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5"/>
  </p:notesMasterIdLst>
  <p:sldIdLst>
    <p:sldId id="256" r:id="rId2"/>
    <p:sldId id="320" r:id="rId3"/>
    <p:sldId id="378" r:id="rId4"/>
    <p:sldId id="379" r:id="rId5"/>
    <p:sldId id="380" r:id="rId6"/>
    <p:sldId id="381" r:id="rId7"/>
    <p:sldId id="382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7" r:id="rId33"/>
    <p:sldId id="411" r:id="rId34"/>
  </p:sldIdLst>
  <p:sldSz cx="9144000" cy="5143500" type="screen16x9"/>
  <p:notesSz cx="6858000" cy="9144000"/>
  <p:embeddedFontLst>
    <p:embeddedFont>
      <p:font typeface="Raleway" charset="-52"/>
      <p:regular r:id="rId36"/>
      <p:bold r:id="rId37"/>
      <p:italic r:id="rId38"/>
      <p:boldItalic r:id="rId39"/>
    </p:embeddedFont>
    <p:embeddedFont>
      <p:font typeface="Nunito" charset="-52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C2C55D3-BC1B-4C90-8F5A-7F2D024E2468}">
  <a:tblStyle styleId="{EC2C55D3-BC1B-4C90-8F5A-7F2D024E2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7B749C-A777-40F8-91C4-A41D01914E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70" y="-8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2678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50795" y="-2790360"/>
            <a:ext cx="12435573" cy="10677062"/>
            <a:chOff x="-1850795" y="-2790360"/>
            <a:chExt cx="12435573" cy="10677062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40775" y="-279036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850795" y="2743200"/>
              <a:ext cx="6349542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952" y="2305050"/>
              <a:ext cx="4387547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50" y="152505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07700" y="318735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213779" y="-3870539"/>
            <a:ext cx="14851862" cy="11516984"/>
            <a:chOff x="-2213779" y="-3870539"/>
            <a:chExt cx="14851862" cy="11516984"/>
          </a:xfrm>
        </p:grpSpPr>
        <p:pic>
          <p:nvPicPr>
            <p:cNvPr id="44" name="Google Shape;4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384137">
              <a:off x="7113312" y="1694653"/>
              <a:ext cx="4387546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713368">
              <a:off x="-4524379" y="-1001760"/>
              <a:ext cx="9144006" cy="37058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032800" y="1897775"/>
            <a:ext cx="5078400" cy="1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-3653639" y="-2790360"/>
            <a:ext cx="15724511" cy="11210106"/>
            <a:chOff x="-3653639" y="-2790360"/>
            <a:chExt cx="15724511" cy="11210106"/>
          </a:xfrm>
        </p:grpSpPr>
        <p:pic>
          <p:nvPicPr>
            <p:cNvPr id="285" name="Google Shape;28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40775" y="-279036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60645">
              <a:off x="-2822346" y="2095850"/>
              <a:ext cx="6349545" cy="5143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557935">
              <a:off x="6778778" y="1904999"/>
              <a:ext cx="4387548" cy="5143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7"/>
          <p:cNvGrpSpPr/>
          <p:nvPr/>
        </p:nvGrpSpPr>
        <p:grpSpPr>
          <a:xfrm>
            <a:off x="-3038425" y="-2885610"/>
            <a:ext cx="15526757" cy="10936860"/>
            <a:chOff x="-3038425" y="-2885610"/>
            <a:chExt cx="15526757" cy="10936860"/>
          </a:xfrm>
        </p:grpSpPr>
        <p:pic>
          <p:nvPicPr>
            <p:cNvPr id="290" name="Google Shape;290;p3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330951" y="-288561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28951" flipH="1">
              <a:off x="5521633" y="2085974"/>
              <a:ext cx="634954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00190" flipH="1">
              <a:off x="-2117498" y="1333498"/>
              <a:ext cx="4387549" cy="51435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2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ctrTitle"/>
          </p:nvPr>
        </p:nvSpPr>
        <p:spPr>
          <a:xfrm>
            <a:off x="713250" y="152505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Python</a:t>
            </a:r>
            <a:endParaRPr sz="4000" dirty="0"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1"/>
          </p:nvPr>
        </p:nvSpPr>
        <p:spPr>
          <a:xfrm>
            <a:off x="2307700" y="318735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Клиент-серверные приложения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67494"/>
            <a:ext cx="74888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Raleway" charset="-52"/>
              </a:rPr>
              <a:t>Г</a:t>
            </a:r>
            <a:r>
              <a:rPr lang="ru-RU" sz="1100" dirty="0" smtClean="0">
                <a:latin typeface="Raleway" charset="-52"/>
              </a:rPr>
              <a:t>осударственное </a:t>
            </a:r>
            <a:r>
              <a:rPr lang="ru-RU" sz="1100" dirty="0">
                <a:latin typeface="Raleway" charset="-52"/>
              </a:rPr>
              <a:t>бюджетное профессиональное образовательное учреждение Новосибирской области</a:t>
            </a:r>
          </a:p>
          <a:p>
            <a:pPr algn="ctr"/>
            <a:r>
              <a:rPr lang="ru-RU" sz="1100" b="1" dirty="0">
                <a:latin typeface="Raleway" charset="-52"/>
              </a:rPr>
              <a:t>Новосибирский авиационный технический колледж</a:t>
            </a:r>
            <a:br>
              <a:rPr lang="ru-RU" sz="1100" b="1" dirty="0">
                <a:latin typeface="Raleway" charset="-52"/>
              </a:rPr>
            </a:br>
            <a:r>
              <a:rPr lang="ru-RU" sz="1100" b="1" dirty="0">
                <a:latin typeface="Raleway" charset="-52"/>
              </a:rPr>
              <a:t>имени Б.С. </a:t>
            </a:r>
            <a:r>
              <a:rPr lang="ru-RU" sz="1100" b="1" dirty="0" err="1">
                <a:latin typeface="Raleway" charset="-52"/>
              </a:rPr>
              <a:t>Галущака</a:t>
            </a:r>
            <a:endParaRPr lang="ru-RU" sz="1100" b="1" dirty="0">
              <a:effectLst/>
              <a:latin typeface="Raleway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Для создания сервера на языке </a:t>
            </a:r>
            <a:r>
              <a:rPr lang="ru-RU" dirty="0" err="1"/>
              <a:t>Python</a:t>
            </a:r>
            <a:r>
              <a:rPr lang="ru-RU" dirty="0"/>
              <a:t>, как и для клиента, также используется класс </a:t>
            </a:r>
            <a:r>
              <a:rPr lang="ru-RU" dirty="0" err="1"/>
              <a:t>socket</a:t>
            </a:r>
            <a:r>
              <a:rPr lang="ru-RU" dirty="0"/>
              <a:t>, однако общая работа будет несколько отличаться от работы с сокетом клиента. Рассмотрим </a:t>
            </a:r>
            <a:r>
              <a:rPr lang="ru-RU" dirty="0" smtClean="0"/>
              <a:t>определение и работу с сокетом сервера поэтапно.</a:t>
            </a:r>
          </a:p>
          <a:p>
            <a:pPr marL="0" lvl="0" indent="0">
              <a:buSzPts val="1100"/>
              <a:buNone/>
            </a:pPr>
            <a:r>
              <a:rPr lang="ru-RU" b="1" dirty="0" smtClean="0"/>
              <a:t>Привязка сервера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Сервер </a:t>
            </a:r>
            <a:r>
              <a:rPr lang="ru-RU" dirty="0"/>
              <a:t>прослушивает входящие подключения, некоторым образом обрабатывает их и отправляет ответ. Чтобы сервер начал свою работу, вначале нам надо определить для него адрес, по которому он будет прослушивать подключения. Для этого применяется метод </a:t>
            </a:r>
            <a:r>
              <a:rPr lang="ru-RU" dirty="0" err="1"/>
              <a:t>bind</a:t>
            </a:r>
            <a:r>
              <a:rPr lang="ru-RU" dirty="0" smtClean="0"/>
              <a:t>()</a:t>
            </a:r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r>
              <a:rPr lang="ru-RU" dirty="0"/>
              <a:t>Данный метод принимает адрес, по которому будет запущен сервер. По умолчанию адрес представляет кортеж из двух элементов</a:t>
            </a:r>
            <a:r>
              <a:rPr lang="ru-RU" dirty="0" smtClean="0"/>
              <a:t>: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71750"/>
            <a:ext cx="2095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9822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4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Первый элемент - хост в виде строки. Это может быть, например, IP-адрес в виде "127.0.0.1" или название локального хоста. Второй параметр - числовой номер порта. Порт представляет 2-х байтное значение от 0 до 65535. Поскольку по одному и то же адресу (на одной и той же машине) может быть запущено несколько различных сетевых приложений, то порт позволяет разграничить эти приложения. </a:t>
            </a:r>
            <a:r>
              <a:rPr lang="ru-RU" dirty="0" smtClean="0"/>
              <a:t>Например: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r>
              <a:rPr lang="ru-RU" dirty="0" smtClean="0"/>
              <a:t>Здесь </a:t>
            </a:r>
            <a:r>
              <a:rPr lang="ru-RU" dirty="0"/>
              <a:t>сервер будет запускаться на порту 12345. Следует учитывать, что не все порты могут быть свободны. Но, как правило, занятых портов не так </a:t>
            </a:r>
            <a:r>
              <a:rPr lang="ru-RU" dirty="0" smtClean="0"/>
              <a:t>много.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В качестве адреса используем имя текущего хоста. Для его получения применяется функция </a:t>
            </a:r>
            <a:r>
              <a:rPr lang="ru-RU" dirty="0" err="1" smtClean="0"/>
              <a:t>socket.gethostname</a:t>
            </a:r>
            <a:r>
              <a:rPr lang="ru-RU" dirty="0" smtClean="0"/>
              <a:t>() (обычно это имя текущего компьютера).</a:t>
            </a:r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57" y="2211710"/>
            <a:ext cx="66024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b="1" dirty="0" smtClean="0"/>
              <a:t>Прослушивание </a:t>
            </a:r>
            <a:r>
              <a:rPr lang="ru-RU" b="1" dirty="0"/>
              <a:t>подключений</a:t>
            </a:r>
          </a:p>
          <a:p>
            <a:pPr marL="152400" indent="0">
              <a:buNone/>
            </a:pPr>
            <a:r>
              <a:rPr lang="ru-RU" dirty="0"/>
              <a:t>После привязки сервера его надо запустить на прослушивание подключений. Для этого применяется метод </a:t>
            </a:r>
            <a:r>
              <a:rPr lang="ru-RU" dirty="0" err="1"/>
              <a:t>listen</a:t>
            </a:r>
            <a:r>
              <a:rPr lang="ru-RU" dirty="0" smtClean="0"/>
              <a:t>()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r>
              <a:rPr lang="ru-RU" dirty="0"/>
              <a:t>Он принимает параметр </a:t>
            </a:r>
            <a:r>
              <a:rPr lang="ru-RU" dirty="0" err="1"/>
              <a:t>backlog</a:t>
            </a:r>
            <a:r>
              <a:rPr lang="ru-RU" dirty="0"/>
              <a:t> - максимальное количество входящих подключений в очереди, разрешенное для сокета. То есть, когда будут </a:t>
            </a:r>
            <a:r>
              <a:rPr lang="ru-RU" dirty="0" err="1"/>
              <a:t>покдлючаться</a:t>
            </a:r>
            <a:r>
              <a:rPr lang="ru-RU" dirty="0"/>
              <a:t> клиенты, они будут попадать в очередь и ждать, пока сервер не обработает текущего клиента. Если в очереди уже есть указанное количество клиентов, ожидающих обработки сервером, то все новые клиенты отклоняются. Например:</a:t>
            </a: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9662"/>
            <a:ext cx="2333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7814"/>
            <a:ext cx="6507163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3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b="1" dirty="0"/>
              <a:t>Получение и обработка клиента</a:t>
            </a:r>
          </a:p>
          <a:p>
            <a:pPr marL="0" lvl="0" indent="0">
              <a:buSzPts val="1100"/>
              <a:buNone/>
            </a:pPr>
            <a:r>
              <a:rPr lang="ru-RU" dirty="0"/>
              <a:t>Для получения входящих подключений применяется метод </a:t>
            </a:r>
            <a:r>
              <a:rPr lang="ru-RU" dirty="0" err="1"/>
              <a:t>accept</a:t>
            </a:r>
            <a:r>
              <a:rPr lang="ru-RU" dirty="0"/>
              <a:t>(). Этот метод </a:t>
            </a:r>
            <a:r>
              <a:rPr lang="ru-RU" dirty="0" err="1"/>
              <a:t>возращает</a:t>
            </a:r>
            <a:r>
              <a:rPr lang="ru-RU" dirty="0"/>
              <a:t> кортеж из двух </a:t>
            </a:r>
            <a:r>
              <a:rPr lang="ru-RU" dirty="0" smtClean="0"/>
              <a:t>элементов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r>
              <a:rPr lang="ru-RU" dirty="0" smtClean="0"/>
              <a:t>Первый </a:t>
            </a:r>
            <a:r>
              <a:rPr lang="ru-RU" dirty="0"/>
              <a:t>элемент - </a:t>
            </a:r>
            <a:r>
              <a:rPr lang="ru-RU" dirty="0" err="1"/>
              <a:t>conn</a:t>
            </a:r>
            <a:r>
              <a:rPr lang="ru-RU" dirty="0"/>
              <a:t> представляет еще один объект </a:t>
            </a:r>
            <a:r>
              <a:rPr lang="ru-RU" dirty="0" err="1"/>
              <a:t>socket</a:t>
            </a:r>
            <a:r>
              <a:rPr lang="ru-RU" dirty="0"/>
              <a:t>, через который сервер взаимодействует с клиентом. Второй элемент - </a:t>
            </a:r>
            <a:r>
              <a:rPr lang="ru-RU" dirty="0" err="1"/>
              <a:t>address</a:t>
            </a:r>
            <a:r>
              <a:rPr lang="ru-RU" dirty="0"/>
              <a:t> - адрес подключившегося клиента. Стоит отметить, что после завершения взаимодействия с клиентом сокет </a:t>
            </a:r>
            <a:r>
              <a:rPr lang="ru-RU" dirty="0" err="1"/>
              <a:t>conn</a:t>
            </a:r>
            <a:r>
              <a:rPr lang="ru-RU" dirty="0"/>
              <a:t> надо закрыть методом </a:t>
            </a:r>
            <a:r>
              <a:rPr lang="ru-RU" dirty="0" err="1" smtClean="0"/>
              <a:t>close</a:t>
            </a:r>
            <a:r>
              <a:rPr lang="ru-RU" dirty="0" smtClean="0"/>
              <a:t>()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Используя первый элемент кортежа - </a:t>
            </a:r>
            <a:r>
              <a:rPr lang="ru-RU" dirty="0" err="1" smtClean="0"/>
              <a:t>conn</a:t>
            </a:r>
            <a:r>
              <a:rPr lang="ru-RU" dirty="0" smtClean="0"/>
              <a:t> можно отправлять клиенту сообщения или наоборот получать данные. Для получения данных у сокета применяется метод </a:t>
            </a:r>
            <a:r>
              <a:rPr lang="ru-RU" dirty="0" err="1" smtClean="0"/>
              <a:t>socket.recv</a:t>
            </a:r>
            <a:r>
              <a:rPr lang="ru-RU" dirty="0" smtClean="0"/>
              <a:t>()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r>
              <a:rPr lang="ru-RU" dirty="0"/>
              <a:t>В качестве обязательного параметра он принимает максимальный размер буфера в байтах, которые могут быть получены за раз от другого сокета. Возвращаемое значение - набор байтов, </a:t>
            </a:r>
            <a:r>
              <a:rPr lang="ru-RU" dirty="0" err="1"/>
              <a:t>полученых</a:t>
            </a:r>
            <a:r>
              <a:rPr lang="ru-RU" dirty="0"/>
              <a:t> от другого сокета.</a:t>
            </a: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165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91830"/>
            <a:ext cx="2705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1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Для отправки данных применяется метод </a:t>
            </a:r>
            <a:r>
              <a:rPr lang="ru-RU" dirty="0" err="1"/>
              <a:t>socket.send</a:t>
            </a:r>
            <a:r>
              <a:rPr lang="ru-RU" dirty="0"/>
              <a:t>(), который в качестве параметра получает набор отправляемых данных</a:t>
            </a:r>
            <a:r>
              <a:rPr lang="ru-RU" dirty="0" smtClean="0"/>
              <a:t>.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r>
              <a:rPr lang="ru-RU" dirty="0"/>
              <a:t>Теперь посмотрим все на примере. Пусть в файле server.py будет определен сервер со следующим кодом:</a:t>
            </a:r>
            <a:endParaRPr lang="ru-RU" dirty="0" smtClean="0"/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35646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03598"/>
            <a:ext cx="6133306" cy="368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 smtClean="0"/>
              <a:t>Здесь </a:t>
            </a:r>
            <a:r>
              <a:rPr lang="ru-RU" dirty="0"/>
              <a:t>сервер принимает клиента, выводит информацию о его подключении и отправляет клиенту в ответ строку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Client</a:t>
            </a:r>
            <a:r>
              <a:rPr lang="ru-RU" dirty="0"/>
              <a:t>!".</a:t>
            </a:r>
          </a:p>
          <a:p>
            <a:pPr marL="152400" indent="0">
              <a:buNone/>
            </a:pPr>
            <a:r>
              <a:rPr lang="ru-RU" dirty="0"/>
              <a:t>А в файле </a:t>
            </a:r>
            <a:r>
              <a:rPr lang="ru-RU" dirty="0" smtClean="0"/>
              <a:t>client.py </a:t>
            </a:r>
            <a:r>
              <a:rPr lang="ru-RU" dirty="0"/>
              <a:t>определим следующий код клиента: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5802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3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Поскольку у нас сервер и клиент будут запускать на одном и том же </a:t>
            </a:r>
            <a:r>
              <a:rPr lang="ru-RU" dirty="0" err="1"/>
              <a:t>комптьютере</a:t>
            </a:r>
            <a:r>
              <a:rPr lang="ru-RU" dirty="0"/>
              <a:t>, то для определения адреса сервера для подключения применяется функция </a:t>
            </a:r>
            <a:r>
              <a:rPr lang="ru-RU" dirty="0" err="1"/>
              <a:t>socket.gethostname</a:t>
            </a:r>
            <a:r>
              <a:rPr lang="ru-RU" dirty="0"/>
              <a:t>() и порт 12345 - так же как и в коде сервера. После соединения с сервером получаем от него данные и выводим на консоль.</a:t>
            </a:r>
          </a:p>
          <a:p>
            <a:pPr marL="152400" indent="0">
              <a:buNone/>
            </a:pPr>
            <a:r>
              <a:rPr lang="ru-RU" dirty="0"/>
              <a:t>Сначала запустим код сервера. А затем запустим код клиента. В результате сервер примет подключение, выведет информацию о нем на консоль и отправит клиенту сообщение</a:t>
            </a:r>
            <a:r>
              <a:rPr lang="ru-RU" dirty="0" smtClean="0"/>
              <a:t>: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4"/>
          <a:stretch/>
        </p:blipFill>
        <p:spPr bwMode="auto">
          <a:xfrm>
            <a:off x="1403648" y="2350765"/>
            <a:ext cx="6678116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В частности, здесь видим, что сервер и клиент запущены по адресу 192.168.0.102, причем клиент использует порт 61824.</a:t>
            </a:r>
          </a:p>
          <a:p>
            <a:pPr marL="152400" indent="0">
              <a:buNone/>
            </a:pPr>
            <a:r>
              <a:rPr lang="ru-RU" dirty="0"/>
              <a:t>А клиент получит от сервера сообщение и выведет его на консоль:</a:t>
            </a:r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3762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1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b="1" dirty="0"/>
              <a:t>Обработка множества клиентов</a:t>
            </a:r>
          </a:p>
          <a:p>
            <a:pPr marL="152400" indent="0">
              <a:buNone/>
            </a:pPr>
            <a:r>
              <a:rPr lang="ru-RU" dirty="0"/>
              <a:t>В данном случае сервер обслуживает одного клиента и прекращает работу. Если мы хотим, чтобы сервер обрабатывал множество клиентов, то мы можем использовать бесконечный цикл:</a:t>
            </a:r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95686"/>
            <a:ext cx="6254949" cy="300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Сокеты. Создание клиента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b="1" dirty="0"/>
              <a:t>Встроенный модуль </a:t>
            </a:r>
            <a:r>
              <a:rPr lang="ru-RU" b="1" dirty="0" err="1"/>
              <a:t>socket</a:t>
            </a:r>
            <a:r>
              <a:rPr lang="ru-RU" b="1" dirty="0"/>
              <a:t> в </a:t>
            </a:r>
            <a:r>
              <a:rPr lang="ru-RU" b="1" dirty="0" err="1"/>
              <a:t>Python</a:t>
            </a:r>
            <a:r>
              <a:rPr lang="ru-RU" b="1" dirty="0"/>
              <a:t> </a:t>
            </a:r>
            <a:r>
              <a:rPr lang="ru-RU" dirty="0"/>
              <a:t>представляет функциональность для взаимодействия по сети. Этот модуль определяет низкоуровневый интерфейс для отправки и получения запросов в виде класса </a:t>
            </a:r>
            <a:r>
              <a:rPr lang="ru-RU" dirty="0" err="1"/>
              <a:t>socket</a:t>
            </a:r>
            <a:r>
              <a:rPr lang="ru-RU" dirty="0"/>
              <a:t>. И вне зависимости, что мы создаем - программу сервера или клиента, для отправки запросов нам надо создать объект сокета</a:t>
            </a:r>
            <a:r>
              <a:rPr lang="ru-RU" dirty="0" smtClean="0"/>
              <a:t>:</a:t>
            </a: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r>
              <a:rPr lang="ru-RU" dirty="0"/>
              <a:t>После окончания работы с сокетом его следует закрыть с помощью метода </a:t>
            </a:r>
            <a:r>
              <a:rPr lang="ru-RU" dirty="0" err="1"/>
              <a:t>close</a:t>
            </a:r>
            <a:r>
              <a:rPr lang="ru-RU" dirty="0" smtClean="0"/>
              <a:t>()</a:t>
            </a: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r>
              <a:rPr lang="ru-RU" dirty="0" smtClean="0"/>
              <a:t>Дальнейшие </a:t>
            </a:r>
            <a:r>
              <a:rPr lang="ru-RU" dirty="0"/>
              <a:t>действия с сокетом зависят от того, какой именно сокет мы создаем - для сервера или для клиента. В данном случае мы рассмотрим создание простейшего клиента на сокетах </a:t>
            </a:r>
            <a:r>
              <a:rPr lang="ru-RU" dirty="0" err="1"/>
              <a:t>Python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7694"/>
            <a:ext cx="2400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7814"/>
            <a:ext cx="28765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8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В данном случае для примера с помощью встроенного модуля </a:t>
            </a:r>
            <a:r>
              <a:rPr lang="ru-RU" dirty="0" err="1"/>
              <a:t>datetime</a:t>
            </a:r>
            <a:r>
              <a:rPr lang="ru-RU" dirty="0"/>
              <a:t> и функции </a:t>
            </a:r>
            <a:r>
              <a:rPr lang="ru-RU" dirty="0" err="1"/>
              <a:t>datetime.now</a:t>
            </a:r>
            <a:r>
              <a:rPr lang="ru-RU" dirty="0"/>
              <a:t>().</a:t>
            </a:r>
            <a:r>
              <a:rPr lang="ru-RU" dirty="0" err="1"/>
              <a:t>strftime</a:t>
            </a:r>
            <a:r>
              <a:rPr lang="ru-RU" dirty="0"/>
              <a:t>() получаем текущее время в виде строки, которая затем отправляется клиенту. В итоге при запросе клиент будет получать текущее время.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4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b="1" dirty="0"/>
              <a:t>Двунаправленная связь</a:t>
            </a:r>
          </a:p>
          <a:p>
            <a:pPr marL="152400" indent="0">
              <a:buNone/>
            </a:pPr>
            <a:r>
              <a:rPr lang="ru-RU" dirty="0"/>
              <a:t>В примерах выше связь была однонаправленная - сервер отправлял данные, а клиент получал их. Рассмотрим простейшую двунаправленную связь, когда и клиент и сервер и отправляют, и получают данные. Пусть сервер получает от клиента некоторую строку, инвертирует ее и отправляет обратно клиенту:</a:t>
            </a:r>
          </a:p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9702"/>
            <a:ext cx="5608290" cy="282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7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А клиент </a:t>
            </a:r>
            <a:r>
              <a:rPr lang="ru-RU" dirty="0" smtClean="0"/>
              <a:t>пусть </a:t>
            </a:r>
            <a:r>
              <a:rPr lang="ru-RU" dirty="0"/>
              <a:t>определяет код для ввода строки с консоли и ее отправки на сервер:</a:t>
            </a: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44179"/>
            <a:ext cx="5783263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0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Создание сервера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Результат работы. Клиент</a:t>
            </a:r>
            <a:r>
              <a:rPr lang="ru-RU" dirty="0" smtClean="0"/>
              <a:t>: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r>
              <a:rPr lang="ru-RU" dirty="0"/>
              <a:t>Сервер</a:t>
            </a:r>
            <a:r>
              <a:rPr lang="ru-RU" dirty="0" smtClean="0"/>
              <a:t>: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56" y="1419622"/>
            <a:ext cx="292894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56" y="3124200"/>
            <a:ext cx="2686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5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Многопоточное клиент-серверное приложение</a:t>
            </a:r>
            <a:br>
              <a:rPr lang="ru-RU" dirty="0"/>
            </a:br>
            <a:endParaRPr lang="ru-RU"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 err="1"/>
              <a:t>Многопоточность</a:t>
            </a:r>
            <a:r>
              <a:rPr lang="ru-RU" dirty="0"/>
              <a:t> позволяет одновременно выполнять несколько различных действий в различных потоках. Применение </a:t>
            </a:r>
            <a:r>
              <a:rPr lang="ru-RU" dirty="0" err="1"/>
              <a:t>многопточности</a:t>
            </a:r>
            <a:r>
              <a:rPr lang="ru-RU" dirty="0"/>
              <a:t> в серверном приложении позволяет обрабатывать одновременно несколько клиентов. Рассмотрим, как создать </a:t>
            </a:r>
            <a:r>
              <a:rPr lang="ru-RU" dirty="0" err="1"/>
              <a:t>многпоточное</a:t>
            </a:r>
            <a:r>
              <a:rPr lang="ru-RU" dirty="0"/>
              <a:t> клиент-серверное приложение.</a:t>
            </a:r>
          </a:p>
          <a:p>
            <a:pPr marL="15240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многопоточность</a:t>
            </a:r>
            <a:r>
              <a:rPr lang="ru-RU" dirty="0"/>
              <a:t> обеспечивается функциональностью модулей _</a:t>
            </a:r>
            <a:r>
              <a:rPr lang="ru-RU" dirty="0" err="1"/>
              <a:t>thread</a:t>
            </a:r>
            <a:r>
              <a:rPr lang="ru-RU" dirty="0"/>
              <a:t> и </a:t>
            </a:r>
            <a:r>
              <a:rPr lang="ru-RU" dirty="0" err="1"/>
              <a:t>threading</a:t>
            </a:r>
            <a:r>
              <a:rPr lang="ru-RU" dirty="0"/>
              <a:t>. В частности, для запуска нового потока мы можем использовать функцию </a:t>
            </a:r>
            <a:r>
              <a:rPr lang="ru-RU" dirty="0" err="1"/>
              <a:t>start_new_thread</a:t>
            </a:r>
            <a:r>
              <a:rPr lang="ru-RU" dirty="0"/>
              <a:t>() из модуля _</a:t>
            </a:r>
            <a:r>
              <a:rPr lang="ru-RU" dirty="0" err="1"/>
              <a:t>thread</a:t>
            </a:r>
            <a:r>
              <a:rPr lang="ru-RU" dirty="0"/>
              <a:t>, которая имеет следующее определение</a:t>
            </a:r>
            <a:r>
              <a:rPr lang="ru-RU" dirty="0" smtClean="0"/>
              <a:t>: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/>
              <a:t>Эта функция запускает поток, который выполняет функцию из первого параметра </a:t>
            </a:r>
            <a:r>
              <a:rPr lang="ru-RU" dirty="0" err="1"/>
              <a:t>function</a:t>
            </a:r>
            <a:r>
              <a:rPr lang="ru-RU" dirty="0"/>
              <a:t>, передавая ей в качестве аргументов кортеж </a:t>
            </a:r>
            <a:r>
              <a:rPr lang="ru-RU" dirty="0" err="1"/>
              <a:t>args</a:t>
            </a:r>
            <a:r>
              <a:rPr lang="ru-RU" dirty="0"/>
              <a:t>. Опционально можно передать словарь дополнительных параметров через третий параметр </a:t>
            </a:r>
            <a:r>
              <a:rPr lang="ru-RU" dirty="0" err="1"/>
              <a:t>kwargs</a:t>
            </a:r>
            <a:endParaRPr lang="ru-RU" dirty="0"/>
          </a:p>
          <a:p>
            <a:pPr marL="152400" indent="0">
              <a:buNone/>
            </a:pPr>
            <a:r>
              <a:rPr lang="ru-RU" dirty="0"/>
              <a:t>Например, определим в файле server.py следующий код сервера</a:t>
            </a:r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31790"/>
            <a:ext cx="4267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6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Многопоточное клиент-серверное приложение</a:t>
            </a:r>
            <a:br>
              <a:rPr lang="ru-RU" dirty="0"/>
            </a:b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26" y="1491630"/>
            <a:ext cx="5526186" cy="354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Многопоточное клиент-серверное приложение</a:t>
            </a:r>
            <a:br>
              <a:rPr lang="ru-RU" dirty="0"/>
            </a:b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 smtClean="0"/>
              <a:t>Здесь </a:t>
            </a:r>
            <a:r>
              <a:rPr lang="ru-RU" dirty="0"/>
              <a:t>при подключении каждого нового подключения функция </a:t>
            </a:r>
            <a:r>
              <a:rPr lang="ru-RU" dirty="0" err="1"/>
              <a:t>start_new_thread</a:t>
            </a:r>
            <a:r>
              <a:rPr lang="ru-RU" dirty="0"/>
              <a:t>() запускает для его обработки функцию </a:t>
            </a:r>
            <a:r>
              <a:rPr lang="ru-RU" dirty="0" err="1"/>
              <a:t>client_thread</a:t>
            </a:r>
            <a:r>
              <a:rPr lang="ru-RU" dirty="0"/>
              <a:t>() и передает ей текущего клиента, который хранится в переменной </a:t>
            </a:r>
            <a:r>
              <a:rPr lang="ru-RU" dirty="0" err="1"/>
              <a:t>client</a:t>
            </a:r>
            <a:r>
              <a:rPr lang="ru-RU" dirty="0"/>
              <a:t>. В функции </a:t>
            </a:r>
            <a:r>
              <a:rPr lang="ru-RU" dirty="0" err="1"/>
              <a:t>client_thread</a:t>
            </a:r>
            <a:r>
              <a:rPr lang="ru-RU" dirty="0"/>
              <a:t>() для примера получаем от клиента строку, инвертируем ее и отправляем обратно клиенту.</a:t>
            </a:r>
          </a:p>
          <a:p>
            <a:pPr marL="152400" indent="0">
              <a:buNone/>
            </a:pPr>
            <a:r>
              <a:rPr lang="ru-RU" dirty="0"/>
              <a:t>Для тестирования сервера определим следующий код клиента</a:t>
            </a:r>
            <a:r>
              <a:rPr lang="ru-RU" dirty="0" smtClean="0"/>
              <a:t>: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571750"/>
            <a:ext cx="5897563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Многопоточное клиент-серверное приложение</a:t>
            </a:r>
            <a:br>
              <a:rPr lang="ru-RU" dirty="0"/>
            </a:b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 smtClean="0"/>
              <a:t>Клиент </a:t>
            </a:r>
            <a:r>
              <a:rPr lang="ru-RU" dirty="0"/>
              <a:t>ожидает ввод с консоли строки, которая отправляется серверу. Ответ сервера выводится на консоль.</a:t>
            </a:r>
          </a:p>
          <a:p>
            <a:pPr marL="152400" indent="0">
              <a:buNone/>
            </a:pPr>
            <a:r>
              <a:rPr lang="ru-RU" dirty="0"/>
              <a:t>Запустим сервер, затем запустим клиент. Пример работы. Сервер</a:t>
            </a:r>
            <a:r>
              <a:rPr lang="ru-RU" dirty="0" smtClean="0"/>
              <a:t>: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/>
              <a:t>Клиент</a:t>
            </a:r>
            <a:r>
              <a:rPr lang="ru-RU" dirty="0" smtClean="0"/>
              <a:t>:</a:t>
            </a:r>
          </a:p>
          <a:p>
            <a:pPr marL="152400" indent="0">
              <a:buNone/>
            </a:pP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9702"/>
            <a:ext cx="2619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50356"/>
            <a:ext cx="27908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Отправка файлов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Довольно часто в клиент-серверных приложениях встречается задача отправки и получения файлов. Рассмотрим, как это сделать. Допустим, у нас есть файл hello.txt с простейшим содержимым</a:t>
            </a:r>
            <a:r>
              <a:rPr lang="ru-RU" dirty="0" smtClean="0"/>
              <a:t>: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r>
              <a:rPr lang="ru-RU" dirty="0"/>
              <a:t>Для отправки файла определим в файле server.py следующий код сервера: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13239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6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Отправка файлов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9582"/>
            <a:ext cx="5832648" cy="400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Подключение к серверу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Для подключения к серверу применяется метод </a:t>
            </a:r>
            <a:r>
              <a:rPr lang="ru-RU" dirty="0" err="1"/>
              <a:t>connect</a:t>
            </a:r>
            <a:r>
              <a:rPr lang="ru-RU" dirty="0" smtClean="0"/>
              <a:t>()</a:t>
            </a:r>
            <a:endParaRPr lang="en-US" dirty="0" smtClean="0"/>
          </a:p>
          <a:p>
            <a:pPr marL="0" lvl="0" indent="0">
              <a:buSzPts val="1100"/>
              <a:buNone/>
            </a:pPr>
            <a:endParaRPr lang="en-US" sz="1100" dirty="0"/>
          </a:p>
          <a:p>
            <a:pPr marL="0" lvl="0" indent="0">
              <a:buSzPts val="1100"/>
              <a:buNone/>
            </a:pPr>
            <a:endParaRPr lang="en-US" sz="1100" dirty="0" smtClean="0"/>
          </a:p>
          <a:p>
            <a:pPr marL="0" lvl="0" indent="0">
              <a:buSzPts val="1100"/>
              <a:buNone/>
            </a:pPr>
            <a:endParaRPr lang="en-US" sz="1100" dirty="0"/>
          </a:p>
          <a:p>
            <a:pPr marL="0" lvl="0" indent="0">
              <a:buSzPts val="1100"/>
              <a:buNone/>
            </a:pPr>
            <a:r>
              <a:rPr lang="ru-RU" sz="1100" dirty="0"/>
              <a:t>В </a:t>
            </a:r>
            <a:r>
              <a:rPr lang="ru-RU" sz="1100" dirty="0" smtClean="0"/>
              <a:t>качестве </a:t>
            </a:r>
            <a:r>
              <a:rPr lang="ru-RU" sz="1100" dirty="0"/>
              <a:t>параметра он получает адрес сервера. Адрес обычно представляется в виде </a:t>
            </a:r>
            <a:r>
              <a:rPr lang="ru-RU" sz="1100" dirty="0" smtClean="0"/>
              <a:t>кортежа</a:t>
            </a:r>
            <a:endParaRPr lang="en-US" sz="1100" dirty="0" smtClean="0"/>
          </a:p>
          <a:p>
            <a:pPr marL="0" lvl="0" indent="0">
              <a:buSzPts val="1100"/>
              <a:buNone/>
            </a:pPr>
            <a:endParaRPr lang="en-US" sz="1100" dirty="0"/>
          </a:p>
          <a:p>
            <a:pPr marL="0" lvl="0" indent="0">
              <a:buSzPts val="1100"/>
              <a:buNone/>
            </a:pPr>
            <a:endParaRPr lang="en-US" sz="1100" dirty="0" smtClean="0"/>
          </a:p>
          <a:p>
            <a:pPr marL="0" lvl="0" indent="0">
              <a:buSzPts val="1100"/>
              <a:buNone/>
            </a:pPr>
            <a:endParaRPr lang="en-US" sz="1100" dirty="0" smtClean="0"/>
          </a:p>
          <a:p>
            <a:pPr marL="0" lvl="0" indent="0">
              <a:buSzPts val="1100"/>
              <a:buNone/>
            </a:pPr>
            <a:r>
              <a:rPr lang="ru-RU" sz="1100" dirty="0" smtClean="0"/>
              <a:t>Первый </a:t>
            </a:r>
            <a:r>
              <a:rPr lang="ru-RU" sz="1100" dirty="0"/>
              <a:t>элемент - хост в виде строки. Это может быть, например, IP-адрес в виде "127.0.0.1" или название локального хоста. Второй параметр - числовой номер порта. Порт представляет 2-х байтное значение от 0 до 65535. Например:</a:t>
            </a:r>
            <a:endParaRPr lang="en-US" sz="1100" dirty="0" smtClean="0"/>
          </a:p>
          <a:p>
            <a:pPr marL="0" lvl="0" indent="0">
              <a:buSzPts val="1100"/>
              <a:buNone/>
            </a:pPr>
            <a:endParaRPr lang="en-US" sz="11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91630"/>
            <a:ext cx="22574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28838"/>
            <a:ext cx="14287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5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Отправка файлов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Здесь открываем файл в бинарном режиме, считываем его блоками по 1024 файла и в цикле отправляем клиенту, пока не считаем и не отправим все данные из файла.</a:t>
            </a:r>
          </a:p>
          <a:p>
            <a:pPr marL="152400" indent="0">
              <a:buNone/>
            </a:pPr>
            <a:r>
              <a:rPr lang="ru-RU" dirty="0"/>
              <a:t>Для получения файла в файле client.py определим следующий код клиента: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57356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Отправка файлов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Здесь в бесконечном цикле получаем от сервера данные блоками по 1024 байта и выводим их на консоль. Когда данных больше не будет, выходим из цикла.</a:t>
            </a:r>
          </a:p>
          <a:p>
            <a:pPr marL="152400" indent="0">
              <a:buNone/>
            </a:pPr>
            <a:r>
              <a:rPr lang="ru-RU" dirty="0"/>
              <a:t>Запустим сервер и затем клиент. Консоль сервера отобразит следующее</a:t>
            </a:r>
            <a:r>
              <a:rPr lang="ru-RU" dirty="0" smtClean="0"/>
              <a:t>:</a:t>
            </a:r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endParaRPr lang="ru-RU" dirty="0" smtClean="0"/>
          </a:p>
          <a:p>
            <a:pPr marL="152400" indent="0">
              <a:buNone/>
            </a:pPr>
            <a:endParaRPr lang="ru-RU" dirty="0"/>
          </a:p>
          <a:p>
            <a:pPr marL="152400" indent="0">
              <a:buNone/>
            </a:pPr>
            <a:r>
              <a:rPr lang="ru-RU" dirty="0"/>
              <a:t>А консоль клиента получит данные файла и выведет их на консоль:</a:t>
            </a:r>
          </a:p>
          <a:p>
            <a:pPr marL="0" lvl="0" indent="0">
              <a:buSzPts val="1100"/>
              <a:buNone/>
            </a:pP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9662"/>
            <a:ext cx="24574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2220"/>
            <a:ext cx="27146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Отправка файлов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Мы можем пойти дальше и вместо вывода полученного содержимого файла на консоль сохранять файл на клиенте</a:t>
            </a:r>
            <a:r>
              <a:rPr lang="ru-RU" dirty="0" smtClean="0"/>
              <a:t>:</a:t>
            </a:r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r>
              <a:rPr lang="ru-RU" dirty="0"/>
              <a:t>В данном случае полученные данные сохраняются в файл "test.txt", который будет создаваться в одной папке со скриптом клиента.</a:t>
            </a:r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5298257" cy="303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4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ctrTitle"/>
          </p:nvPr>
        </p:nvSpPr>
        <p:spPr>
          <a:xfrm>
            <a:off x="713250" y="152505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Python</a:t>
            </a:r>
            <a:endParaRPr sz="4000" dirty="0"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1"/>
          </p:nvPr>
        </p:nvSpPr>
        <p:spPr>
          <a:xfrm>
            <a:off x="2307700" y="318735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Клиент-серверные приложения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67494"/>
            <a:ext cx="74888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Raleway" charset="-52"/>
              </a:rPr>
              <a:t>Г</a:t>
            </a:r>
            <a:r>
              <a:rPr lang="ru-RU" sz="1100" dirty="0" smtClean="0">
                <a:latin typeface="Raleway" charset="-52"/>
              </a:rPr>
              <a:t>осударственное </a:t>
            </a:r>
            <a:r>
              <a:rPr lang="ru-RU" sz="1100" dirty="0">
                <a:latin typeface="Raleway" charset="-52"/>
              </a:rPr>
              <a:t>бюджетное профессиональное образовательное учреждение Новосибирской области</a:t>
            </a:r>
          </a:p>
          <a:p>
            <a:pPr algn="ctr"/>
            <a:r>
              <a:rPr lang="ru-RU" sz="1100" b="1" dirty="0">
                <a:latin typeface="Raleway" charset="-52"/>
              </a:rPr>
              <a:t>Новосибирский авиационный технический колледж</a:t>
            </a:r>
            <a:br>
              <a:rPr lang="ru-RU" sz="1100" b="1" dirty="0">
                <a:latin typeface="Raleway" charset="-52"/>
              </a:rPr>
            </a:br>
            <a:r>
              <a:rPr lang="ru-RU" sz="1100" b="1" dirty="0">
                <a:latin typeface="Raleway" charset="-52"/>
              </a:rPr>
              <a:t>имени Б.С. </a:t>
            </a:r>
            <a:r>
              <a:rPr lang="ru-RU" sz="1100" b="1" dirty="0" err="1">
                <a:latin typeface="Raleway" charset="-52"/>
              </a:rPr>
              <a:t>Галущака</a:t>
            </a:r>
            <a:endParaRPr lang="ru-RU" sz="1100" b="1" dirty="0">
              <a:effectLst/>
              <a:latin typeface="Raleway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248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Подключение к серверу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r>
              <a:rPr lang="ru-RU" dirty="0"/>
              <a:t>Здесь пытаемся подключиться по адресу "www.python.org" и порту 80. То есть фактически мы пытаемся подключиться к обычному веб-сайту www.python.org, который работает на порту 80 (обычно веб-сервер запускается на порту 80). После подключения просто выводим строку на консоль и закрывает сокет.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50" y="1131590"/>
            <a:ext cx="4429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2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Взаимодействие с сервером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После установки соединения мы можем отправлять и получать данные от сервера. Для отправки данных применяется метод </a:t>
            </a:r>
            <a:r>
              <a:rPr lang="ru-RU" dirty="0" err="1"/>
              <a:t>socket.send</a:t>
            </a:r>
            <a:r>
              <a:rPr lang="ru-RU" dirty="0"/>
              <a:t>(), который в качестве параметра получает набор отправляемых 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r>
              <a:rPr lang="ru-RU" dirty="0"/>
              <a:t>Для получения данных у сокета применяется метод </a:t>
            </a:r>
            <a:r>
              <a:rPr lang="ru-RU" dirty="0" err="1"/>
              <a:t>socket.recv</a:t>
            </a:r>
            <a:r>
              <a:rPr lang="ru-RU" dirty="0" smtClean="0"/>
              <a:t>()</a:t>
            </a: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marL="0" lvl="0" indent="0">
              <a:buSzPts val="1100"/>
              <a:buNone/>
            </a:pPr>
            <a:r>
              <a:rPr lang="ru-RU" dirty="0"/>
              <a:t>В качестве обязательного параметра он принимает максимальный размер буфера в байтах, которые могут быть получены за раз от другого сокета. Размер буфера лучше делать кратным 2, например, 512, 1024 и т.д. Возвращаемое значение - набор байтов, </a:t>
            </a:r>
            <a:r>
              <a:rPr lang="ru-RU" dirty="0" err="1"/>
              <a:t>полученых</a:t>
            </a:r>
            <a:r>
              <a:rPr lang="ru-RU" dirty="0"/>
              <a:t> от другого сокета.</a:t>
            </a:r>
            <a:endParaRPr lang="en-US" dirty="0" smtClean="0"/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183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55726"/>
            <a:ext cx="33147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1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Взаимодействие с сервером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Например, отправим данные на сервер "www.python.org" и получим от него ответ: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97" y="1491630"/>
            <a:ext cx="6669087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0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Взаимодействие с сервером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В данном случае отправляется строка со стандартными заголовками протокола HTTP, которые </a:t>
            </a:r>
            <a:r>
              <a:rPr lang="ru-RU" dirty="0" err="1"/>
              <a:t>пониманиет</a:t>
            </a:r>
            <a:r>
              <a:rPr lang="ru-RU" dirty="0"/>
              <a:t> веб-сайт. Формат запроса HTTP включает прежде всего линию запроса ("GET / HTTP/1.1\r\</a:t>
            </a:r>
            <a:r>
              <a:rPr lang="ru-RU" dirty="0" err="1"/>
              <a:t>nHost</a:t>
            </a:r>
            <a:r>
              <a:rPr lang="ru-RU" dirty="0"/>
              <a:t>: www.python.org), которая состоит из типа запроса, пути к запрошенному ресурсу и специфической версии протокола. То есть здесь в сообщении мы указываем, что отправляется запрос типа GET по пути "/" (то есть к корню сайта www.python.org"). При этом применяется протокол HTTP/1.1. Линия запроса должна завершаться двойным набором символов каретки и перевода строки \r\n.</a:t>
            </a:r>
          </a:p>
          <a:p>
            <a:pPr marL="152400" indent="0">
              <a:buNone/>
            </a:pPr>
            <a:r>
              <a:rPr lang="ru-RU" dirty="0"/>
              <a:t>Кроме того, запрос HTTP может содержать заголовки. Так, в данном случае отправляем заголовок "</a:t>
            </a:r>
            <a:r>
              <a:rPr lang="ru-RU" dirty="0" err="1"/>
              <a:t>Host</a:t>
            </a:r>
            <a:r>
              <a:rPr lang="ru-RU" dirty="0"/>
              <a:t>", который указывает на адрес хоста. В данном случае это "www.python.org:80". И также в данном случае отправляем заголовок "</a:t>
            </a:r>
            <a:r>
              <a:rPr lang="ru-RU" dirty="0" err="1"/>
              <a:t>Connection</a:t>
            </a:r>
            <a:r>
              <a:rPr lang="ru-RU" dirty="0"/>
              <a:t>", который имеет значение "</a:t>
            </a:r>
            <a:r>
              <a:rPr lang="ru-RU" dirty="0" err="1"/>
              <a:t>close</a:t>
            </a:r>
            <a:r>
              <a:rPr lang="ru-RU" dirty="0"/>
              <a:t>" - это значение предписывает серверу закрыть подключение.</a:t>
            </a:r>
          </a:p>
          <a:p>
            <a:pPr marL="152400" indent="0">
              <a:buNone/>
            </a:pPr>
            <a:r>
              <a:rPr lang="ru-RU" dirty="0"/>
              <a:t>Поскольку мы можем послать только байты, а не строки, то при отправке переводим строку в набор байтов. Для этого применяется метод </a:t>
            </a:r>
            <a:r>
              <a:rPr lang="ru-RU" dirty="0" err="1"/>
              <a:t>encode</a:t>
            </a:r>
            <a:r>
              <a:rPr lang="ru-RU" dirty="0"/>
              <a:t>(), который возвращает объект класса </a:t>
            </a:r>
            <a:r>
              <a:rPr lang="ru-RU" dirty="0" err="1"/>
              <a:t>bytes</a:t>
            </a:r>
            <a:endParaRPr lang="ru-RU" dirty="0"/>
          </a:p>
          <a:p>
            <a:pPr marL="0" lvl="0" indent="0">
              <a:buSzPts val="1100"/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3878"/>
            <a:ext cx="2743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4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Взаимодействие с сервером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/>
              <a:t>После отправки серверу сообщения пытаемся получить от него данные с помощью метода </a:t>
            </a:r>
            <a:r>
              <a:rPr lang="ru-RU" dirty="0" err="1"/>
              <a:t>recv</a:t>
            </a:r>
            <a:r>
              <a:rPr lang="ru-RU" dirty="0"/>
              <a:t>(). При этом буфер для получаемых данных будет иметь размер в 1024 байта. Результат метода - полученные данные. Однако сокет получает данные в виде набора байт (точнее объекта </a:t>
            </a:r>
            <a:r>
              <a:rPr lang="ru-RU" dirty="0" err="1"/>
              <a:t>bytes</a:t>
            </a:r>
            <a:r>
              <a:rPr lang="ru-RU" dirty="0"/>
              <a:t>). Чтобы их преобразовать в строку, применяется метод </a:t>
            </a:r>
            <a:r>
              <a:rPr lang="ru-RU" dirty="0" err="1"/>
              <a:t>decode</a:t>
            </a:r>
            <a:r>
              <a:rPr lang="ru-RU" dirty="0" smtClean="0"/>
              <a:t>():</a:t>
            </a:r>
            <a:endParaRPr lang="en-US" dirty="0" smtClean="0"/>
          </a:p>
          <a:p>
            <a:pPr marL="0" lvl="0" indent="0">
              <a:buSzPts val="1100"/>
              <a:buNone/>
            </a:pPr>
            <a:endParaRPr lang="en-US" b="1" dirty="0"/>
          </a:p>
          <a:p>
            <a:pPr marL="0" lvl="0" indent="0">
              <a:buSzPts val="1100"/>
              <a:buNone/>
            </a:pPr>
            <a:endParaRPr lang="en-US" b="1" dirty="0" smtClean="0"/>
          </a:p>
          <a:p>
            <a:pPr marL="0" lvl="0" indent="0">
              <a:buSzPts val="1100"/>
              <a:buNone/>
            </a:pPr>
            <a:endParaRPr lang="en-US" b="1" dirty="0"/>
          </a:p>
          <a:p>
            <a:pPr marL="0" lvl="0" indent="0">
              <a:buSzPts val="1100"/>
              <a:buNone/>
            </a:pPr>
            <a:endParaRPr lang="en-US" b="1" dirty="0" smtClean="0"/>
          </a:p>
          <a:p>
            <a:pPr marL="0" lvl="0" indent="0">
              <a:buSzPts val="1100"/>
              <a:buNone/>
            </a:pPr>
            <a:r>
              <a:rPr lang="ru-RU" dirty="0"/>
              <a:t>И если мы запустим данную программу на </a:t>
            </a:r>
            <a:r>
              <a:rPr lang="ru-RU" dirty="0" err="1"/>
              <a:t>Python</a:t>
            </a:r>
            <a:r>
              <a:rPr lang="ru-RU" dirty="0"/>
              <a:t>, то получим ответ </a:t>
            </a:r>
            <a:r>
              <a:rPr lang="ru-RU" dirty="0" smtClean="0"/>
              <a:t>наподобие </a:t>
            </a:r>
            <a:r>
              <a:rPr lang="ru-RU" dirty="0"/>
              <a:t>следующего:</a:t>
            </a:r>
            <a:endParaRPr lang="en-US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28825"/>
            <a:ext cx="57832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8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/>
              <a:t>Взаимодействие с сервером</a:t>
            </a: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/>
          </a:p>
          <a:p>
            <a:pPr marL="0" lvl="0" indent="0">
              <a:buSzPts val="1100"/>
              <a:buNone/>
            </a:pPr>
            <a:r>
              <a:rPr lang="ru-RU" dirty="0"/>
              <a:t>Сервер также нам присылает строку в </a:t>
            </a:r>
            <a:r>
              <a:rPr lang="ru-RU" dirty="0" err="1"/>
              <a:t>http</a:t>
            </a:r>
            <a:r>
              <a:rPr lang="ru-RU" dirty="0"/>
              <a:t>-заголовками, которые указывают, что веб-сайт переехал на адрес https://www.python.org/.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7672"/>
            <a:ext cx="4751809" cy="300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2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erging Therapies in Nephrotic Syndrome by Slidesgo">
  <a:themeElements>
    <a:clrScheme name="Simple Light">
      <a:dk1>
        <a:srgbClr val="1D1D1C"/>
      </a:dk1>
      <a:lt1>
        <a:srgbClr val="FFFFFF"/>
      </a:lt1>
      <a:dk2>
        <a:srgbClr val="4A4A48"/>
      </a:dk2>
      <a:lt2>
        <a:srgbClr val="73736F"/>
      </a:lt2>
      <a:accent1>
        <a:srgbClr val="C4C4B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1774</Words>
  <Application>Microsoft Office PowerPoint</Application>
  <PresentationFormat>Экран (16:9)</PresentationFormat>
  <Paragraphs>235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Open Sans Light</vt:lpstr>
      <vt:lpstr>Raleway</vt:lpstr>
      <vt:lpstr>Nunito</vt:lpstr>
      <vt:lpstr>Nunito Light</vt:lpstr>
      <vt:lpstr>Emerging Therapies in Nephrotic Syndrome by Slidesgo</vt:lpstr>
      <vt:lpstr>Python</vt:lpstr>
      <vt:lpstr>Сокеты. Создание клиента</vt:lpstr>
      <vt:lpstr>Подключение к серверу</vt:lpstr>
      <vt:lpstr>Подключение к серверу</vt:lpstr>
      <vt:lpstr>Взаимодействие с сервером</vt:lpstr>
      <vt:lpstr>Взаимодействие с сервером</vt:lpstr>
      <vt:lpstr>Взаимодействие с сервером</vt:lpstr>
      <vt:lpstr>Взаимодействие с сервером</vt:lpstr>
      <vt:lpstr>Взаимодействие с сервером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Создание сервера</vt:lpstr>
      <vt:lpstr>Многопоточное клиент-серверное приложение </vt:lpstr>
      <vt:lpstr>Многопоточное клиент-серверное приложение </vt:lpstr>
      <vt:lpstr>Многопоточное клиент-серверное приложение </vt:lpstr>
      <vt:lpstr>Многопоточное клиент-серверное приложение </vt:lpstr>
      <vt:lpstr>Отправка файлов</vt:lpstr>
      <vt:lpstr>Отправка файлов</vt:lpstr>
      <vt:lpstr>Отправка файлов</vt:lpstr>
      <vt:lpstr>Отправка файлов</vt:lpstr>
      <vt:lpstr>Отправка файлов</vt:lpstr>
      <vt:lpstr>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Проектирование, разработка и оптимизация веб-приложений</dc:title>
  <dc:creator>Sergey Antuh</dc:creator>
  <cp:lastModifiedBy>Sergey Antuh</cp:lastModifiedBy>
  <cp:revision>57</cp:revision>
  <dcterms:modified xsi:type="dcterms:W3CDTF">2024-10-13T13:10:38Z</dcterms:modified>
</cp:coreProperties>
</file>