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0" d="100"/>
          <a:sy n="30" d="100"/>
        </p:scale>
        <p:origin x="207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11404972" y="3"/>
            <a:ext cx="12344030" cy="16802098"/>
          </a:xfrm>
          <a:custGeom>
            <a:avLst/>
            <a:gdLst>
              <a:gd name="connsiteX0" fmla="*/ 0 w 6337043"/>
              <a:gd name="connsiteY0" fmla="*/ 0 h 6858000"/>
              <a:gd name="connsiteX1" fmla="*/ 6337043 w 6337043"/>
              <a:gd name="connsiteY1" fmla="*/ 0 h 6858000"/>
              <a:gd name="connsiteX2" fmla="*/ 6337043 w 6337043"/>
              <a:gd name="connsiteY2" fmla="*/ 6858000 h 6858000"/>
              <a:gd name="connsiteX3" fmla="*/ 0 w 633704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7043" h="6858000">
                <a:moveTo>
                  <a:pt x="0" y="0"/>
                </a:moveTo>
                <a:lnTo>
                  <a:pt x="6337043" y="0"/>
                </a:lnTo>
                <a:lnTo>
                  <a:pt x="633704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727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3049294" y="9516175"/>
            <a:ext cx="5157986" cy="3279423"/>
          </a:xfrm>
          <a:custGeom>
            <a:avLst/>
            <a:gdLst>
              <a:gd name="connsiteX0" fmla="*/ 0 w 2647950"/>
              <a:gd name="connsiteY0" fmla="*/ 0 h 1338540"/>
              <a:gd name="connsiteX1" fmla="*/ 2647950 w 2647950"/>
              <a:gd name="connsiteY1" fmla="*/ 0 h 1338540"/>
              <a:gd name="connsiteX2" fmla="*/ 2647950 w 2647950"/>
              <a:gd name="connsiteY2" fmla="*/ 1338540 h 1338540"/>
              <a:gd name="connsiteX3" fmla="*/ 0 w 2647950"/>
              <a:gd name="connsiteY3" fmla="*/ 1338540 h 1338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7950" h="1338540">
                <a:moveTo>
                  <a:pt x="0" y="0"/>
                </a:moveTo>
                <a:lnTo>
                  <a:pt x="2647950" y="0"/>
                </a:lnTo>
                <a:lnTo>
                  <a:pt x="2647950" y="1338540"/>
                </a:lnTo>
                <a:lnTo>
                  <a:pt x="0" y="133854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727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242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496005" y="5615173"/>
            <a:ext cx="11407162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96" spc="545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Prepared for: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306" y="6429186"/>
            <a:ext cx="11407162" cy="93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54" spc="779" dirty="0" err="1" smtClean="0">
                <a:latin typeface="Bebas Neue" panose="020B0606020202050201" pitchFamily="34" charset="0"/>
              </a:rPr>
              <a:t>UNICef</a:t>
            </a:r>
            <a:endParaRPr lang="en-US" sz="5454" spc="779" dirty="0">
              <a:latin typeface="Bebas Neue" panose="020B0606020202050201" pitchFamily="34" charset="0"/>
            </a:endParaRPr>
          </a:p>
        </p:txBody>
      </p:sp>
      <p:sp>
        <p:nvSpPr>
          <p:cNvPr id="12" name="Shape 24"/>
          <p:cNvSpPr/>
          <p:nvPr/>
        </p:nvSpPr>
        <p:spPr>
          <a:xfrm>
            <a:off x="1389171" y="10838876"/>
            <a:ext cx="8037441" cy="593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8954" tIns="98954" rIns="98954" bIns="98954" anchor="ctr">
            <a:spAutoFit/>
          </a:bodyPr>
          <a:lstStyle>
            <a:lvl1pPr defTabSz="821531">
              <a:lnSpc>
                <a:spcPct val="120000"/>
              </a:lnSpc>
              <a:defRPr sz="2600" cap="all">
                <a:solidFill>
                  <a:srgbClr val="53585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pPr algn="ctr"/>
            <a:r>
              <a:rPr lang="en-US" sz="2337" spc="97" dirty="0">
                <a:latin typeface="Montserrat SemiBold" panose="00000700000000000000" pitchFamily="50" charset="0"/>
              </a:rPr>
              <a:t>Presentation by </a:t>
            </a:r>
            <a:r>
              <a:rPr lang="en-US" sz="2337" spc="97" dirty="0" smtClean="0">
                <a:latin typeface="Montserrat SemiBold" panose="00000700000000000000" pitchFamily="50" charset="0"/>
              </a:rPr>
              <a:t>Ibrahim Telli </a:t>
            </a:r>
            <a:r>
              <a:rPr lang="en-US" sz="2337" spc="97" dirty="0">
                <a:latin typeface="Montserrat SemiBold" panose="00000700000000000000" pitchFamily="50" charset="0"/>
              </a:rPr>
              <a:t>Koroma</a:t>
            </a:r>
            <a:endParaRPr sz="2337" spc="97" dirty="0">
              <a:latin typeface="Montserrat SemiBold" panose="00000700000000000000" pitchFamily="50" charset="0"/>
            </a:endParaRPr>
          </a:p>
        </p:txBody>
      </p:sp>
      <p:sp>
        <p:nvSpPr>
          <p:cNvPr id="13" name="Shape 25"/>
          <p:cNvSpPr/>
          <p:nvPr/>
        </p:nvSpPr>
        <p:spPr>
          <a:xfrm flipV="1">
            <a:off x="1479882" y="9574785"/>
            <a:ext cx="8037441" cy="17722"/>
          </a:xfrm>
          <a:prstGeom prst="line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98954" tIns="98954" rIns="98954" bIns="98954" anchor="ctr"/>
          <a:lstStyle/>
          <a:p>
            <a:pPr defTabSz="89058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753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24083C-6A63-4492-9B81-F97830989CCB}"/>
              </a:ext>
            </a:extLst>
          </p:cNvPr>
          <p:cNvSpPr/>
          <p:nvPr/>
        </p:nvSpPr>
        <p:spPr>
          <a:xfrm>
            <a:off x="1" y="1725192"/>
            <a:ext cx="11404972" cy="4260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0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D8897D-31FE-4DD2-BFA8-0128F014F612}"/>
              </a:ext>
            </a:extLst>
          </p:cNvPr>
          <p:cNvSpPr/>
          <p:nvPr/>
        </p:nvSpPr>
        <p:spPr>
          <a:xfrm>
            <a:off x="-4193" y="14648171"/>
            <a:ext cx="11404972" cy="4260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06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4" name="Picture Placeholder 25" descr="A picture containing table, wooden, sitting, desk&#10;&#10;Description automatically generated">
            <a:extLst>
              <a:ext uri="{FF2B5EF4-FFF2-40B4-BE49-F238E27FC236}">
                <a16:creationId xmlns:a16="http://schemas.microsoft.com/office/drawing/2014/main" id="{7D0848F1-7C58-4112-BB71-742EABFE2F4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2" r="6702"/>
          <a:stretch/>
        </p:blipFill>
        <p:spPr>
          <a:xfrm>
            <a:off x="11433011" y="1721645"/>
            <a:ext cx="13291117" cy="13358813"/>
          </a:xfrm>
          <a:custGeom>
            <a:avLst/>
            <a:gdLst>
              <a:gd name="connsiteX0" fmla="*/ 0 w 2582979"/>
              <a:gd name="connsiteY0" fmla="*/ 0 h 6874179"/>
              <a:gd name="connsiteX1" fmla="*/ 2582979 w 2582979"/>
              <a:gd name="connsiteY1" fmla="*/ 0 h 6874179"/>
              <a:gd name="connsiteX2" fmla="*/ 2582979 w 2582979"/>
              <a:gd name="connsiteY2" fmla="*/ 6874179 h 6874179"/>
              <a:gd name="connsiteX3" fmla="*/ 0 w 2582979"/>
              <a:gd name="connsiteY3" fmla="*/ 6874179 h 687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2979" h="6874179">
                <a:moveTo>
                  <a:pt x="0" y="0"/>
                </a:moveTo>
                <a:lnTo>
                  <a:pt x="2582979" y="0"/>
                </a:lnTo>
                <a:lnTo>
                  <a:pt x="2582979" y="6874179"/>
                </a:lnTo>
                <a:lnTo>
                  <a:pt x="0" y="6874179"/>
                </a:lnTo>
                <a:close/>
              </a:path>
            </a:pathLst>
          </a:custGeom>
        </p:spPr>
      </p:pic>
      <p:sp>
        <p:nvSpPr>
          <p:cNvPr id="4" name="TextBox 3"/>
          <p:cNvSpPr txBox="1"/>
          <p:nvPr/>
        </p:nvSpPr>
        <p:spPr>
          <a:xfrm>
            <a:off x="-148431" y="8275058"/>
            <a:ext cx="11429206" cy="63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6" dirty="0" err="1" smtClean="0"/>
              <a:t>Blockchain</a:t>
            </a:r>
            <a:r>
              <a:rPr lang="en-US" sz="3506" dirty="0" smtClean="0"/>
              <a:t> Developer Role</a:t>
            </a:r>
            <a:endParaRPr lang="en-US" sz="3506" dirty="0"/>
          </a:p>
        </p:txBody>
      </p:sp>
    </p:spTree>
    <p:extLst>
      <p:ext uri="{BB962C8B-B14F-4D97-AF65-F5344CB8AC3E}">
        <p14:creationId xmlns:p14="http://schemas.microsoft.com/office/powerpoint/2010/main" val="48425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5100" y="2609850"/>
            <a:ext cx="9973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spc="350" dirty="0" smtClean="0">
                <a:latin typeface="Bebas Neue" panose="020B0606020202050201" pitchFamily="34" charset="0"/>
              </a:rPr>
              <a:t>Request Approval Flow </a:t>
            </a:r>
            <a:endParaRPr lang="en-US" sz="4400" spc="350" dirty="0">
              <a:latin typeface="Bebas Neue" panose="020B0606020202050201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25900" y="3905250"/>
            <a:ext cx="17526000" cy="10959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solution provides an interface that allows implementing partners to submit request proposals with a budget to </a:t>
            </a:r>
            <a:r>
              <a:rPr lang="en-US" sz="4400" dirty="0" err="1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Unicef</a:t>
            </a:r>
            <a:r>
              <a:rPr lang="en-US" sz="4400" dirty="0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approval. It is built to leverage on other core component of a cash transfer system.</a:t>
            </a:r>
          </a:p>
          <a:p>
            <a:pPr marL="571500" marR="0" lvl="0" indent="-5715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62626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lvl="0" indent="-5715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component features a smart contract that is to be deployed with a prepopulated list of approvers. An approver is identified by a </a:t>
            </a:r>
            <a:r>
              <a:rPr lang="en-US" sz="4400" dirty="0" err="1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</a:t>
            </a:r>
            <a:r>
              <a:rPr lang="en-US" sz="4400" dirty="0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address and can be an account operated by </a:t>
            </a:r>
            <a:r>
              <a:rPr lang="en-US" sz="4400" dirty="0" err="1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Unicef</a:t>
            </a:r>
            <a:r>
              <a:rPr lang="en-US" sz="4400" dirty="0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a partner funding agency. </a:t>
            </a:r>
          </a:p>
          <a:p>
            <a:pPr marL="571500" marR="0" lvl="0" indent="-5715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62626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lvl="0" indent="-5715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flow envisioned is one that sees  </a:t>
            </a:r>
            <a:r>
              <a:rPr lang="en-US" sz="4400" dirty="0" err="1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Unicef</a:t>
            </a:r>
            <a:r>
              <a:rPr lang="en-US" sz="4400" dirty="0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opening a call for proposals and allocation approvers for submissions.  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400" dirty="0" smtClean="0">
              <a:solidFill>
                <a:srgbClr val="262626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400" dirty="0">
              <a:solidFill>
                <a:srgbClr val="262626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4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5900" y="3905250"/>
            <a:ext cx="17526000" cy="947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Implementing Partner can navigate to the request form and fill out details of their proposals and the needed budget. </a:t>
            </a: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400" dirty="0" smtClean="0">
              <a:solidFill>
                <a:srgbClr val="262626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submitted to the smart contract deployed on the </a:t>
            </a:r>
            <a:r>
              <a:rPr lang="en-US" sz="4400" dirty="0" err="1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ethereum</a:t>
            </a:r>
            <a:r>
              <a:rPr lang="en-US" sz="4400" dirty="0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network and ready to by approved or rejected by a </a:t>
            </a:r>
            <a:r>
              <a:rPr lang="en-US" sz="4400" dirty="0" err="1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4400" dirty="0" err="1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nicef</a:t>
            </a:r>
            <a:r>
              <a:rPr lang="en-US" sz="4400" dirty="0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account.</a:t>
            </a: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62626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 and approver addresses can view the status of their requests.</a:t>
            </a: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62626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components of the cash transfer system can use it to verify approval status and perform actions based on the results</a:t>
            </a:r>
            <a:endParaRPr lang="en-US" sz="4400" dirty="0">
              <a:solidFill>
                <a:srgbClr val="262626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400" dirty="0" smtClean="0">
              <a:solidFill>
                <a:srgbClr val="262626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400" dirty="0">
              <a:solidFill>
                <a:srgbClr val="262626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28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189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Bebas Neue</vt:lpstr>
      <vt:lpstr>Calibri</vt:lpstr>
      <vt:lpstr>Helvetica</vt:lpstr>
      <vt:lpstr>Montserrat Semi Bold</vt:lpstr>
      <vt:lpstr>Montserrat SemiBold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telli koroma</cp:lastModifiedBy>
  <cp:revision>6</cp:revision>
  <dcterms:created xsi:type="dcterms:W3CDTF">2006-08-16T00:00:00Z</dcterms:created>
  <dcterms:modified xsi:type="dcterms:W3CDTF">2022-03-11T05:24:51Z</dcterms:modified>
</cp:coreProperties>
</file>