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7812cbd77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67812cbd77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67812cbd77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7812cbd77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67812cbd77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67812cbd77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7812cbd7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67812cbd7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67812cbd77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7812cbd77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67812cbd77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67812cbd77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782bdc50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6782bdc50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36782bdc508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782bdc50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6782bdc50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36782bdc508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7812cbd77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67812cbd77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67812cbd77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7812cbd77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67812cbd77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67812cbd77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7812cbd7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67812cbd7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367812cbd7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7812cbd7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67812cbd7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67812cbd7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7812cbd77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67812cbd7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67812cbd77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7812cbd77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67812cbd77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67812cbd77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7812cbd7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67812cbd7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67812cbd77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22860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s 3">
  <p:cSld name="Dos contenidos 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838200" y="1790329"/>
            <a:ext cx="5134335" cy="411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6219464" y="1790329"/>
            <a:ext cx="5134335" cy="4113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"/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>
  <p:cSld name="Tabla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3">
  <p:cSld name="Contenido 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1362437" y="400485"/>
            <a:ext cx="9467127" cy="2527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1362075" y="3738622"/>
            <a:ext cx="9467850" cy="2527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2">
  <p:cSld name="Contenido 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562816" y="457200"/>
            <a:ext cx="4837176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/>
          <p:nvPr>
            <p:ph idx="2" type="pic"/>
          </p:nvPr>
        </p:nvSpPr>
        <p:spPr>
          <a:xfrm>
            <a:off x="-28882" y="0"/>
            <a:ext cx="6115050" cy="68580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562818" y="2752344"/>
            <a:ext cx="4837174" cy="3136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indent="-2286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2pPr>
            <a:lvl3pPr indent="-2286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3pPr>
            <a:lvl4pPr indent="-2286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4pPr>
            <a:lvl5pPr indent="-2286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6562817" y="6303963"/>
            <a:ext cx="301498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subtítulo + imagen">
  <p:cSld name="Título + subtítulo + image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1117600" y="762000"/>
            <a:ext cx="5066250" cy="2900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>
            <p:ph idx="2" type="pic"/>
          </p:nvPr>
        </p:nvSpPr>
        <p:spPr>
          <a:xfrm flipH="1">
            <a:off x="6086167" y="-22225"/>
            <a:ext cx="6080760" cy="690245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117600" y="4145280"/>
            <a:ext cx="5066250" cy="69088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1">
  <p:cSld name="Contenido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242425" y="466344"/>
            <a:ext cx="6241651" cy="171035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>
            <p:ph idx="2" type="pic"/>
          </p:nvPr>
        </p:nvSpPr>
        <p:spPr>
          <a:xfrm>
            <a:off x="0" y="0"/>
            <a:ext cx="428783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242426" y="2286000"/>
            <a:ext cx="624165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5291586" y="6303963"/>
            <a:ext cx="4287186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+ subtítulo">
  <p:cSld name="Título + subtítul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1524000" y="11430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subTitle"/>
          </p:nvPr>
        </p:nvSpPr>
        <p:spPr>
          <a:xfrm>
            <a:off x="1524000" y="3835198"/>
            <a:ext cx="9144000" cy="683219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s 1">
  <p:cSld name="Dos contenidos 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8199" y="2024781"/>
            <a:ext cx="5212079" cy="4137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6459795" y="2024780"/>
            <a:ext cx="4894006" cy="4137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s 2">
  <p:cSld name="Dos contenidos 2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838200" y="365760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38200" y="2024781"/>
            <a:ext cx="2878394" cy="4137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eriod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eriod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rabicParenR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AutoNum type="alphaLcParenR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6459795" y="2024780"/>
            <a:ext cx="4894006" cy="4137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+ imagen ">
  <p:cSld name="Contenido + imagen 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38201" y="448056"/>
            <a:ext cx="6172200" cy="1581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38200" y="2257063"/>
            <a:ext cx="4894006" cy="3904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/>
          <p:nvPr>
            <p:ph idx="2" type="pic"/>
          </p:nvPr>
        </p:nvSpPr>
        <p:spPr>
          <a:xfrm>
            <a:off x="7500938" y="-22225"/>
            <a:ext cx="4714875" cy="6880225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9"/>
          <p:cNvSpPr/>
          <p:nvPr/>
        </p:nvSpPr>
        <p:spPr>
          <a:xfrm>
            <a:off x="993814" y="6303963"/>
            <a:ext cx="4287186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+ tabla">
  <p:cSld name="Contenido + tabl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838200" y="3657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896074" y="2106591"/>
            <a:ext cx="2067045" cy="363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abstracta" id="83" name="Google Shape;83;p14"/>
          <p:cNvPicPr preferRelativeResize="0"/>
          <p:nvPr>
            <p:ph idx="2" type="pic"/>
          </p:nvPr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>
            <p:ph type="ctrTitle"/>
          </p:nvPr>
        </p:nvSpPr>
        <p:spPr>
          <a:xfrm>
            <a:off x="1524000" y="22860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/>
              <a:t>Detección</a:t>
            </a:r>
            <a:r>
              <a:rPr lang="es-ES"/>
              <a:t> en tiempo real de mala postura y signos de dolor utilizando la </a:t>
            </a:r>
            <a:r>
              <a:rPr lang="es-ES"/>
              <a:t>cámara</a:t>
            </a:r>
            <a:r>
              <a:rPr lang="es-ES"/>
              <a:t> de una computadora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838200" y="428450"/>
            <a:ext cx="68625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000">
                <a:solidFill>
                  <a:srgbClr val="FF9900"/>
                </a:solidFill>
              </a:rPr>
              <a:t>4.</a:t>
            </a:r>
            <a:r>
              <a:rPr b="1" lang="es-ES" sz="4000">
                <a:solidFill>
                  <a:schemeClr val="accent2"/>
                </a:solidFill>
              </a:rPr>
              <a:t>  </a:t>
            </a:r>
            <a:r>
              <a:rPr b="1" lang="es-ES" sz="4000"/>
              <a:t>Evaluación de la orientación del rostro.</a:t>
            </a:r>
            <a:endParaRPr b="1" sz="4000"/>
          </a:p>
        </p:txBody>
      </p:sp>
      <p:sp>
        <p:nvSpPr>
          <p:cNvPr id="155" name="Google Shape;155;p23"/>
          <p:cNvSpPr txBox="1"/>
          <p:nvPr/>
        </p:nvSpPr>
        <p:spPr>
          <a:xfrm>
            <a:off x="579200" y="2429700"/>
            <a:ext cx="66468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Calibri"/>
              <a:buChar char="●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calcula el </a:t>
            </a: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ángulo entre el plano facial y la cámara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asegurar que el usuario mire de frente.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Calibri"/>
              <a:buChar char="●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ángulo supera un </a:t>
            </a: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umbral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 solicita al usuario que reoriente su rostro para garantizar precisión en la detección.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27438" r="14194" t="0"/>
          <a:stretch/>
        </p:blipFill>
        <p:spPr>
          <a:xfrm>
            <a:off x="7226010" y="1447640"/>
            <a:ext cx="4631226" cy="448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838201" y="428456"/>
            <a:ext cx="61722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000">
                <a:solidFill>
                  <a:srgbClr val="FF9900"/>
                </a:solidFill>
              </a:rPr>
              <a:t>5.</a:t>
            </a:r>
            <a:r>
              <a:rPr b="1" lang="es-ES" sz="4000">
                <a:solidFill>
                  <a:schemeClr val="accent2"/>
                </a:solidFill>
              </a:rPr>
              <a:t>  </a:t>
            </a:r>
            <a:r>
              <a:rPr b="1" lang="es-ES" sz="4000"/>
              <a:t>Entrenamiento supervisado de modelos de inteligencia artificial.</a:t>
            </a:r>
            <a:endParaRPr b="1" sz="4000"/>
          </a:p>
        </p:txBody>
      </p:sp>
      <p:sp>
        <p:nvSpPr>
          <p:cNvPr id="163" name="Google Shape;163;p24"/>
          <p:cNvSpPr txBox="1"/>
          <p:nvPr/>
        </p:nvSpPr>
        <p:spPr>
          <a:xfrm>
            <a:off x="838200" y="2468800"/>
            <a:ext cx="58827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Calibri"/>
              <a:buChar char="●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 </a:t>
            </a: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Scikit-Learn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Calibri"/>
              <a:buChar char="●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</a:t>
            </a: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Calibri"/>
              <a:buChar char="●"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Entrenamiento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datos ingresados por el usuario en posturas correctas e incorrectas y expresiones faciales de dolor y no dolor.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450" y="2076937"/>
            <a:ext cx="4696577" cy="355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654299" y="193300"/>
            <a:ext cx="107310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000">
                <a:solidFill>
                  <a:srgbClr val="FF9900"/>
                </a:solidFill>
              </a:rPr>
              <a:t>6.</a:t>
            </a:r>
            <a:r>
              <a:rPr b="1" lang="es-ES" sz="4000">
                <a:solidFill>
                  <a:schemeClr val="accent2"/>
                </a:solidFill>
              </a:rPr>
              <a:t>  </a:t>
            </a:r>
            <a:r>
              <a:rPr b="1" lang="es-ES" sz="4000"/>
              <a:t>Clasificación en tiempo real.</a:t>
            </a:r>
            <a:endParaRPr b="1" sz="4000"/>
          </a:p>
        </p:txBody>
      </p:sp>
      <p:sp>
        <p:nvSpPr>
          <p:cNvPr id="171" name="Google Shape;171;p25"/>
          <p:cNvSpPr txBox="1"/>
          <p:nvPr/>
        </p:nvSpPr>
        <p:spPr>
          <a:xfrm>
            <a:off x="1563750" y="1775200"/>
            <a:ext cx="90645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305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Calibri"/>
              <a:buChar char="●"/>
            </a:pP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cada </a:t>
            </a: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capturado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tiempo real: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809999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Pre-procesamiento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imagen.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809999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posición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rostro.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809999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Extracción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puntos claves de 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interés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809999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Normalización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los datos.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809999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el modelo entrenado.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809999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1"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Muestra</a:t>
            </a:r>
            <a:r>
              <a:rPr lang="es-E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resultados en pantalla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-76200" y="6303963"/>
            <a:ext cx="12192000" cy="554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abstracta" id="178" name="Google Shape;178;p26"/>
          <p:cNvPicPr preferRelativeResize="0"/>
          <p:nvPr>
            <p:ph idx="2" type="pic"/>
          </p:nvPr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>
            <p:ph type="ctrTitle"/>
          </p:nvPr>
        </p:nvSpPr>
        <p:spPr>
          <a:xfrm>
            <a:off x="1524000" y="22860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/>
              <a:t>3-</a:t>
            </a:r>
            <a:r>
              <a:rPr lang="es-ES"/>
              <a:t>Resultados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38200" y="54985"/>
            <a:ext cx="105156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s-ES" sz="4000"/>
              <a:t>Resultados</a:t>
            </a:r>
            <a:r>
              <a:rPr b="1" lang="es-ES" sz="4000"/>
              <a:t>.</a:t>
            </a:r>
            <a:endParaRPr b="1" sz="4000"/>
          </a:p>
        </p:txBody>
      </p:sp>
      <p:sp>
        <p:nvSpPr>
          <p:cNvPr id="186" name="Google Shape;186;p27"/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25" y="1380975"/>
            <a:ext cx="4805975" cy="383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000" y="1380975"/>
            <a:ext cx="4943300" cy="39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838200" y="54985"/>
            <a:ext cx="105156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s-ES" sz="4000"/>
              <a:t>Resultados.</a:t>
            </a:r>
            <a:endParaRPr b="1" sz="4000"/>
          </a:p>
        </p:txBody>
      </p:sp>
      <p:sp>
        <p:nvSpPr>
          <p:cNvPr id="195" name="Google Shape;195;p28"/>
          <p:cNvSpPr/>
          <p:nvPr/>
        </p:nvSpPr>
        <p:spPr>
          <a:xfrm>
            <a:off x="-76200" y="6303963"/>
            <a:ext cx="12192000" cy="554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975" y="1246300"/>
            <a:ext cx="4810526" cy="385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50" y="1246300"/>
            <a:ext cx="4910116" cy="38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838200" y="54985"/>
            <a:ext cx="105156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s-ES" sz="4000"/>
              <a:t>Resultados.</a:t>
            </a:r>
            <a:endParaRPr b="1" sz="4000"/>
          </a:p>
        </p:txBody>
      </p:sp>
      <p:sp>
        <p:nvSpPr>
          <p:cNvPr id="204" name="Google Shape;204;p29"/>
          <p:cNvSpPr/>
          <p:nvPr/>
        </p:nvSpPr>
        <p:spPr>
          <a:xfrm>
            <a:off x="-76200" y="6303963"/>
            <a:ext cx="12192000" cy="554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791" y="1270875"/>
            <a:ext cx="5432026" cy="43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abstracta" id="211" name="Google Shape;211;p30"/>
          <p:cNvPicPr preferRelativeResize="0"/>
          <p:nvPr>
            <p:ph idx="2" type="pic"/>
          </p:nvPr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ctrTitle"/>
          </p:nvPr>
        </p:nvSpPr>
        <p:spPr>
          <a:xfrm>
            <a:off x="1524000" y="22860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/>
              <a:t>4-Conclusiones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838200" y="365760"/>
            <a:ext cx="105156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s-ES" sz="4000"/>
              <a:t>Conclusiones</a:t>
            </a:r>
            <a:r>
              <a:rPr b="1" lang="es-ES" sz="4000"/>
              <a:t>.</a:t>
            </a:r>
            <a:endParaRPr b="1" sz="4000"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911100" y="1691750"/>
            <a:ext cx="10369800" cy="3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700"/>
              <a:buChar char="●"/>
            </a:pPr>
            <a:r>
              <a:rPr b="1" lang="es-ES" sz="2700"/>
              <a:t>Se logró el objetivo</a:t>
            </a:r>
            <a:r>
              <a:rPr lang="es-ES" sz="2700"/>
              <a:t> planteado.</a:t>
            </a:r>
            <a:endParaRPr sz="2700"/>
          </a:p>
          <a:p>
            <a:pPr indent="-400050" lvl="0" marL="3429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700"/>
              <a:buChar char="●"/>
            </a:pPr>
            <a:r>
              <a:rPr lang="es-ES" sz="2700"/>
              <a:t>Se obtuvo un </a:t>
            </a:r>
            <a:r>
              <a:rPr b="1" lang="es-ES" sz="2700"/>
              <a:t>modelo robusto</a:t>
            </a:r>
            <a:r>
              <a:rPr lang="es-ES" sz="2700"/>
              <a:t> en líneas generales, pero </a:t>
            </a:r>
            <a:r>
              <a:rPr b="1" lang="es-ES" sz="2700"/>
              <a:t>susceptible</a:t>
            </a:r>
            <a:r>
              <a:rPr lang="es-ES" sz="2700"/>
              <a:t> a una mala calibración.</a:t>
            </a:r>
            <a:endParaRPr sz="2700"/>
          </a:p>
          <a:p>
            <a:pPr indent="-400050" lvl="0" marL="342900" rtl="0" algn="l">
              <a:spcBef>
                <a:spcPts val="2000"/>
              </a:spcBef>
              <a:spcAft>
                <a:spcPts val="0"/>
              </a:spcAft>
              <a:buSzPts val="2700"/>
              <a:buChar char="●"/>
            </a:pPr>
            <a:r>
              <a:rPr lang="es-ES" sz="2700"/>
              <a:t>La </a:t>
            </a:r>
            <a:r>
              <a:rPr b="1" lang="es-ES" sz="2700"/>
              <a:t>precisión en el entrenamiento</a:t>
            </a:r>
            <a:r>
              <a:rPr lang="es-ES" sz="2700"/>
              <a:t> del modelo de clasificación fue </a:t>
            </a:r>
            <a:r>
              <a:rPr b="1" lang="es-ES" sz="2700"/>
              <a:t>perfecta (100%)</a:t>
            </a:r>
            <a:r>
              <a:rPr lang="es-ES" sz="2700"/>
              <a:t>, pero depende de la calidad de los datos ingresados por el usuario.</a:t>
            </a:r>
            <a:endParaRPr sz="2700"/>
          </a:p>
          <a:p>
            <a:pPr indent="-400050" lvl="0" marL="342900" rtl="0" algn="l">
              <a:spcBef>
                <a:spcPts val="2000"/>
              </a:spcBef>
              <a:spcAft>
                <a:spcPts val="0"/>
              </a:spcAft>
              <a:buSzPts val="2700"/>
              <a:buChar char="●"/>
            </a:pPr>
            <a:r>
              <a:rPr lang="es-ES" sz="2700"/>
              <a:t>La capacidad para realizar la detección en tiempo real depende de los </a:t>
            </a:r>
            <a:r>
              <a:rPr b="1" lang="es-ES" sz="2700"/>
              <a:t>recursos de hardware </a:t>
            </a:r>
            <a:r>
              <a:rPr lang="es-ES" sz="2700"/>
              <a:t>disponibles.</a:t>
            </a:r>
            <a:endParaRPr b="1" sz="2700"/>
          </a:p>
        </p:txBody>
      </p:sp>
      <p:sp>
        <p:nvSpPr>
          <p:cNvPr id="220" name="Google Shape;220;p31"/>
          <p:cNvSpPr/>
          <p:nvPr/>
        </p:nvSpPr>
        <p:spPr>
          <a:xfrm>
            <a:off x="0" y="6303963"/>
            <a:ext cx="12192000" cy="554100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primer plano de puntos&#10;" id="226" name="Google Shape;226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227" name="Google Shape;227;p32"/>
          <p:cNvSpPr txBox="1"/>
          <p:nvPr>
            <p:ph type="title"/>
          </p:nvPr>
        </p:nvSpPr>
        <p:spPr>
          <a:xfrm>
            <a:off x="1362437" y="2165048"/>
            <a:ext cx="9467100" cy="25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/>
              <a:t>¡</a:t>
            </a:r>
            <a:r>
              <a:rPr b="0" i="0" lang="es-E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r>
              <a:rPr lang="es-ES"/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562816" y="159250"/>
            <a:ext cx="4837200" cy="19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s-ES" sz="4900"/>
              <a:t>Contenido.</a:t>
            </a:r>
            <a:endParaRPr b="1" sz="4900"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6562830" y="2576019"/>
            <a:ext cx="48372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3000"/>
              <a:t>1. </a:t>
            </a:r>
            <a:r>
              <a:rPr lang="es-ES" sz="3000"/>
              <a:t>INTRODUCCIÓN</a:t>
            </a:r>
            <a:endParaRPr sz="3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3000"/>
              <a:t>2. </a:t>
            </a:r>
            <a:r>
              <a:rPr lang="es-ES" sz="3000"/>
              <a:t>DISEÑO Y DESARROLLO</a:t>
            </a:r>
            <a:endParaRPr sz="3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3000"/>
              <a:t>3. RESULTADOS</a:t>
            </a:r>
            <a:endParaRPr sz="3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ES" sz="3000"/>
              <a:t>4. CONCLUSIONES</a:t>
            </a:r>
            <a:endParaRPr sz="3000"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75" y="472750"/>
            <a:ext cx="5912525" cy="59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abstracta" id="98" name="Google Shape;98;p16"/>
          <p:cNvPicPr preferRelativeResize="0"/>
          <p:nvPr>
            <p:ph idx="2" type="pic"/>
          </p:nvPr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type="ctrTitle"/>
          </p:nvPr>
        </p:nvSpPr>
        <p:spPr>
          <a:xfrm>
            <a:off x="1524000" y="22860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/>
              <a:t>1-</a:t>
            </a:r>
            <a:r>
              <a:rPr lang="es-ES"/>
              <a:t>Introducción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5166225" y="237744"/>
            <a:ext cx="62418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s-ES" sz="4000"/>
              <a:t>Introducción</a:t>
            </a:r>
            <a:r>
              <a:rPr b="1" lang="es-ES" sz="4000"/>
              <a:t>.</a:t>
            </a:r>
            <a:endParaRPr b="1" sz="4000"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5166225" y="2057400"/>
            <a:ext cx="64161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spcBef>
                <a:spcPts val="2000"/>
              </a:spcBef>
              <a:spcAft>
                <a:spcPts val="0"/>
              </a:spcAft>
              <a:buSzPts val="2600"/>
              <a:buChar char="▪"/>
            </a:pPr>
            <a:r>
              <a:rPr lang="es-ES" sz="2600"/>
              <a:t>Detección</a:t>
            </a:r>
            <a:r>
              <a:rPr lang="es-ES" sz="2600"/>
              <a:t> de</a:t>
            </a:r>
            <a:r>
              <a:rPr lang="es-ES" sz="2600"/>
              <a:t> expresiones faciales de </a:t>
            </a:r>
            <a:r>
              <a:rPr b="1" lang="es-ES" sz="2600"/>
              <a:t>dolor</a:t>
            </a:r>
            <a:r>
              <a:rPr lang="es-ES" sz="2600"/>
              <a:t>.</a:t>
            </a:r>
            <a:endParaRPr sz="2600"/>
          </a:p>
          <a:p>
            <a:pPr indent="-279400" lvl="0" marL="228600" rtl="0" algn="l">
              <a:spcBef>
                <a:spcPts val="2000"/>
              </a:spcBef>
              <a:spcAft>
                <a:spcPts val="0"/>
              </a:spcAft>
              <a:buSzPts val="2600"/>
              <a:buChar char="▪"/>
            </a:pPr>
            <a:r>
              <a:rPr lang="es-ES" sz="2600"/>
              <a:t>Evaluación de la </a:t>
            </a:r>
            <a:r>
              <a:rPr b="1" lang="es-ES" sz="2600"/>
              <a:t>postura </a:t>
            </a:r>
            <a:r>
              <a:rPr lang="es-ES" sz="2600"/>
              <a:t>del usuario frente a la computadora.</a:t>
            </a:r>
            <a:endParaRPr sz="2600"/>
          </a:p>
          <a:p>
            <a:pPr indent="-279400" lvl="0" marL="228600" rtl="0" algn="l">
              <a:spcBef>
                <a:spcPts val="2000"/>
              </a:spcBef>
              <a:spcAft>
                <a:spcPts val="0"/>
              </a:spcAft>
              <a:buSzPts val="2600"/>
              <a:buChar char="▪"/>
            </a:pPr>
            <a:r>
              <a:rPr lang="es-ES" sz="2600"/>
              <a:t>Uso de técnicas de </a:t>
            </a:r>
            <a:r>
              <a:rPr b="1" lang="es-ES" sz="2600"/>
              <a:t>visión por computadora</a:t>
            </a:r>
            <a:r>
              <a:rPr lang="es-ES" sz="2600"/>
              <a:t> en tiempo real.</a:t>
            </a:r>
            <a:endParaRPr sz="2600"/>
          </a:p>
          <a:p>
            <a:pPr indent="-279400" lvl="0" marL="228600" rtl="0" algn="l">
              <a:spcBef>
                <a:spcPts val="2000"/>
              </a:spcBef>
              <a:spcAft>
                <a:spcPts val="0"/>
              </a:spcAft>
              <a:buSzPts val="2600"/>
              <a:buChar char="▪"/>
            </a:pPr>
            <a:r>
              <a:rPr lang="es-ES" sz="2600"/>
              <a:t>Herramientas de </a:t>
            </a:r>
            <a:r>
              <a:rPr b="1" lang="es-ES" sz="2600"/>
              <a:t>aprendizaje automático</a:t>
            </a:r>
            <a:r>
              <a:rPr lang="es-ES" sz="2600"/>
              <a:t> supervisado.</a:t>
            </a:r>
            <a:endParaRPr sz="26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50" y="1114675"/>
            <a:ext cx="4110675" cy="43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abstracta" id="113" name="Google Shape;113;p18"/>
          <p:cNvPicPr preferRelativeResize="0"/>
          <p:nvPr>
            <p:ph idx="2" type="pic"/>
          </p:nvPr>
        </p:nvPicPr>
        <p:blipFill rotWithShape="1">
          <a:blip r:embed="rId3">
            <a:alphaModFix amt="52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type="ctrTitle"/>
          </p:nvPr>
        </p:nvSpPr>
        <p:spPr>
          <a:xfrm>
            <a:off x="1524000" y="2286000"/>
            <a:ext cx="9144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ES"/>
              <a:t>2-Diseño y Desarrollo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57725" y="365760"/>
            <a:ext cx="105156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s-ES" sz="4500"/>
              <a:t>Etapas del Proyecto.</a:t>
            </a:r>
            <a:endParaRPr b="1" sz="45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>
            <a:gsLst>
              <a:gs pos="0">
                <a:schemeClr val="accent5"/>
              </a:gs>
              <a:gs pos="50000">
                <a:schemeClr val="accent1"/>
              </a:gs>
              <a:gs pos="100000">
                <a:srgbClr val="E7995A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2135775" y="1541425"/>
            <a:ext cx="77595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286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oto Sans Symbols"/>
              <a:buAutoNum type="arabicPeriod"/>
            </a:pPr>
            <a:r>
              <a:rPr b="1"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 de video</a:t>
            </a:r>
            <a:r>
              <a:rPr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tiempo real y procesamiento de la imagen.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286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oto Sans Symbols"/>
              <a:buAutoNum type="arabicPeriod"/>
            </a:pPr>
            <a:r>
              <a:rPr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Detección de </a:t>
            </a:r>
            <a:r>
              <a:rPr b="1"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puntos clave</a:t>
            </a:r>
            <a:r>
              <a:rPr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extracción de datos relevantes.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286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oto Sans Symbols"/>
              <a:buAutoNum type="arabicPeriod"/>
            </a:pPr>
            <a:r>
              <a:rPr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los </a:t>
            </a:r>
            <a:r>
              <a:rPr b="1"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r>
              <a:rPr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286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oto Sans Symbols"/>
              <a:buAutoNum type="arabicPeriod"/>
            </a:pPr>
            <a:r>
              <a:rPr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Evaluación de la </a:t>
            </a:r>
            <a:r>
              <a:rPr b="1"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orientación del rostro</a:t>
            </a:r>
            <a:r>
              <a:rPr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286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oto Sans Symbols"/>
              <a:buAutoNum type="arabicPeriod"/>
            </a:pPr>
            <a:r>
              <a:rPr b="1"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Entrenamiento supervisado</a:t>
            </a:r>
            <a:r>
              <a:rPr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modelos de inteligencia artificial.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286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Noto Sans Symbols"/>
              <a:buAutoNum type="arabicPeriod"/>
            </a:pPr>
            <a:r>
              <a:rPr b="1"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Clasificación</a:t>
            </a:r>
            <a:r>
              <a:rPr lang="es-E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tiempo real.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48950" y="953622"/>
            <a:ext cx="4611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228600" rtl="0" algn="l">
              <a:lnSpc>
                <a:spcPct val="60000"/>
              </a:lnSpc>
              <a:spcBef>
                <a:spcPts val="2000"/>
              </a:spcBef>
              <a:spcAft>
                <a:spcPts val="0"/>
              </a:spcAft>
              <a:buSzPts val="3300"/>
              <a:buAutoNum type="arabicPeriod"/>
            </a:pPr>
            <a:r>
              <a:rPr b="1" lang="es-ES" sz="4000"/>
              <a:t>Captura de video</a:t>
            </a:r>
            <a:r>
              <a:rPr lang="es-ES" sz="4000"/>
              <a:t>.</a:t>
            </a:r>
            <a:endParaRPr b="1" sz="3300"/>
          </a:p>
        </p:txBody>
      </p:sp>
      <p:sp>
        <p:nvSpPr>
          <p:cNvPr id="129" name="Google Shape;129;p20"/>
          <p:cNvSpPr txBox="1"/>
          <p:nvPr/>
        </p:nvSpPr>
        <p:spPr>
          <a:xfrm>
            <a:off x="748950" y="2063925"/>
            <a:ext cx="60111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 en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tiempo real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 OpenCV.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Preprocesamiento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4" marL="447675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○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Nitidez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Varianza del operador de Laplaciano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4500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○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luminación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global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Corrección gamma.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33582" r="30311" t="0"/>
          <a:stretch/>
        </p:blipFill>
        <p:spPr>
          <a:xfrm>
            <a:off x="7789800" y="0"/>
            <a:ext cx="44021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48950" y="626975"/>
            <a:ext cx="53841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000">
                <a:solidFill>
                  <a:srgbClr val="FF9900"/>
                </a:solidFill>
              </a:rPr>
              <a:t>2.</a:t>
            </a:r>
            <a:r>
              <a:rPr b="1" lang="es-ES" sz="4000">
                <a:solidFill>
                  <a:schemeClr val="accent2"/>
                </a:solidFill>
              </a:rPr>
              <a:t>  </a:t>
            </a:r>
            <a:r>
              <a:rPr b="1" lang="es-ES" sz="4000"/>
              <a:t>Detección de puntos clave.</a:t>
            </a:r>
            <a:endParaRPr b="1" sz="4000"/>
          </a:p>
        </p:txBody>
      </p:sp>
      <p:sp>
        <p:nvSpPr>
          <p:cNvPr id="137" name="Google Shape;137;p21"/>
          <p:cNvSpPr txBox="1"/>
          <p:nvPr/>
        </p:nvSpPr>
        <p:spPr>
          <a:xfrm>
            <a:off x="748950" y="2051400"/>
            <a:ext cx="51882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Detección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puntos claves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faciales y 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corporales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Media Pipe.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Extracción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puntos de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interés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4" marL="447675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○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Unidades de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Acción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4500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○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Hombros y cara.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1" title="resultado.jpg"/>
          <p:cNvPicPr preferRelativeResize="0"/>
          <p:nvPr/>
        </p:nvPicPr>
        <p:blipFill rotWithShape="1">
          <a:blip r:embed="rId3">
            <a:alphaModFix/>
          </a:blip>
          <a:srcRect b="15889" l="16902" r="19770" t="5568"/>
          <a:stretch/>
        </p:blipFill>
        <p:spPr>
          <a:xfrm>
            <a:off x="6568200" y="3163500"/>
            <a:ext cx="4927550" cy="34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1450" y="626992"/>
            <a:ext cx="2004600" cy="22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6050" y="340375"/>
            <a:ext cx="2363531" cy="28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1" y="428456"/>
            <a:ext cx="61722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4000">
                <a:solidFill>
                  <a:srgbClr val="FF9900"/>
                </a:solidFill>
              </a:rPr>
              <a:t>3.</a:t>
            </a:r>
            <a:r>
              <a:rPr b="1" lang="es-ES" sz="4000">
                <a:solidFill>
                  <a:schemeClr val="accent2"/>
                </a:solidFill>
              </a:rPr>
              <a:t>  </a:t>
            </a:r>
            <a:r>
              <a:rPr b="1" lang="es-ES" sz="4000"/>
              <a:t>Tratamiento de los datos.</a:t>
            </a:r>
            <a:endParaRPr b="1" sz="4000"/>
          </a:p>
        </p:txBody>
      </p:sp>
      <p:sp>
        <p:nvSpPr>
          <p:cNvPr id="147" name="Google Shape;147;p22"/>
          <p:cNvSpPr txBox="1"/>
          <p:nvPr/>
        </p:nvSpPr>
        <p:spPr>
          <a:xfrm>
            <a:off x="838200" y="1535400"/>
            <a:ext cx="61722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●"/>
            </a:pP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Ajuste de posiciones relativas a un </a:t>
            </a: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 de referencia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Calibri"/>
              <a:buChar char="●"/>
            </a:pPr>
            <a:r>
              <a:rPr b="1"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Normalización</a:t>
            </a:r>
            <a:r>
              <a:rPr lang="es-E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escala, orientación y distancia para hacerlos independientes de la posición frente a la cámara.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23709" r="23709" t="0"/>
          <a:stretch/>
        </p:blipFill>
        <p:spPr>
          <a:xfrm>
            <a:off x="8001000" y="0"/>
            <a:ext cx="4190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r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