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slide+xml" PartName="/ppt/slides/slide95.xml"/>
  <Override ContentType="application/vnd.openxmlformats-officedocument.presentationml.slide+xml" PartName="/ppt/slides/slide96.xml"/>
  <Override ContentType="application/vnd.openxmlformats-officedocument.presentationml.slide+xml" PartName="/ppt/slides/slide97.xml"/>
  <Override ContentType="application/vnd.openxmlformats-officedocument.presentationml.slide+xml" PartName="/ppt/slides/slide98.xml"/>
  <Override ContentType="application/vnd.openxmlformats-officedocument.presentationml.slide+xml" PartName="/ppt/slides/slide99.xml"/>
  <Override ContentType="application/vnd.openxmlformats-officedocument.presentationml.slide+xml" PartName="/ppt/slides/slide100.xml"/>
  <Override ContentType="application/vnd.openxmlformats-officedocument.presentationml.slide+xml" PartName="/ppt/slides/slide101.xml"/>
  <Override ContentType="application/vnd.openxmlformats-officedocument.presentationml.slide+xml" PartName="/ppt/slides/slide102.xml"/>
  <Override ContentType="application/vnd.openxmlformats-officedocument.presentationml.slide+xml" PartName="/ppt/slides/slide103.xml"/>
  <Override ContentType="application/vnd.openxmlformats-officedocument.presentationml.slide+xml" PartName="/ppt/slides/slide104.xml"/>
  <Override ContentType="application/vnd.openxmlformats-officedocument.presentationml.slide+xml" PartName="/ppt/slides/slide105.xml"/>
  <Override ContentType="application/vnd.openxmlformats-officedocument.presentationml.slide+xml" PartName="/ppt/slides/slide106.xml"/>
  <Override ContentType="application/vnd.openxmlformats-officedocument.presentationml.slide+xml" PartName="/ppt/slides/slide107.xml"/>
  <Override ContentType="application/vnd.openxmlformats-officedocument.presentationml.slide+xml" PartName="/ppt/slides/slide108.xml"/>
  <Override ContentType="application/vnd.openxmlformats-officedocument.presentationml.slide+xml" PartName="/ppt/slides/slide109.xml"/>
  <Override ContentType="application/vnd.openxmlformats-officedocument.presentationml.slide+xml" PartName="/ppt/slides/slide110.xml"/>
  <Override ContentType="application/vnd.openxmlformats-officedocument.presentationml.slide+xml" PartName="/ppt/slides/slide111.xml"/>
  <Override ContentType="application/vnd.openxmlformats-officedocument.presentationml.slide+xml" PartName="/ppt/slides/slide112.xml"/>
  <Override ContentType="application/vnd.openxmlformats-officedocument.presentationml.slide+xml" PartName="/ppt/slides/slide113.xml"/>
  <Override ContentType="application/vnd.openxmlformats-officedocument.presentationml.slide+xml" PartName="/ppt/slides/slide114.xml"/>
  <Override ContentType="application/vnd.openxmlformats-officedocument.presentationml.slide+xml" PartName="/ppt/slides/slide115.xml"/>
  <Override ContentType="application/vnd.openxmlformats-officedocument.presentationml.slide+xml" PartName="/ppt/slides/slide116.xml"/>
  <Override ContentType="application/vnd.openxmlformats-officedocument.presentationml.slide+xml" PartName="/ppt/slides/slide117.xml"/>
  <Override ContentType="application/vnd.openxmlformats-officedocument.presentationml.slide+xml" PartName="/ppt/slides/slide118.xml"/>
  <Override ContentType="application/vnd.openxmlformats-officedocument.presentationml.slide+xml" PartName="/ppt/slides/slide119.xml"/>
  <Override ContentType="application/vnd.openxmlformats-officedocument.presentationml.slide+xml" PartName="/ppt/slides/slide120.xml"/>
  <Override ContentType="application/vnd.openxmlformats-officedocument.presentationml.slide+xml" PartName="/ppt/slides/slide121.xml"/>
  <Override ContentType="application/vnd.openxmlformats-officedocument.presentationml.slide+xml" PartName="/ppt/slides/slide122.xml"/>
  <Override ContentType="application/vnd.openxmlformats-officedocument.presentationml.slide+xml" PartName="/ppt/slides/slide123.xml"/>
  <Override ContentType="application/vnd.openxmlformats-officedocument.presentationml.slide+xml" PartName="/ppt/slides/slide124.xml"/>
  <Override ContentType="application/vnd.openxmlformats-officedocument.presentationml.slide+xml" PartName="/ppt/slides/slide125.xml"/>
  <Override ContentType="application/vnd.openxmlformats-officedocument.presentationml.slide+xml" PartName="/ppt/slides/slide126.xml"/>
  <Override ContentType="application/vnd.openxmlformats-officedocument.presentationml.slide+xml" PartName="/ppt/slides/slide127.xml"/>
  <Override ContentType="application/vnd.openxmlformats-officedocument.presentationml.slide+xml" PartName="/ppt/slides/slide128.xml"/>
  <Override ContentType="application/vnd.openxmlformats-officedocument.presentationml.slide+xml" PartName="/ppt/slides/slide129.xml"/>
  <Override ContentType="application/vnd.openxmlformats-officedocument.presentationml.slide+xml" PartName="/ppt/slides/slide130.xml"/>
  <Override ContentType="application/vnd.openxmlformats-officedocument.presentationml.slide+xml" PartName="/ppt/slides/slide131.xml"/>
  <Override ContentType="application/vnd.openxmlformats-officedocument.presentationml.slide+xml" PartName="/ppt/slides/slide132.xml"/>
  <Override ContentType="application/vnd.openxmlformats-officedocument.presentationml.slide+xml" PartName="/ppt/slides/slide133.xml"/>
  <Override ContentType="application/vnd.openxmlformats-officedocument.presentationml.slide+xml" PartName="/ppt/slides/slide134.xml"/>
  <Override ContentType="application/vnd.openxmlformats-officedocument.presentationml.slide+xml" PartName="/ppt/slides/slide135.xml"/>
  <Override ContentType="application/vnd.openxmlformats-officedocument.presentationml.slide+xml" PartName="/ppt/slides/slide136.xml"/>
  <Override ContentType="application/vnd.openxmlformats-officedocument.presentationml.slide+xml" PartName="/ppt/slides/slide137.xml"/>
  <Override ContentType="application/vnd.openxmlformats-officedocument.presentationml.slide+xml" PartName="/ppt/slides/slide138.xml"/>
  <Override ContentType="application/vnd.openxmlformats-officedocument.presentationml.slide+xml" PartName="/ppt/slides/slide139.xml"/>
  <Override ContentType="application/vnd.openxmlformats-officedocument.presentationml.slide+xml" PartName="/ppt/slides/slide140.xml"/>
  <Override ContentType="application/vnd.openxmlformats-officedocument.presentationml.slide+xml" PartName="/ppt/slides/slide141.xml"/>
  <Override ContentType="application/vnd.openxmlformats-officedocument.presentationml.slide+xml" PartName="/ppt/slides/slide142.xml"/>
  <Override ContentType="application/vnd.openxmlformats-officedocument.presentationml.slide+xml" PartName="/ppt/slides/slide143.xml"/>
  <Override ContentType="application/vnd.openxmlformats-officedocument.presentationml.slide+xml" PartName="/ppt/slides/slide144.xml"/>
  <Override ContentType="application/vnd.openxmlformats-officedocument.presentationml.slide+xml" PartName="/ppt/slides/slide145.xml"/>
  <Override ContentType="application/vnd.openxmlformats-officedocument.presentationml.slide+xml" PartName="/ppt/slides/slide146.xml"/>
  <Override ContentType="application/vnd.openxmlformats-officedocument.presentationml.slide+xml" PartName="/ppt/slides/slide147.xml"/>
  <Override ContentType="application/vnd.openxmlformats-officedocument.presentationml.slide+xml" PartName="/ppt/slides/slide148.xml"/>
  <Override ContentType="application/vnd.openxmlformats-officedocument.presentationml.slide+xml" PartName="/ppt/slides/slide149.xml"/>
  <Override ContentType="application/vnd.openxmlformats-officedocument.presentationml.slide+xml" PartName="/ppt/slides/slide150.xml"/>
  <Override ContentType="application/vnd.openxmlformats-officedocument.presentationml.slide+xml" PartName="/ppt/slides/slide151.xml"/>
  <Override ContentType="application/vnd.openxmlformats-officedocument.presentationml.slide+xml" PartName="/ppt/slides/slide152.xml"/>
  <Override ContentType="application/vnd.openxmlformats-officedocument.presentationml.slide+xml" PartName="/ppt/slides/slide153.xml"/>
  <Override ContentType="application/vnd.openxmlformats-officedocument.presentationml.slide+xml" PartName="/ppt/slides/slide154.xml"/>
  <Override ContentType="application/vnd.openxmlformats-officedocument.presentationml.slide+xml" PartName="/ppt/slides/slide155.xml"/>
  <Override ContentType="application/vnd.openxmlformats-officedocument.presentationml.slide+xml" PartName="/ppt/slides/slide156.xml"/>
  <Override ContentType="application/vnd.openxmlformats-officedocument.presentationml.slide+xml" PartName="/ppt/slides/slide157.xml"/>
  <Override ContentType="application/vnd.openxmlformats-officedocument.presentationml.slide+xml" PartName="/ppt/slides/slide158.xml"/>
  <Override ContentType="application/vnd.openxmlformats-officedocument.presentationml.slide+xml" PartName="/ppt/slides/slide159.xml"/>
  <Override ContentType="application/vnd.openxmlformats-officedocument.presentationml.slide+xml" PartName="/ppt/slides/slide160.xml"/>
  <Override ContentType="application/vnd.openxmlformats-officedocument.presentationml.slide+xml" PartName="/ppt/slides/slide161.xml"/>
  <Override ContentType="application/vnd.openxmlformats-officedocument.presentationml.slide+xml" PartName="/ppt/slides/slide162.xml"/>
  <Override ContentType="application/vnd.openxmlformats-officedocument.presentationml.slide+xml" PartName="/ppt/slides/slide163.xml"/>
  <Override ContentType="application/vnd.openxmlformats-officedocument.presentationml.slide+xml" PartName="/ppt/slides/slide164.xml"/>
  <Override ContentType="application/vnd.openxmlformats-officedocument.presentationml.slide+xml" PartName="/ppt/slides/slide165.xml"/>
  <Override ContentType="application/vnd.openxmlformats-officedocument.presentationml.slide+xml" PartName="/ppt/slides/slide166.xml"/>
  <Override ContentType="application/vnd.openxmlformats-officedocument.presentationml.slide+xml" PartName="/ppt/slides/slide167.xml"/>
  <Override ContentType="application/vnd.openxmlformats-officedocument.presentationml.slide+xml" PartName="/ppt/slides/slide168.xml"/>
  <Override ContentType="application/vnd.openxmlformats-officedocument.presentationml.slide+xml" PartName="/ppt/slides/slide169.xml"/>
  <Override ContentType="application/vnd.openxmlformats-officedocument.presentationml.slide+xml" PartName="/ppt/slides/slide170.xml"/>
  <Override ContentType="application/vnd.openxmlformats-officedocument.presentationml.slide+xml" PartName="/ppt/slides/slide171.xml"/>
  <Override ContentType="application/vnd.openxmlformats-officedocument.presentationml.slide+xml" PartName="/ppt/slides/slide172.xml"/>
  <Override ContentType="application/vnd.openxmlformats-officedocument.presentationml.slide+xml" PartName="/ppt/slides/slide173.xml"/>
  <Override ContentType="application/vnd.openxmlformats-officedocument.presentationml.slide+xml" PartName="/ppt/slides/slide174.xml"/>
  <Override ContentType="application/vnd.openxmlformats-officedocument.presentationml.slide+xml" PartName="/ppt/slides/slide175.xml"/>
  <Override ContentType="application/vnd.openxmlformats-officedocument.presentationml.slide+xml" PartName="/ppt/slides/slide176.xml"/>
  <Override ContentType="application/vnd.openxmlformats-officedocument.presentationml.slide+xml" PartName="/ppt/slides/slide177.xml"/>
  <Override ContentType="application/vnd.openxmlformats-officedocument.presentationml.slide+xml" PartName="/ppt/slides/slide178.xml"/>
  <Override ContentType="application/vnd.openxmlformats-officedocument.presentationml.slide+xml" PartName="/ppt/slides/slide179.xml"/>
  <Override ContentType="application/vnd.openxmlformats-officedocument.presentationml.slide+xml" PartName="/ppt/slides/slide180.xml"/>
  <Override ContentType="application/vnd.openxmlformats-officedocument.presentationml.slide+xml" PartName="/ppt/slides/slide181.xml"/>
  <Override ContentType="application/vnd.openxmlformats-officedocument.presentationml.slide+xml" PartName="/ppt/slides/slide182.xml"/>
  <Override ContentType="application/vnd.openxmlformats-officedocument.presentationml.slide+xml" PartName="/ppt/slides/slide183.xml"/>
  <Override ContentType="application/vnd.openxmlformats-officedocument.presentationml.slide+xml" PartName="/ppt/slides/slide184.xml"/>
  <Override ContentType="application/vnd.openxmlformats-officedocument.presentationml.slide+xml" PartName="/ppt/slides/slide185.xml"/>
  <Override ContentType="application/vnd.openxmlformats-officedocument.presentationml.slide+xml" PartName="/ppt/slides/slide186.xml"/>
  <Override ContentType="application/vnd.openxmlformats-officedocument.presentationml.slide+xml" PartName="/ppt/slides/slide187.xml"/>
  <Override ContentType="application/vnd.openxmlformats-officedocument.presentationml.slide+xml" PartName="/ppt/slides/slide188.xml"/>
  <Override ContentType="application/vnd.openxmlformats-officedocument.presentationml.slide+xml" PartName="/ppt/slides/slide189.xml"/>
  <Override ContentType="application/vnd.openxmlformats-officedocument.presentationml.slide+xml" PartName="/ppt/slides/slide190.xml"/>
  <Override ContentType="application/vnd.openxmlformats-officedocument.presentationml.slide+xml" PartName="/ppt/slides/slide191.xml"/>
  <Override ContentType="application/vnd.openxmlformats-officedocument.presentationml.slide+xml" PartName="/ppt/slides/slide192.xml"/>
  <Override ContentType="application/vnd.openxmlformats-officedocument.presentationml.slide+xml" PartName="/ppt/slides/slide193.xml"/>
  <Override ContentType="application/vnd.openxmlformats-officedocument.presentationml.slide+xml" PartName="/ppt/slides/slide194.xml"/>
  <Override ContentType="application/vnd.openxmlformats-officedocument.presentationml.slide+xml" PartName="/ppt/slides/slide195.xml"/>
  <Override ContentType="application/vnd.openxmlformats-officedocument.presentationml.slide+xml" PartName="/ppt/slides/slide196.xml"/>
  <Override ContentType="application/vnd.openxmlformats-officedocument.presentationml.slide+xml" PartName="/ppt/slides/slide197.xml"/>
  <Override ContentType="application/vnd.openxmlformats-officedocument.presentationml.slide+xml" PartName="/ppt/slides/slide198.xml"/>
  <Override ContentType="application/vnd.openxmlformats-officedocument.presentationml.slide+xml" PartName="/ppt/slides/slide199.xml"/>
  <Override ContentType="application/vnd.openxmlformats-officedocument.presentationml.slide+xml" PartName="/ppt/slides/slide200.xml"/>
  <Override ContentType="application/vnd.openxmlformats-officedocument.presentationml.slide+xml" PartName="/ppt/slides/slide201.xml"/>
  <Override ContentType="application/vnd.openxmlformats-officedocument.presentationml.slide+xml" PartName="/ppt/slides/slide20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Lst>
  <p:sldSz cx="18288000" cy="10287000"/>
  <p:notesSz cx="6858000" cy="9144000"/>
  <p:embeddedFontLst>
    <p:embeddedFont>
      <p:font typeface="Yeseva One" charset="1" panose="00000500000000000000"/>
      <p:regular r:id="rId208"/>
    </p:embeddedFont>
    <p:embeddedFont>
      <p:font typeface="Canva Sans" charset="1" panose="020B0503030501040103"/>
      <p:regular r:id="rId209"/>
    </p:embeddedFont>
    <p:embeddedFont>
      <p:font typeface="Canva Sans Bold" charset="1" panose="020B0803030501040103"/>
      <p:regular r:id="rId2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00" Target="slides/slide95.xml" Type="http://schemas.openxmlformats.org/officeDocument/2006/relationships/slide"/><Relationship Id="rId101" Target="slides/slide96.xml" Type="http://schemas.openxmlformats.org/officeDocument/2006/relationships/slide"/><Relationship Id="rId102" Target="slides/slide97.xml" Type="http://schemas.openxmlformats.org/officeDocument/2006/relationships/slide"/><Relationship Id="rId103" Target="slides/slide98.xml" Type="http://schemas.openxmlformats.org/officeDocument/2006/relationships/slide"/><Relationship Id="rId104" Target="slides/slide99.xml" Type="http://schemas.openxmlformats.org/officeDocument/2006/relationships/slide"/><Relationship Id="rId105" Target="slides/slide100.xml" Type="http://schemas.openxmlformats.org/officeDocument/2006/relationships/slide"/><Relationship Id="rId106" Target="slides/slide101.xml" Type="http://schemas.openxmlformats.org/officeDocument/2006/relationships/slide"/><Relationship Id="rId107" Target="slides/slide102.xml" Type="http://schemas.openxmlformats.org/officeDocument/2006/relationships/slide"/><Relationship Id="rId108" Target="slides/slide103.xml" Type="http://schemas.openxmlformats.org/officeDocument/2006/relationships/slide"/><Relationship Id="rId109" Target="slides/slide104.xml" Type="http://schemas.openxmlformats.org/officeDocument/2006/relationships/slide"/><Relationship Id="rId11" Target="slides/slide6.xml" Type="http://schemas.openxmlformats.org/officeDocument/2006/relationships/slide"/><Relationship Id="rId110" Target="slides/slide105.xml" Type="http://schemas.openxmlformats.org/officeDocument/2006/relationships/slide"/><Relationship Id="rId111" Target="slides/slide106.xml" Type="http://schemas.openxmlformats.org/officeDocument/2006/relationships/slide"/><Relationship Id="rId112" Target="slides/slide107.xml" Type="http://schemas.openxmlformats.org/officeDocument/2006/relationships/slide"/><Relationship Id="rId113" Target="slides/slide108.xml" Type="http://schemas.openxmlformats.org/officeDocument/2006/relationships/slide"/><Relationship Id="rId114" Target="slides/slide109.xml" Type="http://schemas.openxmlformats.org/officeDocument/2006/relationships/slide"/><Relationship Id="rId115" Target="slides/slide110.xml" Type="http://schemas.openxmlformats.org/officeDocument/2006/relationships/slide"/><Relationship Id="rId116" Target="slides/slide111.xml" Type="http://schemas.openxmlformats.org/officeDocument/2006/relationships/slide"/><Relationship Id="rId117" Target="slides/slide112.xml" Type="http://schemas.openxmlformats.org/officeDocument/2006/relationships/slide"/><Relationship Id="rId118" Target="slides/slide113.xml" Type="http://schemas.openxmlformats.org/officeDocument/2006/relationships/slide"/><Relationship Id="rId119" Target="slides/slide114.xml" Type="http://schemas.openxmlformats.org/officeDocument/2006/relationships/slide"/><Relationship Id="rId12" Target="slides/slide7.xml" Type="http://schemas.openxmlformats.org/officeDocument/2006/relationships/slide"/><Relationship Id="rId120" Target="slides/slide115.xml" Type="http://schemas.openxmlformats.org/officeDocument/2006/relationships/slide"/><Relationship Id="rId121" Target="slides/slide116.xml" Type="http://schemas.openxmlformats.org/officeDocument/2006/relationships/slide"/><Relationship Id="rId122" Target="slides/slide117.xml" Type="http://schemas.openxmlformats.org/officeDocument/2006/relationships/slide"/><Relationship Id="rId123" Target="slides/slide118.xml" Type="http://schemas.openxmlformats.org/officeDocument/2006/relationships/slide"/><Relationship Id="rId124" Target="slides/slide119.xml" Type="http://schemas.openxmlformats.org/officeDocument/2006/relationships/slide"/><Relationship Id="rId125" Target="slides/slide120.xml" Type="http://schemas.openxmlformats.org/officeDocument/2006/relationships/slide"/><Relationship Id="rId126" Target="slides/slide121.xml" Type="http://schemas.openxmlformats.org/officeDocument/2006/relationships/slide"/><Relationship Id="rId127" Target="slides/slide122.xml" Type="http://schemas.openxmlformats.org/officeDocument/2006/relationships/slide"/><Relationship Id="rId128" Target="slides/slide123.xml" Type="http://schemas.openxmlformats.org/officeDocument/2006/relationships/slide"/><Relationship Id="rId129" Target="slides/slide124.xml" Type="http://schemas.openxmlformats.org/officeDocument/2006/relationships/slide"/><Relationship Id="rId13" Target="slides/slide8.xml" Type="http://schemas.openxmlformats.org/officeDocument/2006/relationships/slide"/><Relationship Id="rId130" Target="slides/slide125.xml" Type="http://schemas.openxmlformats.org/officeDocument/2006/relationships/slide"/><Relationship Id="rId131" Target="slides/slide126.xml" Type="http://schemas.openxmlformats.org/officeDocument/2006/relationships/slide"/><Relationship Id="rId132" Target="slides/slide127.xml" Type="http://schemas.openxmlformats.org/officeDocument/2006/relationships/slide"/><Relationship Id="rId133" Target="slides/slide128.xml" Type="http://schemas.openxmlformats.org/officeDocument/2006/relationships/slide"/><Relationship Id="rId134" Target="slides/slide129.xml" Type="http://schemas.openxmlformats.org/officeDocument/2006/relationships/slide"/><Relationship Id="rId135" Target="slides/slide130.xml" Type="http://schemas.openxmlformats.org/officeDocument/2006/relationships/slide"/><Relationship Id="rId136" Target="slides/slide131.xml" Type="http://schemas.openxmlformats.org/officeDocument/2006/relationships/slide"/><Relationship Id="rId137" Target="slides/slide132.xml" Type="http://schemas.openxmlformats.org/officeDocument/2006/relationships/slide"/><Relationship Id="rId138" Target="slides/slide133.xml" Type="http://schemas.openxmlformats.org/officeDocument/2006/relationships/slide"/><Relationship Id="rId139" Target="slides/slide134.xml" Type="http://schemas.openxmlformats.org/officeDocument/2006/relationships/slide"/><Relationship Id="rId14" Target="slides/slide9.xml" Type="http://schemas.openxmlformats.org/officeDocument/2006/relationships/slide"/><Relationship Id="rId140" Target="slides/slide135.xml" Type="http://schemas.openxmlformats.org/officeDocument/2006/relationships/slide"/><Relationship Id="rId141" Target="slides/slide136.xml" Type="http://schemas.openxmlformats.org/officeDocument/2006/relationships/slide"/><Relationship Id="rId142" Target="slides/slide137.xml" Type="http://schemas.openxmlformats.org/officeDocument/2006/relationships/slide"/><Relationship Id="rId143" Target="slides/slide138.xml" Type="http://schemas.openxmlformats.org/officeDocument/2006/relationships/slide"/><Relationship Id="rId144" Target="slides/slide139.xml" Type="http://schemas.openxmlformats.org/officeDocument/2006/relationships/slide"/><Relationship Id="rId145" Target="slides/slide140.xml" Type="http://schemas.openxmlformats.org/officeDocument/2006/relationships/slide"/><Relationship Id="rId146" Target="slides/slide141.xml" Type="http://schemas.openxmlformats.org/officeDocument/2006/relationships/slide"/><Relationship Id="rId147" Target="slides/slide142.xml" Type="http://schemas.openxmlformats.org/officeDocument/2006/relationships/slide"/><Relationship Id="rId148" Target="slides/slide143.xml" Type="http://schemas.openxmlformats.org/officeDocument/2006/relationships/slide"/><Relationship Id="rId149" Target="slides/slide144.xml" Type="http://schemas.openxmlformats.org/officeDocument/2006/relationships/slide"/><Relationship Id="rId15" Target="slides/slide10.xml" Type="http://schemas.openxmlformats.org/officeDocument/2006/relationships/slide"/><Relationship Id="rId150" Target="slides/slide145.xml" Type="http://schemas.openxmlformats.org/officeDocument/2006/relationships/slide"/><Relationship Id="rId151" Target="slides/slide146.xml" Type="http://schemas.openxmlformats.org/officeDocument/2006/relationships/slide"/><Relationship Id="rId152" Target="slides/slide147.xml" Type="http://schemas.openxmlformats.org/officeDocument/2006/relationships/slide"/><Relationship Id="rId153" Target="slides/slide148.xml" Type="http://schemas.openxmlformats.org/officeDocument/2006/relationships/slide"/><Relationship Id="rId154" Target="slides/slide149.xml" Type="http://schemas.openxmlformats.org/officeDocument/2006/relationships/slide"/><Relationship Id="rId155" Target="slides/slide150.xml" Type="http://schemas.openxmlformats.org/officeDocument/2006/relationships/slide"/><Relationship Id="rId156" Target="slides/slide151.xml" Type="http://schemas.openxmlformats.org/officeDocument/2006/relationships/slide"/><Relationship Id="rId157" Target="slides/slide152.xml" Type="http://schemas.openxmlformats.org/officeDocument/2006/relationships/slide"/><Relationship Id="rId158" Target="slides/slide153.xml" Type="http://schemas.openxmlformats.org/officeDocument/2006/relationships/slide"/><Relationship Id="rId159" Target="slides/slide154.xml" Type="http://schemas.openxmlformats.org/officeDocument/2006/relationships/slide"/><Relationship Id="rId16" Target="slides/slide11.xml" Type="http://schemas.openxmlformats.org/officeDocument/2006/relationships/slide"/><Relationship Id="rId160" Target="slides/slide155.xml" Type="http://schemas.openxmlformats.org/officeDocument/2006/relationships/slide"/><Relationship Id="rId161" Target="slides/slide156.xml" Type="http://schemas.openxmlformats.org/officeDocument/2006/relationships/slide"/><Relationship Id="rId162" Target="slides/slide157.xml" Type="http://schemas.openxmlformats.org/officeDocument/2006/relationships/slide"/><Relationship Id="rId163" Target="slides/slide158.xml" Type="http://schemas.openxmlformats.org/officeDocument/2006/relationships/slide"/><Relationship Id="rId164" Target="slides/slide159.xml" Type="http://schemas.openxmlformats.org/officeDocument/2006/relationships/slide"/><Relationship Id="rId165" Target="slides/slide160.xml" Type="http://schemas.openxmlformats.org/officeDocument/2006/relationships/slide"/><Relationship Id="rId166" Target="slides/slide161.xml" Type="http://schemas.openxmlformats.org/officeDocument/2006/relationships/slide"/><Relationship Id="rId167" Target="slides/slide162.xml" Type="http://schemas.openxmlformats.org/officeDocument/2006/relationships/slide"/><Relationship Id="rId168" Target="slides/slide163.xml" Type="http://schemas.openxmlformats.org/officeDocument/2006/relationships/slide"/><Relationship Id="rId169" Target="slides/slide164.xml" Type="http://schemas.openxmlformats.org/officeDocument/2006/relationships/slide"/><Relationship Id="rId17" Target="slides/slide12.xml" Type="http://schemas.openxmlformats.org/officeDocument/2006/relationships/slide"/><Relationship Id="rId170" Target="slides/slide165.xml" Type="http://schemas.openxmlformats.org/officeDocument/2006/relationships/slide"/><Relationship Id="rId171" Target="slides/slide166.xml" Type="http://schemas.openxmlformats.org/officeDocument/2006/relationships/slide"/><Relationship Id="rId172" Target="slides/slide167.xml" Type="http://schemas.openxmlformats.org/officeDocument/2006/relationships/slide"/><Relationship Id="rId173" Target="slides/slide168.xml" Type="http://schemas.openxmlformats.org/officeDocument/2006/relationships/slide"/><Relationship Id="rId174" Target="slides/slide169.xml" Type="http://schemas.openxmlformats.org/officeDocument/2006/relationships/slide"/><Relationship Id="rId175" Target="slides/slide170.xml" Type="http://schemas.openxmlformats.org/officeDocument/2006/relationships/slide"/><Relationship Id="rId176" Target="slides/slide171.xml" Type="http://schemas.openxmlformats.org/officeDocument/2006/relationships/slide"/><Relationship Id="rId177" Target="slides/slide172.xml" Type="http://schemas.openxmlformats.org/officeDocument/2006/relationships/slide"/><Relationship Id="rId178" Target="slides/slide173.xml" Type="http://schemas.openxmlformats.org/officeDocument/2006/relationships/slide"/><Relationship Id="rId179" Target="slides/slide174.xml" Type="http://schemas.openxmlformats.org/officeDocument/2006/relationships/slide"/><Relationship Id="rId18" Target="slides/slide13.xml" Type="http://schemas.openxmlformats.org/officeDocument/2006/relationships/slide"/><Relationship Id="rId180" Target="slides/slide175.xml" Type="http://schemas.openxmlformats.org/officeDocument/2006/relationships/slide"/><Relationship Id="rId181" Target="slides/slide176.xml" Type="http://schemas.openxmlformats.org/officeDocument/2006/relationships/slide"/><Relationship Id="rId182" Target="slides/slide177.xml" Type="http://schemas.openxmlformats.org/officeDocument/2006/relationships/slide"/><Relationship Id="rId183" Target="slides/slide178.xml" Type="http://schemas.openxmlformats.org/officeDocument/2006/relationships/slide"/><Relationship Id="rId184" Target="slides/slide179.xml" Type="http://schemas.openxmlformats.org/officeDocument/2006/relationships/slide"/><Relationship Id="rId185" Target="slides/slide180.xml" Type="http://schemas.openxmlformats.org/officeDocument/2006/relationships/slide"/><Relationship Id="rId186" Target="slides/slide181.xml" Type="http://schemas.openxmlformats.org/officeDocument/2006/relationships/slide"/><Relationship Id="rId187" Target="slides/slide182.xml" Type="http://schemas.openxmlformats.org/officeDocument/2006/relationships/slide"/><Relationship Id="rId188" Target="slides/slide183.xml" Type="http://schemas.openxmlformats.org/officeDocument/2006/relationships/slide"/><Relationship Id="rId189" Target="slides/slide184.xml" Type="http://schemas.openxmlformats.org/officeDocument/2006/relationships/slide"/><Relationship Id="rId19" Target="slides/slide14.xml" Type="http://schemas.openxmlformats.org/officeDocument/2006/relationships/slide"/><Relationship Id="rId190" Target="slides/slide185.xml" Type="http://schemas.openxmlformats.org/officeDocument/2006/relationships/slide"/><Relationship Id="rId191" Target="slides/slide186.xml" Type="http://schemas.openxmlformats.org/officeDocument/2006/relationships/slide"/><Relationship Id="rId192" Target="slides/slide187.xml" Type="http://schemas.openxmlformats.org/officeDocument/2006/relationships/slide"/><Relationship Id="rId193" Target="slides/slide188.xml" Type="http://schemas.openxmlformats.org/officeDocument/2006/relationships/slide"/><Relationship Id="rId194" Target="slides/slide189.xml" Type="http://schemas.openxmlformats.org/officeDocument/2006/relationships/slide"/><Relationship Id="rId195" Target="slides/slide190.xml" Type="http://schemas.openxmlformats.org/officeDocument/2006/relationships/slide"/><Relationship Id="rId196" Target="slides/slide191.xml" Type="http://schemas.openxmlformats.org/officeDocument/2006/relationships/slide"/><Relationship Id="rId197" Target="slides/slide192.xml" Type="http://schemas.openxmlformats.org/officeDocument/2006/relationships/slide"/><Relationship Id="rId198" Target="slides/slide193.xml" Type="http://schemas.openxmlformats.org/officeDocument/2006/relationships/slide"/><Relationship Id="rId199" Target="slides/slide19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00" Target="slides/slide195.xml" Type="http://schemas.openxmlformats.org/officeDocument/2006/relationships/slide"/><Relationship Id="rId201" Target="slides/slide196.xml" Type="http://schemas.openxmlformats.org/officeDocument/2006/relationships/slide"/><Relationship Id="rId202" Target="slides/slide197.xml" Type="http://schemas.openxmlformats.org/officeDocument/2006/relationships/slide"/><Relationship Id="rId203" Target="slides/slide198.xml" Type="http://schemas.openxmlformats.org/officeDocument/2006/relationships/slide"/><Relationship Id="rId204" Target="slides/slide199.xml" Type="http://schemas.openxmlformats.org/officeDocument/2006/relationships/slide"/><Relationship Id="rId205" Target="slides/slide200.xml" Type="http://schemas.openxmlformats.org/officeDocument/2006/relationships/slide"/><Relationship Id="rId206" Target="slides/slide201.xml" Type="http://schemas.openxmlformats.org/officeDocument/2006/relationships/slide"/><Relationship Id="rId207" Target="slides/slide202.xml" Type="http://schemas.openxmlformats.org/officeDocument/2006/relationships/slide"/><Relationship Id="rId208" Target="fonts/font208.fntdata" Type="http://schemas.openxmlformats.org/officeDocument/2006/relationships/font"/><Relationship Id="rId209" Target="fonts/font209.fntdata" Type="http://schemas.openxmlformats.org/officeDocument/2006/relationships/font"/><Relationship Id="rId21" Target="slides/slide16.xml" Type="http://schemas.openxmlformats.org/officeDocument/2006/relationships/slide"/><Relationship Id="rId210" Target="fonts/font210.fntdata" Type="http://schemas.openxmlformats.org/officeDocument/2006/relationships/font"/><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slides/slide73.xml" Type="http://schemas.openxmlformats.org/officeDocument/2006/relationships/slide"/><Relationship Id="rId79" Target="slides/slide74.xml" Type="http://schemas.openxmlformats.org/officeDocument/2006/relationships/slide"/><Relationship Id="rId8" Target="slides/slide3.xml" Type="http://schemas.openxmlformats.org/officeDocument/2006/relationships/slide"/><Relationship Id="rId80" Target="slides/slide75.xml" Type="http://schemas.openxmlformats.org/officeDocument/2006/relationships/slide"/><Relationship Id="rId81" Target="slides/slide76.xml" Type="http://schemas.openxmlformats.org/officeDocument/2006/relationships/slide"/><Relationship Id="rId82" Target="slides/slide77.xml" Type="http://schemas.openxmlformats.org/officeDocument/2006/relationships/slide"/><Relationship Id="rId83" Target="slides/slide78.xml" Type="http://schemas.openxmlformats.org/officeDocument/2006/relationships/slide"/><Relationship Id="rId84" Target="slides/slide79.xml" Type="http://schemas.openxmlformats.org/officeDocument/2006/relationships/slide"/><Relationship Id="rId85" Target="slides/slide80.xml" Type="http://schemas.openxmlformats.org/officeDocument/2006/relationships/slide"/><Relationship Id="rId86" Target="slides/slide81.xml" Type="http://schemas.openxmlformats.org/officeDocument/2006/relationships/slide"/><Relationship Id="rId87" Target="slides/slide82.xml" Type="http://schemas.openxmlformats.org/officeDocument/2006/relationships/slide"/><Relationship Id="rId88" Target="slides/slide83.xml" Type="http://schemas.openxmlformats.org/officeDocument/2006/relationships/slide"/><Relationship Id="rId89" Target="slides/slide84.xml" Type="http://schemas.openxmlformats.org/officeDocument/2006/relationships/slide"/><Relationship Id="rId9" Target="slides/slide4.xml" Type="http://schemas.openxmlformats.org/officeDocument/2006/relationships/slide"/><Relationship Id="rId90" Target="slides/slide85.xml" Type="http://schemas.openxmlformats.org/officeDocument/2006/relationships/slide"/><Relationship Id="rId91" Target="slides/slide86.xml" Type="http://schemas.openxmlformats.org/officeDocument/2006/relationships/slide"/><Relationship Id="rId92" Target="slides/slide87.xml" Type="http://schemas.openxmlformats.org/officeDocument/2006/relationships/slide"/><Relationship Id="rId93" Target="slides/slide88.xml" Type="http://schemas.openxmlformats.org/officeDocument/2006/relationships/slide"/><Relationship Id="rId94" Target="slides/slide89.xml" Type="http://schemas.openxmlformats.org/officeDocument/2006/relationships/slide"/><Relationship Id="rId95" Target="slides/slide90.xml" Type="http://schemas.openxmlformats.org/officeDocument/2006/relationships/slide"/><Relationship Id="rId96" Target="slides/slide91.xml" Type="http://schemas.openxmlformats.org/officeDocument/2006/relationships/slide"/><Relationship Id="rId97" Target="slides/slide92.xml" Type="http://schemas.openxmlformats.org/officeDocument/2006/relationships/slide"/><Relationship Id="rId98" Target="slides/slide93.xml" Type="http://schemas.openxmlformats.org/officeDocument/2006/relationships/slide"/><Relationship Id="rId99" Target="slides/slide9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5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5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5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6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6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6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6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6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6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6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6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6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6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7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jpeg" Type="http://schemas.openxmlformats.org/officeDocument/2006/relationships/image"/></Relationships>
</file>

<file path=ppt/slides/_rels/slide17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7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8.jpeg" Type="http://schemas.openxmlformats.org/officeDocument/2006/relationships/image"/></Relationships>
</file>

<file path=ppt/slides/_rels/slide17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7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jpeg" Type="http://schemas.openxmlformats.org/officeDocument/2006/relationships/image"/></Relationships>
</file>

<file path=ppt/slides/_rels/slide17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7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jpeg" Type="http://schemas.openxmlformats.org/officeDocument/2006/relationships/image"/></Relationships>
</file>

<file path=ppt/slides/_rels/slide17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7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jpeg" Type="http://schemas.openxmlformats.org/officeDocument/2006/relationships/image"/></Relationships>
</file>

<file path=ppt/slides/_rels/slide17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8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8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2.jpeg" Type="http://schemas.openxmlformats.org/officeDocument/2006/relationships/image"/></Relationships>
</file>

<file path=ppt/slides/_rels/slide18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8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8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8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8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8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8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8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9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9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9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9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9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9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9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9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9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9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78419" y="3264971"/>
            <a:ext cx="11721636" cy="325120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ea typeface="Yeseva One"/>
                <a:cs typeface="Yeseva One"/>
                <a:sym typeface="Yeseva One"/>
              </a:rPr>
              <a:t>Assignment</a:t>
            </a:r>
          </a:p>
          <a:p>
            <a:pPr algn="ctr">
              <a:lnSpc>
                <a:spcPts val="12500"/>
              </a:lnSpc>
            </a:pPr>
            <a:r>
              <a:rPr lang="en-US" sz="12500">
                <a:solidFill>
                  <a:srgbClr val="000000"/>
                </a:solidFill>
                <a:latin typeface="Yeseva One"/>
                <a:ea typeface="Yeseva One"/>
                <a:cs typeface="Yeseva One"/>
                <a:sym typeface="Yeseva One"/>
              </a:rPr>
              <a:t>14</a:t>
            </a:r>
          </a:p>
        </p:txBody>
      </p:sp>
      <p:sp>
        <p:nvSpPr>
          <p:cNvPr name="Freeform 3" id="3"/>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8" id="8"/>
          <p:cNvSpPr txBox="true"/>
          <p:nvPr/>
        </p:nvSpPr>
        <p:spPr>
          <a:xfrm rot="0">
            <a:off x="6454399" y="7477760"/>
            <a:ext cx="4755803" cy="17805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Name:TellurOm</a:t>
            </a:r>
          </a:p>
          <a:p>
            <a:pPr algn="ctr">
              <a:lnSpc>
                <a:spcPts val="4759"/>
              </a:lnSpc>
            </a:pPr>
            <a:r>
              <a:rPr lang="en-US" sz="3399">
                <a:solidFill>
                  <a:srgbClr val="000000"/>
                </a:solidFill>
                <a:latin typeface="Canva Sans"/>
                <a:ea typeface="Canva Sans"/>
                <a:cs typeface="Canva Sans"/>
                <a:sym typeface="Canva Sans"/>
              </a:rPr>
              <a:t>RollNo.150096724009</a:t>
            </a:r>
          </a:p>
          <a:p>
            <a:pPr algn="ctr">
              <a:lnSpc>
                <a:spcPts val="4759"/>
              </a:lnSpc>
            </a:pPr>
            <a:r>
              <a:rPr lang="en-US" sz="3399">
                <a:solidFill>
                  <a:srgbClr val="000000"/>
                </a:solidFill>
                <a:latin typeface="Canva Sans"/>
                <a:ea typeface="Canva Sans"/>
                <a:cs typeface="Canva Sans"/>
                <a:sym typeface="Canva Sans"/>
              </a:rPr>
              <a:t>Cohort:ElonMusk</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858161" y="1519555"/>
            <a:ext cx="13303078" cy="7620536"/>
          </a:xfrm>
          <a:prstGeom prst="rect">
            <a:avLst/>
          </a:prstGeom>
        </p:spPr>
        <p:txBody>
          <a:bodyPr anchor="t" rtlCol="false" tIns="0" lIns="0" bIns="0" rIns="0">
            <a:spAutoFit/>
          </a:bodyPr>
          <a:lstStyle/>
          <a:p>
            <a:pPr algn="just">
              <a:lnSpc>
                <a:spcPts val="5053"/>
              </a:lnSpc>
            </a:pPr>
            <a:r>
              <a:rPr lang="en-US" sz="3609" b="true">
                <a:solidFill>
                  <a:srgbClr val="000000"/>
                </a:solidFill>
                <a:latin typeface="Canva Sans Bold"/>
                <a:ea typeface="Canva Sans Bold"/>
                <a:cs typeface="Canva Sans Bold"/>
                <a:sym typeface="Canva Sans Bold"/>
              </a:rPr>
              <a:t>7. Name</a:t>
            </a:r>
            <a:r>
              <a:rPr lang="en-US" b="true" sz="3609">
                <a:solidFill>
                  <a:srgbClr val="000000"/>
                </a:solidFill>
                <a:latin typeface="Canva Sans Bold"/>
                <a:ea typeface="Canva Sans Bold"/>
                <a:cs typeface="Canva Sans Bold"/>
                <a:sym typeface="Canva Sans Bold"/>
              </a:rPr>
              <a:t>d Colors</a:t>
            </a:r>
          </a:p>
          <a:p>
            <a:pPr algn="just">
              <a:lnSpc>
                <a:spcPts val="5053"/>
              </a:lnSpc>
            </a:pPr>
            <a:r>
              <a:rPr lang="en-US" b="true" sz="3609">
                <a:solidFill>
                  <a:srgbClr val="000000"/>
                </a:solidFill>
                <a:latin typeface="Canva Sans Bold"/>
                <a:ea typeface="Canva Sans Bold"/>
                <a:cs typeface="Canva Sans Bold"/>
                <a:sym typeface="Canva Sans Bold"/>
              </a:rPr>
              <a:t>Some standard colors are given specific names that are widely recognized, especially in web design. For example:</a:t>
            </a:r>
          </a:p>
          <a:p>
            <a:pPr algn="just" marL="779387" indent="-389694" lvl="1">
              <a:lnSpc>
                <a:spcPts val="5053"/>
              </a:lnSpc>
              <a:buFont typeface="Arial"/>
              <a:buChar char="•"/>
            </a:pPr>
            <a:r>
              <a:rPr lang="en-US" b="true" sz="3609">
                <a:solidFill>
                  <a:srgbClr val="000000"/>
                </a:solidFill>
                <a:latin typeface="Canva Sans Bold"/>
                <a:ea typeface="Canva Sans Bold"/>
                <a:cs typeface="Canva Sans Bold"/>
                <a:sym typeface="Canva Sans Bold"/>
              </a:rPr>
              <a:t>red</a:t>
            </a:r>
          </a:p>
          <a:p>
            <a:pPr algn="just" marL="779387" indent="-389694" lvl="1">
              <a:lnSpc>
                <a:spcPts val="5053"/>
              </a:lnSpc>
              <a:buFont typeface="Arial"/>
              <a:buChar char="•"/>
            </a:pPr>
            <a:r>
              <a:rPr lang="en-US" b="true" sz="3609">
                <a:solidFill>
                  <a:srgbClr val="000000"/>
                </a:solidFill>
                <a:latin typeface="Canva Sans Bold"/>
                <a:ea typeface="Canva Sans Bold"/>
                <a:cs typeface="Canva Sans Bold"/>
                <a:sym typeface="Canva Sans Bold"/>
              </a:rPr>
              <a:t>blue</a:t>
            </a:r>
          </a:p>
          <a:p>
            <a:pPr algn="just" marL="779387" indent="-389694" lvl="1">
              <a:lnSpc>
                <a:spcPts val="5053"/>
              </a:lnSpc>
              <a:buFont typeface="Arial"/>
              <a:buChar char="•"/>
            </a:pPr>
            <a:r>
              <a:rPr lang="en-US" b="true" sz="3609">
                <a:solidFill>
                  <a:srgbClr val="000000"/>
                </a:solidFill>
                <a:latin typeface="Canva Sans Bold"/>
                <a:ea typeface="Canva Sans Bold"/>
                <a:cs typeface="Canva Sans Bold"/>
                <a:sym typeface="Canva Sans Bold"/>
              </a:rPr>
              <a:t>green</a:t>
            </a:r>
          </a:p>
          <a:p>
            <a:pPr algn="just" marL="779387" indent="-389694" lvl="1">
              <a:lnSpc>
                <a:spcPts val="5053"/>
              </a:lnSpc>
              <a:buFont typeface="Arial"/>
              <a:buChar char="•"/>
            </a:pPr>
            <a:r>
              <a:rPr lang="en-US" b="true" sz="3609">
                <a:solidFill>
                  <a:srgbClr val="000000"/>
                </a:solidFill>
                <a:latin typeface="Canva Sans Bold"/>
                <a:ea typeface="Canva Sans Bold"/>
                <a:cs typeface="Canva Sans Bold"/>
                <a:sym typeface="Canva Sans Bold"/>
              </a:rPr>
              <a:t>yellow</a:t>
            </a:r>
          </a:p>
          <a:p>
            <a:pPr algn="just" marL="779387" indent="-389694" lvl="1">
              <a:lnSpc>
                <a:spcPts val="5053"/>
              </a:lnSpc>
              <a:buFont typeface="Arial"/>
              <a:buChar char="•"/>
            </a:pPr>
            <a:r>
              <a:rPr lang="en-US" b="true" sz="3609">
                <a:solidFill>
                  <a:srgbClr val="000000"/>
                </a:solidFill>
                <a:latin typeface="Canva Sans Bold"/>
                <a:ea typeface="Canva Sans Bold"/>
                <a:cs typeface="Canva Sans Bold"/>
                <a:sym typeface="Canva Sans Bold"/>
              </a:rPr>
              <a:t>black</a:t>
            </a:r>
          </a:p>
          <a:p>
            <a:pPr algn="just" marL="779387" indent="-389694" lvl="1">
              <a:lnSpc>
                <a:spcPts val="5053"/>
              </a:lnSpc>
              <a:buFont typeface="Arial"/>
              <a:buChar char="•"/>
            </a:pPr>
            <a:r>
              <a:rPr lang="en-US" b="true" sz="3609">
                <a:solidFill>
                  <a:srgbClr val="000000"/>
                </a:solidFill>
                <a:latin typeface="Canva Sans Bold"/>
                <a:ea typeface="Canva Sans Bold"/>
                <a:cs typeface="Canva Sans Bold"/>
                <a:sym typeface="Canva Sans Bold"/>
              </a:rPr>
              <a:t>white</a:t>
            </a:r>
          </a:p>
          <a:p>
            <a:pPr algn="just">
              <a:lnSpc>
                <a:spcPts val="5053"/>
              </a:lnSpc>
            </a:pPr>
            <a:r>
              <a:rPr lang="en-US" b="true" sz="3609">
                <a:solidFill>
                  <a:srgbClr val="000000"/>
                </a:solidFill>
                <a:latin typeface="Canva Sans Bold"/>
                <a:ea typeface="Canva Sans Bold"/>
                <a:cs typeface="Canva Sans Bold"/>
                <a:sym typeface="Canva Sans Bold"/>
              </a:rPr>
              <a:t>These colors are predefined in CSS and are commonly used for quick and simple styling.</a:t>
            </a:r>
          </a:p>
          <a:p>
            <a:pPr algn="just">
              <a:lnSpc>
                <a:spcPts val="5053"/>
              </a:lnSpc>
            </a:pPr>
          </a:p>
        </p:txBody>
      </p:sp>
    </p:spTree>
  </p:cSld>
  <p:clrMapOvr>
    <a:masterClrMapping/>
  </p:clrMapOvr>
</p:sld>
</file>

<file path=ppt/slides/slide10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90959" y="1126796"/>
            <a:ext cx="16634802" cy="8767863"/>
          </a:xfrm>
          <a:prstGeom prst="rect">
            <a:avLst/>
          </a:prstGeom>
        </p:spPr>
        <p:txBody>
          <a:bodyPr anchor="t" rtlCol="false" tIns="0" lIns="0" bIns="0" rIns="0">
            <a:spAutoFit/>
          </a:bodyPr>
          <a:lstStyle/>
          <a:p>
            <a:pPr algn="just">
              <a:lnSpc>
                <a:spcPts val="4981"/>
              </a:lnSpc>
            </a:pPr>
            <a:r>
              <a:rPr lang="en-US" sz="3558" b="true">
                <a:solidFill>
                  <a:srgbClr val="000000"/>
                </a:solidFill>
                <a:latin typeface="Canva Sans Bold"/>
                <a:ea typeface="Canva Sans Bold"/>
                <a:cs typeface="Canva Sans Bold"/>
                <a:sym typeface="Canva Sans Bold"/>
              </a:rPr>
              <a:t>Summary of Types of Sales Force:</a:t>
            </a:r>
          </a:p>
          <a:p>
            <a:pPr algn="just" marL="768289" indent="-384144" lvl="1">
              <a:lnSpc>
                <a:spcPts val="4981"/>
              </a:lnSpc>
              <a:buAutoNum type="arabicPeriod" startAt="1"/>
            </a:pPr>
            <a:r>
              <a:rPr lang="en-US" b="true" sz="3558">
                <a:solidFill>
                  <a:srgbClr val="000000"/>
                </a:solidFill>
                <a:latin typeface="Canva Sans Bold"/>
                <a:ea typeface="Canva Sans Bold"/>
                <a:cs typeface="Canva Sans Bold"/>
                <a:sym typeface="Canva Sans Bold"/>
              </a:rPr>
              <a:t>Insi</a:t>
            </a:r>
            <a:r>
              <a:rPr lang="en-US" b="true" sz="3558">
                <a:solidFill>
                  <a:srgbClr val="000000"/>
                </a:solidFill>
                <a:latin typeface="Canva Sans Bold"/>
                <a:ea typeface="Canva Sans Bold"/>
                <a:cs typeface="Canva Sans Bold"/>
                <a:sym typeface="Canva Sans Bold"/>
              </a:rPr>
              <a:t>de Sales Force: Sales done remotely, usually over phone, email, or online.</a:t>
            </a:r>
          </a:p>
          <a:p>
            <a:pPr algn="just" marL="768289" indent="-384144" lvl="1">
              <a:lnSpc>
                <a:spcPts val="4981"/>
              </a:lnSpc>
              <a:buAutoNum type="arabicPeriod" startAt="1"/>
            </a:pPr>
            <a:r>
              <a:rPr lang="en-US" b="true" sz="3558">
                <a:solidFill>
                  <a:srgbClr val="000000"/>
                </a:solidFill>
                <a:latin typeface="Canva Sans Bold"/>
                <a:ea typeface="Canva Sans Bold"/>
                <a:cs typeface="Canva Sans Bold"/>
                <a:sym typeface="Canva Sans Bold"/>
              </a:rPr>
              <a:t>Outside Sales Force: In-person, field-based sales activities.</a:t>
            </a:r>
          </a:p>
          <a:p>
            <a:pPr algn="just" marL="768289" indent="-384144" lvl="1">
              <a:lnSpc>
                <a:spcPts val="4981"/>
              </a:lnSpc>
              <a:buAutoNum type="arabicPeriod" startAt="1"/>
            </a:pPr>
            <a:r>
              <a:rPr lang="en-US" b="true" sz="3558">
                <a:solidFill>
                  <a:srgbClr val="000000"/>
                </a:solidFill>
                <a:latin typeface="Canva Sans Bold"/>
                <a:ea typeface="Canva Sans Bold"/>
                <a:cs typeface="Canva Sans Bold"/>
                <a:sym typeface="Canva Sans Bold"/>
              </a:rPr>
              <a:t>Hybrid Sales Force: Combination of inside and outside sales techniques.</a:t>
            </a:r>
          </a:p>
          <a:p>
            <a:pPr algn="just" marL="768289" indent="-384144" lvl="1">
              <a:lnSpc>
                <a:spcPts val="4981"/>
              </a:lnSpc>
              <a:buAutoNum type="arabicPeriod" startAt="1"/>
            </a:pPr>
            <a:r>
              <a:rPr lang="en-US" b="true" sz="3558">
                <a:solidFill>
                  <a:srgbClr val="000000"/>
                </a:solidFill>
                <a:latin typeface="Canva Sans Bold"/>
                <a:ea typeface="Canva Sans Bold"/>
                <a:cs typeface="Canva Sans Bold"/>
                <a:sym typeface="Canva Sans Bold"/>
              </a:rPr>
              <a:t>Direct Sales Force: Direct selling to customers without intermediaries.</a:t>
            </a:r>
          </a:p>
          <a:p>
            <a:pPr algn="just" marL="768289" indent="-384144" lvl="1">
              <a:lnSpc>
                <a:spcPts val="4981"/>
              </a:lnSpc>
              <a:buAutoNum type="arabicPeriod" startAt="1"/>
            </a:pPr>
            <a:r>
              <a:rPr lang="en-US" b="true" sz="3558">
                <a:solidFill>
                  <a:srgbClr val="000000"/>
                </a:solidFill>
                <a:latin typeface="Canva Sans Bold"/>
                <a:ea typeface="Canva Sans Bold"/>
                <a:cs typeface="Canva Sans Bold"/>
                <a:sym typeface="Canva Sans Bold"/>
              </a:rPr>
              <a:t>Channel Sales Force: Works through intermediaries (distributors, resellers).</a:t>
            </a:r>
          </a:p>
          <a:p>
            <a:pPr algn="just" marL="768289" indent="-384144" lvl="1">
              <a:lnSpc>
                <a:spcPts val="4981"/>
              </a:lnSpc>
              <a:buAutoNum type="arabicPeriod" startAt="1"/>
            </a:pPr>
            <a:r>
              <a:rPr lang="en-US" b="true" sz="3558">
                <a:solidFill>
                  <a:srgbClr val="000000"/>
                </a:solidFill>
                <a:latin typeface="Canva Sans Bold"/>
                <a:ea typeface="Canva Sans Bold"/>
                <a:cs typeface="Canva Sans Bold"/>
                <a:sym typeface="Canva Sans Bold"/>
              </a:rPr>
              <a:t>Specialized Sales Force: Focuses on niche markets or products.</a:t>
            </a:r>
          </a:p>
          <a:p>
            <a:pPr algn="just" marL="768289" indent="-384144" lvl="1">
              <a:lnSpc>
                <a:spcPts val="4981"/>
              </a:lnSpc>
              <a:buAutoNum type="arabicPeriod" startAt="1"/>
            </a:pPr>
            <a:r>
              <a:rPr lang="en-US" b="true" sz="3558">
                <a:solidFill>
                  <a:srgbClr val="000000"/>
                </a:solidFill>
                <a:latin typeface="Canva Sans Bold"/>
                <a:ea typeface="Canva Sans Bold"/>
                <a:cs typeface="Canva Sans Bold"/>
                <a:sym typeface="Canva Sans Bold"/>
              </a:rPr>
              <a:t>Telemarketing Sales Force: Focuses on selling via phone calls.</a:t>
            </a:r>
          </a:p>
          <a:p>
            <a:pPr algn="just" marL="768289" indent="-384144" lvl="1">
              <a:lnSpc>
                <a:spcPts val="4981"/>
              </a:lnSpc>
              <a:buAutoNum type="arabicPeriod" startAt="1"/>
            </a:pPr>
            <a:r>
              <a:rPr lang="en-US" b="true" sz="3558">
                <a:solidFill>
                  <a:srgbClr val="000000"/>
                </a:solidFill>
                <a:latin typeface="Canva Sans Bold"/>
                <a:ea typeface="Canva Sans Bold"/>
                <a:cs typeface="Canva Sans Bold"/>
                <a:sym typeface="Canva Sans Bold"/>
              </a:rPr>
              <a:t>Consultative Sales Force: Focuses on offering solutions and building long-term relationships with customers.</a:t>
            </a:r>
          </a:p>
          <a:p>
            <a:pPr algn="just">
              <a:lnSpc>
                <a:spcPts val="4981"/>
              </a:lnSpc>
            </a:pPr>
          </a:p>
        </p:txBody>
      </p:sp>
    </p:spTree>
  </p:cSld>
  <p:clrMapOvr>
    <a:masterClrMapping/>
  </p:clrMapOvr>
</p:sld>
</file>

<file path=ppt/slides/slide10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402748" y="1800810"/>
            <a:ext cx="15829207" cy="8159537"/>
          </a:xfrm>
          <a:prstGeom prst="rect">
            <a:avLst/>
          </a:prstGeom>
        </p:spPr>
        <p:txBody>
          <a:bodyPr anchor="t" rtlCol="false" tIns="0" lIns="0" bIns="0" rIns="0">
            <a:spAutoFit/>
          </a:bodyPr>
          <a:lstStyle/>
          <a:p>
            <a:pPr algn="just" marL="1000347" indent="-500173" lvl="1">
              <a:lnSpc>
                <a:spcPts val="6486"/>
              </a:lnSpc>
              <a:buFont typeface="Arial"/>
              <a:buChar char="•"/>
            </a:pPr>
            <a:r>
              <a:rPr lang="en-US" b="true" sz="4633">
                <a:solidFill>
                  <a:srgbClr val="000000"/>
                </a:solidFill>
                <a:latin typeface="Canva Sans Bold"/>
                <a:ea typeface="Canva Sans Bold"/>
                <a:cs typeface="Canva Sans Bold"/>
                <a:sym typeface="Canva Sans Bold"/>
              </a:rPr>
              <a:t>Advantages:</a:t>
            </a:r>
          </a:p>
          <a:p>
            <a:pPr algn="just" marL="1000347" indent="-500173" lvl="1">
              <a:lnSpc>
                <a:spcPts val="6486"/>
              </a:lnSpc>
              <a:buFont typeface="Arial"/>
              <a:buChar char="•"/>
            </a:pPr>
            <a:r>
              <a:rPr lang="en-US" b="true" sz="4633">
                <a:solidFill>
                  <a:srgbClr val="000000"/>
                </a:solidFill>
                <a:latin typeface="Canva Sans Bold"/>
                <a:ea typeface="Canva Sans Bold"/>
                <a:cs typeface="Canva Sans Bold"/>
                <a:sym typeface="Canva Sans Bold"/>
              </a:rPr>
              <a:t>Builds long-term, trust-based relationships with customers.</a:t>
            </a:r>
          </a:p>
          <a:p>
            <a:pPr algn="just" marL="1000347" indent="-500173" lvl="1">
              <a:lnSpc>
                <a:spcPts val="6486"/>
              </a:lnSpc>
              <a:buFont typeface="Arial"/>
              <a:buChar char="•"/>
            </a:pPr>
            <a:r>
              <a:rPr lang="en-US" b="true" sz="4633">
                <a:solidFill>
                  <a:srgbClr val="000000"/>
                </a:solidFill>
                <a:latin typeface="Canva Sans Bold"/>
                <a:ea typeface="Canva Sans Bold"/>
                <a:cs typeface="Canva Sans Bold"/>
                <a:sym typeface="Canva Sans Bold"/>
              </a:rPr>
              <a:t>Can lead to higher customer satisfaction and loyalty.</a:t>
            </a:r>
          </a:p>
          <a:p>
            <a:pPr algn="just" marL="1000347" indent="-500173" lvl="1">
              <a:lnSpc>
                <a:spcPts val="6486"/>
              </a:lnSpc>
              <a:buFont typeface="Arial"/>
              <a:buChar char="•"/>
            </a:pPr>
            <a:r>
              <a:rPr lang="en-US" b="true" sz="4633">
                <a:solidFill>
                  <a:srgbClr val="000000"/>
                </a:solidFill>
                <a:latin typeface="Canva Sans Bold"/>
                <a:ea typeface="Canva Sans Bold"/>
                <a:cs typeface="Canva Sans Bold"/>
                <a:sym typeface="Canva Sans Bold"/>
              </a:rPr>
              <a:t>Disadvantages:</a:t>
            </a:r>
          </a:p>
          <a:p>
            <a:pPr algn="just" marL="1000347" indent="-500173" lvl="1">
              <a:lnSpc>
                <a:spcPts val="6486"/>
              </a:lnSpc>
              <a:buFont typeface="Arial"/>
              <a:buChar char="•"/>
            </a:pPr>
            <a:r>
              <a:rPr lang="en-US" b="true" sz="4633">
                <a:solidFill>
                  <a:srgbClr val="000000"/>
                </a:solidFill>
                <a:latin typeface="Canva Sans Bold"/>
                <a:ea typeface="Canva Sans Bold"/>
                <a:cs typeface="Canva Sans Bold"/>
                <a:sym typeface="Canva Sans Bold"/>
              </a:rPr>
              <a:t>Time-consuming and requires a highly skilled sales team.</a:t>
            </a:r>
          </a:p>
          <a:p>
            <a:pPr algn="just" marL="1000347" indent="-500173" lvl="1">
              <a:lnSpc>
                <a:spcPts val="6486"/>
              </a:lnSpc>
              <a:buFont typeface="Arial"/>
              <a:buChar char="•"/>
            </a:pPr>
            <a:r>
              <a:rPr lang="en-US" b="true" sz="4633">
                <a:solidFill>
                  <a:srgbClr val="000000"/>
                </a:solidFill>
                <a:latin typeface="Canva Sans Bold"/>
                <a:ea typeface="Canva Sans Bold"/>
                <a:cs typeface="Canva Sans Bold"/>
                <a:sym typeface="Canva Sans Bold"/>
              </a:rPr>
              <a:t>Difficult to scale with large volumes of clients.</a:t>
            </a:r>
          </a:p>
          <a:p>
            <a:pPr algn="just">
              <a:lnSpc>
                <a:spcPts val="6486"/>
              </a:lnSpc>
            </a:pPr>
          </a:p>
        </p:txBody>
      </p:sp>
    </p:spTree>
  </p:cSld>
  <p:clrMapOvr>
    <a:masterClrMapping/>
  </p:clrMapOvr>
</p:sld>
</file>

<file path=ppt/slides/slide10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402748" y="1800810"/>
            <a:ext cx="15829207" cy="8159537"/>
          </a:xfrm>
          <a:prstGeom prst="rect">
            <a:avLst/>
          </a:prstGeom>
        </p:spPr>
        <p:txBody>
          <a:bodyPr anchor="t" rtlCol="false" tIns="0" lIns="0" bIns="0" rIns="0">
            <a:spAutoFit/>
          </a:bodyPr>
          <a:lstStyle/>
          <a:p>
            <a:pPr algn="just" marL="1000347" indent="-500173" lvl="1">
              <a:lnSpc>
                <a:spcPts val="6486"/>
              </a:lnSpc>
              <a:buFont typeface="Arial"/>
              <a:buChar char="•"/>
            </a:pPr>
            <a:r>
              <a:rPr lang="en-US" b="true" sz="4633">
                <a:solidFill>
                  <a:srgbClr val="000000"/>
                </a:solidFill>
                <a:latin typeface="Canva Sans Bold"/>
                <a:ea typeface="Canva Sans Bold"/>
                <a:cs typeface="Canva Sans Bold"/>
                <a:sym typeface="Canva Sans Bold"/>
              </a:rPr>
              <a:t>Advantages:</a:t>
            </a:r>
          </a:p>
          <a:p>
            <a:pPr algn="just" marL="1000347" indent="-500173" lvl="1">
              <a:lnSpc>
                <a:spcPts val="6486"/>
              </a:lnSpc>
              <a:buFont typeface="Arial"/>
              <a:buChar char="•"/>
            </a:pPr>
            <a:r>
              <a:rPr lang="en-US" b="true" sz="4633">
                <a:solidFill>
                  <a:srgbClr val="000000"/>
                </a:solidFill>
                <a:latin typeface="Canva Sans Bold"/>
                <a:ea typeface="Canva Sans Bold"/>
                <a:cs typeface="Canva Sans Bold"/>
                <a:sym typeface="Canva Sans Bold"/>
              </a:rPr>
              <a:t>Builds long-term, trust-based relationships with customers.</a:t>
            </a:r>
          </a:p>
          <a:p>
            <a:pPr algn="just" marL="1000347" indent="-500173" lvl="1">
              <a:lnSpc>
                <a:spcPts val="6486"/>
              </a:lnSpc>
              <a:buFont typeface="Arial"/>
              <a:buChar char="•"/>
            </a:pPr>
            <a:r>
              <a:rPr lang="en-US" b="true" sz="4633">
                <a:solidFill>
                  <a:srgbClr val="000000"/>
                </a:solidFill>
                <a:latin typeface="Canva Sans Bold"/>
                <a:ea typeface="Canva Sans Bold"/>
                <a:cs typeface="Canva Sans Bold"/>
                <a:sym typeface="Canva Sans Bold"/>
              </a:rPr>
              <a:t>Can lead to higher customer satisfaction and loyalty.</a:t>
            </a:r>
          </a:p>
          <a:p>
            <a:pPr algn="just" marL="1000347" indent="-500173" lvl="1">
              <a:lnSpc>
                <a:spcPts val="6486"/>
              </a:lnSpc>
              <a:buFont typeface="Arial"/>
              <a:buChar char="•"/>
            </a:pPr>
            <a:r>
              <a:rPr lang="en-US" b="true" sz="4633">
                <a:solidFill>
                  <a:srgbClr val="000000"/>
                </a:solidFill>
                <a:latin typeface="Canva Sans Bold"/>
                <a:ea typeface="Canva Sans Bold"/>
                <a:cs typeface="Canva Sans Bold"/>
                <a:sym typeface="Canva Sans Bold"/>
              </a:rPr>
              <a:t>Disadvantages:</a:t>
            </a:r>
          </a:p>
          <a:p>
            <a:pPr algn="just" marL="1000347" indent="-500173" lvl="1">
              <a:lnSpc>
                <a:spcPts val="6486"/>
              </a:lnSpc>
              <a:buFont typeface="Arial"/>
              <a:buChar char="•"/>
            </a:pPr>
            <a:r>
              <a:rPr lang="en-US" b="true" sz="4633">
                <a:solidFill>
                  <a:srgbClr val="000000"/>
                </a:solidFill>
                <a:latin typeface="Canva Sans Bold"/>
                <a:ea typeface="Canva Sans Bold"/>
                <a:cs typeface="Canva Sans Bold"/>
                <a:sym typeface="Canva Sans Bold"/>
              </a:rPr>
              <a:t>Time-consuming and requires a highly skilled sales team.</a:t>
            </a:r>
          </a:p>
          <a:p>
            <a:pPr algn="just" marL="1000347" indent="-500173" lvl="1">
              <a:lnSpc>
                <a:spcPts val="6486"/>
              </a:lnSpc>
              <a:buFont typeface="Arial"/>
              <a:buChar char="•"/>
            </a:pPr>
            <a:r>
              <a:rPr lang="en-US" b="true" sz="4633">
                <a:solidFill>
                  <a:srgbClr val="000000"/>
                </a:solidFill>
                <a:latin typeface="Canva Sans Bold"/>
                <a:ea typeface="Canva Sans Bold"/>
                <a:cs typeface="Canva Sans Bold"/>
                <a:sym typeface="Canva Sans Bold"/>
              </a:rPr>
              <a:t>Difficult to scale with large volumes of clients.</a:t>
            </a:r>
          </a:p>
          <a:p>
            <a:pPr algn="just">
              <a:lnSpc>
                <a:spcPts val="6486"/>
              </a:lnSpc>
            </a:pPr>
          </a:p>
        </p:txBody>
      </p:sp>
    </p:spTree>
  </p:cSld>
  <p:clrMapOvr>
    <a:masterClrMapping/>
  </p:clrMapOvr>
</p:sld>
</file>

<file path=ppt/slides/slide10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90959" y="1126796"/>
            <a:ext cx="16634802" cy="8767863"/>
          </a:xfrm>
          <a:prstGeom prst="rect">
            <a:avLst/>
          </a:prstGeom>
        </p:spPr>
        <p:txBody>
          <a:bodyPr anchor="t" rtlCol="false" tIns="0" lIns="0" bIns="0" rIns="0">
            <a:spAutoFit/>
          </a:bodyPr>
          <a:lstStyle/>
          <a:p>
            <a:pPr algn="just">
              <a:lnSpc>
                <a:spcPts val="4981"/>
              </a:lnSpc>
            </a:pPr>
            <a:r>
              <a:rPr lang="en-US" sz="3558" b="true">
                <a:solidFill>
                  <a:srgbClr val="000000"/>
                </a:solidFill>
                <a:latin typeface="Canva Sans Bold"/>
                <a:ea typeface="Canva Sans Bold"/>
                <a:cs typeface="Canva Sans Bold"/>
                <a:sym typeface="Canva Sans Bold"/>
              </a:rPr>
              <a:t>Summary of Types of Sales Force:</a:t>
            </a:r>
          </a:p>
          <a:p>
            <a:pPr algn="just" marL="768289" indent="-384144" lvl="1">
              <a:lnSpc>
                <a:spcPts val="4981"/>
              </a:lnSpc>
              <a:buAutoNum type="arabicPeriod" startAt="1"/>
            </a:pPr>
            <a:r>
              <a:rPr lang="en-US" b="true" sz="3558">
                <a:solidFill>
                  <a:srgbClr val="000000"/>
                </a:solidFill>
                <a:latin typeface="Canva Sans Bold"/>
                <a:ea typeface="Canva Sans Bold"/>
                <a:cs typeface="Canva Sans Bold"/>
                <a:sym typeface="Canva Sans Bold"/>
              </a:rPr>
              <a:t>Insi</a:t>
            </a:r>
            <a:r>
              <a:rPr lang="en-US" b="true" sz="3558">
                <a:solidFill>
                  <a:srgbClr val="000000"/>
                </a:solidFill>
                <a:latin typeface="Canva Sans Bold"/>
                <a:ea typeface="Canva Sans Bold"/>
                <a:cs typeface="Canva Sans Bold"/>
                <a:sym typeface="Canva Sans Bold"/>
              </a:rPr>
              <a:t>de Sales Force: Sales done remotely, usually over phone, email, or online.</a:t>
            </a:r>
          </a:p>
          <a:p>
            <a:pPr algn="just" marL="768289" indent="-384144" lvl="1">
              <a:lnSpc>
                <a:spcPts val="4981"/>
              </a:lnSpc>
              <a:buAutoNum type="arabicPeriod" startAt="1"/>
            </a:pPr>
            <a:r>
              <a:rPr lang="en-US" b="true" sz="3558">
                <a:solidFill>
                  <a:srgbClr val="000000"/>
                </a:solidFill>
                <a:latin typeface="Canva Sans Bold"/>
                <a:ea typeface="Canva Sans Bold"/>
                <a:cs typeface="Canva Sans Bold"/>
                <a:sym typeface="Canva Sans Bold"/>
              </a:rPr>
              <a:t>Outside Sales Force: In-person, field-based sales activities.</a:t>
            </a:r>
          </a:p>
          <a:p>
            <a:pPr algn="just" marL="768289" indent="-384144" lvl="1">
              <a:lnSpc>
                <a:spcPts val="4981"/>
              </a:lnSpc>
              <a:buAutoNum type="arabicPeriod" startAt="1"/>
            </a:pPr>
            <a:r>
              <a:rPr lang="en-US" b="true" sz="3558">
                <a:solidFill>
                  <a:srgbClr val="000000"/>
                </a:solidFill>
                <a:latin typeface="Canva Sans Bold"/>
                <a:ea typeface="Canva Sans Bold"/>
                <a:cs typeface="Canva Sans Bold"/>
                <a:sym typeface="Canva Sans Bold"/>
              </a:rPr>
              <a:t>Hybrid Sales Force: Combination of inside and outside sales techniques.</a:t>
            </a:r>
          </a:p>
          <a:p>
            <a:pPr algn="just" marL="768289" indent="-384144" lvl="1">
              <a:lnSpc>
                <a:spcPts val="4981"/>
              </a:lnSpc>
              <a:buAutoNum type="arabicPeriod" startAt="1"/>
            </a:pPr>
            <a:r>
              <a:rPr lang="en-US" b="true" sz="3558">
                <a:solidFill>
                  <a:srgbClr val="000000"/>
                </a:solidFill>
                <a:latin typeface="Canva Sans Bold"/>
                <a:ea typeface="Canva Sans Bold"/>
                <a:cs typeface="Canva Sans Bold"/>
                <a:sym typeface="Canva Sans Bold"/>
              </a:rPr>
              <a:t>Direct Sales Force: Direct selling to customers without intermediaries.</a:t>
            </a:r>
          </a:p>
          <a:p>
            <a:pPr algn="just" marL="768289" indent="-384144" lvl="1">
              <a:lnSpc>
                <a:spcPts val="4981"/>
              </a:lnSpc>
              <a:buAutoNum type="arabicPeriod" startAt="1"/>
            </a:pPr>
            <a:r>
              <a:rPr lang="en-US" b="true" sz="3558">
                <a:solidFill>
                  <a:srgbClr val="000000"/>
                </a:solidFill>
                <a:latin typeface="Canva Sans Bold"/>
                <a:ea typeface="Canva Sans Bold"/>
                <a:cs typeface="Canva Sans Bold"/>
                <a:sym typeface="Canva Sans Bold"/>
              </a:rPr>
              <a:t>Channel Sales Force: Works through intermediaries (distributors, resellers).</a:t>
            </a:r>
          </a:p>
          <a:p>
            <a:pPr algn="just" marL="768289" indent="-384144" lvl="1">
              <a:lnSpc>
                <a:spcPts val="4981"/>
              </a:lnSpc>
              <a:buAutoNum type="arabicPeriod" startAt="1"/>
            </a:pPr>
            <a:r>
              <a:rPr lang="en-US" b="true" sz="3558">
                <a:solidFill>
                  <a:srgbClr val="000000"/>
                </a:solidFill>
                <a:latin typeface="Canva Sans Bold"/>
                <a:ea typeface="Canva Sans Bold"/>
                <a:cs typeface="Canva Sans Bold"/>
                <a:sym typeface="Canva Sans Bold"/>
              </a:rPr>
              <a:t>Specialized Sales Force: Focuses on niche markets or products.</a:t>
            </a:r>
          </a:p>
          <a:p>
            <a:pPr algn="just" marL="768289" indent="-384144" lvl="1">
              <a:lnSpc>
                <a:spcPts val="4981"/>
              </a:lnSpc>
              <a:buAutoNum type="arabicPeriod" startAt="1"/>
            </a:pPr>
            <a:r>
              <a:rPr lang="en-US" b="true" sz="3558">
                <a:solidFill>
                  <a:srgbClr val="000000"/>
                </a:solidFill>
                <a:latin typeface="Canva Sans Bold"/>
                <a:ea typeface="Canva Sans Bold"/>
                <a:cs typeface="Canva Sans Bold"/>
                <a:sym typeface="Canva Sans Bold"/>
              </a:rPr>
              <a:t>Telemarketing Sales Force: Focuses on selling via phone calls.</a:t>
            </a:r>
          </a:p>
          <a:p>
            <a:pPr algn="just" marL="768289" indent="-384144" lvl="1">
              <a:lnSpc>
                <a:spcPts val="4981"/>
              </a:lnSpc>
              <a:buAutoNum type="arabicPeriod" startAt="1"/>
            </a:pPr>
            <a:r>
              <a:rPr lang="en-US" b="true" sz="3558">
                <a:solidFill>
                  <a:srgbClr val="000000"/>
                </a:solidFill>
                <a:latin typeface="Canva Sans Bold"/>
                <a:ea typeface="Canva Sans Bold"/>
                <a:cs typeface="Canva Sans Bold"/>
                <a:sym typeface="Canva Sans Bold"/>
              </a:rPr>
              <a:t>Consultative Sales Force: Focuses on offering solutions and building long-term relationships with customers.</a:t>
            </a:r>
          </a:p>
          <a:p>
            <a:pPr algn="just">
              <a:lnSpc>
                <a:spcPts val="4981"/>
              </a:lnSpc>
            </a:pPr>
          </a:p>
        </p:txBody>
      </p:sp>
    </p:spTree>
  </p:cSld>
  <p:clrMapOvr>
    <a:masterClrMapping/>
  </p:clrMapOvr>
</p:sld>
</file>

<file path=ppt/slides/slide10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5117306" y="367187"/>
            <a:ext cx="8062912" cy="3195319"/>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Google sheets</a:t>
            </a:r>
          </a:p>
          <a:p>
            <a:pPr algn="ctr">
              <a:lnSpc>
                <a:spcPts val="12880"/>
              </a:lnSpc>
            </a:pPr>
          </a:p>
        </p:txBody>
      </p:sp>
      <p:sp>
        <p:nvSpPr>
          <p:cNvPr name="TextBox 8" id="8"/>
          <p:cNvSpPr txBox="true"/>
          <p:nvPr/>
        </p:nvSpPr>
        <p:spPr>
          <a:xfrm rot="0">
            <a:off x="940106" y="2827406"/>
            <a:ext cx="15674709" cy="7117246"/>
          </a:xfrm>
          <a:prstGeom prst="rect">
            <a:avLst/>
          </a:prstGeom>
        </p:spPr>
        <p:txBody>
          <a:bodyPr anchor="t" rtlCol="false" tIns="0" lIns="0" bIns="0" rIns="0">
            <a:spAutoFit/>
          </a:bodyPr>
          <a:lstStyle/>
          <a:p>
            <a:pPr algn="just">
              <a:lnSpc>
                <a:spcPts val="5660"/>
              </a:lnSpc>
            </a:pPr>
            <a:r>
              <a:rPr lang="en-US" sz="4043" b="true">
                <a:solidFill>
                  <a:srgbClr val="000000"/>
                </a:solidFill>
                <a:latin typeface="Canva Sans Bold"/>
                <a:ea typeface="Canva Sans Bold"/>
                <a:cs typeface="Canva Sans Bold"/>
                <a:sym typeface="Canva Sans Bold"/>
              </a:rPr>
              <a:t>Introduction to Google Sheets</a:t>
            </a:r>
          </a:p>
          <a:p>
            <a:pPr algn="just" marL="872988" indent="-436494" lvl="1">
              <a:lnSpc>
                <a:spcPts val="5660"/>
              </a:lnSpc>
              <a:buFont typeface="Arial"/>
              <a:buChar char="•"/>
            </a:pPr>
            <a:r>
              <a:rPr lang="en-US" b="true" sz="4043">
                <a:solidFill>
                  <a:srgbClr val="000000"/>
                </a:solidFill>
                <a:latin typeface="Canva Sans Bold"/>
                <a:ea typeface="Canva Sans Bold"/>
                <a:cs typeface="Canva Sans Bold"/>
                <a:sym typeface="Canva Sans Bold"/>
              </a:rPr>
              <a:t>Definition: Google Sheets is a clou</a:t>
            </a:r>
            <a:r>
              <a:rPr lang="en-US" b="true" sz="4043">
                <a:solidFill>
                  <a:srgbClr val="000000"/>
                </a:solidFill>
                <a:latin typeface="Canva Sans Bold"/>
                <a:ea typeface="Canva Sans Bold"/>
                <a:cs typeface="Canva Sans Bold"/>
                <a:sym typeface="Canva Sans Bold"/>
              </a:rPr>
              <a:t>d-based spreadsheet application offered by Google.</a:t>
            </a:r>
          </a:p>
          <a:p>
            <a:pPr algn="just" marL="872988" indent="-436494" lvl="1">
              <a:lnSpc>
                <a:spcPts val="5660"/>
              </a:lnSpc>
              <a:buFont typeface="Arial"/>
              <a:buChar char="•"/>
            </a:pPr>
            <a:r>
              <a:rPr lang="en-US" b="true" sz="4043">
                <a:solidFill>
                  <a:srgbClr val="000000"/>
                </a:solidFill>
                <a:latin typeface="Canva Sans Bold"/>
                <a:ea typeface="Canva Sans Bold"/>
                <a:cs typeface="Canva Sans Bold"/>
                <a:sym typeface="Canva Sans Bold"/>
              </a:rPr>
              <a:t>Function: It allows users to create, edit, and share spreadsheets online, similar to Microsoft Excel, but with the advantage of cloud storage.</a:t>
            </a:r>
          </a:p>
          <a:p>
            <a:pPr algn="just" marL="872988" indent="-436494" lvl="1">
              <a:lnSpc>
                <a:spcPts val="5660"/>
              </a:lnSpc>
              <a:buFont typeface="Arial"/>
              <a:buChar char="•"/>
            </a:pPr>
            <a:r>
              <a:rPr lang="en-US" b="true" sz="4043">
                <a:solidFill>
                  <a:srgbClr val="000000"/>
                </a:solidFill>
                <a:latin typeface="Canva Sans Bold"/>
                <a:ea typeface="Canva Sans Bold"/>
                <a:cs typeface="Canva Sans Bold"/>
                <a:sym typeface="Canva Sans Bold"/>
              </a:rPr>
              <a:t>Visual: Add the Google Sheets logo and a screenshot of the Google Sheets interface.</a:t>
            </a:r>
          </a:p>
          <a:p>
            <a:pPr algn="just">
              <a:lnSpc>
                <a:spcPts val="5660"/>
              </a:lnSpc>
            </a:pPr>
          </a:p>
          <a:p>
            <a:pPr algn="just">
              <a:lnSpc>
                <a:spcPts val="5660"/>
              </a:lnSpc>
            </a:pPr>
          </a:p>
        </p:txBody>
      </p:sp>
    </p:spTree>
  </p:cSld>
  <p:clrMapOvr>
    <a:masterClrMapping/>
  </p:clrMapOvr>
</p:sld>
</file>

<file path=ppt/slides/slide10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730028" y="1670358"/>
            <a:ext cx="16103286" cy="8168519"/>
          </a:xfrm>
          <a:prstGeom prst="rect">
            <a:avLst/>
          </a:prstGeom>
        </p:spPr>
        <p:txBody>
          <a:bodyPr anchor="t" rtlCol="false" tIns="0" lIns="0" bIns="0" rIns="0">
            <a:spAutoFit/>
          </a:bodyPr>
          <a:lstStyle/>
          <a:p>
            <a:pPr algn="just">
              <a:lnSpc>
                <a:spcPts val="6516"/>
              </a:lnSpc>
            </a:pPr>
            <a:r>
              <a:rPr lang="en-US" sz="4654" b="true">
                <a:solidFill>
                  <a:srgbClr val="000000"/>
                </a:solidFill>
                <a:latin typeface="Canva Sans Bold"/>
                <a:ea typeface="Canva Sans Bold"/>
                <a:cs typeface="Canva Sans Bold"/>
                <a:sym typeface="Canva Sans Bold"/>
              </a:rPr>
              <a:t>Key Features of Google Sheets</a:t>
            </a:r>
          </a:p>
          <a:p>
            <a:pPr algn="just" marL="1004962" indent="-502481" lvl="1">
              <a:lnSpc>
                <a:spcPts val="6516"/>
              </a:lnSpc>
              <a:buFont typeface="Arial"/>
              <a:buChar char="•"/>
            </a:pPr>
            <a:r>
              <a:rPr lang="en-US" b="true" sz="4654">
                <a:solidFill>
                  <a:srgbClr val="000000"/>
                </a:solidFill>
                <a:latin typeface="Canva Sans Bold"/>
                <a:ea typeface="Canva Sans Bold"/>
                <a:cs typeface="Canva Sans Bold"/>
                <a:sym typeface="Canva Sans Bold"/>
              </a:rPr>
              <a:t>Cloud-Based: </a:t>
            </a:r>
            <a:r>
              <a:rPr lang="en-US" b="true" sz="4654">
                <a:solidFill>
                  <a:srgbClr val="000000"/>
                </a:solidFill>
                <a:latin typeface="Canva Sans Bold"/>
                <a:ea typeface="Canva Sans Bold"/>
                <a:cs typeface="Canva Sans Bold"/>
                <a:sym typeface="Canva Sans Bold"/>
              </a:rPr>
              <a:t>Access your spreadsheet from any device with an internet connection.</a:t>
            </a:r>
          </a:p>
          <a:p>
            <a:pPr algn="just" marL="1004962" indent="-502481" lvl="1">
              <a:lnSpc>
                <a:spcPts val="6516"/>
              </a:lnSpc>
              <a:buFont typeface="Arial"/>
              <a:buChar char="•"/>
            </a:pPr>
            <a:r>
              <a:rPr lang="en-US" b="true" sz="4654">
                <a:solidFill>
                  <a:srgbClr val="000000"/>
                </a:solidFill>
                <a:latin typeface="Canva Sans Bold"/>
                <a:ea typeface="Canva Sans Bold"/>
                <a:cs typeface="Canva Sans Bold"/>
                <a:sym typeface="Canva Sans Bold"/>
              </a:rPr>
              <a:t>Real-Time Collaboration: Multiple people can work on the same sheet at the same time.</a:t>
            </a:r>
          </a:p>
          <a:p>
            <a:pPr algn="just" marL="1004962" indent="-502481" lvl="1">
              <a:lnSpc>
                <a:spcPts val="6516"/>
              </a:lnSpc>
              <a:buFont typeface="Arial"/>
              <a:buChar char="•"/>
            </a:pPr>
            <a:r>
              <a:rPr lang="en-US" b="true" sz="4654">
                <a:solidFill>
                  <a:srgbClr val="000000"/>
                </a:solidFill>
                <a:latin typeface="Canva Sans Bold"/>
                <a:ea typeface="Canva Sans Bold"/>
                <a:cs typeface="Canva Sans Bold"/>
                <a:sym typeface="Canva Sans Bold"/>
              </a:rPr>
              <a:t>Free to Use: No need for software installation or subscription fees.</a:t>
            </a:r>
          </a:p>
          <a:p>
            <a:pPr algn="just" marL="1004962" indent="-502481" lvl="1">
              <a:lnSpc>
                <a:spcPts val="6516"/>
              </a:lnSpc>
              <a:buFont typeface="Arial"/>
              <a:buChar char="•"/>
            </a:pPr>
            <a:r>
              <a:rPr lang="en-US" b="true" sz="4654">
                <a:solidFill>
                  <a:srgbClr val="000000"/>
                </a:solidFill>
                <a:latin typeface="Canva Sans Bold"/>
                <a:ea typeface="Canva Sans Bold"/>
                <a:cs typeface="Canva Sans Bold"/>
                <a:sym typeface="Canva Sans Bold"/>
              </a:rPr>
              <a:t>Visual: Icons representing cloud, collaboration, and free access.</a:t>
            </a:r>
          </a:p>
          <a:p>
            <a:pPr algn="just">
              <a:lnSpc>
                <a:spcPts val="6516"/>
              </a:lnSpc>
            </a:pPr>
          </a:p>
        </p:txBody>
      </p:sp>
    </p:spTree>
  </p:cSld>
  <p:clrMapOvr>
    <a:masterClrMapping/>
  </p:clrMapOvr>
</p:sld>
</file>

<file path=ppt/slides/slide10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739220" y="1795378"/>
            <a:ext cx="15551936" cy="7625392"/>
          </a:xfrm>
          <a:prstGeom prst="rect">
            <a:avLst/>
          </a:prstGeom>
        </p:spPr>
        <p:txBody>
          <a:bodyPr anchor="t" rtlCol="false" tIns="0" lIns="0" bIns="0" rIns="0">
            <a:spAutoFit/>
          </a:bodyPr>
          <a:lstStyle/>
          <a:p>
            <a:pPr algn="just">
              <a:lnSpc>
                <a:spcPts val="5477"/>
              </a:lnSpc>
            </a:pPr>
            <a:r>
              <a:rPr lang="en-US" sz="3912" b="true">
                <a:solidFill>
                  <a:srgbClr val="000000"/>
                </a:solidFill>
                <a:latin typeface="Canva Sans Bold"/>
                <a:ea typeface="Canva Sans Bold"/>
                <a:cs typeface="Canva Sans Bold"/>
                <a:sym typeface="Canva Sans Bold"/>
              </a:rPr>
              <a:t>Google Sheets vs Microsoft Excel</a:t>
            </a:r>
          </a:p>
          <a:p>
            <a:pPr algn="just" marL="844756" indent="-422378" lvl="1">
              <a:lnSpc>
                <a:spcPts val="5477"/>
              </a:lnSpc>
              <a:buFont typeface="Arial"/>
              <a:buChar char="•"/>
            </a:pPr>
            <a:r>
              <a:rPr lang="en-US" b="true" sz="3912">
                <a:solidFill>
                  <a:srgbClr val="000000"/>
                </a:solidFill>
                <a:latin typeface="Canva Sans Bold"/>
                <a:ea typeface="Canva Sans Bold"/>
                <a:cs typeface="Canva Sans Bold"/>
                <a:sym typeface="Canva Sans Bold"/>
              </a:rPr>
              <a:t>Similarities: Both are sprea</a:t>
            </a:r>
            <a:r>
              <a:rPr lang="en-US" b="true" sz="3912">
                <a:solidFill>
                  <a:srgbClr val="000000"/>
                </a:solidFill>
                <a:latin typeface="Canva Sans Bold"/>
                <a:ea typeface="Canva Sans Bold"/>
                <a:cs typeface="Canva Sans Bold"/>
                <a:sym typeface="Canva Sans Bold"/>
              </a:rPr>
              <a:t>dsheet tools with similar functionalities (formulas, data manipulation, charts).</a:t>
            </a:r>
          </a:p>
          <a:p>
            <a:pPr algn="just" marL="844756" indent="-422378" lvl="1">
              <a:lnSpc>
                <a:spcPts val="5477"/>
              </a:lnSpc>
              <a:buFont typeface="Arial"/>
              <a:buChar char="•"/>
            </a:pPr>
            <a:r>
              <a:rPr lang="en-US" b="true" sz="3912">
                <a:solidFill>
                  <a:srgbClr val="000000"/>
                </a:solidFill>
                <a:latin typeface="Canva Sans Bold"/>
                <a:ea typeface="Canva Sans Bold"/>
                <a:cs typeface="Canva Sans Bold"/>
                <a:sym typeface="Canva Sans Bold"/>
              </a:rPr>
              <a:t>Differences:</a:t>
            </a:r>
          </a:p>
          <a:p>
            <a:pPr algn="just" marL="1689512" indent="-563171" lvl="2">
              <a:lnSpc>
                <a:spcPts val="5477"/>
              </a:lnSpc>
              <a:buFont typeface="Arial"/>
              <a:buChar char="⚬"/>
            </a:pPr>
            <a:r>
              <a:rPr lang="en-US" b="true" sz="3912">
                <a:solidFill>
                  <a:srgbClr val="000000"/>
                </a:solidFill>
                <a:latin typeface="Canva Sans Bold"/>
                <a:ea typeface="Canva Sans Bold"/>
                <a:cs typeface="Canva Sans Bold"/>
                <a:sym typeface="Canva Sans Bold"/>
              </a:rPr>
              <a:t>Google Sheets is cloud-based, Excel is desktop-based (with cloud versions available).</a:t>
            </a:r>
          </a:p>
          <a:p>
            <a:pPr algn="just" marL="1689512" indent="-563171" lvl="2">
              <a:lnSpc>
                <a:spcPts val="5477"/>
              </a:lnSpc>
              <a:buFont typeface="Arial"/>
              <a:buChar char="⚬"/>
            </a:pPr>
            <a:r>
              <a:rPr lang="en-US" b="true" sz="3912">
                <a:solidFill>
                  <a:srgbClr val="000000"/>
                </a:solidFill>
                <a:latin typeface="Canva Sans Bold"/>
                <a:ea typeface="Canva Sans Bold"/>
                <a:cs typeface="Canva Sans Bold"/>
                <a:sym typeface="Canva Sans Bold"/>
              </a:rPr>
              <a:t>Google Sheets offers real-time collaboration, Excel doesn't.</a:t>
            </a:r>
          </a:p>
          <a:p>
            <a:pPr algn="just" marL="1689512" indent="-563171" lvl="2">
              <a:lnSpc>
                <a:spcPts val="5477"/>
              </a:lnSpc>
              <a:buFont typeface="Arial"/>
              <a:buChar char="⚬"/>
            </a:pPr>
            <a:r>
              <a:rPr lang="en-US" b="true" sz="3912">
                <a:solidFill>
                  <a:srgbClr val="000000"/>
                </a:solidFill>
                <a:latin typeface="Canva Sans Bold"/>
                <a:ea typeface="Canva Sans Bold"/>
                <a:cs typeface="Canva Sans Bold"/>
                <a:sym typeface="Canva Sans Bold"/>
              </a:rPr>
              <a:t>Google Sheets is free, while Excel requires a license.</a:t>
            </a:r>
          </a:p>
          <a:p>
            <a:pPr algn="just" marL="844756" indent="-422378" lvl="1">
              <a:lnSpc>
                <a:spcPts val="5477"/>
              </a:lnSpc>
              <a:buFont typeface="Arial"/>
              <a:buChar char="•"/>
            </a:pPr>
            <a:r>
              <a:rPr lang="en-US" b="true" sz="3912">
                <a:solidFill>
                  <a:srgbClr val="000000"/>
                </a:solidFill>
                <a:latin typeface="Canva Sans Bold"/>
                <a:ea typeface="Canva Sans Bold"/>
                <a:cs typeface="Canva Sans Bold"/>
                <a:sym typeface="Canva Sans Bold"/>
              </a:rPr>
              <a:t>Visual: A simple comparison chart or a Venn diagram.</a:t>
            </a:r>
          </a:p>
          <a:p>
            <a:pPr algn="just">
              <a:lnSpc>
                <a:spcPts val="5477"/>
              </a:lnSpc>
            </a:pPr>
          </a:p>
        </p:txBody>
      </p:sp>
    </p:spTree>
  </p:cSld>
  <p:clrMapOvr>
    <a:masterClrMapping/>
  </p:clrMapOvr>
</p:sld>
</file>

<file path=ppt/slides/slide10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1775377"/>
            <a:ext cx="14807598" cy="7242282"/>
          </a:xfrm>
          <a:prstGeom prst="rect">
            <a:avLst/>
          </a:prstGeom>
        </p:spPr>
        <p:txBody>
          <a:bodyPr anchor="t" rtlCol="false" tIns="0" lIns="0" bIns="0" rIns="0">
            <a:spAutoFit/>
          </a:bodyPr>
          <a:lstStyle/>
          <a:p>
            <a:pPr algn="just">
              <a:lnSpc>
                <a:spcPts val="5801"/>
              </a:lnSpc>
            </a:pPr>
            <a:r>
              <a:rPr lang="en-US" sz="4143" b="true">
                <a:solidFill>
                  <a:srgbClr val="000000"/>
                </a:solidFill>
                <a:latin typeface="Canva Sans Bold"/>
                <a:ea typeface="Canva Sans Bold"/>
                <a:cs typeface="Canva Sans Bold"/>
                <a:sym typeface="Canva Sans Bold"/>
              </a:rPr>
              <a:t>Creating a Google Sheet</a:t>
            </a:r>
          </a:p>
          <a:p>
            <a:pPr algn="just" marL="894686" indent="-447343" lvl="1">
              <a:lnSpc>
                <a:spcPts val="5801"/>
              </a:lnSpc>
              <a:buFont typeface="Arial"/>
              <a:buChar char="•"/>
            </a:pPr>
            <a:r>
              <a:rPr lang="en-US" b="true" sz="4143">
                <a:solidFill>
                  <a:srgbClr val="000000"/>
                </a:solidFill>
                <a:latin typeface="Canva Sans Bold"/>
                <a:ea typeface="Canva Sans Bold"/>
                <a:cs typeface="Canva Sans Bold"/>
                <a:sym typeface="Canva Sans Bold"/>
              </a:rPr>
              <a:t>Steps:</a:t>
            </a:r>
          </a:p>
          <a:p>
            <a:pPr algn="just" marL="1789372" indent="-596457" lvl="2">
              <a:lnSpc>
                <a:spcPts val="5801"/>
              </a:lnSpc>
              <a:buAutoNum type="alphaLcPeriod" startAt="1"/>
            </a:pPr>
            <a:r>
              <a:rPr lang="en-US" b="true" sz="4143">
                <a:solidFill>
                  <a:srgbClr val="000000"/>
                </a:solidFill>
                <a:latin typeface="Canva Sans Bold"/>
                <a:ea typeface="Canva Sans Bold"/>
                <a:cs typeface="Canva Sans Bold"/>
                <a:sym typeface="Canva Sans Bold"/>
              </a:rPr>
              <a:t>Go to Google Drive (</a:t>
            </a:r>
            <a:r>
              <a:rPr lang="en-US" b="true" sz="4143">
                <a:solidFill>
                  <a:srgbClr val="000000"/>
                </a:solidFill>
                <a:latin typeface="Canva Sans Bold"/>
                <a:ea typeface="Canva Sans Bold"/>
                <a:cs typeface="Canva Sans Bold"/>
                <a:sym typeface="Canva Sans Bold"/>
              </a:rPr>
              <a:t>drive.google.com).</a:t>
            </a:r>
          </a:p>
          <a:p>
            <a:pPr algn="just" marL="1789372" indent="-596457" lvl="2">
              <a:lnSpc>
                <a:spcPts val="5801"/>
              </a:lnSpc>
              <a:buAutoNum type="alphaLcPeriod" startAt="1"/>
            </a:pPr>
            <a:r>
              <a:rPr lang="en-US" b="true" sz="4143">
                <a:solidFill>
                  <a:srgbClr val="000000"/>
                </a:solidFill>
                <a:latin typeface="Canva Sans Bold"/>
                <a:ea typeface="Canva Sans Bold"/>
                <a:cs typeface="Canva Sans Bold"/>
                <a:sym typeface="Canva Sans Bold"/>
              </a:rPr>
              <a:t>Click on the "New" button.</a:t>
            </a:r>
          </a:p>
          <a:p>
            <a:pPr algn="just" marL="1789372" indent="-596457" lvl="2">
              <a:lnSpc>
                <a:spcPts val="5801"/>
              </a:lnSpc>
              <a:buAutoNum type="alphaLcPeriod" startAt="1"/>
            </a:pPr>
            <a:r>
              <a:rPr lang="en-US" b="true" sz="4143">
                <a:solidFill>
                  <a:srgbClr val="000000"/>
                </a:solidFill>
                <a:latin typeface="Canva Sans Bold"/>
                <a:ea typeface="Canva Sans Bold"/>
                <a:cs typeface="Canva Sans Bold"/>
                <a:sym typeface="Canva Sans Bold"/>
              </a:rPr>
              <a:t>Select Google Sheets.</a:t>
            </a:r>
          </a:p>
          <a:p>
            <a:pPr algn="just" marL="1789372" indent="-596457" lvl="2">
              <a:lnSpc>
                <a:spcPts val="5801"/>
              </a:lnSpc>
              <a:buAutoNum type="alphaLcPeriod" startAt="1"/>
            </a:pPr>
            <a:r>
              <a:rPr lang="en-US" b="true" sz="4143">
                <a:solidFill>
                  <a:srgbClr val="000000"/>
                </a:solidFill>
                <a:latin typeface="Canva Sans Bold"/>
                <a:ea typeface="Canva Sans Bold"/>
                <a:cs typeface="Canva Sans Bold"/>
                <a:sym typeface="Canva Sans Bold"/>
              </a:rPr>
              <a:t>Start editing and saving automatically in the cloud.</a:t>
            </a:r>
          </a:p>
          <a:p>
            <a:pPr algn="just" marL="894686" indent="-447343" lvl="1">
              <a:lnSpc>
                <a:spcPts val="5801"/>
              </a:lnSpc>
              <a:buFont typeface="Arial"/>
              <a:buChar char="•"/>
            </a:pPr>
            <a:r>
              <a:rPr lang="en-US" b="true" sz="4143">
                <a:solidFill>
                  <a:srgbClr val="000000"/>
                </a:solidFill>
                <a:latin typeface="Canva Sans Bold"/>
                <a:ea typeface="Canva Sans Bold"/>
                <a:cs typeface="Canva Sans Bold"/>
                <a:sym typeface="Canva Sans Bold"/>
              </a:rPr>
              <a:t>Visual: Screenshot of Google Drive with the "New" button highlighted.</a:t>
            </a:r>
          </a:p>
          <a:p>
            <a:pPr algn="just">
              <a:lnSpc>
                <a:spcPts val="5801"/>
              </a:lnSpc>
            </a:pPr>
          </a:p>
        </p:txBody>
      </p:sp>
    </p:spTree>
  </p:cSld>
  <p:clrMapOvr>
    <a:masterClrMapping/>
  </p:clrMapOvr>
</p:sld>
</file>

<file path=ppt/slides/slide10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505621" y="1536578"/>
            <a:ext cx="14569370" cy="8271929"/>
          </a:xfrm>
          <a:prstGeom prst="rect">
            <a:avLst/>
          </a:prstGeom>
        </p:spPr>
        <p:txBody>
          <a:bodyPr anchor="t" rtlCol="false" tIns="0" lIns="0" bIns="0" rIns="0">
            <a:spAutoFit/>
          </a:bodyPr>
          <a:lstStyle/>
          <a:p>
            <a:pPr algn="just">
              <a:lnSpc>
                <a:spcPts val="5483"/>
              </a:lnSpc>
            </a:pPr>
            <a:r>
              <a:rPr lang="en-US" sz="3916" b="true">
                <a:solidFill>
                  <a:srgbClr val="000000"/>
                </a:solidFill>
                <a:latin typeface="Canva Sans Bold"/>
                <a:ea typeface="Canva Sans Bold"/>
                <a:cs typeface="Canva Sans Bold"/>
                <a:sym typeface="Canva Sans Bold"/>
              </a:rPr>
              <a:t>Real-Time</a:t>
            </a:r>
            <a:r>
              <a:rPr lang="en-US" b="true" sz="3916">
                <a:solidFill>
                  <a:srgbClr val="000000"/>
                </a:solidFill>
                <a:latin typeface="Canva Sans Bold"/>
                <a:ea typeface="Canva Sans Bold"/>
                <a:cs typeface="Canva Sans Bold"/>
                <a:sym typeface="Canva Sans Bold"/>
              </a:rPr>
              <a:t> Collaboration in Google Sheets</a:t>
            </a:r>
          </a:p>
          <a:p>
            <a:pPr algn="just" marL="845614" indent="-422807" lvl="1">
              <a:lnSpc>
                <a:spcPts val="5483"/>
              </a:lnSpc>
              <a:buFont typeface="Arial"/>
              <a:buChar char="•"/>
            </a:pPr>
            <a:r>
              <a:rPr lang="en-US" b="true" sz="3916">
                <a:solidFill>
                  <a:srgbClr val="000000"/>
                </a:solidFill>
                <a:latin typeface="Canva Sans Bold"/>
                <a:ea typeface="Canva Sans Bold"/>
                <a:cs typeface="Canva Sans Bold"/>
                <a:sym typeface="Canva Sans Bold"/>
              </a:rPr>
              <a:t>Description: Google Sheets allows multiple users to collaborate in real-time. Each user can see changes as they happen.</a:t>
            </a:r>
          </a:p>
          <a:p>
            <a:pPr algn="just" marL="845614" indent="-422807" lvl="1">
              <a:lnSpc>
                <a:spcPts val="5483"/>
              </a:lnSpc>
              <a:buFont typeface="Arial"/>
              <a:buChar char="•"/>
            </a:pPr>
            <a:r>
              <a:rPr lang="en-US" b="true" sz="3916">
                <a:solidFill>
                  <a:srgbClr val="000000"/>
                </a:solidFill>
                <a:latin typeface="Canva Sans Bold"/>
                <a:ea typeface="Canva Sans Bold"/>
                <a:cs typeface="Canva Sans Bold"/>
                <a:sym typeface="Canva Sans Bold"/>
              </a:rPr>
              <a:t>Features:</a:t>
            </a:r>
          </a:p>
          <a:p>
            <a:pPr algn="just" marL="1691227" indent="-563742" lvl="2">
              <a:lnSpc>
                <a:spcPts val="5483"/>
              </a:lnSpc>
              <a:buFont typeface="Arial"/>
              <a:buChar char="⚬"/>
            </a:pPr>
            <a:r>
              <a:rPr lang="en-US" b="true" sz="3916">
                <a:solidFill>
                  <a:srgbClr val="000000"/>
                </a:solidFill>
                <a:latin typeface="Canva Sans Bold"/>
                <a:ea typeface="Canva Sans Bold"/>
                <a:cs typeface="Canva Sans Bold"/>
                <a:sym typeface="Canva Sans Bold"/>
              </a:rPr>
              <a:t>Comments &amp; Suggestions: Users can comment and suggest edits without altering the original content.</a:t>
            </a:r>
          </a:p>
          <a:p>
            <a:pPr algn="just" marL="1691227" indent="-563742" lvl="2">
              <a:lnSpc>
                <a:spcPts val="5483"/>
              </a:lnSpc>
              <a:buFont typeface="Arial"/>
              <a:buChar char="⚬"/>
            </a:pPr>
            <a:r>
              <a:rPr lang="en-US" b="true" sz="3916">
                <a:solidFill>
                  <a:srgbClr val="000000"/>
                </a:solidFill>
                <a:latin typeface="Canva Sans Bold"/>
                <a:ea typeface="Canva Sans Bold"/>
                <a:cs typeface="Canva Sans Bold"/>
                <a:sym typeface="Canva Sans Bold"/>
              </a:rPr>
              <a:t>Version History: You can view and restore previous versions of the sheet.</a:t>
            </a:r>
          </a:p>
          <a:p>
            <a:pPr algn="just" marL="845614" indent="-422807" lvl="1">
              <a:lnSpc>
                <a:spcPts val="5483"/>
              </a:lnSpc>
              <a:buFont typeface="Arial"/>
              <a:buChar char="•"/>
            </a:pPr>
            <a:r>
              <a:rPr lang="en-US" b="true" sz="3916">
                <a:solidFill>
                  <a:srgbClr val="000000"/>
                </a:solidFill>
                <a:latin typeface="Canva Sans Bold"/>
                <a:ea typeface="Canva Sans Bold"/>
                <a:cs typeface="Canva Sans Bold"/>
                <a:sym typeface="Canva Sans Bold"/>
              </a:rPr>
              <a:t>Visual: Screenshot showing real-time editing and comments.</a:t>
            </a:r>
          </a:p>
          <a:p>
            <a:pPr algn="just">
              <a:lnSpc>
                <a:spcPts val="5483"/>
              </a:lnSpc>
            </a:pPr>
          </a:p>
        </p:txBody>
      </p:sp>
    </p:spTree>
  </p:cSld>
  <p:clrMapOvr>
    <a:masterClrMapping/>
  </p:clrMapOvr>
</p:sld>
</file>

<file path=ppt/slides/slide10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497467" y="942975"/>
            <a:ext cx="17283541" cy="8979287"/>
          </a:xfrm>
          <a:prstGeom prst="rect">
            <a:avLst/>
          </a:prstGeom>
        </p:spPr>
        <p:txBody>
          <a:bodyPr anchor="t" rtlCol="false" tIns="0" lIns="0" bIns="0" rIns="0">
            <a:spAutoFit/>
          </a:bodyPr>
          <a:lstStyle/>
          <a:p>
            <a:pPr algn="just">
              <a:lnSpc>
                <a:spcPts val="6453"/>
              </a:lnSpc>
            </a:pPr>
            <a:r>
              <a:rPr lang="en-US" sz="4609" b="true">
                <a:solidFill>
                  <a:srgbClr val="000000"/>
                </a:solidFill>
                <a:latin typeface="Canva Sans Bold"/>
                <a:ea typeface="Canva Sans Bold"/>
                <a:cs typeface="Canva Sans Bold"/>
                <a:sym typeface="Canva Sans Bold"/>
              </a:rPr>
              <a:t>Key Functions in Google Sheets</a:t>
            </a:r>
          </a:p>
          <a:p>
            <a:pPr algn="just" marL="995248" indent="-497624" lvl="1">
              <a:lnSpc>
                <a:spcPts val="6453"/>
              </a:lnSpc>
              <a:buFont typeface="Arial"/>
              <a:buChar char="•"/>
            </a:pPr>
            <a:r>
              <a:rPr lang="en-US" b="true" sz="4609">
                <a:solidFill>
                  <a:srgbClr val="000000"/>
                </a:solidFill>
                <a:latin typeface="Canva Sans Bold"/>
                <a:ea typeface="Canva Sans Bold"/>
                <a:cs typeface="Canva Sans Bold"/>
                <a:sym typeface="Canva Sans Bold"/>
              </a:rPr>
              <a:t>Formulas &amp; Functions: Google Sheets supports common sprea</a:t>
            </a:r>
            <a:r>
              <a:rPr lang="en-US" b="true" sz="4609">
                <a:solidFill>
                  <a:srgbClr val="000000"/>
                </a:solidFill>
                <a:latin typeface="Canva Sans Bold"/>
                <a:ea typeface="Canva Sans Bold"/>
                <a:cs typeface="Canva Sans Bold"/>
                <a:sym typeface="Canva Sans Bold"/>
              </a:rPr>
              <a:t>dsheet functions like SUM, AVERAGE, VLOOKUP, and IF.</a:t>
            </a:r>
          </a:p>
          <a:p>
            <a:pPr algn="just" marL="995248" indent="-497624" lvl="1">
              <a:lnSpc>
                <a:spcPts val="6453"/>
              </a:lnSpc>
              <a:buFont typeface="Arial"/>
              <a:buChar char="•"/>
            </a:pPr>
            <a:r>
              <a:rPr lang="en-US" b="true" sz="4609">
                <a:solidFill>
                  <a:srgbClr val="000000"/>
                </a:solidFill>
                <a:latin typeface="Canva Sans Bold"/>
                <a:ea typeface="Canva Sans Bold"/>
                <a:cs typeface="Canva Sans Bold"/>
                <a:sym typeface="Canva Sans Bold"/>
              </a:rPr>
              <a:t>Data Organization: Sort, filter, and organize data with ease.</a:t>
            </a:r>
          </a:p>
          <a:p>
            <a:pPr algn="just" marL="995248" indent="-497624" lvl="1">
              <a:lnSpc>
                <a:spcPts val="6453"/>
              </a:lnSpc>
              <a:buFont typeface="Arial"/>
              <a:buChar char="•"/>
            </a:pPr>
            <a:r>
              <a:rPr lang="en-US" b="true" sz="4609">
                <a:solidFill>
                  <a:srgbClr val="000000"/>
                </a:solidFill>
                <a:latin typeface="Canva Sans Bold"/>
                <a:ea typeface="Canva Sans Bold"/>
                <a:cs typeface="Canva Sans Bold"/>
                <a:sym typeface="Canva Sans Bold"/>
              </a:rPr>
              <a:t>Charts &amp; Graphs: Google Sheets allows you to create various types of charts (bar, line, pie) to visualize your data.</a:t>
            </a:r>
          </a:p>
          <a:p>
            <a:pPr algn="just" marL="995248" indent="-497624" lvl="1">
              <a:lnSpc>
                <a:spcPts val="6453"/>
              </a:lnSpc>
              <a:buFont typeface="Arial"/>
              <a:buChar char="•"/>
            </a:pPr>
            <a:r>
              <a:rPr lang="en-US" b="true" sz="4609">
                <a:solidFill>
                  <a:srgbClr val="000000"/>
                </a:solidFill>
                <a:latin typeface="Canva Sans Bold"/>
                <a:ea typeface="Canva Sans Bold"/>
                <a:cs typeface="Canva Sans Bold"/>
                <a:sym typeface="Canva Sans Bold"/>
              </a:rPr>
              <a:t>Visual: Example of a Google Sheet with data and a chart.</a:t>
            </a:r>
          </a:p>
          <a:p>
            <a:pPr algn="just">
              <a:lnSpc>
                <a:spcPts val="6453"/>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433313" y="2519737"/>
            <a:ext cx="15623151" cy="6244120"/>
          </a:xfrm>
          <a:prstGeom prst="rect">
            <a:avLst/>
          </a:prstGeom>
        </p:spPr>
        <p:txBody>
          <a:bodyPr anchor="t" rtlCol="false" tIns="0" lIns="0" bIns="0" rIns="0">
            <a:spAutoFit/>
          </a:bodyPr>
          <a:lstStyle/>
          <a:p>
            <a:pPr algn="just">
              <a:lnSpc>
                <a:spcPts val="7060"/>
              </a:lnSpc>
            </a:pPr>
            <a:r>
              <a:rPr lang="en-US" sz="5043" b="true">
                <a:solidFill>
                  <a:srgbClr val="000000"/>
                </a:solidFill>
                <a:latin typeface="Canva Sans Bold"/>
                <a:ea typeface="Canva Sans Bold"/>
                <a:cs typeface="Canva Sans Bold"/>
                <a:sym typeface="Canva Sans Bold"/>
              </a:rPr>
              <a:t>8. CSS Color Functions</a:t>
            </a:r>
          </a:p>
          <a:p>
            <a:pPr algn="just">
              <a:lnSpc>
                <a:spcPts val="7060"/>
              </a:lnSpc>
            </a:pPr>
            <a:r>
              <a:rPr lang="en-US" sz="5043" b="true">
                <a:solidFill>
                  <a:srgbClr val="000000"/>
                </a:solidFill>
                <a:latin typeface="Canva Sans Bold"/>
                <a:ea typeface="Canva Sans Bold"/>
                <a:cs typeface="Canva Sans Bold"/>
                <a:sym typeface="Canva Sans Bold"/>
              </a:rPr>
              <a:t>CSS also inclu</a:t>
            </a:r>
            <a:r>
              <a:rPr lang="en-US" b="true" sz="5043">
                <a:solidFill>
                  <a:srgbClr val="000000"/>
                </a:solidFill>
                <a:latin typeface="Canva Sans Bold"/>
                <a:ea typeface="Canva Sans Bold"/>
                <a:cs typeface="Canva Sans Bold"/>
                <a:sym typeface="Canva Sans Bold"/>
              </a:rPr>
              <a:t>des functions for specifying colors:</a:t>
            </a:r>
          </a:p>
          <a:p>
            <a:pPr algn="just" marL="1088889" indent="-544444" lvl="1">
              <a:lnSpc>
                <a:spcPts val="7060"/>
              </a:lnSpc>
              <a:buFont typeface="Arial"/>
              <a:buChar char="•"/>
            </a:pPr>
            <a:r>
              <a:rPr lang="en-US" b="true" sz="5043">
                <a:solidFill>
                  <a:srgbClr val="000000"/>
                </a:solidFill>
                <a:latin typeface="Canva Sans Bold"/>
                <a:ea typeface="Canva Sans Bold"/>
                <a:cs typeface="Canva Sans Bold"/>
                <a:sym typeface="Canva Sans Bold"/>
              </a:rPr>
              <a:t>rgb(), rgba(), hsl(), and hsla() as discussed.</a:t>
            </a:r>
          </a:p>
          <a:p>
            <a:pPr algn="just" marL="1088889" indent="-544444" lvl="1">
              <a:lnSpc>
                <a:spcPts val="7060"/>
              </a:lnSpc>
              <a:buFont typeface="Arial"/>
              <a:buChar char="•"/>
            </a:pPr>
            <a:r>
              <a:rPr lang="en-US" b="true" sz="5043">
                <a:solidFill>
                  <a:srgbClr val="000000"/>
                </a:solidFill>
                <a:latin typeface="Canva Sans Bold"/>
                <a:ea typeface="Canva Sans Bold"/>
                <a:cs typeface="Canva Sans Bold"/>
                <a:sym typeface="Canva Sans Bold"/>
              </a:rPr>
              <a:t>color() is a newer CSS function that can define colors in various color spaces, like lab, device-independent, or even system-based colors.</a:t>
            </a:r>
          </a:p>
          <a:p>
            <a:pPr algn="just">
              <a:lnSpc>
                <a:spcPts val="7060"/>
              </a:lnSpc>
            </a:pPr>
          </a:p>
        </p:txBody>
      </p:sp>
    </p:spTree>
  </p:cSld>
  <p:clrMapOvr>
    <a:masterClrMapping/>
  </p:clrMapOvr>
</p:sld>
</file>

<file path=ppt/slides/slide11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730768" y="1910080"/>
            <a:ext cx="14417100" cy="6590180"/>
          </a:xfrm>
          <a:prstGeom prst="rect">
            <a:avLst/>
          </a:prstGeom>
        </p:spPr>
        <p:txBody>
          <a:bodyPr anchor="t" rtlCol="false" tIns="0" lIns="0" bIns="0" rIns="0">
            <a:spAutoFit/>
          </a:bodyPr>
          <a:lstStyle/>
          <a:p>
            <a:pPr algn="just">
              <a:lnSpc>
                <a:spcPts val="6567"/>
              </a:lnSpc>
            </a:pPr>
            <a:r>
              <a:rPr lang="en-US" sz="4691" b="true">
                <a:solidFill>
                  <a:srgbClr val="000000"/>
                </a:solidFill>
                <a:latin typeface="Canva Sans Bold"/>
                <a:ea typeface="Canva Sans Bold"/>
                <a:cs typeface="Canva Sans Bold"/>
                <a:sym typeface="Canva Sans Bold"/>
              </a:rPr>
              <a:t>Sharing an</a:t>
            </a:r>
            <a:r>
              <a:rPr lang="en-US" b="true" sz="4691">
                <a:solidFill>
                  <a:srgbClr val="000000"/>
                </a:solidFill>
                <a:latin typeface="Canva Sans Bold"/>
                <a:ea typeface="Canva Sans Bold"/>
                <a:cs typeface="Canva Sans Bold"/>
                <a:sym typeface="Canva Sans Bold"/>
              </a:rPr>
              <a:t>d Permissions</a:t>
            </a:r>
          </a:p>
          <a:p>
            <a:pPr algn="just" marL="1012816" indent="-506408" lvl="1">
              <a:lnSpc>
                <a:spcPts val="6567"/>
              </a:lnSpc>
              <a:buFont typeface="Arial"/>
              <a:buChar char="•"/>
            </a:pPr>
            <a:r>
              <a:rPr lang="en-US" b="true" sz="4691">
                <a:solidFill>
                  <a:srgbClr val="000000"/>
                </a:solidFill>
                <a:latin typeface="Canva Sans Bold"/>
                <a:ea typeface="Canva Sans Bold"/>
                <a:cs typeface="Canva Sans Bold"/>
                <a:sym typeface="Canva Sans Bold"/>
              </a:rPr>
              <a:t>Sharing: You can share a Google Sheet with anyone via a link or email.</a:t>
            </a:r>
          </a:p>
          <a:p>
            <a:pPr algn="just" marL="1012816" indent="-506408" lvl="1">
              <a:lnSpc>
                <a:spcPts val="6567"/>
              </a:lnSpc>
              <a:buFont typeface="Arial"/>
              <a:buChar char="•"/>
            </a:pPr>
            <a:r>
              <a:rPr lang="en-US" b="true" sz="4691">
                <a:solidFill>
                  <a:srgbClr val="000000"/>
                </a:solidFill>
                <a:latin typeface="Canva Sans Bold"/>
                <a:ea typeface="Canva Sans Bold"/>
                <a:cs typeface="Canva Sans Bold"/>
                <a:sym typeface="Canva Sans Bold"/>
              </a:rPr>
              <a:t>Permissions: Set permissions for users—View Only, Comment, or Edit.</a:t>
            </a:r>
          </a:p>
          <a:p>
            <a:pPr algn="just" marL="1012816" indent="-506408" lvl="1">
              <a:lnSpc>
                <a:spcPts val="6567"/>
              </a:lnSpc>
              <a:buFont typeface="Arial"/>
              <a:buChar char="•"/>
            </a:pPr>
            <a:r>
              <a:rPr lang="en-US" b="true" sz="4691">
                <a:solidFill>
                  <a:srgbClr val="000000"/>
                </a:solidFill>
                <a:latin typeface="Canva Sans Bold"/>
                <a:ea typeface="Canva Sans Bold"/>
                <a:cs typeface="Canva Sans Bold"/>
                <a:sym typeface="Canva Sans Bold"/>
              </a:rPr>
              <a:t>Visual: Screenshot showing the "Share" button and permission settings.</a:t>
            </a:r>
          </a:p>
          <a:p>
            <a:pPr algn="just">
              <a:lnSpc>
                <a:spcPts val="6567"/>
              </a:lnSpc>
            </a:pPr>
          </a:p>
        </p:txBody>
      </p:sp>
    </p:spTree>
  </p:cSld>
  <p:clrMapOvr>
    <a:masterClrMapping/>
  </p:clrMapOvr>
</p:sld>
</file>

<file path=ppt/slides/slide11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724009" y="1838921"/>
            <a:ext cx="15363068" cy="6835285"/>
          </a:xfrm>
          <a:prstGeom prst="rect">
            <a:avLst/>
          </a:prstGeom>
        </p:spPr>
        <p:txBody>
          <a:bodyPr anchor="t" rtlCol="false" tIns="0" lIns="0" bIns="0" rIns="0">
            <a:spAutoFit/>
          </a:bodyPr>
          <a:lstStyle/>
          <a:p>
            <a:pPr algn="just">
              <a:lnSpc>
                <a:spcPts val="5452"/>
              </a:lnSpc>
            </a:pPr>
            <a:r>
              <a:rPr lang="en-US" sz="3894" b="true">
                <a:solidFill>
                  <a:srgbClr val="000000"/>
                </a:solidFill>
                <a:latin typeface="Canva Sans Bold"/>
                <a:ea typeface="Canva Sans Bold"/>
                <a:cs typeface="Canva Sans Bold"/>
                <a:sym typeface="Canva Sans Bold"/>
              </a:rPr>
              <a:t>Google Sheets </a:t>
            </a:r>
            <a:r>
              <a:rPr lang="en-US" b="true" sz="3894">
                <a:solidFill>
                  <a:srgbClr val="000000"/>
                </a:solidFill>
                <a:latin typeface="Canva Sans Bold"/>
                <a:ea typeface="Canva Sans Bold"/>
                <a:cs typeface="Canva Sans Bold"/>
                <a:sym typeface="Canva Sans Bold"/>
              </a:rPr>
              <a:t>Add-ons</a:t>
            </a:r>
          </a:p>
          <a:p>
            <a:pPr algn="just" marL="840781" indent="-420390" lvl="1">
              <a:lnSpc>
                <a:spcPts val="5452"/>
              </a:lnSpc>
              <a:buFont typeface="Arial"/>
              <a:buChar char="•"/>
            </a:pPr>
            <a:r>
              <a:rPr lang="en-US" b="true" sz="3894">
                <a:solidFill>
                  <a:srgbClr val="000000"/>
                </a:solidFill>
                <a:latin typeface="Canva Sans Bold"/>
                <a:ea typeface="Canva Sans Bold"/>
                <a:cs typeface="Canva Sans Bold"/>
                <a:sym typeface="Canva Sans Bold"/>
              </a:rPr>
              <a:t>Description: Google Sheets supports Add-ons for enhanced functionality.</a:t>
            </a:r>
          </a:p>
          <a:p>
            <a:pPr algn="just" marL="840781" indent="-420390" lvl="1">
              <a:lnSpc>
                <a:spcPts val="5452"/>
              </a:lnSpc>
              <a:buFont typeface="Arial"/>
              <a:buChar char="•"/>
            </a:pPr>
            <a:r>
              <a:rPr lang="en-US" b="true" sz="3894">
                <a:solidFill>
                  <a:srgbClr val="000000"/>
                </a:solidFill>
                <a:latin typeface="Canva Sans Bold"/>
                <a:ea typeface="Canva Sans Bold"/>
                <a:cs typeface="Canva Sans Bold"/>
                <a:sym typeface="Canva Sans Bold"/>
              </a:rPr>
              <a:t>Examples:</a:t>
            </a:r>
          </a:p>
          <a:p>
            <a:pPr algn="just" marL="1681562" indent="-560521" lvl="2">
              <a:lnSpc>
                <a:spcPts val="5452"/>
              </a:lnSpc>
              <a:buFont typeface="Arial"/>
              <a:buChar char="⚬"/>
            </a:pPr>
            <a:r>
              <a:rPr lang="en-US" b="true" sz="3894">
                <a:solidFill>
                  <a:srgbClr val="000000"/>
                </a:solidFill>
                <a:latin typeface="Canva Sans Bold"/>
                <a:ea typeface="Canva Sans Bold"/>
                <a:cs typeface="Canva Sans Bold"/>
                <a:sym typeface="Canva Sans Bold"/>
              </a:rPr>
              <a:t>Supermetrics for marketing data.</a:t>
            </a:r>
          </a:p>
          <a:p>
            <a:pPr algn="just" marL="1681562" indent="-560521" lvl="2">
              <a:lnSpc>
                <a:spcPts val="5452"/>
              </a:lnSpc>
              <a:buFont typeface="Arial"/>
              <a:buChar char="⚬"/>
            </a:pPr>
            <a:r>
              <a:rPr lang="en-US" b="true" sz="3894">
                <a:solidFill>
                  <a:srgbClr val="000000"/>
                </a:solidFill>
                <a:latin typeface="Canva Sans Bold"/>
                <a:ea typeface="Canva Sans Bold"/>
                <a:cs typeface="Canva Sans Bold"/>
                <a:sym typeface="Canva Sans Bold"/>
              </a:rPr>
              <a:t>Mail Merge for sending emails directly from Google Sheets.</a:t>
            </a:r>
          </a:p>
          <a:p>
            <a:pPr algn="just" marL="1681562" indent="-560521" lvl="2">
              <a:lnSpc>
                <a:spcPts val="5452"/>
              </a:lnSpc>
              <a:buFont typeface="Arial"/>
              <a:buChar char="⚬"/>
            </a:pPr>
            <a:r>
              <a:rPr lang="en-US" b="true" sz="3894">
                <a:solidFill>
                  <a:srgbClr val="000000"/>
                </a:solidFill>
                <a:latin typeface="Canva Sans Bold"/>
                <a:ea typeface="Canva Sans Bold"/>
                <a:cs typeface="Canva Sans Bold"/>
                <a:sym typeface="Canva Sans Bold"/>
              </a:rPr>
              <a:t>Data connector for connecting external data sources.</a:t>
            </a:r>
          </a:p>
          <a:p>
            <a:pPr algn="just" marL="840781" indent="-420390" lvl="1">
              <a:lnSpc>
                <a:spcPts val="5452"/>
              </a:lnSpc>
              <a:buFont typeface="Arial"/>
              <a:buChar char="•"/>
            </a:pPr>
            <a:r>
              <a:rPr lang="en-US" b="true" sz="3894">
                <a:solidFill>
                  <a:srgbClr val="000000"/>
                </a:solidFill>
                <a:latin typeface="Canva Sans Bold"/>
                <a:ea typeface="Canva Sans Bold"/>
                <a:cs typeface="Canva Sans Bold"/>
                <a:sym typeface="Canva Sans Bold"/>
              </a:rPr>
              <a:t>Visual: A screenshot of the Add-ons menu in Google Sheets.</a:t>
            </a:r>
          </a:p>
          <a:p>
            <a:pPr algn="just">
              <a:lnSpc>
                <a:spcPts val="5452"/>
              </a:lnSpc>
            </a:pPr>
          </a:p>
        </p:txBody>
      </p:sp>
    </p:spTree>
  </p:cSld>
  <p:clrMapOvr>
    <a:masterClrMapping/>
  </p:clrMapOvr>
</p:sld>
</file>

<file path=ppt/slides/slide11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795355" y="1797937"/>
            <a:ext cx="16687765" cy="6932427"/>
          </a:xfrm>
          <a:prstGeom prst="rect">
            <a:avLst/>
          </a:prstGeom>
        </p:spPr>
        <p:txBody>
          <a:bodyPr anchor="t" rtlCol="false" tIns="0" lIns="0" bIns="0" rIns="0">
            <a:spAutoFit/>
          </a:bodyPr>
          <a:lstStyle/>
          <a:p>
            <a:pPr algn="just">
              <a:lnSpc>
                <a:spcPts val="5518"/>
              </a:lnSpc>
            </a:pPr>
            <a:r>
              <a:rPr lang="en-US" sz="3941" b="true">
                <a:solidFill>
                  <a:srgbClr val="000000"/>
                </a:solidFill>
                <a:latin typeface="Canva Sans Bold"/>
                <a:ea typeface="Canva Sans Bold"/>
                <a:cs typeface="Canva Sans Bold"/>
                <a:sym typeface="Canva Sans Bold"/>
              </a:rPr>
              <a:t>Google Sheets on Mobile</a:t>
            </a:r>
          </a:p>
          <a:p>
            <a:pPr algn="just" marL="850955" indent="-425477" lvl="1">
              <a:lnSpc>
                <a:spcPts val="5518"/>
              </a:lnSpc>
              <a:buFont typeface="Arial"/>
              <a:buChar char="•"/>
            </a:pPr>
            <a:r>
              <a:rPr lang="en-US" b="true" sz="3941">
                <a:solidFill>
                  <a:srgbClr val="000000"/>
                </a:solidFill>
                <a:latin typeface="Canva Sans Bold"/>
                <a:ea typeface="Canva Sans Bold"/>
                <a:cs typeface="Canva Sans Bold"/>
                <a:sym typeface="Canva Sans Bold"/>
              </a:rPr>
              <a:t>Description: Google Sheets is available as a mobile app for both iOS and </a:t>
            </a:r>
            <a:r>
              <a:rPr lang="en-US" b="true" sz="3941">
                <a:solidFill>
                  <a:srgbClr val="000000"/>
                </a:solidFill>
                <a:latin typeface="Canva Sans Bold"/>
                <a:ea typeface="Canva Sans Bold"/>
                <a:cs typeface="Canva Sans Bold"/>
                <a:sym typeface="Canva Sans Bold"/>
              </a:rPr>
              <a:t>Android devices.</a:t>
            </a:r>
          </a:p>
          <a:p>
            <a:pPr algn="just" marL="850955" indent="-425477" lvl="1">
              <a:lnSpc>
                <a:spcPts val="5518"/>
              </a:lnSpc>
              <a:buFont typeface="Arial"/>
              <a:buChar char="•"/>
            </a:pPr>
            <a:r>
              <a:rPr lang="en-US" b="true" sz="3941">
                <a:solidFill>
                  <a:srgbClr val="000000"/>
                </a:solidFill>
                <a:latin typeface="Canva Sans Bold"/>
                <a:ea typeface="Canva Sans Bold"/>
                <a:cs typeface="Canva Sans Bold"/>
                <a:sym typeface="Canva Sans Bold"/>
              </a:rPr>
              <a:t>Features:</a:t>
            </a:r>
          </a:p>
          <a:p>
            <a:pPr algn="just" marL="1701910" indent="-567303" lvl="2">
              <a:lnSpc>
                <a:spcPts val="5518"/>
              </a:lnSpc>
              <a:buFont typeface="Arial"/>
              <a:buChar char="⚬"/>
            </a:pPr>
            <a:r>
              <a:rPr lang="en-US" b="true" sz="3941">
                <a:solidFill>
                  <a:srgbClr val="000000"/>
                </a:solidFill>
                <a:latin typeface="Canva Sans Bold"/>
                <a:ea typeface="Canva Sans Bold"/>
                <a:cs typeface="Canva Sans Bold"/>
                <a:sym typeface="Canva Sans Bold"/>
              </a:rPr>
              <a:t>Access Sheets on the Go: Edit, view, and collaborate from anywhere.</a:t>
            </a:r>
          </a:p>
          <a:p>
            <a:pPr algn="just" marL="1701910" indent="-567303" lvl="2">
              <a:lnSpc>
                <a:spcPts val="5518"/>
              </a:lnSpc>
              <a:buFont typeface="Arial"/>
              <a:buChar char="⚬"/>
            </a:pPr>
            <a:r>
              <a:rPr lang="en-US" b="true" sz="3941">
                <a:solidFill>
                  <a:srgbClr val="000000"/>
                </a:solidFill>
                <a:latin typeface="Canva Sans Bold"/>
                <a:ea typeface="Canva Sans Bold"/>
                <a:cs typeface="Canva Sans Bold"/>
                <a:sym typeface="Canva Sans Bold"/>
              </a:rPr>
              <a:t>Offline Mode: Edit your sheet offline, and changes will sync when you're back online.</a:t>
            </a:r>
          </a:p>
          <a:p>
            <a:pPr algn="just" marL="850955" indent="-425477" lvl="1">
              <a:lnSpc>
                <a:spcPts val="5518"/>
              </a:lnSpc>
              <a:buFont typeface="Arial"/>
              <a:buChar char="•"/>
            </a:pPr>
            <a:r>
              <a:rPr lang="en-US" b="true" sz="3941">
                <a:solidFill>
                  <a:srgbClr val="000000"/>
                </a:solidFill>
                <a:latin typeface="Canva Sans Bold"/>
                <a:ea typeface="Canva Sans Bold"/>
                <a:cs typeface="Canva Sans Bold"/>
                <a:sym typeface="Canva Sans Bold"/>
              </a:rPr>
              <a:t>Visual: Screenshot of the Google Sheets app on a mobile device.</a:t>
            </a:r>
          </a:p>
          <a:p>
            <a:pPr algn="just">
              <a:lnSpc>
                <a:spcPts val="5518"/>
              </a:lnSpc>
            </a:pPr>
          </a:p>
        </p:txBody>
      </p:sp>
    </p:spTree>
  </p:cSld>
  <p:clrMapOvr>
    <a:masterClrMapping/>
  </p:clrMapOvr>
</p:sld>
</file>

<file path=ppt/slides/slide11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708350" y="1542683"/>
            <a:ext cx="16550950" cy="8037843"/>
          </a:xfrm>
          <a:prstGeom prst="rect">
            <a:avLst/>
          </a:prstGeom>
        </p:spPr>
        <p:txBody>
          <a:bodyPr anchor="t" rtlCol="false" tIns="0" lIns="0" bIns="0" rIns="0">
            <a:spAutoFit/>
          </a:bodyPr>
          <a:lstStyle/>
          <a:p>
            <a:pPr algn="just">
              <a:lnSpc>
                <a:spcPts val="5844"/>
              </a:lnSpc>
            </a:pPr>
            <a:r>
              <a:rPr lang="en-US" sz="4174" b="true">
                <a:solidFill>
                  <a:srgbClr val="000000"/>
                </a:solidFill>
                <a:latin typeface="Canva Sans Bold"/>
                <a:ea typeface="Canva Sans Bold"/>
                <a:cs typeface="Canva Sans Bold"/>
                <a:sym typeface="Canva Sans Bold"/>
              </a:rPr>
              <a:t>Google Sheets for Business</a:t>
            </a:r>
          </a:p>
          <a:p>
            <a:pPr algn="just" marL="901270" indent="-450635" lvl="1">
              <a:lnSpc>
                <a:spcPts val="5844"/>
              </a:lnSpc>
              <a:buFont typeface="Arial"/>
              <a:buChar char="•"/>
            </a:pPr>
            <a:r>
              <a:rPr lang="en-US" b="true" sz="4174">
                <a:solidFill>
                  <a:srgbClr val="000000"/>
                </a:solidFill>
                <a:latin typeface="Canva Sans Bold"/>
                <a:ea typeface="Canva Sans Bold"/>
                <a:cs typeface="Canva Sans Bold"/>
                <a:sym typeface="Canva Sans Bold"/>
              </a:rPr>
              <a:t>Business Use:</a:t>
            </a:r>
          </a:p>
          <a:p>
            <a:pPr algn="just" marL="1802539" indent="-600846" lvl="2">
              <a:lnSpc>
                <a:spcPts val="5844"/>
              </a:lnSpc>
              <a:buFont typeface="Arial"/>
              <a:buChar char="⚬"/>
            </a:pPr>
            <a:r>
              <a:rPr lang="en-US" b="true" sz="4174">
                <a:solidFill>
                  <a:srgbClr val="000000"/>
                </a:solidFill>
                <a:latin typeface="Canva Sans Bold"/>
                <a:ea typeface="Canva Sans Bold"/>
                <a:cs typeface="Canva Sans Bold"/>
                <a:sym typeface="Canva Sans Bold"/>
              </a:rPr>
              <a:t>Tracking Projects: Use sheets to track tasks, milestones, an</a:t>
            </a:r>
            <a:r>
              <a:rPr lang="en-US" b="true" sz="4174">
                <a:solidFill>
                  <a:srgbClr val="000000"/>
                </a:solidFill>
                <a:latin typeface="Canva Sans Bold"/>
                <a:ea typeface="Canva Sans Bold"/>
                <a:cs typeface="Canva Sans Bold"/>
                <a:sym typeface="Canva Sans Bold"/>
              </a:rPr>
              <a:t>d deadlines.</a:t>
            </a:r>
          </a:p>
          <a:p>
            <a:pPr algn="just" marL="1802539" indent="-600846" lvl="2">
              <a:lnSpc>
                <a:spcPts val="5844"/>
              </a:lnSpc>
              <a:buFont typeface="Arial"/>
              <a:buChar char="⚬"/>
            </a:pPr>
            <a:r>
              <a:rPr lang="en-US" b="true" sz="4174">
                <a:solidFill>
                  <a:srgbClr val="000000"/>
                </a:solidFill>
                <a:latin typeface="Canva Sans Bold"/>
                <a:ea typeface="Canva Sans Bold"/>
                <a:cs typeface="Canva Sans Bold"/>
                <a:sym typeface="Canva Sans Bold"/>
              </a:rPr>
              <a:t>Inventory Management: Track stock levels, pricing, and orders.</a:t>
            </a:r>
          </a:p>
          <a:p>
            <a:pPr algn="just" marL="1802539" indent="-600846" lvl="2">
              <a:lnSpc>
                <a:spcPts val="5844"/>
              </a:lnSpc>
              <a:buFont typeface="Arial"/>
              <a:buChar char="⚬"/>
            </a:pPr>
            <a:r>
              <a:rPr lang="en-US" b="true" sz="4174">
                <a:solidFill>
                  <a:srgbClr val="000000"/>
                </a:solidFill>
                <a:latin typeface="Canva Sans Bold"/>
                <a:ea typeface="Canva Sans Bold"/>
                <a:cs typeface="Canva Sans Bold"/>
                <a:sym typeface="Canva Sans Bold"/>
              </a:rPr>
              <a:t>Financial Analysis: Create and manage budgets, expenses, and financial reports.</a:t>
            </a:r>
          </a:p>
          <a:p>
            <a:pPr algn="just" marL="901270" indent="-450635" lvl="1">
              <a:lnSpc>
                <a:spcPts val="5844"/>
              </a:lnSpc>
              <a:buFont typeface="Arial"/>
              <a:buChar char="•"/>
            </a:pPr>
            <a:r>
              <a:rPr lang="en-US" b="true" sz="4174">
                <a:solidFill>
                  <a:srgbClr val="000000"/>
                </a:solidFill>
                <a:latin typeface="Canva Sans Bold"/>
                <a:ea typeface="Canva Sans Bold"/>
                <a:cs typeface="Canva Sans Bold"/>
                <a:sym typeface="Canva Sans Bold"/>
              </a:rPr>
              <a:t>Visual: A sample project management or financial tracking sheet.</a:t>
            </a:r>
          </a:p>
          <a:p>
            <a:pPr algn="just">
              <a:lnSpc>
                <a:spcPts val="5844"/>
              </a:lnSpc>
            </a:pPr>
          </a:p>
        </p:txBody>
      </p:sp>
    </p:spTree>
  </p:cSld>
  <p:clrMapOvr>
    <a:masterClrMapping/>
  </p:clrMapOvr>
</p:sld>
</file>

<file path=ppt/slides/slide11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395470" y="1813855"/>
            <a:ext cx="12858659" cy="7056284"/>
          </a:xfrm>
          <a:prstGeom prst="rect">
            <a:avLst/>
          </a:prstGeom>
        </p:spPr>
        <p:txBody>
          <a:bodyPr anchor="t" rtlCol="false" tIns="0" lIns="0" bIns="0" rIns="0">
            <a:spAutoFit/>
          </a:bodyPr>
          <a:lstStyle/>
          <a:p>
            <a:pPr algn="just">
              <a:lnSpc>
                <a:spcPts val="5100"/>
              </a:lnSpc>
            </a:pPr>
            <a:r>
              <a:rPr lang="en-US" sz="3643" b="true">
                <a:solidFill>
                  <a:srgbClr val="000000"/>
                </a:solidFill>
                <a:latin typeface="Canva Sans Bold"/>
                <a:ea typeface="Canva Sans Bold"/>
                <a:cs typeface="Canva Sans Bold"/>
                <a:sym typeface="Canva Sans Bold"/>
              </a:rPr>
              <a:t>Google Sheets Integrations</a:t>
            </a:r>
          </a:p>
          <a:p>
            <a:pPr algn="just" marL="786526" indent="-393263" lvl="1">
              <a:lnSpc>
                <a:spcPts val="5100"/>
              </a:lnSpc>
              <a:buFont typeface="Arial"/>
              <a:buChar char="•"/>
            </a:pPr>
            <a:r>
              <a:rPr lang="en-US" b="true" sz="3643">
                <a:solidFill>
                  <a:srgbClr val="000000"/>
                </a:solidFill>
                <a:latin typeface="Canva Sans Bold"/>
                <a:ea typeface="Canva Sans Bold"/>
                <a:cs typeface="Canva Sans Bold"/>
                <a:sym typeface="Canva Sans Bold"/>
              </a:rPr>
              <a:t>Integrations:</a:t>
            </a:r>
          </a:p>
          <a:p>
            <a:pPr algn="just" marL="1573052" indent="-524351" lvl="2">
              <a:lnSpc>
                <a:spcPts val="5100"/>
              </a:lnSpc>
              <a:buFont typeface="Arial"/>
              <a:buChar char="⚬"/>
            </a:pPr>
            <a:r>
              <a:rPr lang="en-US" b="true" sz="3643">
                <a:solidFill>
                  <a:srgbClr val="000000"/>
                </a:solidFill>
                <a:latin typeface="Canva Sans Bold"/>
                <a:ea typeface="Canva Sans Bold"/>
                <a:cs typeface="Canva Sans Bold"/>
                <a:sym typeface="Canva Sans Bold"/>
              </a:rPr>
              <a:t>Google Forms: </a:t>
            </a:r>
            <a:r>
              <a:rPr lang="en-US" b="true" sz="3643">
                <a:solidFill>
                  <a:srgbClr val="000000"/>
                </a:solidFill>
                <a:latin typeface="Canva Sans Bold"/>
                <a:ea typeface="Canva Sans Bold"/>
                <a:cs typeface="Canva Sans Bold"/>
                <a:sym typeface="Canva Sans Bold"/>
              </a:rPr>
              <a:t>Automatically add form responses to Google Sheets.</a:t>
            </a:r>
          </a:p>
          <a:p>
            <a:pPr algn="just" marL="1573052" indent="-524351" lvl="2">
              <a:lnSpc>
                <a:spcPts val="5100"/>
              </a:lnSpc>
              <a:buFont typeface="Arial"/>
              <a:buChar char="⚬"/>
            </a:pPr>
            <a:r>
              <a:rPr lang="en-US" b="true" sz="3643">
                <a:solidFill>
                  <a:srgbClr val="000000"/>
                </a:solidFill>
                <a:latin typeface="Canva Sans Bold"/>
                <a:ea typeface="Canva Sans Bold"/>
                <a:cs typeface="Canva Sans Bold"/>
                <a:sym typeface="Canva Sans Bold"/>
              </a:rPr>
              <a:t>Google Data Studio: Visualize your Sheets data in custom reports and dashboards.</a:t>
            </a:r>
          </a:p>
          <a:p>
            <a:pPr algn="just" marL="1573052" indent="-524351" lvl="2">
              <a:lnSpc>
                <a:spcPts val="5100"/>
              </a:lnSpc>
              <a:buFont typeface="Arial"/>
              <a:buChar char="⚬"/>
            </a:pPr>
            <a:r>
              <a:rPr lang="en-US" b="true" sz="3643">
                <a:solidFill>
                  <a:srgbClr val="000000"/>
                </a:solidFill>
                <a:latin typeface="Canva Sans Bold"/>
                <a:ea typeface="Canva Sans Bold"/>
                <a:cs typeface="Canva Sans Bold"/>
                <a:sym typeface="Canva Sans Bold"/>
              </a:rPr>
              <a:t>Zapier: Integrate Google Sheets with over 2,000 apps.</a:t>
            </a:r>
          </a:p>
          <a:p>
            <a:pPr algn="just" marL="786526" indent="-393263" lvl="1">
              <a:lnSpc>
                <a:spcPts val="5100"/>
              </a:lnSpc>
              <a:buFont typeface="Arial"/>
              <a:buChar char="•"/>
            </a:pPr>
            <a:r>
              <a:rPr lang="en-US" b="true" sz="3643">
                <a:solidFill>
                  <a:srgbClr val="000000"/>
                </a:solidFill>
                <a:latin typeface="Canva Sans Bold"/>
                <a:ea typeface="Canva Sans Bold"/>
                <a:cs typeface="Canva Sans Bold"/>
                <a:sym typeface="Canva Sans Bold"/>
              </a:rPr>
              <a:t>Visual: Icons of Google Forms, Google Data Studio, and Zapier.</a:t>
            </a:r>
          </a:p>
          <a:p>
            <a:pPr algn="just">
              <a:lnSpc>
                <a:spcPts val="5100"/>
              </a:lnSpc>
            </a:pPr>
          </a:p>
        </p:txBody>
      </p:sp>
    </p:spTree>
  </p:cSld>
  <p:clrMapOvr>
    <a:masterClrMapping/>
  </p:clrMapOvr>
</p:sld>
</file>

<file path=ppt/slides/slide11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637682" y="2024505"/>
            <a:ext cx="15878022" cy="7201023"/>
          </a:xfrm>
          <a:prstGeom prst="rect">
            <a:avLst/>
          </a:prstGeom>
        </p:spPr>
        <p:txBody>
          <a:bodyPr anchor="t" rtlCol="false" tIns="0" lIns="0" bIns="0" rIns="0">
            <a:spAutoFit/>
          </a:bodyPr>
          <a:lstStyle/>
          <a:p>
            <a:pPr algn="just">
              <a:lnSpc>
                <a:spcPts val="5768"/>
              </a:lnSpc>
            </a:pPr>
            <a:r>
              <a:rPr lang="en-US" sz="4120" b="true">
                <a:solidFill>
                  <a:srgbClr val="000000"/>
                </a:solidFill>
                <a:latin typeface="Canva Sans Bold"/>
                <a:ea typeface="Canva Sans Bold"/>
                <a:cs typeface="Canva Sans Bold"/>
                <a:sym typeface="Canva Sans Bold"/>
              </a:rPr>
              <a:t>Tips an</a:t>
            </a:r>
            <a:r>
              <a:rPr lang="en-US" b="true" sz="4120">
                <a:solidFill>
                  <a:srgbClr val="000000"/>
                </a:solidFill>
                <a:latin typeface="Canva Sans Bold"/>
                <a:ea typeface="Canva Sans Bold"/>
                <a:cs typeface="Canva Sans Bold"/>
                <a:sym typeface="Canva Sans Bold"/>
              </a:rPr>
              <a:t>d Tricks for Google Sheets</a:t>
            </a:r>
          </a:p>
          <a:p>
            <a:pPr algn="just" marL="889541" indent="-444771" lvl="1">
              <a:lnSpc>
                <a:spcPts val="5768"/>
              </a:lnSpc>
              <a:buFont typeface="Arial"/>
              <a:buChar char="•"/>
            </a:pPr>
            <a:r>
              <a:rPr lang="en-US" b="true" sz="4120">
                <a:solidFill>
                  <a:srgbClr val="000000"/>
                </a:solidFill>
                <a:latin typeface="Canva Sans Bold"/>
                <a:ea typeface="Canva Sans Bold"/>
                <a:cs typeface="Canva Sans Bold"/>
                <a:sym typeface="Canva Sans Bold"/>
              </a:rPr>
              <a:t>Shortcuts: Use keyboard shortcuts for faster navigation (e.g., Ctrl + C to copy, Ctrl + V to paste).</a:t>
            </a:r>
          </a:p>
          <a:p>
            <a:pPr algn="just" marL="889541" indent="-444771" lvl="1">
              <a:lnSpc>
                <a:spcPts val="5768"/>
              </a:lnSpc>
              <a:buFont typeface="Arial"/>
              <a:buChar char="•"/>
            </a:pPr>
            <a:r>
              <a:rPr lang="en-US" b="true" sz="4120">
                <a:solidFill>
                  <a:srgbClr val="000000"/>
                </a:solidFill>
                <a:latin typeface="Canva Sans Bold"/>
                <a:ea typeface="Canva Sans Bold"/>
                <a:cs typeface="Canva Sans Bold"/>
                <a:sym typeface="Canva Sans Bold"/>
              </a:rPr>
              <a:t>Conditional Formatting: Highlight specific data based on rules you set (e.g., color-code high sales).</a:t>
            </a:r>
          </a:p>
          <a:p>
            <a:pPr algn="just" marL="889541" indent="-444771" lvl="1">
              <a:lnSpc>
                <a:spcPts val="5768"/>
              </a:lnSpc>
              <a:buFont typeface="Arial"/>
              <a:buChar char="•"/>
            </a:pPr>
            <a:r>
              <a:rPr lang="en-US" b="true" sz="4120">
                <a:solidFill>
                  <a:srgbClr val="000000"/>
                </a:solidFill>
                <a:latin typeface="Canva Sans Bold"/>
                <a:ea typeface="Canva Sans Bold"/>
                <a:cs typeface="Canva Sans Bold"/>
                <a:sym typeface="Canva Sans Bold"/>
              </a:rPr>
              <a:t>Data Validation: Set rules for what data can be entered into a cell (e.g., dropdown lists).</a:t>
            </a:r>
          </a:p>
          <a:p>
            <a:pPr algn="just" marL="889541" indent="-444771" lvl="1">
              <a:lnSpc>
                <a:spcPts val="5768"/>
              </a:lnSpc>
              <a:buFont typeface="Arial"/>
              <a:buChar char="•"/>
            </a:pPr>
            <a:r>
              <a:rPr lang="en-US" b="true" sz="4120">
                <a:solidFill>
                  <a:srgbClr val="000000"/>
                </a:solidFill>
                <a:latin typeface="Canva Sans Bold"/>
                <a:ea typeface="Canva Sans Bold"/>
                <a:cs typeface="Canva Sans Bold"/>
                <a:sym typeface="Canva Sans Bold"/>
              </a:rPr>
              <a:t>Visual: Screenshot of conditional formatting or a data validation setup.</a:t>
            </a:r>
          </a:p>
          <a:p>
            <a:pPr algn="just">
              <a:lnSpc>
                <a:spcPts val="5768"/>
              </a:lnSpc>
            </a:pPr>
          </a:p>
        </p:txBody>
      </p:sp>
    </p:spTree>
  </p:cSld>
  <p:clrMapOvr>
    <a:masterClrMapping/>
  </p:clrMapOvr>
</p:sld>
</file>

<file path=ppt/slides/slide11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1299072"/>
            <a:ext cx="14681483" cy="8546310"/>
          </a:xfrm>
          <a:prstGeom prst="rect">
            <a:avLst/>
          </a:prstGeom>
        </p:spPr>
        <p:txBody>
          <a:bodyPr anchor="t" rtlCol="false" tIns="0" lIns="0" bIns="0" rIns="0">
            <a:spAutoFit/>
          </a:bodyPr>
          <a:lstStyle/>
          <a:p>
            <a:pPr algn="just">
              <a:lnSpc>
                <a:spcPts val="5643"/>
              </a:lnSpc>
            </a:pPr>
            <a:r>
              <a:rPr lang="en-US" sz="4031" b="true">
                <a:solidFill>
                  <a:srgbClr val="000000"/>
                </a:solidFill>
                <a:latin typeface="Canva Sans Bold"/>
                <a:ea typeface="Canva Sans Bold"/>
                <a:cs typeface="Canva Sans Bold"/>
                <a:sym typeface="Canva Sans Bold"/>
              </a:rPr>
              <a:t>Google Sheets for E</a:t>
            </a:r>
            <a:r>
              <a:rPr lang="en-US" b="true" sz="4031">
                <a:solidFill>
                  <a:srgbClr val="000000"/>
                </a:solidFill>
                <a:latin typeface="Canva Sans Bold"/>
                <a:ea typeface="Canva Sans Bold"/>
                <a:cs typeface="Canva Sans Bold"/>
                <a:sym typeface="Canva Sans Bold"/>
              </a:rPr>
              <a:t>ducation</a:t>
            </a:r>
          </a:p>
          <a:p>
            <a:pPr algn="just" marL="870316" indent="-435158" lvl="1">
              <a:lnSpc>
                <a:spcPts val="5643"/>
              </a:lnSpc>
              <a:buFont typeface="Arial"/>
              <a:buChar char="•"/>
            </a:pPr>
            <a:r>
              <a:rPr lang="en-US" b="true" sz="4031">
                <a:solidFill>
                  <a:srgbClr val="000000"/>
                </a:solidFill>
                <a:latin typeface="Canva Sans Bold"/>
                <a:ea typeface="Canva Sans Bold"/>
                <a:cs typeface="Canva Sans Bold"/>
                <a:sym typeface="Canva Sans Bold"/>
              </a:rPr>
              <a:t>Use in Education:</a:t>
            </a:r>
          </a:p>
          <a:p>
            <a:pPr algn="just" marL="1740632" indent="-580211" lvl="2">
              <a:lnSpc>
                <a:spcPts val="5643"/>
              </a:lnSpc>
              <a:buFont typeface="Arial"/>
              <a:buChar char="⚬"/>
            </a:pPr>
            <a:r>
              <a:rPr lang="en-US" b="true" sz="4031">
                <a:solidFill>
                  <a:srgbClr val="000000"/>
                </a:solidFill>
                <a:latin typeface="Canva Sans Bold"/>
                <a:ea typeface="Canva Sans Bold"/>
                <a:cs typeface="Canva Sans Bold"/>
                <a:sym typeface="Canva Sans Bold"/>
              </a:rPr>
              <a:t>Track Grades: Teachers can use Google Sheets to manage student grades and performance.</a:t>
            </a:r>
          </a:p>
          <a:p>
            <a:pPr algn="just" marL="1740632" indent="-580211" lvl="2">
              <a:lnSpc>
                <a:spcPts val="5643"/>
              </a:lnSpc>
              <a:buFont typeface="Arial"/>
              <a:buChar char="⚬"/>
            </a:pPr>
            <a:r>
              <a:rPr lang="en-US" b="true" sz="4031">
                <a:solidFill>
                  <a:srgbClr val="000000"/>
                </a:solidFill>
                <a:latin typeface="Canva Sans Bold"/>
                <a:ea typeface="Canva Sans Bold"/>
                <a:cs typeface="Canva Sans Bold"/>
                <a:sym typeface="Canva Sans Bold"/>
              </a:rPr>
              <a:t>Student Collaboration: Students can collaborate on group projects or share their work with teachers.</a:t>
            </a:r>
          </a:p>
          <a:p>
            <a:pPr algn="just" marL="1740632" indent="-580211" lvl="2">
              <a:lnSpc>
                <a:spcPts val="5643"/>
              </a:lnSpc>
              <a:buFont typeface="Arial"/>
              <a:buChar char="⚬"/>
            </a:pPr>
            <a:r>
              <a:rPr lang="en-US" b="true" sz="4031">
                <a:solidFill>
                  <a:srgbClr val="000000"/>
                </a:solidFill>
                <a:latin typeface="Canva Sans Bold"/>
                <a:ea typeface="Canva Sans Bold"/>
                <a:cs typeface="Canva Sans Bold"/>
                <a:sym typeface="Canva Sans Bold"/>
              </a:rPr>
              <a:t>Data Analysis: Students can use Sheets to analyze and visualize data for science, math, and economics projects.</a:t>
            </a:r>
          </a:p>
          <a:p>
            <a:pPr algn="just" marL="870316" indent="-435158" lvl="1">
              <a:lnSpc>
                <a:spcPts val="5643"/>
              </a:lnSpc>
              <a:buFont typeface="Arial"/>
              <a:buChar char="•"/>
            </a:pPr>
            <a:r>
              <a:rPr lang="en-US" b="true" sz="4031">
                <a:solidFill>
                  <a:srgbClr val="000000"/>
                </a:solidFill>
                <a:latin typeface="Canva Sans Bold"/>
                <a:ea typeface="Canva Sans Bold"/>
                <a:cs typeface="Canva Sans Bold"/>
                <a:sym typeface="Canva Sans Bold"/>
              </a:rPr>
              <a:t>Visual: Example of a grade sheet or a student collaboration sheet.</a:t>
            </a:r>
          </a:p>
          <a:p>
            <a:pPr algn="just">
              <a:lnSpc>
                <a:spcPts val="5643"/>
              </a:lnSpc>
            </a:pPr>
          </a:p>
        </p:txBody>
      </p:sp>
    </p:spTree>
  </p:cSld>
  <p:clrMapOvr>
    <a:masterClrMapping/>
  </p:clrMapOvr>
</p:sld>
</file>

<file path=ppt/slides/slide11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446723" y="1539175"/>
            <a:ext cx="15791693" cy="7699179"/>
          </a:xfrm>
          <a:prstGeom prst="rect">
            <a:avLst/>
          </a:prstGeom>
        </p:spPr>
        <p:txBody>
          <a:bodyPr anchor="t" rtlCol="false" tIns="0" lIns="0" bIns="0" rIns="0">
            <a:spAutoFit/>
          </a:bodyPr>
          <a:lstStyle/>
          <a:p>
            <a:pPr algn="just">
              <a:lnSpc>
                <a:spcPts val="6135"/>
              </a:lnSpc>
            </a:pPr>
            <a:r>
              <a:rPr lang="en-US" sz="4382" b="true">
                <a:solidFill>
                  <a:srgbClr val="000000"/>
                </a:solidFill>
                <a:latin typeface="Canva Sans Bold"/>
                <a:ea typeface="Canva Sans Bold"/>
                <a:cs typeface="Canva Sans Bold"/>
                <a:sym typeface="Canva Sans Bold"/>
              </a:rPr>
              <a:t>Google Sheets Security</a:t>
            </a:r>
          </a:p>
          <a:p>
            <a:pPr algn="just" marL="946231" indent="-473116" lvl="1">
              <a:lnSpc>
                <a:spcPts val="6135"/>
              </a:lnSpc>
              <a:buFont typeface="Arial"/>
              <a:buChar char="•"/>
            </a:pPr>
            <a:r>
              <a:rPr lang="en-US" b="true" sz="4382">
                <a:solidFill>
                  <a:srgbClr val="000000"/>
                </a:solidFill>
                <a:latin typeface="Canva Sans Bold"/>
                <a:ea typeface="Canva Sans Bold"/>
                <a:cs typeface="Canva Sans Bold"/>
                <a:sym typeface="Canva Sans Bold"/>
              </a:rPr>
              <a:t>Security Features:</a:t>
            </a:r>
          </a:p>
          <a:p>
            <a:pPr algn="just" marL="1892463" indent="-630821" lvl="2">
              <a:lnSpc>
                <a:spcPts val="6135"/>
              </a:lnSpc>
              <a:buFont typeface="Arial"/>
              <a:buChar char="⚬"/>
            </a:pPr>
            <a:r>
              <a:rPr lang="en-US" b="true" sz="4382">
                <a:solidFill>
                  <a:srgbClr val="000000"/>
                </a:solidFill>
                <a:latin typeface="Canva Sans Bold"/>
                <a:ea typeface="Canva Sans Bold"/>
                <a:cs typeface="Canva Sans Bold"/>
                <a:sym typeface="Canva Sans Bold"/>
              </a:rPr>
              <a:t>Two-Factor Authentication: </a:t>
            </a:r>
            <a:r>
              <a:rPr lang="en-US" b="true" sz="4382">
                <a:solidFill>
                  <a:srgbClr val="000000"/>
                </a:solidFill>
                <a:latin typeface="Canva Sans Bold"/>
                <a:ea typeface="Canva Sans Bold"/>
                <a:cs typeface="Canva Sans Bold"/>
                <a:sym typeface="Canva Sans Bold"/>
              </a:rPr>
              <a:t>Adds an extra layer of protection for your Google account.</a:t>
            </a:r>
          </a:p>
          <a:p>
            <a:pPr algn="just" marL="1892463" indent="-630821" lvl="2">
              <a:lnSpc>
                <a:spcPts val="6135"/>
              </a:lnSpc>
              <a:buFont typeface="Arial"/>
              <a:buChar char="⚬"/>
            </a:pPr>
            <a:r>
              <a:rPr lang="en-US" b="true" sz="4382">
                <a:solidFill>
                  <a:srgbClr val="000000"/>
                </a:solidFill>
                <a:latin typeface="Canva Sans Bold"/>
                <a:ea typeface="Canva Sans Bold"/>
                <a:cs typeface="Canva Sans Bold"/>
                <a:sym typeface="Canva Sans Bold"/>
              </a:rPr>
              <a:t>Encryption: All data in Google Sheets is encrypted while in transit and at rest.</a:t>
            </a:r>
          </a:p>
          <a:p>
            <a:pPr algn="just" marL="1892463" indent="-630821" lvl="2">
              <a:lnSpc>
                <a:spcPts val="6135"/>
              </a:lnSpc>
              <a:buFont typeface="Arial"/>
              <a:buChar char="⚬"/>
            </a:pPr>
            <a:r>
              <a:rPr lang="en-US" b="true" sz="4382">
                <a:solidFill>
                  <a:srgbClr val="000000"/>
                </a:solidFill>
                <a:latin typeface="Canva Sans Bold"/>
                <a:ea typeface="Canva Sans Bold"/>
                <a:cs typeface="Canva Sans Bold"/>
                <a:sym typeface="Canva Sans Bold"/>
              </a:rPr>
              <a:t>Audit Logs: Track changes made by collaborators in the document.</a:t>
            </a:r>
          </a:p>
          <a:p>
            <a:pPr algn="just" marL="946231" indent="-473116" lvl="1">
              <a:lnSpc>
                <a:spcPts val="6135"/>
              </a:lnSpc>
              <a:buFont typeface="Arial"/>
              <a:buChar char="•"/>
            </a:pPr>
            <a:r>
              <a:rPr lang="en-US" b="true" sz="4382">
                <a:solidFill>
                  <a:srgbClr val="000000"/>
                </a:solidFill>
                <a:latin typeface="Canva Sans Bold"/>
                <a:ea typeface="Canva Sans Bold"/>
                <a:cs typeface="Canva Sans Bold"/>
                <a:sym typeface="Canva Sans Bold"/>
              </a:rPr>
              <a:t>Visual: Icon representing security (e.g., a lock symbol).</a:t>
            </a:r>
          </a:p>
          <a:p>
            <a:pPr algn="just">
              <a:lnSpc>
                <a:spcPts val="6135"/>
              </a:lnSpc>
            </a:pPr>
          </a:p>
        </p:txBody>
      </p:sp>
    </p:spTree>
  </p:cSld>
  <p:clrMapOvr>
    <a:masterClrMapping/>
  </p:clrMapOvr>
</p:sld>
</file>

<file path=ppt/slides/slide11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411296" y="1806966"/>
            <a:ext cx="16119051" cy="8245736"/>
          </a:xfrm>
          <a:prstGeom prst="rect">
            <a:avLst/>
          </a:prstGeom>
        </p:spPr>
        <p:txBody>
          <a:bodyPr anchor="t" rtlCol="false" tIns="0" lIns="0" bIns="0" rIns="0">
            <a:spAutoFit/>
          </a:bodyPr>
          <a:lstStyle/>
          <a:p>
            <a:pPr algn="just">
              <a:lnSpc>
                <a:spcPts val="5935"/>
              </a:lnSpc>
            </a:pPr>
            <a:r>
              <a:rPr lang="en-US" sz="4239" b="true">
                <a:solidFill>
                  <a:srgbClr val="000000"/>
                </a:solidFill>
                <a:latin typeface="Canva Sans Bold"/>
                <a:ea typeface="Canva Sans Bold"/>
                <a:cs typeface="Canva Sans Bold"/>
                <a:sym typeface="Canva Sans Bold"/>
              </a:rPr>
              <a:t>Common Issues &amp; Troubleshooting</a:t>
            </a:r>
          </a:p>
          <a:p>
            <a:pPr algn="just" marL="915359" indent="-457679" lvl="1">
              <a:lnSpc>
                <a:spcPts val="5935"/>
              </a:lnSpc>
              <a:buFont typeface="Arial"/>
              <a:buChar char="•"/>
            </a:pPr>
            <a:r>
              <a:rPr lang="en-US" b="true" sz="4239">
                <a:solidFill>
                  <a:srgbClr val="000000"/>
                </a:solidFill>
                <a:latin typeface="Canva Sans Bold"/>
                <a:ea typeface="Canva Sans Bold"/>
                <a:cs typeface="Canva Sans Bold"/>
                <a:sym typeface="Canva Sans Bold"/>
              </a:rPr>
              <a:t>Common Issues:</a:t>
            </a:r>
          </a:p>
          <a:p>
            <a:pPr algn="just" marL="1830718" indent="-610239" lvl="2">
              <a:lnSpc>
                <a:spcPts val="5935"/>
              </a:lnSpc>
              <a:buFont typeface="Arial"/>
              <a:buChar char="⚬"/>
            </a:pPr>
            <a:r>
              <a:rPr lang="en-US" b="true" sz="4239">
                <a:solidFill>
                  <a:srgbClr val="000000"/>
                </a:solidFill>
                <a:latin typeface="Canva Sans Bold"/>
                <a:ea typeface="Canva Sans Bold"/>
                <a:cs typeface="Canva Sans Bold"/>
                <a:sym typeface="Canva Sans Bold"/>
              </a:rPr>
              <a:t>Sprea</a:t>
            </a:r>
            <a:r>
              <a:rPr lang="en-US" b="true" sz="4239">
                <a:solidFill>
                  <a:srgbClr val="000000"/>
                </a:solidFill>
                <a:latin typeface="Canva Sans Bold"/>
                <a:ea typeface="Canva Sans Bold"/>
                <a:cs typeface="Canva Sans Bold"/>
                <a:sym typeface="Canva Sans Bold"/>
              </a:rPr>
              <a:t>dsheet not loading: Ensure internet connection or check Google services for outages.</a:t>
            </a:r>
          </a:p>
          <a:p>
            <a:pPr algn="just" marL="1830718" indent="-610239" lvl="2">
              <a:lnSpc>
                <a:spcPts val="5935"/>
              </a:lnSpc>
              <a:buFont typeface="Arial"/>
              <a:buChar char="⚬"/>
            </a:pPr>
            <a:r>
              <a:rPr lang="en-US" b="true" sz="4239">
                <a:solidFill>
                  <a:srgbClr val="000000"/>
                </a:solidFill>
                <a:latin typeface="Canva Sans Bold"/>
                <a:ea typeface="Canva Sans Bold"/>
                <a:cs typeface="Canva Sans Bold"/>
                <a:sym typeface="Canva Sans Bold"/>
              </a:rPr>
              <a:t>Slow performance with large data: Try reducing the size of the sheet or using filters to manage data.</a:t>
            </a:r>
          </a:p>
          <a:p>
            <a:pPr algn="just" marL="915359" indent="-457679" lvl="1">
              <a:lnSpc>
                <a:spcPts val="5935"/>
              </a:lnSpc>
              <a:buFont typeface="Arial"/>
              <a:buChar char="•"/>
            </a:pPr>
            <a:r>
              <a:rPr lang="en-US" b="true" sz="4239">
                <a:solidFill>
                  <a:srgbClr val="000000"/>
                </a:solidFill>
                <a:latin typeface="Canva Sans Bold"/>
                <a:ea typeface="Canva Sans Bold"/>
                <a:cs typeface="Canva Sans Bold"/>
                <a:sym typeface="Canva Sans Bold"/>
              </a:rPr>
              <a:t>Troubleshooting: Check Google’s Help Center or community forums for solutions.</a:t>
            </a:r>
          </a:p>
          <a:p>
            <a:pPr algn="just" marL="915359" indent="-457679" lvl="1">
              <a:lnSpc>
                <a:spcPts val="5935"/>
              </a:lnSpc>
              <a:buFont typeface="Arial"/>
              <a:buChar char="•"/>
            </a:pPr>
            <a:r>
              <a:rPr lang="en-US" b="true" sz="4239">
                <a:solidFill>
                  <a:srgbClr val="000000"/>
                </a:solidFill>
                <a:latin typeface="Canva Sans Bold"/>
                <a:ea typeface="Canva Sans Bold"/>
                <a:cs typeface="Canva Sans Bold"/>
                <a:sym typeface="Canva Sans Bold"/>
              </a:rPr>
              <a:t>Visual: Icon or image representing troubleshooting or help.</a:t>
            </a:r>
          </a:p>
          <a:p>
            <a:pPr algn="just">
              <a:lnSpc>
                <a:spcPts val="5935"/>
              </a:lnSpc>
            </a:pPr>
          </a:p>
        </p:txBody>
      </p:sp>
    </p:spTree>
  </p:cSld>
  <p:clrMapOvr>
    <a:masterClrMapping/>
  </p:clrMapOvr>
</p:sld>
</file>

<file path=ppt/slides/slide11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285235" y="1289547"/>
            <a:ext cx="16879630" cy="8668193"/>
          </a:xfrm>
          <a:prstGeom prst="rect">
            <a:avLst/>
          </a:prstGeom>
        </p:spPr>
        <p:txBody>
          <a:bodyPr anchor="t" rtlCol="false" tIns="0" lIns="0" bIns="0" rIns="0">
            <a:spAutoFit/>
          </a:bodyPr>
          <a:lstStyle/>
          <a:p>
            <a:pPr algn="just">
              <a:lnSpc>
                <a:spcPts val="6275"/>
              </a:lnSpc>
            </a:pPr>
            <a:r>
              <a:rPr lang="en-US" sz="4482" b="true">
                <a:solidFill>
                  <a:srgbClr val="000000"/>
                </a:solidFill>
                <a:latin typeface="Canva Sans Bold"/>
                <a:ea typeface="Canva Sans Bold"/>
                <a:cs typeface="Canva Sans Bold"/>
                <a:sym typeface="Canva Sans Bold"/>
              </a:rPr>
              <a:t>Conclusion</a:t>
            </a:r>
          </a:p>
          <a:p>
            <a:pPr algn="just" marL="967787" indent="-483893" lvl="1">
              <a:lnSpc>
                <a:spcPts val="6275"/>
              </a:lnSpc>
              <a:buFont typeface="Arial"/>
              <a:buChar char="•"/>
            </a:pPr>
            <a:r>
              <a:rPr lang="en-US" b="true" sz="4482">
                <a:solidFill>
                  <a:srgbClr val="000000"/>
                </a:solidFill>
                <a:latin typeface="Canva Sans Bold"/>
                <a:ea typeface="Canva Sans Bold"/>
                <a:cs typeface="Canva Sans Bold"/>
                <a:sym typeface="Canva Sans Bold"/>
              </a:rPr>
              <a:t>Recap: Google Sheets is a powerful, free, an</a:t>
            </a:r>
            <a:r>
              <a:rPr lang="en-US" b="true" sz="4482">
                <a:solidFill>
                  <a:srgbClr val="000000"/>
                </a:solidFill>
                <a:latin typeface="Canva Sans Bold"/>
                <a:ea typeface="Canva Sans Bold"/>
                <a:cs typeface="Canva Sans Bold"/>
                <a:sym typeface="Canva Sans Bold"/>
              </a:rPr>
              <a:t>d accessible tool for creating and managing spreadsheets with the added benefit of real-time collaboration and cloud storage.</a:t>
            </a:r>
          </a:p>
          <a:p>
            <a:pPr algn="just" marL="967787" indent="-483893" lvl="1">
              <a:lnSpc>
                <a:spcPts val="6275"/>
              </a:lnSpc>
              <a:buFont typeface="Arial"/>
              <a:buChar char="•"/>
            </a:pPr>
            <a:r>
              <a:rPr lang="en-US" b="true" sz="4482">
                <a:solidFill>
                  <a:srgbClr val="000000"/>
                </a:solidFill>
                <a:latin typeface="Canva Sans Bold"/>
                <a:ea typeface="Canva Sans Bold"/>
                <a:cs typeface="Canva Sans Bold"/>
                <a:sym typeface="Canva Sans Bold"/>
              </a:rPr>
              <a:t>Final Thoughts: It’s an ideal tool for individuals, businesses, and educators who need to work with data, share information, and collaborate seamlessly.</a:t>
            </a:r>
          </a:p>
          <a:p>
            <a:pPr algn="just" marL="967787" indent="-483893" lvl="1">
              <a:lnSpc>
                <a:spcPts val="6275"/>
              </a:lnSpc>
              <a:buFont typeface="Arial"/>
              <a:buChar char="•"/>
            </a:pPr>
            <a:r>
              <a:rPr lang="en-US" b="true" sz="4482">
                <a:solidFill>
                  <a:srgbClr val="000000"/>
                </a:solidFill>
                <a:latin typeface="Canva Sans Bold"/>
                <a:ea typeface="Canva Sans Bold"/>
                <a:cs typeface="Canva Sans Bold"/>
                <a:sym typeface="Canva Sans Bold"/>
              </a:rPr>
              <a:t>Visual: A simple, professional closing image (e.g., Google Sheets logo).</a:t>
            </a:r>
          </a:p>
          <a:p>
            <a:pPr algn="just">
              <a:lnSpc>
                <a:spcPts val="6275"/>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755006" y="703567"/>
          <a:ext cx="15997977" cy="8879866"/>
        </p:xfrm>
        <a:graphic>
          <a:graphicData uri="http://schemas.openxmlformats.org/drawingml/2006/table">
            <a:tbl>
              <a:tblPr/>
              <a:tblGrid>
                <a:gridCol w="2723080"/>
                <a:gridCol w="2723080"/>
                <a:gridCol w="10551817"/>
              </a:tblGrid>
              <a:tr h="820911">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Format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Example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Description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0911">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Hex</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#FF5733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RGB values represented in hexadecimal.</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84015">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RGB</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rgb(255, 87, 51)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Red, Green, and Blue components (0-255).</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40912">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RGBA</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rgba(255, 87, 51, 0.5)</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RGB with transparency (Alpha 0–1).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84174">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HSL</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hsl(14, 100%, 60%)</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Hue, Saturation, Lightness.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404016">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HSLA</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hsla(14, 100%, 60%, 0.5)</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HSL with transparency (Alpha 0–1).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404016">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CMYK</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cmyk(0%, 50%, 100%, 0%)</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Cyan, Magenta, Yellow, Black for printing.</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0911">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Named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red, blue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Standard color names defined by CSS.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9139238" y="1257300"/>
            <a:ext cx="9525" cy="1670051"/>
          </a:xfrm>
          <a:prstGeom prst="rect">
            <a:avLst/>
          </a:prstGeom>
        </p:spPr>
        <p:txBody>
          <a:bodyPr anchor="t" rtlCol="false" tIns="0" lIns="0" bIns="0" rIns="0">
            <a:spAutoFit/>
          </a:bodyPr>
          <a:lstStyle/>
          <a:p>
            <a:pPr algn="ctr">
              <a:lnSpc>
                <a:spcPts val="12500"/>
              </a:lnSpc>
              <a:spcBef>
                <a:spcPct val="0"/>
              </a:spcBef>
            </a:pPr>
          </a:p>
        </p:txBody>
      </p:sp>
    </p:spTree>
  </p:cSld>
  <p:clrMapOvr>
    <a:masterClrMapping/>
  </p:clrMapOvr>
</p:sld>
</file>

<file path=ppt/slides/slide12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710894" y="2488752"/>
            <a:ext cx="15887394" cy="6147387"/>
          </a:xfrm>
          <a:prstGeom prst="rect">
            <a:avLst/>
          </a:prstGeom>
        </p:spPr>
        <p:txBody>
          <a:bodyPr anchor="t" rtlCol="false" tIns="0" lIns="0" bIns="0" rIns="0">
            <a:spAutoFit/>
          </a:bodyPr>
          <a:lstStyle/>
          <a:p>
            <a:pPr algn="just">
              <a:lnSpc>
                <a:spcPts val="6092"/>
              </a:lnSpc>
            </a:pPr>
            <a:r>
              <a:rPr lang="en-US" sz="4351" b="true">
                <a:solidFill>
                  <a:srgbClr val="000000"/>
                </a:solidFill>
                <a:latin typeface="Canva Sans Bold"/>
                <a:ea typeface="Canva Sans Bold"/>
                <a:cs typeface="Canva Sans Bold"/>
                <a:sym typeface="Canva Sans Bold"/>
              </a:rPr>
              <a:t>Google Sheets is a powerful, cloud-based spreadsheet tool that allows users to create, edit, and collaborate on spreadsheets in real-time. It is part of Google's suite of productivity tools and offers a variety of features that make it a versatile tool for individuals, businesses, and educational purposes. Below are the key characteristics of Google Sheets:</a:t>
            </a:r>
          </a:p>
          <a:p>
            <a:pPr algn="just">
              <a:lnSpc>
                <a:spcPts val="6092"/>
              </a:lnSpc>
            </a:pPr>
          </a:p>
        </p:txBody>
      </p:sp>
      <p:sp>
        <p:nvSpPr>
          <p:cNvPr name="TextBox 8" id="8"/>
          <p:cNvSpPr txBox="true"/>
          <p:nvPr/>
        </p:nvSpPr>
        <p:spPr>
          <a:xfrm rot="0">
            <a:off x="285235" y="933450"/>
            <a:ext cx="1588739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Characteristics of Google Sheets</a:t>
            </a:r>
          </a:p>
        </p:txBody>
      </p:sp>
    </p:spTree>
  </p:cSld>
  <p:clrMapOvr>
    <a:masterClrMapping/>
  </p:clrMapOvr>
</p:sld>
</file>

<file path=ppt/slides/slide12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705080" y="1678305"/>
            <a:ext cx="15428278" cy="7746558"/>
          </a:xfrm>
          <a:prstGeom prst="rect">
            <a:avLst/>
          </a:prstGeom>
        </p:spPr>
        <p:txBody>
          <a:bodyPr anchor="t" rtlCol="false" tIns="0" lIns="0" bIns="0" rIns="0">
            <a:spAutoFit/>
          </a:bodyPr>
          <a:lstStyle/>
          <a:p>
            <a:pPr algn="just">
              <a:lnSpc>
                <a:spcPts val="5138"/>
              </a:lnSpc>
            </a:pPr>
            <a:r>
              <a:rPr lang="en-US" sz="3670" b="true">
                <a:solidFill>
                  <a:srgbClr val="000000"/>
                </a:solidFill>
                <a:latin typeface="Canva Sans Bold"/>
                <a:ea typeface="Canva Sans Bold"/>
                <a:cs typeface="Canva Sans Bold"/>
                <a:sym typeface="Canva Sans Bold"/>
              </a:rPr>
              <a:t>1. Clou</a:t>
            </a:r>
            <a:r>
              <a:rPr lang="en-US" b="true" sz="3670">
                <a:solidFill>
                  <a:srgbClr val="000000"/>
                </a:solidFill>
                <a:latin typeface="Canva Sans Bold"/>
                <a:ea typeface="Canva Sans Bold"/>
                <a:cs typeface="Canva Sans Bold"/>
                <a:sym typeface="Canva Sans Bold"/>
              </a:rPr>
              <a:t>d-Based</a:t>
            </a:r>
          </a:p>
          <a:p>
            <a:pPr algn="just" marL="792390" indent="-396195" lvl="1">
              <a:lnSpc>
                <a:spcPts val="5138"/>
              </a:lnSpc>
              <a:buFont typeface="Arial"/>
              <a:buChar char="•"/>
            </a:pPr>
            <a:r>
              <a:rPr lang="en-US" b="true" sz="3670">
                <a:solidFill>
                  <a:srgbClr val="000000"/>
                </a:solidFill>
                <a:latin typeface="Canva Sans Bold"/>
                <a:ea typeface="Canva Sans Bold"/>
                <a:cs typeface="Canva Sans Bold"/>
                <a:sym typeface="Canva Sans Bold"/>
              </a:rPr>
              <a:t>Definition: Google Sheets is a cloud-based application, meaning your spreadsheets are stored on Google Drive and can be accessed from any device with an internet connection.</a:t>
            </a:r>
          </a:p>
          <a:p>
            <a:pPr algn="just" marL="792390" indent="-396195" lvl="1">
              <a:lnSpc>
                <a:spcPts val="5138"/>
              </a:lnSpc>
              <a:buFont typeface="Arial"/>
              <a:buChar char="•"/>
            </a:pPr>
            <a:r>
              <a:rPr lang="en-US" b="true" sz="3670">
                <a:solidFill>
                  <a:srgbClr val="000000"/>
                </a:solidFill>
                <a:latin typeface="Canva Sans Bold"/>
                <a:ea typeface="Canva Sans Bold"/>
                <a:cs typeface="Canva Sans Bold"/>
                <a:sym typeface="Canva Sans Bold"/>
              </a:rPr>
              <a:t>Benefits:</a:t>
            </a:r>
          </a:p>
          <a:p>
            <a:pPr algn="just" marL="1584780" indent="-528260" lvl="2">
              <a:lnSpc>
                <a:spcPts val="5138"/>
              </a:lnSpc>
              <a:buFont typeface="Arial"/>
              <a:buChar char="⚬"/>
            </a:pPr>
            <a:r>
              <a:rPr lang="en-US" b="true" sz="3670">
                <a:solidFill>
                  <a:srgbClr val="000000"/>
                </a:solidFill>
                <a:latin typeface="Canva Sans Bold"/>
                <a:ea typeface="Canva Sans Bold"/>
                <a:cs typeface="Canva Sans Bold"/>
                <a:sym typeface="Canva Sans Bold"/>
              </a:rPr>
              <a:t>No need for installation.</a:t>
            </a:r>
          </a:p>
          <a:p>
            <a:pPr algn="just" marL="1584780" indent="-528260" lvl="2">
              <a:lnSpc>
                <a:spcPts val="5138"/>
              </a:lnSpc>
              <a:buFont typeface="Arial"/>
              <a:buChar char="⚬"/>
            </a:pPr>
            <a:r>
              <a:rPr lang="en-US" b="true" sz="3670">
                <a:solidFill>
                  <a:srgbClr val="000000"/>
                </a:solidFill>
                <a:latin typeface="Canva Sans Bold"/>
                <a:ea typeface="Canva Sans Bold"/>
                <a:cs typeface="Canva Sans Bold"/>
                <a:sym typeface="Canva Sans Bold"/>
              </a:rPr>
              <a:t>Access from any device (laptop, tablet, smartphone).</a:t>
            </a:r>
          </a:p>
          <a:p>
            <a:pPr algn="just" marL="1584780" indent="-528260" lvl="2">
              <a:lnSpc>
                <a:spcPts val="5138"/>
              </a:lnSpc>
              <a:buFont typeface="Arial"/>
              <a:buChar char="⚬"/>
            </a:pPr>
            <a:r>
              <a:rPr lang="en-US" b="true" sz="3670">
                <a:solidFill>
                  <a:srgbClr val="000000"/>
                </a:solidFill>
                <a:latin typeface="Canva Sans Bold"/>
                <a:ea typeface="Canva Sans Bold"/>
                <a:cs typeface="Canva Sans Bold"/>
                <a:sym typeface="Canva Sans Bold"/>
              </a:rPr>
              <a:t>Automatic saving of data—never worry about losing your work.</a:t>
            </a:r>
          </a:p>
          <a:p>
            <a:pPr algn="just" marL="792390" indent="-396195" lvl="1">
              <a:lnSpc>
                <a:spcPts val="5138"/>
              </a:lnSpc>
              <a:buFont typeface="Arial"/>
              <a:buChar char="•"/>
            </a:pPr>
            <a:r>
              <a:rPr lang="en-US" b="true" sz="3670">
                <a:solidFill>
                  <a:srgbClr val="000000"/>
                </a:solidFill>
                <a:latin typeface="Canva Sans Bold"/>
                <a:ea typeface="Canva Sans Bold"/>
                <a:cs typeface="Canva Sans Bold"/>
                <a:sym typeface="Canva Sans Bold"/>
              </a:rPr>
              <a:t>Example: You can start a project on your laptop and continue editing on your phone without any data loss.</a:t>
            </a:r>
          </a:p>
          <a:p>
            <a:pPr algn="just">
              <a:lnSpc>
                <a:spcPts val="5138"/>
              </a:lnSpc>
            </a:pPr>
          </a:p>
        </p:txBody>
      </p:sp>
    </p:spTree>
  </p:cSld>
  <p:clrMapOvr>
    <a:masterClrMapping/>
  </p:clrMapOvr>
</p:sld>
</file>

<file path=ppt/slides/slide12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626871" y="952500"/>
            <a:ext cx="15266783" cy="9447121"/>
          </a:xfrm>
          <a:prstGeom prst="rect">
            <a:avLst/>
          </a:prstGeom>
        </p:spPr>
        <p:txBody>
          <a:bodyPr anchor="t" rtlCol="false" tIns="0" lIns="0" bIns="0" rIns="0">
            <a:spAutoFit/>
          </a:bodyPr>
          <a:lstStyle/>
          <a:p>
            <a:pPr algn="just">
              <a:lnSpc>
                <a:spcPts val="5342"/>
              </a:lnSpc>
            </a:pPr>
            <a:r>
              <a:rPr lang="en-US" sz="3816" b="true">
                <a:solidFill>
                  <a:srgbClr val="000000"/>
                </a:solidFill>
                <a:latin typeface="Canva Sans Bold"/>
                <a:ea typeface="Canva Sans Bold"/>
                <a:cs typeface="Canva Sans Bold"/>
                <a:sym typeface="Canva Sans Bold"/>
              </a:rPr>
              <a:t>2.</a:t>
            </a:r>
            <a:r>
              <a:rPr lang="en-US" b="true" sz="3816">
                <a:solidFill>
                  <a:srgbClr val="000000"/>
                </a:solidFill>
                <a:latin typeface="Canva Sans Bold"/>
                <a:ea typeface="Canva Sans Bold"/>
                <a:cs typeface="Canva Sans Bold"/>
                <a:sym typeface="Canva Sans Bold"/>
              </a:rPr>
              <a:t> Real-Time Collaboration</a:t>
            </a:r>
          </a:p>
          <a:p>
            <a:pPr algn="just" marL="823894" indent="-411947" lvl="1">
              <a:lnSpc>
                <a:spcPts val="5342"/>
              </a:lnSpc>
              <a:buFont typeface="Arial"/>
              <a:buChar char="•"/>
            </a:pPr>
            <a:r>
              <a:rPr lang="en-US" b="true" sz="3816">
                <a:solidFill>
                  <a:srgbClr val="000000"/>
                </a:solidFill>
                <a:latin typeface="Canva Sans Bold"/>
                <a:ea typeface="Canva Sans Bold"/>
                <a:cs typeface="Canva Sans Bold"/>
                <a:sym typeface="Canva Sans Bold"/>
              </a:rPr>
              <a:t>Definition: Multiple users can work on the same spreadsheet simultaneously. Google Sheets updates in real-time as changes are made by different users.</a:t>
            </a:r>
          </a:p>
          <a:p>
            <a:pPr algn="just" marL="823894" indent="-411947" lvl="1">
              <a:lnSpc>
                <a:spcPts val="5342"/>
              </a:lnSpc>
              <a:buFont typeface="Arial"/>
              <a:buChar char="•"/>
            </a:pPr>
            <a:r>
              <a:rPr lang="en-US" b="true" sz="3816">
                <a:solidFill>
                  <a:srgbClr val="000000"/>
                </a:solidFill>
                <a:latin typeface="Canva Sans Bold"/>
                <a:ea typeface="Canva Sans Bold"/>
                <a:cs typeface="Canva Sans Bold"/>
                <a:sym typeface="Canva Sans Bold"/>
              </a:rPr>
              <a:t>Benefits:</a:t>
            </a:r>
          </a:p>
          <a:p>
            <a:pPr algn="just" marL="1647788" indent="-549263" lvl="2">
              <a:lnSpc>
                <a:spcPts val="5342"/>
              </a:lnSpc>
              <a:buFont typeface="Arial"/>
              <a:buChar char="⚬"/>
            </a:pPr>
            <a:r>
              <a:rPr lang="en-US" b="true" sz="3816">
                <a:solidFill>
                  <a:srgbClr val="000000"/>
                </a:solidFill>
                <a:latin typeface="Canva Sans Bold"/>
                <a:ea typeface="Canva Sans Bold"/>
                <a:cs typeface="Canva Sans Bold"/>
                <a:sym typeface="Canva Sans Bold"/>
              </a:rPr>
              <a:t>Great for team projects, business collaboration, or group work.</a:t>
            </a:r>
          </a:p>
          <a:p>
            <a:pPr algn="just" marL="1647788" indent="-549263" lvl="2">
              <a:lnSpc>
                <a:spcPts val="5342"/>
              </a:lnSpc>
              <a:buFont typeface="Arial"/>
              <a:buChar char="⚬"/>
            </a:pPr>
            <a:r>
              <a:rPr lang="en-US" b="true" sz="3816">
                <a:solidFill>
                  <a:srgbClr val="000000"/>
                </a:solidFill>
                <a:latin typeface="Canva Sans Bold"/>
                <a:ea typeface="Canva Sans Bold"/>
                <a:cs typeface="Canva Sans Bold"/>
                <a:sym typeface="Canva Sans Bold"/>
              </a:rPr>
              <a:t>See exactly who is editing the sheet and what they’re working on.</a:t>
            </a:r>
          </a:p>
          <a:p>
            <a:pPr algn="just" marL="1647788" indent="-549263" lvl="2">
              <a:lnSpc>
                <a:spcPts val="5342"/>
              </a:lnSpc>
              <a:buFont typeface="Arial"/>
              <a:buChar char="⚬"/>
            </a:pPr>
            <a:r>
              <a:rPr lang="en-US" b="true" sz="3816">
                <a:solidFill>
                  <a:srgbClr val="000000"/>
                </a:solidFill>
                <a:latin typeface="Canva Sans Bold"/>
                <a:ea typeface="Canva Sans Bold"/>
                <a:cs typeface="Canva Sans Bold"/>
                <a:sym typeface="Canva Sans Bold"/>
              </a:rPr>
              <a:t>Easy to communicate through built-in comments or chat.</a:t>
            </a:r>
          </a:p>
          <a:p>
            <a:pPr algn="just" marL="823894" indent="-411947" lvl="1">
              <a:lnSpc>
                <a:spcPts val="5342"/>
              </a:lnSpc>
              <a:buFont typeface="Arial"/>
              <a:buChar char="•"/>
            </a:pPr>
            <a:r>
              <a:rPr lang="en-US" b="true" sz="3816">
                <a:solidFill>
                  <a:srgbClr val="000000"/>
                </a:solidFill>
                <a:latin typeface="Canva Sans Bold"/>
                <a:ea typeface="Canva Sans Bold"/>
                <a:cs typeface="Canva Sans Bold"/>
                <a:sym typeface="Canva Sans Bold"/>
              </a:rPr>
              <a:t>Example: A team can update sales figures, add comments, and make changes to a report in real-time, even from different locations.</a:t>
            </a:r>
          </a:p>
          <a:p>
            <a:pPr algn="just">
              <a:lnSpc>
                <a:spcPts val="5342"/>
              </a:lnSpc>
            </a:pPr>
          </a:p>
        </p:txBody>
      </p:sp>
    </p:spTree>
  </p:cSld>
  <p:clrMapOvr>
    <a:masterClrMapping/>
  </p:clrMapOvr>
</p:sld>
</file>

<file path=ppt/slides/slide12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803600" y="1500505"/>
            <a:ext cx="15736736" cy="7892730"/>
          </a:xfrm>
          <a:prstGeom prst="rect">
            <a:avLst/>
          </a:prstGeom>
        </p:spPr>
        <p:txBody>
          <a:bodyPr anchor="t" rtlCol="false" tIns="0" lIns="0" bIns="0" rIns="0">
            <a:spAutoFit/>
          </a:bodyPr>
          <a:lstStyle/>
          <a:p>
            <a:pPr algn="just">
              <a:lnSpc>
                <a:spcPts val="5223"/>
              </a:lnSpc>
            </a:pPr>
            <a:r>
              <a:rPr lang="en-US" sz="3730" b="true">
                <a:solidFill>
                  <a:srgbClr val="000000"/>
                </a:solidFill>
                <a:latin typeface="Canva Sans Bold"/>
                <a:ea typeface="Canva Sans Bold"/>
                <a:cs typeface="Canva Sans Bold"/>
                <a:sym typeface="Canva Sans Bold"/>
              </a:rPr>
              <a:t>3. Free to Use</a:t>
            </a:r>
          </a:p>
          <a:p>
            <a:pPr algn="just" marL="805506" indent="-402753" lvl="1">
              <a:lnSpc>
                <a:spcPts val="5223"/>
              </a:lnSpc>
              <a:buFont typeface="Arial"/>
              <a:buChar char="•"/>
            </a:pPr>
            <a:r>
              <a:rPr lang="en-US" b="true" sz="3730">
                <a:solidFill>
                  <a:srgbClr val="000000"/>
                </a:solidFill>
                <a:latin typeface="Canva Sans Bold"/>
                <a:ea typeface="Canva Sans Bold"/>
                <a:cs typeface="Canva Sans Bold"/>
                <a:sym typeface="Canva Sans Bold"/>
              </a:rPr>
              <a:t>Definition: Google Sheets is completely free to use. You only nee</a:t>
            </a:r>
            <a:r>
              <a:rPr lang="en-US" b="true" sz="3730">
                <a:solidFill>
                  <a:srgbClr val="000000"/>
                </a:solidFill>
                <a:latin typeface="Canva Sans Bold"/>
                <a:ea typeface="Canva Sans Bold"/>
                <a:cs typeface="Canva Sans Bold"/>
                <a:sym typeface="Canva Sans Bold"/>
              </a:rPr>
              <a:t>d a Google account to access and use Google Sheets without any cost.</a:t>
            </a:r>
          </a:p>
          <a:p>
            <a:pPr algn="just" marL="805506" indent="-402753" lvl="1">
              <a:lnSpc>
                <a:spcPts val="5223"/>
              </a:lnSpc>
              <a:buFont typeface="Arial"/>
              <a:buChar char="•"/>
            </a:pPr>
            <a:r>
              <a:rPr lang="en-US" b="true" sz="3730">
                <a:solidFill>
                  <a:srgbClr val="000000"/>
                </a:solidFill>
                <a:latin typeface="Canva Sans Bold"/>
                <a:ea typeface="Canva Sans Bold"/>
                <a:cs typeface="Canva Sans Bold"/>
                <a:sym typeface="Canva Sans Bold"/>
              </a:rPr>
              <a:t>Benefits:</a:t>
            </a:r>
          </a:p>
          <a:p>
            <a:pPr algn="just" marL="1611012" indent="-537004" lvl="2">
              <a:lnSpc>
                <a:spcPts val="5223"/>
              </a:lnSpc>
              <a:buFont typeface="Arial"/>
              <a:buChar char="⚬"/>
            </a:pPr>
            <a:r>
              <a:rPr lang="en-US" b="true" sz="3730">
                <a:solidFill>
                  <a:srgbClr val="000000"/>
                </a:solidFill>
                <a:latin typeface="Canva Sans Bold"/>
                <a:ea typeface="Canva Sans Bold"/>
                <a:cs typeface="Canva Sans Bold"/>
                <a:sym typeface="Canva Sans Bold"/>
              </a:rPr>
              <a:t>No need for expensive licenses (like Microsoft Excel).</a:t>
            </a:r>
          </a:p>
          <a:p>
            <a:pPr algn="just" marL="1611012" indent="-537004" lvl="2">
              <a:lnSpc>
                <a:spcPts val="5223"/>
              </a:lnSpc>
              <a:buFont typeface="Arial"/>
              <a:buChar char="⚬"/>
            </a:pPr>
            <a:r>
              <a:rPr lang="en-US" b="true" sz="3730">
                <a:solidFill>
                  <a:srgbClr val="000000"/>
                </a:solidFill>
                <a:latin typeface="Canva Sans Bold"/>
                <a:ea typeface="Canva Sans Bold"/>
                <a:cs typeface="Canva Sans Bold"/>
                <a:sym typeface="Canva Sans Bold"/>
              </a:rPr>
              <a:t>Suitable for both personal and professional use.</a:t>
            </a:r>
          </a:p>
          <a:p>
            <a:pPr algn="just" marL="1611012" indent="-537004" lvl="2">
              <a:lnSpc>
                <a:spcPts val="5223"/>
              </a:lnSpc>
              <a:buFont typeface="Arial"/>
              <a:buChar char="⚬"/>
            </a:pPr>
            <a:r>
              <a:rPr lang="en-US" b="true" sz="3730">
                <a:solidFill>
                  <a:srgbClr val="000000"/>
                </a:solidFill>
                <a:latin typeface="Canva Sans Bold"/>
                <a:ea typeface="Canva Sans Bold"/>
                <a:cs typeface="Canva Sans Bold"/>
                <a:sym typeface="Canva Sans Bold"/>
              </a:rPr>
              <a:t>Can store data in Google Drive up to the free limit (15 GB).</a:t>
            </a:r>
          </a:p>
          <a:p>
            <a:pPr algn="just" marL="805506" indent="-402753" lvl="1">
              <a:lnSpc>
                <a:spcPts val="5223"/>
              </a:lnSpc>
              <a:buFont typeface="Arial"/>
              <a:buChar char="•"/>
            </a:pPr>
            <a:r>
              <a:rPr lang="en-US" b="true" sz="3730">
                <a:solidFill>
                  <a:srgbClr val="000000"/>
                </a:solidFill>
                <a:latin typeface="Canva Sans Bold"/>
                <a:ea typeface="Canva Sans Bold"/>
                <a:cs typeface="Canva Sans Bold"/>
                <a:sym typeface="Canva Sans Bold"/>
              </a:rPr>
              <a:t>Example: A small business or student can use Google Sheets for budgeting, tracking, or studying without worrying about subscription fees.</a:t>
            </a:r>
          </a:p>
          <a:p>
            <a:pPr algn="just">
              <a:lnSpc>
                <a:spcPts val="5223"/>
              </a:lnSpc>
            </a:pPr>
          </a:p>
        </p:txBody>
      </p:sp>
    </p:spTree>
  </p:cSld>
  <p:clrMapOvr>
    <a:masterClrMapping/>
  </p:clrMapOvr>
</p:sld>
</file>

<file path=ppt/slides/slide12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298461" y="1117271"/>
            <a:ext cx="14836048" cy="8981440"/>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4. Easy Sharing &amp; Permissions</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Definition: Google Sheets allows users to easily share their sheets with others an</a:t>
            </a:r>
            <a:r>
              <a:rPr lang="en-US" b="true" sz="3399">
                <a:solidFill>
                  <a:srgbClr val="000000"/>
                </a:solidFill>
                <a:latin typeface="Canva Sans Bold"/>
                <a:ea typeface="Canva Sans Bold"/>
                <a:cs typeface="Canva Sans Bold"/>
                <a:sym typeface="Canva Sans Bold"/>
              </a:rPr>
              <a:t>d set specific permissions for each user (view, comment, or edit).</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Benefits: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Share documents with team members, clients, or collaborators instantly via email or link.</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Control access by setting permissions: "Viewer", "Commenter", or "Editor".</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You can also prevent users from downloading, printing, or copying the sheet.</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Example: A manager can share a Google Sheet with a team but limit them to only viewing the data, while allowing some team members to edit it.</a:t>
            </a:r>
          </a:p>
          <a:p>
            <a:pPr algn="just">
              <a:lnSpc>
                <a:spcPts val="4759"/>
              </a:lnSpc>
            </a:pPr>
          </a:p>
        </p:txBody>
      </p:sp>
    </p:spTree>
  </p:cSld>
  <p:clrMapOvr>
    <a:masterClrMapping/>
  </p:clrMapOvr>
</p:sld>
</file>

<file path=ppt/slides/slide12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285235" y="1659255"/>
            <a:ext cx="16165259" cy="8534802"/>
          </a:xfrm>
          <a:prstGeom prst="rect">
            <a:avLst/>
          </a:prstGeom>
        </p:spPr>
        <p:txBody>
          <a:bodyPr anchor="t" rtlCol="false" tIns="0" lIns="0" bIns="0" rIns="0">
            <a:spAutoFit/>
          </a:bodyPr>
          <a:lstStyle/>
          <a:p>
            <a:pPr algn="just">
              <a:lnSpc>
                <a:spcPts val="5227"/>
              </a:lnSpc>
            </a:pPr>
            <a:r>
              <a:rPr lang="en-US" sz="3734" b="true">
                <a:solidFill>
                  <a:srgbClr val="000000"/>
                </a:solidFill>
                <a:latin typeface="Canva Sans Bold"/>
                <a:ea typeface="Canva Sans Bold"/>
                <a:cs typeface="Canva Sans Bold"/>
                <a:sym typeface="Canva Sans Bold"/>
              </a:rPr>
              <a:t>5. Built-In Functions an</a:t>
            </a:r>
            <a:r>
              <a:rPr lang="en-US" b="true" sz="3734">
                <a:solidFill>
                  <a:srgbClr val="000000"/>
                </a:solidFill>
                <a:latin typeface="Canva Sans Bold"/>
                <a:ea typeface="Canva Sans Bold"/>
                <a:cs typeface="Canva Sans Bold"/>
                <a:sym typeface="Canva Sans Bold"/>
              </a:rPr>
              <a:t>d Formulas</a:t>
            </a:r>
          </a:p>
          <a:p>
            <a:pPr algn="just" marL="806212" indent="-403106" lvl="1">
              <a:lnSpc>
                <a:spcPts val="5227"/>
              </a:lnSpc>
              <a:buFont typeface="Arial"/>
              <a:buChar char="•"/>
            </a:pPr>
            <a:r>
              <a:rPr lang="en-US" b="true" sz="3734">
                <a:solidFill>
                  <a:srgbClr val="000000"/>
                </a:solidFill>
                <a:latin typeface="Canva Sans Bold"/>
                <a:ea typeface="Canva Sans Bold"/>
                <a:cs typeface="Canva Sans Bold"/>
                <a:sym typeface="Canva Sans Bold"/>
              </a:rPr>
              <a:t>Definition: Google Sheets supports a wide range of built-in functions and formulas that make it easy to manipulate and analyze data.</a:t>
            </a:r>
          </a:p>
          <a:p>
            <a:pPr algn="just" marL="806212" indent="-403106" lvl="1">
              <a:lnSpc>
                <a:spcPts val="5227"/>
              </a:lnSpc>
              <a:buFont typeface="Arial"/>
              <a:buChar char="•"/>
            </a:pPr>
            <a:r>
              <a:rPr lang="en-US" b="true" sz="3734">
                <a:solidFill>
                  <a:srgbClr val="000000"/>
                </a:solidFill>
                <a:latin typeface="Canva Sans Bold"/>
                <a:ea typeface="Canva Sans Bold"/>
                <a:cs typeface="Canva Sans Bold"/>
                <a:sym typeface="Canva Sans Bold"/>
              </a:rPr>
              <a:t>Functions: SUM, AVERAGE, VLOOKUP, COUNTIF, IF statements, etc.</a:t>
            </a:r>
          </a:p>
          <a:p>
            <a:pPr algn="just" marL="806212" indent="-403106" lvl="1">
              <a:lnSpc>
                <a:spcPts val="5227"/>
              </a:lnSpc>
              <a:buFont typeface="Arial"/>
              <a:buChar char="•"/>
            </a:pPr>
            <a:r>
              <a:rPr lang="en-US" b="true" sz="3734">
                <a:solidFill>
                  <a:srgbClr val="000000"/>
                </a:solidFill>
                <a:latin typeface="Canva Sans Bold"/>
                <a:ea typeface="Canva Sans Bold"/>
                <a:cs typeface="Canva Sans Bold"/>
                <a:sym typeface="Canva Sans Bold"/>
              </a:rPr>
              <a:t>Benefits:</a:t>
            </a:r>
          </a:p>
          <a:p>
            <a:pPr algn="just" marL="1612423" indent="-537474" lvl="2">
              <a:lnSpc>
                <a:spcPts val="5227"/>
              </a:lnSpc>
              <a:buFont typeface="Arial"/>
              <a:buChar char="⚬"/>
            </a:pPr>
            <a:r>
              <a:rPr lang="en-US" b="true" sz="3734">
                <a:solidFill>
                  <a:srgbClr val="000000"/>
                </a:solidFill>
                <a:latin typeface="Canva Sans Bold"/>
                <a:ea typeface="Canva Sans Bold"/>
                <a:cs typeface="Canva Sans Bold"/>
                <a:sym typeface="Canva Sans Bold"/>
              </a:rPr>
              <a:t>Automate calculations and analysis of large datasets.</a:t>
            </a:r>
          </a:p>
          <a:p>
            <a:pPr algn="just" marL="1612423" indent="-537474" lvl="2">
              <a:lnSpc>
                <a:spcPts val="5227"/>
              </a:lnSpc>
              <a:buFont typeface="Arial"/>
              <a:buChar char="⚬"/>
            </a:pPr>
            <a:r>
              <a:rPr lang="en-US" b="true" sz="3734">
                <a:solidFill>
                  <a:srgbClr val="000000"/>
                </a:solidFill>
                <a:latin typeface="Canva Sans Bold"/>
                <a:ea typeface="Canva Sans Bold"/>
                <a:cs typeface="Canva Sans Bold"/>
                <a:sym typeface="Canva Sans Bold"/>
              </a:rPr>
              <a:t>Create customized formulas to meet your specific needs.</a:t>
            </a:r>
          </a:p>
          <a:p>
            <a:pPr algn="just" marL="1612423" indent="-537474" lvl="2">
              <a:lnSpc>
                <a:spcPts val="5227"/>
              </a:lnSpc>
              <a:buFont typeface="Arial"/>
              <a:buChar char="⚬"/>
            </a:pPr>
            <a:r>
              <a:rPr lang="en-US" b="true" sz="3734">
                <a:solidFill>
                  <a:srgbClr val="000000"/>
                </a:solidFill>
                <a:latin typeface="Canva Sans Bold"/>
                <a:ea typeface="Canva Sans Bold"/>
                <a:cs typeface="Canva Sans Bold"/>
                <a:sym typeface="Canva Sans Bold"/>
              </a:rPr>
              <a:t>Built-in error-checking (e.g., #REF!, #DIV/0!).</a:t>
            </a:r>
          </a:p>
          <a:p>
            <a:pPr algn="just" marL="806212" indent="-403106" lvl="1">
              <a:lnSpc>
                <a:spcPts val="5227"/>
              </a:lnSpc>
              <a:buFont typeface="Arial"/>
              <a:buChar char="•"/>
            </a:pPr>
            <a:r>
              <a:rPr lang="en-US" b="true" sz="3734">
                <a:solidFill>
                  <a:srgbClr val="000000"/>
                </a:solidFill>
                <a:latin typeface="Canva Sans Bold"/>
                <a:ea typeface="Canva Sans Bold"/>
                <a:cs typeface="Canva Sans Bold"/>
                <a:sym typeface="Canva Sans Bold"/>
              </a:rPr>
              <a:t>Example: You can use the SUM function to add up sales figures or the IF function to apply conditional logic to your data.</a:t>
            </a:r>
          </a:p>
          <a:p>
            <a:pPr algn="just">
              <a:lnSpc>
                <a:spcPts val="5227"/>
              </a:lnSpc>
            </a:pPr>
          </a:p>
        </p:txBody>
      </p:sp>
    </p:spTree>
  </p:cSld>
  <p:clrMapOvr>
    <a:masterClrMapping/>
  </p:clrMapOvr>
</p:sld>
</file>

<file path=ppt/slides/slide12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219200" y="1702079"/>
            <a:ext cx="14791981" cy="7781290"/>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6. Data Visualization Tools</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Definition: Google Sheets offers several tools for visualizing </a:t>
            </a:r>
            <a:r>
              <a:rPr lang="en-US" b="true" sz="3399">
                <a:solidFill>
                  <a:srgbClr val="000000"/>
                </a:solidFill>
                <a:latin typeface="Canva Sans Bold"/>
                <a:ea typeface="Canva Sans Bold"/>
                <a:cs typeface="Canva Sans Bold"/>
                <a:sym typeface="Canva Sans Bold"/>
              </a:rPr>
              <a:t>data, including charts and graphs like bar charts, line graphs, pie charts, and more.</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Benefits: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Easily turn raw data into visual charts for better understanding and presentation.</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Customize the appearance of charts (e.g., colors, titles, axes).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Use pivot tables to summarize data and create interactive reports.</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Example: You can create a bar chart to represent monthly sales data or a pie chart to show the distribution of expenses.</a:t>
            </a:r>
          </a:p>
          <a:p>
            <a:pPr algn="just">
              <a:lnSpc>
                <a:spcPts val="4759"/>
              </a:lnSpc>
            </a:pPr>
          </a:p>
        </p:txBody>
      </p:sp>
    </p:spTree>
  </p:cSld>
  <p:clrMapOvr>
    <a:masterClrMapping/>
  </p:clrMapOvr>
</p:sld>
</file>

<file path=ppt/slides/slide12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1835976"/>
            <a:ext cx="14615711" cy="7781290"/>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7. Offline Mo</a:t>
            </a:r>
            <a:r>
              <a:rPr lang="en-US" b="true" sz="3399">
                <a:solidFill>
                  <a:srgbClr val="000000"/>
                </a:solidFill>
                <a:latin typeface="Canva Sans Bold"/>
                <a:ea typeface="Canva Sans Bold"/>
                <a:cs typeface="Canva Sans Bold"/>
                <a:sym typeface="Canva Sans Bold"/>
              </a:rPr>
              <a:t>de</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Definition: Google Sheets has an offline mode, which allows you to continue working on your spreadsheets even without an internet connection.</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Benefits: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You can edit your files without worrying about connectivity issues.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Changes are automatically synced to Google Sheets once you’re online again.</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Example: If you're on a flight or in an area with no internet, you can still update your Google Sheets, and all your changes will sync when you reconnect.</a:t>
            </a:r>
          </a:p>
          <a:p>
            <a:pPr algn="just">
              <a:lnSpc>
                <a:spcPts val="4759"/>
              </a:lnSpc>
            </a:pPr>
          </a:p>
        </p:txBody>
      </p:sp>
    </p:spTree>
  </p:cSld>
  <p:clrMapOvr>
    <a:masterClrMapping/>
  </p:clrMapOvr>
</p:sld>
</file>

<file path=ppt/slides/slide12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739220" y="1502685"/>
            <a:ext cx="15483423" cy="7781290"/>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8. Data Protection &amp; Security</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Definition: Google Sheets offers a variety of security features to protect your </a:t>
            </a:r>
            <a:r>
              <a:rPr lang="en-US" b="true" sz="3399">
                <a:solidFill>
                  <a:srgbClr val="000000"/>
                </a:solidFill>
                <a:latin typeface="Canva Sans Bold"/>
                <a:ea typeface="Canva Sans Bold"/>
                <a:cs typeface="Canva Sans Bold"/>
                <a:sym typeface="Canva Sans Bold"/>
              </a:rPr>
              <a:t>data.</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Benefits: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Google encrypts your data both in transit and at rest.</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You can enable two-factor authentication (2FA) for an extra layer of security.</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Version history allows you to track and restore previous versions of a sheet.</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Set permissions to limit who can access and edit the document.</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Example: You can easily see what changes were made by who and when, and revert back to a previous version if necessary.</a:t>
            </a:r>
          </a:p>
          <a:p>
            <a:pPr algn="just">
              <a:lnSpc>
                <a:spcPts val="4759"/>
              </a:lnSpc>
            </a:pPr>
          </a:p>
        </p:txBody>
      </p:sp>
    </p:spTree>
  </p:cSld>
  <p:clrMapOvr>
    <a:masterClrMapping/>
  </p:clrMapOvr>
</p:sld>
</file>

<file path=ppt/slides/slide12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512983" y="1510634"/>
            <a:ext cx="14351306" cy="8981440"/>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9.</a:t>
            </a:r>
            <a:r>
              <a:rPr lang="en-US" b="true" sz="3399">
                <a:solidFill>
                  <a:srgbClr val="000000"/>
                </a:solidFill>
                <a:latin typeface="Canva Sans Bold"/>
                <a:ea typeface="Canva Sans Bold"/>
                <a:cs typeface="Canva Sans Bold"/>
                <a:sym typeface="Canva Sans Bold"/>
              </a:rPr>
              <a:t> Integration with Other Google Services</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Definition: Google Sheets integrates seamlessly with other Google Workspace tools like Google Docs, Google Slides, Google Forms, and Google Drive.</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Benefits: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Google Forms responses can be automatically linked to Google Sheets.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Import data from Google Analytics, Google Ads, and other platforms directly into Google Sheets.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Create presentations (Google Slides) directly from the data in Sheets.</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Example: Responses from a Google Form survey can automatically populate a Google Sheet for further analysis.</a:t>
            </a:r>
          </a:p>
          <a:p>
            <a:pPr algn="just">
              <a:lnSpc>
                <a:spcPts val="4759"/>
              </a:lnSpc>
            </a:pPr>
          </a:p>
          <a:p>
            <a:pPr algn="just">
              <a:lnSpc>
                <a:spcPts val="475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431483" y="1838304"/>
            <a:ext cx="16827817" cy="6851693"/>
          </a:xfrm>
          <a:prstGeom prst="rect">
            <a:avLst/>
          </a:prstGeom>
        </p:spPr>
        <p:txBody>
          <a:bodyPr anchor="t" rtlCol="false" tIns="0" lIns="0" bIns="0" rIns="0">
            <a:spAutoFit/>
          </a:bodyPr>
          <a:lstStyle/>
          <a:p>
            <a:pPr algn="l">
              <a:lnSpc>
                <a:spcPts val="5453"/>
              </a:lnSpc>
            </a:pPr>
            <a:r>
              <a:rPr lang="en-US" sz="3895" b="true">
                <a:solidFill>
                  <a:srgbClr val="000000"/>
                </a:solidFill>
                <a:latin typeface="Canva Sans Bold"/>
                <a:ea typeface="Canva Sans Bold"/>
                <a:cs typeface="Canva Sans Bold"/>
                <a:sym typeface="Canva Sans Bold"/>
              </a:rPr>
              <a:t>9. Other Formats</a:t>
            </a:r>
          </a:p>
          <a:p>
            <a:pPr algn="l" marL="840934" indent="-420467" lvl="1">
              <a:lnSpc>
                <a:spcPts val="5453"/>
              </a:lnSpc>
              <a:buFont typeface="Arial"/>
              <a:buChar char="•"/>
            </a:pPr>
            <a:r>
              <a:rPr lang="en-US" b="true" sz="3895">
                <a:solidFill>
                  <a:srgbClr val="000000"/>
                </a:solidFill>
                <a:latin typeface="Canva Sans Bold"/>
                <a:ea typeface="Canva Sans Bold"/>
                <a:cs typeface="Canva Sans Bold"/>
                <a:sym typeface="Canva Sans Bold"/>
              </a:rPr>
              <a:t>Lab and LCH Color Models: </a:t>
            </a:r>
            <a:r>
              <a:rPr lang="en-US" b="true" sz="3895">
                <a:solidFill>
                  <a:srgbClr val="000000"/>
                </a:solidFill>
                <a:latin typeface="Canva Sans Bold"/>
                <a:ea typeface="Canva Sans Bold"/>
                <a:cs typeface="Canva Sans Bold"/>
                <a:sym typeface="Canva Sans Bold"/>
              </a:rPr>
              <a:t>Advanced color models like CIELAB or LCH (Lightness, Chroma, Hue) are used in certain design and graphics applications, but they are less common for web development.</a:t>
            </a:r>
          </a:p>
          <a:p>
            <a:pPr algn="l" marL="840934" indent="-420467" lvl="1">
              <a:lnSpc>
                <a:spcPts val="5453"/>
              </a:lnSpc>
              <a:buFont typeface="Arial"/>
              <a:buChar char="•"/>
            </a:pPr>
            <a:r>
              <a:rPr lang="en-US" b="true" sz="3895">
                <a:solidFill>
                  <a:srgbClr val="000000"/>
                </a:solidFill>
                <a:latin typeface="Canva Sans Bold"/>
                <a:ea typeface="Canva Sans Bold"/>
                <a:cs typeface="Canva Sans Bold"/>
                <a:sym typeface="Canva Sans Bold"/>
              </a:rPr>
              <a:t>Pantone Colors: Pantone is a standardized color matching system used in the print industry. Pantone colors are identified by specific numbers (e.g., Pantone 123), and color matching is crucial for maintaining brand consistency in print.</a:t>
            </a:r>
          </a:p>
          <a:p>
            <a:pPr algn="l">
              <a:lnSpc>
                <a:spcPts val="5453"/>
              </a:lnSpc>
            </a:pPr>
          </a:p>
        </p:txBody>
      </p:sp>
    </p:spTree>
  </p:cSld>
  <p:clrMapOvr>
    <a:masterClrMapping/>
  </p:clrMapOvr>
</p:sld>
</file>

<file path=ppt/slides/slide13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990222" y="1835976"/>
            <a:ext cx="14674467" cy="7781290"/>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10. </a:t>
            </a:r>
            <a:r>
              <a:rPr lang="en-US" b="true" sz="3399">
                <a:solidFill>
                  <a:srgbClr val="000000"/>
                </a:solidFill>
                <a:latin typeface="Canva Sans Bold"/>
                <a:ea typeface="Canva Sans Bold"/>
                <a:cs typeface="Canva Sans Bold"/>
                <a:sym typeface="Canva Sans Bold"/>
              </a:rPr>
              <a:t>Add-Ons and Customization</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Definition: Google Sheets supports add-ons, which allow users to extend its functionality.</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Benefits: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Use third-party tools to enhance the capabilities of Google Sheets, such as project management tools, data connectors, and reporting tools.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Create custom scripts (using Google Apps Script) to automate workflows and enhance productivity.</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Example: Using an Add-on like Supermetrics to pull marketing data from social media into your sheet, or Mail Merge to send personalized emails from the sheet.</a:t>
            </a:r>
          </a:p>
          <a:p>
            <a:pPr algn="just">
              <a:lnSpc>
                <a:spcPts val="4759"/>
              </a:lnSpc>
            </a:pPr>
          </a:p>
        </p:txBody>
      </p:sp>
    </p:spTree>
  </p:cSld>
  <p:clrMapOvr>
    <a:masterClrMapping/>
  </p:clrMapOvr>
</p:sld>
</file>

<file path=ppt/slides/slide13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1299072"/>
            <a:ext cx="15383344" cy="8318194"/>
          </a:xfrm>
          <a:prstGeom prst="rect">
            <a:avLst/>
          </a:prstGeom>
        </p:spPr>
        <p:txBody>
          <a:bodyPr anchor="t" rtlCol="false" tIns="0" lIns="0" bIns="0" rIns="0">
            <a:spAutoFit/>
          </a:bodyPr>
          <a:lstStyle/>
          <a:p>
            <a:pPr algn="ctr">
              <a:lnSpc>
                <a:spcPts val="5514"/>
              </a:lnSpc>
            </a:pPr>
            <a:r>
              <a:rPr lang="en-US" sz="3938">
                <a:solidFill>
                  <a:srgbClr val="000000"/>
                </a:solidFill>
                <a:latin typeface="Canva Sans"/>
                <a:ea typeface="Canva Sans"/>
                <a:cs typeface="Canva Sans"/>
                <a:sym typeface="Canva Sans"/>
              </a:rPr>
              <a:t>11.</a:t>
            </a:r>
            <a:r>
              <a:rPr lang="en-US" sz="3938">
                <a:solidFill>
                  <a:srgbClr val="000000"/>
                </a:solidFill>
                <a:latin typeface="Canva Sans"/>
                <a:ea typeface="Canva Sans"/>
                <a:cs typeface="Canva Sans"/>
                <a:sym typeface="Canva Sans"/>
              </a:rPr>
              <a:t> Cross-Platform Compatibility</a:t>
            </a:r>
          </a:p>
          <a:p>
            <a:pPr algn="ctr" marL="850387" indent="-425194" lvl="1">
              <a:lnSpc>
                <a:spcPts val="5514"/>
              </a:lnSpc>
              <a:buFont typeface="Arial"/>
              <a:buChar char="•"/>
            </a:pPr>
            <a:r>
              <a:rPr lang="en-US" sz="3938">
                <a:solidFill>
                  <a:srgbClr val="000000"/>
                </a:solidFill>
                <a:latin typeface="Canva Sans"/>
                <a:ea typeface="Canva Sans"/>
                <a:cs typeface="Canva Sans"/>
                <a:sym typeface="Canva Sans"/>
              </a:rPr>
              <a:t>Definition: Since Google Sheets is cloud-based, it works across all devices and platforms, including Windows, Mac, iOS, Android, and even Linux.</a:t>
            </a:r>
          </a:p>
          <a:p>
            <a:pPr algn="ctr" marL="850387" indent="-425194" lvl="1">
              <a:lnSpc>
                <a:spcPts val="5514"/>
              </a:lnSpc>
              <a:buFont typeface="Arial"/>
              <a:buChar char="•"/>
            </a:pPr>
            <a:r>
              <a:rPr lang="en-US" sz="3938">
                <a:solidFill>
                  <a:srgbClr val="000000"/>
                </a:solidFill>
                <a:latin typeface="Canva Sans"/>
                <a:ea typeface="Canva Sans"/>
                <a:cs typeface="Canva Sans"/>
                <a:sym typeface="Canva Sans"/>
              </a:rPr>
              <a:t>Benefits:</a:t>
            </a:r>
          </a:p>
          <a:p>
            <a:pPr algn="ctr" marL="1700774" indent="-566925" lvl="2">
              <a:lnSpc>
                <a:spcPts val="5514"/>
              </a:lnSpc>
              <a:buFont typeface="Arial"/>
              <a:buChar char="⚬"/>
            </a:pPr>
            <a:r>
              <a:rPr lang="en-US" sz="3938">
                <a:solidFill>
                  <a:srgbClr val="000000"/>
                </a:solidFill>
                <a:latin typeface="Canva Sans"/>
                <a:ea typeface="Canva Sans"/>
                <a:cs typeface="Canva Sans"/>
                <a:sym typeface="Canva Sans"/>
              </a:rPr>
              <a:t>No need for specific software or operating system requirements.</a:t>
            </a:r>
          </a:p>
          <a:p>
            <a:pPr algn="ctr" marL="1700774" indent="-566925" lvl="2">
              <a:lnSpc>
                <a:spcPts val="5514"/>
              </a:lnSpc>
              <a:buFont typeface="Arial"/>
              <a:buChar char="⚬"/>
            </a:pPr>
            <a:r>
              <a:rPr lang="en-US" sz="3938">
                <a:solidFill>
                  <a:srgbClr val="000000"/>
                </a:solidFill>
                <a:latin typeface="Canva Sans"/>
                <a:ea typeface="Canva Sans"/>
                <a:cs typeface="Canva Sans"/>
                <a:sym typeface="Canva Sans"/>
              </a:rPr>
              <a:t>Always access the latest version of your file from any device.</a:t>
            </a:r>
          </a:p>
          <a:p>
            <a:pPr algn="ctr" marL="850387" indent="-425194" lvl="1">
              <a:lnSpc>
                <a:spcPts val="5514"/>
              </a:lnSpc>
              <a:buFont typeface="Arial"/>
              <a:buChar char="•"/>
            </a:pPr>
            <a:r>
              <a:rPr lang="en-US" sz="3938">
                <a:solidFill>
                  <a:srgbClr val="000000"/>
                </a:solidFill>
                <a:latin typeface="Canva Sans"/>
                <a:ea typeface="Canva Sans"/>
                <a:cs typeface="Canva Sans"/>
                <a:sym typeface="Canva Sans"/>
              </a:rPr>
              <a:t>Example: You can start working on Google Sheets on your laptop, then continue editing on your phone or tablet.</a:t>
            </a:r>
          </a:p>
          <a:p>
            <a:pPr algn="ctr">
              <a:lnSpc>
                <a:spcPts val="5514"/>
              </a:lnSpc>
            </a:pPr>
          </a:p>
        </p:txBody>
      </p:sp>
    </p:spTree>
  </p:cSld>
  <p:clrMapOvr>
    <a:masterClrMapping/>
  </p:clrMapOvr>
</p:sld>
</file>

<file path=ppt/slides/slide13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123703" y="1367637"/>
            <a:ext cx="14708627" cy="8249630"/>
          </a:xfrm>
          <a:prstGeom prst="rect">
            <a:avLst/>
          </a:prstGeom>
        </p:spPr>
        <p:txBody>
          <a:bodyPr anchor="t" rtlCol="false" tIns="0" lIns="0" bIns="0" rIns="0">
            <a:spAutoFit/>
          </a:bodyPr>
          <a:lstStyle/>
          <a:p>
            <a:pPr algn="ctr">
              <a:lnSpc>
                <a:spcPts val="5468"/>
              </a:lnSpc>
            </a:pPr>
            <a:r>
              <a:rPr lang="en-US" sz="3906">
                <a:solidFill>
                  <a:srgbClr val="000000"/>
                </a:solidFill>
                <a:latin typeface="Canva Sans"/>
                <a:ea typeface="Canva Sans"/>
                <a:cs typeface="Canva Sans"/>
                <a:sym typeface="Canva Sans"/>
              </a:rPr>
              <a:t>12. Easy Import an</a:t>
            </a:r>
            <a:r>
              <a:rPr lang="en-US" sz="3906">
                <a:solidFill>
                  <a:srgbClr val="000000"/>
                </a:solidFill>
                <a:latin typeface="Canva Sans"/>
                <a:ea typeface="Canva Sans"/>
                <a:cs typeface="Canva Sans"/>
                <a:sym typeface="Canva Sans"/>
              </a:rPr>
              <a:t>d Export of Files</a:t>
            </a:r>
          </a:p>
          <a:p>
            <a:pPr algn="ctr" marL="843313" indent="-421656" lvl="1">
              <a:lnSpc>
                <a:spcPts val="5468"/>
              </a:lnSpc>
              <a:buFont typeface="Arial"/>
              <a:buChar char="•"/>
            </a:pPr>
            <a:r>
              <a:rPr lang="en-US" sz="3906">
                <a:solidFill>
                  <a:srgbClr val="000000"/>
                </a:solidFill>
                <a:latin typeface="Canva Sans"/>
                <a:ea typeface="Canva Sans"/>
                <a:cs typeface="Canva Sans"/>
                <a:sym typeface="Canva Sans"/>
              </a:rPr>
              <a:t>Definition: Google Sheets allows easy import and export of data in various formats.</a:t>
            </a:r>
          </a:p>
          <a:p>
            <a:pPr algn="ctr" marL="843313" indent="-421656" lvl="1">
              <a:lnSpc>
                <a:spcPts val="5468"/>
              </a:lnSpc>
              <a:buFont typeface="Arial"/>
              <a:buChar char="•"/>
            </a:pPr>
            <a:r>
              <a:rPr lang="en-US" sz="3906">
                <a:solidFill>
                  <a:srgbClr val="000000"/>
                </a:solidFill>
                <a:latin typeface="Canva Sans"/>
                <a:ea typeface="Canva Sans"/>
                <a:cs typeface="Canva Sans"/>
                <a:sym typeface="Canva Sans"/>
              </a:rPr>
              <a:t>Benefits:</a:t>
            </a:r>
          </a:p>
          <a:p>
            <a:pPr algn="ctr" marL="1686626" indent="-562209" lvl="2">
              <a:lnSpc>
                <a:spcPts val="5468"/>
              </a:lnSpc>
              <a:buFont typeface="Arial"/>
              <a:buChar char="⚬"/>
            </a:pPr>
            <a:r>
              <a:rPr lang="en-US" sz="3906">
                <a:solidFill>
                  <a:srgbClr val="000000"/>
                </a:solidFill>
                <a:latin typeface="Canva Sans"/>
                <a:ea typeface="Canva Sans"/>
                <a:cs typeface="Canva Sans"/>
                <a:sym typeface="Canva Sans"/>
              </a:rPr>
              <a:t>Import files from Excel, CSV, or other formats into Google Sheets.</a:t>
            </a:r>
          </a:p>
          <a:p>
            <a:pPr algn="ctr" marL="1686626" indent="-562209" lvl="2">
              <a:lnSpc>
                <a:spcPts val="5468"/>
              </a:lnSpc>
              <a:buFont typeface="Arial"/>
              <a:buChar char="⚬"/>
            </a:pPr>
            <a:r>
              <a:rPr lang="en-US" sz="3906">
                <a:solidFill>
                  <a:srgbClr val="000000"/>
                </a:solidFill>
                <a:latin typeface="Canva Sans"/>
                <a:ea typeface="Canva Sans"/>
                <a:cs typeface="Canva Sans"/>
                <a:sym typeface="Canva Sans"/>
              </a:rPr>
              <a:t>Export your Google Sheets files to Excel (.xlsx), PDF, CSV, and more.</a:t>
            </a:r>
          </a:p>
          <a:p>
            <a:pPr algn="ctr" marL="843313" indent="-421656" lvl="1">
              <a:lnSpc>
                <a:spcPts val="5468"/>
              </a:lnSpc>
              <a:buFont typeface="Arial"/>
              <a:buChar char="•"/>
            </a:pPr>
            <a:r>
              <a:rPr lang="en-US" sz="3906">
                <a:solidFill>
                  <a:srgbClr val="000000"/>
                </a:solidFill>
                <a:latin typeface="Canva Sans"/>
                <a:ea typeface="Canva Sans"/>
                <a:cs typeface="Canva Sans"/>
                <a:sym typeface="Canva Sans"/>
              </a:rPr>
              <a:t>Example: After creating a sheet in Google Sheets, you can export it to Excel for offline use or share it as a PDF for presentation.</a:t>
            </a:r>
          </a:p>
          <a:p>
            <a:pPr algn="ctr">
              <a:lnSpc>
                <a:spcPts val="5468"/>
              </a:lnSpc>
            </a:pPr>
          </a:p>
        </p:txBody>
      </p:sp>
    </p:spTree>
  </p:cSld>
  <p:clrMapOvr>
    <a:masterClrMapping/>
  </p:clrMapOvr>
</p:sld>
</file>

<file path=ppt/slides/slide13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285235" y="1205423"/>
            <a:ext cx="17157504" cy="8546396"/>
          </a:xfrm>
          <a:prstGeom prst="rect">
            <a:avLst/>
          </a:prstGeom>
        </p:spPr>
        <p:txBody>
          <a:bodyPr anchor="t" rtlCol="false" tIns="0" lIns="0" bIns="0" rIns="0">
            <a:spAutoFit/>
          </a:bodyPr>
          <a:lstStyle/>
          <a:p>
            <a:pPr algn="just">
              <a:lnSpc>
                <a:spcPts val="5638"/>
              </a:lnSpc>
            </a:pPr>
            <a:r>
              <a:rPr lang="en-US" sz="4027" b="true">
                <a:solidFill>
                  <a:srgbClr val="000000"/>
                </a:solidFill>
                <a:latin typeface="Canva Sans Bold"/>
                <a:ea typeface="Canva Sans Bold"/>
                <a:cs typeface="Canva Sans Bold"/>
                <a:sym typeface="Canva Sans Bold"/>
              </a:rPr>
              <a:t>13.</a:t>
            </a:r>
            <a:r>
              <a:rPr lang="en-US" b="true" sz="4027">
                <a:solidFill>
                  <a:srgbClr val="000000"/>
                </a:solidFill>
                <a:latin typeface="Canva Sans Bold"/>
                <a:ea typeface="Canva Sans Bold"/>
                <a:cs typeface="Canva Sans Bold"/>
                <a:sym typeface="Canva Sans Bold"/>
              </a:rPr>
              <a:t> Customizable Templates</a:t>
            </a:r>
          </a:p>
          <a:p>
            <a:pPr algn="just" marL="869584" indent="-434792" lvl="1">
              <a:lnSpc>
                <a:spcPts val="5638"/>
              </a:lnSpc>
              <a:buFont typeface="Arial"/>
              <a:buChar char="•"/>
            </a:pPr>
            <a:r>
              <a:rPr lang="en-US" b="true" sz="4027">
                <a:solidFill>
                  <a:srgbClr val="000000"/>
                </a:solidFill>
                <a:latin typeface="Canva Sans Bold"/>
                <a:ea typeface="Canva Sans Bold"/>
                <a:cs typeface="Canva Sans Bold"/>
                <a:sym typeface="Canva Sans Bold"/>
              </a:rPr>
              <a:t>Definition: Google Sheets offers a variety of pre-designed templates for common use cases like budgeting, project management, and invoicing.</a:t>
            </a:r>
          </a:p>
          <a:p>
            <a:pPr algn="just" marL="869584" indent="-434792" lvl="1">
              <a:lnSpc>
                <a:spcPts val="5638"/>
              </a:lnSpc>
              <a:buFont typeface="Arial"/>
              <a:buChar char="•"/>
            </a:pPr>
            <a:r>
              <a:rPr lang="en-US" b="true" sz="4027">
                <a:solidFill>
                  <a:srgbClr val="000000"/>
                </a:solidFill>
                <a:latin typeface="Canva Sans Bold"/>
                <a:ea typeface="Canva Sans Bold"/>
                <a:cs typeface="Canva Sans Bold"/>
                <a:sym typeface="Canva Sans Bold"/>
              </a:rPr>
              <a:t>Benefits:</a:t>
            </a:r>
          </a:p>
          <a:p>
            <a:pPr algn="just" marL="1739168" indent="-579723" lvl="2">
              <a:lnSpc>
                <a:spcPts val="5638"/>
              </a:lnSpc>
              <a:buFont typeface="Arial"/>
              <a:buChar char="⚬"/>
            </a:pPr>
            <a:r>
              <a:rPr lang="en-US" b="true" sz="4027">
                <a:solidFill>
                  <a:srgbClr val="000000"/>
                </a:solidFill>
                <a:latin typeface="Canva Sans Bold"/>
                <a:ea typeface="Canva Sans Bold"/>
                <a:cs typeface="Canva Sans Bold"/>
                <a:sym typeface="Canva Sans Bold"/>
              </a:rPr>
              <a:t>Save time by using ready-made templates for tasks like tracking expenses, creating invoices, or managing tasks.</a:t>
            </a:r>
          </a:p>
          <a:p>
            <a:pPr algn="just" marL="1739168" indent="-579723" lvl="2">
              <a:lnSpc>
                <a:spcPts val="5638"/>
              </a:lnSpc>
              <a:buFont typeface="Arial"/>
              <a:buChar char="⚬"/>
            </a:pPr>
            <a:r>
              <a:rPr lang="en-US" b="true" sz="4027">
                <a:solidFill>
                  <a:srgbClr val="000000"/>
                </a:solidFill>
                <a:latin typeface="Canva Sans Bold"/>
                <a:ea typeface="Canva Sans Bold"/>
                <a:cs typeface="Canva Sans Bold"/>
                <a:sym typeface="Canva Sans Bold"/>
              </a:rPr>
              <a:t>Easily customize templates to suit your needs.</a:t>
            </a:r>
          </a:p>
          <a:p>
            <a:pPr algn="just" marL="869584" indent="-434792" lvl="1">
              <a:lnSpc>
                <a:spcPts val="5638"/>
              </a:lnSpc>
              <a:buFont typeface="Arial"/>
              <a:buChar char="•"/>
            </a:pPr>
            <a:r>
              <a:rPr lang="en-US" b="true" sz="4027">
                <a:solidFill>
                  <a:srgbClr val="000000"/>
                </a:solidFill>
                <a:latin typeface="Canva Sans Bold"/>
                <a:ea typeface="Canva Sans Bold"/>
                <a:cs typeface="Canva Sans Bold"/>
                <a:sym typeface="Canva Sans Bold"/>
              </a:rPr>
              <a:t>Example: You can choose a "Monthly Budget" template to track your expenses or use a "Project Management" template to plan a new project.</a:t>
            </a:r>
          </a:p>
          <a:p>
            <a:pPr algn="just">
              <a:lnSpc>
                <a:spcPts val="5638"/>
              </a:lnSpc>
            </a:pPr>
          </a:p>
        </p:txBody>
      </p:sp>
    </p:spTree>
  </p:cSld>
  <p:clrMapOvr>
    <a:masterClrMapping/>
  </p:clrMapOvr>
</p:sld>
</file>

<file path=ppt/slides/slide13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76270" y="1289547"/>
            <a:ext cx="17867337" cy="8358464"/>
          </a:xfrm>
          <a:prstGeom prst="rect">
            <a:avLst/>
          </a:prstGeom>
        </p:spPr>
        <p:txBody>
          <a:bodyPr anchor="t" rtlCol="false" tIns="0" lIns="0" bIns="0" rIns="0">
            <a:spAutoFit/>
          </a:bodyPr>
          <a:lstStyle/>
          <a:p>
            <a:pPr algn="just">
              <a:lnSpc>
                <a:spcPts val="6022"/>
              </a:lnSpc>
            </a:pPr>
            <a:r>
              <a:rPr lang="en-US" sz="4301" b="true">
                <a:solidFill>
                  <a:srgbClr val="000000"/>
                </a:solidFill>
                <a:latin typeface="Canva Sans Bold"/>
                <a:ea typeface="Canva Sans Bold"/>
                <a:cs typeface="Canva Sans Bold"/>
                <a:sym typeface="Canva Sans Bold"/>
              </a:rPr>
              <a:t>14. Mobile </a:t>
            </a:r>
            <a:r>
              <a:rPr lang="en-US" b="true" sz="4301">
                <a:solidFill>
                  <a:srgbClr val="000000"/>
                </a:solidFill>
                <a:latin typeface="Canva Sans Bold"/>
                <a:ea typeface="Canva Sans Bold"/>
                <a:cs typeface="Canva Sans Bold"/>
                <a:sym typeface="Canva Sans Bold"/>
              </a:rPr>
              <a:t>App</a:t>
            </a:r>
          </a:p>
          <a:p>
            <a:pPr algn="just" marL="928719" indent="-464360" lvl="1">
              <a:lnSpc>
                <a:spcPts val="6022"/>
              </a:lnSpc>
              <a:buFont typeface="Arial"/>
              <a:buChar char="•"/>
            </a:pPr>
            <a:r>
              <a:rPr lang="en-US" b="true" sz="4301">
                <a:solidFill>
                  <a:srgbClr val="000000"/>
                </a:solidFill>
                <a:latin typeface="Canva Sans Bold"/>
                <a:ea typeface="Canva Sans Bold"/>
                <a:cs typeface="Canva Sans Bold"/>
                <a:sym typeface="Canva Sans Bold"/>
              </a:rPr>
              <a:t>Definition: Google Sheets has a mobile app for both iOS and Android devices.</a:t>
            </a:r>
          </a:p>
          <a:p>
            <a:pPr algn="just" marL="928719" indent="-464360" lvl="1">
              <a:lnSpc>
                <a:spcPts val="6022"/>
              </a:lnSpc>
              <a:buFont typeface="Arial"/>
              <a:buChar char="•"/>
            </a:pPr>
            <a:r>
              <a:rPr lang="en-US" b="true" sz="4301">
                <a:solidFill>
                  <a:srgbClr val="000000"/>
                </a:solidFill>
                <a:latin typeface="Canva Sans Bold"/>
                <a:ea typeface="Canva Sans Bold"/>
                <a:cs typeface="Canva Sans Bold"/>
                <a:sym typeface="Canva Sans Bold"/>
              </a:rPr>
              <a:t>Benefits:</a:t>
            </a:r>
          </a:p>
          <a:p>
            <a:pPr algn="just" marL="1857438" indent="-619146" lvl="2">
              <a:lnSpc>
                <a:spcPts val="6022"/>
              </a:lnSpc>
              <a:buFont typeface="Arial"/>
              <a:buChar char="⚬"/>
            </a:pPr>
            <a:r>
              <a:rPr lang="en-US" b="true" sz="4301">
                <a:solidFill>
                  <a:srgbClr val="000000"/>
                </a:solidFill>
                <a:latin typeface="Canva Sans Bold"/>
                <a:ea typeface="Canva Sans Bold"/>
                <a:cs typeface="Canva Sans Bold"/>
                <a:sym typeface="Canva Sans Bold"/>
              </a:rPr>
              <a:t>Access and edit your spreadsheets on the go.</a:t>
            </a:r>
          </a:p>
          <a:p>
            <a:pPr algn="just" marL="1857438" indent="-619146" lvl="2">
              <a:lnSpc>
                <a:spcPts val="6022"/>
              </a:lnSpc>
              <a:buFont typeface="Arial"/>
              <a:buChar char="⚬"/>
            </a:pPr>
            <a:r>
              <a:rPr lang="en-US" b="true" sz="4301">
                <a:solidFill>
                  <a:srgbClr val="000000"/>
                </a:solidFill>
                <a:latin typeface="Canva Sans Bold"/>
                <a:ea typeface="Canva Sans Bold"/>
                <a:cs typeface="Canva Sans Bold"/>
                <a:sym typeface="Canva Sans Bold"/>
              </a:rPr>
              <a:t>Stay updated and collaborate with team members, even while traveling.</a:t>
            </a:r>
          </a:p>
          <a:p>
            <a:pPr algn="just" marL="1857438" indent="-619146" lvl="2">
              <a:lnSpc>
                <a:spcPts val="6022"/>
              </a:lnSpc>
              <a:buFont typeface="Arial"/>
              <a:buChar char="⚬"/>
            </a:pPr>
            <a:r>
              <a:rPr lang="en-US" b="true" sz="4301">
                <a:solidFill>
                  <a:srgbClr val="000000"/>
                </a:solidFill>
                <a:latin typeface="Canva Sans Bold"/>
                <a:ea typeface="Canva Sans Bold"/>
                <a:cs typeface="Canva Sans Bold"/>
                <a:sym typeface="Canva Sans Bold"/>
              </a:rPr>
              <a:t>Works in both online and offline modes.</a:t>
            </a:r>
          </a:p>
          <a:p>
            <a:pPr algn="just" marL="928719" indent="-464360" lvl="1">
              <a:lnSpc>
                <a:spcPts val="6022"/>
              </a:lnSpc>
              <a:buFont typeface="Arial"/>
              <a:buChar char="•"/>
            </a:pPr>
            <a:r>
              <a:rPr lang="en-US" b="true" sz="4301">
                <a:solidFill>
                  <a:srgbClr val="000000"/>
                </a:solidFill>
                <a:latin typeface="Canva Sans Bold"/>
                <a:ea typeface="Canva Sans Bold"/>
                <a:cs typeface="Canva Sans Bold"/>
                <a:sym typeface="Canva Sans Bold"/>
              </a:rPr>
              <a:t>Example: You can use the Google Sheets app to track inventory or sales while attending meetings or on business trips.</a:t>
            </a:r>
          </a:p>
          <a:p>
            <a:pPr algn="just">
              <a:lnSpc>
                <a:spcPts val="6022"/>
              </a:lnSpc>
            </a:pPr>
          </a:p>
        </p:txBody>
      </p:sp>
    </p:spTree>
  </p:cSld>
  <p:clrMapOvr>
    <a:masterClrMapping/>
  </p:clrMapOvr>
</p:sld>
</file>

<file path=ppt/slides/slide13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368642" y="1928597"/>
            <a:ext cx="17919358" cy="8624371"/>
          </a:xfrm>
          <a:prstGeom prst="rect">
            <a:avLst/>
          </a:prstGeom>
        </p:spPr>
        <p:txBody>
          <a:bodyPr anchor="t" rtlCol="false" tIns="0" lIns="0" bIns="0" rIns="0">
            <a:spAutoFit/>
          </a:bodyPr>
          <a:lstStyle/>
          <a:p>
            <a:pPr algn="just">
              <a:lnSpc>
                <a:spcPts val="7640"/>
              </a:lnSpc>
            </a:pPr>
            <a:r>
              <a:rPr lang="en-US" sz="5457" b="true">
                <a:solidFill>
                  <a:srgbClr val="000000"/>
                </a:solidFill>
                <a:latin typeface="Canva Sans Bold"/>
                <a:ea typeface="Canva Sans Bold"/>
                <a:cs typeface="Canva Sans Bold"/>
                <a:sym typeface="Canva Sans Bold"/>
              </a:rPr>
              <a:t>Conclusion</a:t>
            </a:r>
          </a:p>
          <a:p>
            <a:pPr algn="just">
              <a:lnSpc>
                <a:spcPts val="7640"/>
              </a:lnSpc>
            </a:pPr>
            <a:r>
              <a:rPr lang="en-US" sz="5457" b="true">
                <a:solidFill>
                  <a:srgbClr val="000000"/>
                </a:solidFill>
                <a:latin typeface="Canva Sans Bold"/>
                <a:ea typeface="Canva Sans Bold"/>
                <a:cs typeface="Canva Sans Bold"/>
                <a:sym typeface="Canva Sans Bold"/>
              </a:rPr>
              <a:t>Google Sheets is a versatile, powerful tool that offers cloud-based, real-time collaboration, security, and a wide range of features for users in both personal and professional settings. It is free, easily accessible, and can be customized to fit a variety of needs—from basic data entry to complex business reporting.</a:t>
            </a:r>
          </a:p>
          <a:p>
            <a:pPr algn="just">
              <a:lnSpc>
                <a:spcPts val="7640"/>
              </a:lnSpc>
            </a:pPr>
          </a:p>
        </p:txBody>
      </p:sp>
    </p:spTree>
  </p:cSld>
  <p:clrMapOvr>
    <a:masterClrMapping/>
  </p:clrMapOvr>
</p:sld>
</file>

<file path=ppt/slides/slide13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575746"/>
            <a:ext cx="15353147" cy="10840354"/>
          </a:xfrm>
          <a:prstGeom prst="rect">
            <a:avLst/>
          </a:prstGeom>
        </p:spPr>
        <p:txBody>
          <a:bodyPr anchor="t" rtlCol="false" tIns="0" lIns="0" bIns="0" rIns="0">
            <a:spAutoFit/>
          </a:bodyPr>
          <a:lstStyle/>
          <a:p>
            <a:pPr algn="just">
              <a:lnSpc>
                <a:spcPts val="5725"/>
              </a:lnSpc>
            </a:pPr>
            <a:r>
              <a:rPr lang="en-US" b="true" sz="4089">
                <a:solidFill>
                  <a:srgbClr val="000000"/>
                </a:solidFill>
                <a:latin typeface="Canva Sans Bold"/>
                <a:ea typeface="Canva Sans Bold"/>
                <a:cs typeface="Canva Sans Bold"/>
                <a:sym typeface="Canva Sans Bold"/>
              </a:rPr>
              <a:t>Advantages of Google Sheets:</a:t>
            </a:r>
          </a:p>
          <a:p>
            <a:pPr algn="just">
              <a:lnSpc>
                <a:spcPts val="5725"/>
              </a:lnSpc>
            </a:pPr>
          </a:p>
          <a:p>
            <a:pPr algn="just">
              <a:lnSpc>
                <a:spcPts val="5725"/>
              </a:lnSpc>
            </a:pPr>
            <a:r>
              <a:rPr lang="en-US" b="true" sz="4089">
                <a:solidFill>
                  <a:srgbClr val="000000"/>
                </a:solidFill>
                <a:latin typeface="Canva Sans Bold"/>
                <a:ea typeface="Canva Sans Bold"/>
                <a:cs typeface="Canva Sans Bold"/>
                <a:sym typeface="Canva Sans Bold"/>
              </a:rPr>
              <a:t>Google Sheets is a versatile, cloud-based spreadsheet application that offers a wide range of benefits. Here are some of the key advantages of using Google Sheets:</a:t>
            </a:r>
          </a:p>
          <a:p>
            <a:pPr algn="just">
              <a:lnSpc>
                <a:spcPts val="5725"/>
              </a:lnSpc>
            </a:pPr>
            <a:r>
              <a:rPr lang="en-US" b="true" sz="4089">
                <a:solidFill>
                  <a:srgbClr val="000000"/>
                </a:solidFill>
                <a:latin typeface="Canva Sans Bold"/>
                <a:ea typeface="Canva Sans Bold"/>
                <a:cs typeface="Canva Sans Bold"/>
                <a:sym typeface="Canva Sans Bold"/>
              </a:rPr>
              <a:t>1. Free to Use</a:t>
            </a:r>
          </a:p>
          <a:p>
            <a:pPr algn="just" marL="882901" indent="-441450" lvl="1">
              <a:lnSpc>
                <a:spcPts val="5725"/>
              </a:lnSpc>
              <a:buFont typeface="Arial"/>
              <a:buChar char="•"/>
            </a:pPr>
            <a:r>
              <a:rPr lang="en-US" b="true" sz="4089">
                <a:solidFill>
                  <a:srgbClr val="000000"/>
                </a:solidFill>
                <a:latin typeface="Canva Sans Bold"/>
                <a:ea typeface="Canva Sans Bold"/>
                <a:cs typeface="Canva Sans Bold"/>
                <a:sym typeface="Canva Sans Bold"/>
              </a:rPr>
              <a:t>Cost-Free: Google Sheets is completely free to use with a Google account. Unlike other spreadsheet software like Microsoft Excel, you don't need to buy a license or pay a subscription fee.</a:t>
            </a:r>
          </a:p>
          <a:p>
            <a:pPr algn="just" marL="882901" indent="-441450" lvl="1">
              <a:lnSpc>
                <a:spcPts val="5725"/>
              </a:lnSpc>
              <a:buFont typeface="Arial"/>
              <a:buChar char="•"/>
            </a:pPr>
            <a:r>
              <a:rPr lang="en-US" b="true" sz="4089">
                <a:solidFill>
                  <a:srgbClr val="000000"/>
                </a:solidFill>
                <a:latin typeface="Canva Sans Bold"/>
                <a:ea typeface="Canva Sans Bold"/>
                <a:cs typeface="Canva Sans Bold"/>
                <a:sym typeface="Canva Sans Bold"/>
              </a:rPr>
              <a:t>Perfect for Individuals and Businesses: Small businesses, students, and professionals can use Google Sheets without worrying about the cost.</a:t>
            </a:r>
          </a:p>
          <a:p>
            <a:pPr algn="just">
              <a:lnSpc>
                <a:spcPts val="5725"/>
              </a:lnSpc>
            </a:pPr>
          </a:p>
          <a:p>
            <a:pPr algn="just">
              <a:lnSpc>
                <a:spcPts val="5725"/>
              </a:lnSpc>
            </a:pPr>
          </a:p>
        </p:txBody>
      </p:sp>
    </p:spTree>
  </p:cSld>
  <p:clrMapOvr>
    <a:masterClrMapping/>
  </p:clrMapOvr>
</p:sld>
</file>

<file path=ppt/slides/slide13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47380" y="1486514"/>
            <a:ext cx="18002765" cy="8130752"/>
          </a:xfrm>
          <a:prstGeom prst="rect">
            <a:avLst/>
          </a:prstGeom>
        </p:spPr>
        <p:txBody>
          <a:bodyPr anchor="t" rtlCol="false" tIns="0" lIns="0" bIns="0" rIns="0">
            <a:spAutoFit/>
          </a:bodyPr>
          <a:lstStyle/>
          <a:p>
            <a:pPr algn="ctr">
              <a:lnSpc>
                <a:spcPts val="6474"/>
              </a:lnSpc>
            </a:pPr>
            <a:r>
              <a:rPr lang="en-US" sz="4624">
                <a:solidFill>
                  <a:srgbClr val="000000"/>
                </a:solidFill>
                <a:latin typeface="Canva Sans"/>
                <a:ea typeface="Canva Sans"/>
                <a:cs typeface="Canva Sans"/>
                <a:sym typeface="Canva Sans"/>
              </a:rPr>
              <a:t>2. Cloud-Based and </a:t>
            </a:r>
            <a:r>
              <a:rPr lang="en-US" sz="4624">
                <a:solidFill>
                  <a:srgbClr val="000000"/>
                </a:solidFill>
                <a:latin typeface="Canva Sans"/>
                <a:ea typeface="Canva Sans"/>
                <a:cs typeface="Canva Sans"/>
                <a:sym typeface="Canva Sans"/>
              </a:rPr>
              <a:t>Accessible Anywhere</a:t>
            </a:r>
          </a:p>
          <a:p>
            <a:pPr algn="ctr" marL="998502" indent="-499251" lvl="1">
              <a:lnSpc>
                <a:spcPts val="6474"/>
              </a:lnSpc>
              <a:buFont typeface="Arial"/>
              <a:buChar char="•"/>
            </a:pPr>
            <a:r>
              <a:rPr lang="en-US" sz="4624">
                <a:solidFill>
                  <a:srgbClr val="000000"/>
                </a:solidFill>
                <a:latin typeface="Canva Sans"/>
                <a:ea typeface="Canva Sans"/>
                <a:cs typeface="Canva Sans"/>
                <a:sym typeface="Canva Sans"/>
              </a:rPr>
              <a:t>Access Anywhere, Anytime: Since it’s cloud-based, you can access your Google Sheets from any device (laptop, smartphone, tablet) with an internet connection.</a:t>
            </a:r>
          </a:p>
          <a:p>
            <a:pPr algn="ctr" marL="998502" indent="-499251" lvl="1">
              <a:lnSpc>
                <a:spcPts val="6474"/>
              </a:lnSpc>
              <a:buFont typeface="Arial"/>
              <a:buChar char="•"/>
            </a:pPr>
            <a:r>
              <a:rPr lang="en-US" sz="4624">
                <a:solidFill>
                  <a:srgbClr val="000000"/>
                </a:solidFill>
                <a:latin typeface="Canva Sans"/>
                <a:ea typeface="Canva Sans"/>
                <a:cs typeface="Canva Sans"/>
                <a:sym typeface="Canva Sans"/>
              </a:rPr>
              <a:t>No Installation Required: There is no need to install any software or worry about software updates; all you need is a Google account.</a:t>
            </a:r>
          </a:p>
          <a:p>
            <a:pPr algn="ctr" marL="998502" indent="-499251" lvl="1">
              <a:lnSpc>
                <a:spcPts val="6474"/>
              </a:lnSpc>
              <a:buFont typeface="Arial"/>
              <a:buChar char="•"/>
            </a:pPr>
            <a:r>
              <a:rPr lang="en-US" sz="4624">
                <a:solidFill>
                  <a:srgbClr val="000000"/>
                </a:solidFill>
                <a:latin typeface="Canva Sans"/>
                <a:ea typeface="Canva Sans"/>
                <a:cs typeface="Canva Sans"/>
                <a:sym typeface="Canva Sans"/>
              </a:rPr>
              <a:t>Example: You can start a report on your office desktop and finish it while traveling on your mobile phone or tablet.</a:t>
            </a:r>
          </a:p>
          <a:p>
            <a:pPr algn="ctr">
              <a:lnSpc>
                <a:spcPts val="6474"/>
              </a:lnSpc>
            </a:pPr>
          </a:p>
        </p:txBody>
      </p:sp>
    </p:spTree>
  </p:cSld>
  <p:clrMapOvr>
    <a:masterClrMapping/>
  </p:clrMapOvr>
</p:sld>
</file>

<file path=ppt/slides/slide13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930069" y="1803349"/>
            <a:ext cx="16122816" cy="6931127"/>
          </a:xfrm>
          <a:prstGeom prst="rect">
            <a:avLst/>
          </a:prstGeom>
        </p:spPr>
        <p:txBody>
          <a:bodyPr anchor="t" rtlCol="false" tIns="0" lIns="0" bIns="0" rIns="0">
            <a:spAutoFit/>
          </a:bodyPr>
          <a:lstStyle/>
          <a:p>
            <a:pPr algn="just">
              <a:lnSpc>
                <a:spcPts val="5038"/>
              </a:lnSpc>
            </a:pPr>
            <a:r>
              <a:rPr lang="en-US" sz="3598" b="true">
                <a:solidFill>
                  <a:srgbClr val="000000"/>
                </a:solidFill>
                <a:latin typeface="Canva Sans Bold"/>
                <a:ea typeface="Canva Sans Bold"/>
                <a:cs typeface="Canva Sans Bold"/>
                <a:sym typeface="Canva Sans Bold"/>
              </a:rPr>
              <a:t>3.</a:t>
            </a:r>
            <a:r>
              <a:rPr lang="en-US" b="true" sz="3598">
                <a:solidFill>
                  <a:srgbClr val="000000"/>
                </a:solidFill>
                <a:latin typeface="Canva Sans Bold"/>
                <a:ea typeface="Canva Sans Bold"/>
                <a:cs typeface="Canva Sans Bold"/>
                <a:sym typeface="Canva Sans Bold"/>
              </a:rPr>
              <a:t> Real-Time Collaboration</a:t>
            </a:r>
          </a:p>
          <a:p>
            <a:pPr algn="just" marL="776933" indent="-388467" lvl="1">
              <a:lnSpc>
                <a:spcPts val="5038"/>
              </a:lnSpc>
              <a:buFont typeface="Arial"/>
              <a:buChar char="•"/>
            </a:pPr>
            <a:r>
              <a:rPr lang="en-US" b="true" sz="3598">
                <a:solidFill>
                  <a:srgbClr val="000000"/>
                </a:solidFill>
                <a:latin typeface="Canva Sans Bold"/>
                <a:ea typeface="Canva Sans Bold"/>
                <a:cs typeface="Canva Sans Bold"/>
                <a:sym typeface="Canva Sans Bold"/>
              </a:rPr>
              <a:t>Multiple Users at Once: Google Sheets allows real-time collaboration, meaning multiple users can work on the same spreadsheet simultaneously.</a:t>
            </a:r>
          </a:p>
          <a:p>
            <a:pPr algn="just" marL="776933" indent="-388467" lvl="1">
              <a:lnSpc>
                <a:spcPts val="5038"/>
              </a:lnSpc>
              <a:buFont typeface="Arial"/>
              <a:buChar char="•"/>
            </a:pPr>
            <a:r>
              <a:rPr lang="en-US" b="true" sz="3598">
                <a:solidFill>
                  <a:srgbClr val="000000"/>
                </a:solidFill>
                <a:latin typeface="Canva Sans Bold"/>
                <a:ea typeface="Canva Sans Bold"/>
                <a:cs typeface="Canva Sans Bold"/>
                <a:sym typeface="Canva Sans Bold"/>
              </a:rPr>
              <a:t>Instant Updates: Changes are visible immediately to everyone working on the sheet, which helps teams collaborate more efficiently.</a:t>
            </a:r>
          </a:p>
          <a:p>
            <a:pPr algn="just" marL="776933" indent="-388467" lvl="1">
              <a:lnSpc>
                <a:spcPts val="5038"/>
              </a:lnSpc>
              <a:buFont typeface="Arial"/>
              <a:buChar char="•"/>
            </a:pPr>
            <a:r>
              <a:rPr lang="en-US" b="true" sz="3598">
                <a:solidFill>
                  <a:srgbClr val="000000"/>
                </a:solidFill>
                <a:latin typeface="Canva Sans Bold"/>
                <a:ea typeface="Canva Sans Bold"/>
                <a:cs typeface="Canva Sans Bold"/>
                <a:sym typeface="Canva Sans Bold"/>
              </a:rPr>
              <a:t>Example: A project team can update progress, add data, and leave comments at the same time without waiting for others to finish their tasks.</a:t>
            </a:r>
          </a:p>
          <a:p>
            <a:pPr algn="just">
              <a:lnSpc>
                <a:spcPts val="5038"/>
              </a:lnSpc>
            </a:pPr>
          </a:p>
        </p:txBody>
      </p:sp>
    </p:spTree>
  </p:cSld>
  <p:clrMapOvr>
    <a:masterClrMapping/>
  </p:clrMapOvr>
</p:sld>
</file>

<file path=ppt/slides/slide13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241510" y="1457969"/>
            <a:ext cx="17017790" cy="7831929"/>
          </a:xfrm>
          <a:prstGeom prst="rect">
            <a:avLst/>
          </a:prstGeom>
        </p:spPr>
        <p:txBody>
          <a:bodyPr anchor="t" rtlCol="false" tIns="0" lIns="0" bIns="0" rIns="0">
            <a:spAutoFit/>
          </a:bodyPr>
          <a:lstStyle/>
          <a:p>
            <a:pPr algn="just">
              <a:lnSpc>
                <a:spcPts val="5643"/>
              </a:lnSpc>
            </a:pPr>
            <a:r>
              <a:rPr lang="en-US" sz="4031" b="true">
                <a:solidFill>
                  <a:srgbClr val="000000"/>
                </a:solidFill>
                <a:latin typeface="Canva Sans Bold"/>
                <a:ea typeface="Canva Sans Bold"/>
                <a:cs typeface="Canva Sans Bold"/>
                <a:sym typeface="Canva Sans Bold"/>
              </a:rPr>
              <a:t>4. Easy Sharing an</a:t>
            </a:r>
            <a:r>
              <a:rPr lang="en-US" b="true" sz="4031">
                <a:solidFill>
                  <a:srgbClr val="000000"/>
                </a:solidFill>
                <a:latin typeface="Canva Sans Bold"/>
                <a:ea typeface="Canva Sans Bold"/>
                <a:cs typeface="Canva Sans Bold"/>
                <a:sym typeface="Canva Sans Bold"/>
              </a:rPr>
              <a:t>d Permissions</a:t>
            </a:r>
          </a:p>
          <a:p>
            <a:pPr algn="just" marL="870366" indent="-435183" lvl="1">
              <a:lnSpc>
                <a:spcPts val="5643"/>
              </a:lnSpc>
              <a:buFont typeface="Arial"/>
              <a:buChar char="•"/>
            </a:pPr>
            <a:r>
              <a:rPr lang="en-US" b="true" sz="4031">
                <a:solidFill>
                  <a:srgbClr val="000000"/>
                </a:solidFill>
                <a:latin typeface="Canva Sans Bold"/>
                <a:ea typeface="Canva Sans Bold"/>
                <a:cs typeface="Canva Sans Bold"/>
                <a:sym typeface="Canva Sans Bold"/>
              </a:rPr>
              <a:t>Share with Anyone: Google Sheets makes it easy to share documents with others through a link or email.</a:t>
            </a:r>
          </a:p>
          <a:p>
            <a:pPr algn="just" marL="870366" indent="-435183" lvl="1">
              <a:lnSpc>
                <a:spcPts val="5643"/>
              </a:lnSpc>
              <a:buFont typeface="Arial"/>
              <a:buChar char="•"/>
            </a:pPr>
            <a:r>
              <a:rPr lang="en-US" b="true" sz="4031">
                <a:solidFill>
                  <a:srgbClr val="000000"/>
                </a:solidFill>
                <a:latin typeface="Canva Sans Bold"/>
                <a:ea typeface="Canva Sans Bold"/>
                <a:cs typeface="Canva Sans Bold"/>
                <a:sym typeface="Canva Sans Bold"/>
              </a:rPr>
              <a:t>Granular Permissions: You can control who has access and what level of control they have (view, comment, or edit).</a:t>
            </a:r>
          </a:p>
          <a:p>
            <a:pPr algn="just" marL="870366" indent="-435183" lvl="1">
              <a:lnSpc>
                <a:spcPts val="5643"/>
              </a:lnSpc>
              <a:buFont typeface="Arial"/>
              <a:buChar char="•"/>
            </a:pPr>
            <a:r>
              <a:rPr lang="en-US" b="true" sz="4031">
                <a:solidFill>
                  <a:srgbClr val="000000"/>
                </a:solidFill>
                <a:latin typeface="Canva Sans Bold"/>
                <a:ea typeface="Canva Sans Bold"/>
                <a:cs typeface="Canva Sans Bold"/>
                <a:sym typeface="Canva Sans Bold"/>
              </a:rPr>
              <a:t>Secure Sharing: You can also choose to restrict downloading, printing, or copying the sheet, adding another layer of security.</a:t>
            </a:r>
          </a:p>
          <a:p>
            <a:pPr algn="just" marL="870366" indent="-435183" lvl="1">
              <a:lnSpc>
                <a:spcPts val="5643"/>
              </a:lnSpc>
              <a:buFont typeface="Arial"/>
              <a:buChar char="•"/>
            </a:pPr>
            <a:r>
              <a:rPr lang="en-US" b="true" sz="4031">
                <a:solidFill>
                  <a:srgbClr val="000000"/>
                </a:solidFill>
                <a:latin typeface="Canva Sans Bold"/>
                <a:ea typeface="Canva Sans Bold"/>
                <a:cs typeface="Canva Sans Bold"/>
                <a:sym typeface="Canva Sans Bold"/>
              </a:rPr>
              <a:t>Example: You can share a sales report with your team, allowing them to comment on it, while keeping editing rights only for certain team members.</a:t>
            </a:r>
          </a:p>
          <a:p>
            <a:pPr algn="just">
              <a:lnSpc>
                <a:spcPts val="5643"/>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755006" y="703567"/>
          <a:ext cx="15997977" cy="8879866"/>
        </p:xfrm>
        <a:graphic>
          <a:graphicData uri="http://schemas.openxmlformats.org/drawingml/2006/table">
            <a:tbl>
              <a:tblPr/>
              <a:tblGrid>
                <a:gridCol w="2723080"/>
                <a:gridCol w="2723080"/>
                <a:gridCol w="10551817"/>
              </a:tblGrid>
              <a:tr h="820911">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Format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Example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Description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0911">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Hex</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#FF5733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RGB values represented in hexadecimal.</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84015">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RGB</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rgb(255, 87, 51)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Red, Green, and Blue components (0-255).</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40912">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RGBA</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rgba(255, 87, 51, 0.5)</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RGB with transparency (Alpha 0–1).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84174">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HSL</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hsl(14, 100%, 60%)</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Hue, Saturation, Lightness.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404016">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HSLA</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hsla(14, 100%, 60%, 0.5)</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HSL with transparency (Alpha 0–1).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404016">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CMYK</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cmyk(0%, 50%, 100%, 0%)</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Cyan, Magenta, Yellow, Black for printing.</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0911">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Named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red, blue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Standard color names defined by CSS.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9139238" y="1257300"/>
            <a:ext cx="9525" cy="1670051"/>
          </a:xfrm>
          <a:prstGeom prst="rect">
            <a:avLst/>
          </a:prstGeom>
        </p:spPr>
        <p:txBody>
          <a:bodyPr anchor="t" rtlCol="false" tIns="0" lIns="0" bIns="0" rIns="0">
            <a:spAutoFit/>
          </a:bodyPr>
          <a:lstStyle/>
          <a:p>
            <a:pPr algn="ctr">
              <a:lnSpc>
                <a:spcPts val="12500"/>
              </a:lnSpc>
              <a:spcBef>
                <a:spcPct val="0"/>
              </a:spcBef>
            </a:pPr>
          </a:p>
        </p:txBody>
      </p:sp>
    </p:spTree>
  </p:cSld>
  <p:clrMapOvr>
    <a:masterClrMapping/>
  </p:clrMapOvr>
</p:sld>
</file>

<file path=ppt/slides/slide14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407053" y="838156"/>
            <a:ext cx="16720504" cy="9089430"/>
          </a:xfrm>
          <a:prstGeom prst="rect">
            <a:avLst/>
          </a:prstGeom>
        </p:spPr>
        <p:txBody>
          <a:bodyPr anchor="t" rtlCol="false" tIns="0" lIns="0" bIns="0" rIns="0">
            <a:spAutoFit/>
          </a:bodyPr>
          <a:lstStyle/>
          <a:p>
            <a:pPr algn="ctr">
              <a:lnSpc>
                <a:spcPts val="6578"/>
              </a:lnSpc>
            </a:pPr>
            <a:r>
              <a:rPr lang="en-US" sz="4699">
                <a:solidFill>
                  <a:srgbClr val="000000"/>
                </a:solidFill>
                <a:latin typeface="Canva Sans"/>
                <a:ea typeface="Canva Sans"/>
                <a:cs typeface="Canva Sans"/>
                <a:sym typeface="Canva Sans"/>
              </a:rPr>
              <a:t>5. Real-Time Comments an</a:t>
            </a:r>
            <a:r>
              <a:rPr lang="en-US" sz="4699">
                <a:solidFill>
                  <a:srgbClr val="000000"/>
                </a:solidFill>
                <a:latin typeface="Canva Sans"/>
                <a:ea typeface="Canva Sans"/>
                <a:cs typeface="Canva Sans"/>
                <a:sym typeface="Canva Sans"/>
              </a:rPr>
              <a:t>d Feedback</a:t>
            </a:r>
          </a:p>
          <a:p>
            <a:pPr algn="ctr" marL="1014551" indent="-507275" lvl="1">
              <a:lnSpc>
                <a:spcPts val="6578"/>
              </a:lnSpc>
              <a:buFont typeface="Arial"/>
              <a:buChar char="•"/>
            </a:pPr>
            <a:r>
              <a:rPr lang="en-US" sz="4699">
                <a:solidFill>
                  <a:srgbClr val="000000"/>
                </a:solidFill>
                <a:latin typeface="Canva Sans"/>
                <a:ea typeface="Canva Sans"/>
                <a:cs typeface="Canva Sans"/>
                <a:sym typeface="Canva Sans"/>
              </a:rPr>
              <a:t>Built-in Comments: Google Sheets allows users to leave comments on specific cells, making it easy to request feedback, ask questions, or explain data.</a:t>
            </a:r>
          </a:p>
          <a:p>
            <a:pPr algn="ctr" marL="1014551" indent="-507275" lvl="1">
              <a:lnSpc>
                <a:spcPts val="6578"/>
              </a:lnSpc>
              <a:buFont typeface="Arial"/>
              <a:buChar char="•"/>
            </a:pPr>
            <a:r>
              <a:rPr lang="en-US" sz="4699">
                <a:solidFill>
                  <a:srgbClr val="000000"/>
                </a:solidFill>
                <a:latin typeface="Canva Sans"/>
                <a:ea typeface="Canva Sans"/>
                <a:cs typeface="Canva Sans"/>
                <a:sym typeface="Canva Sans"/>
              </a:rPr>
              <a:t>Resolve Comments: Comments can be marked as resolved, helping keep track of action items or discussion points.</a:t>
            </a:r>
          </a:p>
          <a:p>
            <a:pPr algn="ctr" marL="1014551" indent="-507275" lvl="1">
              <a:lnSpc>
                <a:spcPts val="6578"/>
              </a:lnSpc>
              <a:buFont typeface="Arial"/>
              <a:buChar char="•"/>
            </a:pPr>
            <a:r>
              <a:rPr lang="en-US" sz="4699">
                <a:solidFill>
                  <a:srgbClr val="000000"/>
                </a:solidFill>
                <a:latin typeface="Canva Sans"/>
                <a:ea typeface="Canva Sans"/>
                <a:cs typeface="Canva Sans"/>
                <a:sym typeface="Canva Sans"/>
              </a:rPr>
              <a:t>Example: A team leader can leave comments on specific data entries and discuss them with the team without needing separate email chains.</a:t>
            </a:r>
          </a:p>
          <a:p>
            <a:pPr algn="ctr">
              <a:lnSpc>
                <a:spcPts val="6578"/>
              </a:lnSpc>
            </a:pPr>
          </a:p>
        </p:txBody>
      </p:sp>
    </p:spTree>
  </p:cSld>
  <p:clrMapOvr>
    <a:masterClrMapping/>
  </p:clrMapOvr>
</p:sld>
</file>

<file path=ppt/slides/slide14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733203" y="1916618"/>
            <a:ext cx="16831119" cy="6919135"/>
          </a:xfrm>
          <a:prstGeom prst="rect">
            <a:avLst/>
          </a:prstGeom>
        </p:spPr>
        <p:txBody>
          <a:bodyPr anchor="t" rtlCol="false" tIns="0" lIns="0" bIns="0" rIns="0">
            <a:spAutoFit/>
          </a:bodyPr>
          <a:lstStyle/>
          <a:p>
            <a:pPr algn="just">
              <a:lnSpc>
                <a:spcPts val="6080"/>
              </a:lnSpc>
            </a:pPr>
            <a:r>
              <a:rPr lang="en-US" sz="4343" b="true">
                <a:solidFill>
                  <a:srgbClr val="000000"/>
                </a:solidFill>
                <a:latin typeface="Canva Sans Bold"/>
                <a:ea typeface="Canva Sans Bold"/>
                <a:cs typeface="Canva Sans Bold"/>
                <a:sym typeface="Canva Sans Bold"/>
              </a:rPr>
              <a:t>6. </a:t>
            </a:r>
            <a:r>
              <a:rPr lang="en-US" b="true" sz="4343">
                <a:solidFill>
                  <a:srgbClr val="000000"/>
                </a:solidFill>
                <a:latin typeface="Canva Sans Bold"/>
                <a:ea typeface="Canva Sans Bold"/>
                <a:cs typeface="Canva Sans Bold"/>
                <a:sym typeface="Canva Sans Bold"/>
              </a:rPr>
              <a:t>Automatic Saving and Version History</a:t>
            </a:r>
          </a:p>
          <a:p>
            <a:pPr algn="just" marL="937680" indent="-468840" lvl="1">
              <a:lnSpc>
                <a:spcPts val="6080"/>
              </a:lnSpc>
              <a:buFont typeface="Arial"/>
              <a:buChar char="•"/>
            </a:pPr>
            <a:r>
              <a:rPr lang="en-US" b="true" sz="4343">
                <a:solidFill>
                  <a:srgbClr val="000000"/>
                </a:solidFill>
                <a:latin typeface="Canva Sans Bold"/>
                <a:ea typeface="Canva Sans Bold"/>
                <a:cs typeface="Canva Sans Bold"/>
                <a:sym typeface="Canva Sans Bold"/>
              </a:rPr>
              <a:t>Auto-Save: Google Sheets automatically saves your work as you go, so you never have to worry about losing data.</a:t>
            </a:r>
          </a:p>
          <a:p>
            <a:pPr algn="just" marL="937680" indent="-468840" lvl="1">
              <a:lnSpc>
                <a:spcPts val="6080"/>
              </a:lnSpc>
              <a:buFont typeface="Arial"/>
              <a:buChar char="•"/>
            </a:pPr>
            <a:r>
              <a:rPr lang="en-US" b="true" sz="4343">
                <a:solidFill>
                  <a:srgbClr val="000000"/>
                </a:solidFill>
                <a:latin typeface="Canva Sans Bold"/>
                <a:ea typeface="Canva Sans Bold"/>
                <a:cs typeface="Canva Sans Bold"/>
                <a:sym typeface="Canva Sans Bold"/>
              </a:rPr>
              <a:t>Version History: You can easily access and revert to previous versions of a sheet, allowing you to track changes over time or restore a previous version if necessary.</a:t>
            </a:r>
          </a:p>
          <a:p>
            <a:pPr algn="just" marL="937680" indent="-468840" lvl="1">
              <a:lnSpc>
                <a:spcPts val="6080"/>
              </a:lnSpc>
              <a:buFont typeface="Arial"/>
              <a:buChar char="•"/>
            </a:pPr>
            <a:r>
              <a:rPr lang="en-US" b="true" sz="4343">
                <a:solidFill>
                  <a:srgbClr val="000000"/>
                </a:solidFill>
                <a:latin typeface="Canva Sans Bold"/>
                <a:ea typeface="Canva Sans Bold"/>
                <a:cs typeface="Canva Sans Bold"/>
                <a:sym typeface="Canva Sans Bold"/>
              </a:rPr>
              <a:t>Example: If a mistake is made in the sheet, you can quickly go back to an earlier version and restore the data.</a:t>
            </a:r>
          </a:p>
          <a:p>
            <a:pPr algn="just">
              <a:lnSpc>
                <a:spcPts val="6080"/>
              </a:lnSpc>
            </a:pPr>
          </a:p>
        </p:txBody>
      </p:sp>
    </p:spTree>
  </p:cSld>
  <p:clrMapOvr>
    <a:masterClrMapping/>
  </p:clrMapOvr>
</p:sld>
</file>

<file path=ppt/slides/slide14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612678" y="1662688"/>
            <a:ext cx="16646622" cy="7193400"/>
          </a:xfrm>
          <a:prstGeom prst="rect">
            <a:avLst/>
          </a:prstGeom>
        </p:spPr>
        <p:txBody>
          <a:bodyPr anchor="t" rtlCol="false" tIns="0" lIns="0" bIns="0" rIns="0">
            <a:spAutoFit/>
          </a:bodyPr>
          <a:lstStyle/>
          <a:p>
            <a:pPr algn="just">
              <a:lnSpc>
                <a:spcPts val="5720"/>
              </a:lnSpc>
            </a:pPr>
            <a:r>
              <a:rPr lang="en-US" sz="4085" b="true">
                <a:solidFill>
                  <a:srgbClr val="000000"/>
                </a:solidFill>
                <a:latin typeface="Canva Sans Bold"/>
                <a:ea typeface="Canva Sans Bold"/>
                <a:cs typeface="Canva Sans Bold"/>
                <a:sym typeface="Canva Sans Bold"/>
              </a:rPr>
              <a:t>7. Offline </a:t>
            </a:r>
            <a:r>
              <a:rPr lang="en-US" b="true" sz="4085">
                <a:solidFill>
                  <a:srgbClr val="000000"/>
                </a:solidFill>
                <a:latin typeface="Canva Sans Bold"/>
                <a:ea typeface="Canva Sans Bold"/>
                <a:cs typeface="Canva Sans Bold"/>
                <a:sym typeface="Canva Sans Bold"/>
              </a:rPr>
              <a:t>Access</a:t>
            </a:r>
          </a:p>
          <a:p>
            <a:pPr algn="just" marL="882163" indent="-441081" lvl="1">
              <a:lnSpc>
                <a:spcPts val="5720"/>
              </a:lnSpc>
              <a:buAutoNum type="arabicPeriod" startAt="1"/>
            </a:pPr>
            <a:r>
              <a:rPr lang="en-US" b="true" sz="4085">
                <a:solidFill>
                  <a:srgbClr val="000000"/>
                </a:solidFill>
                <a:latin typeface="Canva Sans Bold"/>
                <a:ea typeface="Canva Sans Bold"/>
                <a:cs typeface="Canva Sans Bold"/>
                <a:sym typeface="Canva Sans Bold"/>
              </a:rPr>
              <a:t>Work Offline: Google Sheets allows you to work on your spreadsheets offline by enabling offline mode in Google Drive.</a:t>
            </a:r>
          </a:p>
          <a:p>
            <a:pPr algn="just" marL="882163" indent="-441081" lvl="1">
              <a:lnSpc>
                <a:spcPts val="5720"/>
              </a:lnSpc>
              <a:buAutoNum type="arabicPeriod" startAt="1"/>
            </a:pPr>
            <a:r>
              <a:rPr lang="en-US" b="true" sz="4085">
                <a:solidFill>
                  <a:srgbClr val="000000"/>
                </a:solidFill>
                <a:latin typeface="Canva Sans Bold"/>
                <a:ea typeface="Canva Sans Bold"/>
                <a:cs typeface="Canva Sans Bold"/>
                <a:sym typeface="Canva Sans Bold"/>
              </a:rPr>
              <a:t>Sync Automatically: Once you are back online, your changes will automatically sync with the cloud.</a:t>
            </a:r>
          </a:p>
          <a:p>
            <a:pPr algn="just" marL="882163" indent="-441081" lvl="1">
              <a:lnSpc>
                <a:spcPts val="5720"/>
              </a:lnSpc>
              <a:buAutoNum type="arabicPeriod" startAt="1"/>
            </a:pPr>
            <a:r>
              <a:rPr lang="en-US" b="true" sz="4085">
                <a:solidFill>
                  <a:srgbClr val="000000"/>
                </a:solidFill>
                <a:latin typeface="Canva Sans Bold"/>
                <a:ea typeface="Canva Sans Bold"/>
                <a:cs typeface="Canva Sans Bold"/>
                <a:sym typeface="Canva Sans Bold"/>
              </a:rPr>
              <a:t>Example: If you're traveling without an internet connection, you can continue editing your sheet and sync it once you’re connected to the internet.</a:t>
            </a:r>
          </a:p>
          <a:p>
            <a:pPr algn="just">
              <a:lnSpc>
                <a:spcPts val="5720"/>
              </a:lnSpc>
            </a:pPr>
          </a:p>
        </p:txBody>
      </p:sp>
    </p:spTree>
  </p:cSld>
  <p:clrMapOvr>
    <a:masterClrMapping/>
  </p:clrMapOvr>
</p:sld>
</file>

<file path=ppt/slides/slide14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17172" y="1616540"/>
            <a:ext cx="18170828" cy="8207611"/>
          </a:xfrm>
          <a:prstGeom prst="rect">
            <a:avLst/>
          </a:prstGeom>
        </p:spPr>
        <p:txBody>
          <a:bodyPr anchor="t" rtlCol="false" tIns="0" lIns="0" bIns="0" rIns="0">
            <a:spAutoFit/>
          </a:bodyPr>
          <a:lstStyle/>
          <a:p>
            <a:pPr algn="just">
              <a:lnSpc>
                <a:spcPts val="5411"/>
              </a:lnSpc>
            </a:pPr>
            <a:r>
              <a:rPr lang="en-US" sz="3865" b="true">
                <a:solidFill>
                  <a:srgbClr val="000000"/>
                </a:solidFill>
                <a:latin typeface="Canva Sans Bold"/>
                <a:ea typeface="Canva Sans Bold"/>
                <a:cs typeface="Canva Sans Bold"/>
                <a:sym typeface="Canva Sans Bold"/>
              </a:rPr>
              <a:t>8.</a:t>
            </a:r>
            <a:r>
              <a:rPr lang="en-US" b="true" sz="3865">
                <a:solidFill>
                  <a:srgbClr val="000000"/>
                </a:solidFill>
                <a:latin typeface="Canva Sans Bold"/>
                <a:ea typeface="Canva Sans Bold"/>
                <a:cs typeface="Canva Sans Bold"/>
                <a:sym typeface="Canva Sans Bold"/>
              </a:rPr>
              <a:t> Data Protection and Security</a:t>
            </a:r>
          </a:p>
          <a:p>
            <a:pPr algn="just" marL="834604" indent="-417302" lvl="1">
              <a:lnSpc>
                <a:spcPts val="5411"/>
              </a:lnSpc>
              <a:buFont typeface="Arial"/>
              <a:buChar char="•"/>
            </a:pPr>
            <a:r>
              <a:rPr lang="en-US" b="true" sz="3865">
                <a:solidFill>
                  <a:srgbClr val="000000"/>
                </a:solidFill>
                <a:latin typeface="Canva Sans Bold"/>
                <a:ea typeface="Canva Sans Bold"/>
                <a:cs typeface="Canva Sans Bold"/>
                <a:sym typeface="Canva Sans Bold"/>
              </a:rPr>
              <a:t>Encryption: Google Sheets uses encryption both for data stored on Google servers and for data in transit, ensuring that your information is protected.</a:t>
            </a:r>
          </a:p>
          <a:p>
            <a:pPr algn="just" marL="834604" indent="-417302" lvl="1">
              <a:lnSpc>
                <a:spcPts val="5411"/>
              </a:lnSpc>
              <a:buFont typeface="Arial"/>
              <a:buChar char="•"/>
            </a:pPr>
            <a:r>
              <a:rPr lang="en-US" b="true" sz="3865">
                <a:solidFill>
                  <a:srgbClr val="000000"/>
                </a:solidFill>
                <a:latin typeface="Canva Sans Bold"/>
                <a:ea typeface="Canva Sans Bold"/>
                <a:cs typeface="Canva Sans Bold"/>
                <a:sym typeface="Canva Sans Bold"/>
              </a:rPr>
              <a:t>Two-Factor Authentication (2FA): You can enable two-factor authentication for added security on your Google account, ensuring that only authorized users can access your data.</a:t>
            </a:r>
          </a:p>
          <a:p>
            <a:pPr algn="just" marL="834604" indent="-417302" lvl="1">
              <a:lnSpc>
                <a:spcPts val="5411"/>
              </a:lnSpc>
              <a:buFont typeface="Arial"/>
              <a:buChar char="•"/>
            </a:pPr>
            <a:r>
              <a:rPr lang="en-US" b="true" sz="3865">
                <a:solidFill>
                  <a:srgbClr val="000000"/>
                </a:solidFill>
                <a:latin typeface="Canva Sans Bold"/>
                <a:ea typeface="Canva Sans Bold"/>
                <a:cs typeface="Canva Sans Bold"/>
                <a:sym typeface="Canva Sans Bold"/>
              </a:rPr>
              <a:t>Audit Logs: Google Sheets keeps a record of all changes made to the sheet, helping you monitor user activity and maintain control.</a:t>
            </a:r>
          </a:p>
          <a:p>
            <a:pPr algn="just" marL="834604" indent="-417302" lvl="1">
              <a:lnSpc>
                <a:spcPts val="5411"/>
              </a:lnSpc>
              <a:buFont typeface="Arial"/>
              <a:buChar char="•"/>
            </a:pPr>
            <a:r>
              <a:rPr lang="en-US" b="true" sz="3865">
                <a:solidFill>
                  <a:srgbClr val="000000"/>
                </a:solidFill>
                <a:latin typeface="Canva Sans Bold"/>
                <a:ea typeface="Canva Sans Bold"/>
                <a:cs typeface="Canva Sans Bold"/>
                <a:sym typeface="Canva Sans Bold"/>
              </a:rPr>
              <a:t>Example: If you're sharing a financial sheet with your team, you can rely on Google's robust security to protect sensitive information.</a:t>
            </a:r>
          </a:p>
          <a:p>
            <a:pPr algn="just">
              <a:lnSpc>
                <a:spcPts val="5411"/>
              </a:lnSpc>
            </a:pPr>
          </a:p>
        </p:txBody>
      </p:sp>
    </p:spTree>
  </p:cSld>
  <p:clrMapOvr>
    <a:masterClrMapping/>
  </p:clrMapOvr>
</p:sld>
</file>

<file path=ppt/slides/slide14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431959" y="1149859"/>
            <a:ext cx="16827341" cy="8516559"/>
          </a:xfrm>
          <a:prstGeom prst="rect">
            <a:avLst/>
          </a:prstGeom>
        </p:spPr>
        <p:txBody>
          <a:bodyPr anchor="t" rtlCol="false" tIns="0" lIns="0" bIns="0" rIns="0">
            <a:spAutoFit/>
          </a:bodyPr>
          <a:lstStyle/>
          <a:p>
            <a:pPr algn="just">
              <a:lnSpc>
                <a:spcPts val="5183"/>
              </a:lnSpc>
            </a:pPr>
            <a:r>
              <a:rPr lang="en-US" sz="3702" b="true">
                <a:solidFill>
                  <a:srgbClr val="000000"/>
                </a:solidFill>
                <a:latin typeface="Canva Sans Bold"/>
                <a:ea typeface="Canva Sans Bold"/>
                <a:cs typeface="Canva Sans Bold"/>
                <a:sym typeface="Canva Sans Bold"/>
              </a:rPr>
              <a:t>9. Integration with Other Google Workspace Tools</a:t>
            </a:r>
          </a:p>
          <a:p>
            <a:pPr algn="just" marL="799344" indent="-399672" lvl="1">
              <a:lnSpc>
                <a:spcPts val="5183"/>
              </a:lnSpc>
              <a:buFont typeface="Arial"/>
              <a:buChar char="•"/>
            </a:pPr>
            <a:r>
              <a:rPr lang="en-US" b="true" sz="3702">
                <a:solidFill>
                  <a:srgbClr val="000000"/>
                </a:solidFill>
                <a:latin typeface="Canva Sans Bold"/>
                <a:ea typeface="Canva Sans Bold"/>
                <a:cs typeface="Canva Sans Bold"/>
                <a:sym typeface="Canva Sans Bold"/>
              </a:rPr>
              <a:t>Seamless Integration: Google</a:t>
            </a:r>
            <a:r>
              <a:rPr lang="en-US" b="true" sz="3702">
                <a:solidFill>
                  <a:srgbClr val="000000"/>
                </a:solidFill>
                <a:latin typeface="Canva Sans Bold"/>
                <a:ea typeface="Canva Sans Bold"/>
                <a:cs typeface="Canva Sans Bold"/>
                <a:sym typeface="Canva Sans Bold"/>
              </a:rPr>
              <a:t> Sheets integrates seamlessly with other Google Workspace apps like Google Docs, Google Slides, and Google Forms.</a:t>
            </a:r>
          </a:p>
          <a:p>
            <a:pPr algn="just" marL="799344" indent="-399672" lvl="1">
              <a:lnSpc>
                <a:spcPts val="5183"/>
              </a:lnSpc>
              <a:buFont typeface="Arial"/>
              <a:buChar char="•"/>
            </a:pPr>
            <a:r>
              <a:rPr lang="en-US" b="true" sz="3702">
                <a:solidFill>
                  <a:srgbClr val="000000"/>
                </a:solidFill>
                <a:latin typeface="Canva Sans Bold"/>
                <a:ea typeface="Canva Sans Bold"/>
                <a:cs typeface="Canva Sans Bold"/>
                <a:sym typeface="Canva Sans Bold"/>
              </a:rPr>
              <a:t>Example:</a:t>
            </a:r>
          </a:p>
          <a:p>
            <a:pPr algn="just" marL="1598689" indent="-532896" lvl="2">
              <a:lnSpc>
                <a:spcPts val="5183"/>
              </a:lnSpc>
              <a:buFont typeface="Arial"/>
              <a:buChar char="⚬"/>
            </a:pPr>
            <a:r>
              <a:rPr lang="en-US" b="true" sz="3702">
                <a:solidFill>
                  <a:srgbClr val="000000"/>
                </a:solidFill>
                <a:latin typeface="Canva Sans Bold"/>
                <a:ea typeface="Canva Sans Bold"/>
                <a:cs typeface="Canva Sans Bold"/>
                <a:sym typeface="Canva Sans Bold"/>
              </a:rPr>
              <a:t>Responses from Google Forms can be automatically added to a Google Sheet for analysis.</a:t>
            </a:r>
          </a:p>
          <a:p>
            <a:pPr algn="just" marL="1598689" indent="-532896" lvl="2">
              <a:lnSpc>
                <a:spcPts val="5183"/>
              </a:lnSpc>
              <a:buFont typeface="Arial"/>
              <a:buChar char="⚬"/>
            </a:pPr>
            <a:r>
              <a:rPr lang="en-US" b="true" sz="3702">
                <a:solidFill>
                  <a:srgbClr val="000000"/>
                </a:solidFill>
                <a:latin typeface="Canva Sans Bold"/>
                <a:ea typeface="Canva Sans Bold"/>
                <a:cs typeface="Canva Sans Bold"/>
                <a:sym typeface="Canva Sans Bold"/>
              </a:rPr>
              <a:t>Google Data Studio allows you to visualize your Google Sheets data in custom reports and dashboards.</a:t>
            </a:r>
          </a:p>
          <a:p>
            <a:pPr algn="just" marL="799344" indent="-399672" lvl="1">
              <a:lnSpc>
                <a:spcPts val="5183"/>
              </a:lnSpc>
              <a:buFont typeface="Arial"/>
              <a:buChar char="•"/>
            </a:pPr>
            <a:r>
              <a:rPr lang="en-US" b="true" sz="3702">
                <a:solidFill>
                  <a:srgbClr val="000000"/>
                </a:solidFill>
                <a:latin typeface="Canva Sans Bold"/>
                <a:ea typeface="Canva Sans Bold"/>
                <a:cs typeface="Canva Sans Bold"/>
                <a:sym typeface="Canva Sans Bold"/>
              </a:rPr>
              <a:t>Third-Party Integrations: Google Sheets can also be connected to many external apps like Zapier, allowing further integrations for automation.</a:t>
            </a:r>
          </a:p>
          <a:p>
            <a:pPr algn="just">
              <a:lnSpc>
                <a:spcPts val="5183"/>
              </a:lnSpc>
            </a:pPr>
          </a:p>
        </p:txBody>
      </p:sp>
    </p:spTree>
  </p:cSld>
  <p:clrMapOvr>
    <a:masterClrMapping/>
  </p:clrMapOvr>
</p:sld>
</file>

<file path=ppt/slides/slide14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690849" y="1445061"/>
            <a:ext cx="15553742" cy="7624529"/>
          </a:xfrm>
          <a:prstGeom prst="rect">
            <a:avLst/>
          </a:prstGeom>
        </p:spPr>
        <p:txBody>
          <a:bodyPr anchor="t" rtlCol="false" tIns="0" lIns="0" bIns="0" rIns="0">
            <a:spAutoFit/>
          </a:bodyPr>
          <a:lstStyle/>
          <a:p>
            <a:pPr algn="just">
              <a:lnSpc>
                <a:spcPts val="5525"/>
              </a:lnSpc>
            </a:pPr>
            <a:r>
              <a:rPr lang="en-US" sz="3946" b="true">
                <a:solidFill>
                  <a:srgbClr val="000000"/>
                </a:solidFill>
                <a:latin typeface="Canva Sans Bold"/>
                <a:ea typeface="Canva Sans Bold"/>
                <a:cs typeface="Canva Sans Bold"/>
                <a:sym typeface="Canva Sans Bold"/>
              </a:rPr>
              <a:t>10. Powerful Formulas an</a:t>
            </a:r>
            <a:r>
              <a:rPr lang="en-US" b="true" sz="3946">
                <a:solidFill>
                  <a:srgbClr val="000000"/>
                </a:solidFill>
                <a:latin typeface="Canva Sans Bold"/>
                <a:ea typeface="Canva Sans Bold"/>
                <a:cs typeface="Canva Sans Bold"/>
                <a:sym typeface="Canva Sans Bold"/>
              </a:rPr>
              <a:t>d Functions</a:t>
            </a:r>
          </a:p>
          <a:p>
            <a:pPr algn="just" marL="852095" indent="-426047" lvl="1">
              <a:lnSpc>
                <a:spcPts val="5525"/>
              </a:lnSpc>
              <a:buFont typeface="Arial"/>
              <a:buChar char="•"/>
            </a:pPr>
            <a:r>
              <a:rPr lang="en-US" b="true" sz="3946">
                <a:solidFill>
                  <a:srgbClr val="000000"/>
                </a:solidFill>
                <a:latin typeface="Canva Sans Bold"/>
                <a:ea typeface="Canva Sans Bold"/>
                <a:cs typeface="Canva Sans Bold"/>
                <a:sym typeface="Canva Sans Bold"/>
              </a:rPr>
              <a:t>Wide Range of Functions: Google Sheets supports a vast array of built-in functions for tasks like calculations, statistical analysis, data sorting, and more (e.g., SUM, AVERAGE, IF, VLOOKUP, INDEX-MATCH).</a:t>
            </a:r>
          </a:p>
          <a:p>
            <a:pPr algn="just" marL="852095" indent="-426047" lvl="1">
              <a:lnSpc>
                <a:spcPts val="5525"/>
              </a:lnSpc>
              <a:buFont typeface="Arial"/>
              <a:buChar char="•"/>
            </a:pPr>
            <a:r>
              <a:rPr lang="en-US" b="true" sz="3946">
                <a:solidFill>
                  <a:srgbClr val="000000"/>
                </a:solidFill>
                <a:latin typeface="Canva Sans Bold"/>
                <a:ea typeface="Canva Sans Bold"/>
                <a:cs typeface="Canva Sans Bold"/>
                <a:sym typeface="Canva Sans Bold"/>
              </a:rPr>
              <a:t>Data Analysis: You can easily manipulate and analyze large datasets using formulas and pivot tables.</a:t>
            </a:r>
          </a:p>
          <a:p>
            <a:pPr algn="just" marL="852095" indent="-426047" lvl="1">
              <a:lnSpc>
                <a:spcPts val="5525"/>
              </a:lnSpc>
              <a:buFont typeface="Arial"/>
              <a:buChar char="•"/>
            </a:pPr>
            <a:r>
              <a:rPr lang="en-US" b="true" sz="3946">
                <a:solidFill>
                  <a:srgbClr val="000000"/>
                </a:solidFill>
                <a:latin typeface="Canva Sans Bold"/>
                <a:ea typeface="Canva Sans Bold"/>
                <a:cs typeface="Canva Sans Bold"/>
                <a:sym typeface="Canva Sans Bold"/>
              </a:rPr>
              <a:t>Example: You can calculate monthly sales figures using the SUM function or compare expenses against budget with an IF condition.</a:t>
            </a:r>
          </a:p>
          <a:p>
            <a:pPr algn="just">
              <a:lnSpc>
                <a:spcPts val="5525"/>
              </a:lnSpc>
            </a:pPr>
          </a:p>
        </p:txBody>
      </p:sp>
    </p:spTree>
  </p:cSld>
  <p:clrMapOvr>
    <a:masterClrMapping/>
  </p:clrMapOvr>
</p:sld>
</file>

<file path=ppt/slides/slide14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734456" y="942975"/>
            <a:ext cx="16524844" cy="9519176"/>
          </a:xfrm>
          <a:prstGeom prst="rect">
            <a:avLst/>
          </a:prstGeom>
        </p:spPr>
        <p:txBody>
          <a:bodyPr anchor="t" rtlCol="false" tIns="0" lIns="0" bIns="0" rIns="0">
            <a:spAutoFit/>
          </a:bodyPr>
          <a:lstStyle/>
          <a:p>
            <a:pPr algn="just">
              <a:lnSpc>
                <a:spcPts val="6281"/>
              </a:lnSpc>
            </a:pPr>
            <a:r>
              <a:rPr lang="en-US" sz="4486" b="true">
                <a:solidFill>
                  <a:srgbClr val="000000"/>
                </a:solidFill>
                <a:latin typeface="Canva Sans Bold"/>
                <a:ea typeface="Canva Sans Bold"/>
                <a:cs typeface="Canva Sans Bold"/>
                <a:sym typeface="Canva Sans Bold"/>
              </a:rPr>
              <a:t>11. User-Frien</a:t>
            </a:r>
            <a:r>
              <a:rPr lang="en-US" b="true" sz="4486">
                <a:solidFill>
                  <a:srgbClr val="000000"/>
                </a:solidFill>
                <a:latin typeface="Canva Sans Bold"/>
                <a:ea typeface="Canva Sans Bold"/>
                <a:cs typeface="Canva Sans Bold"/>
                <a:sym typeface="Canva Sans Bold"/>
              </a:rPr>
              <a:t>dly Interface</a:t>
            </a:r>
          </a:p>
          <a:p>
            <a:pPr algn="just" marL="968692" indent="-484346" lvl="1">
              <a:lnSpc>
                <a:spcPts val="6281"/>
              </a:lnSpc>
              <a:buFont typeface="Arial"/>
              <a:buChar char="•"/>
            </a:pPr>
            <a:r>
              <a:rPr lang="en-US" b="true" sz="4486">
                <a:solidFill>
                  <a:srgbClr val="000000"/>
                </a:solidFill>
                <a:latin typeface="Canva Sans Bold"/>
                <a:ea typeface="Canva Sans Bold"/>
                <a:cs typeface="Canva Sans Bold"/>
                <a:sym typeface="Canva Sans Bold"/>
              </a:rPr>
              <a:t>Simple and Intuitive: The interface of Google Sheets is clean, easy to navigate, and similar to other spreadsheet tools, making it easy for new users to get started quickly.</a:t>
            </a:r>
          </a:p>
          <a:p>
            <a:pPr algn="just" marL="968692" indent="-484346" lvl="1">
              <a:lnSpc>
                <a:spcPts val="6281"/>
              </a:lnSpc>
              <a:buFont typeface="Arial"/>
              <a:buChar char="•"/>
            </a:pPr>
            <a:r>
              <a:rPr lang="en-US" b="true" sz="4486">
                <a:solidFill>
                  <a:srgbClr val="000000"/>
                </a:solidFill>
                <a:latin typeface="Canva Sans Bold"/>
                <a:ea typeface="Canva Sans Bold"/>
                <a:cs typeface="Canva Sans Bold"/>
                <a:sym typeface="Canva Sans Bold"/>
              </a:rPr>
              <a:t>Customizable: You can customize the layout, fonts, colors, and cell formats to suit your needs, creating a professional-looking spreadsheet.</a:t>
            </a:r>
          </a:p>
          <a:p>
            <a:pPr algn="just" marL="968692" indent="-484346" lvl="1">
              <a:lnSpc>
                <a:spcPts val="6281"/>
              </a:lnSpc>
              <a:buFont typeface="Arial"/>
              <a:buChar char="•"/>
            </a:pPr>
            <a:r>
              <a:rPr lang="en-US" b="true" sz="4486">
                <a:solidFill>
                  <a:srgbClr val="000000"/>
                </a:solidFill>
                <a:latin typeface="Canva Sans Bold"/>
                <a:ea typeface="Canva Sans Bold"/>
                <a:cs typeface="Canva Sans Bold"/>
                <a:sym typeface="Canva Sans Bold"/>
              </a:rPr>
              <a:t>Example: A user can quickly add conditional formatting to highlight specific data points like high sales figures or overdue tasks.</a:t>
            </a:r>
          </a:p>
          <a:p>
            <a:pPr algn="just">
              <a:lnSpc>
                <a:spcPts val="6281"/>
              </a:lnSpc>
            </a:pPr>
          </a:p>
        </p:txBody>
      </p:sp>
    </p:spTree>
  </p:cSld>
  <p:clrMapOvr>
    <a:masterClrMapping/>
  </p:clrMapOvr>
</p:sld>
</file>

<file path=ppt/slides/slide14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73840" y="2075578"/>
            <a:ext cx="17686948" cy="7842487"/>
          </a:xfrm>
          <a:prstGeom prst="rect">
            <a:avLst/>
          </a:prstGeom>
        </p:spPr>
        <p:txBody>
          <a:bodyPr anchor="t" rtlCol="false" tIns="0" lIns="0" bIns="0" rIns="0">
            <a:spAutoFit/>
          </a:bodyPr>
          <a:lstStyle/>
          <a:p>
            <a:pPr algn="just">
              <a:lnSpc>
                <a:spcPts val="5674"/>
              </a:lnSpc>
            </a:pPr>
            <a:r>
              <a:rPr lang="en-US" sz="4053" b="true">
                <a:solidFill>
                  <a:srgbClr val="000000"/>
                </a:solidFill>
                <a:latin typeface="Canva Sans Bold"/>
                <a:ea typeface="Canva Sans Bold"/>
                <a:cs typeface="Canva Sans Bold"/>
                <a:sym typeface="Canva Sans Bold"/>
              </a:rPr>
              <a:t>12. Mobile-Friendly</a:t>
            </a:r>
          </a:p>
          <a:p>
            <a:pPr algn="just" marL="875117" indent="-437558" lvl="1">
              <a:lnSpc>
                <a:spcPts val="5674"/>
              </a:lnSpc>
              <a:buFont typeface="Arial"/>
              <a:buChar char="•"/>
            </a:pPr>
            <a:r>
              <a:rPr lang="en-US" b="true" sz="4053">
                <a:solidFill>
                  <a:srgbClr val="000000"/>
                </a:solidFill>
                <a:latin typeface="Canva Sans Bold"/>
                <a:ea typeface="Canva Sans Bold"/>
                <a:cs typeface="Canva Sans Bold"/>
                <a:sym typeface="Canva Sans Bold"/>
              </a:rPr>
              <a:t>Google Sheets </a:t>
            </a:r>
            <a:r>
              <a:rPr lang="en-US" b="true" sz="4053">
                <a:solidFill>
                  <a:srgbClr val="000000"/>
                </a:solidFill>
                <a:latin typeface="Canva Sans Bold"/>
                <a:ea typeface="Canva Sans Bold"/>
                <a:cs typeface="Canva Sans Bold"/>
                <a:sym typeface="Canva Sans Bold"/>
              </a:rPr>
              <a:t>App: Google Sheets is available as a mobile app for both iOS and Android devices.</a:t>
            </a:r>
          </a:p>
          <a:p>
            <a:pPr algn="just" marL="875117" indent="-437558" lvl="1">
              <a:lnSpc>
                <a:spcPts val="5674"/>
              </a:lnSpc>
              <a:buFont typeface="Arial"/>
              <a:buChar char="•"/>
            </a:pPr>
            <a:r>
              <a:rPr lang="en-US" b="true" sz="4053">
                <a:solidFill>
                  <a:srgbClr val="000000"/>
                </a:solidFill>
                <a:latin typeface="Canva Sans Bold"/>
                <a:ea typeface="Canva Sans Bold"/>
                <a:cs typeface="Canva Sans Bold"/>
                <a:sym typeface="Canva Sans Bold"/>
              </a:rPr>
              <a:t>Edit on the Go: You can view, edit, and create spreadsheets from your smartphone or tablet, making it easy to stay productive while on the move.</a:t>
            </a:r>
          </a:p>
          <a:p>
            <a:pPr algn="just" marL="875117" indent="-437558" lvl="1">
              <a:lnSpc>
                <a:spcPts val="5674"/>
              </a:lnSpc>
              <a:buFont typeface="Arial"/>
              <a:buChar char="•"/>
            </a:pPr>
            <a:r>
              <a:rPr lang="en-US" b="true" sz="4053">
                <a:solidFill>
                  <a:srgbClr val="000000"/>
                </a:solidFill>
                <a:latin typeface="Canva Sans Bold"/>
                <a:ea typeface="Canva Sans Bold"/>
                <a:cs typeface="Canva Sans Bold"/>
                <a:sym typeface="Canva Sans Bold"/>
              </a:rPr>
              <a:t>Offline Mode on Mobile: Mobile users can also use Google Sheets offline, just like on a computer.</a:t>
            </a:r>
          </a:p>
          <a:p>
            <a:pPr algn="just" marL="875117" indent="-437558" lvl="1">
              <a:lnSpc>
                <a:spcPts val="5674"/>
              </a:lnSpc>
              <a:buFont typeface="Arial"/>
              <a:buChar char="•"/>
            </a:pPr>
            <a:r>
              <a:rPr lang="en-US" b="true" sz="4053">
                <a:solidFill>
                  <a:srgbClr val="000000"/>
                </a:solidFill>
                <a:latin typeface="Canva Sans Bold"/>
                <a:ea typeface="Canva Sans Bold"/>
                <a:cs typeface="Canva Sans Bold"/>
                <a:sym typeface="Canva Sans Bold"/>
              </a:rPr>
              <a:t>Example: You can use the Google Sheets mobile app to track inventory or update a project while traveling.</a:t>
            </a:r>
          </a:p>
          <a:p>
            <a:pPr algn="just">
              <a:lnSpc>
                <a:spcPts val="5674"/>
              </a:lnSpc>
            </a:pPr>
          </a:p>
        </p:txBody>
      </p:sp>
    </p:spTree>
  </p:cSld>
  <p:clrMapOvr>
    <a:masterClrMapping/>
  </p:clrMapOvr>
</p:sld>
</file>

<file path=ppt/slides/slide14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495101" y="1537931"/>
            <a:ext cx="16852793" cy="7728214"/>
          </a:xfrm>
          <a:prstGeom prst="rect">
            <a:avLst/>
          </a:prstGeom>
        </p:spPr>
        <p:txBody>
          <a:bodyPr anchor="t" rtlCol="false" tIns="0" lIns="0" bIns="0" rIns="0">
            <a:spAutoFit/>
          </a:bodyPr>
          <a:lstStyle/>
          <a:p>
            <a:pPr algn="just">
              <a:lnSpc>
                <a:spcPts val="5585"/>
              </a:lnSpc>
            </a:pPr>
            <a:r>
              <a:rPr lang="en-US" sz="3989" b="true">
                <a:solidFill>
                  <a:srgbClr val="000000"/>
                </a:solidFill>
                <a:latin typeface="Canva Sans Bold"/>
                <a:ea typeface="Canva Sans Bold"/>
                <a:cs typeface="Canva Sans Bold"/>
                <a:sym typeface="Canva Sans Bold"/>
              </a:rPr>
              <a:t>13. Easy Import an</a:t>
            </a:r>
            <a:r>
              <a:rPr lang="en-US" b="true" sz="3989">
                <a:solidFill>
                  <a:srgbClr val="000000"/>
                </a:solidFill>
                <a:latin typeface="Canva Sans Bold"/>
                <a:ea typeface="Canva Sans Bold"/>
                <a:cs typeface="Canva Sans Bold"/>
                <a:sym typeface="Canva Sans Bold"/>
              </a:rPr>
              <a:t>d Export</a:t>
            </a:r>
          </a:p>
          <a:p>
            <a:pPr algn="just" marL="861357" indent="-430678" lvl="1">
              <a:lnSpc>
                <a:spcPts val="5585"/>
              </a:lnSpc>
              <a:buFont typeface="Arial"/>
              <a:buChar char="•"/>
            </a:pPr>
            <a:r>
              <a:rPr lang="en-US" b="true" sz="3989">
                <a:solidFill>
                  <a:srgbClr val="000000"/>
                </a:solidFill>
                <a:latin typeface="Canva Sans Bold"/>
                <a:ea typeface="Canva Sans Bold"/>
                <a:cs typeface="Canva Sans Bold"/>
                <a:sym typeface="Canva Sans Bold"/>
              </a:rPr>
              <a:t>Importing Data: Google Sheets allows you to import data from various formats such as Excel (.xlsx), CSV, and even other Google Sheets.</a:t>
            </a:r>
          </a:p>
          <a:p>
            <a:pPr algn="just" marL="861357" indent="-430678" lvl="1">
              <a:lnSpc>
                <a:spcPts val="5585"/>
              </a:lnSpc>
              <a:buFont typeface="Arial"/>
              <a:buChar char="•"/>
            </a:pPr>
            <a:r>
              <a:rPr lang="en-US" b="true" sz="3989">
                <a:solidFill>
                  <a:srgbClr val="000000"/>
                </a:solidFill>
                <a:latin typeface="Canva Sans Bold"/>
                <a:ea typeface="Canva Sans Bold"/>
                <a:cs typeface="Canva Sans Bold"/>
                <a:sym typeface="Canva Sans Bold"/>
              </a:rPr>
              <a:t>Exporting: You can export your Google Sheets document to different formats like Excel, PDF, CSV, or TSV for sharing or printing.</a:t>
            </a:r>
          </a:p>
          <a:p>
            <a:pPr algn="just" marL="861357" indent="-430678" lvl="1">
              <a:lnSpc>
                <a:spcPts val="5585"/>
              </a:lnSpc>
              <a:buFont typeface="Arial"/>
              <a:buChar char="•"/>
            </a:pPr>
            <a:r>
              <a:rPr lang="en-US" b="true" sz="3989">
                <a:solidFill>
                  <a:srgbClr val="000000"/>
                </a:solidFill>
                <a:latin typeface="Canva Sans Bold"/>
                <a:ea typeface="Canva Sans Bold"/>
                <a:cs typeface="Canva Sans Bold"/>
                <a:sym typeface="Canva Sans Bold"/>
              </a:rPr>
              <a:t>Example: After creating a detailed report in Google Sheets, you can export it as a PDF to share with clients or as an Excel file for offline use.</a:t>
            </a:r>
          </a:p>
          <a:p>
            <a:pPr algn="just">
              <a:lnSpc>
                <a:spcPts val="5585"/>
              </a:lnSpc>
            </a:pPr>
          </a:p>
        </p:txBody>
      </p:sp>
    </p:spTree>
  </p:cSld>
  <p:clrMapOvr>
    <a:masterClrMapping/>
  </p:clrMapOvr>
</p:sld>
</file>

<file path=ppt/slides/slide14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96404" y="1807933"/>
            <a:ext cx="18104717" cy="7934747"/>
          </a:xfrm>
          <a:prstGeom prst="rect">
            <a:avLst/>
          </a:prstGeom>
        </p:spPr>
        <p:txBody>
          <a:bodyPr anchor="t" rtlCol="false" tIns="0" lIns="0" bIns="0" rIns="0">
            <a:spAutoFit/>
          </a:bodyPr>
          <a:lstStyle/>
          <a:p>
            <a:pPr algn="just">
              <a:lnSpc>
                <a:spcPts val="5751"/>
              </a:lnSpc>
            </a:pPr>
            <a:r>
              <a:rPr lang="en-US" sz="4108" b="true">
                <a:solidFill>
                  <a:srgbClr val="000000"/>
                </a:solidFill>
                <a:latin typeface="Canva Sans Bold"/>
                <a:ea typeface="Canva Sans Bold"/>
                <a:cs typeface="Canva Sans Bold"/>
                <a:sym typeface="Canva Sans Bold"/>
              </a:rPr>
              <a:t>14. Templates for Quick Start</a:t>
            </a:r>
          </a:p>
          <a:p>
            <a:pPr algn="just" marL="887004" indent="-443502" lvl="1">
              <a:lnSpc>
                <a:spcPts val="5751"/>
              </a:lnSpc>
              <a:buFont typeface="Arial"/>
              <a:buChar char="•"/>
            </a:pPr>
            <a:r>
              <a:rPr lang="en-US" b="true" sz="4108">
                <a:solidFill>
                  <a:srgbClr val="000000"/>
                </a:solidFill>
                <a:latin typeface="Canva Sans Bold"/>
                <a:ea typeface="Canva Sans Bold"/>
                <a:cs typeface="Canva Sans Bold"/>
                <a:sym typeface="Canva Sans Bold"/>
              </a:rPr>
              <a:t>Pre-</a:t>
            </a:r>
            <a:r>
              <a:rPr lang="en-US" b="true" sz="4108">
                <a:solidFill>
                  <a:srgbClr val="000000"/>
                </a:solidFill>
                <a:latin typeface="Canva Sans Bold"/>
                <a:ea typeface="Canva Sans Bold"/>
                <a:cs typeface="Canva Sans Bold"/>
                <a:sym typeface="Canva Sans Bold"/>
              </a:rPr>
              <a:t>designed Templates: Google Sheets offers a wide variety of templates for common tasks like budgeting, invoicing, project management, and scheduling.</a:t>
            </a:r>
          </a:p>
          <a:p>
            <a:pPr algn="just" marL="887004" indent="-443502" lvl="1">
              <a:lnSpc>
                <a:spcPts val="5751"/>
              </a:lnSpc>
              <a:buFont typeface="Arial"/>
              <a:buChar char="•"/>
            </a:pPr>
            <a:r>
              <a:rPr lang="en-US" b="true" sz="4108">
                <a:solidFill>
                  <a:srgbClr val="000000"/>
                </a:solidFill>
                <a:latin typeface="Canva Sans Bold"/>
                <a:ea typeface="Canva Sans Bold"/>
                <a:cs typeface="Canva Sans Bold"/>
                <a:sym typeface="Canva Sans Bold"/>
              </a:rPr>
              <a:t>Time-Saving: Templates save time by giving you a head start with a pre-structured format that you can customize according to your needs.</a:t>
            </a:r>
          </a:p>
          <a:p>
            <a:pPr algn="just" marL="887004" indent="-443502" lvl="1">
              <a:lnSpc>
                <a:spcPts val="5751"/>
              </a:lnSpc>
              <a:buFont typeface="Arial"/>
              <a:buChar char="•"/>
            </a:pPr>
            <a:r>
              <a:rPr lang="en-US" b="true" sz="4108">
                <a:solidFill>
                  <a:srgbClr val="000000"/>
                </a:solidFill>
                <a:latin typeface="Canva Sans Bold"/>
                <a:ea typeface="Canva Sans Bold"/>
                <a:cs typeface="Canva Sans Bold"/>
                <a:sym typeface="Canva Sans Bold"/>
              </a:rPr>
              <a:t>Example: You can use a pre-designed budget template to track personal expenses or use a project management template to plan your team’s tasks.</a:t>
            </a:r>
          </a:p>
          <a:p>
            <a:pPr algn="just">
              <a:lnSpc>
                <a:spcPts val="5751"/>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431483" y="1838304"/>
            <a:ext cx="16827817" cy="6851693"/>
          </a:xfrm>
          <a:prstGeom prst="rect">
            <a:avLst/>
          </a:prstGeom>
        </p:spPr>
        <p:txBody>
          <a:bodyPr anchor="t" rtlCol="false" tIns="0" lIns="0" bIns="0" rIns="0">
            <a:spAutoFit/>
          </a:bodyPr>
          <a:lstStyle/>
          <a:p>
            <a:pPr algn="l">
              <a:lnSpc>
                <a:spcPts val="5453"/>
              </a:lnSpc>
            </a:pPr>
            <a:r>
              <a:rPr lang="en-US" sz="3895" b="true">
                <a:solidFill>
                  <a:srgbClr val="000000"/>
                </a:solidFill>
                <a:latin typeface="Canva Sans Bold"/>
                <a:ea typeface="Canva Sans Bold"/>
                <a:cs typeface="Canva Sans Bold"/>
                <a:sym typeface="Canva Sans Bold"/>
              </a:rPr>
              <a:t>9. Other Formats</a:t>
            </a:r>
          </a:p>
          <a:p>
            <a:pPr algn="l" marL="840934" indent="-420467" lvl="1">
              <a:lnSpc>
                <a:spcPts val="5453"/>
              </a:lnSpc>
              <a:buFont typeface="Arial"/>
              <a:buChar char="•"/>
            </a:pPr>
            <a:r>
              <a:rPr lang="en-US" b="true" sz="3895">
                <a:solidFill>
                  <a:srgbClr val="000000"/>
                </a:solidFill>
                <a:latin typeface="Canva Sans Bold"/>
                <a:ea typeface="Canva Sans Bold"/>
                <a:cs typeface="Canva Sans Bold"/>
                <a:sym typeface="Canva Sans Bold"/>
              </a:rPr>
              <a:t>Lab and LCH Color Models: </a:t>
            </a:r>
            <a:r>
              <a:rPr lang="en-US" b="true" sz="3895">
                <a:solidFill>
                  <a:srgbClr val="000000"/>
                </a:solidFill>
                <a:latin typeface="Canva Sans Bold"/>
                <a:ea typeface="Canva Sans Bold"/>
                <a:cs typeface="Canva Sans Bold"/>
                <a:sym typeface="Canva Sans Bold"/>
              </a:rPr>
              <a:t>Advanced color models like CIELAB or LCH (Lightness, Chroma, Hue) are used in certain design and graphics applications, but they are less common for web development.</a:t>
            </a:r>
          </a:p>
          <a:p>
            <a:pPr algn="l" marL="840934" indent="-420467" lvl="1">
              <a:lnSpc>
                <a:spcPts val="5453"/>
              </a:lnSpc>
              <a:buFont typeface="Arial"/>
              <a:buChar char="•"/>
            </a:pPr>
            <a:r>
              <a:rPr lang="en-US" b="true" sz="3895">
                <a:solidFill>
                  <a:srgbClr val="000000"/>
                </a:solidFill>
                <a:latin typeface="Canva Sans Bold"/>
                <a:ea typeface="Canva Sans Bold"/>
                <a:cs typeface="Canva Sans Bold"/>
                <a:sym typeface="Canva Sans Bold"/>
              </a:rPr>
              <a:t>Pantone Colors: Pantone is a standardized color matching system used in the print industry. Pantone colors are identified by specific numbers (e.g., Pantone 123), and color matching is crucial for maintaining brand consistency in print.</a:t>
            </a:r>
          </a:p>
          <a:p>
            <a:pPr algn="l">
              <a:lnSpc>
                <a:spcPts val="5453"/>
              </a:lnSpc>
            </a:pPr>
          </a:p>
        </p:txBody>
      </p:sp>
    </p:spTree>
  </p:cSld>
  <p:clrMapOvr>
    <a:masterClrMapping/>
  </p:clrMapOvr>
</p:sld>
</file>

<file path=ppt/slides/slide15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1289547"/>
            <a:ext cx="15882206" cy="8784141"/>
          </a:xfrm>
          <a:prstGeom prst="rect">
            <a:avLst/>
          </a:prstGeom>
        </p:spPr>
        <p:txBody>
          <a:bodyPr anchor="t" rtlCol="false" tIns="0" lIns="0" bIns="0" rIns="0">
            <a:spAutoFit/>
          </a:bodyPr>
          <a:lstStyle/>
          <a:p>
            <a:pPr algn="just">
              <a:lnSpc>
                <a:spcPts val="6371"/>
              </a:lnSpc>
            </a:pPr>
            <a:r>
              <a:rPr lang="en-US" sz="4550" b="true">
                <a:solidFill>
                  <a:srgbClr val="000000"/>
                </a:solidFill>
                <a:latin typeface="Canva Sans Bold"/>
                <a:ea typeface="Canva Sans Bold"/>
                <a:cs typeface="Canva Sans Bold"/>
                <a:sym typeface="Canva Sans Bold"/>
              </a:rPr>
              <a:t>15. Easy </a:t>
            </a:r>
            <a:r>
              <a:rPr lang="en-US" b="true" sz="4550">
                <a:solidFill>
                  <a:srgbClr val="000000"/>
                </a:solidFill>
                <a:latin typeface="Canva Sans Bold"/>
                <a:ea typeface="Canva Sans Bold"/>
                <a:cs typeface="Canva Sans Bold"/>
                <a:sym typeface="Canva Sans Bold"/>
              </a:rPr>
              <a:t>Automation</a:t>
            </a:r>
          </a:p>
          <a:p>
            <a:pPr algn="just" marL="982542" indent="-491271" lvl="1">
              <a:lnSpc>
                <a:spcPts val="6371"/>
              </a:lnSpc>
              <a:buFont typeface="Arial"/>
              <a:buChar char="•"/>
            </a:pPr>
            <a:r>
              <a:rPr lang="en-US" b="true" sz="4550">
                <a:solidFill>
                  <a:srgbClr val="000000"/>
                </a:solidFill>
                <a:latin typeface="Canva Sans Bold"/>
                <a:ea typeface="Canva Sans Bold"/>
                <a:cs typeface="Canva Sans Bold"/>
                <a:sym typeface="Canva Sans Bold"/>
              </a:rPr>
              <a:t>Google Apps Script: With Google Sheets, you can create simple scripts using Google Apps Script to automate tasks like sending emails, generating reports, or triggering actions based on specific conditions.</a:t>
            </a:r>
          </a:p>
          <a:p>
            <a:pPr algn="just" marL="982542" indent="-491271" lvl="1">
              <a:lnSpc>
                <a:spcPts val="6371"/>
              </a:lnSpc>
              <a:buFont typeface="Arial"/>
              <a:buChar char="•"/>
            </a:pPr>
            <a:r>
              <a:rPr lang="en-US" b="true" sz="4550">
                <a:solidFill>
                  <a:srgbClr val="000000"/>
                </a:solidFill>
                <a:latin typeface="Canva Sans Bold"/>
                <a:ea typeface="Canva Sans Bold"/>
                <a:cs typeface="Canva Sans Bold"/>
                <a:sym typeface="Canva Sans Bold"/>
              </a:rPr>
              <a:t>Example: You can automate the process of emailing a monthly sales report to the team, or set up a script that automatically adds new leads from a form into a spreadsheet.</a:t>
            </a:r>
          </a:p>
          <a:p>
            <a:pPr algn="just">
              <a:lnSpc>
                <a:spcPts val="6371"/>
              </a:lnSpc>
            </a:pPr>
          </a:p>
        </p:txBody>
      </p:sp>
    </p:spTree>
  </p:cSld>
  <p:clrMapOvr>
    <a:masterClrMapping/>
  </p:clrMapOvr>
</p:sld>
</file>

<file path=ppt/slides/slide15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47380" y="2638307"/>
            <a:ext cx="18002765" cy="5789624"/>
          </a:xfrm>
          <a:prstGeom prst="rect">
            <a:avLst/>
          </a:prstGeom>
        </p:spPr>
        <p:txBody>
          <a:bodyPr anchor="t" rtlCol="false" tIns="0" lIns="0" bIns="0" rIns="0">
            <a:spAutoFit/>
          </a:bodyPr>
          <a:lstStyle/>
          <a:p>
            <a:pPr algn="just">
              <a:lnSpc>
                <a:spcPts val="6599"/>
              </a:lnSpc>
            </a:pPr>
            <a:r>
              <a:rPr lang="en-US" sz="4713" b="true">
                <a:solidFill>
                  <a:srgbClr val="000000"/>
                </a:solidFill>
                <a:latin typeface="Canva Sans Bold"/>
                <a:ea typeface="Canva Sans Bold"/>
                <a:cs typeface="Canva Sans Bold"/>
                <a:sym typeface="Canva Sans Bold"/>
              </a:rPr>
              <a:t>Google Sheets provides a variety of advantages that make it a powerful tool for managing and analyzing data. It’s cloud-based, free, and user-friendly, with features such as real-time collaboration, strong security, and seamless integration with other Google tools. Whether you’re a student, small business owner, or part of a large team, Google Sheets offers flexibility and scalability for both simple and complex data tasks.</a:t>
            </a:r>
          </a:p>
        </p:txBody>
      </p:sp>
    </p:spTree>
  </p:cSld>
  <p:clrMapOvr>
    <a:masterClrMapping/>
  </p:clrMapOvr>
</p:sld>
</file>

<file path=ppt/slides/slide15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17513" y="1551860"/>
            <a:ext cx="18170487" cy="9581515"/>
          </a:xfrm>
          <a:prstGeom prst="rect">
            <a:avLst/>
          </a:prstGeom>
        </p:spPr>
        <p:txBody>
          <a:bodyPr anchor="t" rtlCol="false" tIns="0" lIns="0" bIns="0" rIns="0">
            <a:spAutoFit/>
          </a:bodyPr>
          <a:lstStyle/>
          <a:p>
            <a:pPr algn="l">
              <a:lnSpc>
                <a:spcPts val="4759"/>
              </a:lnSpc>
            </a:pPr>
          </a:p>
          <a:p>
            <a:pPr algn="l">
              <a:lnSpc>
                <a:spcPts val="4759"/>
              </a:lnSpc>
            </a:pPr>
            <a:r>
              <a:rPr lang="en-US" sz="3399" b="true">
                <a:solidFill>
                  <a:srgbClr val="000000"/>
                </a:solidFill>
                <a:latin typeface="Canva Sans Bold"/>
                <a:ea typeface="Canva Sans Bold"/>
                <a:cs typeface="Canva Sans Bold"/>
                <a:sym typeface="Canva Sans Bold"/>
              </a:rPr>
              <a:t>Google Sheets is a powerful tool, but it comes with several limitations. Here are the key disadvantages:</a:t>
            </a:r>
          </a:p>
          <a:p>
            <a:pPr algn="l">
              <a:lnSpc>
                <a:spcPts val="4759"/>
              </a:lnSpc>
            </a:pPr>
            <a:r>
              <a:rPr lang="en-US" sz="3399" b="true">
                <a:solidFill>
                  <a:srgbClr val="000000"/>
                </a:solidFill>
                <a:latin typeface="Canva Sans Bold"/>
                <a:ea typeface="Canva Sans Bold"/>
                <a:cs typeface="Canva Sans Bold"/>
                <a:sym typeface="Canva Sans Bold"/>
              </a:rPr>
              <a:t>1. Limited </a:t>
            </a:r>
            <a:r>
              <a:rPr lang="en-US" sz="3399" b="true">
                <a:solidFill>
                  <a:srgbClr val="000000"/>
                </a:solidFill>
                <a:latin typeface="Canva Sans Bold"/>
                <a:ea typeface="Canva Sans Bold"/>
                <a:cs typeface="Canva Sans Bold"/>
                <a:sym typeface="Canva Sans Bold"/>
              </a:rPr>
              <a:t>Advanced Features</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Google Sheets lacks advanced features like Power Pivot and Power Query available in Excel.</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More complex calculations or specialized data analysis are harder to execute in Google Sheets.</a:t>
            </a:r>
          </a:p>
          <a:p>
            <a:pPr algn="l">
              <a:lnSpc>
                <a:spcPts val="4759"/>
              </a:lnSpc>
            </a:pPr>
            <a:r>
              <a:rPr lang="en-US" sz="3399" b="true">
                <a:solidFill>
                  <a:srgbClr val="000000"/>
                </a:solidFill>
                <a:latin typeface="Canva Sans Bold"/>
                <a:ea typeface="Canva Sans Bold"/>
                <a:cs typeface="Canva Sans Bold"/>
                <a:sym typeface="Canva Sans Bold"/>
              </a:rPr>
              <a:t>2. Performance Issues with Large Datasets</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Google Sheets can become slow or laggy when handling large datasets or complex spreadsheets.</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It has limits on the number of cells and rows, which can restrict usage for extensive data analysis.</a:t>
            </a:r>
          </a:p>
          <a:p>
            <a:pPr algn="l">
              <a:lnSpc>
                <a:spcPts val="4759"/>
              </a:lnSpc>
            </a:pPr>
          </a:p>
          <a:p>
            <a:pPr algn="l">
              <a:lnSpc>
                <a:spcPts val="4759"/>
              </a:lnSpc>
            </a:pPr>
          </a:p>
          <a:p>
            <a:pPr algn="l">
              <a:lnSpc>
                <a:spcPts val="4759"/>
              </a:lnSpc>
            </a:pPr>
          </a:p>
        </p:txBody>
      </p:sp>
      <p:sp>
        <p:nvSpPr>
          <p:cNvPr name="TextBox 8" id="8"/>
          <p:cNvSpPr txBox="true"/>
          <p:nvPr/>
        </p:nvSpPr>
        <p:spPr>
          <a:xfrm rot="0">
            <a:off x="3733885" y="933450"/>
            <a:ext cx="1035017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Disadvantages of Google Sheets</a:t>
            </a:r>
          </a:p>
        </p:txBody>
      </p:sp>
    </p:spTree>
  </p:cSld>
  <p:clrMapOvr>
    <a:masterClrMapping/>
  </p:clrMapOvr>
</p:sld>
</file>

<file path=ppt/slides/slide15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593615" y="1810067"/>
            <a:ext cx="15437795" cy="8320253"/>
          </a:xfrm>
          <a:prstGeom prst="rect">
            <a:avLst/>
          </a:prstGeom>
        </p:spPr>
        <p:txBody>
          <a:bodyPr anchor="t" rtlCol="false" tIns="0" lIns="0" bIns="0" rIns="0">
            <a:spAutoFit/>
          </a:bodyPr>
          <a:lstStyle/>
          <a:p>
            <a:pPr algn="just">
              <a:lnSpc>
                <a:spcPts val="5503"/>
              </a:lnSpc>
            </a:pPr>
            <a:r>
              <a:rPr lang="en-US" sz="3930" b="true">
                <a:solidFill>
                  <a:srgbClr val="000000"/>
                </a:solidFill>
                <a:latin typeface="Canva Sans Bold"/>
                <a:ea typeface="Canva Sans Bold"/>
                <a:cs typeface="Canva Sans Bold"/>
                <a:sym typeface="Canva Sans Bold"/>
              </a:rPr>
              <a:t>3. Offline Limitations</a:t>
            </a:r>
          </a:p>
          <a:p>
            <a:pPr algn="just" marL="848702" indent="-424351" lvl="1">
              <a:lnSpc>
                <a:spcPts val="5503"/>
              </a:lnSpc>
              <a:buFont typeface="Arial"/>
              <a:buChar char="•"/>
            </a:pPr>
            <a:r>
              <a:rPr lang="en-US" b="true" sz="3930">
                <a:solidFill>
                  <a:srgbClr val="000000"/>
                </a:solidFill>
                <a:latin typeface="Canva Sans Bold"/>
                <a:ea typeface="Canva Sans Bold"/>
                <a:cs typeface="Canva Sans Bold"/>
                <a:sym typeface="Canva Sans Bold"/>
              </a:rPr>
              <a:t>While offline mode is available, it requires configuration an</a:t>
            </a:r>
            <a:r>
              <a:rPr lang="en-US" b="true" sz="3930">
                <a:solidFill>
                  <a:srgbClr val="000000"/>
                </a:solidFill>
                <a:latin typeface="Canva Sans Bold"/>
                <a:ea typeface="Canva Sans Bold"/>
                <a:cs typeface="Canva Sans Bold"/>
                <a:sym typeface="Canva Sans Bold"/>
              </a:rPr>
              <a:t>d doesn't provide the same full experience as when online.</a:t>
            </a:r>
          </a:p>
          <a:p>
            <a:pPr algn="just" marL="848702" indent="-424351" lvl="1">
              <a:lnSpc>
                <a:spcPts val="5503"/>
              </a:lnSpc>
              <a:buFont typeface="Arial"/>
              <a:buChar char="•"/>
            </a:pPr>
            <a:r>
              <a:rPr lang="en-US" b="true" sz="3930">
                <a:solidFill>
                  <a:srgbClr val="000000"/>
                </a:solidFill>
                <a:latin typeface="Canva Sans Bold"/>
                <a:ea typeface="Canva Sans Bold"/>
                <a:cs typeface="Canva Sans Bold"/>
                <a:sym typeface="Canva Sans Bold"/>
              </a:rPr>
              <a:t>Syncing changes after going online can sometimes cause conflicts.</a:t>
            </a:r>
          </a:p>
          <a:p>
            <a:pPr algn="just">
              <a:lnSpc>
                <a:spcPts val="5503"/>
              </a:lnSpc>
            </a:pPr>
            <a:r>
              <a:rPr lang="en-US" b="true" sz="3930">
                <a:solidFill>
                  <a:srgbClr val="000000"/>
                </a:solidFill>
                <a:latin typeface="Canva Sans Bold"/>
                <a:ea typeface="Canva Sans Bold"/>
                <a:cs typeface="Canva Sans Bold"/>
                <a:sym typeface="Canva Sans Bold"/>
              </a:rPr>
              <a:t>4. Limited Customization Options</a:t>
            </a:r>
          </a:p>
          <a:p>
            <a:pPr algn="just" marL="848702" indent="-424351" lvl="1">
              <a:lnSpc>
                <a:spcPts val="5503"/>
              </a:lnSpc>
              <a:buFont typeface="Arial"/>
              <a:buChar char="•"/>
            </a:pPr>
            <a:r>
              <a:rPr lang="en-US" b="true" sz="3930">
                <a:solidFill>
                  <a:srgbClr val="000000"/>
                </a:solidFill>
                <a:latin typeface="Canva Sans Bold"/>
                <a:ea typeface="Canva Sans Bold"/>
                <a:cs typeface="Canva Sans Bold"/>
                <a:sym typeface="Canva Sans Bold"/>
              </a:rPr>
              <a:t>Google Sheets offers fewer options for advanced formatting and data visualization compared to Excel.</a:t>
            </a:r>
          </a:p>
          <a:p>
            <a:pPr algn="just" marL="848702" indent="-424351" lvl="1">
              <a:lnSpc>
                <a:spcPts val="5503"/>
              </a:lnSpc>
              <a:buFont typeface="Arial"/>
              <a:buChar char="•"/>
            </a:pPr>
            <a:r>
              <a:rPr lang="en-US" b="true" sz="3930">
                <a:solidFill>
                  <a:srgbClr val="000000"/>
                </a:solidFill>
                <a:latin typeface="Canva Sans Bold"/>
                <a:ea typeface="Canva Sans Bold"/>
                <a:cs typeface="Canva Sans Bold"/>
                <a:sym typeface="Canva Sans Bold"/>
              </a:rPr>
              <a:t>Customizing charts and reports is less flexible than in other software.</a:t>
            </a:r>
          </a:p>
          <a:p>
            <a:pPr algn="just">
              <a:lnSpc>
                <a:spcPts val="5503"/>
              </a:lnSpc>
            </a:pPr>
          </a:p>
        </p:txBody>
      </p:sp>
    </p:spTree>
  </p:cSld>
  <p:clrMapOvr>
    <a:masterClrMapping/>
  </p:clrMapOvr>
</p:sld>
</file>

<file path=ppt/slides/slide15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396607" y="1769787"/>
            <a:ext cx="17082263" cy="7210695"/>
          </a:xfrm>
          <a:prstGeom prst="rect">
            <a:avLst/>
          </a:prstGeom>
        </p:spPr>
        <p:txBody>
          <a:bodyPr anchor="t" rtlCol="false" tIns="0" lIns="0" bIns="0" rIns="0">
            <a:spAutoFit/>
          </a:bodyPr>
          <a:lstStyle/>
          <a:p>
            <a:pPr algn="just">
              <a:lnSpc>
                <a:spcPts val="5760"/>
              </a:lnSpc>
            </a:pPr>
            <a:r>
              <a:rPr lang="en-US" sz="4114" b="true">
                <a:solidFill>
                  <a:srgbClr val="000000"/>
                </a:solidFill>
                <a:latin typeface="Canva Sans Bold"/>
                <a:ea typeface="Canva Sans Bold"/>
                <a:cs typeface="Canva Sans Bold"/>
                <a:sym typeface="Canva Sans Bold"/>
              </a:rPr>
              <a:t>5. No Full Database Functionality</a:t>
            </a:r>
          </a:p>
          <a:p>
            <a:pPr algn="just" marL="888293" indent="-444147" lvl="1">
              <a:lnSpc>
                <a:spcPts val="5760"/>
              </a:lnSpc>
              <a:buFont typeface="Arial"/>
              <a:buChar char="•"/>
            </a:pPr>
            <a:r>
              <a:rPr lang="en-US" b="true" sz="4114">
                <a:solidFill>
                  <a:srgbClr val="000000"/>
                </a:solidFill>
                <a:latin typeface="Canva Sans Bold"/>
                <a:ea typeface="Canva Sans Bold"/>
                <a:cs typeface="Canva Sans Bold"/>
                <a:sym typeface="Canva Sans Bold"/>
              </a:rPr>
              <a:t>Google Sheets is not suitable for complex </a:t>
            </a:r>
            <a:r>
              <a:rPr lang="en-US" b="true" sz="4114">
                <a:solidFill>
                  <a:srgbClr val="000000"/>
                </a:solidFill>
                <a:latin typeface="Canva Sans Bold"/>
                <a:ea typeface="Canva Sans Bold"/>
                <a:cs typeface="Canva Sans Bold"/>
                <a:sym typeface="Canva Sans Bold"/>
              </a:rPr>
              <a:t>database management like relational databases or SQL systems.</a:t>
            </a:r>
          </a:p>
          <a:p>
            <a:pPr algn="just" marL="888293" indent="-444147" lvl="1">
              <a:lnSpc>
                <a:spcPts val="5760"/>
              </a:lnSpc>
              <a:buFont typeface="Arial"/>
              <a:buChar char="•"/>
            </a:pPr>
            <a:r>
              <a:rPr lang="en-US" b="true" sz="4114">
                <a:solidFill>
                  <a:srgbClr val="000000"/>
                </a:solidFill>
                <a:latin typeface="Canva Sans Bold"/>
                <a:ea typeface="Canva Sans Bold"/>
                <a:cs typeface="Canva Sans Bold"/>
                <a:sym typeface="Canva Sans Bold"/>
              </a:rPr>
              <a:t>It lacks advanced querying and data relationships available in dedicated database tools.</a:t>
            </a:r>
          </a:p>
          <a:p>
            <a:pPr algn="just">
              <a:lnSpc>
                <a:spcPts val="5760"/>
              </a:lnSpc>
            </a:pPr>
            <a:r>
              <a:rPr lang="en-US" b="true" sz="4114">
                <a:solidFill>
                  <a:srgbClr val="000000"/>
                </a:solidFill>
                <a:latin typeface="Canva Sans Bold"/>
                <a:ea typeface="Canva Sans Bold"/>
                <a:cs typeface="Canva Sans Bold"/>
                <a:sym typeface="Canva Sans Bold"/>
              </a:rPr>
              <a:t>6. Dependence on Internet Connection</a:t>
            </a:r>
          </a:p>
          <a:p>
            <a:pPr algn="just" marL="888293" indent="-444147" lvl="1">
              <a:lnSpc>
                <a:spcPts val="5760"/>
              </a:lnSpc>
              <a:buFont typeface="Arial"/>
              <a:buChar char="•"/>
            </a:pPr>
            <a:r>
              <a:rPr lang="en-US" b="true" sz="4114">
                <a:solidFill>
                  <a:srgbClr val="000000"/>
                </a:solidFill>
                <a:latin typeface="Canva Sans Bold"/>
                <a:ea typeface="Canva Sans Bold"/>
                <a:cs typeface="Canva Sans Bold"/>
                <a:sym typeface="Canva Sans Bold"/>
              </a:rPr>
              <a:t>It relies on a stable internet connection for full functionality.</a:t>
            </a:r>
          </a:p>
          <a:p>
            <a:pPr algn="just" marL="888293" indent="-444147" lvl="1">
              <a:lnSpc>
                <a:spcPts val="5760"/>
              </a:lnSpc>
              <a:buFont typeface="Arial"/>
              <a:buChar char="•"/>
            </a:pPr>
            <a:r>
              <a:rPr lang="en-US" b="true" sz="4114">
                <a:solidFill>
                  <a:srgbClr val="000000"/>
                </a:solidFill>
                <a:latin typeface="Canva Sans Bold"/>
                <a:ea typeface="Canva Sans Bold"/>
                <a:cs typeface="Canva Sans Bold"/>
                <a:sym typeface="Canva Sans Bold"/>
              </a:rPr>
              <a:t>Performance may degrade if the connection is poor or unavailable.</a:t>
            </a:r>
          </a:p>
          <a:p>
            <a:pPr algn="just">
              <a:lnSpc>
                <a:spcPts val="5760"/>
              </a:lnSpc>
            </a:pPr>
          </a:p>
        </p:txBody>
      </p:sp>
    </p:spTree>
  </p:cSld>
  <p:clrMapOvr>
    <a:masterClrMapping/>
  </p:clrMapOvr>
</p:sld>
</file>

<file path=ppt/slides/slide15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1295600"/>
            <a:ext cx="14705001" cy="7971829"/>
          </a:xfrm>
          <a:prstGeom prst="rect">
            <a:avLst/>
          </a:prstGeom>
        </p:spPr>
        <p:txBody>
          <a:bodyPr anchor="t" rtlCol="false" tIns="0" lIns="0" bIns="0" rIns="0">
            <a:spAutoFit/>
          </a:bodyPr>
          <a:lstStyle/>
          <a:p>
            <a:pPr algn="just">
              <a:lnSpc>
                <a:spcPts val="5282"/>
              </a:lnSpc>
            </a:pPr>
            <a:r>
              <a:rPr lang="en-US" sz="3773" b="true">
                <a:solidFill>
                  <a:srgbClr val="000000"/>
                </a:solidFill>
                <a:latin typeface="Canva Sans Bold"/>
                <a:ea typeface="Canva Sans Bold"/>
                <a:cs typeface="Canva Sans Bold"/>
                <a:sym typeface="Canva Sans Bold"/>
              </a:rPr>
              <a:t>7. Limite</a:t>
            </a:r>
            <a:r>
              <a:rPr lang="en-US" b="true" sz="3773">
                <a:solidFill>
                  <a:srgbClr val="000000"/>
                </a:solidFill>
                <a:latin typeface="Canva Sans Bold"/>
                <a:ea typeface="Canva Sans Bold"/>
                <a:cs typeface="Canva Sans Bold"/>
                <a:sym typeface="Canva Sans Bold"/>
              </a:rPr>
              <a:t>d Macro and Automation Features</a:t>
            </a:r>
          </a:p>
          <a:p>
            <a:pPr algn="just" marL="814692" indent="-407346" lvl="1">
              <a:lnSpc>
                <a:spcPts val="5282"/>
              </a:lnSpc>
              <a:buFont typeface="Arial"/>
              <a:buChar char="•"/>
            </a:pPr>
            <a:r>
              <a:rPr lang="en-US" b="true" sz="3773">
                <a:solidFill>
                  <a:srgbClr val="000000"/>
                </a:solidFill>
                <a:latin typeface="Canva Sans Bold"/>
                <a:ea typeface="Canva Sans Bold"/>
                <a:cs typeface="Canva Sans Bold"/>
                <a:sym typeface="Canva Sans Bold"/>
              </a:rPr>
              <a:t>Google Sheets uses Google Apps Script for macros, but it’s less powerful than Excel’s VBA for automating tasks.</a:t>
            </a:r>
          </a:p>
          <a:p>
            <a:pPr algn="just" marL="814692" indent="-407346" lvl="1">
              <a:lnSpc>
                <a:spcPts val="5282"/>
              </a:lnSpc>
              <a:buFont typeface="Arial"/>
              <a:buChar char="•"/>
            </a:pPr>
            <a:r>
              <a:rPr lang="en-US" b="true" sz="3773">
                <a:solidFill>
                  <a:srgbClr val="000000"/>
                </a:solidFill>
                <a:latin typeface="Canva Sans Bold"/>
                <a:ea typeface="Canva Sans Bold"/>
                <a:cs typeface="Canva Sans Bold"/>
                <a:sym typeface="Canva Sans Bold"/>
              </a:rPr>
              <a:t>Complex automation may be more difficult or limited in Sheets.</a:t>
            </a:r>
          </a:p>
          <a:p>
            <a:pPr algn="just">
              <a:lnSpc>
                <a:spcPts val="5282"/>
              </a:lnSpc>
            </a:pPr>
            <a:r>
              <a:rPr lang="en-US" b="true" sz="3773">
                <a:solidFill>
                  <a:srgbClr val="000000"/>
                </a:solidFill>
                <a:latin typeface="Canva Sans Bold"/>
                <a:ea typeface="Canva Sans Bold"/>
                <a:cs typeface="Canva Sans Bold"/>
                <a:sym typeface="Canva Sans Bold"/>
              </a:rPr>
              <a:t>8. Privacy and Security Concerns</a:t>
            </a:r>
          </a:p>
          <a:p>
            <a:pPr algn="just" marL="814692" indent="-407346" lvl="1">
              <a:lnSpc>
                <a:spcPts val="5282"/>
              </a:lnSpc>
              <a:buFont typeface="Arial"/>
              <a:buChar char="•"/>
            </a:pPr>
            <a:r>
              <a:rPr lang="en-US" b="true" sz="3773">
                <a:solidFill>
                  <a:srgbClr val="000000"/>
                </a:solidFill>
                <a:latin typeface="Canva Sans Bold"/>
                <a:ea typeface="Canva Sans Bold"/>
                <a:cs typeface="Canva Sans Bold"/>
                <a:sym typeface="Canva Sans Bold"/>
              </a:rPr>
              <a:t>Data is stored on Google’s servers, which could raise privacy concerns, especially for sensitive or confidential data.</a:t>
            </a:r>
          </a:p>
          <a:p>
            <a:pPr algn="just" marL="814692" indent="-407346" lvl="1">
              <a:lnSpc>
                <a:spcPts val="5282"/>
              </a:lnSpc>
              <a:buFont typeface="Arial"/>
              <a:buChar char="•"/>
            </a:pPr>
            <a:r>
              <a:rPr lang="en-US" b="true" sz="3773">
                <a:solidFill>
                  <a:srgbClr val="000000"/>
                </a:solidFill>
                <a:latin typeface="Canva Sans Bold"/>
                <a:ea typeface="Canva Sans Bold"/>
                <a:cs typeface="Canva Sans Bold"/>
                <a:sym typeface="Canva Sans Bold"/>
              </a:rPr>
              <a:t>Without careful permission management, unauthorized access to documents can occur.</a:t>
            </a:r>
          </a:p>
          <a:p>
            <a:pPr algn="just">
              <a:lnSpc>
                <a:spcPts val="5282"/>
              </a:lnSpc>
            </a:pPr>
          </a:p>
        </p:txBody>
      </p:sp>
    </p:spTree>
  </p:cSld>
  <p:clrMapOvr>
    <a:masterClrMapping/>
  </p:clrMapOvr>
</p:sld>
</file>

<file path=ppt/slides/slide15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592329" y="1472217"/>
            <a:ext cx="16140511" cy="7728393"/>
          </a:xfrm>
          <a:prstGeom prst="rect">
            <a:avLst/>
          </a:prstGeom>
        </p:spPr>
        <p:txBody>
          <a:bodyPr anchor="t" rtlCol="false" tIns="0" lIns="0" bIns="0" rIns="0">
            <a:spAutoFit/>
          </a:bodyPr>
          <a:lstStyle/>
          <a:p>
            <a:pPr algn="just">
              <a:lnSpc>
                <a:spcPts val="5575"/>
              </a:lnSpc>
            </a:pPr>
            <a:r>
              <a:rPr lang="en-US" sz="3982" b="true">
                <a:solidFill>
                  <a:srgbClr val="000000"/>
                </a:solidFill>
                <a:latin typeface="Canva Sans Bold"/>
                <a:ea typeface="Canva Sans Bold"/>
                <a:cs typeface="Canva Sans Bold"/>
                <a:sym typeface="Canva Sans Bold"/>
              </a:rPr>
              <a:t>9. Limite</a:t>
            </a:r>
            <a:r>
              <a:rPr lang="en-US" b="true" sz="3982">
                <a:solidFill>
                  <a:srgbClr val="000000"/>
                </a:solidFill>
                <a:latin typeface="Canva Sans Bold"/>
                <a:ea typeface="Canva Sans Bold"/>
                <a:cs typeface="Canva Sans Bold"/>
                <a:sym typeface="Canva Sans Bold"/>
              </a:rPr>
              <a:t>d External Data Integration</a:t>
            </a:r>
          </a:p>
          <a:p>
            <a:pPr algn="just" marL="859836" indent="-429918" lvl="1">
              <a:lnSpc>
                <a:spcPts val="5575"/>
              </a:lnSpc>
              <a:buFont typeface="Arial"/>
              <a:buChar char="•"/>
            </a:pPr>
            <a:r>
              <a:rPr lang="en-US" b="true" sz="3982">
                <a:solidFill>
                  <a:srgbClr val="000000"/>
                </a:solidFill>
                <a:latin typeface="Canva Sans Bold"/>
                <a:ea typeface="Canva Sans Bold"/>
                <a:cs typeface="Canva Sans Bold"/>
                <a:sym typeface="Canva Sans Bold"/>
              </a:rPr>
              <a:t>Google Sheets does not offer as many options for external data connections as Excel does.</a:t>
            </a:r>
          </a:p>
          <a:p>
            <a:pPr algn="just" marL="859836" indent="-429918" lvl="1">
              <a:lnSpc>
                <a:spcPts val="5575"/>
              </a:lnSpc>
              <a:buFont typeface="Arial"/>
              <a:buChar char="•"/>
            </a:pPr>
            <a:r>
              <a:rPr lang="en-US" b="true" sz="3982">
                <a:solidFill>
                  <a:srgbClr val="000000"/>
                </a:solidFill>
                <a:latin typeface="Canva Sans Bold"/>
                <a:ea typeface="Canva Sans Bold"/>
                <a:cs typeface="Canva Sans Bold"/>
                <a:sym typeface="Canva Sans Bold"/>
              </a:rPr>
              <a:t>Integrating large or complex datasets from third-party sources is more cumbersome in Sheets.</a:t>
            </a:r>
          </a:p>
          <a:p>
            <a:pPr algn="just">
              <a:lnSpc>
                <a:spcPts val="5575"/>
              </a:lnSpc>
            </a:pPr>
            <a:r>
              <a:rPr lang="en-US" b="true" sz="3982">
                <a:solidFill>
                  <a:srgbClr val="000000"/>
                </a:solidFill>
                <a:latin typeface="Canva Sans Bold"/>
                <a:ea typeface="Canva Sans Bold"/>
                <a:cs typeface="Canva Sans Bold"/>
                <a:sym typeface="Canva Sans Bold"/>
              </a:rPr>
              <a:t>10. File Size and Upload Limits</a:t>
            </a:r>
          </a:p>
          <a:p>
            <a:pPr algn="just" marL="859836" indent="-429918" lvl="1">
              <a:lnSpc>
                <a:spcPts val="5575"/>
              </a:lnSpc>
              <a:buFont typeface="Arial"/>
              <a:buChar char="•"/>
            </a:pPr>
            <a:r>
              <a:rPr lang="en-US" b="true" sz="3982">
                <a:solidFill>
                  <a:srgbClr val="000000"/>
                </a:solidFill>
                <a:latin typeface="Canva Sans Bold"/>
                <a:ea typeface="Canva Sans Bold"/>
                <a:cs typeface="Canva Sans Bold"/>
                <a:sym typeface="Canva Sans Bold"/>
              </a:rPr>
              <a:t>Google Sheets has file size limitations when uploading or importing large Excel or CSV files.</a:t>
            </a:r>
          </a:p>
          <a:p>
            <a:pPr algn="just" marL="859836" indent="-429918" lvl="1">
              <a:lnSpc>
                <a:spcPts val="5575"/>
              </a:lnSpc>
              <a:buFont typeface="Arial"/>
              <a:buChar char="•"/>
            </a:pPr>
            <a:r>
              <a:rPr lang="en-US" b="true" sz="3982">
                <a:solidFill>
                  <a:srgbClr val="000000"/>
                </a:solidFill>
                <a:latin typeface="Canva Sans Bold"/>
                <a:ea typeface="Canva Sans Bold"/>
                <a:cs typeface="Canva Sans Bold"/>
                <a:sym typeface="Canva Sans Bold"/>
              </a:rPr>
              <a:t>Users with extensive spreadsheets may encounter issues with uploading or syncing large files.</a:t>
            </a:r>
          </a:p>
          <a:p>
            <a:pPr algn="just">
              <a:lnSpc>
                <a:spcPts val="5575"/>
              </a:lnSpc>
            </a:pPr>
          </a:p>
        </p:txBody>
      </p:sp>
    </p:spTree>
  </p:cSld>
  <p:clrMapOvr>
    <a:masterClrMapping/>
  </p:clrMapOvr>
</p:sld>
</file>

<file path=ppt/slides/slide15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935344" y="1940481"/>
            <a:ext cx="15924370" cy="6891890"/>
          </a:xfrm>
          <a:prstGeom prst="rect">
            <a:avLst/>
          </a:prstGeom>
        </p:spPr>
        <p:txBody>
          <a:bodyPr anchor="t" rtlCol="false" tIns="0" lIns="0" bIns="0" rIns="0">
            <a:spAutoFit/>
          </a:bodyPr>
          <a:lstStyle/>
          <a:p>
            <a:pPr algn="l">
              <a:lnSpc>
                <a:spcPts val="4957"/>
              </a:lnSpc>
            </a:pPr>
            <a:r>
              <a:rPr lang="en-US" sz="3540" b="true">
                <a:solidFill>
                  <a:srgbClr val="000000"/>
                </a:solidFill>
                <a:latin typeface="Canva Sans Bold"/>
                <a:ea typeface="Canva Sans Bold"/>
                <a:cs typeface="Canva Sans Bold"/>
                <a:sym typeface="Canva Sans Bold"/>
              </a:rPr>
              <a:t>11. Basic Pivot Table Features</a:t>
            </a:r>
          </a:p>
          <a:p>
            <a:pPr algn="l" marL="764445" indent="-382222" lvl="1">
              <a:lnSpc>
                <a:spcPts val="4957"/>
              </a:lnSpc>
              <a:buFont typeface="Arial"/>
              <a:buChar char="•"/>
            </a:pPr>
            <a:r>
              <a:rPr lang="en-US" b="true" sz="3540">
                <a:solidFill>
                  <a:srgbClr val="000000"/>
                </a:solidFill>
                <a:latin typeface="Canva Sans Bold"/>
                <a:ea typeface="Canva Sans Bold"/>
                <a:cs typeface="Canva Sans Bold"/>
                <a:sym typeface="Canva Sans Bold"/>
              </a:rPr>
              <a:t>Pivot tables in Google Sheets are basic and lack advanced features such as calculate</a:t>
            </a:r>
            <a:r>
              <a:rPr lang="en-US" b="true" sz="3540">
                <a:solidFill>
                  <a:srgbClr val="000000"/>
                </a:solidFill>
                <a:latin typeface="Canva Sans Bold"/>
                <a:ea typeface="Canva Sans Bold"/>
                <a:cs typeface="Canva Sans Bold"/>
                <a:sym typeface="Canva Sans Bold"/>
              </a:rPr>
              <a:t>d fields and grouping by multiple levels.</a:t>
            </a:r>
          </a:p>
          <a:p>
            <a:pPr algn="l" marL="764445" indent="-382222" lvl="1">
              <a:lnSpc>
                <a:spcPts val="4957"/>
              </a:lnSpc>
              <a:buFont typeface="Arial"/>
              <a:buChar char="•"/>
            </a:pPr>
            <a:r>
              <a:rPr lang="en-US" b="true" sz="3540">
                <a:solidFill>
                  <a:srgbClr val="000000"/>
                </a:solidFill>
                <a:latin typeface="Canva Sans Bold"/>
                <a:ea typeface="Canva Sans Bold"/>
                <a:cs typeface="Canva Sans Bold"/>
                <a:sym typeface="Canva Sans Bold"/>
              </a:rPr>
              <a:t>Users requiring complex pivot table analysis may find Sheets insufficient.</a:t>
            </a:r>
          </a:p>
          <a:p>
            <a:pPr algn="l">
              <a:lnSpc>
                <a:spcPts val="4957"/>
              </a:lnSpc>
            </a:pPr>
            <a:r>
              <a:rPr lang="en-US" sz="3540" b="true">
                <a:solidFill>
                  <a:srgbClr val="000000"/>
                </a:solidFill>
                <a:latin typeface="Canva Sans Bold"/>
                <a:ea typeface="Canva Sans Bold"/>
                <a:cs typeface="Canva Sans Bold"/>
                <a:sym typeface="Canva Sans Bold"/>
              </a:rPr>
              <a:t>12. Data Validation Restrictions</a:t>
            </a:r>
          </a:p>
          <a:p>
            <a:pPr algn="l" marL="764445" indent="-382222" lvl="1">
              <a:lnSpc>
                <a:spcPts val="4957"/>
              </a:lnSpc>
              <a:buFont typeface="Arial"/>
              <a:buChar char="•"/>
            </a:pPr>
            <a:r>
              <a:rPr lang="en-US" b="true" sz="3540">
                <a:solidFill>
                  <a:srgbClr val="000000"/>
                </a:solidFill>
                <a:latin typeface="Canva Sans Bold"/>
                <a:ea typeface="Canva Sans Bold"/>
                <a:cs typeface="Canva Sans Bold"/>
                <a:sym typeface="Canva Sans Bold"/>
              </a:rPr>
              <a:t>Google Sheets offers basic data validation but lacks the advanced validation rules available in Excel.</a:t>
            </a:r>
          </a:p>
          <a:p>
            <a:pPr algn="l" marL="764445" indent="-382222" lvl="1">
              <a:lnSpc>
                <a:spcPts val="4957"/>
              </a:lnSpc>
              <a:buFont typeface="Arial"/>
              <a:buChar char="•"/>
            </a:pPr>
            <a:r>
              <a:rPr lang="en-US" b="true" sz="3540">
                <a:solidFill>
                  <a:srgbClr val="000000"/>
                </a:solidFill>
                <a:latin typeface="Canva Sans Bold"/>
                <a:ea typeface="Canva Sans Bold"/>
                <a:cs typeface="Canva Sans Bold"/>
                <a:sym typeface="Canva Sans Bold"/>
              </a:rPr>
              <a:t>It’s harder to implement complex data validation across multiple sheets.</a:t>
            </a:r>
          </a:p>
          <a:p>
            <a:pPr algn="l">
              <a:lnSpc>
                <a:spcPts val="4957"/>
              </a:lnSpc>
            </a:pPr>
          </a:p>
        </p:txBody>
      </p:sp>
    </p:spTree>
  </p:cSld>
  <p:clrMapOvr>
    <a:masterClrMapping/>
  </p:clrMapOvr>
</p:sld>
</file>

<file path=ppt/slides/slide15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292646" y="2519940"/>
            <a:ext cx="15662843" cy="7097326"/>
          </a:xfrm>
          <a:prstGeom prst="rect">
            <a:avLst/>
          </a:prstGeom>
        </p:spPr>
        <p:txBody>
          <a:bodyPr anchor="t" rtlCol="false" tIns="0" lIns="0" bIns="0" rIns="0">
            <a:spAutoFit/>
          </a:bodyPr>
          <a:lstStyle/>
          <a:p>
            <a:pPr algn="just">
              <a:lnSpc>
                <a:spcPts val="5137"/>
              </a:lnSpc>
            </a:pPr>
            <a:r>
              <a:rPr lang="en-US" sz="3669" b="true">
                <a:solidFill>
                  <a:srgbClr val="000000"/>
                </a:solidFill>
                <a:latin typeface="Canva Sans Bold"/>
                <a:ea typeface="Canva Sans Bold"/>
                <a:cs typeface="Canva Sans Bold"/>
                <a:sym typeface="Canva Sans Bold"/>
              </a:rPr>
              <a:t>Google Sheets is wi</a:t>
            </a:r>
            <a:r>
              <a:rPr lang="en-US" b="true" sz="3669">
                <a:solidFill>
                  <a:srgbClr val="000000"/>
                </a:solidFill>
                <a:latin typeface="Canva Sans Bold"/>
                <a:ea typeface="Canva Sans Bold"/>
                <a:cs typeface="Canva Sans Bold"/>
                <a:sym typeface="Canva Sans Bold"/>
              </a:rPr>
              <a:t>dely used across different sectors due to its ease of access, real-time collaboration, and versatility. Here’s a breakdown of the main users:</a:t>
            </a:r>
          </a:p>
          <a:p>
            <a:pPr algn="just">
              <a:lnSpc>
                <a:spcPts val="5137"/>
              </a:lnSpc>
            </a:pPr>
          </a:p>
          <a:p>
            <a:pPr algn="just">
              <a:lnSpc>
                <a:spcPts val="5137"/>
              </a:lnSpc>
            </a:pPr>
            <a:r>
              <a:rPr lang="en-US" b="true" sz="3669">
                <a:solidFill>
                  <a:srgbClr val="000000"/>
                </a:solidFill>
                <a:latin typeface="Canva Sans Bold"/>
                <a:ea typeface="Canva Sans Bold"/>
                <a:cs typeface="Canva Sans Bold"/>
                <a:sym typeface="Canva Sans Bold"/>
              </a:rPr>
              <a:t>1. Individuals (Personal Use)</a:t>
            </a:r>
          </a:p>
          <a:p>
            <a:pPr algn="just" marL="792224" indent="-396112" lvl="1">
              <a:lnSpc>
                <a:spcPts val="5137"/>
              </a:lnSpc>
              <a:buFont typeface="Arial"/>
              <a:buChar char="•"/>
            </a:pPr>
            <a:r>
              <a:rPr lang="en-US" b="true" sz="3669">
                <a:solidFill>
                  <a:srgbClr val="000000"/>
                </a:solidFill>
                <a:latin typeface="Canva Sans Bold"/>
                <a:ea typeface="Canva Sans Bold"/>
                <a:cs typeface="Canva Sans Bold"/>
                <a:sym typeface="Canva Sans Bold"/>
              </a:rPr>
              <a:t>Budgeting: For personal finance tracking and expense management.</a:t>
            </a:r>
          </a:p>
          <a:p>
            <a:pPr algn="just" marL="792224" indent="-396112" lvl="1">
              <a:lnSpc>
                <a:spcPts val="5137"/>
              </a:lnSpc>
              <a:buFont typeface="Arial"/>
              <a:buChar char="•"/>
            </a:pPr>
            <a:r>
              <a:rPr lang="en-US" b="true" sz="3669">
                <a:solidFill>
                  <a:srgbClr val="000000"/>
                </a:solidFill>
                <a:latin typeface="Canva Sans Bold"/>
                <a:ea typeface="Canva Sans Bold"/>
                <a:cs typeface="Canva Sans Bold"/>
                <a:sym typeface="Canva Sans Bold"/>
              </a:rPr>
              <a:t>Task Management: Organizing to-do lists, event planning, or personal projects.</a:t>
            </a:r>
          </a:p>
          <a:p>
            <a:pPr algn="just">
              <a:lnSpc>
                <a:spcPts val="5137"/>
              </a:lnSpc>
            </a:pPr>
          </a:p>
          <a:p>
            <a:pPr algn="just">
              <a:lnSpc>
                <a:spcPts val="5137"/>
              </a:lnSpc>
            </a:pPr>
          </a:p>
        </p:txBody>
      </p:sp>
      <p:sp>
        <p:nvSpPr>
          <p:cNvPr name="TextBox 8" id="8"/>
          <p:cNvSpPr txBox="true"/>
          <p:nvPr/>
        </p:nvSpPr>
        <p:spPr>
          <a:xfrm rot="0">
            <a:off x="-411755" y="933450"/>
            <a:ext cx="1767105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Who Uses Google Sheets?</a:t>
            </a:r>
          </a:p>
        </p:txBody>
      </p:sp>
    </p:spTree>
  </p:cSld>
  <p:clrMapOvr>
    <a:masterClrMapping/>
  </p:clrMapOvr>
</p:sld>
</file>

<file path=ppt/slides/slide15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285235" y="952500"/>
            <a:ext cx="17104502" cy="9104474"/>
          </a:xfrm>
          <a:prstGeom prst="rect">
            <a:avLst/>
          </a:prstGeom>
        </p:spPr>
        <p:txBody>
          <a:bodyPr anchor="t" rtlCol="false" tIns="0" lIns="0" bIns="0" rIns="0">
            <a:spAutoFit/>
          </a:bodyPr>
          <a:lstStyle/>
          <a:p>
            <a:pPr algn="just">
              <a:lnSpc>
                <a:spcPts val="5570"/>
              </a:lnSpc>
            </a:pPr>
            <a:r>
              <a:rPr lang="en-US" sz="3978" b="true">
                <a:solidFill>
                  <a:srgbClr val="000000"/>
                </a:solidFill>
                <a:latin typeface="Canva Sans Bold"/>
                <a:ea typeface="Canva Sans Bold"/>
                <a:cs typeface="Canva Sans Bold"/>
                <a:sym typeface="Canva Sans Bold"/>
              </a:rPr>
              <a:t>2. Small an</a:t>
            </a:r>
            <a:r>
              <a:rPr lang="en-US" b="true" sz="3978">
                <a:solidFill>
                  <a:srgbClr val="000000"/>
                </a:solidFill>
                <a:latin typeface="Canva Sans Bold"/>
                <a:ea typeface="Canva Sans Bold"/>
                <a:cs typeface="Canva Sans Bold"/>
                <a:sym typeface="Canva Sans Bold"/>
              </a:rPr>
              <a:t>d Medium Businesses (SMBs)</a:t>
            </a:r>
          </a:p>
          <a:p>
            <a:pPr algn="just" marL="859056" indent="-429528" lvl="1">
              <a:lnSpc>
                <a:spcPts val="5570"/>
              </a:lnSpc>
              <a:buFont typeface="Arial"/>
              <a:buChar char="•"/>
            </a:pPr>
            <a:r>
              <a:rPr lang="en-US" b="true" sz="3978">
                <a:solidFill>
                  <a:srgbClr val="000000"/>
                </a:solidFill>
                <a:latin typeface="Canva Sans Bold"/>
                <a:ea typeface="Canva Sans Bold"/>
                <a:cs typeface="Canva Sans Bold"/>
                <a:sym typeface="Canva Sans Bold"/>
              </a:rPr>
              <a:t>Data Management: Tracking inventory, client info, and employee records.</a:t>
            </a:r>
          </a:p>
          <a:p>
            <a:pPr algn="just" marL="859056" indent="-429528" lvl="1">
              <a:lnSpc>
                <a:spcPts val="5570"/>
              </a:lnSpc>
              <a:buFont typeface="Arial"/>
              <a:buChar char="•"/>
            </a:pPr>
            <a:r>
              <a:rPr lang="en-US" b="true" sz="3978">
                <a:solidFill>
                  <a:srgbClr val="000000"/>
                </a:solidFill>
                <a:latin typeface="Canva Sans Bold"/>
                <a:ea typeface="Canva Sans Bold"/>
                <a:cs typeface="Canva Sans Bold"/>
                <a:sym typeface="Canva Sans Bold"/>
              </a:rPr>
              <a:t>Financial Tracking: Managing expenses, revenues, and cash flow.</a:t>
            </a:r>
          </a:p>
          <a:p>
            <a:pPr algn="just" marL="859056" indent="-429528" lvl="1">
              <a:lnSpc>
                <a:spcPts val="5570"/>
              </a:lnSpc>
              <a:buFont typeface="Arial"/>
              <a:buChar char="•"/>
            </a:pPr>
            <a:r>
              <a:rPr lang="en-US" b="true" sz="3978">
                <a:solidFill>
                  <a:srgbClr val="000000"/>
                </a:solidFill>
                <a:latin typeface="Canva Sans Bold"/>
                <a:ea typeface="Canva Sans Bold"/>
                <a:cs typeface="Canva Sans Bold"/>
                <a:sym typeface="Canva Sans Bold"/>
              </a:rPr>
              <a:t>Team Collaboration: Real-time collaboration on reports, sales data, and project tasks.</a:t>
            </a:r>
          </a:p>
          <a:p>
            <a:pPr algn="just">
              <a:lnSpc>
                <a:spcPts val="5570"/>
              </a:lnSpc>
            </a:pPr>
          </a:p>
          <a:p>
            <a:pPr algn="just">
              <a:lnSpc>
                <a:spcPts val="5570"/>
              </a:lnSpc>
            </a:pPr>
            <a:r>
              <a:rPr lang="en-US" b="true" sz="3978">
                <a:solidFill>
                  <a:srgbClr val="000000"/>
                </a:solidFill>
                <a:latin typeface="Canva Sans Bold"/>
                <a:ea typeface="Canva Sans Bold"/>
                <a:cs typeface="Canva Sans Bold"/>
                <a:sym typeface="Canva Sans Bold"/>
              </a:rPr>
              <a:t>3. Large Enterprises</a:t>
            </a:r>
          </a:p>
          <a:p>
            <a:pPr algn="just" marL="859056" indent="-429528" lvl="1">
              <a:lnSpc>
                <a:spcPts val="5570"/>
              </a:lnSpc>
              <a:buFont typeface="Arial"/>
              <a:buChar char="•"/>
            </a:pPr>
            <a:r>
              <a:rPr lang="en-US" b="true" sz="3978">
                <a:solidFill>
                  <a:srgbClr val="000000"/>
                </a:solidFill>
                <a:latin typeface="Canva Sans Bold"/>
                <a:ea typeface="Canva Sans Bold"/>
                <a:cs typeface="Canva Sans Bold"/>
                <a:sym typeface="Canva Sans Bold"/>
              </a:rPr>
              <a:t>Collaboration: Teams across departments use Google Sheets for shared data and reporting.</a:t>
            </a:r>
          </a:p>
          <a:p>
            <a:pPr algn="just" marL="859056" indent="-429528" lvl="1">
              <a:lnSpc>
                <a:spcPts val="5570"/>
              </a:lnSpc>
              <a:buFont typeface="Arial"/>
              <a:buChar char="•"/>
            </a:pPr>
            <a:r>
              <a:rPr lang="en-US" b="true" sz="3978">
                <a:solidFill>
                  <a:srgbClr val="000000"/>
                </a:solidFill>
                <a:latin typeface="Canva Sans Bold"/>
                <a:ea typeface="Canva Sans Bold"/>
                <a:cs typeface="Canva Sans Bold"/>
                <a:sym typeface="Canva Sans Bold"/>
              </a:rPr>
              <a:t>Reporting: Used for simple dashboards, performance metrics, and financial reporting.</a:t>
            </a:r>
          </a:p>
          <a:p>
            <a:pPr algn="just">
              <a:lnSpc>
                <a:spcPts val="557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858161" y="2633430"/>
            <a:ext cx="14051024" cy="4924890"/>
          </a:xfrm>
          <a:prstGeom prst="rect">
            <a:avLst/>
          </a:prstGeom>
        </p:spPr>
        <p:txBody>
          <a:bodyPr anchor="t" rtlCol="false" tIns="0" lIns="0" bIns="0" rIns="0">
            <a:spAutoFit/>
          </a:bodyPr>
          <a:lstStyle/>
          <a:p>
            <a:pPr algn="just">
              <a:lnSpc>
                <a:spcPts val="6541"/>
              </a:lnSpc>
            </a:pPr>
            <a:r>
              <a:rPr lang="en-US" sz="4672" b="true">
                <a:solidFill>
                  <a:srgbClr val="000000"/>
                </a:solidFill>
                <a:latin typeface="Canva Sans Bold"/>
                <a:ea typeface="Canva Sans Bold"/>
                <a:cs typeface="Canva Sans Bold"/>
                <a:sym typeface="Canva Sans Bold"/>
              </a:rPr>
              <a:t>Each color code format has its advantages depending on the context, such as web design, graphic design, printing, or digital applications. Hex and RGB are very common in web development, while CMYK is preferred for printing.</a:t>
            </a:r>
          </a:p>
        </p:txBody>
      </p:sp>
    </p:spTree>
  </p:cSld>
  <p:clrMapOvr>
    <a:masterClrMapping/>
  </p:clrMapOvr>
</p:sld>
</file>

<file path=ppt/slides/slide16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37855" y="1738352"/>
            <a:ext cx="18002765" cy="8412196"/>
          </a:xfrm>
          <a:prstGeom prst="rect">
            <a:avLst/>
          </a:prstGeom>
        </p:spPr>
        <p:txBody>
          <a:bodyPr anchor="t" rtlCol="false" tIns="0" lIns="0" bIns="0" rIns="0">
            <a:spAutoFit/>
          </a:bodyPr>
          <a:lstStyle/>
          <a:p>
            <a:pPr algn="l">
              <a:lnSpc>
                <a:spcPts val="5577"/>
              </a:lnSpc>
            </a:pPr>
            <a:r>
              <a:rPr lang="en-US" sz="3983" b="true">
                <a:solidFill>
                  <a:srgbClr val="000000"/>
                </a:solidFill>
                <a:latin typeface="Canva Sans Bold"/>
                <a:ea typeface="Canva Sans Bold"/>
                <a:cs typeface="Canva Sans Bold"/>
                <a:sym typeface="Canva Sans Bold"/>
              </a:rPr>
              <a:t>4. E</a:t>
            </a:r>
            <a:r>
              <a:rPr lang="en-US" sz="3983" b="true">
                <a:solidFill>
                  <a:srgbClr val="000000"/>
                </a:solidFill>
                <a:latin typeface="Canva Sans Bold"/>
                <a:ea typeface="Canva Sans Bold"/>
                <a:cs typeface="Canva Sans Bold"/>
                <a:sym typeface="Canva Sans Bold"/>
              </a:rPr>
              <a:t>ducators and Students</a:t>
            </a:r>
          </a:p>
          <a:p>
            <a:pPr algn="l" marL="860086" indent="-430043" lvl="1">
              <a:lnSpc>
                <a:spcPts val="5577"/>
              </a:lnSpc>
              <a:buFont typeface="Arial"/>
              <a:buChar char="•"/>
            </a:pPr>
            <a:r>
              <a:rPr lang="en-US" b="true" sz="3983">
                <a:solidFill>
                  <a:srgbClr val="000000"/>
                </a:solidFill>
                <a:latin typeface="Canva Sans Bold"/>
                <a:ea typeface="Canva Sans Bold"/>
                <a:cs typeface="Canva Sans Bold"/>
                <a:sym typeface="Canva Sans Bold"/>
              </a:rPr>
              <a:t>Lesson Plans &amp; Grading: Teachers track student progress, grades, and assignments.</a:t>
            </a:r>
          </a:p>
          <a:p>
            <a:pPr algn="l" marL="860086" indent="-430043" lvl="1">
              <a:lnSpc>
                <a:spcPts val="5577"/>
              </a:lnSpc>
              <a:buFont typeface="Arial"/>
              <a:buChar char="•"/>
            </a:pPr>
            <a:r>
              <a:rPr lang="en-US" b="true" sz="3983">
                <a:solidFill>
                  <a:srgbClr val="000000"/>
                </a:solidFill>
                <a:latin typeface="Canva Sans Bold"/>
                <a:ea typeface="Canva Sans Bold"/>
                <a:cs typeface="Canva Sans Bold"/>
                <a:sym typeface="Canva Sans Bold"/>
              </a:rPr>
              <a:t>Group Projects: Students collaborate on assignments and research data collection.</a:t>
            </a:r>
          </a:p>
          <a:p>
            <a:pPr algn="l">
              <a:lnSpc>
                <a:spcPts val="5577"/>
              </a:lnSpc>
            </a:pPr>
          </a:p>
          <a:p>
            <a:pPr algn="l">
              <a:lnSpc>
                <a:spcPts val="5577"/>
              </a:lnSpc>
            </a:pPr>
            <a:r>
              <a:rPr lang="en-US" sz="3983" b="true">
                <a:solidFill>
                  <a:srgbClr val="000000"/>
                </a:solidFill>
                <a:latin typeface="Canva Sans Bold"/>
                <a:ea typeface="Canva Sans Bold"/>
                <a:cs typeface="Canva Sans Bold"/>
                <a:sym typeface="Canva Sans Bold"/>
              </a:rPr>
              <a:t>5. Non-Profit Organizations</a:t>
            </a:r>
          </a:p>
          <a:p>
            <a:pPr algn="l" marL="860086" indent="-430043" lvl="1">
              <a:lnSpc>
                <a:spcPts val="5577"/>
              </a:lnSpc>
              <a:buFont typeface="Arial"/>
              <a:buChar char="•"/>
            </a:pPr>
            <a:r>
              <a:rPr lang="en-US" b="true" sz="3983">
                <a:solidFill>
                  <a:srgbClr val="000000"/>
                </a:solidFill>
                <a:latin typeface="Canva Sans Bold"/>
                <a:ea typeface="Canva Sans Bold"/>
                <a:cs typeface="Canva Sans Bold"/>
                <a:sym typeface="Canva Sans Bold"/>
              </a:rPr>
              <a:t>Fundraising &amp; Volunteer Tracking: Managing donations, events, and volunteer schedules.</a:t>
            </a:r>
          </a:p>
          <a:p>
            <a:pPr algn="l" marL="860086" indent="-430043" lvl="1">
              <a:lnSpc>
                <a:spcPts val="5577"/>
              </a:lnSpc>
              <a:buFont typeface="Arial"/>
              <a:buChar char="•"/>
            </a:pPr>
            <a:r>
              <a:rPr lang="en-US" b="true" sz="3983">
                <a:solidFill>
                  <a:srgbClr val="000000"/>
                </a:solidFill>
                <a:latin typeface="Canva Sans Bold"/>
                <a:ea typeface="Canva Sans Bold"/>
                <a:cs typeface="Canva Sans Bold"/>
                <a:sym typeface="Canva Sans Bold"/>
              </a:rPr>
              <a:t>Project Monitoring: Tracking social initiatives and progress.</a:t>
            </a:r>
          </a:p>
          <a:p>
            <a:pPr algn="l">
              <a:lnSpc>
                <a:spcPts val="5577"/>
              </a:lnSpc>
            </a:pPr>
          </a:p>
          <a:p>
            <a:pPr algn="l">
              <a:lnSpc>
                <a:spcPts val="5577"/>
              </a:lnSpc>
            </a:pPr>
          </a:p>
        </p:txBody>
      </p:sp>
    </p:spTree>
  </p:cSld>
  <p:clrMapOvr>
    <a:masterClrMapping/>
  </p:clrMapOvr>
</p:sld>
</file>

<file path=ppt/slides/slide16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791469" y="1267284"/>
            <a:ext cx="16060450" cy="8905611"/>
          </a:xfrm>
          <a:prstGeom prst="rect">
            <a:avLst/>
          </a:prstGeom>
        </p:spPr>
        <p:txBody>
          <a:bodyPr anchor="t" rtlCol="false" tIns="0" lIns="0" bIns="0" rIns="0">
            <a:spAutoFit/>
          </a:bodyPr>
          <a:lstStyle/>
          <a:p>
            <a:pPr algn="just">
              <a:lnSpc>
                <a:spcPts val="5907"/>
              </a:lnSpc>
            </a:pPr>
            <a:r>
              <a:rPr lang="en-US" sz="4219" b="true">
                <a:solidFill>
                  <a:srgbClr val="000000"/>
                </a:solidFill>
                <a:latin typeface="Canva Sans Bold"/>
                <a:ea typeface="Canva Sans Bold"/>
                <a:cs typeface="Canva Sans Bold"/>
                <a:sym typeface="Canva Sans Bold"/>
              </a:rPr>
              <a:t>6. Freelancers an</a:t>
            </a:r>
            <a:r>
              <a:rPr lang="en-US" b="true" sz="4219">
                <a:solidFill>
                  <a:srgbClr val="000000"/>
                </a:solidFill>
                <a:latin typeface="Canva Sans Bold"/>
                <a:ea typeface="Canva Sans Bold"/>
                <a:cs typeface="Canva Sans Bold"/>
                <a:sym typeface="Canva Sans Bold"/>
              </a:rPr>
              <a:t>d Consultants</a:t>
            </a:r>
          </a:p>
          <a:p>
            <a:pPr algn="just" marL="910995" indent="-455498" lvl="1">
              <a:lnSpc>
                <a:spcPts val="5907"/>
              </a:lnSpc>
              <a:buFont typeface="Arial"/>
              <a:buChar char="•"/>
            </a:pPr>
            <a:r>
              <a:rPr lang="en-US" b="true" sz="4219">
                <a:solidFill>
                  <a:srgbClr val="000000"/>
                </a:solidFill>
                <a:latin typeface="Canva Sans Bold"/>
                <a:ea typeface="Canva Sans Bold"/>
                <a:cs typeface="Canva Sans Bold"/>
                <a:sym typeface="Canva Sans Bold"/>
              </a:rPr>
              <a:t>Client Management: Freelancers track projects, deadlines, and payments.</a:t>
            </a:r>
          </a:p>
          <a:p>
            <a:pPr algn="just" marL="910995" indent="-455498" lvl="1">
              <a:lnSpc>
                <a:spcPts val="5907"/>
              </a:lnSpc>
              <a:buFont typeface="Arial"/>
              <a:buChar char="•"/>
            </a:pPr>
            <a:r>
              <a:rPr lang="en-US" b="true" sz="4219">
                <a:solidFill>
                  <a:srgbClr val="000000"/>
                </a:solidFill>
                <a:latin typeface="Canva Sans Bold"/>
                <a:ea typeface="Canva Sans Bold"/>
                <a:cs typeface="Canva Sans Bold"/>
                <a:sym typeface="Canva Sans Bold"/>
              </a:rPr>
              <a:t>Reporting: Consultants create reports and dashboards for clients.</a:t>
            </a:r>
          </a:p>
          <a:p>
            <a:pPr algn="just">
              <a:lnSpc>
                <a:spcPts val="5907"/>
              </a:lnSpc>
            </a:pPr>
          </a:p>
          <a:p>
            <a:pPr algn="just">
              <a:lnSpc>
                <a:spcPts val="5907"/>
              </a:lnSpc>
            </a:pPr>
            <a:r>
              <a:rPr lang="en-US" b="true" sz="4219">
                <a:solidFill>
                  <a:srgbClr val="000000"/>
                </a:solidFill>
                <a:latin typeface="Canva Sans Bold"/>
                <a:ea typeface="Canva Sans Bold"/>
                <a:cs typeface="Canva Sans Bold"/>
                <a:sym typeface="Canva Sans Bold"/>
              </a:rPr>
              <a:t>7. Marketing and Sales Teams</a:t>
            </a:r>
          </a:p>
          <a:p>
            <a:pPr algn="just" marL="910995" indent="-455498" lvl="1">
              <a:lnSpc>
                <a:spcPts val="5907"/>
              </a:lnSpc>
              <a:buFont typeface="Arial"/>
              <a:buChar char="•"/>
            </a:pPr>
            <a:r>
              <a:rPr lang="en-US" b="true" sz="4219">
                <a:solidFill>
                  <a:srgbClr val="000000"/>
                </a:solidFill>
                <a:latin typeface="Canva Sans Bold"/>
                <a:ea typeface="Canva Sans Bold"/>
                <a:cs typeface="Canva Sans Bold"/>
                <a:sym typeface="Canva Sans Bold"/>
              </a:rPr>
              <a:t>Campaign Tracking: Monitoring ad spend, customer engagement, and sales performance.</a:t>
            </a:r>
          </a:p>
          <a:p>
            <a:pPr algn="just" marL="910995" indent="-455498" lvl="1">
              <a:lnSpc>
                <a:spcPts val="5907"/>
              </a:lnSpc>
              <a:buFont typeface="Arial"/>
              <a:buChar char="•"/>
            </a:pPr>
            <a:r>
              <a:rPr lang="en-US" b="true" sz="4219">
                <a:solidFill>
                  <a:srgbClr val="000000"/>
                </a:solidFill>
                <a:latin typeface="Canva Sans Bold"/>
                <a:ea typeface="Canva Sans Bold"/>
                <a:cs typeface="Canva Sans Bold"/>
                <a:sym typeface="Canva Sans Bold"/>
              </a:rPr>
              <a:t>Pipeline Management: Tracking leads, opportunities, and client interactions.</a:t>
            </a:r>
          </a:p>
          <a:p>
            <a:pPr algn="just">
              <a:lnSpc>
                <a:spcPts val="5907"/>
              </a:lnSpc>
            </a:pPr>
          </a:p>
        </p:txBody>
      </p:sp>
    </p:spTree>
  </p:cSld>
  <p:clrMapOvr>
    <a:masterClrMapping/>
  </p:clrMapOvr>
</p:sld>
</file>

<file path=ppt/slides/slide16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1678305"/>
            <a:ext cx="16032075" cy="7686860"/>
          </a:xfrm>
          <a:prstGeom prst="rect">
            <a:avLst/>
          </a:prstGeom>
        </p:spPr>
        <p:txBody>
          <a:bodyPr anchor="t" rtlCol="false" tIns="0" lIns="0" bIns="0" rIns="0">
            <a:spAutoFit/>
          </a:bodyPr>
          <a:lstStyle/>
          <a:p>
            <a:pPr algn="just">
              <a:lnSpc>
                <a:spcPts val="5098"/>
              </a:lnSpc>
            </a:pPr>
            <a:r>
              <a:rPr lang="en-US" sz="3641" b="true">
                <a:solidFill>
                  <a:srgbClr val="000000"/>
                </a:solidFill>
                <a:latin typeface="Canva Sans Bold"/>
                <a:ea typeface="Canva Sans Bold"/>
                <a:cs typeface="Canva Sans Bold"/>
                <a:sym typeface="Canva Sans Bold"/>
              </a:rPr>
              <a:t>8. Government and Public Sector</a:t>
            </a:r>
          </a:p>
          <a:p>
            <a:pPr algn="just" marL="786231" indent="-393115" lvl="1">
              <a:lnSpc>
                <a:spcPts val="5098"/>
              </a:lnSpc>
              <a:buFont typeface="Arial"/>
              <a:buChar char="•"/>
            </a:pPr>
            <a:r>
              <a:rPr lang="en-US" b="true" sz="3641">
                <a:solidFill>
                  <a:srgbClr val="000000"/>
                </a:solidFill>
                <a:latin typeface="Canva Sans Bold"/>
                <a:ea typeface="Canva Sans Bold"/>
                <a:cs typeface="Canva Sans Bold"/>
                <a:sym typeface="Canva Sans Bold"/>
              </a:rPr>
              <a:t>Data Collection: Used for managing public records, scheduling events, and reporting.</a:t>
            </a:r>
          </a:p>
          <a:p>
            <a:pPr algn="just" marL="786231" indent="-393115" lvl="1">
              <a:lnSpc>
                <a:spcPts val="5098"/>
              </a:lnSpc>
              <a:buFont typeface="Arial"/>
              <a:buChar char="•"/>
            </a:pPr>
            <a:r>
              <a:rPr lang="en-US" b="true" sz="3641">
                <a:solidFill>
                  <a:srgbClr val="000000"/>
                </a:solidFill>
                <a:latin typeface="Canva Sans Bold"/>
                <a:ea typeface="Canva Sans Bold"/>
                <a:cs typeface="Canva Sans Bold"/>
                <a:sym typeface="Canva Sans Bold"/>
              </a:rPr>
              <a:t>Resource </a:t>
            </a:r>
            <a:r>
              <a:rPr lang="en-US" b="true" sz="3641">
                <a:solidFill>
                  <a:srgbClr val="000000"/>
                </a:solidFill>
                <a:latin typeface="Canva Sans Bold"/>
                <a:ea typeface="Canva Sans Bold"/>
                <a:cs typeface="Canva Sans Bold"/>
                <a:sym typeface="Canva Sans Bold"/>
              </a:rPr>
              <a:t>Allocation: Coordinating resources and tracking departmental activities.</a:t>
            </a:r>
          </a:p>
          <a:p>
            <a:pPr algn="just">
              <a:lnSpc>
                <a:spcPts val="5098"/>
              </a:lnSpc>
            </a:pPr>
          </a:p>
          <a:p>
            <a:pPr algn="just">
              <a:lnSpc>
                <a:spcPts val="5098"/>
              </a:lnSpc>
            </a:pPr>
            <a:r>
              <a:rPr lang="en-US" b="true" sz="3641">
                <a:solidFill>
                  <a:srgbClr val="000000"/>
                </a:solidFill>
                <a:latin typeface="Canva Sans Bold"/>
                <a:ea typeface="Canva Sans Bold"/>
                <a:cs typeface="Canva Sans Bold"/>
                <a:sym typeface="Canva Sans Bold"/>
              </a:rPr>
              <a:t>9. Analysts and Data Professionals</a:t>
            </a:r>
          </a:p>
          <a:p>
            <a:pPr algn="just" marL="786231" indent="-393115" lvl="1">
              <a:lnSpc>
                <a:spcPts val="5098"/>
              </a:lnSpc>
              <a:buFont typeface="Arial"/>
              <a:buChar char="•"/>
            </a:pPr>
            <a:r>
              <a:rPr lang="en-US" b="true" sz="3641">
                <a:solidFill>
                  <a:srgbClr val="000000"/>
                </a:solidFill>
                <a:latin typeface="Canva Sans Bold"/>
                <a:ea typeface="Canva Sans Bold"/>
                <a:cs typeface="Canva Sans Bold"/>
                <a:sym typeface="Canva Sans Bold"/>
              </a:rPr>
              <a:t>Data Analysis: Cleaning and analyzing data using functions, pivot tables, and charts.</a:t>
            </a:r>
          </a:p>
          <a:p>
            <a:pPr algn="just" marL="786231" indent="-393115" lvl="1">
              <a:lnSpc>
                <a:spcPts val="5098"/>
              </a:lnSpc>
              <a:buFont typeface="Arial"/>
              <a:buChar char="•"/>
            </a:pPr>
            <a:r>
              <a:rPr lang="en-US" b="true" sz="3641">
                <a:solidFill>
                  <a:srgbClr val="000000"/>
                </a:solidFill>
                <a:latin typeface="Canva Sans Bold"/>
                <a:ea typeface="Canva Sans Bold"/>
                <a:cs typeface="Canva Sans Bold"/>
                <a:sym typeface="Canva Sans Bold"/>
              </a:rPr>
              <a:t>Reporting: Creating dashboards and summaries for business analysis.</a:t>
            </a:r>
          </a:p>
          <a:p>
            <a:pPr algn="just">
              <a:lnSpc>
                <a:spcPts val="5098"/>
              </a:lnSpc>
            </a:pPr>
          </a:p>
        </p:txBody>
      </p:sp>
    </p:spTree>
  </p:cSld>
  <p:clrMapOvr>
    <a:masterClrMapping/>
  </p:clrMapOvr>
</p:sld>
</file>

<file path=ppt/slides/slide16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588025" y="1308597"/>
            <a:ext cx="16539474" cy="7688675"/>
          </a:xfrm>
          <a:prstGeom prst="rect">
            <a:avLst/>
          </a:prstGeom>
        </p:spPr>
        <p:txBody>
          <a:bodyPr anchor="t" rtlCol="false" tIns="0" lIns="0" bIns="0" rIns="0">
            <a:spAutoFit/>
          </a:bodyPr>
          <a:lstStyle/>
          <a:p>
            <a:pPr algn="just">
              <a:lnSpc>
                <a:spcPts val="5099"/>
              </a:lnSpc>
            </a:pPr>
            <a:r>
              <a:rPr lang="en-US" sz="3642" b="true">
                <a:solidFill>
                  <a:srgbClr val="000000"/>
                </a:solidFill>
                <a:latin typeface="Canva Sans Bold"/>
                <a:ea typeface="Canva Sans Bold"/>
                <a:cs typeface="Canva Sans Bold"/>
                <a:sym typeface="Canva Sans Bold"/>
              </a:rPr>
              <a:t>10. Event Planners</a:t>
            </a:r>
          </a:p>
          <a:p>
            <a:pPr algn="just" marL="786418" indent="-393209" lvl="1">
              <a:lnSpc>
                <a:spcPts val="5099"/>
              </a:lnSpc>
              <a:buFont typeface="Arial"/>
              <a:buChar char="•"/>
            </a:pPr>
            <a:r>
              <a:rPr lang="en-US" b="true" sz="3642">
                <a:solidFill>
                  <a:srgbClr val="000000"/>
                </a:solidFill>
                <a:latin typeface="Canva Sans Bold"/>
                <a:ea typeface="Canva Sans Bold"/>
                <a:cs typeface="Canva Sans Bold"/>
                <a:sym typeface="Canva Sans Bold"/>
              </a:rPr>
              <a:t>Bu</a:t>
            </a:r>
            <a:r>
              <a:rPr lang="en-US" b="true" sz="3642">
                <a:solidFill>
                  <a:srgbClr val="000000"/>
                </a:solidFill>
                <a:latin typeface="Canva Sans Bold"/>
                <a:ea typeface="Canva Sans Bold"/>
                <a:cs typeface="Canva Sans Bold"/>
                <a:sym typeface="Canva Sans Bold"/>
              </a:rPr>
              <a:t>dget &amp; Task Tracking: Managing event budgets, guest lists, and schedules.</a:t>
            </a:r>
          </a:p>
          <a:p>
            <a:pPr algn="just" marL="786418" indent="-393209" lvl="1">
              <a:lnSpc>
                <a:spcPts val="5099"/>
              </a:lnSpc>
              <a:buFont typeface="Arial"/>
              <a:buChar char="•"/>
            </a:pPr>
            <a:r>
              <a:rPr lang="en-US" b="true" sz="3642">
                <a:solidFill>
                  <a:srgbClr val="000000"/>
                </a:solidFill>
                <a:latin typeface="Canva Sans Bold"/>
                <a:ea typeface="Canva Sans Bold"/>
                <a:cs typeface="Canva Sans Bold"/>
                <a:sym typeface="Canva Sans Bold"/>
              </a:rPr>
              <a:t>Collaboration: Real-time updates with clients, teams, and vendors.</a:t>
            </a:r>
          </a:p>
          <a:p>
            <a:pPr algn="just">
              <a:lnSpc>
                <a:spcPts val="5099"/>
              </a:lnSpc>
            </a:pPr>
          </a:p>
          <a:p>
            <a:pPr algn="just">
              <a:lnSpc>
                <a:spcPts val="5099"/>
              </a:lnSpc>
            </a:pPr>
            <a:r>
              <a:rPr lang="en-US" b="true" sz="3642">
                <a:solidFill>
                  <a:srgbClr val="000000"/>
                </a:solidFill>
                <a:latin typeface="Canva Sans Bold"/>
                <a:ea typeface="Canva Sans Bold"/>
                <a:cs typeface="Canva Sans Bold"/>
                <a:sym typeface="Canva Sans Bold"/>
              </a:rPr>
              <a:t>Conclusion</a:t>
            </a:r>
          </a:p>
          <a:p>
            <a:pPr algn="just">
              <a:lnSpc>
                <a:spcPts val="5099"/>
              </a:lnSpc>
            </a:pPr>
            <a:r>
              <a:rPr lang="en-US" b="true" sz="3642">
                <a:solidFill>
                  <a:srgbClr val="000000"/>
                </a:solidFill>
                <a:latin typeface="Canva Sans Bold"/>
                <a:ea typeface="Canva Sans Bold"/>
                <a:cs typeface="Canva Sans Bold"/>
                <a:sym typeface="Canva Sans Bold"/>
              </a:rPr>
              <a:t>Google Sheets is used by a diverse range of users, from individuals and businesses to educators, non-profits, and event planners. Its collaboration features and cloud-based accessibility make it a versatile tool for data management, analysis, and reporting across sectors.</a:t>
            </a:r>
          </a:p>
          <a:p>
            <a:pPr algn="just">
              <a:lnSpc>
                <a:spcPts val="5099"/>
              </a:lnSpc>
            </a:pPr>
            <a:r>
              <a:rPr lang="en-US" b="true" sz="3642">
                <a:solidFill>
                  <a:srgbClr val="000000"/>
                </a:solidFill>
                <a:latin typeface="Canva Sans Bold"/>
                <a:ea typeface="Canva Sans Bold"/>
                <a:cs typeface="Canva Sans Bold"/>
                <a:sym typeface="Canva Sans Bold"/>
              </a:rPr>
              <a:t>4o mini</a:t>
            </a:r>
          </a:p>
          <a:p>
            <a:pPr algn="just">
              <a:lnSpc>
                <a:spcPts val="5099"/>
              </a:lnSpc>
            </a:pPr>
          </a:p>
        </p:txBody>
      </p:sp>
    </p:spTree>
  </p:cSld>
  <p:clrMapOvr>
    <a:masterClrMapping/>
  </p:clrMapOvr>
</p:sld>
</file>

<file path=ppt/slides/slide16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6396505" y="296851"/>
            <a:ext cx="455488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is Excel?</a:t>
            </a:r>
          </a:p>
        </p:txBody>
      </p:sp>
      <p:sp>
        <p:nvSpPr>
          <p:cNvPr name="TextBox 8" id="8"/>
          <p:cNvSpPr txBox="true"/>
          <p:nvPr/>
        </p:nvSpPr>
        <p:spPr>
          <a:xfrm rot="0">
            <a:off x="1164358" y="1474503"/>
            <a:ext cx="16094942" cy="7939344"/>
          </a:xfrm>
          <a:prstGeom prst="rect">
            <a:avLst/>
          </a:prstGeom>
        </p:spPr>
        <p:txBody>
          <a:bodyPr anchor="t" rtlCol="false" tIns="0" lIns="0" bIns="0" rIns="0">
            <a:spAutoFit/>
          </a:bodyPr>
          <a:lstStyle/>
          <a:p>
            <a:pPr algn="just">
              <a:lnSpc>
                <a:spcPts val="6276"/>
              </a:lnSpc>
            </a:pPr>
            <a:r>
              <a:rPr lang="en-US" sz="4482" b="true">
                <a:solidFill>
                  <a:srgbClr val="000000"/>
                </a:solidFill>
                <a:latin typeface="Canva Sans Bold"/>
                <a:ea typeface="Canva Sans Bold"/>
                <a:cs typeface="Canva Sans Bold"/>
                <a:sym typeface="Canva Sans Bold"/>
              </a:rPr>
              <a:t>Microsoft Excel is a powerful spreadsheet software widely used for data analysis, management, and visualization.</a:t>
            </a:r>
          </a:p>
          <a:p>
            <a:pPr algn="just">
              <a:lnSpc>
                <a:spcPts val="6276"/>
              </a:lnSpc>
            </a:pPr>
            <a:r>
              <a:rPr lang="en-US" sz="4482" b="true">
                <a:solidFill>
                  <a:srgbClr val="000000"/>
                </a:solidFill>
                <a:latin typeface="Canva Sans Bold"/>
                <a:ea typeface="Canva Sans Bold"/>
                <a:cs typeface="Canva Sans Bold"/>
                <a:sym typeface="Canva Sans Bold"/>
              </a:rPr>
              <a:t> It allows users to create, organize, and manipulate data in rows and columns. Excel offers a range of built-in functions and formulas for performing calculations, including mathematical, statistical, and financial analysis. </a:t>
            </a:r>
          </a:p>
          <a:p>
            <a:pPr algn="just">
              <a:lnSpc>
                <a:spcPts val="6276"/>
              </a:lnSpc>
            </a:pPr>
            <a:r>
              <a:rPr lang="en-US" sz="4482" b="true">
                <a:solidFill>
                  <a:srgbClr val="000000"/>
                </a:solidFill>
                <a:latin typeface="Canva Sans Bold"/>
                <a:ea typeface="Canva Sans Bold"/>
                <a:cs typeface="Canva Sans Bold"/>
                <a:sym typeface="Canva Sans Bold"/>
              </a:rPr>
              <a:t>It also supports advanced features like pivot tables, charts, and graphs for data visualization. Excel allows users to sort, filter, and analyze large datasets efficiently. </a:t>
            </a:r>
          </a:p>
        </p:txBody>
      </p:sp>
    </p:spTree>
  </p:cSld>
  <p:clrMapOvr>
    <a:masterClrMapping/>
  </p:clrMapOvr>
</p:sld>
</file>

<file path=ppt/slides/slide16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796051" y="1775987"/>
            <a:ext cx="16463249" cy="7519007"/>
          </a:xfrm>
          <a:prstGeom prst="rect">
            <a:avLst/>
          </a:prstGeom>
        </p:spPr>
        <p:txBody>
          <a:bodyPr anchor="t" rtlCol="false" tIns="0" lIns="0" bIns="0" rIns="0">
            <a:spAutoFit/>
          </a:bodyPr>
          <a:lstStyle/>
          <a:p>
            <a:pPr algn="just">
              <a:lnSpc>
                <a:spcPts val="6616"/>
              </a:lnSpc>
            </a:pPr>
            <a:r>
              <a:rPr lang="en-US" sz="4726" b="true">
                <a:solidFill>
                  <a:srgbClr val="000000"/>
                </a:solidFill>
                <a:latin typeface="Canva Sans Bold"/>
                <a:ea typeface="Canva Sans Bold"/>
                <a:cs typeface="Canva Sans Bold"/>
                <a:sym typeface="Canva Sans Bold"/>
              </a:rPr>
              <a:t>It also supports macros and VBA (Visual Basic for Applications) for automation and customization. Excel is used across various industries for tasks such as budgeting, accounting, project management, and data reporting. It is a critical tool in both personal and professional settings. Excel files can be easily shared and integrated with other Microsoft Office applications. Despite the rise of cloud-based tools, Excel remains a go-to software for complex data tasks and calculations.</a:t>
            </a:r>
          </a:p>
        </p:txBody>
      </p:sp>
    </p:spTree>
  </p:cSld>
  <p:clrMapOvr>
    <a:masterClrMapping/>
  </p:clrMapOvr>
</p:sld>
</file>

<file path=ppt/slides/slide16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455364" y="1678305"/>
            <a:ext cx="15746776" cy="7781290"/>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Advantages of Microsoft Excel:</a:t>
            </a:r>
          </a:p>
          <a:p>
            <a:pPr algn="just">
              <a:lnSpc>
                <a:spcPts val="4759"/>
              </a:lnSpc>
            </a:pP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Advanced Data Analysis: Excel provides powerful tools like formulas, pivot tables, and data analysis functions for complex calculations.</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Data Visualization: It offers various chart types and graphs to present data clearly and visually.</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Automation: Excel allows automation of repetitive tasks through macros and VBA scripting.</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Flexibility: It supports large datasets, making it suitable for a wide range of industries and tasks, from budgeting to financial forecasting.</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Integration: Excel integrates seamlessly with other Microsoft Office tools, enhancing productivity and collaboration.</a:t>
            </a:r>
          </a:p>
          <a:p>
            <a:pPr algn="just">
              <a:lnSpc>
                <a:spcPts val="4759"/>
              </a:lnSpc>
            </a:pPr>
          </a:p>
        </p:txBody>
      </p:sp>
    </p:spTree>
  </p:cSld>
  <p:clrMapOvr>
    <a:masterClrMapping/>
  </p:clrMapOvr>
</p:sld>
</file>

<file path=ppt/slides/slide16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285235" y="1219517"/>
            <a:ext cx="17264062" cy="7781290"/>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Disadvantages of Microsoft Excel:</a:t>
            </a:r>
          </a:p>
          <a:p>
            <a:pPr algn="just">
              <a:lnSpc>
                <a:spcPts val="4759"/>
              </a:lnSpc>
            </a:pP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Complexity: </a:t>
            </a:r>
            <a:r>
              <a:rPr lang="en-US" b="true" sz="3399">
                <a:solidFill>
                  <a:srgbClr val="000000"/>
                </a:solidFill>
                <a:latin typeface="Canva Sans Bold"/>
                <a:ea typeface="Canva Sans Bold"/>
                <a:cs typeface="Canva Sans Bold"/>
                <a:sym typeface="Canva Sans Bold"/>
              </a:rPr>
              <a:t>Advanced features like macros and VBA can be difficult for beginners to learn and use effectively.</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Limited Collaboration: Unlike cloud-based tools, real-time collaboration in Excel is limited unless using OneDrive or SharePoint.</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Performance Issues: Large datasets or complex formulas can slow down the software or cause crashes.</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Cost: Microsoft Excel requires a paid license, making it expensive for individual users or small businesses.</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Limited Cloud Functionality: While cloud versions exist, Excel’s full capabilities are often limited in web-based or mobile versions.</a:t>
            </a:r>
          </a:p>
          <a:p>
            <a:pPr algn="just">
              <a:lnSpc>
                <a:spcPts val="4759"/>
              </a:lnSpc>
            </a:pPr>
          </a:p>
        </p:txBody>
      </p:sp>
    </p:spTree>
  </p:cSld>
  <p:clrMapOvr>
    <a:masterClrMapping/>
  </p:clrMapOvr>
</p:sld>
</file>

<file path=ppt/slides/slide16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378678" y="1117271"/>
            <a:ext cx="16880622" cy="8280115"/>
          </a:xfrm>
          <a:prstGeom prst="rect">
            <a:avLst/>
          </a:prstGeom>
        </p:spPr>
        <p:txBody>
          <a:bodyPr anchor="t" rtlCol="false" tIns="0" lIns="0" bIns="0" rIns="0">
            <a:spAutoFit/>
          </a:bodyPr>
          <a:lstStyle/>
          <a:p>
            <a:pPr algn="just">
              <a:lnSpc>
                <a:spcPts val="5067"/>
              </a:lnSpc>
            </a:pPr>
            <a:r>
              <a:rPr lang="en-US" sz="3619" b="true">
                <a:solidFill>
                  <a:srgbClr val="000000"/>
                </a:solidFill>
                <a:latin typeface="Canva Sans Bold"/>
                <a:ea typeface="Canva Sans Bold"/>
                <a:cs typeface="Canva Sans Bold"/>
                <a:sym typeface="Canva Sans Bold"/>
              </a:rPr>
              <a:t>Sizes of Data Information:</a:t>
            </a:r>
          </a:p>
          <a:p>
            <a:pPr algn="just">
              <a:lnSpc>
                <a:spcPts val="5067"/>
              </a:lnSpc>
            </a:pPr>
          </a:p>
          <a:p>
            <a:pPr algn="just" marL="781524" indent="-390762" lvl="1">
              <a:lnSpc>
                <a:spcPts val="5067"/>
              </a:lnSpc>
              <a:buAutoNum type="arabicPeriod" startAt="1"/>
            </a:pPr>
            <a:r>
              <a:rPr lang="en-US" b="true" sz="3619">
                <a:solidFill>
                  <a:srgbClr val="000000"/>
                </a:solidFill>
                <a:latin typeface="Canva Sans Bold"/>
                <a:ea typeface="Canva Sans Bold"/>
                <a:cs typeface="Canva Sans Bold"/>
                <a:sym typeface="Canva Sans Bold"/>
              </a:rPr>
              <a:t>Byte (B): The smallest unit of </a:t>
            </a:r>
            <a:r>
              <a:rPr lang="en-US" b="true" sz="3619">
                <a:solidFill>
                  <a:srgbClr val="000000"/>
                </a:solidFill>
                <a:latin typeface="Canva Sans Bold"/>
                <a:ea typeface="Canva Sans Bold"/>
                <a:cs typeface="Canva Sans Bold"/>
                <a:sym typeface="Canva Sans Bold"/>
              </a:rPr>
              <a:t>data, typically representing a single character or number (e.g., 'A' or 1).</a:t>
            </a:r>
          </a:p>
          <a:p>
            <a:pPr algn="just" marL="781524" indent="-390762" lvl="1">
              <a:lnSpc>
                <a:spcPts val="5067"/>
              </a:lnSpc>
              <a:buAutoNum type="arabicPeriod" startAt="1"/>
            </a:pPr>
            <a:r>
              <a:rPr lang="en-US" b="true" sz="3619">
                <a:solidFill>
                  <a:srgbClr val="000000"/>
                </a:solidFill>
                <a:latin typeface="Canva Sans Bold"/>
                <a:ea typeface="Canva Sans Bold"/>
                <a:cs typeface="Canva Sans Bold"/>
                <a:sym typeface="Canva Sans Bold"/>
              </a:rPr>
              <a:t>Kilobyte (KB): 1 KB = 1,024 bytes. It can store text files or small images.</a:t>
            </a:r>
          </a:p>
          <a:p>
            <a:pPr algn="just" marL="781524" indent="-390762" lvl="1">
              <a:lnSpc>
                <a:spcPts val="5067"/>
              </a:lnSpc>
              <a:buAutoNum type="arabicPeriod" startAt="1"/>
            </a:pPr>
            <a:r>
              <a:rPr lang="en-US" b="true" sz="3619">
                <a:solidFill>
                  <a:srgbClr val="000000"/>
                </a:solidFill>
                <a:latin typeface="Canva Sans Bold"/>
                <a:ea typeface="Canva Sans Bold"/>
                <a:cs typeface="Canva Sans Bold"/>
                <a:sym typeface="Canva Sans Bold"/>
              </a:rPr>
              <a:t>Megabyte (MB): 1 MB = 1,024 KB. Used for larger files like photos, audio, or documents.</a:t>
            </a:r>
          </a:p>
          <a:p>
            <a:pPr algn="just" marL="781524" indent="-390762" lvl="1">
              <a:lnSpc>
                <a:spcPts val="5067"/>
              </a:lnSpc>
              <a:buAutoNum type="arabicPeriod" startAt="1"/>
            </a:pPr>
            <a:r>
              <a:rPr lang="en-US" b="true" sz="3619">
                <a:solidFill>
                  <a:srgbClr val="000000"/>
                </a:solidFill>
                <a:latin typeface="Canva Sans Bold"/>
                <a:ea typeface="Canva Sans Bold"/>
                <a:cs typeface="Canva Sans Bold"/>
                <a:sym typeface="Canva Sans Bold"/>
              </a:rPr>
              <a:t>Gigabyte (GB): 1 GB = 1,024 MB. Common for storing video files, software, and larger datasets.</a:t>
            </a:r>
          </a:p>
          <a:p>
            <a:pPr algn="just" marL="781524" indent="-390762" lvl="1">
              <a:lnSpc>
                <a:spcPts val="5067"/>
              </a:lnSpc>
              <a:buAutoNum type="arabicPeriod" startAt="1"/>
            </a:pPr>
            <a:r>
              <a:rPr lang="en-US" b="true" sz="3619">
                <a:solidFill>
                  <a:srgbClr val="000000"/>
                </a:solidFill>
                <a:latin typeface="Canva Sans Bold"/>
                <a:ea typeface="Canva Sans Bold"/>
                <a:cs typeface="Canva Sans Bold"/>
                <a:sym typeface="Canva Sans Bold"/>
              </a:rPr>
              <a:t>Terabyte (TB): 1 TB = 1,024 GB. Used for large databases, high-definition video collections, and cloud storage.</a:t>
            </a:r>
          </a:p>
          <a:p>
            <a:pPr algn="just">
              <a:lnSpc>
                <a:spcPts val="5067"/>
              </a:lnSpc>
            </a:pPr>
          </a:p>
          <a:p>
            <a:pPr algn="just">
              <a:lnSpc>
                <a:spcPts val="5067"/>
              </a:lnSpc>
            </a:pPr>
          </a:p>
        </p:txBody>
      </p:sp>
    </p:spTree>
  </p:cSld>
  <p:clrMapOvr>
    <a:masterClrMapping/>
  </p:clrMapOvr>
</p:sld>
</file>

<file path=ppt/slides/slide16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2063827" y="2677587"/>
          <a:ext cx="12838323" cy="6115050"/>
        </p:xfrm>
        <a:graphic>
          <a:graphicData uri="http://schemas.openxmlformats.org/drawingml/2006/table">
            <a:tbl>
              <a:tblPr/>
              <a:tblGrid>
                <a:gridCol w="5422844"/>
                <a:gridCol w="3729822"/>
                <a:gridCol w="3685657"/>
              </a:tblGrid>
              <a:tr h="832565">
                <a:tc>
                  <a:txBody>
                    <a:bodyPr anchor="t" rtlCol="false"/>
                    <a:lstStyle/>
                    <a:p>
                      <a:pPr algn="ctr">
                        <a:lnSpc>
                          <a:spcPts val="2940"/>
                        </a:lnSpc>
                        <a:defRPr/>
                      </a:pPr>
                      <a:r>
                        <a:rPr lang="en-US" sz="2100" b="true">
                          <a:solidFill>
                            <a:srgbClr val="000000"/>
                          </a:solidFill>
                          <a:latin typeface="Canva Sans Bold"/>
                          <a:ea typeface="Canva Sans Bold"/>
                          <a:cs typeface="Canva Sans Bold"/>
                          <a:sym typeface="Canva Sans Bold"/>
                        </a:rPr>
                        <a:t>Data Size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Canva Sans Bold"/>
                          <a:ea typeface="Canva Sans Bold"/>
                          <a:cs typeface="Canva Sans Bold"/>
                          <a:sym typeface="Canva Sans Bold"/>
                        </a:rPr>
                        <a:t>Equivalent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Canva Sans Bold"/>
                          <a:ea typeface="Canva Sans Bold"/>
                          <a:cs typeface="Canva Sans Bold"/>
                          <a:sym typeface="Canva Sans Bold"/>
                        </a:rPr>
                        <a:t>Typical Usage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32565">
                <a:tc>
                  <a:txBody>
                    <a:bodyPr anchor="t" rtlCol="false"/>
                    <a:lstStyle/>
                    <a:p>
                      <a:pPr algn="ctr">
                        <a:lnSpc>
                          <a:spcPts val="2940"/>
                        </a:lnSpc>
                        <a:defRPr/>
                      </a:pPr>
                      <a:r>
                        <a:rPr lang="en-US" sz="2100" b="true">
                          <a:solidFill>
                            <a:srgbClr val="000000"/>
                          </a:solidFill>
                          <a:latin typeface="Canva Sans Bold"/>
                          <a:ea typeface="Canva Sans Bold"/>
                          <a:cs typeface="Canva Sans Bold"/>
                          <a:sym typeface="Canva Sans Bold"/>
                        </a:rPr>
                        <a:t>Byte (B)</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Canva Sans Bold"/>
                          <a:ea typeface="Canva Sans Bold"/>
                          <a:cs typeface="Canva Sans Bold"/>
                          <a:sym typeface="Canva Sans Bold"/>
                        </a:rPr>
                        <a:t>1 character</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Canva Sans Bold"/>
                          <a:ea typeface="Canva Sans Bold"/>
                          <a:cs typeface="Canva Sans Bold"/>
                          <a:sym typeface="Canva Sans Bold"/>
                        </a:rPr>
                        <a:t>Small text, numbers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32565">
                <a:tc>
                  <a:txBody>
                    <a:bodyPr anchor="t" rtlCol="false"/>
                    <a:lstStyle/>
                    <a:p>
                      <a:pPr algn="ctr">
                        <a:lnSpc>
                          <a:spcPts val="2940"/>
                        </a:lnSpc>
                        <a:defRPr/>
                      </a:pPr>
                      <a:r>
                        <a:rPr lang="en-US" sz="2100" b="true">
                          <a:solidFill>
                            <a:srgbClr val="000000"/>
                          </a:solidFill>
                          <a:latin typeface="Canva Sans Bold"/>
                          <a:ea typeface="Canva Sans Bold"/>
                          <a:cs typeface="Canva Sans Bold"/>
                          <a:sym typeface="Canva Sans Bold"/>
                        </a:rPr>
                        <a:t>Kilobyte (KB)</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Canva Sans Bold"/>
                          <a:ea typeface="Canva Sans Bold"/>
                          <a:cs typeface="Canva Sans Bold"/>
                          <a:sym typeface="Canva Sans Bold"/>
                        </a:rPr>
                        <a:t>1,024 bytes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Canva Sans Bold"/>
                          <a:ea typeface="Canva Sans Bold"/>
                          <a:cs typeface="Canva Sans Bold"/>
                          <a:sym typeface="Canva Sans Bold"/>
                        </a:rPr>
                        <a:t>Small images, text files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205785">
                <a:tc>
                  <a:txBody>
                    <a:bodyPr anchor="t" rtlCol="false"/>
                    <a:lstStyle/>
                    <a:p>
                      <a:pPr algn="ctr">
                        <a:lnSpc>
                          <a:spcPts val="2940"/>
                        </a:lnSpc>
                        <a:defRPr/>
                      </a:pPr>
                      <a:r>
                        <a:rPr lang="en-US" sz="2100" b="true">
                          <a:solidFill>
                            <a:srgbClr val="000000"/>
                          </a:solidFill>
                          <a:latin typeface="Canva Sans Bold"/>
                          <a:ea typeface="Canva Sans Bold"/>
                          <a:cs typeface="Canva Sans Bold"/>
                          <a:sym typeface="Canva Sans Bold"/>
                        </a:rPr>
                        <a:t>Megabyte (MB)</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Canva Sans Bold"/>
                          <a:ea typeface="Canva Sans Bold"/>
                          <a:cs typeface="Canva Sans Bold"/>
                          <a:sym typeface="Canva Sans Bold"/>
                        </a:rPr>
                        <a:t>1,024 KB</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Canva Sans Bold"/>
                          <a:ea typeface="Canva Sans Bold"/>
                          <a:cs typeface="Canva Sans Bold"/>
                          <a:sym typeface="Canva Sans Bold"/>
                        </a:rPr>
                        <a:t>Audio files, documents, photos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205785">
                <a:tc>
                  <a:txBody>
                    <a:bodyPr anchor="t" rtlCol="false"/>
                    <a:lstStyle/>
                    <a:p>
                      <a:pPr algn="ctr">
                        <a:lnSpc>
                          <a:spcPts val="2940"/>
                        </a:lnSpc>
                        <a:defRPr/>
                      </a:pPr>
                      <a:r>
                        <a:rPr lang="en-US" sz="2100" b="true">
                          <a:solidFill>
                            <a:srgbClr val="000000"/>
                          </a:solidFill>
                          <a:latin typeface="Canva Sans Bold"/>
                          <a:ea typeface="Canva Sans Bold"/>
                          <a:cs typeface="Canva Sans Bold"/>
                          <a:sym typeface="Canva Sans Bold"/>
                        </a:rPr>
                        <a:t>Gigabyte (GB)</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Canva Sans Bold"/>
                          <a:ea typeface="Canva Sans Bold"/>
                          <a:cs typeface="Canva Sans Bold"/>
                          <a:sym typeface="Canva Sans Bold"/>
                        </a:rPr>
                        <a:t>1,024 MB</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Canva Sans Bold"/>
                          <a:ea typeface="Canva Sans Bold"/>
                          <a:cs typeface="Canva Sans Bold"/>
                          <a:sym typeface="Canva Sans Bold"/>
                        </a:rPr>
                        <a:t>Video files, software, apps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205785">
                <a:tc>
                  <a:txBody>
                    <a:bodyPr anchor="t" rtlCol="false"/>
                    <a:lstStyle/>
                    <a:p>
                      <a:pPr algn="ctr">
                        <a:lnSpc>
                          <a:spcPts val="2940"/>
                        </a:lnSpc>
                        <a:defRPr/>
                      </a:pPr>
                      <a:r>
                        <a:rPr lang="en-US" sz="2100" b="true">
                          <a:solidFill>
                            <a:srgbClr val="000000"/>
                          </a:solidFill>
                          <a:latin typeface="Canva Sans Bold"/>
                          <a:ea typeface="Canva Sans Bold"/>
                          <a:cs typeface="Canva Sans Bold"/>
                          <a:sym typeface="Canva Sans Bold"/>
                        </a:rPr>
                        <a:t>Terabyte (TB)</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Canva Sans Bold"/>
                          <a:ea typeface="Canva Sans Bold"/>
                          <a:cs typeface="Canva Sans Bold"/>
                          <a:sym typeface="Canva Sans Bold"/>
                        </a:rPr>
                        <a:t>1,024 GB</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Canva Sans Bold"/>
                          <a:ea typeface="Canva Sans Bold"/>
                          <a:cs typeface="Canva Sans Bold"/>
                          <a:sym typeface="Canva Sans Bold"/>
                        </a:rPr>
                        <a:t>Large databases, HD video, cloud storage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8" id="8"/>
          <p:cNvSpPr txBox="true"/>
          <p:nvPr/>
        </p:nvSpPr>
        <p:spPr>
          <a:xfrm rot="0">
            <a:off x="3987589" y="692774"/>
            <a:ext cx="1031282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Chart: Sizes of Data Information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59850" y="-279260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1030864" y="2957079"/>
          <a:ext cx="15166554" cy="6638925"/>
        </p:xfrm>
        <a:graphic>
          <a:graphicData uri="http://schemas.openxmlformats.org/drawingml/2006/table">
            <a:tbl>
              <a:tblPr/>
              <a:tblGrid>
                <a:gridCol w="2424446"/>
                <a:gridCol w="6371054"/>
                <a:gridCol w="6371054"/>
              </a:tblGrid>
              <a:tr h="1005898">
                <a:tc>
                  <a:txBody>
                    <a:bodyPr anchor="t" rtlCol="false"/>
                    <a:lstStyle/>
                    <a:p>
                      <a:pPr algn="just">
                        <a:lnSpc>
                          <a:spcPts val="4060"/>
                        </a:lnSpc>
                        <a:defRPr/>
                      </a:pPr>
                      <a:r>
                        <a:rPr lang="en-US" sz="2900" b="true">
                          <a:solidFill>
                            <a:srgbClr val="000000"/>
                          </a:solidFill>
                          <a:latin typeface="Canva Sans Bold"/>
                          <a:ea typeface="Canva Sans Bold"/>
                          <a:cs typeface="Canva Sans Bold"/>
                          <a:sym typeface="Canva Sans Bold"/>
                        </a:rPr>
                        <a:t>Aspect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4060"/>
                        </a:lnSpc>
                        <a:defRPr/>
                      </a:pPr>
                      <a:r>
                        <a:rPr lang="en-US" sz="2900" b="true">
                          <a:solidFill>
                            <a:srgbClr val="000000"/>
                          </a:solidFill>
                          <a:latin typeface="Canva Sans Bold"/>
                          <a:ea typeface="Canva Sans Bold"/>
                          <a:cs typeface="Canva Sans Bold"/>
                          <a:sym typeface="Canva Sans Bold"/>
                        </a:rPr>
                        <a:t>Graph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4060"/>
                        </a:lnSpc>
                        <a:defRPr/>
                      </a:pPr>
                      <a:r>
                        <a:rPr lang="en-US" sz="2900" b="true">
                          <a:solidFill>
                            <a:srgbClr val="000000"/>
                          </a:solidFill>
                          <a:latin typeface="Canva Sans Bold"/>
                          <a:ea typeface="Canva Sans Bold"/>
                          <a:cs typeface="Canva Sans Bold"/>
                          <a:sym typeface="Canva Sans Bold"/>
                        </a:rPr>
                        <a:t>Chart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557854">
                <a:tc>
                  <a:txBody>
                    <a:bodyPr anchor="t" rtlCol="false"/>
                    <a:lstStyle/>
                    <a:p>
                      <a:pPr algn="just">
                        <a:lnSpc>
                          <a:spcPts val="4060"/>
                        </a:lnSpc>
                        <a:defRPr/>
                      </a:pPr>
                      <a:r>
                        <a:rPr lang="en-US" sz="2900" b="true">
                          <a:solidFill>
                            <a:srgbClr val="000000"/>
                          </a:solidFill>
                          <a:latin typeface="Canva Sans Bold"/>
                          <a:ea typeface="Canva Sans Bold"/>
                          <a:cs typeface="Canva Sans Bold"/>
                          <a:sym typeface="Canva Sans Bold"/>
                        </a:rPr>
                        <a:t>Definition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4060"/>
                        </a:lnSpc>
                        <a:defRPr/>
                      </a:pPr>
                      <a:r>
                        <a:rPr lang="en-US" sz="2900" b="true">
                          <a:solidFill>
                            <a:srgbClr val="000000"/>
                          </a:solidFill>
                          <a:latin typeface="Canva Sans Bold"/>
                          <a:ea typeface="Canva Sans Bold"/>
                          <a:cs typeface="Canva Sans Bold"/>
                          <a:sym typeface="Canva Sans Bold"/>
                        </a:rPr>
                        <a:t>A graphical representation of data that emphasizes the relationship between variables.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4060"/>
                        </a:lnSpc>
                        <a:defRPr/>
                      </a:pPr>
                      <a:r>
                        <a:rPr lang="en-US" sz="2900" b="true">
                          <a:solidFill>
                            <a:srgbClr val="000000"/>
                          </a:solidFill>
                          <a:latin typeface="Canva Sans Bold"/>
                          <a:ea typeface="Canva Sans Bold"/>
                          <a:cs typeface="Canva Sans Bold"/>
                          <a:sym typeface="Canva Sans Bold"/>
                        </a:rPr>
                        <a:t>A visual representation of data, often used to summarize, analyze, or present data in a structured way.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075173">
                <a:tc>
                  <a:txBody>
                    <a:bodyPr anchor="t" rtlCol="false"/>
                    <a:lstStyle/>
                    <a:p>
                      <a:pPr algn="just">
                        <a:lnSpc>
                          <a:spcPts val="4060"/>
                        </a:lnSpc>
                        <a:defRPr/>
                      </a:pPr>
                      <a:r>
                        <a:rPr lang="en-US" sz="2900" b="true">
                          <a:solidFill>
                            <a:srgbClr val="000000"/>
                          </a:solidFill>
                          <a:latin typeface="Canva Sans Bold"/>
                          <a:ea typeface="Canva Sans Bold"/>
                          <a:cs typeface="Canva Sans Bold"/>
                          <a:sym typeface="Canva Sans Bold"/>
                        </a:rPr>
                        <a:t>Purpose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4060"/>
                        </a:lnSpc>
                        <a:defRPr/>
                      </a:pPr>
                      <a:r>
                        <a:rPr lang="en-US" sz="2900" b="true">
                          <a:solidFill>
                            <a:srgbClr val="000000"/>
                          </a:solidFill>
                          <a:latin typeface="Canva Sans Bold"/>
                          <a:ea typeface="Canva Sans Bold"/>
                          <a:cs typeface="Canva Sans Bold"/>
                          <a:sym typeface="Canva Sans Bold"/>
                        </a:rPr>
                        <a:t>Primarily used to show relationships or trends between variables, such as the relationship between the X and Y axes.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4060"/>
                        </a:lnSpc>
                        <a:defRPr/>
                      </a:pPr>
                      <a:r>
                        <a:rPr lang="en-US" sz="2900" b="true">
                          <a:solidFill>
                            <a:srgbClr val="000000"/>
                          </a:solidFill>
                          <a:latin typeface="Canva Sans Bold"/>
                          <a:ea typeface="Canva Sans Bold"/>
                          <a:cs typeface="Canva Sans Bold"/>
                          <a:sym typeface="Canva Sans Bold"/>
                        </a:rPr>
                        <a:t>Primarily used to present data clearly, summarizing information for analysis or comparison (e.g., bar charts, pie charts).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8" id="8"/>
          <p:cNvSpPr txBox="true"/>
          <p:nvPr/>
        </p:nvSpPr>
        <p:spPr>
          <a:xfrm rot="0">
            <a:off x="1030864" y="1538226"/>
            <a:ext cx="1275338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Distinguish Between Graphs and Charts</a:t>
            </a:r>
          </a:p>
        </p:txBody>
      </p:sp>
    </p:spTree>
  </p:cSld>
  <p:clrMapOvr>
    <a:masterClrMapping/>
  </p:clrMapOvr>
</p:sld>
</file>

<file path=ppt/slides/slide17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759265" y="2784947"/>
            <a:ext cx="13406514" cy="4717107"/>
          </a:xfrm>
          <a:custGeom>
            <a:avLst/>
            <a:gdLst/>
            <a:ahLst/>
            <a:cxnLst/>
            <a:rect r="r" b="b" t="t" l="l"/>
            <a:pathLst>
              <a:path h="4717107" w="13406514">
                <a:moveTo>
                  <a:pt x="0" y="0"/>
                </a:moveTo>
                <a:lnTo>
                  <a:pt x="13406514" y="0"/>
                </a:lnTo>
                <a:lnTo>
                  <a:pt x="13406514" y="4717106"/>
                </a:lnTo>
                <a:lnTo>
                  <a:pt x="0" y="4717106"/>
                </a:lnTo>
                <a:lnTo>
                  <a:pt x="0" y="0"/>
                </a:lnTo>
                <a:close/>
              </a:path>
            </a:pathLst>
          </a:custGeom>
          <a:blipFill>
            <a:blip r:embed="rId8"/>
            <a:stretch>
              <a:fillRect l="0" t="0" r="0" b="0"/>
            </a:stretch>
          </a:blipFill>
        </p:spPr>
      </p:sp>
      <p:sp>
        <p:nvSpPr>
          <p:cNvPr name="TextBox 7" id="7"/>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Tree>
  </p:cSld>
  <p:clrMapOvr>
    <a:masterClrMapping/>
  </p:clrMapOvr>
</p:sld>
</file>

<file path=ppt/slides/slide17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516731" y="2077085"/>
            <a:ext cx="17771269" cy="7181215"/>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Yassification:</a:t>
            </a:r>
          </a:p>
          <a:p>
            <a:pPr algn="just">
              <a:lnSpc>
                <a:spcPts val="4759"/>
              </a:lnSpc>
            </a:pPr>
            <a:r>
              <a:rPr lang="en-US" sz="3399" b="true">
                <a:solidFill>
                  <a:srgbClr val="000000"/>
                </a:solidFill>
                <a:latin typeface="Canva Sans Bold"/>
                <a:ea typeface="Canva Sans Bold"/>
                <a:cs typeface="Canva Sans Bold"/>
                <a:sym typeface="Canva Sans Bold"/>
              </a:rPr>
              <a:t>Yassification is a term used online to describe the process of making something or someone look more glamorous or over-the-top stylish.</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It involves editing photos to a</a:t>
            </a:r>
            <a:r>
              <a:rPr lang="en-US" b="true" sz="3399">
                <a:solidFill>
                  <a:srgbClr val="000000"/>
                </a:solidFill>
                <a:latin typeface="Canva Sans Bold"/>
                <a:ea typeface="Canva Sans Bold"/>
                <a:cs typeface="Canva Sans Bold"/>
                <a:sym typeface="Canva Sans Bold"/>
              </a:rPr>
              <a:t>dd dramatic effects, like makeup, filters, or exaggerated features, often for humor or to make someone look trendy.</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The word "Yass" comes from a popular slang term meaning approval or excitement, often used when something is impressive or cool.</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It’s mostly seen on social media, where people or celebrities are "yassified" to look extra fabulous or fashionable.</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Yassification is often used as a joke to highlight how beauty standards can be exaggerated or unrealistic in today's digital world.</a:t>
            </a:r>
          </a:p>
          <a:p>
            <a:pPr algn="just">
              <a:lnSpc>
                <a:spcPts val="4759"/>
              </a:lnSpc>
            </a:pPr>
          </a:p>
        </p:txBody>
      </p:sp>
      <p:sp>
        <p:nvSpPr>
          <p:cNvPr name="TextBox 8" id="8"/>
          <p:cNvSpPr txBox="true"/>
          <p:nvPr/>
        </p:nvSpPr>
        <p:spPr>
          <a:xfrm rot="0">
            <a:off x="4210098" y="692774"/>
            <a:ext cx="810510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Words of year</a:t>
            </a:r>
          </a:p>
        </p:txBody>
      </p:sp>
    </p:spTree>
  </p:cSld>
  <p:clrMapOvr>
    <a:masterClrMapping/>
  </p:clrMapOvr>
</p:sld>
</file>

<file path=ppt/slides/slide17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601521" y="1028700"/>
            <a:ext cx="8276193" cy="7888965"/>
          </a:xfrm>
          <a:custGeom>
            <a:avLst/>
            <a:gdLst/>
            <a:ahLst/>
            <a:cxnLst/>
            <a:rect r="r" b="b" t="t" l="l"/>
            <a:pathLst>
              <a:path h="7888965" w="8276193">
                <a:moveTo>
                  <a:pt x="0" y="0"/>
                </a:moveTo>
                <a:lnTo>
                  <a:pt x="8276193" y="0"/>
                </a:lnTo>
                <a:lnTo>
                  <a:pt x="8276193" y="7888965"/>
                </a:lnTo>
                <a:lnTo>
                  <a:pt x="0" y="7888965"/>
                </a:lnTo>
                <a:lnTo>
                  <a:pt x="0" y="0"/>
                </a:lnTo>
                <a:close/>
              </a:path>
            </a:pathLst>
          </a:custGeom>
          <a:blipFill>
            <a:blip r:embed="rId8"/>
            <a:stretch>
              <a:fillRect l="-2129" t="0" r="0" b="0"/>
            </a:stretch>
          </a:blipFill>
        </p:spPr>
      </p:sp>
      <p:sp>
        <p:nvSpPr>
          <p:cNvPr name="TextBox 7" id="7"/>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Tree>
  </p:cSld>
  <p:clrMapOvr>
    <a:masterClrMapping/>
  </p:clrMapOvr>
</p:sld>
</file>

<file path=ppt/slides/slide17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263267" y="2077085"/>
            <a:ext cx="14747913" cy="7181215"/>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Demur:</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Demur means to politely </a:t>
            </a:r>
            <a:r>
              <a:rPr lang="en-US" b="true" sz="3399">
                <a:solidFill>
                  <a:srgbClr val="000000"/>
                </a:solidFill>
                <a:latin typeface="Canva Sans Bold"/>
                <a:ea typeface="Canva Sans Bold"/>
                <a:cs typeface="Canva Sans Bold"/>
                <a:sym typeface="Canva Sans Bold"/>
              </a:rPr>
              <a:t>disagree or show hesitation about something.</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When someone demurs, they are not fully agreeing with a suggestion or proposal.</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It’s often used when a person has doubts or objections but doesn’t strongly oppose.</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For example, if someone invites you to an event and you’re unsure, you might demur or hesitate.</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It’s a formal or polite way to express reluctance or reservation about something.</a:t>
            </a:r>
          </a:p>
          <a:p>
            <a:pPr algn="just">
              <a:lnSpc>
                <a:spcPts val="4759"/>
              </a:lnSpc>
            </a:pPr>
          </a:p>
        </p:txBody>
      </p:sp>
    </p:spTree>
  </p:cSld>
  <p:clrMapOvr>
    <a:masterClrMapping/>
  </p:clrMapOvr>
</p:sld>
</file>

<file path=ppt/slides/slide17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6244073" y="2145603"/>
            <a:ext cx="5799854" cy="5995795"/>
          </a:xfrm>
          <a:custGeom>
            <a:avLst/>
            <a:gdLst/>
            <a:ahLst/>
            <a:cxnLst/>
            <a:rect r="r" b="b" t="t" l="l"/>
            <a:pathLst>
              <a:path h="5995795" w="5799854">
                <a:moveTo>
                  <a:pt x="0" y="0"/>
                </a:moveTo>
                <a:lnTo>
                  <a:pt x="5799854" y="0"/>
                </a:lnTo>
                <a:lnTo>
                  <a:pt x="5799854" y="5995794"/>
                </a:lnTo>
                <a:lnTo>
                  <a:pt x="0" y="5995794"/>
                </a:lnTo>
                <a:lnTo>
                  <a:pt x="0" y="0"/>
                </a:lnTo>
                <a:close/>
              </a:path>
            </a:pathLst>
          </a:custGeom>
          <a:blipFill>
            <a:blip r:embed="rId8"/>
            <a:stretch>
              <a:fillRect l="0" t="0" r="0" b="0"/>
            </a:stretch>
          </a:blipFill>
        </p:spPr>
      </p:sp>
      <p:sp>
        <p:nvSpPr>
          <p:cNvPr name="TextBox 7" id="7"/>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Tree>
  </p:cSld>
  <p:clrMapOvr>
    <a:masterClrMapping/>
  </p:clrMapOvr>
</p:sld>
</file>

<file path=ppt/slides/slide17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285235" y="1668780"/>
            <a:ext cx="17228870" cy="7264156"/>
          </a:xfrm>
          <a:prstGeom prst="rect">
            <a:avLst/>
          </a:prstGeom>
        </p:spPr>
        <p:txBody>
          <a:bodyPr anchor="t" rtlCol="false" tIns="0" lIns="0" bIns="0" rIns="0">
            <a:spAutoFit/>
          </a:bodyPr>
          <a:lstStyle/>
          <a:p>
            <a:pPr algn="just">
              <a:lnSpc>
                <a:spcPts val="5252"/>
              </a:lnSpc>
            </a:pPr>
            <a:r>
              <a:rPr lang="en-US" sz="3751" b="true">
                <a:solidFill>
                  <a:srgbClr val="000000"/>
                </a:solidFill>
                <a:latin typeface="Canva Sans Bold"/>
                <a:ea typeface="Canva Sans Bold"/>
                <a:cs typeface="Canva Sans Bold"/>
                <a:sym typeface="Canva Sans Bold"/>
              </a:rPr>
              <a:t>What is "Delulu"?</a:t>
            </a:r>
          </a:p>
          <a:p>
            <a:pPr algn="just" marL="809949" indent="-404975" lvl="1">
              <a:lnSpc>
                <a:spcPts val="5252"/>
              </a:lnSpc>
              <a:buAutoNum type="arabicPeriod" startAt="1"/>
            </a:pPr>
            <a:r>
              <a:rPr lang="en-US" b="true" sz="3751">
                <a:solidFill>
                  <a:srgbClr val="000000"/>
                </a:solidFill>
                <a:latin typeface="Canva Sans Bold"/>
                <a:ea typeface="Canva Sans Bold"/>
                <a:cs typeface="Canva Sans Bold"/>
                <a:sym typeface="Canva Sans Bold"/>
              </a:rPr>
              <a:t>Delulu is a slang term use</a:t>
            </a:r>
            <a:r>
              <a:rPr lang="en-US" b="true" sz="3751">
                <a:solidFill>
                  <a:srgbClr val="000000"/>
                </a:solidFill>
                <a:latin typeface="Canva Sans Bold"/>
                <a:ea typeface="Canva Sans Bold"/>
                <a:cs typeface="Canva Sans Bold"/>
                <a:sym typeface="Canva Sans Bold"/>
              </a:rPr>
              <a:t>d online, short for "delusional."</a:t>
            </a:r>
          </a:p>
          <a:p>
            <a:pPr algn="just" marL="809949" indent="-404975" lvl="1">
              <a:lnSpc>
                <a:spcPts val="5252"/>
              </a:lnSpc>
              <a:buAutoNum type="arabicPeriod" startAt="1"/>
            </a:pPr>
            <a:r>
              <a:rPr lang="en-US" b="true" sz="3751">
                <a:solidFill>
                  <a:srgbClr val="000000"/>
                </a:solidFill>
                <a:latin typeface="Canva Sans Bold"/>
                <a:ea typeface="Canva Sans Bold"/>
                <a:cs typeface="Canva Sans Bold"/>
                <a:sym typeface="Canva Sans Bold"/>
              </a:rPr>
              <a:t>It refers to someone who is living in a fantasy or believing in things that aren’t true.</a:t>
            </a:r>
          </a:p>
          <a:p>
            <a:pPr algn="just" marL="809949" indent="-404975" lvl="1">
              <a:lnSpc>
                <a:spcPts val="5252"/>
              </a:lnSpc>
              <a:buAutoNum type="arabicPeriod" startAt="1"/>
            </a:pPr>
            <a:r>
              <a:rPr lang="en-US" b="true" sz="3751">
                <a:solidFill>
                  <a:srgbClr val="000000"/>
                </a:solidFill>
                <a:latin typeface="Canva Sans Bold"/>
                <a:ea typeface="Canva Sans Bold"/>
                <a:cs typeface="Canva Sans Bold"/>
                <a:sym typeface="Canva Sans Bold"/>
              </a:rPr>
              <a:t>People who are called "delulu" often have unrealistic expectations or beliefs, especially about relationships or celebrities.</a:t>
            </a:r>
          </a:p>
          <a:p>
            <a:pPr algn="just" marL="809949" indent="-404975" lvl="1">
              <a:lnSpc>
                <a:spcPts val="5252"/>
              </a:lnSpc>
              <a:buAutoNum type="arabicPeriod" startAt="1"/>
            </a:pPr>
            <a:r>
              <a:rPr lang="en-US" b="true" sz="3751">
                <a:solidFill>
                  <a:srgbClr val="000000"/>
                </a:solidFill>
                <a:latin typeface="Canva Sans Bold"/>
                <a:ea typeface="Canva Sans Bold"/>
                <a:cs typeface="Canva Sans Bold"/>
                <a:sym typeface="Canva Sans Bold"/>
              </a:rPr>
              <a:t>It’s used in a humorous or playful way to call out someone who is acting overly idealistic or disconnected from reality.</a:t>
            </a:r>
          </a:p>
          <a:p>
            <a:pPr algn="just" marL="809949" indent="-404975" lvl="1">
              <a:lnSpc>
                <a:spcPts val="5252"/>
              </a:lnSpc>
              <a:buAutoNum type="arabicPeriod" startAt="1"/>
            </a:pPr>
            <a:r>
              <a:rPr lang="en-US" b="true" sz="3751">
                <a:solidFill>
                  <a:srgbClr val="000000"/>
                </a:solidFill>
                <a:latin typeface="Canva Sans Bold"/>
                <a:ea typeface="Canva Sans Bold"/>
                <a:cs typeface="Canva Sans Bold"/>
                <a:sym typeface="Canva Sans Bold"/>
              </a:rPr>
              <a:t>For example, if someone believes they will marry a celebrity without any real reason, they might be called "delulu."</a:t>
            </a:r>
          </a:p>
          <a:p>
            <a:pPr algn="just">
              <a:lnSpc>
                <a:spcPts val="5252"/>
              </a:lnSpc>
            </a:pPr>
          </a:p>
        </p:txBody>
      </p:sp>
    </p:spTree>
  </p:cSld>
  <p:clrMapOvr>
    <a:masterClrMapping/>
  </p:clrMapOvr>
</p:sld>
</file>

<file path=ppt/slides/slide17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356106" y="1965021"/>
            <a:ext cx="4648097" cy="6356958"/>
          </a:xfrm>
          <a:custGeom>
            <a:avLst/>
            <a:gdLst/>
            <a:ahLst/>
            <a:cxnLst/>
            <a:rect r="r" b="b" t="t" l="l"/>
            <a:pathLst>
              <a:path h="6356958" w="4648097">
                <a:moveTo>
                  <a:pt x="0" y="0"/>
                </a:moveTo>
                <a:lnTo>
                  <a:pt x="4648097" y="0"/>
                </a:lnTo>
                <a:lnTo>
                  <a:pt x="4648097" y="6356958"/>
                </a:lnTo>
                <a:lnTo>
                  <a:pt x="0" y="6356958"/>
                </a:lnTo>
                <a:lnTo>
                  <a:pt x="0" y="0"/>
                </a:lnTo>
                <a:close/>
              </a:path>
            </a:pathLst>
          </a:custGeom>
          <a:blipFill>
            <a:blip r:embed="rId8"/>
            <a:stretch>
              <a:fillRect l="0" t="-14994" r="0" b="-14994"/>
            </a:stretch>
          </a:blipFill>
        </p:spPr>
      </p:sp>
      <p:sp>
        <p:nvSpPr>
          <p:cNvPr name="TextBox 7" id="7"/>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Tree>
  </p:cSld>
  <p:clrMapOvr>
    <a:masterClrMapping/>
  </p:clrMapOvr>
</p:sld>
</file>

<file path=ppt/slides/slide17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767461" y="1117271"/>
            <a:ext cx="14762602" cy="8381365"/>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What is "Brainrot"?</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Brainrot is a slang term use</a:t>
            </a:r>
            <a:r>
              <a:rPr lang="en-US" b="true" sz="3399">
                <a:solidFill>
                  <a:srgbClr val="000000"/>
                </a:solidFill>
                <a:latin typeface="Canva Sans Bold"/>
                <a:ea typeface="Canva Sans Bold"/>
                <a:cs typeface="Canva Sans Bold"/>
                <a:sym typeface="Canva Sans Bold"/>
              </a:rPr>
              <a:t>d to describe a state of mind where someone is overly obsessed with something, often to the point of being unhealthy.</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It usually refers to spending too much time thinking about something, like a TV show, person, or idea, that it starts affecting their thoughts and behavior.</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People with "brainrot" may get stuck in a cycle of overthinking or obsession that isn't productive.</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It’s often used humorously to describe how someone gets so consumed by something they can't focus on anything else.</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For example, someone might say, "I have brainrot because all I can think about is this new series I’m binge-watching."</a:t>
            </a:r>
          </a:p>
          <a:p>
            <a:pPr algn="just">
              <a:lnSpc>
                <a:spcPts val="4759"/>
              </a:lnSpc>
            </a:pPr>
          </a:p>
        </p:txBody>
      </p:sp>
    </p:spTree>
  </p:cSld>
  <p:clrMapOvr>
    <a:masterClrMapping/>
  </p:clrMapOvr>
</p:sld>
</file>

<file path=ppt/slides/slide17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772215" y="2230798"/>
            <a:ext cx="8743570" cy="5825403"/>
          </a:xfrm>
          <a:custGeom>
            <a:avLst/>
            <a:gdLst/>
            <a:ahLst/>
            <a:cxnLst/>
            <a:rect r="r" b="b" t="t" l="l"/>
            <a:pathLst>
              <a:path h="5825403" w="8743570">
                <a:moveTo>
                  <a:pt x="0" y="0"/>
                </a:moveTo>
                <a:lnTo>
                  <a:pt x="8743570" y="0"/>
                </a:lnTo>
                <a:lnTo>
                  <a:pt x="8743570" y="5825404"/>
                </a:lnTo>
                <a:lnTo>
                  <a:pt x="0" y="5825404"/>
                </a:lnTo>
                <a:lnTo>
                  <a:pt x="0" y="0"/>
                </a:lnTo>
                <a:close/>
              </a:path>
            </a:pathLst>
          </a:custGeom>
          <a:blipFill>
            <a:blip r:embed="rId8"/>
            <a:stretch>
              <a:fillRect l="0" t="0" r="0" b="0"/>
            </a:stretch>
          </a:blipFill>
        </p:spPr>
      </p:sp>
      <p:sp>
        <p:nvSpPr>
          <p:cNvPr name="TextBox 7" id="7"/>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Tree>
  </p:cSld>
  <p:clrMapOvr>
    <a:masterClrMapping/>
  </p:clrMapOvr>
</p:sld>
</file>

<file path=ppt/slides/slide17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858161" y="1405466"/>
            <a:ext cx="13779481" cy="8381365"/>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What is "Shittification"?</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Shittification is a playful, exaggerate</a:t>
            </a:r>
            <a:r>
              <a:rPr lang="en-US" b="true" sz="3399">
                <a:solidFill>
                  <a:srgbClr val="000000"/>
                </a:solidFill>
                <a:latin typeface="Canva Sans Bold"/>
                <a:ea typeface="Canva Sans Bold"/>
                <a:cs typeface="Canva Sans Bold"/>
                <a:sym typeface="Canva Sans Bold"/>
              </a:rPr>
              <a:t>d term used to describe the process of something going from being good or decent to being terrible or unpleasant.</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It can be used for anything, like when a place, idea, or situation starts getting worse or deteriorates over time.</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The word is often used humorously to highlight how something has "gone downhill."</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For example, if a popular restaurant starts offering bad food and service, people might say it has gone through shittification.</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It's a funny way to show disappointment or frustration when something that was once good becomes bad.</a:t>
            </a:r>
          </a:p>
          <a:p>
            <a:pPr algn="just">
              <a:lnSpc>
                <a:spcPts val="4759"/>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403935" y="1954646"/>
          <a:ext cx="16473906" cy="7181850"/>
        </p:xfrm>
        <a:graphic>
          <a:graphicData uri="http://schemas.openxmlformats.org/drawingml/2006/table">
            <a:tbl>
              <a:tblPr/>
              <a:tblGrid>
                <a:gridCol w="2336305"/>
                <a:gridCol w="7626723"/>
                <a:gridCol w="6510878"/>
              </a:tblGrid>
              <a:tr h="2566314">
                <a:tc>
                  <a:txBody>
                    <a:bodyPr anchor="t" rtlCol="false"/>
                    <a:lstStyle/>
                    <a:p>
                      <a:pPr algn="ctr">
                        <a:lnSpc>
                          <a:spcPts val="4060"/>
                        </a:lnSpc>
                        <a:defRPr/>
                      </a:pPr>
                      <a:r>
                        <a:rPr lang="en-US" sz="2900">
                          <a:solidFill>
                            <a:srgbClr val="000000"/>
                          </a:solidFill>
                          <a:latin typeface="Yeseva One"/>
                          <a:ea typeface="Yeseva One"/>
                          <a:cs typeface="Yeseva One"/>
                          <a:sym typeface="Yeseva One"/>
                        </a:rPr>
                        <a:t>Data Representation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Yeseva One"/>
                          <a:ea typeface="Yeseva One"/>
                          <a:cs typeface="Yeseva One"/>
                          <a:sym typeface="Yeseva One"/>
                        </a:rPr>
                        <a:t>Depicts continuous data or the relationship between two or more variables, often showing trends or changes over time.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Yeseva One"/>
                          <a:ea typeface="Yeseva One"/>
                          <a:cs typeface="Yeseva One"/>
                          <a:sym typeface="Yeseva One"/>
                        </a:rPr>
                        <a:t>Can represent both continuous and discrete data, but is often used to display individual data points or categories.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049221">
                <a:tc>
                  <a:txBody>
                    <a:bodyPr anchor="t" rtlCol="false"/>
                    <a:lstStyle/>
                    <a:p>
                      <a:pPr algn="ctr">
                        <a:lnSpc>
                          <a:spcPts val="4060"/>
                        </a:lnSpc>
                        <a:defRPr/>
                      </a:pPr>
                      <a:r>
                        <a:rPr lang="en-US" sz="2900">
                          <a:solidFill>
                            <a:srgbClr val="000000"/>
                          </a:solidFill>
                          <a:latin typeface="Yeseva One"/>
                          <a:ea typeface="Yeseva One"/>
                          <a:cs typeface="Yeseva One"/>
                          <a:sym typeface="Yeseva One"/>
                        </a:rPr>
                        <a:t>Types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Yeseva One"/>
                          <a:ea typeface="Yeseva One"/>
                          <a:cs typeface="Yeseva One"/>
                          <a:sym typeface="Yeseva One"/>
                        </a:rPr>
                        <a:t>Line graphs, scatter plots, bar graphs (when comparing categories), histograms, etc.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Yeseva One"/>
                          <a:ea typeface="Yeseva One"/>
                          <a:cs typeface="Yeseva One"/>
                          <a:sym typeface="Yeseva One"/>
                        </a:rPr>
                        <a:t>Bar charts, pie charts, area charts, flow charts, organizational charts, etc.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566314">
                <a:tc>
                  <a:txBody>
                    <a:bodyPr anchor="t" rtlCol="false"/>
                    <a:lstStyle/>
                    <a:p>
                      <a:pPr algn="ctr">
                        <a:lnSpc>
                          <a:spcPts val="4060"/>
                        </a:lnSpc>
                        <a:defRPr/>
                      </a:pPr>
                      <a:r>
                        <a:rPr lang="en-US" sz="2900">
                          <a:solidFill>
                            <a:srgbClr val="000000"/>
                          </a:solidFill>
                          <a:latin typeface="Yeseva One"/>
                          <a:ea typeface="Yeseva One"/>
                          <a:cs typeface="Yeseva One"/>
                          <a:sym typeface="Yeseva One"/>
                        </a:rPr>
                        <a:t>Axes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Yeseva One"/>
                          <a:ea typeface="Yeseva One"/>
                          <a:cs typeface="Yeseva One"/>
                          <a:sym typeface="Yeseva One"/>
                        </a:rPr>
                        <a:t>Usually has two or more axes (e.g., X-axis and Y-axis) to plot data points. The axes represent variables.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Yeseva One"/>
                          <a:ea typeface="Yeseva One"/>
                          <a:cs typeface="Yeseva One"/>
                          <a:sym typeface="Yeseva One"/>
                        </a:rPr>
                        <a:t>May or may not have axes. For example, pie charts don’t have axes, but bar charts and histograms do.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Tree>
  </p:cSld>
  <p:clrMapOvr>
    <a:masterClrMapping/>
  </p:clrMapOvr>
</p:sld>
</file>

<file path=ppt/slides/slide18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1957391"/>
            <a:ext cx="14336617" cy="7181215"/>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What is "Manifest"?</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Manifest is the act of bringing something into reality by focusing on it, usually through positive thinking and visualization.</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It’s base</a:t>
            </a:r>
            <a:r>
              <a:rPr lang="en-US" b="true" sz="3399">
                <a:solidFill>
                  <a:srgbClr val="000000"/>
                </a:solidFill>
                <a:latin typeface="Canva Sans Bold"/>
                <a:ea typeface="Canva Sans Bold"/>
                <a:cs typeface="Canva Sans Bold"/>
                <a:sym typeface="Canva Sans Bold"/>
              </a:rPr>
              <a:t>d on the idea that if you deeply believe and focus on a goal, you can attract or achieve it.</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People use it to set intentions for their life, like manifesting success, love, or wealth.</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While many believe in the power of manifestation, it’s often seen as more of a motivational tool than a magical process.</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For example, someone might say, "I’m going to manifest my dream job by visualizing it every day."</a:t>
            </a:r>
          </a:p>
          <a:p>
            <a:pPr algn="just">
              <a:lnSpc>
                <a:spcPts val="4759"/>
              </a:lnSpc>
            </a:pPr>
          </a:p>
        </p:txBody>
      </p:sp>
    </p:spTree>
  </p:cSld>
  <p:clrMapOvr>
    <a:masterClrMapping/>
  </p:clrMapOvr>
</p:sld>
</file>

<file path=ppt/slides/slide18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6395422" y="2439980"/>
            <a:ext cx="5497157" cy="5407039"/>
          </a:xfrm>
          <a:custGeom>
            <a:avLst/>
            <a:gdLst/>
            <a:ahLst/>
            <a:cxnLst/>
            <a:rect r="r" b="b" t="t" l="l"/>
            <a:pathLst>
              <a:path h="5407039" w="5497157">
                <a:moveTo>
                  <a:pt x="0" y="0"/>
                </a:moveTo>
                <a:lnTo>
                  <a:pt x="5497156" y="0"/>
                </a:lnTo>
                <a:lnTo>
                  <a:pt x="5497156" y="5407040"/>
                </a:lnTo>
                <a:lnTo>
                  <a:pt x="0" y="5407040"/>
                </a:lnTo>
                <a:lnTo>
                  <a:pt x="0" y="0"/>
                </a:lnTo>
                <a:close/>
              </a:path>
            </a:pathLst>
          </a:custGeom>
          <a:blipFill>
            <a:blip r:embed="rId8"/>
            <a:stretch>
              <a:fillRect l="0" t="0" r="0" b="0"/>
            </a:stretch>
          </a:blipFill>
        </p:spPr>
      </p:sp>
      <p:sp>
        <p:nvSpPr>
          <p:cNvPr name="TextBox 7" id="7"/>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Tree>
  </p:cSld>
  <p:clrMapOvr>
    <a:masterClrMapping/>
  </p:clrMapOvr>
</p:sld>
</file>

<file path=ppt/slides/slide18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543499" y="1477010"/>
            <a:ext cx="16334342" cy="7781290"/>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Inventory Management:</a:t>
            </a:r>
          </a:p>
          <a:p>
            <a:pPr algn="just">
              <a:lnSpc>
                <a:spcPts val="4759"/>
              </a:lnSpc>
            </a:pP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Definition: Inventory management involves tracking an</a:t>
            </a:r>
            <a:r>
              <a:rPr lang="en-US" b="true" sz="3399">
                <a:solidFill>
                  <a:srgbClr val="000000"/>
                </a:solidFill>
                <a:latin typeface="Canva Sans Bold"/>
                <a:ea typeface="Canva Sans Bold"/>
                <a:cs typeface="Canva Sans Bold"/>
                <a:sym typeface="Canva Sans Bold"/>
              </a:rPr>
              <a:t>d controlling the flow of goods and materials in and out of a business, ensuring that stock levels meet demand without excess.</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Types of Inventory: It includes raw materials, work-in-progress (WIP), and finished goods, each requiring different management strategies.</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Stock Control: The goal is to maintain optimal stock levels—enough to meet customer demand without overstocking, which ties up capital.</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Demand Forecasting: Predicting future product demand helps businesses plan inventory needs more accurately, reducing the risk of shortages or excess.</a:t>
            </a:r>
          </a:p>
          <a:p>
            <a:pPr algn="just">
              <a:lnSpc>
                <a:spcPts val="4759"/>
              </a:lnSpc>
            </a:pPr>
          </a:p>
        </p:txBody>
      </p:sp>
    </p:spTree>
  </p:cSld>
  <p:clrMapOvr>
    <a:masterClrMapping/>
  </p:clrMapOvr>
</p:sld>
</file>

<file path=ppt/slides/slide18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336713" y="1657438"/>
            <a:ext cx="14633118" cy="7944849"/>
          </a:xfrm>
          <a:prstGeom prst="rect">
            <a:avLst/>
          </a:prstGeom>
        </p:spPr>
        <p:txBody>
          <a:bodyPr anchor="t" rtlCol="false" tIns="0" lIns="0" bIns="0" rIns="0">
            <a:spAutoFit/>
          </a:bodyPr>
          <a:lstStyle/>
          <a:p>
            <a:pPr algn="just">
              <a:lnSpc>
                <a:spcPts val="5719"/>
              </a:lnSpc>
            </a:pPr>
          </a:p>
          <a:p>
            <a:pPr algn="just" marL="882098" indent="-441049" lvl="1">
              <a:lnSpc>
                <a:spcPts val="5719"/>
              </a:lnSpc>
              <a:buFont typeface="Arial"/>
              <a:buChar char="•"/>
            </a:pPr>
            <a:r>
              <a:rPr lang="en-US" b="true" sz="4085">
                <a:solidFill>
                  <a:srgbClr val="000000"/>
                </a:solidFill>
                <a:latin typeface="Canva Sans Bold"/>
                <a:ea typeface="Canva Sans Bold"/>
                <a:cs typeface="Canva Sans Bold"/>
                <a:sym typeface="Canva Sans Bold"/>
              </a:rPr>
              <a:t>Reorder Points: </a:t>
            </a:r>
            <a:r>
              <a:rPr lang="en-US" b="true" sz="4085">
                <a:solidFill>
                  <a:srgbClr val="000000"/>
                </a:solidFill>
                <a:latin typeface="Canva Sans Bold"/>
                <a:ea typeface="Canva Sans Bold"/>
                <a:cs typeface="Canva Sans Bold"/>
                <a:sym typeface="Canva Sans Bold"/>
              </a:rPr>
              <a:t>A system that triggers restocking when inventory reaches a predefined level, ensuring products are reordered before stock runs out.</a:t>
            </a:r>
          </a:p>
          <a:p>
            <a:pPr algn="just" marL="882098" indent="-441049" lvl="1">
              <a:lnSpc>
                <a:spcPts val="5719"/>
              </a:lnSpc>
              <a:buFont typeface="Arial"/>
              <a:buChar char="•"/>
            </a:pPr>
            <a:r>
              <a:rPr lang="en-US" b="true" sz="4085">
                <a:solidFill>
                  <a:srgbClr val="000000"/>
                </a:solidFill>
                <a:latin typeface="Canva Sans Bold"/>
                <a:ea typeface="Canva Sans Bold"/>
                <a:cs typeface="Canva Sans Bold"/>
                <a:sym typeface="Canva Sans Bold"/>
              </a:rPr>
              <a:t>Inventory Tracking Systems: Tools like barcode scanners, RFID, and software (e.g., ERP systems) track real-time inventory levels and movements.</a:t>
            </a:r>
          </a:p>
          <a:p>
            <a:pPr algn="just" marL="882098" indent="-441049" lvl="1">
              <a:lnSpc>
                <a:spcPts val="5719"/>
              </a:lnSpc>
              <a:buFont typeface="Arial"/>
              <a:buChar char="•"/>
            </a:pPr>
            <a:r>
              <a:rPr lang="en-US" b="true" sz="4085">
                <a:solidFill>
                  <a:srgbClr val="000000"/>
                </a:solidFill>
                <a:latin typeface="Canva Sans Bold"/>
                <a:ea typeface="Canva Sans Bold"/>
                <a:cs typeface="Canva Sans Bold"/>
                <a:sym typeface="Canva Sans Bold"/>
              </a:rPr>
              <a:t>Just-in-Time (JIT): A strategy to minimize inventory holding costs by ordering and receiving goods only when they are needed in production or for sale.</a:t>
            </a:r>
          </a:p>
          <a:p>
            <a:pPr algn="just">
              <a:lnSpc>
                <a:spcPts val="5719"/>
              </a:lnSpc>
            </a:pPr>
          </a:p>
        </p:txBody>
      </p:sp>
    </p:spTree>
  </p:cSld>
  <p:clrMapOvr>
    <a:masterClrMapping/>
  </p:clrMapOvr>
</p:sld>
</file>

<file path=ppt/slides/slide18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690390" y="1810067"/>
            <a:ext cx="15557385" cy="7625032"/>
          </a:xfrm>
          <a:prstGeom prst="rect">
            <a:avLst/>
          </a:prstGeom>
        </p:spPr>
        <p:txBody>
          <a:bodyPr anchor="t" rtlCol="false" tIns="0" lIns="0" bIns="0" rIns="0">
            <a:spAutoFit/>
          </a:bodyPr>
          <a:lstStyle/>
          <a:p>
            <a:pPr algn="just">
              <a:lnSpc>
                <a:spcPts val="5497"/>
              </a:lnSpc>
            </a:pPr>
          </a:p>
          <a:p>
            <a:pPr algn="just" marL="847817" indent="-423908" lvl="1">
              <a:lnSpc>
                <a:spcPts val="5497"/>
              </a:lnSpc>
              <a:buFont typeface="Arial"/>
              <a:buChar char="•"/>
            </a:pPr>
            <a:r>
              <a:rPr lang="en-US" b="true" sz="3926">
                <a:solidFill>
                  <a:srgbClr val="000000"/>
                </a:solidFill>
                <a:latin typeface="Canva Sans Bold"/>
                <a:ea typeface="Canva Sans Bold"/>
                <a:cs typeface="Canva Sans Bold"/>
                <a:sym typeface="Canva Sans Bold"/>
              </a:rPr>
              <a:t>FIFO an</a:t>
            </a:r>
            <a:r>
              <a:rPr lang="en-US" b="true" sz="3926">
                <a:solidFill>
                  <a:srgbClr val="000000"/>
                </a:solidFill>
                <a:latin typeface="Canva Sans Bold"/>
                <a:ea typeface="Canva Sans Bold"/>
                <a:cs typeface="Canva Sans Bold"/>
                <a:sym typeface="Canva Sans Bold"/>
              </a:rPr>
              <a:t>d LIFO Methods: FIFO (First In, First Out) and LIFO (Last In, First Out) are two inventory valuation methods that determine the order in which inventory is sold or used.</a:t>
            </a:r>
          </a:p>
          <a:p>
            <a:pPr algn="just" marL="847817" indent="-423908" lvl="1">
              <a:lnSpc>
                <a:spcPts val="5497"/>
              </a:lnSpc>
              <a:buFont typeface="Arial"/>
              <a:buChar char="•"/>
            </a:pPr>
            <a:r>
              <a:rPr lang="en-US" b="true" sz="3926">
                <a:solidFill>
                  <a:srgbClr val="000000"/>
                </a:solidFill>
                <a:latin typeface="Canva Sans Bold"/>
                <a:ea typeface="Canva Sans Bold"/>
                <a:cs typeface="Canva Sans Bold"/>
                <a:sym typeface="Canva Sans Bold"/>
              </a:rPr>
              <a:t>Stock Audits: Regular physical counts of inventory to ensure the actual stock matches the recorded amounts, identifying discrepancies or shrinkage.</a:t>
            </a:r>
          </a:p>
          <a:p>
            <a:pPr algn="just" marL="847817" indent="-423908" lvl="1">
              <a:lnSpc>
                <a:spcPts val="5497"/>
              </a:lnSpc>
              <a:buFont typeface="Arial"/>
              <a:buChar char="•"/>
            </a:pPr>
            <a:r>
              <a:rPr lang="en-US" b="true" sz="3926">
                <a:solidFill>
                  <a:srgbClr val="000000"/>
                </a:solidFill>
                <a:latin typeface="Canva Sans Bold"/>
                <a:ea typeface="Canva Sans Bold"/>
                <a:cs typeface="Canva Sans Bold"/>
                <a:sym typeface="Canva Sans Bold"/>
              </a:rPr>
              <a:t>Benefits: Effective inventory management leads to improved cash flow, reduced storage costs, better customer satisfaction, and more accurate financial reporting.</a:t>
            </a:r>
          </a:p>
          <a:p>
            <a:pPr algn="just">
              <a:lnSpc>
                <a:spcPts val="5497"/>
              </a:lnSpc>
            </a:pPr>
          </a:p>
        </p:txBody>
      </p:sp>
    </p:spTree>
  </p:cSld>
  <p:clrMapOvr>
    <a:masterClrMapping/>
  </p:clrMapOvr>
</p:sld>
</file>

<file path=ppt/slides/slide18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641159" y="1107746"/>
            <a:ext cx="15937407" cy="8373189"/>
          </a:xfrm>
          <a:prstGeom prst="rect">
            <a:avLst/>
          </a:prstGeom>
        </p:spPr>
        <p:txBody>
          <a:bodyPr anchor="t" rtlCol="false" tIns="0" lIns="0" bIns="0" rIns="0">
            <a:spAutoFit/>
          </a:bodyPr>
          <a:lstStyle/>
          <a:p>
            <a:pPr algn="just">
              <a:lnSpc>
                <a:spcPts val="5551"/>
              </a:lnSpc>
            </a:pPr>
            <a:r>
              <a:rPr lang="en-US" sz="3965" b="true">
                <a:solidFill>
                  <a:srgbClr val="000000"/>
                </a:solidFill>
                <a:latin typeface="Canva Sans Bold"/>
                <a:ea typeface="Canva Sans Bold"/>
                <a:cs typeface="Canva Sans Bold"/>
                <a:sym typeface="Canva Sans Bold"/>
              </a:rPr>
              <a:t>Collaborative Budgeting:</a:t>
            </a:r>
          </a:p>
          <a:p>
            <a:pPr algn="just">
              <a:lnSpc>
                <a:spcPts val="5551"/>
              </a:lnSpc>
            </a:pPr>
          </a:p>
          <a:p>
            <a:pPr algn="just" marL="856061" indent="-428031" lvl="1">
              <a:lnSpc>
                <a:spcPts val="5551"/>
              </a:lnSpc>
              <a:buAutoNum type="arabicPeriod" startAt="1"/>
            </a:pPr>
            <a:r>
              <a:rPr lang="en-US" b="true" sz="3965">
                <a:solidFill>
                  <a:srgbClr val="000000"/>
                </a:solidFill>
                <a:latin typeface="Canva Sans Bold"/>
                <a:ea typeface="Canva Sans Bold"/>
                <a:cs typeface="Canva Sans Bold"/>
                <a:sym typeface="Canva Sans Bold"/>
              </a:rPr>
              <a:t>Definition: Collaborative budgeting involves multiple stakeholders, such as teams, departments, or even external partners, working together to create and manage a budget.</a:t>
            </a:r>
          </a:p>
          <a:p>
            <a:pPr algn="just" marL="856061" indent="-428031" lvl="1">
              <a:lnSpc>
                <a:spcPts val="5551"/>
              </a:lnSpc>
              <a:buAutoNum type="arabicPeriod" startAt="1"/>
            </a:pPr>
            <a:r>
              <a:rPr lang="en-US" b="true" sz="3965">
                <a:solidFill>
                  <a:srgbClr val="000000"/>
                </a:solidFill>
                <a:latin typeface="Canva Sans Bold"/>
                <a:ea typeface="Canva Sans Bold"/>
                <a:cs typeface="Canva Sans Bold"/>
                <a:sym typeface="Canva Sans Bold"/>
              </a:rPr>
              <a:t>Increased Input: By including diverse perspectives, it ensures that different departments or individuals contribute their knowledge and priorities to the budget.</a:t>
            </a:r>
          </a:p>
          <a:p>
            <a:pPr algn="just" marL="856061" indent="-428031" lvl="1">
              <a:lnSpc>
                <a:spcPts val="5551"/>
              </a:lnSpc>
              <a:buAutoNum type="arabicPeriod" startAt="1"/>
            </a:pPr>
            <a:r>
              <a:rPr lang="en-US" b="true" sz="3965">
                <a:solidFill>
                  <a:srgbClr val="000000"/>
                </a:solidFill>
                <a:latin typeface="Canva Sans Bold"/>
                <a:ea typeface="Canva Sans Bold"/>
                <a:cs typeface="Canva Sans Bold"/>
                <a:sym typeface="Canva Sans Bold"/>
              </a:rPr>
              <a:t>Improved </a:t>
            </a:r>
            <a:r>
              <a:rPr lang="en-US" b="true" sz="3965">
                <a:solidFill>
                  <a:srgbClr val="000000"/>
                </a:solidFill>
                <a:latin typeface="Canva Sans Bold"/>
                <a:ea typeface="Canva Sans Bold"/>
                <a:cs typeface="Canva Sans Bold"/>
                <a:sym typeface="Canva Sans Bold"/>
              </a:rPr>
              <a:t>Accuracy: Collaborative budgeting leads to more accurate financial planning as it takes into account various factors and insights from those directly involved in spending.</a:t>
            </a:r>
          </a:p>
          <a:p>
            <a:pPr algn="just">
              <a:lnSpc>
                <a:spcPts val="5551"/>
              </a:lnSpc>
            </a:pPr>
          </a:p>
        </p:txBody>
      </p:sp>
    </p:spTree>
  </p:cSld>
  <p:clrMapOvr>
    <a:masterClrMapping/>
  </p:clrMapOvr>
</p:sld>
</file>

<file path=ppt/slides/slide18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1617205"/>
            <a:ext cx="15782680" cy="9037720"/>
          </a:xfrm>
          <a:prstGeom prst="rect">
            <a:avLst/>
          </a:prstGeom>
        </p:spPr>
        <p:txBody>
          <a:bodyPr anchor="t" rtlCol="false" tIns="0" lIns="0" bIns="0" rIns="0">
            <a:spAutoFit/>
          </a:bodyPr>
          <a:lstStyle/>
          <a:p>
            <a:pPr algn="just" marL="924626" indent="-462313" lvl="1">
              <a:lnSpc>
                <a:spcPts val="5995"/>
              </a:lnSpc>
              <a:buFont typeface="Arial"/>
              <a:buChar char="•"/>
            </a:pPr>
            <a:r>
              <a:rPr lang="en-US" b="true" sz="4282">
                <a:solidFill>
                  <a:srgbClr val="000000"/>
                </a:solidFill>
                <a:latin typeface="Canva Sans Bold"/>
                <a:ea typeface="Canva Sans Bold"/>
                <a:cs typeface="Canva Sans Bold"/>
                <a:sym typeface="Canva Sans Bold"/>
              </a:rPr>
              <a:t>Ownership and </a:t>
            </a:r>
            <a:r>
              <a:rPr lang="en-US" b="true" sz="4282">
                <a:solidFill>
                  <a:srgbClr val="000000"/>
                </a:solidFill>
                <a:latin typeface="Canva Sans Bold"/>
                <a:ea typeface="Canva Sans Bold"/>
                <a:cs typeface="Canva Sans Bold"/>
                <a:sym typeface="Canva Sans Bold"/>
              </a:rPr>
              <a:t>Accountability: When team members have a say in the budget, they are more likely to take responsibility for staying within the limits and achieving financial goals.</a:t>
            </a:r>
          </a:p>
          <a:p>
            <a:pPr algn="just" marL="924626" indent="-462313" lvl="1">
              <a:lnSpc>
                <a:spcPts val="5995"/>
              </a:lnSpc>
              <a:buFont typeface="Arial"/>
              <a:buChar char="•"/>
            </a:pPr>
            <a:r>
              <a:rPr lang="en-US" b="true" sz="4282">
                <a:solidFill>
                  <a:srgbClr val="000000"/>
                </a:solidFill>
                <a:latin typeface="Canva Sans Bold"/>
                <a:ea typeface="Canva Sans Bold"/>
                <a:cs typeface="Canva Sans Bold"/>
                <a:sym typeface="Canva Sans Bold"/>
              </a:rPr>
              <a:t>Transparency: It promotes openness, as everyone involved understands the financial objectives, constraints, and how resources are allocated.</a:t>
            </a:r>
          </a:p>
          <a:p>
            <a:pPr algn="just" marL="924626" indent="-462313" lvl="1">
              <a:lnSpc>
                <a:spcPts val="5995"/>
              </a:lnSpc>
              <a:buFont typeface="Arial"/>
              <a:buChar char="•"/>
            </a:pPr>
            <a:r>
              <a:rPr lang="en-US" b="true" sz="4282">
                <a:solidFill>
                  <a:srgbClr val="000000"/>
                </a:solidFill>
                <a:latin typeface="Canva Sans Bold"/>
                <a:ea typeface="Canva Sans Bold"/>
                <a:cs typeface="Canva Sans Bold"/>
                <a:sym typeface="Canva Sans Bold"/>
              </a:rPr>
              <a:t>Fosters Communication: Collaboration encourages better communication and alignment between departments, ensuring all teams are on the same page regarding financial goals.</a:t>
            </a:r>
          </a:p>
          <a:p>
            <a:pPr algn="just">
              <a:lnSpc>
                <a:spcPts val="5995"/>
              </a:lnSpc>
            </a:pPr>
          </a:p>
        </p:txBody>
      </p:sp>
    </p:spTree>
  </p:cSld>
  <p:clrMapOvr>
    <a:masterClrMapping/>
  </p:clrMapOvr>
</p:sld>
</file>

<file path=ppt/slides/slide18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925876" y="952500"/>
            <a:ext cx="15568769" cy="9451605"/>
          </a:xfrm>
          <a:prstGeom prst="rect">
            <a:avLst/>
          </a:prstGeom>
        </p:spPr>
        <p:txBody>
          <a:bodyPr anchor="t" rtlCol="false" tIns="0" lIns="0" bIns="0" rIns="0">
            <a:spAutoFit/>
          </a:bodyPr>
          <a:lstStyle/>
          <a:p>
            <a:pPr algn="just" marL="827704" indent="-413852" lvl="1">
              <a:lnSpc>
                <a:spcPts val="5367"/>
              </a:lnSpc>
              <a:buFont typeface="Arial"/>
              <a:buChar char="•"/>
            </a:pPr>
            <a:r>
              <a:rPr lang="en-US" b="true" sz="3833">
                <a:solidFill>
                  <a:srgbClr val="000000"/>
                </a:solidFill>
                <a:latin typeface="Canva Sans Bold"/>
                <a:ea typeface="Canva Sans Bold"/>
                <a:cs typeface="Canva Sans Bold"/>
                <a:sym typeface="Canva Sans Bold"/>
              </a:rPr>
              <a:t>Helps in Resource </a:t>
            </a:r>
            <a:r>
              <a:rPr lang="en-US" b="true" sz="3833">
                <a:solidFill>
                  <a:srgbClr val="000000"/>
                </a:solidFill>
                <a:latin typeface="Canva Sans Bold"/>
                <a:ea typeface="Canva Sans Bold"/>
                <a:cs typeface="Canva Sans Bold"/>
                <a:sym typeface="Canva Sans Bold"/>
              </a:rPr>
              <a:t>Allocation: Teams can better prioritize spending and allocate resources more effectively based on shared goals and needs.</a:t>
            </a:r>
          </a:p>
          <a:p>
            <a:pPr algn="just" marL="827704" indent="-413852" lvl="1">
              <a:lnSpc>
                <a:spcPts val="5367"/>
              </a:lnSpc>
              <a:buFont typeface="Arial"/>
              <a:buChar char="•"/>
            </a:pPr>
            <a:r>
              <a:rPr lang="en-US" b="true" sz="3833">
                <a:solidFill>
                  <a:srgbClr val="000000"/>
                </a:solidFill>
                <a:latin typeface="Canva Sans Bold"/>
                <a:ea typeface="Canva Sans Bold"/>
                <a:cs typeface="Canva Sans Bold"/>
                <a:sym typeface="Canva Sans Bold"/>
              </a:rPr>
              <a:t>Reduces Conflicts: Collaborative budgeting can reduce conflicts or misunderstandings between departments, as decisions are made together with clear rationale.</a:t>
            </a:r>
          </a:p>
          <a:p>
            <a:pPr algn="just" marL="827704" indent="-413852" lvl="1">
              <a:lnSpc>
                <a:spcPts val="5367"/>
              </a:lnSpc>
              <a:buFont typeface="Arial"/>
              <a:buChar char="•"/>
            </a:pPr>
            <a:r>
              <a:rPr lang="en-US" b="true" sz="3833">
                <a:solidFill>
                  <a:srgbClr val="000000"/>
                </a:solidFill>
                <a:latin typeface="Canva Sans Bold"/>
                <a:ea typeface="Canva Sans Bold"/>
                <a:cs typeface="Canva Sans Bold"/>
                <a:sym typeface="Canva Sans Bold"/>
              </a:rPr>
              <a:t>Incorporates Feedback: Feedback loops from various stakeholders allow for adjustments and refinements to the budget throughout its creation and implementation.</a:t>
            </a:r>
          </a:p>
          <a:p>
            <a:pPr algn="just" marL="827704" indent="-413852" lvl="1">
              <a:lnSpc>
                <a:spcPts val="5367"/>
              </a:lnSpc>
              <a:buFont typeface="Arial"/>
              <a:buChar char="•"/>
            </a:pPr>
            <a:r>
              <a:rPr lang="en-US" b="true" sz="3833">
                <a:solidFill>
                  <a:srgbClr val="000000"/>
                </a:solidFill>
                <a:latin typeface="Canva Sans Bold"/>
                <a:ea typeface="Canva Sans Bold"/>
                <a:cs typeface="Canva Sans Bold"/>
                <a:sym typeface="Canva Sans Bold"/>
              </a:rPr>
              <a:t>Technology Support: Many modern budget management tools and software facilitate collaborative budgeting by allowing real-time updates, comments, and joint access to financial data.</a:t>
            </a:r>
          </a:p>
          <a:p>
            <a:pPr algn="just">
              <a:lnSpc>
                <a:spcPts val="5367"/>
              </a:lnSpc>
            </a:pPr>
          </a:p>
        </p:txBody>
      </p:sp>
    </p:spTree>
  </p:cSld>
  <p:clrMapOvr>
    <a:masterClrMapping/>
  </p:clrMapOvr>
</p:sld>
</file>

<file path=ppt/slides/slide18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925876" y="1308597"/>
            <a:ext cx="15496601" cy="9581515"/>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Project Management:</a:t>
            </a:r>
          </a:p>
          <a:p>
            <a:pPr algn="just">
              <a:lnSpc>
                <a:spcPts val="4759"/>
              </a:lnSpc>
            </a:pP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Planning an</a:t>
            </a:r>
            <a:r>
              <a:rPr lang="en-US" b="true" sz="3399">
                <a:solidFill>
                  <a:srgbClr val="000000"/>
                </a:solidFill>
                <a:latin typeface="Canva Sans Bold"/>
                <a:ea typeface="Canva Sans Bold"/>
                <a:cs typeface="Canva Sans Bold"/>
                <a:sym typeface="Canva Sans Bold"/>
              </a:rPr>
              <a:t>d Organizing: Project management involves defining project goals, creating timelines, and organizing tasks and resources to ensure the project is completed on time and within budget.</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Team Coordination: It includes assigning responsibilities to team members, ensuring clear communication, and maintaining collaboration across different departments or stakeholders.</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Tracking Progress: Regular monitoring of project progress through milestones, performance metrics, and reporting tools helps identify any issues or delays early on.</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Risk Management: Anticipating potential risks, such as delays, cost overruns, or resource shortages, and having contingency plans in place to address them ensures project success.</a:t>
            </a:r>
          </a:p>
          <a:p>
            <a:pPr algn="just">
              <a:lnSpc>
                <a:spcPts val="4759"/>
              </a:lnSpc>
            </a:pPr>
          </a:p>
          <a:p>
            <a:pPr algn="just">
              <a:lnSpc>
                <a:spcPts val="4759"/>
              </a:lnSpc>
            </a:pPr>
          </a:p>
        </p:txBody>
      </p:sp>
    </p:spTree>
  </p:cSld>
  <p:clrMapOvr>
    <a:masterClrMapping/>
  </p:clrMapOvr>
</p:sld>
</file>

<file path=ppt/slides/slide18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1810067"/>
            <a:ext cx="16061428" cy="7728233"/>
          </a:xfrm>
          <a:prstGeom prst="rect">
            <a:avLst/>
          </a:prstGeom>
        </p:spPr>
        <p:txBody>
          <a:bodyPr anchor="t" rtlCol="false" tIns="0" lIns="0" bIns="0" rIns="0">
            <a:spAutoFit/>
          </a:bodyPr>
          <a:lstStyle/>
          <a:p>
            <a:pPr algn="just" marL="861196" indent="-430598" lvl="1">
              <a:lnSpc>
                <a:spcPts val="5584"/>
              </a:lnSpc>
              <a:buFont typeface="Arial"/>
              <a:buChar char="•"/>
            </a:pPr>
            <a:r>
              <a:rPr lang="en-US" b="true" sz="3988">
                <a:solidFill>
                  <a:srgbClr val="000000"/>
                </a:solidFill>
                <a:latin typeface="Canva Sans Bold"/>
                <a:ea typeface="Canva Sans Bold"/>
                <a:cs typeface="Canva Sans Bold"/>
                <a:sym typeface="Canva Sans Bold"/>
              </a:rPr>
              <a:t>Quality Control: Ensuring that the project's deliverables meet the required stan</a:t>
            </a:r>
            <a:r>
              <a:rPr lang="en-US" b="true" sz="3988">
                <a:solidFill>
                  <a:srgbClr val="000000"/>
                </a:solidFill>
                <a:latin typeface="Canva Sans Bold"/>
                <a:ea typeface="Canva Sans Bold"/>
                <a:cs typeface="Canva Sans Bold"/>
                <a:sym typeface="Canva Sans Bold"/>
              </a:rPr>
              <a:t>dards and specifications through regular checks, reviews, and testing.</a:t>
            </a:r>
          </a:p>
          <a:p>
            <a:pPr algn="just" marL="861196" indent="-430598" lvl="1">
              <a:lnSpc>
                <a:spcPts val="5584"/>
              </a:lnSpc>
              <a:buFont typeface="Arial"/>
              <a:buChar char="•"/>
            </a:pPr>
            <a:r>
              <a:rPr lang="en-US" b="true" sz="3988">
                <a:solidFill>
                  <a:srgbClr val="000000"/>
                </a:solidFill>
                <a:latin typeface="Canva Sans Bold"/>
                <a:ea typeface="Canva Sans Bold"/>
                <a:cs typeface="Canva Sans Bold"/>
                <a:sym typeface="Canva Sans Bold"/>
              </a:rPr>
              <a:t>Budget Management: Monitoring project expenses, ensuring resources are used efficiently, and staying within the financial limits allocated for the project.</a:t>
            </a:r>
          </a:p>
          <a:p>
            <a:pPr algn="just" marL="861196" indent="-430598" lvl="1">
              <a:lnSpc>
                <a:spcPts val="5584"/>
              </a:lnSpc>
              <a:buFont typeface="Arial"/>
              <a:buChar char="•"/>
            </a:pPr>
            <a:r>
              <a:rPr lang="en-US" b="true" sz="3988">
                <a:solidFill>
                  <a:srgbClr val="000000"/>
                </a:solidFill>
                <a:latin typeface="Canva Sans Bold"/>
                <a:ea typeface="Canva Sans Bold"/>
                <a:cs typeface="Canva Sans Bold"/>
                <a:sym typeface="Canva Sans Bold"/>
              </a:rPr>
              <a:t>Stakeholder Communication: Maintaining regular communication with all stakeholders (clients, teams, suppliers, etc.) to provide updates, manage expectations, and address concerns throughout the project lifecycle.</a:t>
            </a:r>
          </a:p>
          <a:p>
            <a:pPr algn="just">
              <a:lnSpc>
                <a:spcPts val="5584"/>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59850" y="-279260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1030864" y="2957079"/>
          <a:ext cx="15166554" cy="6638925"/>
        </p:xfrm>
        <a:graphic>
          <a:graphicData uri="http://schemas.openxmlformats.org/drawingml/2006/table">
            <a:tbl>
              <a:tblPr/>
              <a:tblGrid>
                <a:gridCol w="2424446"/>
                <a:gridCol w="6371054"/>
                <a:gridCol w="6371054"/>
              </a:tblGrid>
              <a:tr h="1005898">
                <a:tc>
                  <a:txBody>
                    <a:bodyPr anchor="t" rtlCol="false"/>
                    <a:lstStyle/>
                    <a:p>
                      <a:pPr algn="just">
                        <a:lnSpc>
                          <a:spcPts val="4060"/>
                        </a:lnSpc>
                        <a:defRPr/>
                      </a:pPr>
                      <a:r>
                        <a:rPr lang="en-US" sz="2900" b="true">
                          <a:solidFill>
                            <a:srgbClr val="000000"/>
                          </a:solidFill>
                          <a:latin typeface="Canva Sans Bold"/>
                          <a:ea typeface="Canva Sans Bold"/>
                          <a:cs typeface="Canva Sans Bold"/>
                          <a:sym typeface="Canva Sans Bold"/>
                        </a:rPr>
                        <a:t>Aspect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4060"/>
                        </a:lnSpc>
                        <a:defRPr/>
                      </a:pPr>
                      <a:r>
                        <a:rPr lang="en-US" sz="2900" b="true">
                          <a:solidFill>
                            <a:srgbClr val="000000"/>
                          </a:solidFill>
                          <a:latin typeface="Canva Sans Bold"/>
                          <a:ea typeface="Canva Sans Bold"/>
                          <a:cs typeface="Canva Sans Bold"/>
                          <a:sym typeface="Canva Sans Bold"/>
                        </a:rPr>
                        <a:t>Graph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4060"/>
                        </a:lnSpc>
                        <a:defRPr/>
                      </a:pPr>
                      <a:r>
                        <a:rPr lang="en-US" sz="2900" b="true">
                          <a:solidFill>
                            <a:srgbClr val="000000"/>
                          </a:solidFill>
                          <a:latin typeface="Canva Sans Bold"/>
                          <a:ea typeface="Canva Sans Bold"/>
                          <a:cs typeface="Canva Sans Bold"/>
                          <a:sym typeface="Canva Sans Bold"/>
                        </a:rPr>
                        <a:t>Chart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557854">
                <a:tc>
                  <a:txBody>
                    <a:bodyPr anchor="t" rtlCol="false"/>
                    <a:lstStyle/>
                    <a:p>
                      <a:pPr algn="just">
                        <a:lnSpc>
                          <a:spcPts val="4060"/>
                        </a:lnSpc>
                        <a:defRPr/>
                      </a:pPr>
                      <a:r>
                        <a:rPr lang="en-US" sz="2900" b="true">
                          <a:solidFill>
                            <a:srgbClr val="000000"/>
                          </a:solidFill>
                          <a:latin typeface="Canva Sans Bold"/>
                          <a:ea typeface="Canva Sans Bold"/>
                          <a:cs typeface="Canva Sans Bold"/>
                          <a:sym typeface="Canva Sans Bold"/>
                        </a:rPr>
                        <a:t>Definition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4060"/>
                        </a:lnSpc>
                        <a:defRPr/>
                      </a:pPr>
                      <a:r>
                        <a:rPr lang="en-US" sz="2900" b="true">
                          <a:solidFill>
                            <a:srgbClr val="000000"/>
                          </a:solidFill>
                          <a:latin typeface="Canva Sans Bold"/>
                          <a:ea typeface="Canva Sans Bold"/>
                          <a:cs typeface="Canva Sans Bold"/>
                          <a:sym typeface="Canva Sans Bold"/>
                        </a:rPr>
                        <a:t>A graphical representation of data that emphasizes the relationship between variables.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4060"/>
                        </a:lnSpc>
                        <a:defRPr/>
                      </a:pPr>
                      <a:r>
                        <a:rPr lang="en-US" sz="2900" b="true">
                          <a:solidFill>
                            <a:srgbClr val="000000"/>
                          </a:solidFill>
                          <a:latin typeface="Canva Sans Bold"/>
                          <a:ea typeface="Canva Sans Bold"/>
                          <a:cs typeface="Canva Sans Bold"/>
                          <a:sym typeface="Canva Sans Bold"/>
                        </a:rPr>
                        <a:t>A visual representation of data, often used to summarize, analyze, or present data in a structured way.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075173">
                <a:tc>
                  <a:txBody>
                    <a:bodyPr anchor="t" rtlCol="false"/>
                    <a:lstStyle/>
                    <a:p>
                      <a:pPr algn="just">
                        <a:lnSpc>
                          <a:spcPts val="4060"/>
                        </a:lnSpc>
                        <a:defRPr/>
                      </a:pPr>
                      <a:r>
                        <a:rPr lang="en-US" sz="2900" b="true">
                          <a:solidFill>
                            <a:srgbClr val="000000"/>
                          </a:solidFill>
                          <a:latin typeface="Canva Sans Bold"/>
                          <a:ea typeface="Canva Sans Bold"/>
                          <a:cs typeface="Canva Sans Bold"/>
                          <a:sym typeface="Canva Sans Bold"/>
                        </a:rPr>
                        <a:t>Purpose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4060"/>
                        </a:lnSpc>
                        <a:defRPr/>
                      </a:pPr>
                      <a:r>
                        <a:rPr lang="en-US" sz="2900" b="true">
                          <a:solidFill>
                            <a:srgbClr val="000000"/>
                          </a:solidFill>
                          <a:latin typeface="Canva Sans Bold"/>
                          <a:ea typeface="Canva Sans Bold"/>
                          <a:cs typeface="Canva Sans Bold"/>
                          <a:sym typeface="Canva Sans Bold"/>
                        </a:rPr>
                        <a:t>Primarily used to show relationships or trends between variables, such as the relationship between the X and Y axes.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4060"/>
                        </a:lnSpc>
                        <a:defRPr/>
                      </a:pPr>
                      <a:r>
                        <a:rPr lang="en-US" sz="2900" b="true">
                          <a:solidFill>
                            <a:srgbClr val="000000"/>
                          </a:solidFill>
                          <a:latin typeface="Canva Sans Bold"/>
                          <a:ea typeface="Canva Sans Bold"/>
                          <a:cs typeface="Canva Sans Bold"/>
                          <a:sym typeface="Canva Sans Bold"/>
                        </a:rPr>
                        <a:t>Primarily used to present data clearly, summarizing information for analysis or comparison (e.g., bar charts, pie charts).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8" id="8"/>
          <p:cNvSpPr txBox="true"/>
          <p:nvPr/>
        </p:nvSpPr>
        <p:spPr>
          <a:xfrm rot="0">
            <a:off x="1030864" y="1538226"/>
            <a:ext cx="1275338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Distinguish Between Graphs and Charts</a:t>
            </a:r>
          </a:p>
        </p:txBody>
      </p:sp>
    </p:spTree>
  </p:cSld>
  <p:clrMapOvr>
    <a:masterClrMapping/>
  </p:clrMapOvr>
</p:sld>
</file>

<file path=ppt/slides/slide19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285235" y="1519555"/>
            <a:ext cx="18288000" cy="7181215"/>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Financial Modeling:</a:t>
            </a:r>
          </a:p>
          <a:p>
            <a:pPr algn="l">
              <a:lnSpc>
                <a:spcPts val="4759"/>
              </a:lnSpc>
            </a:pPr>
          </a:p>
          <a:p>
            <a:pPr algn="l"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Definition: Financial modeling is the process of creating a mathematical representation of a company’s financial performance, often use</a:t>
            </a:r>
            <a:r>
              <a:rPr lang="en-US" b="true" sz="3399">
                <a:solidFill>
                  <a:srgbClr val="000000"/>
                </a:solidFill>
                <a:latin typeface="Canva Sans Bold"/>
                <a:ea typeface="Canva Sans Bold"/>
                <a:cs typeface="Canva Sans Bold"/>
                <a:sym typeface="Canva Sans Bold"/>
              </a:rPr>
              <a:t>d for decision-making, valuation, and forecasting.</a:t>
            </a:r>
          </a:p>
          <a:p>
            <a:pPr algn="l"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Purpose: It helps businesses predict future financial outcomes, plan budgets, and evaluate investment opportunities.</a:t>
            </a:r>
          </a:p>
          <a:p>
            <a:pPr algn="l"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Components: Key components include income statements, balance sheets, and cash flow statements, which are used to analyze financial health.</a:t>
            </a:r>
          </a:p>
          <a:p>
            <a:pPr algn="l"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Data Collection: Financial models rely on historical data, market trends, and assumptions about future growth to project results.</a:t>
            </a:r>
          </a:p>
          <a:p>
            <a:pPr algn="l">
              <a:lnSpc>
                <a:spcPts val="4759"/>
              </a:lnSpc>
            </a:pPr>
          </a:p>
        </p:txBody>
      </p:sp>
    </p:spTree>
  </p:cSld>
  <p:clrMapOvr>
    <a:masterClrMapping/>
  </p:clrMapOvr>
</p:sld>
</file>

<file path=ppt/slides/slide19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630496" y="1647110"/>
            <a:ext cx="14101590" cy="7781290"/>
          </a:xfrm>
          <a:prstGeom prst="rect">
            <a:avLst/>
          </a:prstGeom>
        </p:spPr>
        <p:txBody>
          <a:bodyPr anchor="t" rtlCol="false" tIns="0" lIns="0" bIns="0" rIns="0">
            <a:spAutoFit/>
          </a:bodyPr>
          <a:lstStyle/>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Forecasting: Mo</a:t>
            </a:r>
            <a:r>
              <a:rPr lang="en-US" b="true" sz="3399">
                <a:solidFill>
                  <a:srgbClr val="000000"/>
                </a:solidFill>
                <a:latin typeface="Canva Sans Bold"/>
                <a:ea typeface="Canva Sans Bold"/>
                <a:cs typeface="Canva Sans Bold"/>
                <a:sym typeface="Canva Sans Bold"/>
              </a:rPr>
              <a:t>dels are used to forecast revenues, expenses, and profits, helping businesses make informed financial decisions.</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Valuation: Financial models are critical in determining the value of a company, often used for mergers, acquisitions, or investment analysis.</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Scenario Analysis: Financial models allow businesses to evaluate different scenarios, such as best-case, worst-case, and base-case outcomes.</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Sensitivity Analysis: This helps assess how sensitive the financial model is to changes in key assumptions, like interest rates or market demand.</a:t>
            </a:r>
          </a:p>
          <a:p>
            <a:pPr algn="just">
              <a:lnSpc>
                <a:spcPts val="4759"/>
              </a:lnSpc>
            </a:pPr>
          </a:p>
        </p:txBody>
      </p:sp>
    </p:spTree>
  </p:cSld>
  <p:clrMapOvr>
    <a:masterClrMapping/>
  </p:clrMapOvr>
</p:sld>
</file>

<file path=ppt/slides/slide19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2115239" y="1588353"/>
            <a:ext cx="13220241" cy="7781290"/>
          </a:xfrm>
          <a:prstGeom prst="rect">
            <a:avLst/>
          </a:prstGeom>
        </p:spPr>
        <p:txBody>
          <a:bodyPr anchor="t" rtlCol="false" tIns="0" lIns="0" bIns="0" rIns="0">
            <a:spAutoFit/>
          </a:bodyPr>
          <a:lstStyle/>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Risk Management: Mo</a:t>
            </a:r>
            <a:r>
              <a:rPr lang="en-US" b="true" sz="3399">
                <a:solidFill>
                  <a:srgbClr val="000000"/>
                </a:solidFill>
                <a:latin typeface="Canva Sans Bold"/>
                <a:ea typeface="Canva Sans Bold"/>
                <a:cs typeface="Canva Sans Bold"/>
                <a:sym typeface="Canva Sans Bold"/>
              </a:rPr>
              <a:t>dels help identify potential financial risks and understand their impact on a company’s performance.</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Capital Structure: Financial models assist in deciding the optimal mix of debt and equity to finance business operations.</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Cost Analysis: Businesses use financial models to break down fixed and variable costs and to optimize cost structures.</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Investment Decision-Making: Investors and financial analysts use financial models to evaluate the profitability and risk of investment opportunities.</a:t>
            </a:r>
          </a:p>
          <a:p>
            <a:pPr algn="just">
              <a:lnSpc>
                <a:spcPts val="4759"/>
              </a:lnSpc>
            </a:pPr>
          </a:p>
        </p:txBody>
      </p:sp>
    </p:spTree>
  </p:cSld>
  <p:clrMapOvr>
    <a:masterClrMapping/>
  </p:clrMapOvr>
</p:sld>
</file>

<file path=ppt/slides/slide19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341476" y="1470840"/>
            <a:ext cx="13779481" cy="8381365"/>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Booking Systems:</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Definition: </a:t>
            </a:r>
            <a:r>
              <a:rPr lang="en-US" b="true" sz="3399">
                <a:solidFill>
                  <a:srgbClr val="000000"/>
                </a:solidFill>
                <a:latin typeface="Canva Sans Bold"/>
                <a:ea typeface="Canva Sans Bold"/>
                <a:cs typeface="Canva Sans Bold"/>
                <a:sym typeface="Canva Sans Bold"/>
              </a:rPr>
              <a:t>A booking system is a software tool that allows customers to reserve services, appointments, or resources online.</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Purpose: It helps businesses manage reservations, appointments, and customer schedules efficiently, reducing errors and improving customer experience.</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Automation: Booking systems automate the scheduling process, sending reminders, confirmations, and cancellations without manual intervention.</a:t>
            </a:r>
          </a:p>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Availability Management: It helps businesses set and manage available time slots, ensuring no double-booking or scheduling conflicts.</a:t>
            </a:r>
          </a:p>
          <a:p>
            <a:pPr algn="just">
              <a:lnSpc>
                <a:spcPts val="4759"/>
              </a:lnSpc>
            </a:pPr>
          </a:p>
        </p:txBody>
      </p:sp>
    </p:spTree>
  </p:cSld>
  <p:clrMapOvr>
    <a:masterClrMapping/>
  </p:clrMapOvr>
</p:sld>
</file>

<file path=ppt/slides/slide19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601118" y="1378268"/>
            <a:ext cx="14694493" cy="8796786"/>
          </a:xfrm>
          <a:prstGeom prst="rect">
            <a:avLst/>
          </a:prstGeom>
        </p:spPr>
        <p:txBody>
          <a:bodyPr anchor="t" rtlCol="false" tIns="0" lIns="0" bIns="0" rIns="0">
            <a:spAutoFit/>
          </a:bodyPr>
          <a:lstStyle/>
          <a:p>
            <a:pPr algn="l" marL="830686" indent="-415343" lvl="1">
              <a:lnSpc>
                <a:spcPts val="5386"/>
              </a:lnSpc>
              <a:buFont typeface="Arial"/>
              <a:buChar char="•"/>
            </a:pPr>
            <a:r>
              <a:rPr lang="en-US" b="true" sz="3847">
                <a:solidFill>
                  <a:srgbClr val="000000"/>
                </a:solidFill>
                <a:latin typeface="Canva Sans Bold"/>
                <a:ea typeface="Canva Sans Bold"/>
                <a:cs typeface="Canva Sans Bold"/>
                <a:sym typeface="Canva Sans Bold"/>
              </a:rPr>
              <a:t>Payment</a:t>
            </a:r>
            <a:r>
              <a:rPr lang="en-US" b="true" sz="3847">
                <a:solidFill>
                  <a:srgbClr val="000000"/>
                </a:solidFill>
                <a:latin typeface="Canva Sans Bold"/>
                <a:ea typeface="Canva Sans Bold"/>
                <a:cs typeface="Canva Sans Bold"/>
                <a:sym typeface="Canva Sans Bold"/>
              </a:rPr>
              <a:t> Integration: Many booking systems allow customers to make payments online, simplifying transactions and ensuring upfront payments.</a:t>
            </a:r>
          </a:p>
          <a:p>
            <a:pPr algn="l" marL="830686" indent="-415343" lvl="1">
              <a:lnSpc>
                <a:spcPts val="5386"/>
              </a:lnSpc>
              <a:buFont typeface="Arial"/>
              <a:buChar char="•"/>
            </a:pPr>
            <a:r>
              <a:rPr lang="en-US" b="true" sz="3847">
                <a:solidFill>
                  <a:srgbClr val="000000"/>
                </a:solidFill>
                <a:latin typeface="Canva Sans Bold"/>
                <a:ea typeface="Canva Sans Bold"/>
                <a:cs typeface="Canva Sans Bold"/>
                <a:sym typeface="Canva Sans Bold"/>
              </a:rPr>
              <a:t>Customer Data: Booking systems store customer details, preferences, and past appointments, enabling businesses to offer personalized services.</a:t>
            </a:r>
          </a:p>
          <a:p>
            <a:pPr algn="l" marL="830686" indent="-415343" lvl="1">
              <a:lnSpc>
                <a:spcPts val="5386"/>
              </a:lnSpc>
              <a:buFont typeface="Arial"/>
              <a:buChar char="•"/>
            </a:pPr>
            <a:r>
              <a:rPr lang="en-US" b="true" sz="3847">
                <a:solidFill>
                  <a:srgbClr val="000000"/>
                </a:solidFill>
                <a:latin typeface="Canva Sans Bold"/>
                <a:ea typeface="Canva Sans Bold"/>
                <a:cs typeface="Canva Sans Bold"/>
                <a:sym typeface="Canva Sans Bold"/>
              </a:rPr>
              <a:t>Real-Time Updates: The system offers real-time availability updates to customers and automatically adjusts when bookings are made or canceled.</a:t>
            </a:r>
          </a:p>
          <a:p>
            <a:pPr algn="l" marL="830686" indent="-415343" lvl="1">
              <a:lnSpc>
                <a:spcPts val="5386"/>
              </a:lnSpc>
              <a:buFont typeface="Arial"/>
              <a:buChar char="•"/>
            </a:pPr>
            <a:r>
              <a:rPr lang="en-US" b="true" sz="3847">
                <a:solidFill>
                  <a:srgbClr val="000000"/>
                </a:solidFill>
                <a:latin typeface="Canva Sans Bold"/>
                <a:ea typeface="Canva Sans Bold"/>
                <a:cs typeface="Canva Sans Bold"/>
                <a:sym typeface="Canva Sans Bold"/>
              </a:rPr>
              <a:t>Multi-Channel Access: Customers can book appointments or services through websites, mobile apps, or even social media platforms integrated with the booking system.</a:t>
            </a:r>
          </a:p>
          <a:p>
            <a:pPr algn="l">
              <a:lnSpc>
                <a:spcPts val="5386"/>
              </a:lnSpc>
            </a:pPr>
          </a:p>
        </p:txBody>
      </p:sp>
    </p:spTree>
  </p:cSld>
  <p:clrMapOvr>
    <a:masterClrMapping/>
  </p:clrMapOvr>
</p:sld>
</file>

<file path=ppt/slides/slide19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207495" y="650375"/>
            <a:ext cx="15611589" cy="9505421"/>
          </a:xfrm>
          <a:prstGeom prst="rect">
            <a:avLst/>
          </a:prstGeom>
        </p:spPr>
        <p:txBody>
          <a:bodyPr anchor="t" rtlCol="false" tIns="0" lIns="0" bIns="0" rIns="0">
            <a:spAutoFit/>
          </a:bodyPr>
          <a:lstStyle/>
          <a:p>
            <a:pPr algn="just" marL="895084" indent="-447542" lvl="1">
              <a:lnSpc>
                <a:spcPts val="5804"/>
              </a:lnSpc>
              <a:buFont typeface="Arial"/>
              <a:buChar char="•"/>
            </a:pPr>
            <a:r>
              <a:rPr lang="en-US" b="true" sz="4145">
                <a:solidFill>
                  <a:srgbClr val="000000"/>
                </a:solidFill>
                <a:latin typeface="Canva Sans Bold"/>
                <a:ea typeface="Canva Sans Bold"/>
                <a:cs typeface="Canva Sans Bold"/>
                <a:sym typeface="Canva Sans Bold"/>
              </a:rPr>
              <a:t>Reports and </a:t>
            </a:r>
            <a:r>
              <a:rPr lang="en-US" b="true" sz="4145">
                <a:solidFill>
                  <a:srgbClr val="000000"/>
                </a:solidFill>
                <a:latin typeface="Canva Sans Bold"/>
                <a:ea typeface="Canva Sans Bold"/>
                <a:cs typeface="Canva Sans Bold"/>
                <a:sym typeface="Canva Sans Bold"/>
              </a:rPr>
              <a:t>Analytics: Businesses can track bookings, cancellations, and customer behavior, generating reports to optimize services and manage resources.</a:t>
            </a:r>
          </a:p>
          <a:p>
            <a:pPr algn="just" marL="895084" indent="-447542" lvl="1">
              <a:lnSpc>
                <a:spcPts val="5804"/>
              </a:lnSpc>
              <a:buFont typeface="Arial"/>
              <a:buChar char="•"/>
            </a:pPr>
            <a:r>
              <a:rPr lang="en-US" b="true" sz="4145">
                <a:solidFill>
                  <a:srgbClr val="000000"/>
                </a:solidFill>
                <a:latin typeface="Canva Sans Bold"/>
                <a:ea typeface="Canva Sans Bold"/>
                <a:cs typeface="Canva Sans Bold"/>
                <a:sym typeface="Canva Sans Bold"/>
              </a:rPr>
              <a:t>Staff Management: Booking systems allow businesses to allocate appointments or tasks to specific staff members based on their availability or expertise.</a:t>
            </a:r>
          </a:p>
          <a:p>
            <a:pPr algn="just" marL="895084" indent="-447542" lvl="1">
              <a:lnSpc>
                <a:spcPts val="5804"/>
              </a:lnSpc>
              <a:buFont typeface="Arial"/>
              <a:buChar char="•"/>
            </a:pPr>
            <a:r>
              <a:rPr lang="en-US" b="true" sz="4145">
                <a:solidFill>
                  <a:srgbClr val="000000"/>
                </a:solidFill>
                <a:latin typeface="Canva Sans Bold"/>
                <a:ea typeface="Canva Sans Bold"/>
                <a:cs typeface="Canva Sans Bold"/>
                <a:sym typeface="Canva Sans Bold"/>
              </a:rPr>
              <a:t>Reminders and Notifications: Automated reminders and notifications help reduce no-shows and keep customers informed about their appointments or bookings.</a:t>
            </a:r>
          </a:p>
          <a:p>
            <a:pPr algn="just" marL="895084" indent="-447542" lvl="1">
              <a:lnSpc>
                <a:spcPts val="5804"/>
              </a:lnSpc>
              <a:buFont typeface="Arial"/>
              <a:buChar char="•"/>
            </a:pPr>
            <a:r>
              <a:rPr lang="en-US" b="true" sz="4145">
                <a:solidFill>
                  <a:srgbClr val="000000"/>
                </a:solidFill>
                <a:latin typeface="Canva Sans Bold"/>
                <a:ea typeface="Canva Sans Bold"/>
                <a:cs typeface="Canva Sans Bold"/>
                <a:sym typeface="Canva Sans Bold"/>
              </a:rPr>
              <a:t>Customer Support: Many booking systems provide customer support features, including chatbots, help desks, or FAQs to address queries related to bookings.</a:t>
            </a:r>
          </a:p>
          <a:p>
            <a:pPr algn="just">
              <a:lnSpc>
                <a:spcPts val="5804"/>
              </a:lnSpc>
            </a:pPr>
          </a:p>
        </p:txBody>
      </p:sp>
    </p:spTree>
  </p:cSld>
  <p:clrMapOvr>
    <a:masterClrMapping/>
  </p:clrMapOvr>
</p:sld>
</file>

<file path=ppt/slides/slide19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748652" y="1203164"/>
            <a:ext cx="16187946" cy="8545477"/>
          </a:xfrm>
          <a:prstGeom prst="rect">
            <a:avLst/>
          </a:prstGeom>
        </p:spPr>
        <p:txBody>
          <a:bodyPr anchor="t" rtlCol="false" tIns="0" lIns="0" bIns="0" rIns="0">
            <a:spAutoFit/>
          </a:bodyPr>
          <a:lstStyle/>
          <a:p>
            <a:pPr algn="just">
              <a:lnSpc>
                <a:spcPts val="5689"/>
              </a:lnSpc>
            </a:pPr>
            <a:r>
              <a:rPr lang="en-US" sz="4063" b="true">
                <a:solidFill>
                  <a:srgbClr val="000000"/>
                </a:solidFill>
                <a:latin typeface="Canva Sans Bold"/>
                <a:ea typeface="Canva Sans Bold"/>
                <a:cs typeface="Canva Sans Bold"/>
                <a:sym typeface="Canva Sans Bold"/>
              </a:rPr>
              <a:t>CRM Systems:</a:t>
            </a:r>
          </a:p>
          <a:p>
            <a:pPr algn="just" marL="877395" indent="-438698" lvl="1">
              <a:lnSpc>
                <a:spcPts val="5689"/>
              </a:lnSpc>
              <a:buAutoNum type="arabicPeriod" startAt="1"/>
            </a:pPr>
            <a:r>
              <a:rPr lang="en-US" b="true" sz="4063">
                <a:solidFill>
                  <a:srgbClr val="000000"/>
                </a:solidFill>
                <a:latin typeface="Canva Sans Bold"/>
                <a:ea typeface="Canva Sans Bold"/>
                <a:cs typeface="Canva Sans Bold"/>
                <a:sym typeface="Canva Sans Bold"/>
              </a:rPr>
              <a:t>Definition: </a:t>
            </a:r>
            <a:r>
              <a:rPr lang="en-US" b="true" sz="4063">
                <a:solidFill>
                  <a:srgbClr val="000000"/>
                </a:solidFill>
                <a:latin typeface="Canva Sans Bold"/>
                <a:ea typeface="Canva Sans Bold"/>
                <a:cs typeface="Canva Sans Bold"/>
                <a:sym typeface="Canva Sans Bold"/>
              </a:rPr>
              <a:t>A CRM (Customer Relationship Management) system is software designed to manage and analyze customer interactions, data, and relationships throughout the customer lifecycle.</a:t>
            </a:r>
          </a:p>
          <a:p>
            <a:pPr algn="just" marL="877395" indent="-438698" lvl="1">
              <a:lnSpc>
                <a:spcPts val="5689"/>
              </a:lnSpc>
              <a:buAutoNum type="arabicPeriod" startAt="1"/>
            </a:pPr>
            <a:r>
              <a:rPr lang="en-US" b="true" sz="4063">
                <a:solidFill>
                  <a:srgbClr val="000000"/>
                </a:solidFill>
                <a:latin typeface="Canva Sans Bold"/>
                <a:ea typeface="Canva Sans Bold"/>
                <a:cs typeface="Canva Sans Bold"/>
                <a:sym typeface="Canva Sans Bold"/>
              </a:rPr>
              <a:t>Purpose: The main goal of a CRM system is to improve customer satisfaction, loyalty, and retention by organizing and automating communication and sales processes.</a:t>
            </a:r>
          </a:p>
          <a:p>
            <a:pPr algn="just" marL="877395" indent="-438698" lvl="1">
              <a:lnSpc>
                <a:spcPts val="5689"/>
              </a:lnSpc>
              <a:buAutoNum type="arabicPeriod" startAt="1"/>
            </a:pPr>
            <a:r>
              <a:rPr lang="en-US" b="true" sz="4063">
                <a:solidFill>
                  <a:srgbClr val="000000"/>
                </a:solidFill>
                <a:latin typeface="Canva Sans Bold"/>
                <a:ea typeface="Canva Sans Bold"/>
                <a:cs typeface="Canva Sans Bold"/>
                <a:sym typeface="Canva Sans Bold"/>
              </a:rPr>
              <a:t>Customer Database: CRM systems centralize all customer data, including contact information, purchase history, and communication records, in one place.</a:t>
            </a:r>
          </a:p>
          <a:p>
            <a:pPr algn="just">
              <a:lnSpc>
                <a:spcPts val="5689"/>
              </a:lnSpc>
            </a:pPr>
          </a:p>
        </p:txBody>
      </p:sp>
    </p:spTree>
  </p:cSld>
  <p:clrMapOvr>
    <a:masterClrMapping/>
  </p:clrMapOvr>
</p:sld>
</file>

<file path=ppt/slides/slide19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983036" y="1510030"/>
            <a:ext cx="14658657" cy="8545490"/>
          </a:xfrm>
          <a:prstGeom prst="rect">
            <a:avLst/>
          </a:prstGeom>
        </p:spPr>
        <p:txBody>
          <a:bodyPr anchor="t" rtlCol="false" tIns="0" lIns="0" bIns="0" rIns="0">
            <a:spAutoFit/>
          </a:bodyPr>
          <a:lstStyle/>
          <a:p>
            <a:pPr algn="just" marL="877287" indent="-438643" lvl="1">
              <a:lnSpc>
                <a:spcPts val="5688"/>
              </a:lnSpc>
              <a:buFont typeface="Arial"/>
              <a:buChar char="•"/>
            </a:pPr>
            <a:r>
              <a:rPr lang="en-US" b="true" sz="4063">
                <a:solidFill>
                  <a:srgbClr val="000000"/>
                </a:solidFill>
                <a:latin typeface="Canva Sans Bold"/>
                <a:ea typeface="Canva Sans Bold"/>
                <a:cs typeface="Canva Sans Bold"/>
                <a:sym typeface="Canva Sans Bold"/>
              </a:rPr>
              <a:t>Sales Management: It helps sales teams track lea</a:t>
            </a:r>
            <a:r>
              <a:rPr lang="en-US" b="true" sz="4063">
                <a:solidFill>
                  <a:srgbClr val="000000"/>
                </a:solidFill>
                <a:latin typeface="Canva Sans Bold"/>
                <a:ea typeface="Canva Sans Bold"/>
                <a:cs typeface="Canva Sans Bold"/>
                <a:sym typeface="Canva Sans Bold"/>
              </a:rPr>
              <a:t>ds, opportunities, and sales progress, ensuring no potential customer is overlooked.</a:t>
            </a:r>
          </a:p>
          <a:p>
            <a:pPr algn="just" marL="877287" indent="-438643" lvl="1">
              <a:lnSpc>
                <a:spcPts val="5688"/>
              </a:lnSpc>
              <a:buFont typeface="Arial"/>
              <a:buChar char="•"/>
            </a:pPr>
            <a:r>
              <a:rPr lang="en-US" b="true" sz="4063">
                <a:solidFill>
                  <a:srgbClr val="000000"/>
                </a:solidFill>
                <a:latin typeface="Canva Sans Bold"/>
                <a:ea typeface="Canva Sans Bold"/>
                <a:cs typeface="Canva Sans Bold"/>
                <a:sym typeface="Canva Sans Bold"/>
              </a:rPr>
              <a:t>Marketing Automation: CRM systems allow businesses to automate marketing tasks like email campaigns, follow-ups, and social media engagement, based on customer behavior.</a:t>
            </a:r>
          </a:p>
          <a:p>
            <a:pPr algn="just" marL="877287" indent="-438643" lvl="1">
              <a:lnSpc>
                <a:spcPts val="5688"/>
              </a:lnSpc>
              <a:buFont typeface="Arial"/>
              <a:buChar char="•"/>
            </a:pPr>
            <a:r>
              <a:rPr lang="en-US" b="true" sz="4063">
                <a:solidFill>
                  <a:srgbClr val="000000"/>
                </a:solidFill>
                <a:latin typeface="Canva Sans Bold"/>
                <a:ea typeface="Canva Sans Bold"/>
                <a:cs typeface="Canva Sans Bold"/>
                <a:sym typeface="Canva Sans Bold"/>
              </a:rPr>
              <a:t>Customer Segmentation: Businesses can segment customers based on factors like location, purchase history, or behavior, enabling targeted marketing efforts.</a:t>
            </a:r>
          </a:p>
          <a:p>
            <a:pPr algn="just">
              <a:lnSpc>
                <a:spcPts val="5688"/>
              </a:lnSpc>
            </a:pPr>
          </a:p>
        </p:txBody>
      </p:sp>
    </p:spTree>
  </p:cSld>
  <p:clrMapOvr>
    <a:masterClrMapping/>
  </p:clrMapOvr>
</p:sld>
</file>

<file path=ppt/slides/slide19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602255" y="1397394"/>
            <a:ext cx="16203127" cy="8029322"/>
          </a:xfrm>
          <a:prstGeom prst="rect">
            <a:avLst/>
          </a:prstGeom>
        </p:spPr>
        <p:txBody>
          <a:bodyPr anchor="t" rtlCol="false" tIns="0" lIns="0" bIns="0" rIns="0">
            <a:spAutoFit/>
          </a:bodyPr>
          <a:lstStyle/>
          <a:p>
            <a:pPr algn="just" marL="892741" indent="-446371" lvl="1">
              <a:lnSpc>
                <a:spcPts val="5788"/>
              </a:lnSpc>
              <a:buFont typeface="Arial"/>
              <a:buChar char="•"/>
            </a:pPr>
            <a:r>
              <a:rPr lang="en-US" b="true" sz="4134">
                <a:solidFill>
                  <a:srgbClr val="000000"/>
                </a:solidFill>
                <a:latin typeface="Canva Sans Bold"/>
                <a:ea typeface="Canva Sans Bold"/>
                <a:cs typeface="Canva Sans Bold"/>
                <a:sym typeface="Canva Sans Bold"/>
              </a:rPr>
              <a:t>Customer Support: CRM systems often inclu</a:t>
            </a:r>
            <a:r>
              <a:rPr lang="en-US" b="true" sz="4134">
                <a:solidFill>
                  <a:srgbClr val="000000"/>
                </a:solidFill>
                <a:latin typeface="Canva Sans Bold"/>
                <a:ea typeface="Canva Sans Bold"/>
                <a:cs typeface="Canva Sans Bold"/>
                <a:sym typeface="Canva Sans Bold"/>
              </a:rPr>
              <a:t>de tools for managing customer service tickets, tracking support interactions, and resolving issues efficiently.</a:t>
            </a:r>
          </a:p>
          <a:p>
            <a:pPr algn="just" marL="892741" indent="-446371" lvl="1">
              <a:lnSpc>
                <a:spcPts val="5788"/>
              </a:lnSpc>
              <a:buFont typeface="Arial"/>
              <a:buChar char="•"/>
            </a:pPr>
            <a:r>
              <a:rPr lang="en-US" b="true" sz="4134">
                <a:solidFill>
                  <a:srgbClr val="000000"/>
                </a:solidFill>
                <a:latin typeface="Canva Sans Bold"/>
                <a:ea typeface="Canva Sans Bold"/>
                <a:cs typeface="Canva Sans Bold"/>
                <a:sym typeface="Canva Sans Bold"/>
              </a:rPr>
              <a:t>Reporting and Analytics: CRM systems provide valuable insights into customer behavior, sales performance, and campaign effectiveness through detailed reports and dashboards.</a:t>
            </a:r>
          </a:p>
          <a:p>
            <a:pPr algn="just" marL="892741" indent="-446371" lvl="1">
              <a:lnSpc>
                <a:spcPts val="5788"/>
              </a:lnSpc>
              <a:buFont typeface="Arial"/>
              <a:buChar char="•"/>
            </a:pPr>
            <a:r>
              <a:rPr lang="en-US" b="true" sz="4134">
                <a:solidFill>
                  <a:srgbClr val="000000"/>
                </a:solidFill>
                <a:latin typeface="Canva Sans Bold"/>
                <a:ea typeface="Canva Sans Bold"/>
                <a:cs typeface="Canva Sans Bold"/>
                <a:sym typeface="Canva Sans Bold"/>
              </a:rPr>
              <a:t>Collaboration: CRM systems improve team collaboration by allowing different departments (sales, marketing, customer service) to access and share customer data in real-time.</a:t>
            </a:r>
          </a:p>
          <a:p>
            <a:pPr algn="just">
              <a:lnSpc>
                <a:spcPts val="5788"/>
              </a:lnSpc>
            </a:pPr>
          </a:p>
        </p:txBody>
      </p:sp>
    </p:spTree>
  </p:cSld>
  <p:clrMapOvr>
    <a:masterClrMapping/>
  </p:clrMapOvr>
</p:sld>
</file>

<file path=ppt/slides/slide19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1968818"/>
            <a:ext cx="15628042" cy="6835933"/>
          </a:xfrm>
          <a:prstGeom prst="rect">
            <a:avLst/>
          </a:prstGeom>
        </p:spPr>
        <p:txBody>
          <a:bodyPr anchor="t" rtlCol="false" tIns="0" lIns="0" bIns="0" rIns="0">
            <a:spAutoFit/>
          </a:bodyPr>
          <a:lstStyle/>
          <a:p>
            <a:pPr algn="just" marL="835271" indent="-417635" lvl="1">
              <a:lnSpc>
                <a:spcPts val="5416"/>
              </a:lnSpc>
              <a:buFont typeface="Arial"/>
              <a:buChar char="•"/>
            </a:pPr>
            <a:r>
              <a:rPr lang="en-US" b="true" sz="3868">
                <a:solidFill>
                  <a:srgbClr val="000000"/>
                </a:solidFill>
                <a:latin typeface="Canva Sans Bold"/>
                <a:ea typeface="Canva Sans Bold"/>
                <a:cs typeface="Canva Sans Bold"/>
                <a:sym typeface="Canva Sans Bold"/>
              </a:rPr>
              <a:t>Task an</a:t>
            </a:r>
            <a:r>
              <a:rPr lang="en-US" b="true" sz="3868">
                <a:solidFill>
                  <a:srgbClr val="000000"/>
                </a:solidFill>
                <a:latin typeface="Canva Sans Bold"/>
                <a:ea typeface="Canva Sans Bold"/>
                <a:cs typeface="Canva Sans Bold"/>
                <a:sym typeface="Canva Sans Bold"/>
              </a:rPr>
              <a:t>d Reminder Management: It helps teams set reminders for follow-up calls, meetings, or important tasks, ensuring timely action and customer engagement.</a:t>
            </a:r>
          </a:p>
          <a:p>
            <a:pPr algn="just" marL="835271" indent="-417635" lvl="1">
              <a:lnSpc>
                <a:spcPts val="5416"/>
              </a:lnSpc>
              <a:buFont typeface="Arial"/>
              <a:buChar char="•"/>
            </a:pPr>
            <a:r>
              <a:rPr lang="en-US" b="true" sz="3868">
                <a:solidFill>
                  <a:srgbClr val="000000"/>
                </a:solidFill>
                <a:latin typeface="Canva Sans Bold"/>
                <a:ea typeface="Canva Sans Bold"/>
                <a:cs typeface="Canva Sans Bold"/>
                <a:sym typeface="Canva Sans Bold"/>
              </a:rPr>
              <a:t>Integration: CRM systems often integrate with other business tools like email, accounting software, or booking systems to streamline operations.</a:t>
            </a:r>
          </a:p>
          <a:p>
            <a:pPr algn="just" marL="835271" indent="-417635" lvl="1">
              <a:lnSpc>
                <a:spcPts val="5416"/>
              </a:lnSpc>
              <a:buFont typeface="Arial"/>
              <a:buChar char="•"/>
            </a:pPr>
            <a:r>
              <a:rPr lang="en-US" b="true" sz="3868">
                <a:solidFill>
                  <a:srgbClr val="000000"/>
                </a:solidFill>
                <a:latin typeface="Canva Sans Bold"/>
                <a:ea typeface="Canva Sans Bold"/>
                <a:cs typeface="Canva Sans Bold"/>
                <a:sym typeface="Canva Sans Bold"/>
              </a:rPr>
              <a:t>Mobile Access: Many CRM systems offer mobile apps, allowing sales and support teams to access customer data and manage tasks from anywhere.</a:t>
            </a:r>
          </a:p>
          <a:p>
            <a:pPr algn="just">
              <a:lnSpc>
                <a:spcPts val="5416"/>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4968750" y="1203822"/>
            <a:ext cx="6979518"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Color Codes</a:t>
            </a:r>
          </a:p>
        </p:txBody>
      </p:sp>
      <p:sp>
        <p:nvSpPr>
          <p:cNvPr name="TextBox 8" id="8"/>
          <p:cNvSpPr txBox="true"/>
          <p:nvPr/>
        </p:nvSpPr>
        <p:spPr>
          <a:xfrm rot="0">
            <a:off x="4333558" y="3741600"/>
            <a:ext cx="797569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Q. What are color codes?</a:t>
            </a:r>
          </a:p>
        </p:txBody>
      </p:sp>
      <p:sp>
        <p:nvSpPr>
          <p:cNvPr name="TextBox 9" id="9"/>
          <p:cNvSpPr txBox="true"/>
          <p:nvPr/>
        </p:nvSpPr>
        <p:spPr>
          <a:xfrm rot="0">
            <a:off x="2085860" y="5086350"/>
            <a:ext cx="12773884" cy="3683443"/>
          </a:xfrm>
          <a:prstGeom prst="rect">
            <a:avLst/>
          </a:prstGeom>
        </p:spPr>
        <p:txBody>
          <a:bodyPr anchor="t" rtlCol="false" tIns="0" lIns="0" bIns="0" rIns="0">
            <a:spAutoFit/>
          </a:bodyPr>
          <a:lstStyle/>
          <a:p>
            <a:pPr algn="just">
              <a:lnSpc>
                <a:spcPts val="4875"/>
              </a:lnSpc>
            </a:pPr>
            <a:r>
              <a:rPr lang="en-US" sz="3482" b="true">
                <a:solidFill>
                  <a:srgbClr val="000000"/>
                </a:solidFill>
                <a:latin typeface="Canva Sans Bold"/>
                <a:ea typeface="Canva Sans Bold"/>
                <a:cs typeface="Canva Sans Bold"/>
                <a:sym typeface="Canva Sans Bold"/>
              </a:rPr>
              <a:t>Color codes are numerical or alphanumeric representations used to specify colors in digital design, web development, graphic design, and other fields where color precision is important. These codes help ensure consistency in color usage across various platforms, devices, and media.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1028700" y="1982885"/>
          <a:ext cx="14556841" cy="7634382"/>
        </p:xfrm>
        <a:graphic>
          <a:graphicData uri="http://schemas.openxmlformats.org/drawingml/2006/table">
            <a:tbl>
              <a:tblPr/>
              <a:tblGrid>
                <a:gridCol w="4430067"/>
                <a:gridCol w="5608670"/>
                <a:gridCol w="4518104"/>
              </a:tblGrid>
              <a:tr h="3596145">
                <a:tc>
                  <a:txBody>
                    <a:bodyPr anchor="t" rtlCol="false"/>
                    <a:lstStyle/>
                    <a:p>
                      <a:pPr algn="l">
                        <a:lnSpc>
                          <a:spcPts val="2940"/>
                        </a:lnSpc>
                        <a:defRPr/>
                      </a:pPr>
                      <a:r>
                        <a:rPr lang="en-US" sz="2100" b="true">
                          <a:solidFill>
                            <a:srgbClr val="000000"/>
                          </a:solidFill>
                          <a:latin typeface="Canva Sans Bold"/>
                          <a:ea typeface="Canva Sans Bold"/>
                          <a:cs typeface="Canva Sans Bold"/>
                          <a:sym typeface="Canva Sans Bold"/>
                        </a:rPr>
                        <a:t>Data Interpretation</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Canva Sans Bold"/>
                          <a:ea typeface="Canva Sans Bold"/>
                          <a:cs typeface="Canva Sans Bold"/>
                          <a:sym typeface="Canva Sans Bold"/>
                        </a:rPr>
                        <a:t>Focuses on showing the trends, correlations, or patterns between variables over time or across different conditions.</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Canva Sans Bold"/>
                          <a:ea typeface="Canva Sans Bold"/>
                          <a:cs typeface="Canva Sans Bold"/>
                          <a:sym typeface="Canva Sans Bold"/>
                        </a:rPr>
                        <a:t>Focuses on comparing different categories or quantities, often for easier visual understanding or summarization.</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r>
              <a:tr h="4038237">
                <a:tc>
                  <a:txBody>
                    <a:bodyPr anchor="t" rtlCol="false"/>
                    <a:lstStyle/>
                    <a:p>
                      <a:pPr algn="l">
                        <a:lnSpc>
                          <a:spcPts val="2940"/>
                        </a:lnSpc>
                        <a:defRPr/>
                      </a:pPr>
                      <a:r>
                        <a:rPr lang="en-US" sz="2100" b="true">
                          <a:solidFill>
                            <a:srgbClr val="000000"/>
                          </a:solidFill>
                          <a:latin typeface="Canva Sans Bold"/>
                          <a:ea typeface="Canva Sans Bold"/>
                          <a:cs typeface="Canva Sans Bold"/>
                          <a:sym typeface="Canva Sans Bold"/>
                        </a:rPr>
                        <a:t>Complexity</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Canva Sans Bold"/>
                          <a:ea typeface="Canva Sans Bold"/>
                          <a:cs typeface="Canva Sans Bold"/>
                          <a:sym typeface="Canva Sans Bold"/>
                        </a:rPr>
                        <a:t>More complex, as it often involves multiple data sets, trends, and patterns over time.</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Canva Sans Bold"/>
                          <a:ea typeface="Canva Sans Bold"/>
                          <a:cs typeface="Canva Sans Bold"/>
                          <a:sym typeface="Canva Sans Bold"/>
                        </a:rPr>
                        <a:t>Typically simpler; it's more about presenting data in an easy-to-read format for comparison or analysis.</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Tree>
  </p:cSld>
  <p:clrMapOvr>
    <a:masterClrMapping/>
  </p:clrMapOvr>
</p:sld>
</file>

<file path=ppt/slides/slide20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719769" y="1601568"/>
            <a:ext cx="15304304" cy="7007663"/>
          </a:xfrm>
          <a:prstGeom prst="rect">
            <a:avLst/>
          </a:prstGeom>
        </p:spPr>
        <p:txBody>
          <a:bodyPr anchor="t" rtlCol="false" tIns="0" lIns="0" bIns="0" rIns="0">
            <a:spAutoFit/>
          </a:bodyPr>
          <a:lstStyle/>
          <a:p>
            <a:pPr algn="just" marL="860293" indent="-430146" lvl="1">
              <a:lnSpc>
                <a:spcPts val="5578"/>
              </a:lnSpc>
              <a:buFont typeface="Arial"/>
              <a:buChar char="•"/>
            </a:pPr>
            <a:r>
              <a:rPr lang="en-US" b="true" sz="3984">
                <a:solidFill>
                  <a:srgbClr val="000000"/>
                </a:solidFill>
                <a:latin typeface="Canva Sans Bold"/>
                <a:ea typeface="Canva Sans Bold"/>
                <a:cs typeface="Canva Sans Bold"/>
                <a:sym typeface="Canva Sans Bold"/>
              </a:rPr>
              <a:t>Cash Flow </a:t>
            </a:r>
            <a:r>
              <a:rPr lang="en-US" b="true" sz="3984">
                <a:solidFill>
                  <a:srgbClr val="000000"/>
                </a:solidFill>
                <a:latin typeface="Canva Sans Bold"/>
                <a:ea typeface="Canva Sans Bold"/>
                <a:cs typeface="Canva Sans Bold"/>
                <a:sym typeface="Canva Sans Bold"/>
              </a:rPr>
              <a:t>Analysis: A critical part of financial modeling, cash flow analysis helps ensure that the business can meet its financial obligations and operate smoothly.</a:t>
            </a:r>
          </a:p>
          <a:p>
            <a:pPr algn="just" marL="860293" indent="-430146" lvl="1">
              <a:lnSpc>
                <a:spcPts val="5578"/>
              </a:lnSpc>
              <a:buFont typeface="Arial"/>
              <a:buChar char="•"/>
            </a:pPr>
            <a:r>
              <a:rPr lang="en-US" b="true" sz="3984">
                <a:solidFill>
                  <a:srgbClr val="000000"/>
                </a:solidFill>
                <a:latin typeface="Canva Sans Bold"/>
                <a:ea typeface="Canva Sans Bold"/>
                <a:cs typeface="Canva Sans Bold"/>
                <a:sym typeface="Canva Sans Bold"/>
              </a:rPr>
              <a:t>Debt Management: Financial models help businesses manage their debt by forecasting debt repayments and understanding their impact on cash flow.</a:t>
            </a:r>
          </a:p>
          <a:p>
            <a:pPr algn="just" marL="860293" indent="-430146" lvl="1">
              <a:lnSpc>
                <a:spcPts val="5578"/>
              </a:lnSpc>
              <a:buFont typeface="Arial"/>
              <a:buChar char="•"/>
            </a:pPr>
            <a:r>
              <a:rPr lang="en-US" b="true" sz="3984">
                <a:solidFill>
                  <a:srgbClr val="000000"/>
                </a:solidFill>
                <a:latin typeface="Canva Sans Bold"/>
                <a:ea typeface="Canva Sans Bold"/>
                <a:cs typeface="Canva Sans Bold"/>
                <a:sym typeface="Canva Sans Bold"/>
              </a:rPr>
              <a:t>Business Planning: Entrepreneurs use financial models for creating business plans that show potential profitability and growth to investors or stakeholders.</a:t>
            </a:r>
          </a:p>
          <a:p>
            <a:pPr algn="just">
              <a:lnSpc>
                <a:spcPts val="5578"/>
              </a:lnSpc>
            </a:pPr>
          </a:p>
        </p:txBody>
      </p:sp>
    </p:spTree>
  </p:cSld>
  <p:clrMapOvr>
    <a:masterClrMapping/>
  </p:clrMapOvr>
</p:sld>
</file>

<file path=ppt/slides/slide20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562865" y="1968818"/>
            <a:ext cx="14562391" cy="7831423"/>
          </a:xfrm>
          <a:prstGeom prst="rect">
            <a:avLst/>
          </a:prstGeom>
        </p:spPr>
        <p:txBody>
          <a:bodyPr anchor="t" rtlCol="false" tIns="0" lIns="0" bIns="0" rIns="0">
            <a:spAutoFit/>
          </a:bodyPr>
          <a:lstStyle/>
          <a:p>
            <a:pPr algn="just" marL="874669" indent="-437334" lvl="1">
              <a:lnSpc>
                <a:spcPts val="5671"/>
              </a:lnSpc>
              <a:buAutoNum type="arabicPeriod" startAt="1"/>
            </a:pPr>
            <a:r>
              <a:rPr lang="en-US" b="true" sz="4051">
                <a:solidFill>
                  <a:srgbClr val="000000"/>
                </a:solidFill>
                <a:latin typeface="Canva Sans Bold"/>
                <a:ea typeface="Canva Sans Bold"/>
                <a:cs typeface="Canva Sans Bold"/>
                <a:sym typeface="Canva Sans Bold"/>
              </a:rPr>
              <a:t>Data Security: CRM systems often include robust security measures to protect sensitive customer </a:t>
            </a:r>
            <a:r>
              <a:rPr lang="en-US" b="true" sz="4051">
                <a:solidFill>
                  <a:srgbClr val="000000"/>
                </a:solidFill>
                <a:latin typeface="Canva Sans Bold"/>
                <a:ea typeface="Canva Sans Bold"/>
                <a:cs typeface="Canva Sans Bold"/>
                <a:sym typeface="Canva Sans Bold"/>
              </a:rPr>
              <a:t>data, including encryption and access control.</a:t>
            </a:r>
          </a:p>
          <a:p>
            <a:pPr algn="just" marL="874669" indent="-437334" lvl="1">
              <a:lnSpc>
                <a:spcPts val="5671"/>
              </a:lnSpc>
              <a:buAutoNum type="arabicPeriod" startAt="1"/>
            </a:pPr>
            <a:r>
              <a:rPr lang="en-US" b="true" sz="4051">
                <a:solidFill>
                  <a:srgbClr val="000000"/>
                </a:solidFill>
                <a:latin typeface="Canva Sans Bold"/>
                <a:ea typeface="Canva Sans Bold"/>
                <a:cs typeface="Canva Sans Bold"/>
                <a:sym typeface="Canva Sans Bold"/>
              </a:rPr>
              <a:t>Forecasting: CRM systems help predict sales trends, revenue growth, and market conditions, assisting businesses with long-term planning.</a:t>
            </a:r>
          </a:p>
          <a:p>
            <a:pPr algn="just" marL="874669" indent="-437334" lvl="1">
              <a:lnSpc>
                <a:spcPts val="5671"/>
              </a:lnSpc>
              <a:buAutoNum type="arabicPeriod" startAt="1"/>
            </a:pPr>
            <a:r>
              <a:rPr lang="en-US" b="true" sz="4051">
                <a:solidFill>
                  <a:srgbClr val="000000"/>
                </a:solidFill>
                <a:latin typeface="Canva Sans Bold"/>
                <a:ea typeface="Canva Sans Bold"/>
                <a:cs typeface="Canva Sans Bold"/>
                <a:sym typeface="Canva Sans Bold"/>
              </a:rPr>
              <a:t>Customer Retention: Through targeted communication, follow-ups, and loyalty programs, CRM systems help businesses nurture relationships and retain customers for the long term.</a:t>
            </a:r>
          </a:p>
          <a:p>
            <a:pPr algn="just">
              <a:lnSpc>
                <a:spcPts val="5671"/>
              </a:lnSpc>
            </a:pPr>
          </a:p>
        </p:txBody>
      </p:sp>
    </p:spTree>
  </p:cSld>
  <p:clrMapOvr>
    <a:masterClrMapping/>
  </p:clrMapOvr>
</p:sld>
</file>

<file path=ppt/slides/slide20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3283182" y="3632200"/>
            <a:ext cx="11721636" cy="325120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ea typeface="Yeseva One"/>
                <a:cs typeface="Yeseva One"/>
                <a:sym typeface="Yeseva One"/>
              </a:rPr>
              <a:t>Thank</a:t>
            </a:r>
          </a:p>
          <a:p>
            <a:pPr algn="ctr">
              <a:lnSpc>
                <a:spcPts val="12500"/>
              </a:lnSpc>
            </a:pPr>
            <a:r>
              <a:rPr lang="en-US" sz="12500">
                <a:solidFill>
                  <a:srgbClr val="000000"/>
                </a:solidFill>
                <a:latin typeface="Yeseva One"/>
                <a:ea typeface="Yeseva One"/>
                <a:cs typeface="Yeseva One"/>
                <a:sym typeface="Yeseva One"/>
              </a:rPr>
              <a:t>You</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403935" y="1954646"/>
          <a:ext cx="16473906" cy="7181850"/>
        </p:xfrm>
        <a:graphic>
          <a:graphicData uri="http://schemas.openxmlformats.org/drawingml/2006/table">
            <a:tbl>
              <a:tblPr/>
              <a:tblGrid>
                <a:gridCol w="2336305"/>
                <a:gridCol w="7626723"/>
                <a:gridCol w="6510878"/>
              </a:tblGrid>
              <a:tr h="2566314">
                <a:tc>
                  <a:txBody>
                    <a:bodyPr anchor="t" rtlCol="false"/>
                    <a:lstStyle/>
                    <a:p>
                      <a:pPr algn="ctr">
                        <a:lnSpc>
                          <a:spcPts val="4060"/>
                        </a:lnSpc>
                        <a:defRPr/>
                      </a:pPr>
                      <a:r>
                        <a:rPr lang="en-US" sz="2900">
                          <a:solidFill>
                            <a:srgbClr val="000000"/>
                          </a:solidFill>
                          <a:latin typeface="Yeseva One"/>
                          <a:ea typeface="Yeseva One"/>
                          <a:cs typeface="Yeseva One"/>
                          <a:sym typeface="Yeseva One"/>
                        </a:rPr>
                        <a:t>Data Representation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Yeseva One"/>
                          <a:ea typeface="Yeseva One"/>
                          <a:cs typeface="Yeseva One"/>
                          <a:sym typeface="Yeseva One"/>
                        </a:rPr>
                        <a:t>Depicts continuous data or the relationship between two or more variables, often showing trends or changes over time.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Yeseva One"/>
                          <a:ea typeface="Yeseva One"/>
                          <a:cs typeface="Yeseva One"/>
                          <a:sym typeface="Yeseva One"/>
                        </a:rPr>
                        <a:t>Can represent both continuous and discrete data, but is often used to display individual data points or categories.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049221">
                <a:tc>
                  <a:txBody>
                    <a:bodyPr anchor="t" rtlCol="false"/>
                    <a:lstStyle/>
                    <a:p>
                      <a:pPr algn="ctr">
                        <a:lnSpc>
                          <a:spcPts val="4060"/>
                        </a:lnSpc>
                        <a:defRPr/>
                      </a:pPr>
                      <a:r>
                        <a:rPr lang="en-US" sz="2900">
                          <a:solidFill>
                            <a:srgbClr val="000000"/>
                          </a:solidFill>
                          <a:latin typeface="Yeseva One"/>
                          <a:ea typeface="Yeseva One"/>
                          <a:cs typeface="Yeseva One"/>
                          <a:sym typeface="Yeseva One"/>
                        </a:rPr>
                        <a:t>Types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Yeseva One"/>
                          <a:ea typeface="Yeseva One"/>
                          <a:cs typeface="Yeseva One"/>
                          <a:sym typeface="Yeseva One"/>
                        </a:rPr>
                        <a:t>Line graphs, scatter plots, bar graphs (when comparing categories), histograms, etc.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Yeseva One"/>
                          <a:ea typeface="Yeseva One"/>
                          <a:cs typeface="Yeseva One"/>
                          <a:sym typeface="Yeseva One"/>
                        </a:rPr>
                        <a:t>Bar charts, pie charts, area charts, flow charts, organizational charts, etc.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566314">
                <a:tc>
                  <a:txBody>
                    <a:bodyPr anchor="t" rtlCol="false"/>
                    <a:lstStyle/>
                    <a:p>
                      <a:pPr algn="ctr">
                        <a:lnSpc>
                          <a:spcPts val="4060"/>
                        </a:lnSpc>
                        <a:defRPr/>
                      </a:pPr>
                      <a:r>
                        <a:rPr lang="en-US" sz="2900">
                          <a:solidFill>
                            <a:srgbClr val="000000"/>
                          </a:solidFill>
                          <a:latin typeface="Yeseva One"/>
                          <a:ea typeface="Yeseva One"/>
                          <a:cs typeface="Yeseva One"/>
                          <a:sym typeface="Yeseva One"/>
                        </a:rPr>
                        <a:t>Axes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Yeseva One"/>
                          <a:ea typeface="Yeseva One"/>
                          <a:cs typeface="Yeseva One"/>
                          <a:sym typeface="Yeseva One"/>
                        </a:rPr>
                        <a:t>Usually has two or more axes (e.g., X-axis and Y-axis) to plot data points. The axes represent variables.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Yeseva One"/>
                          <a:ea typeface="Yeseva One"/>
                          <a:cs typeface="Yeseva One"/>
                          <a:sym typeface="Yeseva One"/>
                        </a:rPr>
                        <a:t>May or may not have axes. For example, pie charts don’t have axes, but bar charts and histograms do.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graphicFrame>
        <p:nvGraphicFramePr>
          <p:cNvPr name="Table 7" id="7"/>
          <p:cNvGraphicFramePr>
            <a:graphicFrameLocks noGrp="true"/>
          </p:cNvGraphicFramePr>
          <p:nvPr/>
        </p:nvGraphicFramePr>
        <p:xfrm>
          <a:off x="1520328" y="2247969"/>
          <a:ext cx="14571643" cy="6643102"/>
        </p:xfrm>
        <a:graphic>
          <a:graphicData uri="http://schemas.openxmlformats.org/drawingml/2006/table">
            <a:tbl>
              <a:tblPr/>
              <a:tblGrid>
                <a:gridCol w="4834840"/>
                <a:gridCol w="5914751"/>
                <a:gridCol w="3822052"/>
              </a:tblGrid>
              <a:tr h="4242554">
                <a:tc>
                  <a:txBody>
                    <a:bodyPr anchor="t" rtlCol="false"/>
                    <a:lstStyle/>
                    <a:p>
                      <a:pPr algn="just">
                        <a:lnSpc>
                          <a:spcPts val="2940"/>
                        </a:lnSpc>
                        <a:defRPr/>
                      </a:pPr>
                      <a:r>
                        <a:rPr lang="en-US" sz="2100" b="true">
                          <a:solidFill>
                            <a:srgbClr val="000000"/>
                          </a:solidFill>
                          <a:latin typeface="Canva Sans Bold"/>
                          <a:ea typeface="Canva Sans Bold"/>
                          <a:cs typeface="Canva Sans Bold"/>
                          <a:sym typeface="Canva Sans Bold"/>
                        </a:rPr>
                        <a:t>X and Y Axes</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c>
                  <a:txBody>
                    <a:bodyPr anchor="t" rtlCol="false"/>
                    <a:lstStyle/>
                    <a:p>
                      <a:pPr algn="just">
                        <a:lnSpc>
                          <a:spcPts val="2940"/>
                        </a:lnSpc>
                        <a:defRPr/>
                      </a:pPr>
                      <a:r>
                        <a:rPr lang="en-US" sz="2100" b="true">
                          <a:solidFill>
                            <a:srgbClr val="000000"/>
                          </a:solidFill>
                          <a:latin typeface="Canva Sans Bold"/>
                          <a:ea typeface="Canva Sans Bold"/>
                          <a:cs typeface="Canva Sans Bold"/>
                          <a:sym typeface="Canva Sans Bold"/>
                        </a:rPr>
                        <a:t>Commonly has both X and Y axes, where X typically represents independent variables and Y represents dependent variables.</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c>
                  <a:txBody>
                    <a:bodyPr anchor="t" rtlCol="false"/>
                    <a:lstStyle/>
                    <a:p>
                      <a:pPr algn="just">
                        <a:lnSpc>
                          <a:spcPts val="2940"/>
                        </a:lnSpc>
                        <a:defRPr/>
                      </a:pPr>
                      <a:r>
                        <a:rPr lang="en-US" sz="2100" b="true">
                          <a:solidFill>
                            <a:srgbClr val="000000"/>
                          </a:solidFill>
                          <a:latin typeface="Canva Sans Bold"/>
                          <a:ea typeface="Canva Sans Bold"/>
                          <a:cs typeface="Canva Sans Bold"/>
                          <a:sym typeface="Canva Sans Bold"/>
                        </a:rPr>
                        <a:t>May have X and Y axes (in the case of bar charts or scatter plots), but for other types (e.g., pie charts), no axes are used.</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r>
              <a:tr h="2400548">
                <a:tc>
                  <a:txBody>
                    <a:bodyPr anchor="t" rtlCol="false"/>
                    <a:lstStyle/>
                    <a:p>
                      <a:pPr algn="just">
                        <a:lnSpc>
                          <a:spcPts val="2940"/>
                        </a:lnSpc>
                        <a:defRPr/>
                      </a:pPr>
                      <a:r>
                        <a:rPr lang="en-US" sz="2100" b="true">
                          <a:solidFill>
                            <a:srgbClr val="000000"/>
                          </a:solidFill>
                          <a:latin typeface="Canva Sans Bold"/>
                          <a:ea typeface="Canva Sans Bold"/>
                          <a:cs typeface="Canva Sans Bold"/>
                          <a:sym typeface="Canva Sans Bold"/>
                        </a:rPr>
                        <a:t>Examples</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c>
                  <a:txBody>
                    <a:bodyPr anchor="t" rtlCol="false"/>
                    <a:lstStyle/>
                    <a:p>
                      <a:pPr algn="just">
                        <a:lnSpc>
                          <a:spcPts val="2940"/>
                        </a:lnSpc>
                        <a:defRPr/>
                      </a:pPr>
                      <a:r>
                        <a:rPr lang="en-US" sz="2100" b="true">
                          <a:solidFill>
                            <a:srgbClr val="000000"/>
                          </a:solidFill>
                          <a:latin typeface="Canva Sans Bold"/>
                          <a:ea typeface="Canva Sans Bold"/>
                          <a:cs typeface="Canva Sans Bold"/>
                          <a:sym typeface="Canva Sans Bold"/>
                        </a:rPr>
                        <a:t>- Line Graphs</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c>
                  <a:txBody>
                    <a:bodyPr anchor="t" rtlCol="false"/>
                    <a:lstStyle/>
                    <a:p>
                      <a:pPr algn="just">
                        <a:lnSpc>
                          <a:spcPts val="2940"/>
                        </a:lnSpc>
                        <a:defRPr/>
                      </a:pP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r>
            </a:tbl>
          </a:graphicData>
        </a:graphic>
      </p:graphicFrame>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1028700" y="1982885"/>
          <a:ext cx="14556841" cy="7634382"/>
        </p:xfrm>
        <a:graphic>
          <a:graphicData uri="http://schemas.openxmlformats.org/drawingml/2006/table">
            <a:tbl>
              <a:tblPr/>
              <a:tblGrid>
                <a:gridCol w="4430067"/>
                <a:gridCol w="5608670"/>
                <a:gridCol w="4518104"/>
              </a:tblGrid>
              <a:tr h="3596145">
                <a:tc>
                  <a:txBody>
                    <a:bodyPr anchor="t" rtlCol="false"/>
                    <a:lstStyle/>
                    <a:p>
                      <a:pPr algn="l">
                        <a:lnSpc>
                          <a:spcPts val="2940"/>
                        </a:lnSpc>
                        <a:defRPr/>
                      </a:pPr>
                      <a:r>
                        <a:rPr lang="en-US" sz="2100" b="true">
                          <a:solidFill>
                            <a:srgbClr val="000000"/>
                          </a:solidFill>
                          <a:latin typeface="Canva Sans Bold"/>
                          <a:ea typeface="Canva Sans Bold"/>
                          <a:cs typeface="Canva Sans Bold"/>
                          <a:sym typeface="Canva Sans Bold"/>
                        </a:rPr>
                        <a:t>Data Interpretation</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Canva Sans Bold"/>
                          <a:ea typeface="Canva Sans Bold"/>
                          <a:cs typeface="Canva Sans Bold"/>
                          <a:sym typeface="Canva Sans Bold"/>
                        </a:rPr>
                        <a:t>Focuses on showing the trends, correlations, or patterns between variables over time or across different conditions.</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Canva Sans Bold"/>
                          <a:ea typeface="Canva Sans Bold"/>
                          <a:cs typeface="Canva Sans Bold"/>
                          <a:sym typeface="Canva Sans Bold"/>
                        </a:rPr>
                        <a:t>Focuses on comparing different categories or quantities, often for easier visual understanding or summarization.</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r>
              <a:tr h="4038237">
                <a:tc>
                  <a:txBody>
                    <a:bodyPr anchor="t" rtlCol="false"/>
                    <a:lstStyle/>
                    <a:p>
                      <a:pPr algn="l">
                        <a:lnSpc>
                          <a:spcPts val="2940"/>
                        </a:lnSpc>
                        <a:defRPr/>
                      </a:pPr>
                      <a:r>
                        <a:rPr lang="en-US" sz="2100" b="true">
                          <a:solidFill>
                            <a:srgbClr val="000000"/>
                          </a:solidFill>
                          <a:latin typeface="Canva Sans Bold"/>
                          <a:ea typeface="Canva Sans Bold"/>
                          <a:cs typeface="Canva Sans Bold"/>
                          <a:sym typeface="Canva Sans Bold"/>
                        </a:rPr>
                        <a:t>Complexity</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Canva Sans Bold"/>
                          <a:ea typeface="Canva Sans Bold"/>
                          <a:cs typeface="Canva Sans Bold"/>
                          <a:sym typeface="Canva Sans Bold"/>
                        </a:rPr>
                        <a:t>More complex, as it often involves multiple data sets, trends, and patterns over time.</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Canva Sans Bold"/>
                          <a:ea typeface="Canva Sans Bold"/>
                          <a:cs typeface="Canva Sans Bold"/>
                          <a:sym typeface="Canva Sans Bold"/>
                        </a:rPr>
                        <a:t>Typically simpler; it's more about presenting data in an easy-to-read format for comparison or analysis.</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graphicFrame>
        <p:nvGraphicFramePr>
          <p:cNvPr name="Table 7" id="7"/>
          <p:cNvGraphicFramePr>
            <a:graphicFrameLocks noGrp="true"/>
          </p:cNvGraphicFramePr>
          <p:nvPr/>
        </p:nvGraphicFramePr>
        <p:xfrm>
          <a:off x="1520328" y="2247969"/>
          <a:ext cx="14571643" cy="6643102"/>
        </p:xfrm>
        <a:graphic>
          <a:graphicData uri="http://schemas.openxmlformats.org/drawingml/2006/table">
            <a:tbl>
              <a:tblPr/>
              <a:tblGrid>
                <a:gridCol w="4834840"/>
                <a:gridCol w="5914751"/>
                <a:gridCol w="3822052"/>
              </a:tblGrid>
              <a:tr h="4242554">
                <a:tc>
                  <a:txBody>
                    <a:bodyPr anchor="t" rtlCol="false"/>
                    <a:lstStyle/>
                    <a:p>
                      <a:pPr algn="just">
                        <a:lnSpc>
                          <a:spcPts val="2940"/>
                        </a:lnSpc>
                        <a:defRPr/>
                      </a:pPr>
                      <a:r>
                        <a:rPr lang="en-US" sz="2100" b="true">
                          <a:solidFill>
                            <a:srgbClr val="000000"/>
                          </a:solidFill>
                          <a:latin typeface="Canva Sans Bold"/>
                          <a:ea typeface="Canva Sans Bold"/>
                          <a:cs typeface="Canva Sans Bold"/>
                          <a:sym typeface="Canva Sans Bold"/>
                        </a:rPr>
                        <a:t>X and Y Axes</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c>
                  <a:txBody>
                    <a:bodyPr anchor="t" rtlCol="false"/>
                    <a:lstStyle/>
                    <a:p>
                      <a:pPr algn="just">
                        <a:lnSpc>
                          <a:spcPts val="2940"/>
                        </a:lnSpc>
                        <a:defRPr/>
                      </a:pPr>
                      <a:r>
                        <a:rPr lang="en-US" sz="2100" b="true">
                          <a:solidFill>
                            <a:srgbClr val="000000"/>
                          </a:solidFill>
                          <a:latin typeface="Canva Sans Bold"/>
                          <a:ea typeface="Canva Sans Bold"/>
                          <a:cs typeface="Canva Sans Bold"/>
                          <a:sym typeface="Canva Sans Bold"/>
                        </a:rPr>
                        <a:t>Commonly has both X and Y axes, where X typically represents independent variables and Y represents dependent variables.</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c>
                  <a:txBody>
                    <a:bodyPr anchor="t" rtlCol="false"/>
                    <a:lstStyle/>
                    <a:p>
                      <a:pPr algn="just">
                        <a:lnSpc>
                          <a:spcPts val="2940"/>
                        </a:lnSpc>
                        <a:defRPr/>
                      </a:pPr>
                      <a:r>
                        <a:rPr lang="en-US" sz="2100" b="true">
                          <a:solidFill>
                            <a:srgbClr val="000000"/>
                          </a:solidFill>
                          <a:latin typeface="Canva Sans Bold"/>
                          <a:ea typeface="Canva Sans Bold"/>
                          <a:cs typeface="Canva Sans Bold"/>
                          <a:sym typeface="Canva Sans Bold"/>
                        </a:rPr>
                        <a:t>May have X and Y axes (in the case of bar charts or scatter plots), but for other types (e.g., pie charts), no axes are used.</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r>
              <a:tr h="2400548">
                <a:tc>
                  <a:txBody>
                    <a:bodyPr anchor="t" rtlCol="false"/>
                    <a:lstStyle/>
                    <a:p>
                      <a:pPr algn="just">
                        <a:lnSpc>
                          <a:spcPts val="2940"/>
                        </a:lnSpc>
                        <a:defRPr/>
                      </a:pPr>
                      <a:r>
                        <a:rPr lang="en-US" sz="2100" b="true">
                          <a:solidFill>
                            <a:srgbClr val="000000"/>
                          </a:solidFill>
                          <a:latin typeface="Canva Sans Bold"/>
                          <a:ea typeface="Canva Sans Bold"/>
                          <a:cs typeface="Canva Sans Bold"/>
                          <a:sym typeface="Canva Sans Bold"/>
                        </a:rPr>
                        <a:t>Examples</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c>
                  <a:txBody>
                    <a:bodyPr anchor="t" rtlCol="false"/>
                    <a:lstStyle/>
                    <a:p>
                      <a:pPr algn="just">
                        <a:lnSpc>
                          <a:spcPts val="2940"/>
                        </a:lnSpc>
                        <a:defRPr/>
                      </a:pPr>
                      <a:r>
                        <a:rPr lang="en-US" sz="2100" b="true">
                          <a:solidFill>
                            <a:srgbClr val="000000"/>
                          </a:solidFill>
                          <a:latin typeface="Canva Sans Bold"/>
                          <a:ea typeface="Canva Sans Bold"/>
                          <a:cs typeface="Canva Sans Bold"/>
                          <a:sym typeface="Canva Sans Bold"/>
                        </a:rPr>
                        <a:t>- Line Graphs</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c>
                  <a:txBody>
                    <a:bodyPr anchor="t" rtlCol="false"/>
                    <a:lstStyle/>
                    <a:p>
                      <a:pPr algn="just">
                        <a:lnSpc>
                          <a:spcPts val="2940"/>
                        </a:lnSpc>
                        <a:defRPr/>
                      </a:pP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r>
            </a:tbl>
          </a:graphicData>
        </a:graphic>
      </p:graphicFrame>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36965" y="1600321"/>
            <a:ext cx="17296665" cy="8686679"/>
          </a:xfrm>
          <a:prstGeom prst="rect">
            <a:avLst/>
          </a:prstGeom>
        </p:spPr>
        <p:txBody>
          <a:bodyPr anchor="t" rtlCol="false" tIns="0" lIns="0" bIns="0" rIns="0">
            <a:spAutoFit/>
          </a:bodyPr>
          <a:lstStyle/>
          <a:p>
            <a:pPr algn="just">
              <a:lnSpc>
                <a:spcPts val="5312"/>
              </a:lnSpc>
            </a:pPr>
            <a:r>
              <a:rPr lang="en-US" sz="3794" b="true">
                <a:solidFill>
                  <a:srgbClr val="000000"/>
                </a:solidFill>
                <a:latin typeface="Canva Sans Bold"/>
                <a:ea typeface="Canva Sans Bold"/>
                <a:cs typeface="Canva Sans Bold"/>
                <a:sym typeface="Canva Sans Bold"/>
              </a:rPr>
              <a:t>Key Differences Summarized:</a:t>
            </a:r>
          </a:p>
          <a:p>
            <a:pPr algn="just" marL="819303" indent="-409651" lvl="1">
              <a:lnSpc>
                <a:spcPts val="5312"/>
              </a:lnSpc>
              <a:buAutoNum type="arabicPeriod" startAt="1"/>
            </a:pPr>
            <a:r>
              <a:rPr lang="en-US" b="true" sz="3794">
                <a:solidFill>
                  <a:srgbClr val="000000"/>
                </a:solidFill>
                <a:latin typeface="Canva Sans Bold"/>
                <a:ea typeface="Canva Sans Bold"/>
                <a:cs typeface="Canva Sans Bold"/>
                <a:sym typeface="Canva Sans Bold"/>
              </a:rPr>
              <a:t>Graphs are better for displaying relationships, tren</a:t>
            </a:r>
            <a:r>
              <a:rPr lang="en-US" b="true" sz="3794">
                <a:solidFill>
                  <a:srgbClr val="000000"/>
                </a:solidFill>
                <a:latin typeface="Canva Sans Bold"/>
                <a:ea typeface="Canva Sans Bold"/>
                <a:cs typeface="Canva Sans Bold"/>
                <a:sym typeface="Canva Sans Bold"/>
              </a:rPr>
              <a:t>ds, and changes over time (e.g., line graphs, scatter plots).</a:t>
            </a:r>
          </a:p>
          <a:p>
            <a:pPr algn="just" marL="819303" indent="-409651" lvl="1">
              <a:lnSpc>
                <a:spcPts val="5312"/>
              </a:lnSpc>
              <a:buAutoNum type="arabicPeriod" startAt="1"/>
            </a:pPr>
            <a:r>
              <a:rPr lang="en-US" b="true" sz="3794">
                <a:solidFill>
                  <a:srgbClr val="000000"/>
                </a:solidFill>
                <a:latin typeface="Canva Sans Bold"/>
                <a:ea typeface="Canva Sans Bold"/>
                <a:cs typeface="Canva Sans Bold"/>
                <a:sym typeface="Canva Sans Bold"/>
              </a:rPr>
              <a:t>Charts are better for comparing discrete categories or summarizing quantitative data in a clear and easy-to-understand manner (e.g., bar charts, pie charts).</a:t>
            </a:r>
          </a:p>
          <a:p>
            <a:pPr algn="just" marL="819303" indent="-409651" lvl="1">
              <a:lnSpc>
                <a:spcPts val="5312"/>
              </a:lnSpc>
              <a:buAutoNum type="arabicPeriod" startAt="1"/>
            </a:pPr>
            <a:r>
              <a:rPr lang="en-US" b="true" sz="3794">
                <a:solidFill>
                  <a:srgbClr val="000000"/>
                </a:solidFill>
                <a:latin typeface="Canva Sans Bold"/>
                <a:ea typeface="Canva Sans Bold"/>
                <a:cs typeface="Canva Sans Bold"/>
                <a:sym typeface="Canva Sans Bold"/>
              </a:rPr>
              <a:t>Graphs tend to use axes to plot data points and show correlations between variables, while charts focus on visual summaries of data without the need for axis scales in some types.</a:t>
            </a:r>
          </a:p>
          <a:p>
            <a:pPr algn="just" marL="819303" indent="-409651" lvl="1">
              <a:lnSpc>
                <a:spcPts val="5312"/>
              </a:lnSpc>
              <a:buAutoNum type="arabicPeriod" startAt="1"/>
            </a:pPr>
            <a:r>
              <a:rPr lang="en-US" b="true" sz="3794">
                <a:solidFill>
                  <a:srgbClr val="000000"/>
                </a:solidFill>
                <a:latin typeface="Canva Sans Bold"/>
                <a:ea typeface="Canva Sans Bold"/>
                <a:cs typeface="Canva Sans Bold"/>
                <a:sym typeface="Canva Sans Bold"/>
              </a:rPr>
              <a:t>Graphs are typically used for more complex analysis, while charts are used for simple visual presentation and comparison of data.</a:t>
            </a:r>
          </a:p>
          <a:p>
            <a:pPr algn="just">
              <a:lnSpc>
                <a:spcPts val="5312"/>
              </a:lnSpc>
            </a:pPr>
          </a:p>
          <a:p>
            <a:pPr algn="just">
              <a:lnSpc>
                <a:spcPts val="5312"/>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36965" y="1600321"/>
            <a:ext cx="17296665" cy="8686679"/>
          </a:xfrm>
          <a:prstGeom prst="rect">
            <a:avLst/>
          </a:prstGeom>
        </p:spPr>
        <p:txBody>
          <a:bodyPr anchor="t" rtlCol="false" tIns="0" lIns="0" bIns="0" rIns="0">
            <a:spAutoFit/>
          </a:bodyPr>
          <a:lstStyle/>
          <a:p>
            <a:pPr algn="just">
              <a:lnSpc>
                <a:spcPts val="5312"/>
              </a:lnSpc>
            </a:pPr>
            <a:r>
              <a:rPr lang="en-US" sz="3794" b="true">
                <a:solidFill>
                  <a:srgbClr val="000000"/>
                </a:solidFill>
                <a:latin typeface="Canva Sans Bold"/>
                <a:ea typeface="Canva Sans Bold"/>
                <a:cs typeface="Canva Sans Bold"/>
                <a:sym typeface="Canva Sans Bold"/>
              </a:rPr>
              <a:t>Key Differences Summarized:</a:t>
            </a:r>
          </a:p>
          <a:p>
            <a:pPr algn="just" marL="819303" indent="-409651" lvl="1">
              <a:lnSpc>
                <a:spcPts val="5312"/>
              </a:lnSpc>
              <a:buAutoNum type="arabicPeriod" startAt="1"/>
            </a:pPr>
            <a:r>
              <a:rPr lang="en-US" b="true" sz="3794">
                <a:solidFill>
                  <a:srgbClr val="000000"/>
                </a:solidFill>
                <a:latin typeface="Canva Sans Bold"/>
                <a:ea typeface="Canva Sans Bold"/>
                <a:cs typeface="Canva Sans Bold"/>
                <a:sym typeface="Canva Sans Bold"/>
              </a:rPr>
              <a:t>Graphs are better for displaying relationships, tren</a:t>
            </a:r>
            <a:r>
              <a:rPr lang="en-US" b="true" sz="3794">
                <a:solidFill>
                  <a:srgbClr val="000000"/>
                </a:solidFill>
                <a:latin typeface="Canva Sans Bold"/>
                <a:ea typeface="Canva Sans Bold"/>
                <a:cs typeface="Canva Sans Bold"/>
                <a:sym typeface="Canva Sans Bold"/>
              </a:rPr>
              <a:t>ds, and changes over time (e.g., line graphs, scatter plots).</a:t>
            </a:r>
          </a:p>
          <a:p>
            <a:pPr algn="just" marL="819303" indent="-409651" lvl="1">
              <a:lnSpc>
                <a:spcPts val="5312"/>
              </a:lnSpc>
              <a:buAutoNum type="arabicPeriod" startAt="1"/>
            </a:pPr>
            <a:r>
              <a:rPr lang="en-US" b="true" sz="3794">
                <a:solidFill>
                  <a:srgbClr val="000000"/>
                </a:solidFill>
                <a:latin typeface="Canva Sans Bold"/>
                <a:ea typeface="Canva Sans Bold"/>
                <a:cs typeface="Canva Sans Bold"/>
                <a:sym typeface="Canva Sans Bold"/>
              </a:rPr>
              <a:t>Charts are better for comparing discrete categories or summarizing quantitative data in a clear and easy-to-understand manner (e.g., bar charts, pie charts).</a:t>
            </a:r>
          </a:p>
          <a:p>
            <a:pPr algn="just" marL="819303" indent="-409651" lvl="1">
              <a:lnSpc>
                <a:spcPts val="5312"/>
              </a:lnSpc>
              <a:buAutoNum type="arabicPeriod" startAt="1"/>
            </a:pPr>
            <a:r>
              <a:rPr lang="en-US" b="true" sz="3794">
                <a:solidFill>
                  <a:srgbClr val="000000"/>
                </a:solidFill>
                <a:latin typeface="Canva Sans Bold"/>
                <a:ea typeface="Canva Sans Bold"/>
                <a:cs typeface="Canva Sans Bold"/>
                <a:sym typeface="Canva Sans Bold"/>
              </a:rPr>
              <a:t>Graphs tend to use axes to plot data points and show correlations between variables, while charts focus on visual summaries of data without the need for axis scales in some types.</a:t>
            </a:r>
          </a:p>
          <a:p>
            <a:pPr algn="just" marL="819303" indent="-409651" lvl="1">
              <a:lnSpc>
                <a:spcPts val="5312"/>
              </a:lnSpc>
              <a:buAutoNum type="arabicPeriod" startAt="1"/>
            </a:pPr>
            <a:r>
              <a:rPr lang="en-US" b="true" sz="3794">
                <a:solidFill>
                  <a:srgbClr val="000000"/>
                </a:solidFill>
                <a:latin typeface="Canva Sans Bold"/>
                <a:ea typeface="Canva Sans Bold"/>
                <a:cs typeface="Canva Sans Bold"/>
                <a:sym typeface="Canva Sans Bold"/>
              </a:rPr>
              <a:t>Graphs are typically used for more complex analysis, while charts are used for simple visual presentation and comparison of data.</a:t>
            </a:r>
          </a:p>
          <a:p>
            <a:pPr algn="just">
              <a:lnSpc>
                <a:spcPts val="5312"/>
              </a:lnSpc>
            </a:pPr>
          </a:p>
          <a:p>
            <a:pPr algn="just">
              <a:lnSpc>
                <a:spcPts val="5312"/>
              </a:lnSpc>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2170423" y="1348874"/>
            <a:ext cx="11775635" cy="1345330"/>
          </a:xfrm>
          <a:prstGeom prst="rect">
            <a:avLst/>
          </a:prstGeom>
        </p:spPr>
        <p:txBody>
          <a:bodyPr anchor="t" rtlCol="false" tIns="0" lIns="0" bIns="0" rIns="0">
            <a:spAutoFit/>
          </a:bodyPr>
          <a:lstStyle/>
          <a:p>
            <a:pPr algn="ctr">
              <a:lnSpc>
                <a:spcPts val="10967"/>
              </a:lnSpc>
            </a:pPr>
            <a:r>
              <a:rPr lang="en-US" sz="7833" b="true">
                <a:solidFill>
                  <a:srgbClr val="000000"/>
                </a:solidFill>
                <a:latin typeface="Canva Sans Bold"/>
                <a:ea typeface="Canva Sans Bold"/>
                <a:cs typeface="Canva Sans Bold"/>
                <a:sym typeface="Canva Sans Bold"/>
              </a:rPr>
              <a:t>What is microsoft Suite?</a:t>
            </a:r>
          </a:p>
        </p:txBody>
      </p:sp>
      <p:sp>
        <p:nvSpPr>
          <p:cNvPr name="TextBox 8" id="8"/>
          <p:cNvSpPr txBox="true"/>
          <p:nvPr/>
        </p:nvSpPr>
        <p:spPr>
          <a:xfrm rot="0">
            <a:off x="2170423" y="3336925"/>
            <a:ext cx="13720167" cy="6090642"/>
          </a:xfrm>
          <a:prstGeom prst="rect">
            <a:avLst/>
          </a:prstGeom>
        </p:spPr>
        <p:txBody>
          <a:bodyPr anchor="t" rtlCol="false" tIns="0" lIns="0" bIns="0" rIns="0">
            <a:spAutoFit/>
          </a:bodyPr>
          <a:lstStyle/>
          <a:p>
            <a:pPr algn="just">
              <a:lnSpc>
                <a:spcPts val="5395"/>
              </a:lnSpc>
            </a:pPr>
          </a:p>
          <a:p>
            <a:pPr algn="just" marL="832083" indent="-416041" lvl="1">
              <a:lnSpc>
                <a:spcPts val="5395"/>
              </a:lnSpc>
              <a:buFont typeface="Arial"/>
              <a:buChar char="•"/>
            </a:pPr>
            <a:r>
              <a:rPr lang="en-US" b="true" sz="3854">
                <a:solidFill>
                  <a:srgbClr val="000000"/>
                </a:solidFill>
                <a:latin typeface="Canva Sans Bold"/>
                <a:ea typeface="Canva Sans Bold"/>
                <a:cs typeface="Canva Sans Bold"/>
                <a:sym typeface="Canva Sans Bold"/>
              </a:rPr>
              <a:t>Microsoft Suite, also calle</a:t>
            </a:r>
            <a:r>
              <a:rPr lang="en-US" b="true" sz="3854">
                <a:solidFill>
                  <a:srgbClr val="000000"/>
                </a:solidFill>
                <a:latin typeface="Canva Sans Bold"/>
                <a:ea typeface="Canva Sans Bold"/>
                <a:cs typeface="Canva Sans Bold"/>
                <a:sym typeface="Canva Sans Bold"/>
              </a:rPr>
              <a:t>d Microsoft Office, is a collection of software tools.</a:t>
            </a:r>
          </a:p>
          <a:p>
            <a:pPr algn="just" marL="832083" indent="-416041" lvl="1">
              <a:lnSpc>
                <a:spcPts val="5395"/>
              </a:lnSpc>
              <a:buFont typeface="Arial"/>
              <a:buChar char="•"/>
            </a:pPr>
            <a:r>
              <a:rPr lang="en-US" b="true" sz="3854">
                <a:solidFill>
                  <a:srgbClr val="000000"/>
                </a:solidFill>
                <a:latin typeface="Canva Sans Bold"/>
                <a:ea typeface="Canva Sans Bold"/>
                <a:cs typeface="Canva Sans Bold"/>
                <a:sym typeface="Canva Sans Bold"/>
              </a:rPr>
              <a:t>These tools help you do different tasks on a computer, like writing documents, making presentations, managing data, and more.</a:t>
            </a:r>
          </a:p>
          <a:p>
            <a:pPr algn="just" marL="832083" indent="-416041" lvl="1">
              <a:lnSpc>
                <a:spcPts val="5395"/>
              </a:lnSpc>
              <a:buFont typeface="Arial"/>
              <a:buChar char="•"/>
            </a:pPr>
            <a:r>
              <a:rPr lang="en-US" b="true" sz="3854">
                <a:solidFill>
                  <a:srgbClr val="000000"/>
                </a:solidFill>
                <a:latin typeface="Canva Sans Bold"/>
                <a:ea typeface="Canva Sans Bold"/>
                <a:cs typeface="Canva Sans Bold"/>
                <a:sym typeface="Canva Sans Bold"/>
              </a:rPr>
              <a:t>Popular programs in Microsoft Suite include Word, Excel, PowerPoint, and others.</a:t>
            </a:r>
          </a:p>
          <a:p>
            <a:pPr algn="just">
              <a:lnSpc>
                <a:spcPts val="5395"/>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498294" y="1299072"/>
            <a:ext cx="14494026" cy="8207288"/>
          </a:xfrm>
          <a:prstGeom prst="rect">
            <a:avLst/>
          </a:prstGeom>
        </p:spPr>
        <p:txBody>
          <a:bodyPr anchor="t" rtlCol="false" tIns="0" lIns="0" bIns="0" rIns="0">
            <a:spAutoFit/>
          </a:bodyPr>
          <a:lstStyle/>
          <a:p>
            <a:pPr algn="l">
              <a:lnSpc>
                <a:spcPts val="5429"/>
              </a:lnSpc>
            </a:pPr>
            <a:r>
              <a:rPr lang="en-US" sz="3878" b="true">
                <a:solidFill>
                  <a:srgbClr val="000000"/>
                </a:solidFill>
                <a:latin typeface="Canva Sans Bold"/>
                <a:ea typeface="Canva Sans Bold"/>
                <a:cs typeface="Canva Sans Bold"/>
                <a:sym typeface="Canva Sans Bold"/>
              </a:rPr>
              <a:t>Programs in Microsoft Suite:</a:t>
            </a:r>
          </a:p>
          <a:p>
            <a:pPr algn="l" marL="837350" indent="-418675" lvl="1">
              <a:lnSpc>
                <a:spcPts val="5429"/>
              </a:lnSpc>
              <a:buFont typeface="Arial"/>
              <a:buChar char="•"/>
            </a:pPr>
            <a:r>
              <a:rPr lang="en-US" b="true" sz="3878">
                <a:solidFill>
                  <a:srgbClr val="000000"/>
                </a:solidFill>
                <a:latin typeface="Canva Sans Bold"/>
                <a:ea typeface="Canva Sans Bold"/>
                <a:cs typeface="Canva Sans Bold"/>
                <a:sym typeface="Canva Sans Bold"/>
              </a:rPr>
              <a:t>Microsoft Wor</a:t>
            </a:r>
            <a:r>
              <a:rPr lang="en-US" b="true" sz="3878">
                <a:solidFill>
                  <a:srgbClr val="000000"/>
                </a:solidFill>
                <a:latin typeface="Canva Sans Bold"/>
                <a:ea typeface="Canva Sans Bold"/>
                <a:cs typeface="Canva Sans Bold"/>
                <a:sym typeface="Canva Sans Bold"/>
              </a:rPr>
              <a:t>d: For writing and editing documents (like letters, reports, etc.).</a:t>
            </a:r>
          </a:p>
          <a:p>
            <a:pPr algn="l" marL="837350" indent="-418675" lvl="1">
              <a:lnSpc>
                <a:spcPts val="5429"/>
              </a:lnSpc>
              <a:buFont typeface="Arial"/>
              <a:buChar char="•"/>
            </a:pPr>
            <a:r>
              <a:rPr lang="en-US" b="true" sz="3878">
                <a:solidFill>
                  <a:srgbClr val="000000"/>
                </a:solidFill>
                <a:latin typeface="Canva Sans Bold"/>
                <a:ea typeface="Canva Sans Bold"/>
                <a:cs typeface="Canva Sans Bold"/>
                <a:sym typeface="Canva Sans Bold"/>
              </a:rPr>
              <a:t>Microsoft Excel: For working with numbers, creating tables, and doing calculations (like a digital notebook).</a:t>
            </a:r>
          </a:p>
          <a:p>
            <a:pPr algn="l" marL="837350" indent="-418675" lvl="1">
              <a:lnSpc>
                <a:spcPts val="5429"/>
              </a:lnSpc>
              <a:buFont typeface="Arial"/>
              <a:buChar char="•"/>
            </a:pPr>
            <a:r>
              <a:rPr lang="en-US" b="true" sz="3878">
                <a:solidFill>
                  <a:srgbClr val="000000"/>
                </a:solidFill>
                <a:latin typeface="Canva Sans Bold"/>
                <a:ea typeface="Canva Sans Bold"/>
                <a:cs typeface="Canva Sans Bold"/>
                <a:sym typeface="Canva Sans Bold"/>
              </a:rPr>
              <a:t>Microsoft PowerPoint: For creating presentations with slides (for meetings or lectures).</a:t>
            </a:r>
          </a:p>
          <a:p>
            <a:pPr algn="l" marL="837350" indent="-418675" lvl="1">
              <a:lnSpc>
                <a:spcPts val="5429"/>
              </a:lnSpc>
              <a:buFont typeface="Arial"/>
              <a:buChar char="•"/>
            </a:pPr>
            <a:r>
              <a:rPr lang="en-US" b="true" sz="3878">
                <a:solidFill>
                  <a:srgbClr val="000000"/>
                </a:solidFill>
                <a:latin typeface="Canva Sans Bold"/>
                <a:ea typeface="Canva Sans Bold"/>
                <a:cs typeface="Canva Sans Bold"/>
                <a:sym typeface="Canva Sans Bold"/>
              </a:rPr>
              <a:t>Microsoft Outlook: For checking emails and managing calendars.</a:t>
            </a:r>
          </a:p>
          <a:p>
            <a:pPr algn="l" marL="837350" indent="-418675" lvl="1">
              <a:lnSpc>
                <a:spcPts val="5429"/>
              </a:lnSpc>
              <a:buFont typeface="Arial"/>
              <a:buChar char="•"/>
            </a:pPr>
            <a:r>
              <a:rPr lang="en-US" b="true" sz="3878">
                <a:solidFill>
                  <a:srgbClr val="000000"/>
                </a:solidFill>
                <a:latin typeface="Canva Sans Bold"/>
                <a:ea typeface="Canva Sans Bold"/>
                <a:cs typeface="Canva Sans Bold"/>
                <a:sym typeface="Canva Sans Bold"/>
              </a:rPr>
              <a:t>Microsoft Access: For creating and managing databases (for organizing large amounts of information).</a:t>
            </a:r>
          </a:p>
          <a:p>
            <a:pPr algn="l">
              <a:lnSpc>
                <a:spcPts val="5429"/>
              </a:lnSpc>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2170423" y="1348874"/>
            <a:ext cx="11775635" cy="1345330"/>
          </a:xfrm>
          <a:prstGeom prst="rect">
            <a:avLst/>
          </a:prstGeom>
        </p:spPr>
        <p:txBody>
          <a:bodyPr anchor="t" rtlCol="false" tIns="0" lIns="0" bIns="0" rIns="0">
            <a:spAutoFit/>
          </a:bodyPr>
          <a:lstStyle/>
          <a:p>
            <a:pPr algn="ctr">
              <a:lnSpc>
                <a:spcPts val="10967"/>
              </a:lnSpc>
            </a:pPr>
            <a:r>
              <a:rPr lang="en-US" sz="7833" b="true">
                <a:solidFill>
                  <a:srgbClr val="000000"/>
                </a:solidFill>
                <a:latin typeface="Canva Sans Bold"/>
                <a:ea typeface="Canva Sans Bold"/>
                <a:cs typeface="Canva Sans Bold"/>
                <a:sym typeface="Canva Sans Bold"/>
              </a:rPr>
              <a:t>What is microsoft Suite?</a:t>
            </a:r>
          </a:p>
        </p:txBody>
      </p:sp>
      <p:sp>
        <p:nvSpPr>
          <p:cNvPr name="TextBox 8" id="8"/>
          <p:cNvSpPr txBox="true"/>
          <p:nvPr/>
        </p:nvSpPr>
        <p:spPr>
          <a:xfrm rot="0">
            <a:off x="2170423" y="3336925"/>
            <a:ext cx="13720167" cy="6090642"/>
          </a:xfrm>
          <a:prstGeom prst="rect">
            <a:avLst/>
          </a:prstGeom>
        </p:spPr>
        <p:txBody>
          <a:bodyPr anchor="t" rtlCol="false" tIns="0" lIns="0" bIns="0" rIns="0">
            <a:spAutoFit/>
          </a:bodyPr>
          <a:lstStyle/>
          <a:p>
            <a:pPr algn="just">
              <a:lnSpc>
                <a:spcPts val="5395"/>
              </a:lnSpc>
            </a:pPr>
          </a:p>
          <a:p>
            <a:pPr algn="just" marL="832083" indent="-416041" lvl="1">
              <a:lnSpc>
                <a:spcPts val="5395"/>
              </a:lnSpc>
              <a:buFont typeface="Arial"/>
              <a:buChar char="•"/>
            </a:pPr>
            <a:r>
              <a:rPr lang="en-US" b="true" sz="3854">
                <a:solidFill>
                  <a:srgbClr val="000000"/>
                </a:solidFill>
                <a:latin typeface="Canva Sans Bold"/>
                <a:ea typeface="Canva Sans Bold"/>
                <a:cs typeface="Canva Sans Bold"/>
                <a:sym typeface="Canva Sans Bold"/>
              </a:rPr>
              <a:t>Microsoft Suite, also calle</a:t>
            </a:r>
            <a:r>
              <a:rPr lang="en-US" b="true" sz="3854">
                <a:solidFill>
                  <a:srgbClr val="000000"/>
                </a:solidFill>
                <a:latin typeface="Canva Sans Bold"/>
                <a:ea typeface="Canva Sans Bold"/>
                <a:cs typeface="Canva Sans Bold"/>
                <a:sym typeface="Canva Sans Bold"/>
              </a:rPr>
              <a:t>d Microsoft Office, is a collection of software tools.</a:t>
            </a:r>
          </a:p>
          <a:p>
            <a:pPr algn="just" marL="832083" indent="-416041" lvl="1">
              <a:lnSpc>
                <a:spcPts val="5395"/>
              </a:lnSpc>
              <a:buFont typeface="Arial"/>
              <a:buChar char="•"/>
            </a:pPr>
            <a:r>
              <a:rPr lang="en-US" b="true" sz="3854">
                <a:solidFill>
                  <a:srgbClr val="000000"/>
                </a:solidFill>
                <a:latin typeface="Canva Sans Bold"/>
                <a:ea typeface="Canva Sans Bold"/>
                <a:cs typeface="Canva Sans Bold"/>
                <a:sym typeface="Canva Sans Bold"/>
              </a:rPr>
              <a:t>These tools help you do different tasks on a computer, like writing documents, making presentations, managing data, and more.</a:t>
            </a:r>
          </a:p>
          <a:p>
            <a:pPr algn="just" marL="832083" indent="-416041" lvl="1">
              <a:lnSpc>
                <a:spcPts val="5395"/>
              </a:lnSpc>
              <a:buFont typeface="Arial"/>
              <a:buChar char="•"/>
            </a:pPr>
            <a:r>
              <a:rPr lang="en-US" b="true" sz="3854">
                <a:solidFill>
                  <a:srgbClr val="000000"/>
                </a:solidFill>
                <a:latin typeface="Canva Sans Bold"/>
                <a:ea typeface="Canva Sans Bold"/>
                <a:cs typeface="Canva Sans Bold"/>
                <a:sym typeface="Canva Sans Bold"/>
              </a:rPr>
              <a:t>Popular programs in Microsoft Suite include Word, Excel, PowerPoint, and others.</a:t>
            </a:r>
          </a:p>
          <a:p>
            <a:pPr algn="just">
              <a:lnSpc>
                <a:spcPts val="5395"/>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5317656" y="1280022"/>
            <a:ext cx="683009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Types of color codes:</a:t>
            </a:r>
          </a:p>
        </p:txBody>
      </p:sp>
      <p:sp>
        <p:nvSpPr>
          <p:cNvPr name="TextBox 8" id="8"/>
          <p:cNvSpPr txBox="true"/>
          <p:nvPr/>
        </p:nvSpPr>
        <p:spPr>
          <a:xfrm rot="0">
            <a:off x="0" y="2556319"/>
            <a:ext cx="18288000" cy="5981065"/>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There are several types of color co</a:t>
            </a:r>
            <a:r>
              <a:rPr lang="en-US" b="true" sz="3399">
                <a:solidFill>
                  <a:srgbClr val="000000"/>
                </a:solidFill>
                <a:latin typeface="Canva Sans Bold"/>
                <a:ea typeface="Canva Sans Bold"/>
                <a:cs typeface="Canva Sans Bold"/>
                <a:sym typeface="Canva Sans Bold"/>
              </a:rPr>
              <a:t>des, each with its own format and use case:</a:t>
            </a:r>
          </a:p>
          <a:p>
            <a:pPr algn="just">
              <a:lnSpc>
                <a:spcPts val="4759"/>
              </a:lnSpc>
            </a:pPr>
            <a:r>
              <a:rPr lang="en-US" b="true" sz="3399">
                <a:solidFill>
                  <a:srgbClr val="000000"/>
                </a:solidFill>
                <a:latin typeface="Canva Sans Bold"/>
                <a:ea typeface="Canva Sans Bold"/>
                <a:cs typeface="Canva Sans Bold"/>
                <a:sym typeface="Canva Sans Bold"/>
              </a:rPr>
              <a:t>1. Hexadecimal (Hex) Color Code</a:t>
            </a:r>
          </a:p>
          <a:p>
            <a:pPr algn="just">
              <a:lnSpc>
                <a:spcPts val="4759"/>
              </a:lnSpc>
            </a:pPr>
            <a:r>
              <a:rPr lang="en-US" b="true" sz="3399">
                <a:solidFill>
                  <a:srgbClr val="000000"/>
                </a:solidFill>
                <a:latin typeface="Canva Sans Bold"/>
                <a:ea typeface="Canva Sans Bold"/>
                <a:cs typeface="Canva Sans Bold"/>
                <a:sym typeface="Canva Sans Bold"/>
              </a:rPr>
              <a:t>Hex color codes are widely used in web design and represent colors using a six-digit combination of numbers and letters. They are based on the RGB (Red, Green, Blue) color model.</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Format: #RRGGBB</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RR: Two digits (00–FF) representing the red component.</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GG: Two digits (00–FF) representing the green component.</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BB: Two digits (00–FF) representing the blue component.</a:t>
            </a:r>
          </a:p>
          <a:p>
            <a:pPr algn="just">
              <a:lnSpc>
                <a:spcPts val="4759"/>
              </a:lnSpc>
            </a:pP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498294" y="1299072"/>
            <a:ext cx="14494026" cy="8207288"/>
          </a:xfrm>
          <a:prstGeom prst="rect">
            <a:avLst/>
          </a:prstGeom>
        </p:spPr>
        <p:txBody>
          <a:bodyPr anchor="t" rtlCol="false" tIns="0" lIns="0" bIns="0" rIns="0">
            <a:spAutoFit/>
          </a:bodyPr>
          <a:lstStyle/>
          <a:p>
            <a:pPr algn="l">
              <a:lnSpc>
                <a:spcPts val="5429"/>
              </a:lnSpc>
            </a:pPr>
            <a:r>
              <a:rPr lang="en-US" sz="3878" b="true">
                <a:solidFill>
                  <a:srgbClr val="000000"/>
                </a:solidFill>
                <a:latin typeface="Canva Sans Bold"/>
                <a:ea typeface="Canva Sans Bold"/>
                <a:cs typeface="Canva Sans Bold"/>
                <a:sym typeface="Canva Sans Bold"/>
              </a:rPr>
              <a:t>Programs in Microsoft Suite:</a:t>
            </a:r>
          </a:p>
          <a:p>
            <a:pPr algn="l" marL="837350" indent="-418675" lvl="1">
              <a:lnSpc>
                <a:spcPts val="5429"/>
              </a:lnSpc>
              <a:buFont typeface="Arial"/>
              <a:buChar char="•"/>
            </a:pPr>
            <a:r>
              <a:rPr lang="en-US" b="true" sz="3878">
                <a:solidFill>
                  <a:srgbClr val="000000"/>
                </a:solidFill>
                <a:latin typeface="Canva Sans Bold"/>
                <a:ea typeface="Canva Sans Bold"/>
                <a:cs typeface="Canva Sans Bold"/>
                <a:sym typeface="Canva Sans Bold"/>
              </a:rPr>
              <a:t>Microsoft Wor</a:t>
            </a:r>
            <a:r>
              <a:rPr lang="en-US" b="true" sz="3878">
                <a:solidFill>
                  <a:srgbClr val="000000"/>
                </a:solidFill>
                <a:latin typeface="Canva Sans Bold"/>
                <a:ea typeface="Canva Sans Bold"/>
                <a:cs typeface="Canva Sans Bold"/>
                <a:sym typeface="Canva Sans Bold"/>
              </a:rPr>
              <a:t>d: For writing and editing documents (like letters, reports, etc.).</a:t>
            </a:r>
          </a:p>
          <a:p>
            <a:pPr algn="l" marL="837350" indent="-418675" lvl="1">
              <a:lnSpc>
                <a:spcPts val="5429"/>
              </a:lnSpc>
              <a:buFont typeface="Arial"/>
              <a:buChar char="•"/>
            </a:pPr>
            <a:r>
              <a:rPr lang="en-US" b="true" sz="3878">
                <a:solidFill>
                  <a:srgbClr val="000000"/>
                </a:solidFill>
                <a:latin typeface="Canva Sans Bold"/>
                <a:ea typeface="Canva Sans Bold"/>
                <a:cs typeface="Canva Sans Bold"/>
                <a:sym typeface="Canva Sans Bold"/>
              </a:rPr>
              <a:t>Microsoft Excel: For working with numbers, creating tables, and doing calculations (like a digital notebook).</a:t>
            </a:r>
          </a:p>
          <a:p>
            <a:pPr algn="l" marL="837350" indent="-418675" lvl="1">
              <a:lnSpc>
                <a:spcPts val="5429"/>
              </a:lnSpc>
              <a:buFont typeface="Arial"/>
              <a:buChar char="•"/>
            </a:pPr>
            <a:r>
              <a:rPr lang="en-US" b="true" sz="3878">
                <a:solidFill>
                  <a:srgbClr val="000000"/>
                </a:solidFill>
                <a:latin typeface="Canva Sans Bold"/>
                <a:ea typeface="Canva Sans Bold"/>
                <a:cs typeface="Canva Sans Bold"/>
                <a:sym typeface="Canva Sans Bold"/>
              </a:rPr>
              <a:t>Microsoft PowerPoint: For creating presentations with slides (for meetings or lectures).</a:t>
            </a:r>
          </a:p>
          <a:p>
            <a:pPr algn="l" marL="837350" indent="-418675" lvl="1">
              <a:lnSpc>
                <a:spcPts val="5429"/>
              </a:lnSpc>
              <a:buFont typeface="Arial"/>
              <a:buChar char="•"/>
            </a:pPr>
            <a:r>
              <a:rPr lang="en-US" b="true" sz="3878">
                <a:solidFill>
                  <a:srgbClr val="000000"/>
                </a:solidFill>
                <a:latin typeface="Canva Sans Bold"/>
                <a:ea typeface="Canva Sans Bold"/>
                <a:cs typeface="Canva Sans Bold"/>
                <a:sym typeface="Canva Sans Bold"/>
              </a:rPr>
              <a:t>Microsoft Outlook: For checking emails and managing calendars.</a:t>
            </a:r>
          </a:p>
          <a:p>
            <a:pPr algn="l" marL="837350" indent="-418675" lvl="1">
              <a:lnSpc>
                <a:spcPts val="5429"/>
              </a:lnSpc>
              <a:buFont typeface="Arial"/>
              <a:buChar char="•"/>
            </a:pPr>
            <a:r>
              <a:rPr lang="en-US" b="true" sz="3878">
                <a:solidFill>
                  <a:srgbClr val="000000"/>
                </a:solidFill>
                <a:latin typeface="Canva Sans Bold"/>
                <a:ea typeface="Canva Sans Bold"/>
                <a:cs typeface="Canva Sans Bold"/>
                <a:sym typeface="Canva Sans Bold"/>
              </a:rPr>
              <a:t>Microsoft Access: For creating and managing databases (for organizing large amounts of information).</a:t>
            </a:r>
          </a:p>
          <a:p>
            <a:pPr algn="l">
              <a:lnSpc>
                <a:spcPts val="5429"/>
              </a:lnSpc>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3428854" y="1280022"/>
            <a:ext cx="1098961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Why is Microsoft Suite Important?</a:t>
            </a:r>
          </a:p>
        </p:txBody>
      </p:sp>
      <p:sp>
        <p:nvSpPr>
          <p:cNvPr name="TextBox 8" id="8"/>
          <p:cNvSpPr txBox="true"/>
          <p:nvPr/>
        </p:nvSpPr>
        <p:spPr>
          <a:xfrm rot="0">
            <a:off x="2027104" y="2888539"/>
            <a:ext cx="13219015" cy="6495053"/>
          </a:xfrm>
          <a:prstGeom prst="rect">
            <a:avLst/>
          </a:prstGeom>
        </p:spPr>
        <p:txBody>
          <a:bodyPr anchor="t" rtlCol="false" tIns="0" lIns="0" bIns="0" rIns="0">
            <a:spAutoFit/>
          </a:bodyPr>
          <a:lstStyle/>
          <a:p>
            <a:pPr algn="just" marL="886628" indent="-443314" lvl="1">
              <a:lnSpc>
                <a:spcPts val="5749"/>
              </a:lnSpc>
              <a:buFont typeface="Arial"/>
              <a:buChar char="•"/>
            </a:pPr>
            <a:r>
              <a:rPr lang="en-US" b="true" sz="4106">
                <a:solidFill>
                  <a:srgbClr val="000000"/>
                </a:solidFill>
                <a:latin typeface="Canva Sans Bold"/>
                <a:ea typeface="Canva Sans Bold"/>
                <a:cs typeface="Canva Sans Bold"/>
                <a:sym typeface="Canva Sans Bold"/>
              </a:rPr>
              <a:t>Helps people work more efficiently an</a:t>
            </a:r>
            <a:r>
              <a:rPr lang="en-US" b="true" sz="4106">
                <a:solidFill>
                  <a:srgbClr val="000000"/>
                </a:solidFill>
                <a:latin typeface="Canva Sans Bold"/>
                <a:ea typeface="Canva Sans Bold"/>
                <a:cs typeface="Canva Sans Bold"/>
                <a:sym typeface="Canva Sans Bold"/>
              </a:rPr>
              <a:t>d stay organized.</a:t>
            </a:r>
          </a:p>
          <a:p>
            <a:pPr algn="just" marL="886628" indent="-443314" lvl="1">
              <a:lnSpc>
                <a:spcPts val="5749"/>
              </a:lnSpc>
              <a:buFont typeface="Arial"/>
              <a:buChar char="•"/>
            </a:pPr>
            <a:r>
              <a:rPr lang="en-US" b="true" sz="4106">
                <a:solidFill>
                  <a:srgbClr val="000000"/>
                </a:solidFill>
                <a:latin typeface="Canva Sans Bold"/>
                <a:ea typeface="Canva Sans Bold"/>
                <a:cs typeface="Canva Sans Bold"/>
                <a:sym typeface="Canva Sans Bold"/>
              </a:rPr>
              <a:t>All the programs work together. For example, you can write a document in Word, make a chart in Excel, and show it in a PowerPoint presentation.</a:t>
            </a:r>
          </a:p>
          <a:p>
            <a:pPr algn="just" marL="886628" indent="-443314" lvl="1">
              <a:lnSpc>
                <a:spcPts val="5749"/>
              </a:lnSpc>
              <a:buFont typeface="Arial"/>
              <a:buChar char="•"/>
            </a:pPr>
            <a:r>
              <a:rPr lang="en-US" b="true" sz="4106">
                <a:solidFill>
                  <a:srgbClr val="000000"/>
                </a:solidFill>
                <a:latin typeface="Canva Sans Bold"/>
                <a:ea typeface="Canva Sans Bold"/>
                <a:cs typeface="Canva Sans Bold"/>
                <a:sym typeface="Canva Sans Bold"/>
              </a:rPr>
              <a:t>It is used in many places like offices, schools, and businesses.</a:t>
            </a:r>
          </a:p>
          <a:p>
            <a:pPr algn="just">
              <a:lnSpc>
                <a:spcPts val="5749"/>
              </a:lnSpc>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3159999" y="1280022"/>
            <a:ext cx="1108665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How Can You Use Microsoft Suite?</a:t>
            </a:r>
          </a:p>
        </p:txBody>
      </p:sp>
      <p:sp>
        <p:nvSpPr>
          <p:cNvPr name="TextBox 8" id="8"/>
          <p:cNvSpPr txBox="true"/>
          <p:nvPr/>
        </p:nvSpPr>
        <p:spPr>
          <a:xfrm rot="0">
            <a:off x="2135976" y="2974298"/>
            <a:ext cx="14852617" cy="6004931"/>
          </a:xfrm>
          <a:prstGeom prst="rect">
            <a:avLst/>
          </a:prstGeom>
        </p:spPr>
        <p:txBody>
          <a:bodyPr anchor="t" rtlCol="false" tIns="0" lIns="0" bIns="0" rIns="0">
            <a:spAutoFit/>
          </a:bodyPr>
          <a:lstStyle/>
          <a:p>
            <a:pPr algn="just">
              <a:lnSpc>
                <a:spcPts val="5986"/>
              </a:lnSpc>
            </a:pPr>
          </a:p>
          <a:p>
            <a:pPr algn="just" marL="923169" indent="-461585" lvl="1">
              <a:lnSpc>
                <a:spcPts val="5986"/>
              </a:lnSpc>
              <a:buFont typeface="Arial"/>
              <a:buChar char="•"/>
            </a:pPr>
            <a:r>
              <a:rPr lang="en-US" b="true" sz="4275">
                <a:solidFill>
                  <a:srgbClr val="000000"/>
                </a:solidFill>
                <a:latin typeface="Canva Sans Bold"/>
                <a:ea typeface="Canva Sans Bold"/>
                <a:cs typeface="Canva Sans Bold"/>
                <a:sym typeface="Canva Sans Bold"/>
              </a:rPr>
              <a:t>You</a:t>
            </a:r>
            <a:r>
              <a:rPr lang="en-US" b="true" sz="4275">
                <a:solidFill>
                  <a:srgbClr val="000000"/>
                </a:solidFill>
                <a:latin typeface="Canva Sans Bold"/>
                <a:ea typeface="Canva Sans Bold"/>
                <a:cs typeface="Canva Sans Bold"/>
                <a:sym typeface="Canva Sans Bold"/>
              </a:rPr>
              <a:t> can buy Microsoft Suite or use it through a subscription (like Microsoft 365).</a:t>
            </a:r>
          </a:p>
          <a:p>
            <a:pPr algn="just" marL="923169" indent="-461585" lvl="1">
              <a:lnSpc>
                <a:spcPts val="5986"/>
              </a:lnSpc>
              <a:buFont typeface="Arial"/>
              <a:buChar char="•"/>
            </a:pPr>
            <a:r>
              <a:rPr lang="en-US" b="true" sz="4275">
                <a:solidFill>
                  <a:srgbClr val="000000"/>
                </a:solidFill>
                <a:latin typeface="Canva Sans Bold"/>
                <a:ea typeface="Canva Sans Bold"/>
                <a:cs typeface="Canva Sans Bold"/>
                <a:sym typeface="Canva Sans Bold"/>
              </a:rPr>
              <a:t>It is available on both Windows and Mac computers.</a:t>
            </a:r>
          </a:p>
          <a:p>
            <a:pPr algn="just" marL="923169" indent="-461585" lvl="1">
              <a:lnSpc>
                <a:spcPts val="5986"/>
              </a:lnSpc>
              <a:buFont typeface="Arial"/>
              <a:buChar char="•"/>
            </a:pPr>
            <a:r>
              <a:rPr lang="en-US" b="true" sz="4275">
                <a:solidFill>
                  <a:srgbClr val="000000"/>
                </a:solidFill>
                <a:latin typeface="Canva Sans Bold"/>
                <a:ea typeface="Canva Sans Bold"/>
                <a:cs typeface="Canva Sans Bold"/>
                <a:sym typeface="Canva Sans Bold"/>
              </a:rPr>
              <a:t>Online Version: You can also use the programs on the internet using Office.com (e.g., Word online, Excel online).</a:t>
            </a:r>
          </a:p>
          <a:p>
            <a:pPr algn="just">
              <a:lnSpc>
                <a:spcPts val="5986"/>
              </a:lnSpc>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2027104" y="2888539"/>
            <a:ext cx="13219015" cy="6495053"/>
          </a:xfrm>
          <a:prstGeom prst="rect">
            <a:avLst/>
          </a:prstGeom>
        </p:spPr>
        <p:txBody>
          <a:bodyPr anchor="t" rtlCol="false" tIns="0" lIns="0" bIns="0" rIns="0">
            <a:spAutoFit/>
          </a:bodyPr>
          <a:lstStyle/>
          <a:p>
            <a:pPr algn="just" marL="886628" indent="-443314" lvl="1">
              <a:lnSpc>
                <a:spcPts val="5749"/>
              </a:lnSpc>
              <a:buFont typeface="Arial"/>
              <a:buChar char="•"/>
            </a:pPr>
            <a:r>
              <a:rPr lang="en-US" b="true" sz="4106">
                <a:solidFill>
                  <a:srgbClr val="000000"/>
                </a:solidFill>
                <a:latin typeface="Canva Sans Bold"/>
                <a:ea typeface="Canva Sans Bold"/>
                <a:cs typeface="Canva Sans Bold"/>
                <a:sym typeface="Canva Sans Bold"/>
              </a:rPr>
              <a:t>Helps people work more efficiently an</a:t>
            </a:r>
            <a:r>
              <a:rPr lang="en-US" b="true" sz="4106">
                <a:solidFill>
                  <a:srgbClr val="000000"/>
                </a:solidFill>
                <a:latin typeface="Canva Sans Bold"/>
                <a:ea typeface="Canva Sans Bold"/>
                <a:cs typeface="Canva Sans Bold"/>
                <a:sym typeface="Canva Sans Bold"/>
              </a:rPr>
              <a:t>d stay organized.</a:t>
            </a:r>
          </a:p>
          <a:p>
            <a:pPr algn="just" marL="886628" indent="-443314" lvl="1">
              <a:lnSpc>
                <a:spcPts val="5749"/>
              </a:lnSpc>
              <a:buFont typeface="Arial"/>
              <a:buChar char="•"/>
            </a:pPr>
            <a:r>
              <a:rPr lang="en-US" b="true" sz="4106">
                <a:solidFill>
                  <a:srgbClr val="000000"/>
                </a:solidFill>
                <a:latin typeface="Canva Sans Bold"/>
                <a:ea typeface="Canva Sans Bold"/>
                <a:cs typeface="Canva Sans Bold"/>
                <a:sym typeface="Canva Sans Bold"/>
              </a:rPr>
              <a:t>All the programs work together. For example, you can write a document in Word, make a chart in Excel, and show it in a PowerPoint presentation.</a:t>
            </a:r>
          </a:p>
          <a:p>
            <a:pPr algn="just" marL="886628" indent="-443314" lvl="1">
              <a:lnSpc>
                <a:spcPts val="5749"/>
              </a:lnSpc>
              <a:buFont typeface="Arial"/>
              <a:buChar char="•"/>
            </a:pPr>
            <a:r>
              <a:rPr lang="en-US" b="true" sz="4106">
                <a:solidFill>
                  <a:srgbClr val="000000"/>
                </a:solidFill>
                <a:latin typeface="Canva Sans Bold"/>
                <a:ea typeface="Canva Sans Bold"/>
                <a:cs typeface="Canva Sans Bold"/>
                <a:sym typeface="Canva Sans Bold"/>
              </a:rPr>
              <a:t>It is used in many places like offices, schools, and businesses.</a:t>
            </a:r>
          </a:p>
          <a:p>
            <a:pPr algn="just">
              <a:lnSpc>
                <a:spcPts val="5749"/>
              </a:lnSpc>
            </a:pP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858161" y="2106275"/>
            <a:ext cx="13810291" cy="7628233"/>
          </a:xfrm>
          <a:prstGeom prst="rect">
            <a:avLst/>
          </a:prstGeom>
        </p:spPr>
        <p:txBody>
          <a:bodyPr anchor="t" rtlCol="false" tIns="0" lIns="0" bIns="0" rIns="0">
            <a:spAutoFit/>
          </a:bodyPr>
          <a:lstStyle/>
          <a:p>
            <a:pPr algn="just">
              <a:lnSpc>
                <a:spcPts val="5518"/>
              </a:lnSpc>
            </a:pPr>
          </a:p>
          <a:p>
            <a:pPr algn="just" marL="850974" indent="-425487" lvl="1">
              <a:lnSpc>
                <a:spcPts val="5518"/>
              </a:lnSpc>
              <a:buFont typeface="Arial"/>
              <a:buChar char="•"/>
            </a:pPr>
            <a:r>
              <a:rPr lang="en-US" b="true" sz="3941">
                <a:solidFill>
                  <a:srgbClr val="000000"/>
                </a:solidFill>
                <a:latin typeface="Canva Sans Bold"/>
                <a:ea typeface="Canva Sans Bold"/>
                <a:cs typeface="Canva Sans Bold"/>
                <a:sym typeface="Canva Sans Bold"/>
              </a:rPr>
              <a:t>Easy-to-Use: Designe</a:t>
            </a:r>
            <a:r>
              <a:rPr lang="en-US" b="true" sz="3941">
                <a:solidFill>
                  <a:srgbClr val="000000"/>
                </a:solidFill>
                <a:latin typeface="Canva Sans Bold"/>
                <a:ea typeface="Canva Sans Bold"/>
                <a:cs typeface="Canva Sans Bold"/>
                <a:sym typeface="Canva Sans Bold"/>
              </a:rPr>
              <a:t>d to be simple, even for people with little computer experience.</a:t>
            </a:r>
          </a:p>
          <a:p>
            <a:pPr algn="just" marL="850974" indent="-425487" lvl="1">
              <a:lnSpc>
                <a:spcPts val="5518"/>
              </a:lnSpc>
              <a:buFont typeface="Arial"/>
              <a:buChar char="•"/>
            </a:pPr>
            <a:r>
              <a:rPr lang="en-US" b="true" sz="3941">
                <a:solidFill>
                  <a:srgbClr val="000000"/>
                </a:solidFill>
                <a:latin typeface="Canva Sans Bold"/>
                <a:ea typeface="Canva Sans Bold"/>
                <a:cs typeface="Canva Sans Bold"/>
                <a:sym typeface="Canva Sans Bold"/>
              </a:rPr>
              <a:t>Templates: Ready-made designs to help you create documents, spreadsheets, and presentations easily.</a:t>
            </a:r>
          </a:p>
          <a:p>
            <a:pPr algn="just" marL="850974" indent="-425487" lvl="1">
              <a:lnSpc>
                <a:spcPts val="5518"/>
              </a:lnSpc>
              <a:buFont typeface="Arial"/>
              <a:buChar char="•"/>
            </a:pPr>
            <a:r>
              <a:rPr lang="en-US" b="true" sz="3941">
                <a:solidFill>
                  <a:srgbClr val="000000"/>
                </a:solidFill>
                <a:latin typeface="Canva Sans Bold"/>
                <a:ea typeface="Canva Sans Bold"/>
                <a:cs typeface="Canva Sans Bold"/>
                <a:sym typeface="Canva Sans Bold"/>
              </a:rPr>
              <a:t>Collaboration: You can work with other people at the same time on documents (in Word, Excel, PowerPoint).</a:t>
            </a:r>
          </a:p>
          <a:p>
            <a:pPr algn="just" marL="850974" indent="-425487" lvl="1">
              <a:lnSpc>
                <a:spcPts val="5518"/>
              </a:lnSpc>
              <a:buFont typeface="Arial"/>
              <a:buChar char="•"/>
            </a:pPr>
            <a:r>
              <a:rPr lang="en-US" b="true" sz="3941">
                <a:solidFill>
                  <a:srgbClr val="000000"/>
                </a:solidFill>
                <a:latin typeface="Canva Sans Bold"/>
                <a:ea typeface="Canva Sans Bold"/>
                <a:cs typeface="Canva Sans Bold"/>
                <a:sym typeface="Canva Sans Bold"/>
              </a:rPr>
              <a:t>Cloud Storage: Save files on the internet, so you can access them from any device (using OneDrive).</a:t>
            </a:r>
          </a:p>
          <a:p>
            <a:pPr algn="just">
              <a:lnSpc>
                <a:spcPts val="5518"/>
              </a:lnSpc>
            </a:pPr>
          </a:p>
        </p:txBody>
      </p:sp>
      <p:sp>
        <p:nvSpPr>
          <p:cNvPr name="TextBox 8" id="8"/>
          <p:cNvSpPr txBox="true"/>
          <p:nvPr/>
        </p:nvSpPr>
        <p:spPr>
          <a:xfrm rot="0">
            <a:off x="-337851" y="1403503"/>
            <a:ext cx="1793546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Features of Microsoft Suite</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2135976" y="2974298"/>
            <a:ext cx="14852617" cy="6004931"/>
          </a:xfrm>
          <a:prstGeom prst="rect">
            <a:avLst/>
          </a:prstGeom>
        </p:spPr>
        <p:txBody>
          <a:bodyPr anchor="t" rtlCol="false" tIns="0" lIns="0" bIns="0" rIns="0">
            <a:spAutoFit/>
          </a:bodyPr>
          <a:lstStyle/>
          <a:p>
            <a:pPr algn="just">
              <a:lnSpc>
                <a:spcPts val="5986"/>
              </a:lnSpc>
            </a:pPr>
          </a:p>
          <a:p>
            <a:pPr algn="just" marL="923169" indent="-461585" lvl="1">
              <a:lnSpc>
                <a:spcPts val="5986"/>
              </a:lnSpc>
              <a:buFont typeface="Arial"/>
              <a:buChar char="•"/>
            </a:pPr>
            <a:r>
              <a:rPr lang="en-US" b="true" sz="4275">
                <a:solidFill>
                  <a:srgbClr val="000000"/>
                </a:solidFill>
                <a:latin typeface="Canva Sans Bold"/>
                <a:ea typeface="Canva Sans Bold"/>
                <a:cs typeface="Canva Sans Bold"/>
                <a:sym typeface="Canva Sans Bold"/>
              </a:rPr>
              <a:t>You</a:t>
            </a:r>
            <a:r>
              <a:rPr lang="en-US" b="true" sz="4275">
                <a:solidFill>
                  <a:srgbClr val="000000"/>
                </a:solidFill>
                <a:latin typeface="Canva Sans Bold"/>
                <a:ea typeface="Canva Sans Bold"/>
                <a:cs typeface="Canva Sans Bold"/>
                <a:sym typeface="Canva Sans Bold"/>
              </a:rPr>
              <a:t> can buy Microsoft Suite or use it through a subscription (like Microsoft 365).</a:t>
            </a:r>
          </a:p>
          <a:p>
            <a:pPr algn="just" marL="923169" indent="-461585" lvl="1">
              <a:lnSpc>
                <a:spcPts val="5986"/>
              </a:lnSpc>
              <a:buFont typeface="Arial"/>
              <a:buChar char="•"/>
            </a:pPr>
            <a:r>
              <a:rPr lang="en-US" b="true" sz="4275">
                <a:solidFill>
                  <a:srgbClr val="000000"/>
                </a:solidFill>
                <a:latin typeface="Canva Sans Bold"/>
                <a:ea typeface="Canva Sans Bold"/>
                <a:cs typeface="Canva Sans Bold"/>
                <a:sym typeface="Canva Sans Bold"/>
              </a:rPr>
              <a:t>It is available on both Windows and Mac computers.</a:t>
            </a:r>
          </a:p>
          <a:p>
            <a:pPr algn="just" marL="923169" indent="-461585" lvl="1">
              <a:lnSpc>
                <a:spcPts val="5986"/>
              </a:lnSpc>
              <a:buFont typeface="Arial"/>
              <a:buChar char="•"/>
            </a:pPr>
            <a:r>
              <a:rPr lang="en-US" b="true" sz="4275">
                <a:solidFill>
                  <a:srgbClr val="000000"/>
                </a:solidFill>
                <a:latin typeface="Canva Sans Bold"/>
                <a:ea typeface="Canva Sans Bold"/>
                <a:cs typeface="Canva Sans Bold"/>
                <a:sym typeface="Canva Sans Bold"/>
              </a:rPr>
              <a:t>Online Version: You can also use the programs on the internet using Office.com (e.g., Word online, Excel online).</a:t>
            </a:r>
          </a:p>
          <a:p>
            <a:pPr algn="just">
              <a:lnSpc>
                <a:spcPts val="5986"/>
              </a:lnSpc>
            </a:pP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858161" y="1630067"/>
            <a:ext cx="13810291" cy="7628233"/>
          </a:xfrm>
          <a:prstGeom prst="rect">
            <a:avLst/>
          </a:prstGeom>
        </p:spPr>
        <p:txBody>
          <a:bodyPr anchor="t" rtlCol="false" tIns="0" lIns="0" bIns="0" rIns="0">
            <a:spAutoFit/>
          </a:bodyPr>
          <a:lstStyle/>
          <a:p>
            <a:pPr algn="just">
              <a:lnSpc>
                <a:spcPts val="5518"/>
              </a:lnSpc>
            </a:pPr>
          </a:p>
          <a:p>
            <a:pPr algn="just" marL="850974" indent="-425487" lvl="1">
              <a:lnSpc>
                <a:spcPts val="5518"/>
              </a:lnSpc>
              <a:buFont typeface="Arial"/>
              <a:buChar char="•"/>
            </a:pPr>
            <a:r>
              <a:rPr lang="en-US" b="true" sz="3941">
                <a:solidFill>
                  <a:srgbClr val="000000"/>
                </a:solidFill>
                <a:latin typeface="Canva Sans Bold"/>
                <a:ea typeface="Canva Sans Bold"/>
                <a:cs typeface="Canva Sans Bold"/>
                <a:sym typeface="Canva Sans Bold"/>
              </a:rPr>
              <a:t>Easy-to-Use: Designe</a:t>
            </a:r>
            <a:r>
              <a:rPr lang="en-US" b="true" sz="3941">
                <a:solidFill>
                  <a:srgbClr val="000000"/>
                </a:solidFill>
                <a:latin typeface="Canva Sans Bold"/>
                <a:ea typeface="Canva Sans Bold"/>
                <a:cs typeface="Canva Sans Bold"/>
                <a:sym typeface="Canva Sans Bold"/>
              </a:rPr>
              <a:t>d to be simple, even for people with little computer experience.</a:t>
            </a:r>
          </a:p>
          <a:p>
            <a:pPr algn="just" marL="850974" indent="-425487" lvl="1">
              <a:lnSpc>
                <a:spcPts val="5518"/>
              </a:lnSpc>
              <a:buFont typeface="Arial"/>
              <a:buChar char="•"/>
            </a:pPr>
            <a:r>
              <a:rPr lang="en-US" b="true" sz="3941">
                <a:solidFill>
                  <a:srgbClr val="000000"/>
                </a:solidFill>
                <a:latin typeface="Canva Sans Bold"/>
                <a:ea typeface="Canva Sans Bold"/>
                <a:cs typeface="Canva Sans Bold"/>
                <a:sym typeface="Canva Sans Bold"/>
              </a:rPr>
              <a:t>Templates: Ready-made designs to help you create documents, spreadsheets, and presentations easily.</a:t>
            </a:r>
          </a:p>
          <a:p>
            <a:pPr algn="just" marL="850974" indent="-425487" lvl="1">
              <a:lnSpc>
                <a:spcPts val="5518"/>
              </a:lnSpc>
              <a:buFont typeface="Arial"/>
              <a:buChar char="•"/>
            </a:pPr>
            <a:r>
              <a:rPr lang="en-US" b="true" sz="3941">
                <a:solidFill>
                  <a:srgbClr val="000000"/>
                </a:solidFill>
                <a:latin typeface="Canva Sans Bold"/>
                <a:ea typeface="Canva Sans Bold"/>
                <a:cs typeface="Canva Sans Bold"/>
                <a:sym typeface="Canva Sans Bold"/>
              </a:rPr>
              <a:t>Collaboration: You can work with other people at the same time on documents (in Word, Excel, PowerPoint).</a:t>
            </a:r>
          </a:p>
          <a:p>
            <a:pPr algn="just" marL="850974" indent="-425487" lvl="1">
              <a:lnSpc>
                <a:spcPts val="5518"/>
              </a:lnSpc>
              <a:buFont typeface="Arial"/>
              <a:buChar char="•"/>
            </a:pPr>
            <a:r>
              <a:rPr lang="en-US" b="true" sz="3941">
                <a:solidFill>
                  <a:srgbClr val="000000"/>
                </a:solidFill>
                <a:latin typeface="Canva Sans Bold"/>
                <a:ea typeface="Canva Sans Bold"/>
                <a:cs typeface="Canva Sans Bold"/>
                <a:sym typeface="Canva Sans Bold"/>
              </a:rPr>
              <a:t>Cloud Storage: Save files on the internet, so you can access them from any device (using OneDrive).</a:t>
            </a:r>
          </a:p>
          <a:p>
            <a:pPr algn="just">
              <a:lnSpc>
                <a:spcPts val="5518"/>
              </a:lnSpc>
            </a:pP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2110476" y="2165744"/>
            <a:ext cx="12625616" cy="6912798"/>
          </a:xfrm>
          <a:prstGeom prst="rect">
            <a:avLst/>
          </a:prstGeom>
        </p:spPr>
        <p:txBody>
          <a:bodyPr anchor="t" rtlCol="false" tIns="0" lIns="0" bIns="0" rIns="0">
            <a:spAutoFit/>
          </a:bodyPr>
          <a:lstStyle/>
          <a:p>
            <a:pPr algn="just">
              <a:lnSpc>
                <a:spcPts val="6106"/>
              </a:lnSpc>
            </a:pPr>
          </a:p>
          <a:p>
            <a:pPr algn="just" marL="941699" indent="-470850" lvl="1">
              <a:lnSpc>
                <a:spcPts val="6106"/>
              </a:lnSpc>
              <a:buFont typeface="Arial"/>
              <a:buChar char="•"/>
            </a:pPr>
            <a:r>
              <a:rPr lang="en-US" b="true" sz="4361">
                <a:solidFill>
                  <a:srgbClr val="000000"/>
                </a:solidFill>
                <a:latin typeface="Canva Sans Bold"/>
                <a:ea typeface="Canva Sans Bold"/>
                <a:cs typeface="Canva Sans Bold"/>
                <a:sym typeface="Canva Sans Bold"/>
              </a:rPr>
              <a:t>In Offices: Create reports, presentations, and keep track of important data.</a:t>
            </a:r>
          </a:p>
          <a:p>
            <a:pPr algn="just" marL="941699" indent="-470850" lvl="1">
              <a:lnSpc>
                <a:spcPts val="6106"/>
              </a:lnSpc>
              <a:buFont typeface="Arial"/>
              <a:buChar char="•"/>
            </a:pPr>
            <a:r>
              <a:rPr lang="en-US" b="true" sz="4361">
                <a:solidFill>
                  <a:srgbClr val="000000"/>
                </a:solidFill>
                <a:latin typeface="Canva Sans Bold"/>
                <a:ea typeface="Canva Sans Bold"/>
                <a:cs typeface="Canva Sans Bold"/>
                <a:sym typeface="Canva Sans Bold"/>
              </a:rPr>
              <a:t>In Schools: Write assignments in Word, create graphs in Excel, and present projects in PowerPoint.</a:t>
            </a:r>
          </a:p>
          <a:p>
            <a:pPr algn="just" marL="941699" indent="-470850" lvl="1">
              <a:lnSpc>
                <a:spcPts val="6106"/>
              </a:lnSpc>
              <a:buFont typeface="Arial"/>
              <a:buChar char="•"/>
            </a:pPr>
            <a:r>
              <a:rPr lang="en-US" b="true" sz="4361">
                <a:solidFill>
                  <a:srgbClr val="000000"/>
                </a:solidFill>
                <a:latin typeface="Canva Sans Bold"/>
                <a:ea typeface="Canva Sans Bold"/>
                <a:cs typeface="Canva Sans Bold"/>
                <a:sym typeface="Canva Sans Bold"/>
              </a:rPr>
              <a:t>In Personal Life: Organize events, keep a budget, or make resumes.</a:t>
            </a:r>
          </a:p>
          <a:p>
            <a:pPr algn="just">
              <a:lnSpc>
                <a:spcPts val="6106"/>
              </a:lnSpc>
            </a:pPr>
          </a:p>
        </p:txBody>
      </p:sp>
      <p:sp>
        <p:nvSpPr>
          <p:cNvPr name="TextBox 8" id="8"/>
          <p:cNvSpPr txBox="true"/>
          <p:nvPr/>
        </p:nvSpPr>
        <p:spPr>
          <a:xfrm rot="0">
            <a:off x="-264405" y="884100"/>
            <a:ext cx="1828800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How Does It Help Us in Daily Life?</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802381" y="2073898"/>
            <a:ext cx="14692763" cy="6928088"/>
          </a:xfrm>
          <a:prstGeom prst="rect">
            <a:avLst/>
          </a:prstGeom>
        </p:spPr>
        <p:txBody>
          <a:bodyPr anchor="t" rtlCol="false" tIns="0" lIns="0" bIns="0" rIns="0">
            <a:spAutoFit/>
          </a:bodyPr>
          <a:lstStyle/>
          <a:p>
            <a:pPr algn="just">
              <a:lnSpc>
                <a:spcPts val="6111"/>
              </a:lnSpc>
            </a:pPr>
          </a:p>
          <a:p>
            <a:pPr algn="just" marL="942541" indent="-471271" lvl="1">
              <a:lnSpc>
                <a:spcPts val="6111"/>
              </a:lnSpc>
              <a:buFont typeface="Arial"/>
              <a:buChar char="•"/>
            </a:pPr>
            <a:r>
              <a:rPr lang="en-US" b="true" sz="4365">
                <a:solidFill>
                  <a:srgbClr val="000000"/>
                </a:solidFill>
                <a:latin typeface="Canva Sans Bold"/>
                <a:ea typeface="Canva Sans Bold"/>
                <a:cs typeface="Canva Sans Bold"/>
                <a:sym typeface="Canva Sans Bold"/>
              </a:rPr>
              <a:t>Microsoft Suite is a powerful set of tools that helps us </a:t>
            </a:r>
            <a:r>
              <a:rPr lang="en-US" b="true" sz="4365">
                <a:solidFill>
                  <a:srgbClr val="000000"/>
                </a:solidFill>
                <a:latin typeface="Canva Sans Bold"/>
                <a:ea typeface="Canva Sans Bold"/>
                <a:cs typeface="Canva Sans Bold"/>
                <a:sym typeface="Canva Sans Bold"/>
              </a:rPr>
              <a:t>do many tasks easily and quickly.</a:t>
            </a:r>
          </a:p>
          <a:p>
            <a:pPr algn="just" marL="942541" indent="-471271" lvl="1">
              <a:lnSpc>
                <a:spcPts val="6111"/>
              </a:lnSpc>
              <a:buFont typeface="Arial"/>
              <a:buChar char="•"/>
            </a:pPr>
            <a:r>
              <a:rPr lang="en-US" b="true" sz="4365">
                <a:solidFill>
                  <a:srgbClr val="000000"/>
                </a:solidFill>
                <a:latin typeface="Canva Sans Bold"/>
                <a:ea typeface="Canva Sans Bold"/>
                <a:cs typeface="Canva Sans Bold"/>
                <a:sym typeface="Canva Sans Bold"/>
              </a:rPr>
              <a:t>Whether for work, study, or personal use, Microsoft Suite makes life more organized and productive.</a:t>
            </a:r>
          </a:p>
          <a:p>
            <a:pPr algn="just" marL="942541" indent="-471271" lvl="1">
              <a:lnSpc>
                <a:spcPts val="6111"/>
              </a:lnSpc>
              <a:buFont typeface="Arial"/>
              <a:buChar char="•"/>
            </a:pPr>
            <a:r>
              <a:rPr lang="en-US" b="true" sz="4365">
                <a:solidFill>
                  <a:srgbClr val="000000"/>
                </a:solidFill>
                <a:latin typeface="Canva Sans Bold"/>
                <a:ea typeface="Canva Sans Bold"/>
                <a:cs typeface="Canva Sans Bold"/>
                <a:sym typeface="Canva Sans Bold"/>
              </a:rPr>
              <a:t>By learning to use these tools, you can save time and do more in less effort.</a:t>
            </a:r>
          </a:p>
          <a:p>
            <a:pPr algn="just">
              <a:lnSpc>
                <a:spcPts val="6111"/>
              </a:lnSpc>
            </a:pP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2110476" y="2165744"/>
            <a:ext cx="12625616" cy="6912798"/>
          </a:xfrm>
          <a:prstGeom prst="rect">
            <a:avLst/>
          </a:prstGeom>
        </p:spPr>
        <p:txBody>
          <a:bodyPr anchor="t" rtlCol="false" tIns="0" lIns="0" bIns="0" rIns="0">
            <a:spAutoFit/>
          </a:bodyPr>
          <a:lstStyle/>
          <a:p>
            <a:pPr algn="just">
              <a:lnSpc>
                <a:spcPts val="6106"/>
              </a:lnSpc>
            </a:pPr>
          </a:p>
          <a:p>
            <a:pPr algn="just" marL="941699" indent="-470850" lvl="1">
              <a:lnSpc>
                <a:spcPts val="6106"/>
              </a:lnSpc>
              <a:buFont typeface="Arial"/>
              <a:buChar char="•"/>
            </a:pPr>
            <a:r>
              <a:rPr lang="en-US" b="true" sz="4361">
                <a:solidFill>
                  <a:srgbClr val="000000"/>
                </a:solidFill>
                <a:latin typeface="Canva Sans Bold"/>
                <a:ea typeface="Canva Sans Bold"/>
                <a:cs typeface="Canva Sans Bold"/>
                <a:sym typeface="Canva Sans Bold"/>
              </a:rPr>
              <a:t>In Offices: Create reports, presentations, and keep track of important data.</a:t>
            </a:r>
          </a:p>
          <a:p>
            <a:pPr algn="just" marL="941699" indent="-470850" lvl="1">
              <a:lnSpc>
                <a:spcPts val="6106"/>
              </a:lnSpc>
              <a:buFont typeface="Arial"/>
              <a:buChar char="•"/>
            </a:pPr>
            <a:r>
              <a:rPr lang="en-US" b="true" sz="4361">
                <a:solidFill>
                  <a:srgbClr val="000000"/>
                </a:solidFill>
                <a:latin typeface="Canva Sans Bold"/>
                <a:ea typeface="Canva Sans Bold"/>
                <a:cs typeface="Canva Sans Bold"/>
                <a:sym typeface="Canva Sans Bold"/>
              </a:rPr>
              <a:t>In Schools: Write assignments in Word, create graphs in Excel, and present projects in PowerPoint.</a:t>
            </a:r>
          </a:p>
          <a:p>
            <a:pPr algn="just" marL="941699" indent="-470850" lvl="1">
              <a:lnSpc>
                <a:spcPts val="6106"/>
              </a:lnSpc>
              <a:buFont typeface="Arial"/>
              <a:buChar char="•"/>
            </a:pPr>
            <a:r>
              <a:rPr lang="en-US" b="true" sz="4361">
                <a:solidFill>
                  <a:srgbClr val="000000"/>
                </a:solidFill>
                <a:latin typeface="Canva Sans Bold"/>
                <a:ea typeface="Canva Sans Bold"/>
                <a:cs typeface="Canva Sans Bold"/>
                <a:sym typeface="Canva Sans Bold"/>
              </a:rPr>
              <a:t>In Personal Life: Organize events, keep a budget, or make resumes.</a:t>
            </a:r>
          </a:p>
          <a:p>
            <a:pPr algn="just">
              <a:lnSpc>
                <a:spcPts val="6106"/>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2125281" y="3769043"/>
            <a:ext cx="11658963" cy="5389013"/>
          </a:xfrm>
          <a:prstGeom prst="rect">
            <a:avLst/>
          </a:prstGeom>
        </p:spPr>
        <p:txBody>
          <a:bodyPr anchor="t" rtlCol="false" tIns="0" lIns="0" bIns="0" rIns="0">
            <a:spAutoFit/>
          </a:bodyPr>
          <a:lstStyle/>
          <a:p>
            <a:pPr algn="l">
              <a:lnSpc>
                <a:spcPts val="5367"/>
              </a:lnSpc>
            </a:pPr>
            <a:r>
              <a:rPr lang="en-US" sz="3834" b="true">
                <a:solidFill>
                  <a:srgbClr val="000000"/>
                </a:solidFill>
                <a:latin typeface="Canva Sans Bold"/>
                <a:ea typeface="Canva Sans Bold"/>
                <a:cs typeface="Canva Sans Bold"/>
                <a:sym typeface="Canva Sans Bold"/>
              </a:rPr>
              <a:t>For example, the hex co</a:t>
            </a:r>
            <a:r>
              <a:rPr lang="en-US" sz="3834" b="true">
                <a:solidFill>
                  <a:srgbClr val="000000"/>
                </a:solidFill>
                <a:latin typeface="Canva Sans Bold"/>
                <a:ea typeface="Canva Sans Bold"/>
                <a:cs typeface="Canva Sans Bold"/>
                <a:sym typeface="Canva Sans Bold"/>
              </a:rPr>
              <a:t>de #FF5733 represents a color with:</a:t>
            </a:r>
          </a:p>
          <a:p>
            <a:pPr algn="l" marL="827793" indent="-413896" lvl="1">
              <a:lnSpc>
                <a:spcPts val="5367"/>
              </a:lnSpc>
              <a:buFont typeface="Arial"/>
              <a:buChar char="•"/>
            </a:pPr>
            <a:r>
              <a:rPr lang="en-US" b="true" sz="3834">
                <a:solidFill>
                  <a:srgbClr val="000000"/>
                </a:solidFill>
                <a:latin typeface="Canva Sans Bold"/>
                <a:ea typeface="Canva Sans Bold"/>
                <a:cs typeface="Canva Sans Bold"/>
                <a:sym typeface="Canva Sans Bold"/>
              </a:rPr>
              <a:t>Red: FF (255 in decimal)</a:t>
            </a:r>
          </a:p>
          <a:p>
            <a:pPr algn="l" marL="827793" indent="-413896" lvl="1">
              <a:lnSpc>
                <a:spcPts val="5367"/>
              </a:lnSpc>
              <a:buFont typeface="Arial"/>
              <a:buChar char="•"/>
            </a:pPr>
            <a:r>
              <a:rPr lang="en-US" b="true" sz="3834">
                <a:solidFill>
                  <a:srgbClr val="000000"/>
                </a:solidFill>
                <a:latin typeface="Canva Sans Bold"/>
                <a:ea typeface="Canva Sans Bold"/>
                <a:cs typeface="Canva Sans Bold"/>
                <a:sym typeface="Canva Sans Bold"/>
              </a:rPr>
              <a:t>Green: 57 (87 in decimal)</a:t>
            </a:r>
          </a:p>
          <a:p>
            <a:pPr algn="l" marL="827793" indent="-413896" lvl="1">
              <a:lnSpc>
                <a:spcPts val="5367"/>
              </a:lnSpc>
              <a:buFont typeface="Arial"/>
              <a:buChar char="•"/>
            </a:pPr>
            <a:r>
              <a:rPr lang="en-US" b="true" sz="3834">
                <a:solidFill>
                  <a:srgbClr val="000000"/>
                </a:solidFill>
                <a:latin typeface="Canva Sans Bold"/>
                <a:ea typeface="Canva Sans Bold"/>
                <a:cs typeface="Canva Sans Bold"/>
                <a:sym typeface="Canva Sans Bold"/>
              </a:rPr>
              <a:t>Blue: 33 (51 in decimal)</a:t>
            </a:r>
          </a:p>
          <a:p>
            <a:pPr algn="l">
              <a:lnSpc>
                <a:spcPts val="5367"/>
              </a:lnSpc>
            </a:pPr>
            <a:r>
              <a:rPr lang="en-US" sz="3834" b="true">
                <a:solidFill>
                  <a:srgbClr val="000000"/>
                </a:solidFill>
                <a:latin typeface="Canva Sans Bold"/>
                <a:ea typeface="Canva Sans Bold"/>
                <a:cs typeface="Canva Sans Bold"/>
                <a:sym typeface="Canva Sans Bold"/>
              </a:rPr>
              <a:t>This color code is often used in HTML, CSS, and design tools.</a:t>
            </a:r>
          </a:p>
          <a:p>
            <a:pPr algn="l">
              <a:lnSpc>
                <a:spcPts val="5367"/>
              </a:lnSpc>
            </a:pP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802381" y="2073898"/>
            <a:ext cx="14692763" cy="6928088"/>
          </a:xfrm>
          <a:prstGeom prst="rect">
            <a:avLst/>
          </a:prstGeom>
        </p:spPr>
        <p:txBody>
          <a:bodyPr anchor="t" rtlCol="false" tIns="0" lIns="0" bIns="0" rIns="0">
            <a:spAutoFit/>
          </a:bodyPr>
          <a:lstStyle/>
          <a:p>
            <a:pPr algn="just">
              <a:lnSpc>
                <a:spcPts val="6111"/>
              </a:lnSpc>
            </a:pPr>
          </a:p>
          <a:p>
            <a:pPr algn="just" marL="942541" indent="-471271" lvl="1">
              <a:lnSpc>
                <a:spcPts val="6111"/>
              </a:lnSpc>
              <a:buFont typeface="Arial"/>
              <a:buChar char="•"/>
            </a:pPr>
            <a:r>
              <a:rPr lang="en-US" b="true" sz="4365">
                <a:solidFill>
                  <a:srgbClr val="000000"/>
                </a:solidFill>
                <a:latin typeface="Canva Sans Bold"/>
                <a:ea typeface="Canva Sans Bold"/>
                <a:cs typeface="Canva Sans Bold"/>
                <a:sym typeface="Canva Sans Bold"/>
              </a:rPr>
              <a:t>Microsoft Suite is a powerful set of tools that helps us </a:t>
            </a:r>
            <a:r>
              <a:rPr lang="en-US" b="true" sz="4365">
                <a:solidFill>
                  <a:srgbClr val="000000"/>
                </a:solidFill>
                <a:latin typeface="Canva Sans Bold"/>
                <a:ea typeface="Canva Sans Bold"/>
                <a:cs typeface="Canva Sans Bold"/>
                <a:sym typeface="Canva Sans Bold"/>
              </a:rPr>
              <a:t>do many tasks easily and quickly.</a:t>
            </a:r>
          </a:p>
          <a:p>
            <a:pPr algn="just" marL="942541" indent="-471271" lvl="1">
              <a:lnSpc>
                <a:spcPts val="6111"/>
              </a:lnSpc>
              <a:buFont typeface="Arial"/>
              <a:buChar char="•"/>
            </a:pPr>
            <a:r>
              <a:rPr lang="en-US" b="true" sz="4365">
                <a:solidFill>
                  <a:srgbClr val="000000"/>
                </a:solidFill>
                <a:latin typeface="Canva Sans Bold"/>
                <a:ea typeface="Canva Sans Bold"/>
                <a:cs typeface="Canva Sans Bold"/>
                <a:sym typeface="Canva Sans Bold"/>
              </a:rPr>
              <a:t>Whether for work, study, or personal use, Microsoft Suite makes life more organized and productive.</a:t>
            </a:r>
          </a:p>
          <a:p>
            <a:pPr algn="just" marL="942541" indent="-471271" lvl="1">
              <a:lnSpc>
                <a:spcPts val="6111"/>
              </a:lnSpc>
              <a:buFont typeface="Arial"/>
              <a:buChar char="•"/>
            </a:pPr>
            <a:r>
              <a:rPr lang="en-US" b="true" sz="4365">
                <a:solidFill>
                  <a:srgbClr val="000000"/>
                </a:solidFill>
                <a:latin typeface="Canva Sans Bold"/>
                <a:ea typeface="Canva Sans Bold"/>
                <a:cs typeface="Canva Sans Bold"/>
                <a:sym typeface="Canva Sans Bold"/>
              </a:rPr>
              <a:t>By learning to use these tools, you can save time and do more in less effort.</a:t>
            </a:r>
          </a:p>
          <a:p>
            <a:pPr algn="just">
              <a:lnSpc>
                <a:spcPts val="6111"/>
              </a:lnSpc>
            </a:pP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3582831" y="734416"/>
            <a:ext cx="9477152"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Pascal’s Triangle</a:t>
            </a:r>
          </a:p>
        </p:txBody>
      </p:sp>
      <p:sp>
        <p:nvSpPr>
          <p:cNvPr name="TextBox 8" id="8"/>
          <p:cNvSpPr txBox="true"/>
          <p:nvPr/>
        </p:nvSpPr>
        <p:spPr>
          <a:xfrm rot="0">
            <a:off x="1804947" y="5023402"/>
            <a:ext cx="11979296" cy="4780915"/>
          </a:xfrm>
          <a:prstGeom prst="rect">
            <a:avLst/>
          </a:prstGeom>
        </p:spPr>
        <p:txBody>
          <a:bodyPr anchor="t" rtlCol="false" tIns="0" lIns="0" bIns="0" rIns="0">
            <a:spAutoFit/>
          </a:bodyPr>
          <a:lstStyle/>
          <a:p>
            <a:pPr algn="just">
              <a:lnSpc>
                <a:spcPts val="4759"/>
              </a:lnSpc>
            </a:pP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Pascal's Triangle is a special triangle made up of numbers.</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Each number in the triangle is the sum of the two numbers directly above it.</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It is used in mathematics, especially in algebra, combinatorics, and probability.</a:t>
            </a:r>
          </a:p>
          <a:p>
            <a:pPr algn="just">
              <a:lnSpc>
                <a:spcPts val="4759"/>
              </a:lnSpc>
            </a:pPr>
          </a:p>
        </p:txBody>
      </p:sp>
      <p:sp>
        <p:nvSpPr>
          <p:cNvPr name="TextBox 9" id="9"/>
          <p:cNvSpPr txBox="true"/>
          <p:nvPr/>
        </p:nvSpPr>
        <p:spPr>
          <a:xfrm rot="0">
            <a:off x="-2469363" y="2750162"/>
            <a:ext cx="1708665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Introduction to Pascal’s Triangle</a:t>
            </a:r>
          </a:p>
        </p:txBody>
      </p:sp>
      <p:sp>
        <p:nvSpPr>
          <p:cNvPr name="TextBox 10" id="10"/>
          <p:cNvSpPr txBox="true"/>
          <p:nvPr/>
        </p:nvSpPr>
        <p:spPr>
          <a:xfrm rot="0">
            <a:off x="-2278404" y="3961765"/>
            <a:ext cx="1708665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Q.What is Pascal's Triangle?</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019327" y="-2346085"/>
            <a:ext cx="4096053" cy="7060062"/>
          </a:xfrm>
          <a:custGeom>
            <a:avLst/>
            <a:gdLst/>
            <a:ahLst/>
            <a:cxnLst/>
            <a:rect r="r" b="b" t="t" l="l"/>
            <a:pathLst>
              <a:path h="7060062" w="4096053">
                <a:moveTo>
                  <a:pt x="0" y="0"/>
                </a:moveTo>
                <a:lnTo>
                  <a:pt x="4096054" y="0"/>
                </a:lnTo>
                <a:lnTo>
                  <a:pt x="4096054"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2069974" y="2691130"/>
            <a:ext cx="13868887" cy="6231980"/>
          </a:xfrm>
          <a:prstGeom prst="rect">
            <a:avLst/>
          </a:prstGeom>
        </p:spPr>
        <p:txBody>
          <a:bodyPr anchor="t" rtlCol="false" tIns="0" lIns="0" bIns="0" rIns="0">
            <a:spAutoFit/>
          </a:bodyPr>
          <a:lstStyle/>
          <a:p>
            <a:pPr algn="just">
              <a:lnSpc>
                <a:spcPts val="6155"/>
              </a:lnSpc>
            </a:pPr>
          </a:p>
          <a:p>
            <a:pPr algn="just" marL="949196" indent="-474598" lvl="1">
              <a:lnSpc>
                <a:spcPts val="6155"/>
              </a:lnSpc>
              <a:buFont typeface="Arial"/>
              <a:buChar char="•"/>
            </a:pPr>
            <a:r>
              <a:rPr lang="en-US" b="true" sz="4396">
                <a:solidFill>
                  <a:srgbClr val="000000"/>
                </a:solidFill>
                <a:latin typeface="Canva Sans Bold"/>
                <a:ea typeface="Canva Sans Bold"/>
                <a:cs typeface="Canva Sans Bold"/>
                <a:sym typeface="Canva Sans Bold"/>
              </a:rPr>
              <a:t>The triangle is named after Blaise Pascal, a French mathematician.</a:t>
            </a:r>
          </a:p>
          <a:p>
            <a:pPr algn="just" marL="949196" indent="-474598" lvl="1">
              <a:lnSpc>
                <a:spcPts val="6155"/>
              </a:lnSpc>
              <a:buFont typeface="Arial"/>
              <a:buChar char="•"/>
            </a:pPr>
            <a:r>
              <a:rPr lang="en-US" b="true" sz="4396">
                <a:solidFill>
                  <a:srgbClr val="000000"/>
                </a:solidFill>
                <a:latin typeface="Canva Sans Bold"/>
                <a:ea typeface="Canva Sans Bold"/>
                <a:cs typeface="Canva Sans Bold"/>
                <a:sym typeface="Canva Sans Bold"/>
              </a:rPr>
              <a:t>But it was known to mathematicians long before Pascal.</a:t>
            </a:r>
          </a:p>
          <a:p>
            <a:pPr algn="just" marL="949196" indent="-474598" lvl="1">
              <a:lnSpc>
                <a:spcPts val="6155"/>
              </a:lnSpc>
              <a:buFont typeface="Arial"/>
              <a:buChar char="•"/>
            </a:pPr>
            <a:r>
              <a:rPr lang="en-US" b="true" sz="4396">
                <a:solidFill>
                  <a:srgbClr val="000000"/>
                </a:solidFill>
                <a:latin typeface="Canva Sans Bold"/>
                <a:ea typeface="Canva Sans Bold"/>
                <a:cs typeface="Canva Sans Bold"/>
                <a:sym typeface="Canva Sans Bold"/>
              </a:rPr>
              <a:t>It has been used in India, China, and Persia much earlier.</a:t>
            </a:r>
          </a:p>
          <a:p>
            <a:pPr algn="just">
              <a:lnSpc>
                <a:spcPts val="6155"/>
              </a:lnSpc>
            </a:pPr>
          </a:p>
        </p:txBody>
      </p:sp>
      <p:sp>
        <p:nvSpPr>
          <p:cNvPr name="TextBox 8" id="8"/>
          <p:cNvSpPr txBox="true"/>
          <p:nvPr/>
        </p:nvSpPr>
        <p:spPr>
          <a:xfrm rot="0">
            <a:off x="2847307" y="2052347"/>
            <a:ext cx="871544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History of Pascal's Triangle</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3178654" y="1611212"/>
            <a:ext cx="9843877" cy="8261894"/>
          </a:xfrm>
          <a:prstGeom prst="rect">
            <a:avLst/>
          </a:prstGeom>
        </p:spPr>
        <p:txBody>
          <a:bodyPr anchor="t" rtlCol="false" tIns="0" lIns="0" bIns="0" rIns="0">
            <a:spAutoFit/>
          </a:bodyPr>
          <a:lstStyle/>
          <a:p>
            <a:pPr algn="just">
              <a:lnSpc>
                <a:spcPts val="4380"/>
              </a:lnSpc>
            </a:pPr>
            <a:r>
              <a:rPr lang="en-US" b="true" sz="3129">
                <a:solidFill>
                  <a:srgbClr val="000000"/>
                </a:solidFill>
                <a:latin typeface="Canva Sans Bold"/>
                <a:ea typeface="Canva Sans Bold"/>
                <a:cs typeface="Canva Sans Bold"/>
                <a:sym typeface="Canva Sans Bold"/>
              </a:rPr>
              <a:t> Structure of Pascal’s Triangle</a:t>
            </a:r>
          </a:p>
          <a:p>
            <a:pPr algn="just">
              <a:lnSpc>
                <a:spcPts val="4380"/>
              </a:lnSpc>
            </a:pPr>
          </a:p>
          <a:p>
            <a:pPr algn="just" marL="675595" indent="-337797" lvl="1">
              <a:lnSpc>
                <a:spcPts val="4380"/>
              </a:lnSpc>
              <a:buFont typeface="Arial"/>
              <a:buChar char="•"/>
            </a:pPr>
            <a:r>
              <a:rPr lang="en-US" b="true" sz="3129">
                <a:solidFill>
                  <a:srgbClr val="000000"/>
                </a:solidFill>
                <a:latin typeface="Canva Sans Bold"/>
                <a:ea typeface="Canva Sans Bold"/>
                <a:cs typeface="Canva Sans Bold"/>
                <a:sym typeface="Canva Sans Bold"/>
              </a:rPr>
              <a:t>The triangle starts with the number 1 at the top.</a:t>
            </a:r>
          </a:p>
          <a:p>
            <a:pPr algn="just" marL="675595" indent="-337797" lvl="1">
              <a:lnSpc>
                <a:spcPts val="4380"/>
              </a:lnSpc>
              <a:buFont typeface="Arial"/>
              <a:buChar char="•"/>
            </a:pPr>
            <a:r>
              <a:rPr lang="en-US" b="true" sz="3129">
                <a:solidFill>
                  <a:srgbClr val="000000"/>
                </a:solidFill>
                <a:latin typeface="Canva Sans Bold"/>
                <a:ea typeface="Canva Sans Bold"/>
                <a:cs typeface="Canva Sans Bold"/>
                <a:sym typeface="Canva Sans Bold"/>
              </a:rPr>
              <a:t>Each row below it contains numbers that are formed by adding two numbers above them.</a:t>
            </a:r>
          </a:p>
          <a:p>
            <a:pPr algn="just">
              <a:lnSpc>
                <a:spcPts val="4380"/>
              </a:lnSpc>
            </a:pPr>
            <a:r>
              <a:rPr lang="en-US" b="true" sz="3129">
                <a:solidFill>
                  <a:srgbClr val="000000"/>
                </a:solidFill>
                <a:latin typeface="Canva Sans Bold"/>
                <a:ea typeface="Canva Sans Bold"/>
                <a:cs typeface="Canva Sans Bold"/>
                <a:sym typeface="Canva Sans Bold"/>
              </a:rPr>
              <a:t>Example:</a:t>
            </a:r>
          </a:p>
          <a:p>
            <a:pPr algn="just">
              <a:lnSpc>
                <a:spcPts val="4380"/>
              </a:lnSpc>
            </a:pPr>
            <a:r>
              <a:rPr lang="en-US" b="true" sz="3129">
                <a:solidFill>
                  <a:srgbClr val="000000"/>
                </a:solidFill>
                <a:latin typeface="Canva Sans Bold"/>
                <a:ea typeface="Canva Sans Bold"/>
                <a:cs typeface="Canva Sans Bold"/>
                <a:sym typeface="Canva Sans Bold"/>
              </a:rPr>
              <a:t>markdown</a:t>
            </a:r>
          </a:p>
          <a:p>
            <a:pPr algn="just">
              <a:lnSpc>
                <a:spcPts val="4380"/>
              </a:lnSpc>
            </a:pPr>
            <a:r>
              <a:rPr lang="en-US" b="true" sz="3129">
                <a:solidFill>
                  <a:srgbClr val="000000"/>
                </a:solidFill>
                <a:latin typeface="Canva Sans Bold"/>
                <a:ea typeface="Canva Sans Bold"/>
                <a:cs typeface="Canva Sans Bold"/>
                <a:sym typeface="Canva Sans Bold"/>
              </a:rPr>
              <a:t>Copy code</a:t>
            </a:r>
          </a:p>
          <a:p>
            <a:pPr algn="just">
              <a:lnSpc>
                <a:spcPts val="4380"/>
              </a:lnSpc>
            </a:pPr>
            <a:r>
              <a:rPr lang="en-US" b="true" sz="3129">
                <a:solidFill>
                  <a:srgbClr val="000000"/>
                </a:solidFill>
                <a:latin typeface="Canva Sans Bold"/>
                <a:ea typeface="Canva Sans Bold"/>
                <a:cs typeface="Canva Sans Bold"/>
                <a:sym typeface="Canva Sans Bold"/>
              </a:rPr>
              <a:t>     1  </a:t>
            </a:r>
          </a:p>
          <a:p>
            <a:pPr algn="just">
              <a:lnSpc>
                <a:spcPts val="4380"/>
              </a:lnSpc>
            </a:pPr>
            <a:r>
              <a:rPr lang="en-US" b="true" sz="3129">
                <a:solidFill>
                  <a:srgbClr val="000000"/>
                </a:solidFill>
                <a:latin typeface="Canva Sans Bold"/>
                <a:ea typeface="Canva Sans Bold"/>
                <a:cs typeface="Canva Sans Bold"/>
                <a:sym typeface="Canva Sans Bold"/>
              </a:rPr>
              <a:t>    1 1  </a:t>
            </a:r>
          </a:p>
          <a:p>
            <a:pPr algn="just">
              <a:lnSpc>
                <a:spcPts val="4380"/>
              </a:lnSpc>
            </a:pPr>
            <a:r>
              <a:rPr lang="en-US" b="true" sz="3129">
                <a:solidFill>
                  <a:srgbClr val="000000"/>
                </a:solidFill>
                <a:latin typeface="Canva Sans Bold"/>
                <a:ea typeface="Canva Sans Bold"/>
                <a:cs typeface="Canva Sans Bold"/>
                <a:sym typeface="Canva Sans Bold"/>
              </a:rPr>
              <a:t>   1 2 1  </a:t>
            </a:r>
          </a:p>
          <a:p>
            <a:pPr algn="just">
              <a:lnSpc>
                <a:spcPts val="4380"/>
              </a:lnSpc>
            </a:pPr>
            <a:r>
              <a:rPr lang="en-US" b="true" sz="3129">
                <a:solidFill>
                  <a:srgbClr val="000000"/>
                </a:solidFill>
                <a:latin typeface="Canva Sans Bold"/>
                <a:ea typeface="Canva Sans Bold"/>
                <a:cs typeface="Canva Sans Bold"/>
                <a:sym typeface="Canva Sans Bold"/>
              </a:rPr>
              <a:t>  1 3 3 1  </a:t>
            </a:r>
          </a:p>
          <a:p>
            <a:pPr algn="just">
              <a:lnSpc>
                <a:spcPts val="4380"/>
              </a:lnSpc>
            </a:pPr>
            <a:r>
              <a:rPr lang="en-US" b="true" sz="3129">
                <a:solidFill>
                  <a:srgbClr val="000000"/>
                </a:solidFill>
                <a:latin typeface="Canva Sans Bold"/>
                <a:ea typeface="Canva Sans Bold"/>
                <a:cs typeface="Canva Sans Bold"/>
                <a:sym typeface="Canva Sans Bold"/>
              </a:rPr>
              <a:t> 1 4 6 4 1  </a:t>
            </a:r>
          </a:p>
          <a:p>
            <a:pPr algn="just">
              <a:lnSpc>
                <a:spcPts val="4380"/>
              </a:lnSpc>
            </a:pP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910351" y="2395453"/>
            <a:ext cx="17201379" cy="5997128"/>
          </a:xfrm>
          <a:prstGeom prst="rect">
            <a:avLst/>
          </a:prstGeom>
        </p:spPr>
        <p:txBody>
          <a:bodyPr anchor="t" rtlCol="false" tIns="0" lIns="0" bIns="0" rIns="0">
            <a:spAutoFit/>
          </a:bodyPr>
          <a:lstStyle/>
          <a:p>
            <a:pPr algn="just">
              <a:lnSpc>
                <a:spcPts val="5303"/>
              </a:lnSpc>
            </a:pPr>
            <a:r>
              <a:rPr lang="en-US" sz="3788" b="true">
                <a:solidFill>
                  <a:srgbClr val="000000"/>
                </a:solidFill>
                <a:latin typeface="Canva Sans Bold"/>
                <a:ea typeface="Canva Sans Bold"/>
                <a:cs typeface="Canva Sans Bold"/>
                <a:sym typeface="Canva Sans Bold"/>
              </a:rPr>
              <a:t>Binomial Theorem an</a:t>
            </a:r>
            <a:r>
              <a:rPr lang="en-US" b="true" sz="3788">
                <a:solidFill>
                  <a:srgbClr val="000000"/>
                </a:solidFill>
                <a:latin typeface="Canva Sans Bold"/>
                <a:ea typeface="Canva Sans Bold"/>
                <a:cs typeface="Canva Sans Bold"/>
                <a:sym typeface="Canva Sans Bold"/>
              </a:rPr>
              <a:t>d Pascal’s Triangle</a:t>
            </a:r>
          </a:p>
          <a:p>
            <a:pPr algn="just">
              <a:lnSpc>
                <a:spcPts val="5303"/>
              </a:lnSpc>
            </a:pPr>
            <a:r>
              <a:rPr lang="en-US" b="true" sz="3788">
                <a:solidFill>
                  <a:srgbClr val="000000"/>
                </a:solidFill>
                <a:latin typeface="Canva Sans Bold"/>
                <a:ea typeface="Canva Sans Bold"/>
                <a:cs typeface="Canva Sans Bold"/>
                <a:sym typeface="Canva Sans Bold"/>
              </a:rPr>
              <a:t>Title: Pascal’s Triangle and Binomial Expansion</a:t>
            </a:r>
          </a:p>
          <a:p>
            <a:pPr algn="just">
              <a:lnSpc>
                <a:spcPts val="5303"/>
              </a:lnSpc>
            </a:pPr>
            <a:r>
              <a:rPr lang="en-US" b="true" sz="3788">
                <a:solidFill>
                  <a:srgbClr val="000000"/>
                </a:solidFill>
                <a:latin typeface="Canva Sans Bold"/>
                <a:ea typeface="Canva Sans Bold"/>
                <a:cs typeface="Canva Sans Bold"/>
                <a:sym typeface="Canva Sans Bold"/>
              </a:rPr>
              <a:t>Content:</a:t>
            </a:r>
          </a:p>
          <a:p>
            <a:pPr algn="just" marL="817850" indent="-408925" lvl="1">
              <a:lnSpc>
                <a:spcPts val="5303"/>
              </a:lnSpc>
              <a:buFont typeface="Arial"/>
              <a:buChar char="•"/>
            </a:pPr>
            <a:r>
              <a:rPr lang="en-US" b="true" sz="3788">
                <a:solidFill>
                  <a:srgbClr val="000000"/>
                </a:solidFill>
                <a:latin typeface="Canva Sans Bold"/>
                <a:ea typeface="Canva Sans Bold"/>
                <a:cs typeface="Canva Sans Bold"/>
                <a:sym typeface="Canva Sans Bold"/>
              </a:rPr>
              <a:t>Pascal’s Triangle helps expand binomials.</a:t>
            </a:r>
          </a:p>
          <a:p>
            <a:pPr algn="just" marL="817850" indent="-408925" lvl="1">
              <a:lnSpc>
                <a:spcPts val="5303"/>
              </a:lnSpc>
              <a:buFont typeface="Arial"/>
              <a:buChar char="•"/>
            </a:pPr>
            <a:r>
              <a:rPr lang="en-US" b="true" sz="3788">
                <a:solidFill>
                  <a:srgbClr val="000000"/>
                </a:solidFill>
                <a:latin typeface="Canva Sans Bold"/>
                <a:ea typeface="Canva Sans Bold"/>
                <a:cs typeface="Canva Sans Bold"/>
                <a:sym typeface="Canva Sans Bold"/>
              </a:rPr>
              <a:t>The n-th row gives the coefficients for the expansion of (x + y)^n.</a:t>
            </a:r>
          </a:p>
          <a:p>
            <a:pPr algn="just">
              <a:lnSpc>
                <a:spcPts val="5303"/>
              </a:lnSpc>
            </a:pPr>
            <a:r>
              <a:rPr lang="en-US" b="true" sz="3788">
                <a:solidFill>
                  <a:srgbClr val="000000"/>
                </a:solidFill>
                <a:latin typeface="Canva Sans Bold"/>
                <a:ea typeface="Canva Sans Bold"/>
                <a:cs typeface="Canva Sans Bold"/>
                <a:sym typeface="Canva Sans Bold"/>
              </a:rPr>
              <a:t>Example:</a:t>
            </a:r>
          </a:p>
          <a:p>
            <a:pPr algn="just" marL="817850" indent="-408925" lvl="1">
              <a:lnSpc>
                <a:spcPts val="5303"/>
              </a:lnSpc>
              <a:buFont typeface="Arial"/>
              <a:buChar char="•"/>
            </a:pPr>
            <a:r>
              <a:rPr lang="en-US" b="true" sz="3788">
                <a:solidFill>
                  <a:srgbClr val="000000"/>
                </a:solidFill>
                <a:latin typeface="Canva Sans Bold"/>
                <a:ea typeface="Canva Sans Bold"/>
                <a:cs typeface="Canva Sans Bold"/>
                <a:sym typeface="Canva Sans Bold"/>
              </a:rPr>
              <a:t>(x + y)^2 = x^2 + 2xy + y^2</a:t>
            </a:r>
          </a:p>
          <a:p>
            <a:pPr algn="just" marL="817850" indent="-408925" lvl="1">
              <a:lnSpc>
                <a:spcPts val="5303"/>
              </a:lnSpc>
              <a:buFont typeface="Arial"/>
              <a:buChar char="•"/>
            </a:pPr>
            <a:r>
              <a:rPr lang="en-US" b="true" sz="3788">
                <a:solidFill>
                  <a:srgbClr val="000000"/>
                </a:solidFill>
                <a:latin typeface="Canva Sans Bold"/>
                <a:ea typeface="Canva Sans Bold"/>
                <a:cs typeface="Canva Sans Bold"/>
                <a:sym typeface="Canva Sans Bold"/>
              </a:rPr>
              <a:t>The coefficients 1, 2, and 1 come from the 3rd row of Pascal’s Triangle.</a:t>
            </a:r>
          </a:p>
          <a:p>
            <a:pPr algn="just">
              <a:lnSpc>
                <a:spcPts val="5303"/>
              </a:lnSpc>
            </a:pP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713038" y="2777433"/>
            <a:ext cx="13352636" cy="4259059"/>
          </a:xfrm>
          <a:prstGeom prst="rect">
            <a:avLst/>
          </a:prstGeom>
        </p:spPr>
        <p:txBody>
          <a:bodyPr anchor="t" rtlCol="false" tIns="0" lIns="0" bIns="0" rIns="0">
            <a:spAutoFit/>
          </a:bodyPr>
          <a:lstStyle/>
          <a:p>
            <a:pPr algn="just">
              <a:lnSpc>
                <a:spcPts val="5698"/>
              </a:lnSpc>
            </a:pPr>
            <a:r>
              <a:rPr lang="en-US" sz="4070" b="true">
                <a:solidFill>
                  <a:srgbClr val="000000"/>
                </a:solidFill>
                <a:latin typeface="Canva Sans Bold"/>
                <a:ea typeface="Canva Sans Bold"/>
                <a:cs typeface="Canva Sans Bold"/>
                <a:sym typeface="Canva Sans Bold"/>
              </a:rPr>
              <a:t>Example: Expanding (x + y)^3</a:t>
            </a:r>
          </a:p>
          <a:p>
            <a:pPr algn="just">
              <a:lnSpc>
                <a:spcPts val="5698"/>
              </a:lnSpc>
            </a:pPr>
          </a:p>
          <a:p>
            <a:pPr algn="just">
              <a:lnSpc>
                <a:spcPts val="5698"/>
              </a:lnSpc>
            </a:pPr>
            <a:r>
              <a:rPr lang="en-US" sz="4070" b="true">
                <a:solidFill>
                  <a:srgbClr val="000000"/>
                </a:solidFill>
                <a:latin typeface="Canva Sans Bold"/>
                <a:ea typeface="Canva Sans Bold"/>
                <a:cs typeface="Canva Sans Bold"/>
                <a:sym typeface="Canva Sans Bold"/>
              </a:rPr>
              <a:t>The 4th row of Pascal’s Triangle is 1 3 3 1. This means:</a:t>
            </a:r>
          </a:p>
          <a:p>
            <a:pPr algn="just">
              <a:lnSpc>
                <a:spcPts val="5698"/>
              </a:lnSpc>
            </a:pPr>
            <a:r>
              <a:rPr lang="en-US" sz="4070" b="true">
                <a:solidFill>
                  <a:srgbClr val="000000"/>
                </a:solidFill>
                <a:latin typeface="Canva Sans Bold"/>
                <a:ea typeface="Canva Sans Bold"/>
                <a:cs typeface="Canva Sans Bold"/>
                <a:sym typeface="Canva Sans Bold"/>
              </a:rPr>
              <a:t>(x + y)^3 = x^3 + 3x^2y + 3xy^2 + y^3</a:t>
            </a:r>
          </a:p>
          <a:p>
            <a:pPr algn="just">
              <a:lnSpc>
                <a:spcPts val="5698"/>
              </a:lnSpc>
            </a:pPr>
            <a:r>
              <a:rPr lang="en-US" sz="4070" b="true">
                <a:solidFill>
                  <a:srgbClr val="000000"/>
                </a:solidFill>
                <a:latin typeface="Canva Sans Bold"/>
                <a:ea typeface="Canva Sans Bold"/>
                <a:cs typeface="Canva Sans Bold"/>
                <a:sym typeface="Canva Sans Bold"/>
              </a:rPr>
              <a:t>The coefficients are 1, 3, 3, 1.</a:t>
            </a:r>
          </a:p>
          <a:p>
            <a:pPr algn="just">
              <a:lnSpc>
                <a:spcPts val="5698"/>
              </a:lnSpc>
            </a:pP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2176263" y="2460177"/>
            <a:ext cx="13293215" cy="5662536"/>
          </a:xfrm>
          <a:prstGeom prst="rect">
            <a:avLst/>
          </a:prstGeom>
        </p:spPr>
        <p:txBody>
          <a:bodyPr anchor="t" rtlCol="false" tIns="0" lIns="0" bIns="0" rIns="0">
            <a:spAutoFit/>
          </a:bodyPr>
          <a:lstStyle/>
          <a:p>
            <a:pPr algn="just">
              <a:lnSpc>
                <a:spcPts val="5640"/>
              </a:lnSpc>
            </a:pPr>
            <a:r>
              <a:rPr lang="en-US" sz="4028" b="true">
                <a:solidFill>
                  <a:srgbClr val="000000"/>
                </a:solidFill>
                <a:latin typeface="Canva Sans Bold"/>
                <a:ea typeface="Canva Sans Bold"/>
                <a:cs typeface="Canva Sans Bold"/>
                <a:sym typeface="Canva Sans Bold"/>
              </a:rPr>
              <a:t>Import</a:t>
            </a:r>
            <a:r>
              <a:rPr lang="en-US" b="true" sz="4028">
                <a:solidFill>
                  <a:srgbClr val="000000"/>
                </a:solidFill>
                <a:latin typeface="Canva Sans Bold"/>
                <a:ea typeface="Canva Sans Bold"/>
                <a:cs typeface="Canva Sans Bold"/>
                <a:sym typeface="Canva Sans Bold"/>
              </a:rPr>
              <a:t>ant Properties</a:t>
            </a:r>
          </a:p>
          <a:p>
            <a:pPr algn="just">
              <a:lnSpc>
                <a:spcPts val="5640"/>
              </a:lnSpc>
            </a:pPr>
          </a:p>
          <a:p>
            <a:pPr algn="just" marL="869855" indent="-434927" lvl="1">
              <a:lnSpc>
                <a:spcPts val="5640"/>
              </a:lnSpc>
              <a:buAutoNum type="arabicPeriod" startAt="1"/>
            </a:pPr>
            <a:r>
              <a:rPr lang="en-US" b="true" sz="4028">
                <a:solidFill>
                  <a:srgbClr val="000000"/>
                </a:solidFill>
                <a:latin typeface="Canva Sans Bold"/>
                <a:ea typeface="Canva Sans Bold"/>
                <a:cs typeface="Canva Sans Bold"/>
                <a:sym typeface="Canva Sans Bold"/>
              </a:rPr>
              <a:t>Each number is the sum of the two numbers above it.</a:t>
            </a:r>
          </a:p>
          <a:p>
            <a:pPr algn="just" marL="869855" indent="-434927" lvl="1">
              <a:lnSpc>
                <a:spcPts val="5640"/>
              </a:lnSpc>
              <a:buAutoNum type="arabicPeriod" startAt="1"/>
            </a:pPr>
            <a:r>
              <a:rPr lang="en-US" b="true" sz="4028">
                <a:solidFill>
                  <a:srgbClr val="000000"/>
                </a:solidFill>
                <a:latin typeface="Canva Sans Bold"/>
                <a:ea typeface="Canva Sans Bold"/>
                <a:cs typeface="Canva Sans Bold"/>
                <a:sym typeface="Canva Sans Bold"/>
              </a:rPr>
              <a:t>The edge numbers of each row are always 1.</a:t>
            </a:r>
          </a:p>
          <a:p>
            <a:pPr algn="just" marL="869855" indent="-434927" lvl="1">
              <a:lnSpc>
                <a:spcPts val="5640"/>
              </a:lnSpc>
              <a:buAutoNum type="arabicPeriod" startAt="1"/>
            </a:pPr>
            <a:r>
              <a:rPr lang="en-US" b="true" sz="4028">
                <a:solidFill>
                  <a:srgbClr val="000000"/>
                </a:solidFill>
                <a:latin typeface="Canva Sans Bold"/>
                <a:ea typeface="Canva Sans Bold"/>
                <a:cs typeface="Canva Sans Bold"/>
                <a:sym typeface="Canva Sans Bold"/>
              </a:rPr>
              <a:t>Each row represents the coefficients in the expansion of binomials.</a:t>
            </a:r>
          </a:p>
          <a:p>
            <a:pPr algn="just">
              <a:lnSpc>
                <a:spcPts val="5640"/>
              </a:lnSpc>
            </a:pP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13934" y="2656757"/>
            <a:ext cx="15955566" cy="4148405"/>
          </a:xfrm>
          <a:prstGeom prst="rect">
            <a:avLst/>
          </a:prstGeom>
        </p:spPr>
        <p:txBody>
          <a:bodyPr anchor="t" rtlCol="false" tIns="0" lIns="0" bIns="0" rIns="0">
            <a:spAutoFit/>
          </a:bodyPr>
          <a:lstStyle/>
          <a:p>
            <a:pPr algn="just">
              <a:lnSpc>
                <a:spcPts val="5497"/>
              </a:lnSpc>
            </a:pPr>
            <a:r>
              <a:rPr lang="en-US" sz="3926" b="true">
                <a:solidFill>
                  <a:srgbClr val="000000"/>
                </a:solidFill>
                <a:latin typeface="Canva Sans Bold"/>
                <a:ea typeface="Canva Sans Bold"/>
                <a:cs typeface="Canva Sans Bold"/>
                <a:sym typeface="Canva Sans Bold"/>
              </a:rPr>
              <a:t>Symmetry in Pascal’s Triangle</a:t>
            </a:r>
          </a:p>
          <a:p>
            <a:pPr algn="just" marL="847836" indent="-423918" lvl="1">
              <a:lnSpc>
                <a:spcPts val="5497"/>
              </a:lnSpc>
              <a:buFont typeface="Arial"/>
              <a:buChar char="•"/>
            </a:pPr>
            <a:r>
              <a:rPr lang="en-US" b="true" sz="3926">
                <a:solidFill>
                  <a:srgbClr val="000000"/>
                </a:solidFill>
                <a:latin typeface="Canva Sans Bold"/>
                <a:ea typeface="Canva Sans Bold"/>
                <a:cs typeface="Canva Sans Bold"/>
                <a:sym typeface="Canva Sans Bold"/>
              </a:rPr>
              <a:t>Symmetry in</a:t>
            </a:r>
            <a:r>
              <a:rPr lang="en-US" b="true" sz="3926">
                <a:solidFill>
                  <a:srgbClr val="000000"/>
                </a:solidFill>
                <a:latin typeface="Canva Sans Bold"/>
                <a:ea typeface="Canva Sans Bold"/>
                <a:cs typeface="Canva Sans Bold"/>
                <a:sym typeface="Canva Sans Bold"/>
              </a:rPr>
              <a:t> Pascal’s TrianglePascal’s Triangle is symmetrical.</a:t>
            </a:r>
          </a:p>
          <a:p>
            <a:pPr algn="just" marL="847836" indent="-423918" lvl="1">
              <a:lnSpc>
                <a:spcPts val="5497"/>
              </a:lnSpc>
              <a:buFont typeface="Arial"/>
              <a:buChar char="•"/>
            </a:pPr>
            <a:r>
              <a:rPr lang="en-US" b="true" sz="3926">
                <a:solidFill>
                  <a:srgbClr val="000000"/>
                </a:solidFill>
                <a:latin typeface="Canva Sans Bold"/>
                <a:ea typeface="Canva Sans Bold"/>
                <a:cs typeface="Canva Sans Bold"/>
                <a:sym typeface="Canva Sans Bold"/>
              </a:rPr>
              <a:t>For any row, the left half is the mirror image of the right half.</a:t>
            </a:r>
          </a:p>
          <a:p>
            <a:pPr algn="just">
              <a:lnSpc>
                <a:spcPts val="5497"/>
              </a:lnSpc>
            </a:pPr>
            <a:r>
              <a:rPr lang="en-US" b="true" sz="3926">
                <a:solidFill>
                  <a:srgbClr val="000000"/>
                </a:solidFill>
                <a:latin typeface="Canva Sans Bold"/>
                <a:ea typeface="Canva Sans Bold"/>
                <a:cs typeface="Canva Sans Bold"/>
                <a:sym typeface="Canva Sans Bold"/>
              </a:rPr>
              <a:t>Example:</a:t>
            </a:r>
          </a:p>
          <a:p>
            <a:pPr algn="just" marL="847836" indent="-423918" lvl="1">
              <a:lnSpc>
                <a:spcPts val="5497"/>
              </a:lnSpc>
              <a:buFont typeface="Arial"/>
              <a:buChar char="•"/>
            </a:pPr>
            <a:r>
              <a:rPr lang="en-US" b="true" sz="3926">
                <a:solidFill>
                  <a:srgbClr val="000000"/>
                </a:solidFill>
                <a:latin typeface="Canva Sans Bold"/>
                <a:ea typeface="Canva Sans Bold"/>
                <a:cs typeface="Canva Sans Bold"/>
                <a:sym typeface="Canva Sans Bold"/>
              </a:rPr>
              <a:t>1 4 6 4 1 (Symmetrical)</a:t>
            </a:r>
          </a:p>
          <a:p>
            <a:pPr algn="just">
              <a:lnSpc>
                <a:spcPts val="5497"/>
              </a:lnSpc>
            </a:pP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2342664"/>
            <a:ext cx="16742684" cy="6327232"/>
          </a:xfrm>
          <a:prstGeom prst="rect">
            <a:avLst/>
          </a:prstGeom>
        </p:spPr>
        <p:txBody>
          <a:bodyPr anchor="t" rtlCol="false" tIns="0" lIns="0" bIns="0" rIns="0">
            <a:spAutoFit/>
          </a:bodyPr>
          <a:lstStyle/>
          <a:p>
            <a:pPr algn="just">
              <a:lnSpc>
                <a:spcPts val="5599"/>
              </a:lnSpc>
            </a:pPr>
            <a:r>
              <a:rPr lang="en-US" sz="3999" b="true">
                <a:solidFill>
                  <a:srgbClr val="000000"/>
                </a:solidFill>
                <a:latin typeface="Canva Sans Bold"/>
                <a:ea typeface="Canva Sans Bold"/>
                <a:cs typeface="Canva Sans Bold"/>
                <a:sym typeface="Canva Sans Bold"/>
              </a:rPr>
              <a:t>Fibonacci Sequence an</a:t>
            </a:r>
            <a:r>
              <a:rPr lang="en-US" b="true" sz="3999">
                <a:solidFill>
                  <a:srgbClr val="000000"/>
                </a:solidFill>
                <a:latin typeface="Canva Sans Bold"/>
                <a:ea typeface="Canva Sans Bold"/>
                <a:cs typeface="Canva Sans Bold"/>
                <a:sym typeface="Canva Sans Bold"/>
              </a:rPr>
              <a:t>d Pascal’s Triangle</a:t>
            </a:r>
          </a:p>
          <a:p>
            <a:pPr algn="just">
              <a:lnSpc>
                <a:spcPts val="5599"/>
              </a:lnSpc>
            </a:pPr>
          </a:p>
          <a:p>
            <a:pPr algn="just">
              <a:lnSpc>
                <a:spcPts val="5599"/>
              </a:lnSpc>
            </a:pPr>
            <a:r>
              <a:rPr lang="en-US" b="true" sz="3999">
                <a:solidFill>
                  <a:srgbClr val="000000"/>
                </a:solidFill>
                <a:latin typeface="Canva Sans Bold"/>
                <a:ea typeface="Canva Sans Bold"/>
                <a:cs typeface="Canva Sans Bold"/>
                <a:sym typeface="Canva Sans Bold"/>
              </a:rPr>
              <a:t>Pascal’s Triangle and Fibonacci Sequence</a:t>
            </a:r>
          </a:p>
          <a:p>
            <a:pPr algn="just">
              <a:lnSpc>
                <a:spcPts val="5599"/>
              </a:lnSpc>
            </a:pPr>
          </a:p>
          <a:p>
            <a:pPr algn="just" marL="863447" indent="-431723" lvl="1">
              <a:lnSpc>
                <a:spcPts val="5599"/>
              </a:lnSpc>
              <a:buFont typeface="Arial"/>
              <a:buChar char="•"/>
            </a:pPr>
            <a:r>
              <a:rPr lang="en-US" b="true" sz="3999">
                <a:solidFill>
                  <a:srgbClr val="000000"/>
                </a:solidFill>
                <a:latin typeface="Canva Sans Bold"/>
                <a:ea typeface="Canva Sans Bold"/>
                <a:cs typeface="Canva Sans Bold"/>
                <a:sym typeface="Canva Sans Bold"/>
              </a:rPr>
              <a:t>If you add the numbers along the diagonal of Pascal’s Triangle, you get the Fibonacci sequence.</a:t>
            </a:r>
          </a:p>
          <a:p>
            <a:pPr algn="just">
              <a:lnSpc>
                <a:spcPts val="5599"/>
              </a:lnSpc>
            </a:pPr>
            <a:r>
              <a:rPr lang="en-US" b="true" sz="3999">
                <a:solidFill>
                  <a:srgbClr val="000000"/>
                </a:solidFill>
                <a:latin typeface="Canva Sans Bold"/>
                <a:ea typeface="Canva Sans Bold"/>
                <a:cs typeface="Canva Sans Bold"/>
                <a:sym typeface="Canva Sans Bold"/>
              </a:rPr>
              <a:t>Example:</a:t>
            </a:r>
          </a:p>
          <a:p>
            <a:pPr algn="just" marL="863447" indent="-431723" lvl="1">
              <a:lnSpc>
                <a:spcPts val="5599"/>
              </a:lnSpc>
              <a:buFont typeface="Arial"/>
              <a:buChar char="•"/>
            </a:pPr>
            <a:r>
              <a:rPr lang="en-US" b="true" sz="3999">
                <a:solidFill>
                  <a:srgbClr val="000000"/>
                </a:solidFill>
                <a:latin typeface="Canva Sans Bold"/>
                <a:ea typeface="Canva Sans Bold"/>
                <a:cs typeface="Canva Sans Bold"/>
                <a:sym typeface="Canva Sans Bold"/>
              </a:rPr>
              <a:t>1, 1, 2, 3, 5, 8, 13, … (Fibonacci sequence)</a:t>
            </a:r>
          </a:p>
          <a:p>
            <a:pPr algn="just">
              <a:lnSpc>
                <a:spcPts val="5599"/>
              </a:lnSpc>
            </a:pPr>
          </a:p>
        </p:txBody>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641560" y="2195773"/>
            <a:ext cx="15625488" cy="7520794"/>
          </a:xfrm>
          <a:prstGeom prst="rect">
            <a:avLst/>
          </a:prstGeom>
        </p:spPr>
        <p:txBody>
          <a:bodyPr anchor="t" rtlCol="false" tIns="0" lIns="0" bIns="0" rIns="0">
            <a:spAutoFit/>
          </a:bodyPr>
          <a:lstStyle/>
          <a:p>
            <a:pPr algn="just">
              <a:lnSpc>
                <a:spcPts val="5468"/>
              </a:lnSpc>
            </a:pPr>
            <a:r>
              <a:rPr lang="en-US" b="true" sz="3905">
                <a:solidFill>
                  <a:srgbClr val="000000"/>
                </a:solidFill>
                <a:latin typeface="Canva Sans Bold"/>
                <a:ea typeface="Canva Sans Bold"/>
                <a:cs typeface="Canva Sans Bold"/>
                <a:sym typeface="Canva Sans Bold"/>
              </a:rPr>
              <a:t>Applications of Pascal’s Triangle</a:t>
            </a:r>
          </a:p>
          <a:p>
            <a:pPr algn="just">
              <a:lnSpc>
                <a:spcPts val="5468"/>
              </a:lnSpc>
            </a:pPr>
          </a:p>
          <a:p>
            <a:pPr algn="just">
              <a:lnSpc>
                <a:spcPts val="5468"/>
              </a:lnSpc>
            </a:pPr>
            <a:r>
              <a:rPr lang="en-US" b="true" sz="3905">
                <a:solidFill>
                  <a:srgbClr val="000000"/>
                </a:solidFill>
                <a:latin typeface="Canva Sans Bold"/>
                <a:ea typeface="Canva Sans Bold"/>
                <a:cs typeface="Canva Sans Bold"/>
                <a:sym typeface="Canva Sans Bold"/>
              </a:rPr>
              <a:t>Where is Pascal’s Triangle Used?</a:t>
            </a:r>
          </a:p>
          <a:p>
            <a:pPr algn="just">
              <a:lnSpc>
                <a:spcPts val="5468"/>
              </a:lnSpc>
            </a:pPr>
          </a:p>
          <a:p>
            <a:pPr algn="just" marL="843252" indent="-421626" lvl="1">
              <a:lnSpc>
                <a:spcPts val="5468"/>
              </a:lnSpc>
              <a:buAutoNum type="arabicPeriod" startAt="1"/>
            </a:pPr>
            <a:r>
              <a:rPr lang="en-US" b="true" sz="3905">
                <a:solidFill>
                  <a:srgbClr val="000000"/>
                </a:solidFill>
                <a:latin typeface="Canva Sans Bold"/>
                <a:ea typeface="Canva Sans Bold"/>
                <a:cs typeface="Canva Sans Bold"/>
                <a:sym typeface="Canva Sans Bold"/>
              </a:rPr>
              <a:t>Mathematics: For expanding binomials and finding combinations.</a:t>
            </a:r>
          </a:p>
          <a:p>
            <a:pPr algn="just" marL="843252" indent="-421626" lvl="1">
              <a:lnSpc>
                <a:spcPts val="5468"/>
              </a:lnSpc>
              <a:buAutoNum type="arabicPeriod" startAt="1"/>
            </a:pPr>
            <a:r>
              <a:rPr lang="en-US" b="true" sz="3905">
                <a:solidFill>
                  <a:srgbClr val="000000"/>
                </a:solidFill>
                <a:latin typeface="Canva Sans Bold"/>
                <a:ea typeface="Canva Sans Bold"/>
                <a:cs typeface="Canva Sans Bold"/>
                <a:sym typeface="Canva Sans Bold"/>
              </a:rPr>
              <a:t>Probability: Used in calculating probabilities, like the number of ways to choose items.</a:t>
            </a:r>
          </a:p>
          <a:p>
            <a:pPr algn="just" marL="843252" indent="-421626" lvl="1">
              <a:lnSpc>
                <a:spcPts val="5468"/>
              </a:lnSpc>
              <a:buAutoNum type="arabicPeriod" startAt="1"/>
            </a:pPr>
            <a:r>
              <a:rPr lang="en-US" b="true" sz="3905">
                <a:solidFill>
                  <a:srgbClr val="000000"/>
                </a:solidFill>
                <a:latin typeface="Canva Sans Bold"/>
                <a:ea typeface="Canva Sans Bold"/>
                <a:cs typeface="Canva Sans Bold"/>
                <a:sym typeface="Canva Sans Bold"/>
              </a:rPr>
              <a:t>Computer Science: Used in algorithms for calculating combinations and binomial coefficients.</a:t>
            </a:r>
          </a:p>
          <a:p>
            <a:pPr algn="just">
              <a:lnSpc>
                <a:spcPts val="546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288342" y="1978343"/>
            <a:ext cx="15325777" cy="7129803"/>
          </a:xfrm>
          <a:prstGeom prst="rect">
            <a:avLst/>
          </a:prstGeom>
        </p:spPr>
        <p:txBody>
          <a:bodyPr anchor="t" rtlCol="false" tIns="0" lIns="0" bIns="0" rIns="0">
            <a:spAutoFit/>
          </a:bodyPr>
          <a:lstStyle/>
          <a:p>
            <a:pPr algn="just">
              <a:lnSpc>
                <a:spcPts val="5160"/>
              </a:lnSpc>
            </a:pPr>
            <a:r>
              <a:rPr lang="en-US" sz="3686" b="true">
                <a:solidFill>
                  <a:srgbClr val="000000"/>
                </a:solidFill>
                <a:latin typeface="Canva Sans Bold"/>
                <a:ea typeface="Canva Sans Bold"/>
                <a:cs typeface="Canva Sans Bold"/>
                <a:sym typeface="Canva Sans Bold"/>
              </a:rPr>
              <a:t>2. RGB (Re</a:t>
            </a:r>
            <a:r>
              <a:rPr lang="en-US" b="true" sz="3686">
                <a:solidFill>
                  <a:srgbClr val="000000"/>
                </a:solidFill>
                <a:latin typeface="Canva Sans Bold"/>
                <a:ea typeface="Canva Sans Bold"/>
                <a:cs typeface="Canva Sans Bold"/>
                <a:sym typeface="Canva Sans Bold"/>
              </a:rPr>
              <a:t>d, Green, Blue) Color Code</a:t>
            </a:r>
          </a:p>
          <a:p>
            <a:pPr algn="just">
              <a:lnSpc>
                <a:spcPts val="5160"/>
              </a:lnSpc>
            </a:pPr>
            <a:r>
              <a:rPr lang="en-US" b="true" sz="3686">
                <a:solidFill>
                  <a:srgbClr val="000000"/>
                </a:solidFill>
                <a:latin typeface="Canva Sans Bold"/>
                <a:ea typeface="Canva Sans Bold"/>
                <a:cs typeface="Canva Sans Bold"/>
                <a:sym typeface="Canva Sans Bold"/>
              </a:rPr>
              <a:t>RGB is a color model where colors are defined by their red, green, and blue components, each ranging from 0 to 255.</a:t>
            </a:r>
          </a:p>
          <a:p>
            <a:pPr algn="just">
              <a:lnSpc>
                <a:spcPts val="5160"/>
              </a:lnSpc>
            </a:pPr>
          </a:p>
          <a:p>
            <a:pPr algn="just" marL="795884" indent="-397942" lvl="1">
              <a:lnSpc>
                <a:spcPts val="5160"/>
              </a:lnSpc>
              <a:buFont typeface="Arial"/>
              <a:buChar char="•"/>
            </a:pPr>
            <a:r>
              <a:rPr lang="en-US" b="true" sz="3686">
                <a:solidFill>
                  <a:srgbClr val="000000"/>
                </a:solidFill>
                <a:latin typeface="Canva Sans Bold"/>
                <a:ea typeface="Canva Sans Bold"/>
                <a:cs typeface="Canva Sans Bold"/>
                <a:sym typeface="Canva Sans Bold"/>
              </a:rPr>
              <a:t>Format: rgb(R, G, B)</a:t>
            </a:r>
          </a:p>
          <a:p>
            <a:pPr algn="just" marL="1591767" indent="-530589" lvl="2">
              <a:lnSpc>
                <a:spcPts val="5160"/>
              </a:lnSpc>
              <a:buFont typeface="Arial"/>
              <a:buChar char="⚬"/>
            </a:pPr>
            <a:r>
              <a:rPr lang="en-US" b="true" sz="3686">
                <a:solidFill>
                  <a:srgbClr val="000000"/>
                </a:solidFill>
                <a:latin typeface="Canva Sans Bold"/>
                <a:ea typeface="Canva Sans Bold"/>
                <a:cs typeface="Canva Sans Bold"/>
                <a:sym typeface="Canva Sans Bold"/>
              </a:rPr>
              <a:t>R: Red value (0–255)</a:t>
            </a:r>
          </a:p>
          <a:p>
            <a:pPr algn="just" marL="1591767" indent="-530589" lvl="2">
              <a:lnSpc>
                <a:spcPts val="5160"/>
              </a:lnSpc>
              <a:buFont typeface="Arial"/>
              <a:buChar char="⚬"/>
            </a:pPr>
            <a:r>
              <a:rPr lang="en-US" b="true" sz="3686">
                <a:solidFill>
                  <a:srgbClr val="000000"/>
                </a:solidFill>
                <a:latin typeface="Canva Sans Bold"/>
                <a:ea typeface="Canva Sans Bold"/>
                <a:cs typeface="Canva Sans Bold"/>
                <a:sym typeface="Canva Sans Bold"/>
              </a:rPr>
              <a:t>G: Green value (0–255)</a:t>
            </a:r>
          </a:p>
          <a:p>
            <a:pPr algn="just" marL="1591767" indent="-530589" lvl="2">
              <a:lnSpc>
                <a:spcPts val="5160"/>
              </a:lnSpc>
              <a:buFont typeface="Arial"/>
              <a:buChar char="⚬"/>
            </a:pPr>
            <a:r>
              <a:rPr lang="en-US" b="true" sz="3686">
                <a:solidFill>
                  <a:srgbClr val="000000"/>
                </a:solidFill>
                <a:latin typeface="Canva Sans Bold"/>
                <a:ea typeface="Canva Sans Bold"/>
                <a:cs typeface="Canva Sans Bold"/>
                <a:sym typeface="Canva Sans Bold"/>
              </a:rPr>
              <a:t>B: Blue value (0–255)</a:t>
            </a:r>
          </a:p>
          <a:p>
            <a:pPr algn="just">
              <a:lnSpc>
                <a:spcPts val="5160"/>
              </a:lnSpc>
            </a:pPr>
            <a:r>
              <a:rPr lang="en-US" b="true" sz="3686">
                <a:solidFill>
                  <a:srgbClr val="000000"/>
                </a:solidFill>
                <a:latin typeface="Canva Sans Bold"/>
                <a:ea typeface="Canva Sans Bold"/>
                <a:cs typeface="Canva Sans Bold"/>
                <a:sym typeface="Canva Sans Bold"/>
              </a:rPr>
              <a:t>For example, the RGB code rgb(255, 87, 51) corresponds to the same color as #FF5733 in hex.</a:t>
            </a:r>
          </a:p>
          <a:p>
            <a:pPr algn="just">
              <a:lnSpc>
                <a:spcPts val="5160"/>
              </a:lnSpc>
            </a:pPr>
          </a:p>
        </p:txBody>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1902793"/>
            <a:ext cx="15038420" cy="7138399"/>
          </a:xfrm>
          <a:prstGeom prst="rect">
            <a:avLst/>
          </a:prstGeom>
        </p:spPr>
        <p:txBody>
          <a:bodyPr anchor="t" rtlCol="false" tIns="0" lIns="0" bIns="0" rIns="0">
            <a:spAutoFit/>
          </a:bodyPr>
          <a:lstStyle/>
          <a:p>
            <a:pPr algn="just">
              <a:lnSpc>
                <a:spcPts val="7119"/>
              </a:lnSpc>
            </a:pPr>
            <a:r>
              <a:rPr lang="en-US" sz="5085" b="true">
                <a:solidFill>
                  <a:srgbClr val="000000"/>
                </a:solidFill>
                <a:latin typeface="Canva Sans Bold"/>
                <a:ea typeface="Canva Sans Bold"/>
                <a:cs typeface="Canva Sans Bold"/>
                <a:sym typeface="Canva Sans Bold"/>
              </a:rPr>
              <a:t>P</a:t>
            </a:r>
            <a:r>
              <a:rPr lang="en-US" b="true" sz="5085">
                <a:solidFill>
                  <a:srgbClr val="000000"/>
                </a:solidFill>
                <a:latin typeface="Canva Sans Bold"/>
                <a:ea typeface="Canva Sans Bold"/>
                <a:cs typeface="Canva Sans Bold"/>
                <a:sym typeface="Canva Sans Bold"/>
              </a:rPr>
              <a:t>ractical Example: How Many Ways to Choose 2 Students from 5?</a:t>
            </a:r>
          </a:p>
          <a:p>
            <a:pPr algn="just">
              <a:lnSpc>
                <a:spcPts val="7119"/>
              </a:lnSpc>
            </a:pPr>
          </a:p>
          <a:p>
            <a:pPr algn="just" marL="1097999" indent="-548999" lvl="1">
              <a:lnSpc>
                <a:spcPts val="7119"/>
              </a:lnSpc>
              <a:buFont typeface="Arial"/>
              <a:buChar char="•"/>
            </a:pPr>
            <a:r>
              <a:rPr lang="en-US" b="true" sz="5085">
                <a:solidFill>
                  <a:srgbClr val="000000"/>
                </a:solidFill>
                <a:latin typeface="Canva Sans Bold"/>
                <a:ea typeface="Canva Sans Bold"/>
                <a:cs typeface="Canva Sans Bold"/>
                <a:sym typeface="Canva Sans Bold"/>
              </a:rPr>
              <a:t>The 5th row of Pascal’s Triangle is 1 4 6 4 1.</a:t>
            </a:r>
          </a:p>
          <a:p>
            <a:pPr algn="just" marL="1097999" indent="-548999" lvl="1">
              <a:lnSpc>
                <a:spcPts val="7119"/>
              </a:lnSpc>
              <a:buFont typeface="Arial"/>
              <a:buChar char="•"/>
            </a:pPr>
            <a:r>
              <a:rPr lang="en-US" b="true" sz="5085">
                <a:solidFill>
                  <a:srgbClr val="000000"/>
                </a:solidFill>
                <a:latin typeface="Canva Sans Bold"/>
                <a:ea typeface="Canva Sans Bold"/>
                <a:cs typeface="Canva Sans Bold"/>
                <a:sym typeface="Canva Sans Bold"/>
              </a:rPr>
              <a:t>The number 6 represents the number of ways to choose 2 students from a group of 5 students.</a:t>
            </a:r>
          </a:p>
          <a:p>
            <a:pPr algn="just">
              <a:lnSpc>
                <a:spcPts val="7119"/>
              </a:lnSpc>
            </a:pPr>
          </a:p>
        </p:txBody>
      </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2810174"/>
            <a:ext cx="15339626" cy="5104325"/>
          </a:xfrm>
          <a:prstGeom prst="rect">
            <a:avLst/>
          </a:prstGeom>
        </p:spPr>
        <p:txBody>
          <a:bodyPr anchor="t" rtlCol="false" tIns="0" lIns="0" bIns="0" rIns="0">
            <a:spAutoFit/>
          </a:bodyPr>
          <a:lstStyle/>
          <a:p>
            <a:pPr algn="just">
              <a:lnSpc>
                <a:spcPts val="5834"/>
              </a:lnSpc>
            </a:pPr>
            <a:r>
              <a:rPr lang="en-US" sz="4167" b="true">
                <a:solidFill>
                  <a:srgbClr val="000000"/>
                </a:solidFill>
                <a:latin typeface="Canva Sans Bold"/>
                <a:ea typeface="Canva Sans Bold"/>
                <a:cs typeface="Canva Sans Bold"/>
                <a:sym typeface="Canva Sans Bold"/>
              </a:rPr>
              <a:t>Pascal’s Triangle in Nature</a:t>
            </a:r>
          </a:p>
          <a:p>
            <a:pPr algn="just">
              <a:lnSpc>
                <a:spcPts val="5834"/>
              </a:lnSpc>
            </a:pPr>
          </a:p>
          <a:p>
            <a:pPr algn="just" marL="899725" indent="-449862" lvl="1">
              <a:lnSpc>
                <a:spcPts val="5834"/>
              </a:lnSpc>
              <a:buFont typeface="Arial"/>
              <a:buChar char="•"/>
            </a:pPr>
            <a:r>
              <a:rPr lang="en-US" b="true" sz="4167">
                <a:solidFill>
                  <a:srgbClr val="000000"/>
                </a:solidFill>
                <a:latin typeface="Canva Sans Bold"/>
                <a:ea typeface="Canva Sans Bold"/>
                <a:cs typeface="Canva Sans Bold"/>
                <a:sym typeface="Canva Sans Bold"/>
              </a:rPr>
              <a:t>Pascal’s Triangle appears in nature in places like flower petals, pinecones, and honeycombs.</a:t>
            </a:r>
          </a:p>
          <a:p>
            <a:pPr algn="just" marL="899725" indent="-449862" lvl="1">
              <a:lnSpc>
                <a:spcPts val="5834"/>
              </a:lnSpc>
              <a:buFont typeface="Arial"/>
              <a:buChar char="•"/>
            </a:pPr>
            <a:r>
              <a:rPr lang="en-US" b="true" sz="4167">
                <a:solidFill>
                  <a:srgbClr val="000000"/>
                </a:solidFill>
                <a:latin typeface="Canva Sans Bold"/>
                <a:ea typeface="Canva Sans Bold"/>
                <a:cs typeface="Canva Sans Bold"/>
                <a:sym typeface="Canva Sans Bold"/>
              </a:rPr>
              <a:t>It shows how things grow in patterns that are efficient and balanced.</a:t>
            </a:r>
          </a:p>
          <a:p>
            <a:pPr algn="just">
              <a:lnSpc>
                <a:spcPts val="5834"/>
              </a:lnSpc>
            </a:pPr>
          </a:p>
        </p:txBody>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131065" y="2454527"/>
            <a:ext cx="15484804" cy="5292221"/>
          </a:xfrm>
          <a:prstGeom prst="rect">
            <a:avLst/>
          </a:prstGeom>
        </p:spPr>
        <p:txBody>
          <a:bodyPr anchor="t" rtlCol="false" tIns="0" lIns="0" bIns="0" rIns="0">
            <a:spAutoFit/>
          </a:bodyPr>
          <a:lstStyle/>
          <a:p>
            <a:pPr algn="just">
              <a:lnSpc>
                <a:spcPts val="6023"/>
              </a:lnSpc>
            </a:pPr>
            <a:r>
              <a:rPr lang="en-US" sz="4302" b="true">
                <a:solidFill>
                  <a:srgbClr val="000000"/>
                </a:solidFill>
                <a:latin typeface="Canva Sans Bold"/>
                <a:ea typeface="Canva Sans Bold"/>
                <a:cs typeface="Canva Sans Bold"/>
                <a:sym typeface="Canva Sans Bold"/>
              </a:rPr>
              <a:t>Fun</a:t>
            </a:r>
            <a:r>
              <a:rPr lang="en-US" b="true" sz="4302">
                <a:solidFill>
                  <a:srgbClr val="000000"/>
                </a:solidFill>
                <a:latin typeface="Canva Sans Bold"/>
                <a:ea typeface="Canva Sans Bold"/>
                <a:cs typeface="Canva Sans Bold"/>
                <a:sym typeface="Canva Sans Bold"/>
              </a:rPr>
              <a:t> Facts about Pascal’s Triangle</a:t>
            </a:r>
          </a:p>
          <a:p>
            <a:pPr algn="just" marL="928956" indent="-464478" lvl="1">
              <a:lnSpc>
                <a:spcPts val="6023"/>
              </a:lnSpc>
              <a:buAutoNum type="arabicPeriod" startAt="1"/>
            </a:pPr>
            <a:r>
              <a:rPr lang="en-US" b="true" sz="4302">
                <a:solidFill>
                  <a:srgbClr val="000000"/>
                </a:solidFill>
                <a:latin typeface="Canva Sans Bold"/>
                <a:ea typeface="Canva Sans Bold"/>
                <a:cs typeface="Canva Sans Bold"/>
                <a:sym typeface="Canva Sans Bold"/>
              </a:rPr>
              <a:t>Pascal’s Triangle is infinite—it keeps going on forever.</a:t>
            </a:r>
          </a:p>
          <a:p>
            <a:pPr algn="just" marL="928956" indent="-464478" lvl="1">
              <a:lnSpc>
                <a:spcPts val="6023"/>
              </a:lnSpc>
              <a:buAutoNum type="arabicPeriod" startAt="1"/>
            </a:pPr>
            <a:r>
              <a:rPr lang="en-US" b="true" sz="4302">
                <a:solidFill>
                  <a:srgbClr val="000000"/>
                </a:solidFill>
                <a:latin typeface="Canva Sans Bold"/>
                <a:ea typeface="Canva Sans Bold"/>
                <a:cs typeface="Canva Sans Bold"/>
                <a:sym typeface="Canva Sans Bold"/>
              </a:rPr>
              <a:t>It can be used to find combinations and solve puzzle problems.</a:t>
            </a:r>
          </a:p>
          <a:p>
            <a:pPr algn="just" marL="928956" indent="-464478" lvl="1">
              <a:lnSpc>
                <a:spcPts val="6023"/>
              </a:lnSpc>
              <a:buAutoNum type="arabicPeriod" startAt="1"/>
            </a:pPr>
            <a:r>
              <a:rPr lang="en-US" b="true" sz="4302">
                <a:solidFill>
                  <a:srgbClr val="000000"/>
                </a:solidFill>
                <a:latin typeface="Canva Sans Bold"/>
                <a:ea typeface="Canva Sans Bold"/>
                <a:cs typeface="Canva Sans Bold"/>
                <a:sym typeface="Canva Sans Bold"/>
              </a:rPr>
              <a:t>The triangle’s pattern appears in Pascal’s own book of mathematics from the 1600s.</a:t>
            </a:r>
          </a:p>
          <a:p>
            <a:pPr algn="just">
              <a:lnSpc>
                <a:spcPts val="6023"/>
              </a:lnSpc>
            </a:pPr>
          </a:p>
        </p:txBody>
      </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134692" y="2683839"/>
            <a:ext cx="16009091" cy="4064384"/>
          </a:xfrm>
          <a:prstGeom prst="rect">
            <a:avLst/>
          </a:prstGeom>
        </p:spPr>
        <p:txBody>
          <a:bodyPr anchor="t" rtlCol="false" tIns="0" lIns="0" bIns="0" rIns="0">
            <a:spAutoFit/>
          </a:bodyPr>
          <a:lstStyle/>
          <a:p>
            <a:pPr algn="just">
              <a:lnSpc>
                <a:spcPts val="6453"/>
              </a:lnSpc>
            </a:pPr>
            <a:r>
              <a:rPr lang="en-US" sz="4609" b="true">
                <a:solidFill>
                  <a:srgbClr val="000000"/>
                </a:solidFill>
                <a:latin typeface="Canva Sans Bold"/>
                <a:ea typeface="Canva Sans Bold"/>
                <a:cs typeface="Canva Sans Bold"/>
                <a:sym typeface="Canva Sans Bold"/>
              </a:rPr>
              <a:t>A "Scales Force No-Code Tool" seems to refer to a combination of concepts—scales, force, and no-code tools—likely used together to describe how no-code platforms can help automate processes, manage complexity, and trigger actions.</a:t>
            </a:r>
          </a:p>
        </p:txBody>
      </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1308597"/>
            <a:ext cx="14372414" cy="6513240"/>
          </a:xfrm>
          <a:prstGeom prst="rect">
            <a:avLst/>
          </a:prstGeom>
        </p:spPr>
        <p:txBody>
          <a:bodyPr anchor="t" rtlCol="false" tIns="0" lIns="0" bIns="0" rIns="0">
            <a:spAutoFit/>
          </a:bodyPr>
          <a:lstStyle/>
          <a:p>
            <a:pPr algn="just">
              <a:lnSpc>
                <a:spcPts val="4745"/>
              </a:lnSpc>
            </a:pPr>
            <a:r>
              <a:rPr lang="en-US" sz="3389" b="true">
                <a:solidFill>
                  <a:srgbClr val="000000"/>
                </a:solidFill>
                <a:latin typeface="Canva Sans Bold"/>
                <a:ea typeface="Canva Sans Bold"/>
                <a:cs typeface="Canva Sans Bold"/>
                <a:sym typeface="Canva Sans Bold"/>
              </a:rPr>
              <a:t>. What is a No-Code Tool?</a:t>
            </a:r>
          </a:p>
          <a:p>
            <a:pPr algn="just">
              <a:lnSpc>
                <a:spcPts val="4745"/>
              </a:lnSpc>
            </a:pPr>
            <a:r>
              <a:rPr lang="en-US" b="true" sz="3389">
                <a:solidFill>
                  <a:srgbClr val="000000"/>
                </a:solidFill>
                <a:latin typeface="Canva Sans Bold"/>
                <a:ea typeface="Canva Sans Bold"/>
                <a:cs typeface="Canva Sans Bold"/>
                <a:sym typeface="Canva Sans Bold"/>
              </a:rPr>
              <a:t>A no-code tool is a platform that allows users to create applications, websites, and automations without writing any code. These tools use visual interfaces, drag-and-drop builders, and pre-configured workflows to allow non-programmers to build powerful systems.</a:t>
            </a:r>
          </a:p>
          <a:p>
            <a:pPr algn="just">
              <a:lnSpc>
                <a:spcPts val="4745"/>
              </a:lnSpc>
            </a:pPr>
            <a:r>
              <a:rPr lang="en-US" b="true" sz="3389">
                <a:solidFill>
                  <a:srgbClr val="000000"/>
                </a:solidFill>
                <a:latin typeface="Canva Sans Bold"/>
                <a:ea typeface="Canva Sans Bold"/>
                <a:cs typeface="Canva Sans Bold"/>
                <a:sym typeface="Canva Sans Bold"/>
              </a:rPr>
              <a:t>Some popular no-code platforms are:</a:t>
            </a:r>
          </a:p>
          <a:p>
            <a:pPr algn="just" marL="731806" indent="-365903" lvl="1">
              <a:lnSpc>
                <a:spcPts val="4745"/>
              </a:lnSpc>
              <a:buFont typeface="Arial"/>
              <a:buChar char="•"/>
            </a:pPr>
            <a:r>
              <a:rPr lang="en-US" b="true" sz="3389">
                <a:solidFill>
                  <a:srgbClr val="000000"/>
                </a:solidFill>
                <a:latin typeface="Canva Sans Bold"/>
                <a:ea typeface="Canva Sans Bold"/>
                <a:cs typeface="Canva Sans Bold"/>
                <a:sym typeface="Canva Sans Bold"/>
              </a:rPr>
              <a:t>Wix (for websites)</a:t>
            </a:r>
          </a:p>
          <a:p>
            <a:pPr algn="just" marL="731806" indent="-365903" lvl="1">
              <a:lnSpc>
                <a:spcPts val="4745"/>
              </a:lnSpc>
              <a:buFont typeface="Arial"/>
              <a:buChar char="•"/>
            </a:pPr>
            <a:r>
              <a:rPr lang="en-US" b="true" sz="3389">
                <a:solidFill>
                  <a:srgbClr val="000000"/>
                </a:solidFill>
                <a:latin typeface="Canva Sans Bold"/>
                <a:ea typeface="Canva Sans Bold"/>
                <a:cs typeface="Canva Sans Bold"/>
                <a:sym typeface="Canva Sans Bold"/>
              </a:rPr>
              <a:t>Zapier (for automating tasks between apps)</a:t>
            </a:r>
          </a:p>
          <a:p>
            <a:pPr algn="just" marL="731806" indent="-365903" lvl="1">
              <a:lnSpc>
                <a:spcPts val="4745"/>
              </a:lnSpc>
              <a:buFont typeface="Arial"/>
              <a:buChar char="•"/>
            </a:pPr>
            <a:r>
              <a:rPr lang="en-US" b="true" sz="3389">
                <a:solidFill>
                  <a:srgbClr val="000000"/>
                </a:solidFill>
                <a:latin typeface="Canva Sans Bold"/>
                <a:ea typeface="Canva Sans Bold"/>
                <a:cs typeface="Canva Sans Bold"/>
                <a:sym typeface="Canva Sans Bold"/>
              </a:rPr>
              <a:t>Bubble (for building web apps)</a:t>
            </a:r>
          </a:p>
          <a:p>
            <a:pPr algn="just" marL="731806" indent="-365903" lvl="1">
              <a:lnSpc>
                <a:spcPts val="4745"/>
              </a:lnSpc>
              <a:buFont typeface="Arial"/>
              <a:buChar char="•"/>
            </a:pPr>
            <a:r>
              <a:rPr lang="en-US" b="true" sz="3389">
                <a:solidFill>
                  <a:srgbClr val="000000"/>
                </a:solidFill>
                <a:latin typeface="Canva Sans Bold"/>
                <a:ea typeface="Canva Sans Bold"/>
                <a:cs typeface="Canva Sans Bold"/>
                <a:sym typeface="Canva Sans Bold"/>
              </a:rPr>
              <a:t>Airtable (for managing data and automations)</a:t>
            </a:r>
          </a:p>
          <a:p>
            <a:pPr algn="just">
              <a:lnSpc>
                <a:spcPts val="4745"/>
              </a:lnSpc>
            </a:pPr>
          </a:p>
        </p:txBody>
      </p:sp>
    </p:spTree>
  </p:cSld>
  <p:clrMapOvr>
    <a:masterClrMapping/>
  </p:clrMapOvr>
</p:sld>
</file>

<file path=ppt/slides/slide5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131065" y="2454527"/>
            <a:ext cx="15484804" cy="5292221"/>
          </a:xfrm>
          <a:prstGeom prst="rect">
            <a:avLst/>
          </a:prstGeom>
        </p:spPr>
        <p:txBody>
          <a:bodyPr anchor="t" rtlCol="false" tIns="0" lIns="0" bIns="0" rIns="0">
            <a:spAutoFit/>
          </a:bodyPr>
          <a:lstStyle/>
          <a:p>
            <a:pPr algn="just">
              <a:lnSpc>
                <a:spcPts val="6023"/>
              </a:lnSpc>
            </a:pPr>
            <a:r>
              <a:rPr lang="en-US" sz="4302" b="true">
                <a:solidFill>
                  <a:srgbClr val="000000"/>
                </a:solidFill>
                <a:latin typeface="Canva Sans Bold"/>
                <a:ea typeface="Canva Sans Bold"/>
                <a:cs typeface="Canva Sans Bold"/>
                <a:sym typeface="Canva Sans Bold"/>
              </a:rPr>
              <a:t>Fun</a:t>
            </a:r>
            <a:r>
              <a:rPr lang="en-US" b="true" sz="4302">
                <a:solidFill>
                  <a:srgbClr val="000000"/>
                </a:solidFill>
                <a:latin typeface="Canva Sans Bold"/>
                <a:ea typeface="Canva Sans Bold"/>
                <a:cs typeface="Canva Sans Bold"/>
                <a:sym typeface="Canva Sans Bold"/>
              </a:rPr>
              <a:t> Facts about Pascal’s Triangle</a:t>
            </a:r>
          </a:p>
          <a:p>
            <a:pPr algn="just" marL="928956" indent="-464478" lvl="1">
              <a:lnSpc>
                <a:spcPts val="6023"/>
              </a:lnSpc>
              <a:buAutoNum type="arabicPeriod" startAt="1"/>
            </a:pPr>
            <a:r>
              <a:rPr lang="en-US" b="true" sz="4302">
                <a:solidFill>
                  <a:srgbClr val="000000"/>
                </a:solidFill>
                <a:latin typeface="Canva Sans Bold"/>
                <a:ea typeface="Canva Sans Bold"/>
                <a:cs typeface="Canva Sans Bold"/>
                <a:sym typeface="Canva Sans Bold"/>
              </a:rPr>
              <a:t>Pascal’s Triangle is infinite—it keeps going on forever.</a:t>
            </a:r>
          </a:p>
          <a:p>
            <a:pPr algn="just" marL="928956" indent="-464478" lvl="1">
              <a:lnSpc>
                <a:spcPts val="6023"/>
              </a:lnSpc>
              <a:buAutoNum type="arabicPeriod" startAt="1"/>
            </a:pPr>
            <a:r>
              <a:rPr lang="en-US" b="true" sz="4302">
                <a:solidFill>
                  <a:srgbClr val="000000"/>
                </a:solidFill>
                <a:latin typeface="Canva Sans Bold"/>
                <a:ea typeface="Canva Sans Bold"/>
                <a:cs typeface="Canva Sans Bold"/>
                <a:sym typeface="Canva Sans Bold"/>
              </a:rPr>
              <a:t>It can be used to find combinations and solve puzzle problems.</a:t>
            </a:r>
          </a:p>
          <a:p>
            <a:pPr algn="just" marL="928956" indent="-464478" lvl="1">
              <a:lnSpc>
                <a:spcPts val="6023"/>
              </a:lnSpc>
              <a:buAutoNum type="arabicPeriod" startAt="1"/>
            </a:pPr>
            <a:r>
              <a:rPr lang="en-US" b="true" sz="4302">
                <a:solidFill>
                  <a:srgbClr val="000000"/>
                </a:solidFill>
                <a:latin typeface="Canva Sans Bold"/>
                <a:ea typeface="Canva Sans Bold"/>
                <a:cs typeface="Canva Sans Bold"/>
                <a:sym typeface="Canva Sans Bold"/>
              </a:rPr>
              <a:t>The triangle’s pattern appears in Pascal’s own book of mathematics from the 1600s.</a:t>
            </a:r>
          </a:p>
          <a:p>
            <a:pPr algn="just">
              <a:lnSpc>
                <a:spcPts val="6023"/>
              </a:lnSpc>
            </a:pPr>
          </a:p>
        </p:txBody>
      </p:sp>
    </p:spTree>
  </p:cSld>
  <p:clrMapOvr>
    <a:masterClrMapping/>
  </p:clrMapOvr>
</p:sld>
</file>

<file path=ppt/slides/slide5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285235" y="2278380"/>
            <a:ext cx="17254538" cy="5981065"/>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What is Force in No-Co</a:t>
            </a:r>
            <a:r>
              <a:rPr lang="en-US" b="true" sz="3399">
                <a:solidFill>
                  <a:srgbClr val="000000"/>
                </a:solidFill>
                <a:latin typeface="Canva Sans Bold"/>
                <a:ea typeface="Canva Sans Bold"/>
                <a:cs typeface="Canva Sans Bold"/>
                <a:sym typeface="Canva Sans Bold"/>
              </a:rPr>
              <a:t>de Tools?</a:t>
            </a:r>
          </a:p>
          <a:p>
            <a:pPr algn="just">
              <a:lnSpc>
                <a:spcPts val="4759"/>
              </a:lnSpc>
            </a:pPr>
            <a:r>
              <a:rPr lang="en-US" b="true" sz="3399">
                <a:solidFill>
                  <a:srgbClr val="000000"/>
                </a:solidFill>
                <a:latin typeface="Canva Sans Bold"/>
                <a:ea typeface="Canva Sans Bold"/>
                <a:cs typeface="Canva Sans Bold"/>
                <a:sym typeface="Canva Sans Bold"/>
              </a:rPr>
              <a:t>In the context of no-code tools, force refers to triggers or actions—events that start a process or workflow in the platform. When a user interacts with the system, it can force an event to happen.</a:t>
            </a:r>
          </a:p>
          <a:p>
            <a:pPr algn="just">
              <a:lnSpc>
                <a:spcPts val="4759"/>
              </a:lnSpc>
            </a:pPr>
            <a:r>
              <a:rPr lang="en-US" b="true" sz="3399">
                <a:solidFill>
                  <a:srgbClr val="000000"/>
                </a:solidFill>
                <a:latin typeface="Canva Sans Bold"/>
                <a:ea typeface="Canva Sans Bold"/>
                <a:cs typeface="Canva Sans Bold"/>
                <a:sym typeface="Canva Sans Bold"/>
              </a:rPr>
              <a:t>For example:</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A user clicking a button might trigger the force of sending an email or updating a database.</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In Zapier, a force might be an action like when a new email is received, which automatically triggers an action such as adding data to a Google Sheet.</a:t>
            </a:r>
          </a:p>
          <a:p>
            <a:pPr algn="just">
              <a:lnSpc>
                <a:spcPts val="4759"/>
              </a:lnSpc>
            </a:pPr>
          </a:p>
        </p:txBody>
      </p:sp>
    </p:spTree>
  </p:cSld>
  <p:clrMapOvr>
    <a:masterClrMapping/>
  </p:clrMapOvr>
</p:sld>
</file>

<file path=ppt/slides/slide5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397066" y="1819592"/>
            <a:ext cx="17112408" cy="6581140"/>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3. What is Scale in No-Co</a:t>
            </a:r>
            <a:r>
              <a:rPr lang="en-US" b="true" sz="3399">
                <a:solidFill>
                  <a:srgbClr val="000000"/>
                </a:solidFill>
                <a:latin typeface="Canva Sans Bold"/>
                <a:ea typeface="Canva Sans Bold"/>
                <a:cs typeface="Canva Sans Bold"/>
                <a:sym typeface="Canva Sans Bold"/>
              </a:rPr>
              <a:t>de Tools?</a:t>
            </a:r>
          </a:p>
          <a:p>
            <a:pPr algn="just">
              <a:lnSpc>
                <a:spcPts val="4759"/>
              </a:lnSpc>
            </a:pPr>
            <a:r>
              <a:rPr lang="en-US" b="true" sz="3399">
                <a:solidFill>
                  <a:srgbClr val="000000"/>
                </a:solidFill>
                <a:latin typeface="Canva Sans Bold"/>
                <a:ea typeface="Canva Sans Bold"/>
                <a:cs typeface="Canva Sans Bold"/>
                <a:sym typeface="Canva Sans Bold"/>
              </a:rPr>
              <a:t>Scale refers to the size or complexity of the application or automation you're building.</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Small Scale: A simple task, like a single form that collects user information and sends an email.</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Medium Scale: Building a more complex workflow that connects several tools and apps, like syncing data between Google Sheets and Slack.</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Large Scale: Creating a full-fledged application with multiple user interactions, databases, integrations, and business logic, such as an e-commerce platform or a CRM system.</a:t>
            </a:r>
          </a:p>
          <a:p>
            <a:pPr algn="just">
              <a:lnSpc>
                <a:spcPts val="4759"/>
              </a:lnSpc>
            </a:pPr>
          </a:p>
        </p:txBody>
      </p:sp>
    </p:spTree>
  </p:cSld>
  <p:clrMapOvr>
    <a:masterClrMapping/>
  </p:clrMapOvr>
</p:sld>
</file>

<file path=ppt/slides/slide5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2465342"/>
            <a:ext cx="15701152" cy="6360972"/>
          </a:xfrm>
          <a:prstGeom prst="rect">
            <a:avLst/>
          </a:prstGeom>
        </p:spPr>
        <p:txBody>
          <a:bodyPr anchor="t" rtlCol="false" tIns="0" lIns="0" bIns="0" rIns="0">
            <a:spAutoFit/>
          </a:bodyPr>
          <a:lstStyle/>
          <a:p>
            <a:pPr algn="just">
              <a:lnSpc>
                <a:spcPts val="6336"/>
              </a:lnSpc>
            </a:pPr>
            <a:r>
              <a:rPr lang="en-US" sz="4525" b="true">
                <a:solidFill>
                  <a:srgbClr val="000000"/>
                </a:solidFill>
                <a:latin typeface="Canva Sans Bold"/>
                <a:ea typeface="Canva Sans Bold"/>
                <a:cs typeface="Canva Sans Bold"/>
                <a:sym typeface="Canva Sans Bold"/>
              </a:rPr>
              <a:t>4. How Force an</a:t>
            </a:r>
            <a:r>
              <a:rPr lang="en-US" b="true" sz="4525">
                <a:solidFill>
                  <a:srgbClr val="000000"/>
                </a:solidFill>
                <a:latin typeface="Canva Sans Bold"/>
                <a:ea typeface="Canva Sans Bold"/>
                <a:cs typeface="Canva Sans Bold"/>
                <a:sym typeface="Canva Sans Bold"/>
              </a:rPr>
              <a:t>d Scale Relate to No-Code Tools?</a:t>
            </a:r>
          </a:p>
          <a:p>
            <a:pPr algn="just" marL="977125" indent="-488563" lvl="1">
              <a:lnSpc>
                <a:spcPts val="6336"/>
              </a:lnSpc>
              <a:buFont typeface="Arial"/>
              <a:buChar char="•"/>
            </a:pPr>
            <a:r>
              <a:rPr lang="en-US" b="true" sz="4525">
                <a:solidFill>
                  <a:srgbClr val="000000"/>
                </a:solidFill>
                <a:latin typeface="Canva Sans Bold"/>
                <a:ea typeface="Canva Sans Bold"/>
                <a:cs typeface="Canva Sans Bold"/>
                <a:sym typeface="Canva Sans Bold"/>
              </a:rPr>
              <a:t>Force in no-code tools typically refers to the action or trigger that starts a process.</a:t>
            </a:r>
          </a:p>
          <a:p>
            <a:pPr algn="just" marL="977125" indent="-488563" lvl="1">
              <a:lnSpc>
                <a:spcPts val="6336"/>
              </a:lnSpc>
              <a:buFont typeface="Arial"/>
              <a:buChar char="•"/>
            </a:pPr>
            <a:r>
              <a:rPr lang="en-US" b="true" sz="4525">
                <a:solidFill>
                  <a:srgbClr val="000000"/>
                </a:solidFill>
                <a:latin typeface="Canva Sans Bold"/>
                <a:ea typeface="Canva Sans Bold"/>
                <a:cs typeface="Canva Sans Bold"/>
                <a:sym typeface="Canva Sans Bold"/>
              </a:rPr>
              <a:t>Scale refers to how big or complex that process or project is. A larger scale will often involve more forces(actions/triggers) and more integrations (connecting different apps or systems).</a:t>
            </a:r>
          </a:p>
          <a:p>
            <a:pPr algn="just">
              <a:lnSpc>
                <a:spcPts val="6336"/>
              </a:lnSpc>
            </a:pPr>
          </a:p>
        </p:txBody>
      </p:sp>
    </p:spTree>
  </p:cSld>
  <p:clrMapOvr>
    <a:masterClrMapping/>
  </p:clrMapOvr>
</p:sld>
</file>

<file path=ppt/slides/slide5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1308597"/>
            <a:ext cx="14372414" cy="6513240"/>
          </a:xfrm>
          <a:prstGeom prst="rect">
            <a:avLst/>
          </a:prstGeom>
        </p:spPr>
        <p:txBody>
          <a:bodyPr anchor="t" rtlCol="false" tIns="0" lIns="0" bIns="0" rIns="0">
            <a:spAutoFit/>
          </a:bodyPr>
          <a:lstStyle/>
          <a:p>
            <a:pPr algn="just">
              <a:lnSpc>
                <a:spcPts val="4745"/>
              </a:lnSpc>
            </a:pPr>
            <a:r>
              <a:rPr lang="en-US" sz="3389" b="true">
                <a:solidFill>
                  <a:srgbClr val="000000"/>
                </a:solidFill>
                <a:latin typeface="Canva Sans Bold"/>
                <a:ea typeface="Canva Sans Bold"/>
                <a:cs typeface="Canva Sans Bold"/>
                <a:sym typeface="Canva Sans Bold"/>
              </a:rPr>
              <a:t>. What is a No-Code Tool?</a:t>
            </a:r>
          </a:p>
          <a:p>
            <a:pPr algn="just">
              <a:lnSpc>
                <a:spcPts val="4745"/>
              </a:lnSpc>
            </a:pPr>
            <a:r>
              <a:rPr lang="en-US" b="true" sz="3389">
                <a:solidFill>
                  <a:srgbClr val="000000"/>
                </a:solidFill>
                <a:latin typeface="Canva Sans Bold"/>
                <a:ea typeface="Canva Sans Bold"/>
                <a:cs typeface="Canva Sans Bold"/>
                <a:sym typeface="Canva Sans Bold"/>
              </a:rPr>
              <a:t>A no-code tool is a platform that allows users to create applications, websites, and automations without writing any code. These tools use visual interfaces, drag-and-drop builders, and pre-configured workflows to allow non-programmers to build powerful systems.</a:t>
            </a:r>
          </a:p>
          <a:p>
            <a:pPr algn="just">
              <a:lnSpc>
                <a:spcPts val="4745"/>
              </a:lnSpc>
            </a:pPr>
            <a:r>
              <a:rPr lang="en-US" b="true" sz="3389">
                <a:solidFill>
                  <a:srgbClr val="000000"/>
                </a:solidFill>
                <a:latin typeface="Canva Sans Bold"/>
                <a:ea typeface="Canva Sans Bold"/>
                <a:cs typeface="Canva Sans Bold"/>
                <a:sym typeface="Canva Sans Bold"/>
              </a:rPr>
              <a:t>Some popular no-code platforms are:</a:t>
            </a:r>
          </a:p>
          <a:p>
            <a:pPr algn="just" marL="731806" indent="-365903" lvl="1">
              <a:lnSpc>
                <a:spcPts val="4745"/>
              </a:lnSpc>
              <a:buFont typeface="Arial"/>
              <a:buChar char="•"/>
            </a:pPr>
            <a:r>
              <a:rPr lang="en-US" b="true" sz="3389">
                <a:solidFill>
                  <a:srgbClr val="000000"/>
                </a:solidFill>
                <a:latin typeface="Canva Sans Bold"/>
                <a:ea typeface="Canva Sans Bold"/>
                <a:cs typeface="Canva Sans Bold"/>
                <a:sym typeface="Canva Sans Bold"/>
              </a:rPr>
              <a:t>Wix (for websites)</a:t>
            </a:r>
          </a:p>
          <a:p>
            <a:pPr algn="just" marL="731806" indent="-365903" lvl="1">
              <a:lnSpc>
                <a:spcPts val="4745"/>
              </a:lnSpc>
              <a:buFont typeface="Arial"/>
              <a:buChar char="•"/>
            </a:pPr>
            <a:r>
              <a:rPr lang="en-US" b="true" sz="3389">
                <a:solidFill>
                  <a:srgbClr val="000000"/>
                </a:solidFill>
                <a:latin typeface="Canva Sans Bold"/>
                <a:ea typeface="Canva Sans Bold"/>
                <a:cs typeface="Canva Sans Bold"/>
                <a:sym typeface="Canva Sans Bold"/>
              </a:rPr>
              <a:t>Zapier (for automating tasks between apps)</a:t>
            </a:r>
          </a:p>
          <a:p>
            <a:pPr algn="just" marL="731806" indent="-365903" lvl="1">
              <a:lnSpc>
                <a:spcPts val="4745"/>
              </a:lnSpc>
              <a:buFont typeface="Arial"/>
              <a:buChar char="•"/>
            </a:pPr>
            <a:r>
              <a:rPr lang="en-US" b="true" sz="3389">
                <a:solidFill>
                  <a:srgbClr val="000000"/>
                </a:solidFill>
                <a:latin typeface="Canva Sans Bold"/>
                <a:ea typeface="Canva Sans Bold"/>
                <a:cs typeface="Canva Sans Bold"/>
                <a:sym typeface="Canva Sans Bold"/>
              </a:rPr>
              <a:t>Bubble (for building web apps)</a:t>
            </a:r>
          </a:p>
          <a:p>
            <a:pPr algn="just" marL="731806" indent="-365903" lvl="1">
              <a:lnSpc>
                <a:spcPts val="4745"/>
              </a:lnSpc>
              <a:buFont typeface="Arial"/>
              <a:buChar char="•"/>
            </a:pPr>
            <a:r>
              <a:rPr lang="en-US" b="true" sz="3389">
                <a:solidFill>
                  <a:srgbClr val="000000"/>
                </a:solidFill>
                <a:latin typeface="Canva Sans Bold"/>
                <a:ea typeface="Canva Sans Bold"/>
                <a:cs typeface="Canva Sans Bold"/>
                <a:sym typeface="Canva Sans Bold"/>
              </a:rPr>
              <a:t>Airtable (for managing data and automations)</a:t>
            </a:r>
          </a:p>
          <a:p>
            <a:pPr algn="just">
              <a:lnSpc>
                <a:spcPts val="4745"/>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858161" y="952500"/>
            <a:ext cx="12890748" cy="9124750"/>
          </a:xfrm>
          <a:prstGeom prst="rect">
            <a:avLst/>
          </a:prstGeom>
        </p:spPr>
        <p:txBody>
          <a:bodyPr anchor="t" rtlCol="false" tIns="0" lIns="0" bIns="0" rIns="0">
            <a:spAutoFit/>
          </a:bodyPr>
          <a:lstStyle/>
          <a:p>
            <a:pPr algn="just">
              <a:lnSpc>
                <a:spcPts val="6053"/>
              </a:lnSpc>
            </a:pPr>
            <a:r>
              <a:rPr lang="en-US" sz="4324" b="true">
                <a:solidFill>
                  <a:srgbClr val="000000"/>
                </a:solidFill>
                <a:latin typeface="Canva Sans Bold"/>
                <a:ea typeface="Canva Sans Bold"/>
                <a:cs typeface="Canva Sans Bold"/>
                <a:sym typeface="Canva Sans Bold"/>
              </a:rPr>
              <a:t>3. RGB</a:t>
            </a:r>
            <a:r>
              <a:rPr lang="en-US" b="true" sz="4324">
                <a:solidFill>
                  <a:srgbClr val="000000"/>
                </a:solidFill>
                <a:latin typeface="Canva Sans Bold"/>
                <a:ea typeface="Canva Sans Bold"/>
                <a:cs typeface="Canva Sans Bold"/>
                <a:sym typeface="Canva Sans Bold"/>
              </a:rPr>
              <a:t>A (Red, Green, Blue, Alpha)</a:t>
            </a:r>
          </a:p>
          <a:p>
            <a:pPr algn="just">
              <a:lnSpc>
                <a:spcPts val="6053"/>
              </a:lnSpc>
            </a:pPr>
            <a:r>
              <a:rPr lang="en-US" b="true" sz="4324">
                <a:solidFill>
                  <a:srgbClr val="000000"/>
                </a:solidFill>
                <a:latin typeface="Canva Sans Bold"/>
                <a:ea typeface="Canva Sans Bold"/>
                <a:cs typeface="Canva Sans Bold"/>
                <a:sym typeface="Canva Sans Bold"/>
              </a:rPr>
              <a:t>RGBA is an extension of RGB that includes an additional component for alpha, which controls the transparency of the color.</a:t>
            </a:r>
          </a:p>
          <a:p>
            <a:pPr algn="just" marL="933606" indent="-466803" lvl="1">
              <a:lnSpc>
                <a:spcPts val="6053"/>
              </a:lnSpc>
              <a:buFont typeface="Arial"/>
              <a:buChar char="•"/>
            </a:pPr>
            <a:r>
              <a:rPr lang="en-US" b="true" sz="4324">
                <a:solidFill>
                  <a:srgbClr val="000000"/>
                </a:solidFill>
                <a:latin typeface="Canva Sans Bold"/>
                <a:ea typeface="Canva Sans Bold"/>
                <a:cs typeface="Canva Sans Bold"/>
                <a:sym typeface="Canva Sans Bold"/>
              </a:rPr>
              <a:t>Format: rgba(R, G, B, A)</a:t>
            </a:r>
          </a:p>
          <a:p>
            <a:pPr algn="just" marL="1867211" indent="-622404" lvl="2">
              <a:lnSpc>
                <a:spcPts val="6053"/>
              </a:lnSpc>
              <a:buFont typeface="Arial"/>
              <a:buChar char="⚬"/>
            </a:pPr>
            <a:r>
              <a:rPr lang="en-US" b="true" sz="4324">
                <a:solidFill>
                  <a:srgbClr val="000000"/>
                </a:solidFill>
                <a:latin typeface="Canva Sans Bold"/>
                <a:ea typeface="Canva Sans Bold"/>
                <a:cs typeface="Canva Sans Bold"/>
                <a:sym typeface="Canva Sans Bold"/>
              </a:rPr>
              <a:t>R, G, B: Red, Green, and Blue values (0–255)</a:t>
            </a:r>
          </a:p>
          <a:p>
            <a:pPr algn="just" marL="1867211" indent="-622404" lvl="2">
              <a:lnSpc>
                <a:spcPts val="6053"/>
              </a:lnSpc>
              <a:buFont typeface="Arial"/>
              <a:buChar char="⚬"/>
            </a:pPr>
            <a:r>
              <a:rPr lang="en-US" b="true" sz="4324">
                <a:solidFill>
                  <a:srgbClr val="000000"/>
                </a:solidFill>
                <a:latin typeface="Canva Sans Bold"/>
                <a:ea typeface="Canva Sans Bold"/>
                <a:cs typeface="Canva Sans Bold"/>
                <a:sym typeface="Canva Sans Bold"/>
              </a:rPr>
              <a:t>A: Alpha value (0 to 1), where 0 is fully transparent and 1 is fully opaque.</a:t>
            </a:r>
          </a:p>
          <a:p>
            <a:pPr algn="just" marL="1867211" indent="-622404" lvl="2">
              <a:lnSpc>
                <a:spcPts val="6053"/>
              </a:lnSpc>
              <a:buFont typeface="Arial"/>
              <a:buChar char="⚬"/>
            </a:pPr>
            <a:r>
              <a:rPr lang="en-US" b="true" sz="4324">
                <a:solidFill>
                  <a:srgbClr val="000000"/>
                </a:solidFill>
                <a:latin typeface="Canva Sans Bold"/>
                <a:ea typeface="Canva Sans Bold"/>
                <a:cs typeface="Canva Sans Bold"/>
                <a:sym typeface="Canva Sans Bold"/>
              </a:rPr>
              <a:t>For example, rgba(255, 87, 51, 0.5) represents a semi-transparent color.</a:t>
            </a:r>
          </a:p>
          <a:p>
            <a:pPr algn="just">
              <a:lnSpc>
                <a:spcPts val="6053"/>
              </a:lnSpc>
            </a:pPr>
          </a:p>
        </p:txBody>
      </p:sp>
    </p:spTree>
  </p:cSld>
  <p:clrMapOvr>
    <a:masterClrMapping/>
  </p:clrMapOvr>
</p:sld>
</file>

<file path=ppt/slides/slide6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285235" y="2278380"/>
            <a:ext cx="17254538" cy="5981065"/>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What is Force in No-Co</a:t>
            </a:r>
            <a:r>
              <a:rPr lang="en-US" b="true" sz="3399">
                <a:solidFill>
                  <a:srgbClr val="000000"/>
                </a:solidFill>
                <a:latin typeface="Canva Sans Bold"/>
                <a:ea typeface="Canva Sans Bold"/>
                <a:cs typeface="Canva Sans Bold"/>
                <a:sym typeface="Canva Sans Bold"/>
              </a:rPr>
              <a:t>de Tools?</a:t>
            </a:r>
          </a:p>
          <a:p>
            <a:pPr algn="just">
              <a:lnSpc>
                <a:spcPts val="4759"/>
              </a:lnSpc>
            </a:pPr>
            <a:r>
              <a:rPr lang="en-US" b="true" sz="3399">
                <a:solidFill>
                  <a:srgbClr val="000000"/>
                </a:solidFill>
                <a:latin typeface="Canva Sans Bold"/>
                <a:ea typeface="Canva Sans Bold"/>
                <a:cs typeface="Canva Sans Bold"/>
                <a:sym typeface="Canva Sans Bold"/>
              </a:rPr>
              <a:t>In the context of no-code tools, force refers to triggers or actions—events that start a process or workflow in the platform. When a user interacts with the system, it can force an event to happen.</a:t>
            </a:r>
          </a:p>
          <a:p>
            <a:pPr algn="just">
              <a:lnSpc>
                <a:spcPts val="4759"/>
              </a:lnSpc>
            </a:pPr>
            <a:r>
              <a:rPr lang="en-US" b="true" sz="3399">
                <a:solidFill>
                  <a:srgbClr val="000000"/>
                </a:solidFill>
                <a:latin typeface="Canva Sans Bold"/>
                <a:ea typeface="Canva Sans Bold"/>
                <a:cs typeface="Canva Sans Bold"/>
                <a:sym typeface="Canva Sans Bold"/>
              </a:rPr>
              <a:t>For example:</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A user clicking a button might trigger the force of sending an email or updating a database.</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In Zapier, a force might be an action like when a new email is received, which automatically triggers an action such as adding data to a Google Sheet.</a:t>
            </a:r>
          </a:p>
          <a:p>
            <a:pPr algn="just">
              <a:lnSpc>
                <a:spcPts val="4759"/>
              </a:lnSpc>
            </a:pPr>
          </a:p>
        </p:txBody>
      </p:sp>
    </p:spTree>
  </p:cSld>
  <p:clrMapOvr>
    <a:masterClrMapping/>
  </p:clrMapOvr>
</p:sld>
</file>

<file path=ppt/slides/slide6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397066" y="1819592"/>
            <a:ext cx="17112408" cy="6581140"/>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3. What is Scale in No-Co</a:t>
            </a:r>
            <a:r>
              <a:rPr lang="en-US" b="true" sz="3399">
                <a:solidFill>
                  <a:srgbClr val="000000"/>
                </a:solidFill>
                <a:latin typeface="Canva Sans Bold"/>
                <a:ea typeface="Canva Sans Bold"/>
                <a:cs typeface="Canva Sans Bold"/>
                <a:sym typeface="Canva Sans Bold"/>
              </a:rPr>
              <a:t>de Tools?</a:t>
            </a:r>
          </a:p>
          <a:p>
            <a:pPr algn="just">
              <a:lnSpc>
                <a:spcPts val="4759"/>
              </a:lnSpc>
            </a:pPr>
            <a:r>
              <a:rPr lang="en-US" b="true" sz="3399">
                <a:solidFill>
                  <a:srgbClr val="000000"/>
                </a:solidFill>
                <a:latin typeface="Canva Sans Bold"/>
                <a:ea typeface="Canva Sans Bold"/>
                <a:cs typeface="Canva Sans Bold"/>
                <a:sym typeface="Canva Sans Bold"/>
              </a:rPr>
              <a:t>Scale refers to the size or complexity of the application or automation you're building.</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Small Scale: A simple task, like a single form that collects user information and sends an email.</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Medium Scale: Building a more complex workflow that connects several tools and apps, like syncing data between Google Sheets and Slack.</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Large Scale: Creating a full-fledged application with multiple user interactions, databases, integrations, and business logic, such as an e-commerce platform or a CRM system.</a:t>
            </a:r>
          </a:p>
          <a:p>
            <a:pPr algn="just">
              <a:lnSpc>
                <a:spcPts val="4759"/>
              </a:lnSpc>
            </a:pPr>
          </a:p>
        </p:txBody>
      </p:sp>
    </p:spTree>
  </p:cSld>
  <p:clrMapOvr>
    <a:masterClrMapping/>
  </p:clrMapOvr>
</p:sld>
</file>

<file path=ppt/slides/slide6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2465342"/>
            <a:ext cx="15701152" cy="6360972"/>
          </a:xfrm>
          <a:prstGeom prst="rect">
            <a:avLst/>
          </a:prstGeom>
        </p:spPr>
        <p:txBody>
          <a:bodyPr anchor="t" rtlCol="false" tIns="0" lIns="0" bIns="0" rIns="0">
            <a:spAutoFit/>
          </a:bodyPr>
          <a:lstStyle/>
          <a:p>
            <a:pPr algn="just">
              <a:lnSpc>
                <a:spcPts val="6336"/>
              </a:lnSpc>
            </a:pPr>
            <a:r>
              <a:rPr lang="en-US" sz="4525" b="true">
                <a:solidFill>
                  <a:srgbClr val="000000"/>
                </a:solidFill>
                <a:latin typeface="Canva Sans Bold"/>
                <a:ea typeface="Canva Sans Bold"/>
                <a:cs typeface="Canva Sans Bold"/>
                <a:sym typeface="Canva Sans Bold"/>
              </a:rPr>
              <a:t>4. How Force an</a:t>
            </a:r>
            <a:r>
              <a:rPr lang="en-US" b="true" sz="4525">
                <a:solidFill>
                  <a:srgbClr val="000000"/>
                </a:solidFill>
                <a:latin typeface="Canva Sans Bold"/>
                <a:ea typeface="Canva Sans Bold"/>
                <a:cs typeface="Canva Sans Bold"/>
                <a:sym typeface="Canva Sans Bold"/>
              </a:rPr>
              <a:t>d Scale Relate to No-Code Tools?</a:t>
            </a:r>
          </a:p>
          <a:p>
            <a:pPr algn="just" marL="977125" indent="-488563" lvl="1">
              <a:lnSpc>
                <a:spcPts val="6336"/>
              </a:lnSpc>
              <a:buFont typeface="Arial"/>
              <a:buChar char="•"/>
            </a:pPr>
            <a:r>
              <a:rPr lang="en-US" b="true" sz="4525">
                <a:solidFill>
                  <a:srgbClr val="000000"/>
                </a:solidFill>
                <a:latin typeface="Canva Sans Bold"/>
                <a:ea typeface="Canva Sans Bold"/>
                <a:cs typeface="Canva Sans Bold"/>
                <a:sym typeface="Canva Sans Bold"/>
              </a:rPr>
              <a:t>Force in no-code tools typically refers to the action or trigger that starts a process.</a:t>
            </a:r>
          </a:p>
          <a:p>
            <a:pPr algn="just" marL="977125" indent="-488563" lvl="1">
              <a:lnSpc>
                <a:spcPts val="6336"/>
              </a:lnSpc>
              <a:buFont typeface="Arial"/>
              <a:buChar char="•"/>
            </a:pPr>
            <a:r>
              <a:rPr lang="en-US" b="true" sz="4525">
                <a:solidFill>
                  <a:srgbClr val="000000"/>
                </a:solidFill>
                <a:latin typeface="Canva Sans Bold"/>
                <a:ea typeface="Canva Sans Bold"/>
                <a:cs typeface="Canva Sans Bold"/>
                <a:sym typeface="Canva Sans Bold"/>
              </a:rPr>
              <a:t>Scale refers to how big or complex that process or project is. A larger scale will often involve more forces(actions/triggers) and more integrations (connecting different apps or systems).</a:t>
            </a:r>
          </a:p>
          <a:p>
            <a:pPr algn="just">
              <a:lnSpc>
                <a:spcPts val="6336"/>
              </a:lnSpc>
            </a:pPr>
          </a:p>
        </p:txBody>
      </p:sp>
    </p:spTree>
  </p:cSld>
  <p:clrMapOvr>
    <a:masterClrMapping/>
  </p:clrMapOvr>
</p:sld>
</file>

<file path=ppt/slides/slide6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313476" y="2208732"/>
            <a:ext cx="16378410" cy="6726406"/>
          </a:xfrm>
          <a:prstGeom prst="rect">
            <a:avLst/>
          </a:prstGeom>
        </p:spPr>
        <p:txBody>
          <a:bodyPr anchor="t" rtlCol="false" tIns="0" lIns="0" bIns="0" rIns="0">
            <a:spAutoFit/>
          </a:bodyPr>
          <a:lstStyle/>
          <a:p>
            <a:pPr algn="l">
              <a:lnSpc>
                <a:spcPts val="5956"/>
              </a:lnSpc>
            </a:pPr>
            <a:r>
              <a:rPr lang="en-US" sz="4254" b="true">
                <a:solidFill>
                  <a:srgbClr val="000000"/>
                </a:solidFill>
                <a:latin typeface="Canva Sans Bold"/>
                <a:ea typeface="Canva Sans Bold"/>
                <a:cs typeface="Canva Sans Bold"/>
                <a:sym typeface="Canva Sans Bold"/>
              </a:rPr>
              <a:t>Summary:</a:t>
            </a:r>
          </a:p>
          <a:p>
            <a:pPr algn="l">
              <a:lnSpc>
                <a:spcPts val="5956"/>
              </a:lnSpc>
            </a:pPr>
            <a:r>
              <a:rPr lang="en-US" sz="4254" b="true">
                <a:solidFill>
                  <a:srgbClr val="000000"/>
                </a:solidFill>
                <a:latin typeface="Canva Sans Bold"/>
                <a:ea typeface="Canva Sans Bold"/>
                <a:cs typeface="Canva Sans Bold"/>
                <a:sym typeface="Canva Sans Bold"/>
              </a:rPr>
              <a:t>In a no-code tool, force refers to the actions or events that trigger something to happen (like a button click), and scalerefers to the complexity or size of the system you're building, from a simple website to a large, integrated application. No-code tools let you manage both forces (actions) and scales (project complexity) visually and without writing any code.</a:t>
            </a:r>
          </a:p>
          <a:p>
            <a:pPr algn="l">
              <a:lnSpc>
                <a:spcPts val="5956"/>
              </a:lnSpc>
            </a:pPr>
          </a:p>
        </p:txBody>
      </p:sp>
    </p:spTree>
  </p:cSld>
  <p:clrMapOvr>
    <a:masterClrMapping/>
  </p:clrMapOvr>
</p:sld>
</file>

<file path=ppt/slides/slide6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392304" y="2695931"/>
            <a:ext cx="17895696" cy="5575423"/>
          </a:xfrm>
          <a:prstGeom prst="rect">
            <a:avLst/>
          </a:prstGeom>
        </p:spPr>
        <p:txBody>
          <a:bodyPr anchor="t" rtlCol="false" tIns="0" lIns="0" bIns="0" rIns="0">
            <a:spAutoFit/>
          </a:bodyPr>
          <a:lstStyle/>
          <a:p>
            <a:pPr algn="just">
              <a:lnSpc>
                <a:spcPts val="4934"/>
              </a:lnSpc>
            </a:pPr>
            <a:r>
              <a:rPr lang="en-US" sz="3524" b="true">
                <a:solidFill>
                  <a:srgbClr val="000000"/>
                </a:solidFill>
                <a:latin typeface="Canva Sans Bold"/>
                <a:ea typeface="Canva Sans Bold"/>
                <a:cs typeface="Canva Sans Bold"/>
                <a:sym typeface="Canva Sans Bold"/>
              </a:rPr>
              <a:t>Examples of Force an</a:t>
            </a:r>
            <a:r>
              <a:rPr lang="en-US" b="true" sz="3524">
                <a:solidFill>
                  <a:srgbClr val="000000"/>
                </a:solidFill>
                <a:latin typeface="Canva Sans Bold"/>
                <a:ea typeface="Canva Sans Bold"/>
                <a:cs typeface="Canva Sans Bold"/>
                <a:sym typeface="Canva Sans Bold"/>
              </a:rPr>
              <a:t>d Scale in No-Code Tools:</a:t>
            </a:r>
          </a:p>
          <a:p>
            <a:pPr algn="just" marL="760916" indent="-380458" lvl="1">
              <a:lnSpc>
                <a:spcPts val="4934"/>
              </a:lnSpc>
              <a:buFont typeface="Arial"/>
              <a:buChar char="•"/>
            </a:pPr>
            <a:r>
              <a:rPr lang="en-US" b="true" sz="3524">
                <a:solidFill>
                  <a:srgbClr val="000000"/>
                </a:solidFill>
                <a:latin typeface="Canva Sans Bold"/>
                <a:ea typeface="Canva Sans Bold"/>
                <a:cs typeface="Canva Sans Bold"/>
                <a:sym typeface="Canva Sans Bold"/>
              </a:rPr>
              <a:t>Small Scale Example: A simple form submission on a website (force) triggers an email to the user (action).</a:t>
            </a:r>
          </a:p>
          <a:p>
            <a:pPr algn="just" marL="760916" indent="-380458" lvl="1">
              <a:lnSpc>
                <a:spcPts val="4934"/>
              </a:lnSpc>
              <a:buFont typeface="Arial"/>
              <a:buChar char="•"/>
            </a:pPr>
            <a:r>
              <a:rPr lang="en-US" b="true" sz="3524">
                <a:solidFill>
                  <a:srgbClr val="000000"/>
                </a:solidFill>
                <a:latin typeface="Canva Sans Bold"/>
                <a:ea typeface="Canva Sans Bold"/>
                <a:cs typeface="Canva Sans Bold"/>
                <a:sym typeface="Canva Sans Bold"/>
              </a:rPr>
              <a:t>Medium Scale Example: A form submission (force) triggers email sending, data entry into a Google Sheet, and an SMS notification.</a:t>
            </a:r>
          </a:p>
          <a:p>
            <a:pPr algn="just" marL="760916" indent="-380458" lvl="1">
              <a:lnSpc>
                <a:spcPts val="4934"/>
              </a:lnSpc>
              <a:buFont typeface="Arial"/>
              <a:buChar char="•"/>
            </a:pPr>
            <a:r>
              <a:rPr lang="en-US" b="true" sz="3524">
                <a:solidFill>
                  <a:srgbClr val="000000"/>
                </a:solidFill>
                <a:latin typeface="Canva Sans Bold"/>
                <a:ea typeface="Canva Sans Bold"/>
                <a:cs typeface="Canva Sans Bold"/>
                <a:sym typeface="Canva Sans Bold"/>
              </a:rPr>
              <a:t>Large Scale Example: An e-commerce website where a user’s purchase (force) triggers order processing, inventory update, email confirmation, and payment processing.</a:t>
            </a:r>
          </a:p>
          <a:p>
            <a:pPr algn="just">
              <a:lnSpc>
                <a:spcPts val="4934"/>
              </a:lnSpc>
            </a:pPr>
          </a:p>
        </p:txBody>
      </p:sp>
    </p:spTree>
  </p:cSld>
  <p:clrMapOvr>
    <a:masterClrMapping/>
  </p:clrMapOvr>
</p:sld>
</file>

<file path=ppt/slides/slide6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313476" y="2208732"/>
            <a:ext cx="16378410" cy="6726406"/>
          </a:xfrm>
          <a:prstGeom prst="rect">
            <a:avLst/>
          </a:prstGeom>
        </p:spPr>
        <p:txBody>
          <a:bodyPr anchor="t" rtlCol="false" tIns="0" lIns="0" bIns="0" rIns="0">
            <a:spAutoFit/>
          </a:bodyPr>
          <a:lstStyle/>
          <a:p>
            <a:pPr algn="l">
              <a:lnSpc>
                <a:spcPts val="5956"/>
              </a:lnSpc>
            </a:pPr>
            <a:r>
              <a:rPr lang="en-US" sz="4254" b="true">
                <a:solidFill>
                  <a:srgbClr val="000000"/>
                </a:solidFill>
                <a:latin typeface="Canva Sans Bold"/>
                <a:ea typeface="Canva Sans Bold"/>
                <a:cs typeface="Canva Sans Bold"/>
                <a:sym typeface="Canva Sans Bold"/>
              </a:rPr>
              <a:t>Summary:</a:t>
            </a:r>
          </a:p>
          <a:p>
            <a:pPr algn="l">
              <a:lnSpc>
                <a:spcPts val="5956"/>
              </a:lnSpc>
            </a:pPr>
            <a:r>
              <a:rPr lang="en-US" sz="4254" b="true">
                <a:solidFill>
                  <a:srgbClr val="000000"/>
                </a:solidFill>
                <a:latin typeface="Canva Sans Bold"/>
                <a:ea typeface="Canva Sans Bold"/>
                <a:cs typeface="Canva Sans Bold"/>
                <a:sym typeface="Canva Sans Bold"/>
              </a:rPr>
              <a:t>In a no-code tool, force refers to the actions or events that trigger something to happen (like a button click), and scalerefers to the complexity or size of the system you're building, from a simple website to a large, integrated application. No-code tools let you manage both forces (actions) and scales (project complexity) visually and without writing any code.</a:t>
            </a:r>
          </a:p>
          <a:p>
            <a:pPr algn="l">
              <a:lnSpc>
                <a:spcPts val="5956"/>
              </a:lnSpc>
            </a:pPr>
          </a:p>
        </p:txBody>
      </p:sp>
    </p:spTree>
  </p:cSld>
  <p:clrMapOvr>
    <a:masterClrMapping/>
  </p:clrMapOvr>
</p:sld>
</file>

<file path=ppt/slides/slide6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392304" y="2695931"/>
            <a:ext cx="17895696" cy="5575423"/>
          </a:xfrm>
          <a:prstGeom prst="rect">
            <a:avLst/>
          </a:prstGeom>
        </p:spPr>
        <p:txBody>
          <a:bodyPr anchor="t" rtlCol="false" tIns="0" lIns="0" bIns="0" rIns="0">
            <a:spAutoFit/>
          </a:bodyPr>
          <a:lstStyle/>
          <a:p>
            <a:pPr algn="just">
              <a:lnSpc>
                <a:spcPts val="4934"/>
              </a:lnSpc>
            </a:pPr>
            <a:r>
              <a:rPr lang="en-US" sz="3524" b="true">
                <a:solidFill>
                  <a:srgbClr val="000000"/>
                </a:solidFill>
                <a:latin typeface="Canva Sans Bold"/>
                <a:ea typeface="Canva Sans Bold"/>
                <a:cs typeface="Canva Sans Bold"/>
                <a:sym typeface="Canva Sans Bold"/>
              </a:rPr>
              <a:t>Examples of Force an</a:t>
            </a:r>
            <a:r>
              <a:rPr lang="en-US" b="true" sz="3524">
                <a:solidFill>
                  <a:srgbClr val="000000"/>
                </a:solidFill>
                <a:latin typeface="Canva Sans Bold"/>
                <a:ea typeface="Canva Sans Bold"/>
                <a:cs typeface="Canva Sans Bold"/>
                <a:sym typeface="Canva Sans Bold"/>
              </a:rPr>
              <a:t>d Scale in No-Code Tools:</a:t>
            </a:r>
          </a:p>
          <a:p>
            <a:pPr algn="just" marL="760916" indent="-380458" lvl="1">
              <a:lnSpc>
                <a:spcPts val="4934"/>
              </a:lnSpc>
              <a:buFont typeface="Arial"/>
              <a:buChar char="•"/>
            </a:pPr>
            <a:r>
              <a:rPr lang="en-US" b="true" sz="3524">
                <a:solidFill>
                  <a:srgbClr val="000000"/>
                </a:solidFill>
                <a:latin typeface="Canva Sans Bold"/>
                <a:ea typeface="Canva Sans Bold"/>
                <a:cs typeface="Canva Sans Bold"/>
                <a:sym typeface="Canva Sans Bold"/>
              </a:rPr>
              <a:t>Small Scale Example: A simple form submission on a website (force) triggers an email to the user (action).</a:t>
            </a:r>
          </a:p>
          <a:p>
            <a:pPr algn="just" marL="760916" indent="-380458" lvl="1">
              <a:lnSpc>
                <a:spcPts val="4934"/>
              </a:lnSpc>
              <a:buFont typeface="Arial"/>
              <a:buChar char="•"/>
            </a:pPr>
            <a:r>
              <a:rPr lang="en-US" b="true" sz="3524">
                <a:solidFill>
                  <a:srgbClr val="000000"/>
                </a:solidFill>
                <a:latin typeface="Canva Sans Bold"/>
                <a:ea typeface="Canva Sans Bold"/>
                <a:cs typeface="Canva Sans Bold"/>
                <a:sym typeface="Canva Sans Bold"/>
              </a:rPr>
              <a:t>Medium Scale Example: A form submission (force) triggers email sending, data entry into a Google Sheet, and an SMS notification.</a:t>
            </a:r>
          </a:p>
          <a:p>
            <a:pPr algn="just" marL="760916" indent="-380458" lvl="1">
              <a:lnSpc>
                <a:spcPts val="4934"/>
              </a:lnSpc>
              <a:buFont typeface="Arial"/>
              <a:buChar char="•"/>
            </a:pPr>
            <a:r>
              <a:rPr lang="en-US" b="true" sz="3524">
                <a:solidFill>
                  <a:srgbClr val="000000"/>
                </a:solidFill>
                <a:latin typeface="Canva Sans Bold"/>
                <a:ea typeface="Canva Sans Bold"/>
                <a:cs typeface="Canva Sans Bold"/>
                <a:sym typeface="Canva Sans Bold"/>
              </a:rPr>
              <a:t>Large Scale Example: An e-commerce website where a user’s purchase (force) triggers order processing, inventory update, email confirmation, and payment processing.</a:t>
            </a:r>
          </a:p>
          <a:p>
            <a:pPr algn="just">
              <a:lnSpc>
                <a:spcPts val="4934"/>
              </a:lnSpc>
            </a:pPr>
          </a:p>
        </p:txBody>
      </p:sp>
    </p:spTree>
  </p:cSld>
  <p:clrMapOvr>
    <a:masterClrMapping/>
  </p:clrMapOvr>
</p:sld>
</file>

<file path=ppt/slides/slide6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313476" y="2208732"/>
            <a:ext cx="16378410" cy="6726406"/>
          </a:xfrm>
          <a:prstGeom prst="rect">
            <a:avLst/>
          </a:prstGeom>
        </p:spPr>
        <p:txBody>
          <a:bodyPr anchor="t" rtlCol="false" tIns="0" lIns="0" bIns="0" rIns="0">
            <a:spAutoFit/>
          </a:bodyPr>
          <a:lstStyle/>
          <a:p>
            <a:pPr algn="l">
              <a:lnSpc>
                <a:spcPts val="5956"/>
              </a:lnSpc>
            </a:pPr>
            <a:r>
              <a:rPr lang="en-US" sz="4254" b="true">
                <a:solidFill>
                  <a:srgbClr val="000000"/>
                </a:solidFill>
                <a:latin typeface="Canva Sans Bold"/>
                <a:ea typeface="Canva Sans Bold"/>
                <a:cs typeface="Canva Sans Bold"/>
                <a:sym typeface="Canva Sans Bold"/>
              </a:rPr>
              <a:t>Summary:</a:t>
            </a:r>
          </a:p>
          <a:p>
            <a:pPr algn="l">
              <a:lnSpc>
                <a:spcPts val="5956"/>
              </a:lnSpc>
            </a:pPr>
            <a:r>
              <a:rPr lang="en-US" sz="4254" b="true">
                <a:solidFill>
                  <a:srgbClr val="000000"/>
                </a:solidFill>
                <a:latin typeface="Canva Sans Bold"/>
                <a:ea typeface="Canva Sans Bold"/>
                <a:cs typeface="Canva Sans Bold"/>
                <a:sym typeface="Canva Sans Bold"/>
              </a:rPr>
              <a:t>In a no-code tool, force refers to the actions or events that trigger something to happen (like a button click), and scalerefers to the complexity or size of the system you're building, from a simple website to a large, integrated application. No-code tools let you manage both forces (actions) and scales (project complexity) visually and without writing any code.</a:t>
            </a:r>
          </a:p>
          <a:p>
            <a:pPr algn="l">
              <a:lnSpc>
                <a:spcPts val="5956"/>
              </a:lnSpc>
            </a:pPr>
          </a:p>
        </p:txBody>
      </p:sp>
    </p:spTree>
  </p:cSld>
  <p:clrMapOvr>
    <a:masterClrMapping/>
  </p:clrMapOvr>
</p:sld>
</file>

<file path=ppt/slides/slide6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5158575" y="1920144"/>
            <a:ext cx="694260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Types of Scales Force</a:t>
            </a:r>
          </a:p>
        </p:txBody>
      </p:sp>
      <p:sp>
        <p:nvSpPr>
          <p:cNvPr name="TextBox 8" id="8"/>
          <p:cNvSpPr txBox="true"/>
          <p:nvPr/>
        </p:nvSpPr>
        <p:spPr>
          <a:xfrm rot="0">
            <a:off x="1189822" y="3659524"/>
            <a:ext cx="15541128" cy="5380990"/>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Types of Sales Force</a:t>
            </a:r>
          </a:p>
          <a:p>
            <a:pPr algn="just">
              <a:lnSpc>
                <a:spcPts val="4759"/>
              </a:lnSpc>
            </a:pPr>
            <a:r>
              <a:rPr lang="en-US" sz="3399" b="true">
                <a:solidFill>
                  <a:srgbClr val="000000"/>
                </a:solidFill>
                <a:latin typeface="Canva Sans Bold"/>
                <a:ea typeface="Canva Sans Bold"/>
                <a:cs typeface="Canva Sans Bold"/>
                <a:sym typeface="Canva Sans Bold"/>
              </a:rPr>
              <a:t>A sales force refers to a group of individuals within an organization who are responsible for selling its products or services. The structure and approach of a sales force can vary based on the type of business, target market, and sales strategy. There are several types of sales forces, each suited for different selling environments, business goals, and market conditions.</a:t>
            </a:r>
          </a:p>
          <a:p>
            <a:pPr algn="just">
              <a:lnSpc>
                <a:spcPts val="4759"/>
              </a:lnSpc>
            </a:pPr>
            <a:r>
              <a:rPr lang="en-US" sz="3399" b="true">
                <a:solidFill>
                  <a:srgbClr val="000000"/>
                </a:solidFill>
                <a:latin typeface="Canva Sans Bold"/>
                <a:ea typeface="Canva Sans Bold"/>
                <a:cs typeface="Canva Sans Bold"/>
                <a:sym typeface="Canva Sans Bold"/>
              </a:rPr>
              <a:t>Below are the main types of sales force:</a:t>
            </a:r>
          </a:p>
          <a:p>
            <a:pPr algn="just">
              <a:lnSpc>
                <a:spcPts val="4759"/>
              </a:lnSpc>
            </a:pPr>
          </a:p>
        </p:txBody>
      </p:sp>
    </p:spTree>
  </p:cSld>
  <p:clrMapOvr>
    <a:masterClrMapping/>
  </p:clrMapOvr>
</p:sld>
</file>

<file path=ppt/slides/slide6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0" y="1705866"/>
            <a:ext cx="18288000" cy="8981440"/>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1. Inside Sales Force</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Definition: </a:t>
            </a:r>
            <a:r>
              <a:rPr lang="en-US" b="true" sz="3399">
                <a:solidFill>
                  <a:srgbClr val="000000"/>
                </a:solidFill>
                <a:latin typeface="Canva Sans Bold"/>
                <a:ea typeface="Canva Sans Bold"/>
                <a:cs typeface="Canva Sans Bold"/>
                <a:sym typeface="Canva Sans Bold"/>
              </a:rPr>
              <a:t>An inside sales force works primarily from within the company's office or remotely. They engage with customers via phone, email, video calls, or online chat.</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Key Characteristics: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Sales Activities: Focuses on inbound and outbound calls, emails, or other online communication.</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Customer Interaction: Typically has less face-to-face interaction with customers.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Tools Used: CRM (Customer Relationship Management) software, email campaigns, and telemarketing.</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Examples: Remote sales teams, B2B SaaS companies, or businesses that offer digital products or services.</a:t>
            </a:r>
          </a:p>
          <a:p>
            <a:pPr algn="just">
              <a:lnSpc>
                <a:spcPts val="4759"/>
              </a:lnSpc>
            </a:pPr>
          </a:p>
          <a:p>
            <a:pPr algn="just">
              <a:lnSpc>
                <a:spcPts val="475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2272516" y="1519555"/>
            <a:ext cx="13356747" cy="7181215"/>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4. HSL (Hue, Saturation, Lightness)</a:t>
            </a:r>
          </a:p>
          <a:p>
            <a:pPr algn="just">
              <a:lnSpc>
                <a:spcPts val="4759"/>
              </a:lnSpc>
            </a:pPr>
            <a:r>
              <a:rPr lang="en-US" sz="3399" b="true">
                <a:solidFill>
                  <a:srgbClr val="000000"/>
                </a:solidFill>
                <a:latin typeface="Canva Sans Bold"/>
                <a:ea typeface="Canva Sans Bold"/>
                <a:cs typeface="Canva Sans Bold"/>
                <a:sym typeface="Canva Sans Bold"/>
              </a:rPr>
              <a:t>HSL is another color mo</a:t>
            </a:r>
            <a:r>
              <a:rPr lang="en-US" b="true" sz="3399">
                <a:solidFill>
                  <a:srgbClr val="000000"/>
                </a:solidFill>
                <a:latin typeface="Canva Sans Bold"/>
                <a:ea typeface="Canva Sans Bold"/>
                <a:cs typeface="Canva Sans Bold"/>
                <a:sym typeface="Canva Sans Bold"/>
              </a:rPr>
              <a:t>del that defines colors based on three parameters:</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Hue (H): The color type, represented as an angle (0°–360°) on the color wheel.</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Saturation (S): The intensity of the color (0%–100%).</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Lightness (L): The lightness or darkness of the color (0%–100%).</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Format: hsl(H, S%, L%)</a:t>
            </a:r>
          </a:p>
          <a:p>
            <a:pPr algn="just">
              <a:lnSpc>
                <a:spcPts val="4759"/>
              </a:lnSpc>
            </a:pPr>
            <a:r>
              <a:rPr lang="en-US" b="true" sz="3399">
                <a:solidFill>
                  <a:srgbClr val="000000"/>
                </a:solidFill>
                <a:latin typeface="Canva Sans Bold"/>
                <a:ea typeface="Canva Sans Bold"/>
                <a:cs typeface="Canva Sans Bold"/>
                <a:sym typeface="Canva Sans Bold"/>
              </a:rPr>
              <a:t>For example, hsl(14, 100%, 60%) represents a hue of 14° (which is a reddish-orange), with full saturation and 60% lightness.</a:t>
            </a:r>
          </a:p>
          <a:p>
            <a:pPr algn="just">
              <a:lnSpc>
                <a:spcPts val="4759"/>
              </a:lnSpc>
            </a:pPr>
          </a:p>
        </p:txBody>
      </p:sp>
    </p:spTree>
  </p:cSld>
  <p:clrMapOvr>
    <a:masterClrMapping/>
  </p:clrMapOvr>
</p:sld>
</file>

<file path=ppt/slides/slide7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5158575" y="1920144"/>
            <a:ext cx="694260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Types of Scales Force</a:t>
            </a:r>
          </a:p>
        </p:txBody>
      </p:sp>
      <p:sp>
        <p:nvSpPr>
          <p:cNvPr name="TextBox 8" id="8"/>
          <p:cNvSpPr txBox="true"/>
          <p:nvPr/>
        </p:nvSpPr>
        <p:spPr>
          <a:xfrm rot="0">
            <a:off x="1189822" y="3659524"/>
            <a:ext cx="15541128" cy="5380990"/>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Types of Sales Force</a:t>
            </a:r>
          </a:p>
          <a:p>
            <a:pPr algn="just">
              <a:lnSpc>
                <a:spcPts val="4759"/>
              </a:lnSpc>
            </a:pPr>
            <a:r>
              <a:rPr lang="en-US" sz="3399" b="true">
                <a:solidFill>
                  <a:srgbClr val="000000"/>
                </a:solidFill>
                <a:latin typeface="Canva Sans Bold"/>
                <a:ea typeface="Canva Sans Bold"/>
                <a:cs typeface="Canva Sans Bold"/>
                <a:sym typeface="Canva Sans Bold"/>
              </a:rPr>
              <a:t>A sales force refers to a group of individuals within an organization who are responsible for selling its products or services. The structure and approach of a sales force can vary based on the type of business, target market, and sales strategy. There are several types of sales forces, each suited for different selling environments, business goals, and market conditions.</a:t>
            </a:r>
          </a:p>
          <a:p>
            <a:pPr algn="just">
              <a:lnSpc>
                <a:spcPts val="4759"/>
              </a:lnSpc>
            </a:pPr>
            <a:r>
              <a:rPr lang="en-US" sz="3399" b="true">
                <a:solidFill>
                  <a:srgbClr val="000000"/>
                </a:solidFill>
                <a:latin typeface="Canva Sans Bold"/>
                <a:ea typeface="Canva Sans Bold"/>
                <a:cs typeface="Canva Sans Bold"/>
                <a:sym typeface="Canva Sans Bold"/>
              </a:rPr>
              <a:t>Below are the main types of sales force:</a:t>
            </a:r>
          </a:p>
          <a:p>
            <a:pPr algn="just">
              <a:lnSpc>
                <a:spcPts val="4759"/>
              </a:lnSpc>
            </a:pPr>
          </a:p>
        </p:txBody>
      </p:sp>
    </p:spTree>
  </p:cSld>
  <p:clrMapOvr>
    <a:masterClrMapping/>
  </p:clrMapOvr>
</p:sld>
</file>

<file path=ppt/slides/slide7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1778222"/>
            <a:ext cx="14452586" cy="8278351"/>
          </a:xfrm>
          <a:prstGeom prst="rect">
            <a:avLst/>
          </a:prstGeom>
        </p:spPr>
        <p:txBody>
          <a:bodyPr anchor="t" rtlCol="false" tIns="0" lIns="0" bIns="0" rIns="0">
            <a:spAutoFit/>
          </a:bodyPr>
          <a:lstStyle/>
          <a:p>
            <a:pPr algn="just" marL="1123900" indent="-561950" lvl="1">
              <a:lnSpc>
                <a:spcPts val="7287"/>
              </a:lnSpc>
              <a:buFont typeface="Arial"/>
              <a:buChar char="•"/>
            </a:pPr>
            <a:r>
              <a:rPr lang="en-US" b="true" sz="5205">
                <a:solidFill>
                  <a:srgbClr val="000000"/>
                </a:solidFill>
                <a:latin typeface="Canva Sans Bold"/>
                <a:ea typeface="Canva Sans Bold"/>
                <a:cs typeface="Canva Sans Bold"/>
                <a:sym typeface="Canva Sans Bold"/>
              </a:rPr>
              <a:t>Advantages:</a:t>
            </a:r>
          </a:p>
          <a:p>
            <a:pPr algn="just" marL="1123900" indent="-561950" lvl="1">
              <a:lnSpc>
                <a:spcPts val="7287"/>
              </a:lnSpc>
              <a:buFont typeface="Arial"/>
              <a:buChar char="•"/>
            </a:pPr>
            <a:r>
              <a:rPr lang="en-US" b="true" sz="5205">
                <a:solidFill>
                  <a:srgbClr val="000000"/>
                </a:solidFill>
                <a:latin typeface="Canva Sans Bold"/>
                <a:ea typeface="Canva Sans Bold"/>
                <a:cs typeface="Canva Sans Bold"/>
                <a:sym typeface="Canva Sans Bold"/>
              </a:rPr>
              <a:t>Lower operational costs compared to field sales (no travel expenses).</a:t>
            </a:r>
          </a:p>
          <a:p>
            <a:pPr algn="just" marL="1123900" indent="-561950" lvl="1">
              <a:lnSpc>
                <a:spcPts val="7287"/>
              </a:lnSpc>
              <a:buFont typeface="Arial"/>
              <a:buChar char="•"/>
            </a:pPr>
            <a:r>
              <a:rPr lang="en-US" b="true" sz="5205">
                <a:solidFill>
                  <a:srgbClr val="000000"/>
                </a:solidFill>
                <a:latin typeface="Canva Sans Bold"/>
                <a:ea typeface="Canva Sans Bold"/>
                <a:cs typeface="Canva Sans Bold"/>
                <a:sym typeface="Canva Sans Bold"/>
              </a:rPr>
              <a:t>Can reach a larger number of clients in a shorter time.</a:t>
            </a:r>
          </a:p>
          <a:p>
            <a:pPr algn="just" marL="1123900" indent="-561950" lvl="1">
              <a:lnSpc>
                <a:spcPts val="7287"/>
              </a:lnSpc>
              <a:buFont typeface="Arial"/>
              <a:buChar char="•"/>
            </a:pPr>
            <a:r>
              <a:rPr lang="en-US" b="true" sz="5205">
                <a:solidFill>
                  <a:srgbClr val="000000"/>
                </a:solidFill>
                <a:latin typeface="Canva Sans Bold"/>
                <a:ea typeface="Canva Sans Bold"/>
                <a:cs typeface="Canva Sans Bold"/>
                <a:sym typeface="Canva Sans Bold"/>
              </a:rPr>
              <a:t>More flexible and efficient for selling standard products or services.</a:t>
            </a:r>
          </a:p>
          <a:p>
            <a:pPr algn="just">
              <a:lnSpc>
                <a:spcPts val="7287"/>
              </a:lnSpc>
            </a:pPr>
          </a:p>
          <a:p>
            <a:pPr algn="just">
              <a:lnSpc>
                <a:spcPts val="7287"/>
              </a:lnSpc>
            </a:pPr>
          </a:p>
        </p:txBody>
      </p:sp>
    </p:spTree>
  </p:cSld>
  <p:clrMapOvr>
    <a:masterClrMapping/>
  </p:clrMapOvr>
</p:sld>
</file>

<file path=ppt/slides/slide7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0" y="1705866"/>
            <a:ext cx="18288000" cy="8981440"/>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1. Inside Sales Force</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Definition: </a:t>
            </a:r>
            <a:r>
              <a:rPr lang="en-US" b="true" sz="3399">
                <a:solidFill>
                  <a:srgbClr val="000000"/>
                </a:solidFill>
                <a:latin typeface="Canva Sans Bold"/>
                <a:ea typeface="Canva Sans Bold"/>
                <a:cs typeface="Canva Sans Bold"/>
                <a:sym typeface="Canva Sans Bold"/>
              </a:rPr>
              <a:t>An inside sales force works primarily from within the company's office or remotely. They engage with customers via phone, email, video calls, or online chat.</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Key Characteristics: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Sales Activities: Focuses on inbound and outbound calls, emails, or other online communication.</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Customer Interaction: Typically has less face-to-face interaction with customers.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Tools Used: CRM (Customer Relationship Management) software, email campaigns, and telemarketing.</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Examples: Remote sales teams, B2B SaaS companies, or businesses that offer digital products or services.</a:t>
            </a:r>
          </a:p>
          <a:p>
            <a:pPr algn="just">
              <a:lnSpc>
                <a:spcPts val="4759"/>
              </a:lnSpc>
            </a:pPr>
          </a:p>
          <a:p>
            <a:pPr algn="just">
              <a:lnSpc>
                <a:spcPts val="4759"/>
              </a:lnSpc>
            </a:pPr>
          </a:p>
        </p:txBody>
      </p:sp>
    </p:spTree>
  </p:cSld>
  <p:clrMapOvr>
    <a:masterClrMapping/>
  </p:clrMapOvr>
</p:sld>
</file>

<file path=ppt/slides/slide7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559508" y="2390002"/>
            <a:ext cx="13829643" cy="4834731"/>
          </a:xfrm>
          <a:prstGeom prst="rect">
            <a:avLst/>
          </a:prstGeom>
        </p:spPr>
        <p:txBody>
          <a:bodyPr anchor="t" rtlCol="false" tIns="0" lIns="0" bIns="0" rIns="0">
            <a:spAutoFit/>
          </a:bodyPr>
          <a:lstStyle/>
          <a:p>
            <a:pPr algn="just">
              <a:lnSpc>
                <a:spcPts val="6432"/>
              </a:lnSpc>
            </a:pPr>
            <a:r>
              <a:rPr lang="en-US" sz="4594" b="true">
                <a:solidFill>
                  <a:srgbClr val="000000"/>
                </a:solidFill>
                <a:latin typeface="Canva Sans Bold"/>
                <a:ea typeface="Canva Sans Bold"/>
                <a:cs typeface="Canva Sans Bold"/>
                <a:sym typeface="Canva Sans Bold"/>
              </a:rPr>
              <a:t>Disa</a:t>
            </a:r>
            <a:r>
              <a:rPr lang="en-US" b="true" sz="4594">
                <a:solidFill>
                  <a:srgbClr val="000000"/>
                </a:solidFill>
                <a:latin typeface="Canva Sans Bold"/>
                <a:ea typeface="Canva Sans Bold"/>
                <a:cs typeface="Canva Sans Bold"/>
                <a:sym typeface="Canva Sans Bold"/>
              </a:rPr>
              <a:t>dvantages:</a:t>
            </a:r>
          </a:p>
          <a:p>
            <a:pPr algn="just" marL="992021" indent="-496011" lvl="1">
              <a:lnSpc>
                <a:spcPts val="6432"/>
              </a:lnSpc>
              <a:buFont typeface="Arial"/>
              <a:buChar char="•"/>
            </a:pPr>
            <a:r>
              <a:rPr lang="en-US" b="true" sz="4594">
                <a:solidFill>
                  <a:srgbClr val="000000"/>
                </a:solidFill>
                <a:latin typeface="Canva Sans Bold"/>
                <a:ea typeface="Canva Sans Bold"/>
                <a:cs typeface="Canva Sans Bold"/>
                <a:sym typeface="Canva Sans Bold"/>
              </a:rPr>
              <a:t>May miss out on personal relationships and face-to-face rapport.</a:t>
            </a:r>
          </a:p>
          <a:p>
            <a:pPr algn="just" marL="992021" indent="-496011" lvl="1">
              <a:lnSpc>
                <a:spcPts val="6432"/>
              </a:lnSpc>
              <a:buFont typeface="Arial"/>
              <a:buChar char="•"/>
            </a:pPr>
            <a:r>
              <a:rPr lang="en-US" b="true" sz="4594">
                <a:solidFill>
                  <a:srgbClr val="000000"/>
                </a:solidFill>
                <a:latin typeface="Canva Sans Bold"/>
                <a:ea typeface="Canva Sans Bold"/>
                <a:cs typeface="Canva Sans Bold"/>
                <a:sym typeface="Canva Sans Bold"/>
              </a:rPr>
              <a:t>Less effective for high-value or complex sales.</a:t>
            </a:r>
          </a:p>
          <a:p>
            <a:pPr algn="just">
              <a:lnSpc>
                <a:spcPts val="6432"/>
              </a:lnSpc>
            </a:pPr>
          </a:p>
        </p:txBody>
      </p:sp>
    </p:spTree>
  </p:cSld>
  <p:clrMapOvr>
    <a:masterClrMapping/>
  </p:clrMapOvr>
</p:sld>
</file>

<file path=ppt/slides/slide7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2129928" y="2377207"/>
            <a:ext cx="14701035" cy="6343089"/>
          </a:xfrm>
          <a:prstGeom prst="rect">
            <a:avLst/>
          </a:prstGeom>
        </p:spPr>
        <p:txBody>
          <a:bodyPr anchor="t" rtlCol="false" tIns="0" lIns="0" bIns="0" rIns="0">
            <a:spAutoFit/>
          </a:bodyPr>
          <a:lstStyle/>
          <a:p>
            <a:pPr algn="just">
              <a:lnSpc>
                <a:spcPts val="6318"/>
              </a:lnSpc>
            </a:pPr>
            <a:r>
              <a:rPr lang="en-US" sz="4512" b="true">
                <a:solidFill>
                  <a:srgbClr val="000000"/>
                </a:solidFill>
                <a:latin typeface="Canva Sans Bold"/>
                <a:ea typeface="Canva Sans Bold"/>
                <a:cs typeface="Canva Sans Bold"/>
                <a:sym typeface="Canva Sans Bold"/>
              </a:rPr>
              <a:t>2. Outsi</a:t>
            </a:r>
            <a:r>
              <a:rPr lang="en-US" b="true" sz="4512">
                <a:solidFill>
                  <a:srgbClr val="000000"/>
                </a:solidFill>
                <a:latin typeface="Canva Sans Bold"/>
                <a:ea typeface="Canva Sans Bold"/>
                <a:cs typeface="Canva Sans Bold"/>
                <a:sym typeface="Canva Sans Bold"/>
              </a:rPr>
              <a:t>de Sales Force (Field Sales)</a:t>
            </a:r>
          </a:p>
          <a:p>
            <a:pPr algn="just" marL="974341" indent="-487170" lvl="1">
              <a:lnSpc>
                <a:spcPts val="6318"/>
              </a:lnSpc>
              <a:buFont typeface="Arial"/>
              <a:buChar char="•"/>
            </a:pPr>
            <a:r>
              <a:rPr lang="en-US" b="true" sz="4512">
                <a:solidFill>
                  <a:srgbClr val="000000"/>
                </a:solidFill>
                <a:latin typeface="Canva Sans Bold"/>
                <a:ea typeface="Canva Sans Bold"/>
                <a:cs typeface="Canva Sans Bold"/>
                <a:sym typeface="Canva Sans Bold"/>
              </a:rPr>
              <a:t>Definition: Outside sales representatives, also known as field sales reps, work outside of the office and engage with customers directly in their environment (in-person meetings, trade shows, client visits, etc.).</a:t>
            </a:r>
          </a:p>
          <a:p>
            <a:pPr algn="just">
              <a:lnSpc>
                <a:spcPts val="6318"/>
              </a:lnSpc>
            </a:pPr>
          </a:p>
          <a:p>
            <a:pPr algn="just">
              <a:lnSpc>
                <a:spcPts val="6318"/>
              </a:lnSpc>
            </a:pPr>
          </a:p>
        </p:txBody>
      </p:sp>
    </p:spTree>
  </p:cSld>
  <p:clrMapOvr>
    <a:masterClrMapping/>
  </p:clrMapOvr>
</p:sld>
</file>

<file path=ppt/slides/slide7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571740" y="1289547"/>
            <a:ext cx="15352185" cy="9119520"/>
          </a:xfrm>
          <a:prstGeom prst="rect">
            <a:avLst/>
          </a:prstGeom>
        </p:spPr>
        <p:txBody>
          <a:bodyPr anchor="t" rtlCol="false" tIns="0" lIns="0" bIns="0" rIns="0">
            <a:spAutoFit/>
          </a:bodyPr>
          <a:lstStyle/>
          <a:p>
            <a:pPr algn="just">
              <a:lnSpc>
                <a:spcPts val="6074"/>
              </a:lnSpc>
            </a:pPr>
            <a:r>
              <a:rPr lang="en-US" sz="4338" b="true">
                <a:solidFill>
                  <a:srgbClr val="000000"/>
                </a:solidFill>
                <a:latin typeface="Canva Sans Bold"/>
                <a:ea typeface="Canva Sans Bold"/>
                <a:cs typeface="Canva Sans Bold"/>
                <a:sym typeface="Canva Sans Bold"/>
              </a:rPr>
              <a:t>Key Characteristics:</a:t>
            </a:r>
          </a:p>
          <a:p>
            <a:pPr algn="just" marL="936744" indent="-468372" lvl="1">
              <a:lnSpc>
                <a:spcPts val="6074"/>
              </a:lnSpc>
              <a:buFont typeface="Arial"/>
              <a:buChar char="•"/>
            </a:pPr>
            <a:r>
              <a:rPr lang="en-US" b="true" sz="4338">
                <a:solidFill>
                  <a:srgbClr val="000000"/>
                </a:solidFill>
                <a:latin typeface="Canva Sans Bold"/>
                <a:ea typeface="Canva Sans Bold"/>
                <a:cs typeface="Canva Sans Bold"/>
                <a:sym typeface="Canva Sans Bold"/>
              </a:rPr>
              <a:t>Sales </a:t>
            </a:r>
            <a:r>
              <a:rPr lang="en-US" b="true" sz="4338">
                <a:solidFill>
                  <a:srgbClr val="000000"/>
                </a:solidFill>
                <a:latin typeface="Canva Sans Bold"/>
                <a:ea typeface="Canva Sans Bold"/>
                <a:cs typeface="Canva Sans Bold"/>
                <a:sym typeface="Canva Sans Bold"/>
              </a:rPr>
              <a:t>Activities: Visiting clients or prospects in person, conducting product demos, and participating in face-to-face meetings.</a:t>
            </a:r>
          </a:p>
          <a:p>
            <a:pPr algn="just" marL="936744" indent="-468372" lvl="1">
              <a:lnSpc>
                <a:spcPts val="6074"/>
              </a:lnSpc>
              <a:buFont typeface="Arial"/>
              <a:buChar char="•"/>
            </a:pPr>
            <a:r>
              <a:rPr lang="en-US" b="true" sz="4338">
                <a:solidFill>
                  <a:srgbClr val="000000"/>
                </a:solidFill>
                <a:latin typeface="Canva Sans Bold"/>
                <a:ea typeface="Canva Sans Bold"/>
                <a:cs typeface="Canva Sans Bold"/>
                <a:sym typeface="Canva Sans Bold"/>
              </a:rPr>
              <a:t>Customer Interaction: High-touch, personal engagement with customers and prospects.</a:t>
            </a:r>
          </a:p>
          <a:p>
            <a:pPr algn="just" marL="936744" indent="-468372" lvl="1">
              <a:lnSpc>
                <a:spcPts val="6074"/>
              </a:lnSpc>
              <a:buFont typeface="Arial"/>
              <a:buChar char="•"/>
            </a:pPr>
            <a:r>
              <a:rPr lang="en-US" b="true" sz="4338">
                <a:solidFill>
                  <a:srgbClr val="000000"/>
                </a:solidFill>
                <a:latin typeface="Canva Sans Bold"/>
                <a:ea typeface="Canva Sans Bold"/>
                <a:cs typeface="Canva Sans Bold"/>
                <a:sym typeface="Canva Sans Bold"/>
              </a:rPr>
              <a:t>Tools Used: Travel, face-to-face interactions, and meetings to build personal relationships.</a:t>
            </a:r>
          </a:p>
          <a:p>
            <a:pPr algn="just" marL="936744" indent="-468372" lvl="1">
              <a:lnSpc>
                <a:spcPts val="6074"/>
              </a:lnSpc>
              <a:buFont typeface="Arial"/>
              <a:buChar char="•"/>
            </a:pPr>
            <a:r>
              <a:rPr lang="en-US" b="true" sz="4338">
                <a:solidFill>
                  <a:srgbClr val="000000"/>
                </a:solidFill>
                <a:latin typeface="Canva Sans Bold"/>
                <a:ea typeface="Canva Sans Bold"/>
                <a:cs typeface="Canva Sans Bold"/>
                <a:sym typeface="Canva Sans Bold"/>
              </a:rPr>
              <a:t>Examples: B2B sales teams selling high-ticket products (e.g., industrial machinery, real estate) or services (e.g., insurance, consulting).</a:t>
            </a:r>
          </a:p>
          <a:p>
            <a:pPr algn="just">
              <a:lnSpc>
                <a:spcPts val="6074"/>
              </a:lnSpc>
            </a:pPr>
          </a:p>
        </p:txBody>
      </p:sp>
    </p:spTree>
  </p:cSld>
  <p:clrMapOvr>
    <a:masterClrMapping/>
  </p:clrMapOvr>
</p:sld>
</file>

<file path=ppt/slides/slide7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2129928" y="2377207"/>
            <a:ext cx="14701035" cy="6343089"/>
          </a:xfrm>
          <a:prstGeom prst="rect">
            <a:avLst/>
          </a:prstGeom>
        </p:spPr>
        <p:txBody>
          <a:bodyPr anchor="t" rtlCol="false" tIns="0" lIns="0" bIns="0" rIns="0">
            <a:spAutoFit/>
          </a:bodyPr>
          <a:lstStyle/>
          <a:p>
            <a:pPr algn="just">
              <a:lnSpc>
                <a:spcPts val="6318"/>
              </a:lnSpc>
            </a:pPr>
            <a:r>
              <a:rPr lang="en-US" sz="4512" b="true">
                <a:solidFill>
                  <a:srgbClr val="000000"/>
                </a:solidFill>
                <a:latin typeface="Canva Sans Bold"/>
                <a:ea typeface="Canva Sans Bold"/>
                <a:cs typeface="Canva Sans Bold"/>
                <a:sym typeface="Canva Sans Bold"/>
              </a:rPr>
              <a:t>2. Outsi</a:t>
            </a:r>
            <a:r>
              <a:rPr lang="en-US" b="true" sz="4512">
                <a:solidFill>
                  <a:srgbClr val="000000"/>
                </a:solidFill>
                <a:latin typeface="Canva Sans Bold"/>
                <a:ea typeface="Canva Sans Bold"/>
                <a:cs typeface="Canva Sans Bold"/>
                <a:sym typeface="Canva Sans Bold"/>
              </a:rPr>
              <a:t>de Sales Force (Field Sales)</a:t>
            </a:r>
          </a:p>
          <a:p>
            <a:pPr algn="just" marL="974341" indent="-487170" lvl="1">
              <a:lnSpc>
                <a:spcPts val="6318"/>
              </a:lnSpc>
              <a:buFont typeface="Arial"/>
              <a:buChar char="•"/>
            </a:pPr>
            <a:r>
              <a:rPr lang="en-US" b="true" sz="4512">
                <a:solidFill>
                  <a:srgbClr val="000000"/>
                </a:solidFill>
                <a:latin typeface="Canva Sans Bold"/>
                <a:ea typeface="Canva Sans Bold"/>
                <a:cs typeface="Canva Sans Bold"/>
                <a:sym typeface="Canva Sans Bold"/>
              </a:rPr>
              <a:t>Definition: Outside sales representatives, also known as field sales reps, work outside of the office and engage with customers directly in their environment (in-person meetings, trade shows, client visits, etc.).</a:t>
            </a:r>
          </a:p>
          <a:p>
            <a:pPr algn="just">
              <a:lnSpc>
                <a:spcPts val="6318"/>
              </a:lnSpc>
            </a:pPr>
          </a:p>
          <a:p>
            <a:pPr algn="just">
              <a:lnSpc>
                <a:spcPts val="6318"/>
              </a:lnSpc>
            </a:pPr>
          </a:p>
        </p:txBody>
      </p:sp>
    </p:spTree>
  </p:cSld>
  <p:clrMapOvr>
    <a:masterClrMapping/>
  </p:clrMapOvr>
</p:sld>
</file>

<file path=ppt/slides/slide7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572783" y="2166394"/>
            <a:ext cx="17454023" cy="6736564"/>
          </a:xfrm>
          <a:prstGeom prst="rect">
            <a:avLst/>
          </a:prstGeom>
        </p:spPr>
        <p:txBody>
          <a:bodyPr anchor="t" rtlCol="false" tIns="0" lIns="0" bIns="0" rIns="0">
            <a:spAutoFit/>
          </a:bodyPr>
          <a:lstStyle/>
          <a:p>
            <a:pPr algn="just" marL="1032207" indent="-516104" lvl="1">
              <a:lnSpc>
                <a:spcPts val="6693"/>
              </a:lnSpc>
              <a:buFont typeface="Arial"/>
              <a:buChar char="•"/>
            </a:pPr>
            <a:r>
              <a:rPr lang="en-US" b="true" sz="4780">
                <a:solidFill>
                  <a:srgbClr val="000000"/>
                </a:solidFill>
                <a:latin typeface="Canva Sans Bold"/>
                <a:ea typeface="Canva Sans Bold"/>
                <a:cs typeface="Canva Sans Bold"/>
                <a:sym typeface="Canva Sans Bold"/>
              </a:rPr>
              <a:t>Advantages:</a:t>
            </a:r>
          </a:p>
          <a:p>
            <a:pPr algn="just" marL="1032207" indent="-516104" lvl="1">
              <a:lnSpc>
                <a:spcPts val="6693"/>
              </a:lnSpc>
              <a:buFont typeface="Arial"/>
              <a:buChar char="•"/>
            </a:pPr>
            <a:r>
              <a:rPr lang="en-US" b="true" sz="4780">
                <a:solidFill>
                  <a:srgbClr val="000000"/>
                </a:solidFill>
                <a:latin typeface="Canva Sans Bold"/>
                <a:ea typeface="Canva Sans Bold"/>
                <a:cs typeface="Canva Sans Bold"/>
                <a:sym typeface="Canva Sans Bold"/>
              </a:rPr>
              <a:t>Builds stronger, more personal relationships with customers.</a:t>
            </a:r>
          </a:p>
          <a:p>
            <a:pPr algn="just" marL="1032207" indent="-516104" lvl="1">
              <a:lnSpc>
                <a:spcPts val="6693"/>
              </a:lnSpc>
              <a:buFont typeface="Arial"/>
              <a:buChar char="•"/>
            </a:pPr>
            <a:r>
              <a:rPr lang="en-US" b="true" sz="4780">
                <a:solidFill>
                  <a:srgbClr val="000000"/>
                </a:solidFill>
                <a:latin typeface="Canva Sans Bold"/>
                <a:ea typeface="Canva Sans Bold"/>
                <a:cs typeface="Canva Sans Bold"/>
                <a:sym typeface="Canva Sans Bold"/>
              </a:rPr>
              <a:t>Better for complex or high-value sales that require trust and detailed explanations.</a:t>
            </a:r>
          </a:p>
          <a:p>
            <a:pPr algn="just" marL="1032207" indent="-516104" lvl="1">
              <a:lnSpc>
                <a:spcPts val="6693"/>
              </a:lnSpc>
              <a:buFont typeface="Arial"/>
              <a:buChar char="•"/>
            </a:pPr>
            <a:r>
              <a:rPr lang="en-US" b="true" sz="4780">
                <a:solidFill>
                  <a:srgbClr val="000000"/>
                </a:solidFill>
                <a:latin typeface="Canva Sans Bold"/>
                <a:ea typeface="Canva Sans Bold"/>
                <a:cs typeface="Canva Sans Bold"/>
                <a:sym typeface="Canva Sans Bold"/>
              </a:rPr>
              <a:t>High potential for closing large deals.</a:t>
            </a:r>
          </a:p>
          <a:p>
            <a:pPr algn="just">
              <a:lnSpc>
                <a:spcPts val="6693"/>
              </a:lnSpc>
            </a:pPr>
          </a:p>
          <a:p>
            <a:pPr algn="just">
              <a:lnSpc>
                <a:spcPts val="6693"/>
              </a:lnSpc>
            </a:pPr>
          </a:p>
        </p:txBody>
      </p:sp>
    </p:spTree>
  </p:cSld>
  <p:clrMapOvr>
    <a:masterClrMapping/>
  </p:clrMapOvr>
</p:sld>
</file>

<file path=ppt/slides/slide7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8" id="8"/>
          <p:cNvSpPr txBox="true"/>
          <p:nvPr/>
        </p:nvSpPr>
        <p:spPr>
          <a:xfrm rot="0">
            <a:off x="1341217" y="2309954"/>
            <a:ext cx="16381422" cy="6095694"/>
          </a:xfrm>
          <a:prstGeom prst="rect">
            <a:avLst/>
          </a:prstGeom>
        </p:spPr>
        <p:txBody>
          <a:bodyPr anchor="t" rtlCol="false" tIns="0" lIns="0" bIns="0" rIns="0">
            <a:spAutoFit/>
          </a:bodyPr>
          <a:lstStyle/>
          <a:p>
            <a:pPr algn="just">
              <a:lnSpc>
                <a:spcPts val="7037"/>
              </a:lnSpc>
            </a:pPr>
          </a:p>
          <a:p>
            <a:pPr algn="just">
              <a:lnSpc>
                <a:spcPts val="7037"/>
              </a:lnSpc>
            </a:pPr>
            <a:r>
              <a:rPr lang="en-US" sz="5027" b="true">
                <a:solidFill>
                  <a:srgbClr val="000000"/>
                </a:solidFill>
                <a:latin typeface="Canva Sans Bold"/>
                <a:ea typeface="Canva Sans Bold"/>
                <a:cs typeface="Canva Sans Bold"/>
                <a:sym typeface="Canva Sans Bold"/>
              </a:rPr>
              <a:t>Disa</a:t>
            </a:r>
            <a:r>
              <a:rPr lang="en-US" b="true" sz="5027">
                <a:solidFill>
                  <a:srgbClr val="000000"/>
                </a:solidFill>
                <a:latin typeface="Canva Sans Bold"/>
                <a:ea typeface="Canva Sans Bold"/>
                <a:cs typeface="Canva Sans Bold"/>
                <a:sym typeface="Canva Sans Bold"/>
              </a:rPr>
              <a:t>dvantages:</a:t>
            </a:r>
          </a:p>
          <a:p>
            <a:pPr algn="just" marL="1085350" indent="-542675" lvl="1">
              <a:lnSpc>
                <a:spcPts val="7037"/>
              </a:lnSpc>
              <a:buFont typeface="Arial"/>
              <a:buChar char="•"/>
            </a:pPr>
            <a:r>
              <a:rPr lang="en-US" b="true" sz="5027">
                <a:solidFill>
                  <a:srgbClr val="000000"/>
                </a:solidFill>
                <a:latin typeface="Canva Sans Bold"/>
                <a:ea typeface="Canva Sans Bold"/>
                <a:cs typeface="Canva Sans Bold"/>
                <a:sym typeface="Canva Sans Bold"/>
              </a:rPr>
              <a:t>More expensive due to travel, accommodations, and time away from the office.</a:t>
            </a:r>
          </a:p>
          <a:p>
            <a:pPr algn="just" marL="1085350" indent="-542675" lvl="1">
              <a:lnSpc>
                <a:spcPts val="7037"/>
              </a:lnSpc>
              <a:buFont typeface="Arial"/>
              <a:buChar char="•"/>
            </a:pPr>
            <a:r>
              <a:rPr lang="en-US" b="true" sz="5027">
                <a:solidFill>
                  <a:srgbClr val="000000"/>
                </a:solidFill>
                <a:latin typeface="Canva Sans Bold"/>
                <a:ea typeface="Canva Sans Bold"/>
                <a:cs typeface="Canva Sans Bold"/>
                <a:sym typeface="Canva Sans Bold"/>
              </a:rPr>
              <a:t>Less scalable since it’s time-intensive and requires physical presence.</a:t>
            </a:r>
          </a:p>
          <a:p>
            <a:pPr algn="just">
              <a:lnSpc>
                <a:spcPts val="7037"/>
              </a:lnSpc>
            </a:pPr>
          </a:p>
        </p:txBody>
      </p:sp>
    </p:spTree>
  </p:cSld>
  <p:clrMapOvr>
    <a:masterClrMapping/>
  </p:clrMapOvr>
</p:sld>
</file>

<file path=ppt/slides/slide7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33462" y="1308597"/>
            <a:ext cx="14463598" cy="8381365"/>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3. Hybrid Sales Force</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Definition: </a:t>
            </a:r>
            <a:r>
              <a:rPr lang="en-US" b="true" sz="3399">
                <a:solidFill>
                  <a:srgbClr val="000000"/>
                </a:solidFill>
                <a:latin typeface="Canva Sans Bold"/>
                <a:ea typeface="Canva Sans Bold"/>
                <a:cs typeface="Canva Sans Bold"/>
                <a:sym typeface="Canva Sans Bold"/>
              </a:rPr>
              <a:t>A hybrid sales force combines elements of both inside and outside sales forces. The team may work both remotely (inside) and in person (outside), depending on the customer or situation.</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Key Characteristics: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Sales Activities: Mix of phone calls, emails, online meetings, as well as in-person visits or field trips.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Customer Interaction: Uses both personal visits and remote communication to engage customers.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Examples: SaaS companies that use inside sales for initial contact but send outside reps for key account management or high-value sales.</a:t>
            </a:r>
          </a:p>
          <a:p>
            <a:pPr algn="just">
              <a:lnSpc>
                <a:spcPts val="475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2085860" y="1582268"/>
            <a:ext cx="12517538" cy="8356606"/>
          </a:xfrm>
          <a:prstGeom prst="rect">
            <a:avLst/>
          </a:prstGeom>
        </p:spPr>
        <p:txBody>
          <a:bodyPr anchor="t" rtlCol="false" tIns="0" lIns="0" bIns="0" rIns="0">
            <a:spAutoFit/>
          </a:bodyPr>
          <a:lstStyle/>
          <a:p>
            <a:pPr algn="just">
              <a:lnSpc>
                <a:spcPts val="6649"/>
              </a:lnSpc>
            </a:pPr>
            <a:r>
              <a:rPr lang="en-US" sz="4749" b="true">
                <a:solidFill>
                  <a:srgbClr val="000000"/>
                </a:solidFill>
                <a:latin typeface="Canva Sans Bold"/>
                <a:ea typeface="Canva Sans Bold"/>
                <a:cs typeface="Canva Sans Bold"/>
                <a:sym typeface="Canva Sans Bold"/>
              </a:rPr>
              <a:t>5. HSL</a:t>
            </a:r>
            <a:r>
              <a:rPr lang="en-US" b="true" sz="4749">
                <a:solidFill>
                  <a:srgbClr val="000000"/>
                </a:solidFill>
                <a:latin typeface="Canva Sans Bold"/>
                <a:ea typeface="Canva Sans Bold"/>
                <a:cs typeface="Canva Sans Bold"/>
                <a:sym typeface="Canva Sans Bold"/>
              </a:rPr>
              <a:t>A (Hue, Saturation, Lightness, Alpha)</a:t>
            </a:r>
          </a:p>
          <a:p>
            <a:pPr algn="just">
              <a:lnSpc>
                <a:spcPts val="6649"/>
              </a:lnSpc>
            </a:pPr>
            <a:r>
              <a:rPr lang="en-US" b="true" sz="4749">
                <a:solidFill>
                  <a:srgbClr val="000000"/>
                </a:solidFill>
                <a:latin typeface="Canva Sans Bold"/>
                <a:ea typeface="Canva Sans Bold"/>
                <a:cs typeface="Canva Sans Bold"/>
                <a:sym typeface="Canva Sans Bold"/>
              </a:rPr>
              <a:t>HSLA is an extension of HSL with an alpha value for transparency, similar to RGBA.</a:t>
            </a:r>
          </a:p>
          <a:p>
            <a:pPr algn="just" marL="1025471" indent="-512736" lvl="1">
              <a:lnSpc>
                <a:spcPts val="6649"/>
              </a:lnSpc>
              <a:buFont typeface="Arial"/>
              <a:buChar char="•"/>
            </a:pPr>
            <a:r>
              <a:rPr lang="en-US" b="true" sz="4749">
                <a:solidFill>
                  <a:srgbClr val="000000"/>
                </a:solidFill>
                <a:latin typeface="Canva Sans Bold"/>
                <a:ea typeface="Canva Sans Bold"/>
                <a:cs typeface="Canva Sans Bold"/>
                <a:sym typeface="Canva Sans Bold"/>
              </a:rPr>
              <a:t>Format: hsla(H, S%, L%, A)</a:t>
            </a:r>
          </a:p>
          <a:p>
            <a:pPr algn="just" marL="2050942" indent="-683647" lvl="2">
              <a:lnSpc>
                <a:spcPts val="6649"/>
              </a:lnSpc>
              <a:buFont typeface="Arial"/>
              <a:buChar char="⚬"/>
            </a:pPr>
            <a:r>
              <a:rPr lang="en-US" b="true" sz="4749">
                <a:solidFill>
                  <a:srgbClr val="000000"/>
                </a:solidFill>
                <a:latin typeface="Canva Sans Bold"/>
                <a:ea typeface="Canva Sans Bold"/>
                <a:cs typeface="Canva Sans Bold"/>
                <a:sym typeface="Canva Sans Bold"/>
              </a:rPr>
              <a:t>A: Alpha value (0 to 1)</a:t>
            </a:r>
          </a:p>
          <a:p>
            <a:pPr algn="just">
              <a:lnSpc>
                <a:spcPts val="6649"/>
              </a:lnSpc>
            </a:pPr>
            <a:r>
              <a:rPr lang="en-US" b="true" sz="4749">
                <a:solidFill>
                  <a:srgbClr val="000000"/>
                </a:solidFill>
                <a:latin typeface="Canva Sans Bold"/>
                <a:ea typeface="Canva Sans Bold"/>
                <a:cs typeface="Canva Sans Bold"/>
                <a:sym typeface="Canva Sans Bold"/>
              </a:rPr>
              <a:t>For example, hsla(14, 100%, 60%, 0.5) represents a semi-transparent reddish-orange color.</a:t>
            </a:r>
          </a:p>
          <a:p>
            <a:pPr algn="just">
              <a:lnSpc>
                <a:spcPts val="6649"/>
              </a:lnSpc>
            </a:pPr>
          </a:p>
        </p:txBody>
      </p:sp>
    </p:spTree>
  </p:cSld>
  <p:clrMapOvr>
    <a:masterClrMapping/>
  </p:clrMapOvr>
</p:sld>
</file>

<file path=ppt/slides/slide8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4763" y="1610042"/>
            <a:ext cx="17606770" cy="8565127"/>
          </a:xfrm>
          <a:prstGeom prst="rect">
            <a:avLst/>
          </a:prstGeom>
        </p:spPr>
        <p:txBody>
          <a:bodyPr anchor="t" rtlCol="false" tIns="0" lIns="0" bIns="0" rIns="0">
            <a:spAutoFit/>
          </a:bodyPr>
          <a:lstStyle/>
          <a:p>
            <a:pPr algn="l">
              <a:lnSpc>
                <a:spcPts val="6181"/>
              </a:lnSpc>
            </a:pPr>
            <a:r>
              <a:rPr lang="en-US" sz="4415" b="true">
                <a:solidFill>
                  <a:srgbClr val="000000"/>
                </a:solidFill>
                <a:latin typeface="Canva Sans Bold"/>
                <a:ea typeface="Canva Sans Bold"/>
                <a:cs typeface="Canva Sans Bold"/>
                <a:sym typeface="Canva Sans Bold"/>
              </a:rPr>
              <a:t>Advantages:</a:t>
            </a:r>
          </a:p>
          <a:p>
            <a:pPr algn="l" marL="953262" indent="-476631" lvl="1">
              <a:lnSpc>
                <a:spcPts val="6181"/>
              </a:lnSpc>
              <a:buFont typeface="Arial"/>
              <a:buChar char="•"/>
            </a:pPr>
            <a:r>
              <a:rPr lang="en-US" b="true" sz="4415">
                <a:solidFill>
                  <a:srgbClr val="000000"/>
                </a:solidFill>
                <a:latin typeface="Canva Sans Bold"/>
                <a:ea typeface="Canva Sans Bold"/>
                <a:cs typeface="Canva Sans Bold"/>
                <a:sym typeface="Canva Sans Bold"/>
              </a:rPr>
              <a:t>More flexibility and adaptability in handling different types of customers or sales opportunities.</a:t>
            </a:r>
          </a:p>
          <a:p>
            <a:pPr algn="l" marL="953262" indent="-476631" lvl="1">
              <a:lnSpc>
                <a:spcPts val="6181"/>
              </a:lnSpc>
              <a:buFont typeface="Arial"/>
              <a:buChar char="•"/>
            </a:pPr>
            <a:r>
              <a:rPr lang="en-US" b="true" sz="4415">
                <a:solidFill>
                  <a:srgbClr val="000000"/>
                </a:solidFill>
                <a:latin typeface="Canva Sans Bold"/>
                <a:ea typeface="Canva Sans Bold"/>
                <a:cs typeface="Canva Sans Bold"/>
                <a:sym typeface="Canva Sans Bold"/>
              </a:rPr>
              <a:t>Allows a business to cater to both low-touch and high-touch customers.</a:t>
            </a:r>
          </a:p>
          <a:p>
            <a:pPr algn="l" marL="953262" indent="-476631" lvl="1">
              <a:lnSpc>
                <a:spcPts val="6181"/>
              </a:lnSpc>
              <a:buFont typeface="Arial"/>
              <a:buChar char="•"/>
            </a:pPr>
            <a:r>
              <a:rPr lang="en-US" b="true" sz="4415">
                <a:solidFill>
                  <a:srgbClr val="000000"/>
                </a:solidFill>
                <a:latin typeface="Canva Sans Bold"/>
                <a:ea typeface="Canva Sans Bold"/>
                <a:cs typeface="Canva Sans Bold"/>
                <a:sym typeface="Canva Sans Bold"/>
              </a:rPr>
              <a:t>Disadvantages:</a:t>
            </a:r>
          </a:p>
          <a:p>
            <a:pPr algn="l" marL="953262" indent="-476631" lvl="1">
              <a:lnSpc>
                <a:spcPts val="6181"/>
              </a:lnSpc>
              <a:buFont typeface="Arial"/>
              <a:buChar char="•"/>
            </a:pPr>
            <a:r>
              <a:rPr lang="en-US" b="true" sz="4415">
                <a:solidFill>
                  <a:srgbClr val="000000"/>
                </a:solidFill>
                <a:latin typeface="Canva Sans Bold"/>
                <a:ea typeface="Canva Sans Bold"/>
                <a:cs typeface="Canva Sans Bold"/>
                <a:sym typeface="Canva Sans Bold"/>
              </a:rPr>
              <a:t>Requires salespeople to manage multiple types of selling approaches (remote and in-person).</a:t>
            </a:r>
          </a:p>
          <a:p>
            <a:pPr algn="l" marL="953262" indent="-476631" lvl="1">
              <a:lnSpc>
                <a:spcPts val="6181"/>
              </a:lnSpc>
              <a:buFont typeface="Arial"/>
              <a:buChar char="•"/>
            </a:pPr>
            <a:r>
              <a:rPr lang="en-US" b="true" sz="4415">
                <a:solidFill>
                  <a:srgbClr val="000000"/>
                </a:solidFill>
                <a:latin typeface="Canva Sans Bold"/>
                <a:ea typeface="Canva Sans Bold"/>
                <a:cs typeface="Canva Sans Bold"/>
                <a:sym typeface="Canva Sans Bold"/>
              </a:rPr>
              <a:t>Can be harder to coordinate the efforts between inside and outside teams.</a:t>
            </a:r>
          </a:p>
          <a:p>
            <a:pPr algn="l">
              <a:lnSpc>
                <a:spcPts val="6181"/>
              </a:lnSpc>
            </a:pPr>
          </a:p>
        </p:txBody>
      </p:sp>
    </p:spTree>
  </p:cSld>
  <p:clrMapOvr>
    <a:masterClrMapping/>
  </p:clrMapOvr>
</p:sld>
</file>

<file path=ppt/slides/slide8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1219517"/>
            <a:ext cx="15759223" cy="9305362"/>
          </a:xfrm>
          <a:prstGeom prst="rect">
            <a:avLst/>
          </a:prstGeom>
        </p:spPr>
        <p:txBody>
          <a:bodyPr anchor="t" rtlCol="false" tIns="0" lIns="0" bIns="0" rIns="0">
            <a:spAutoFit/>
          </a:bodyPr>
          <a:lstStyle/>
          <a:p>
            <a:pPr algn="just">
              <a:lnSpc>
                <a:spcPts val="5281"/>
              </a:lnSpc>
            </a:pPr>
            <a:r>
              <a:rPr lang="en-US" sz="3772" b="true">
                <a:solidFill>
                  <a:srgbClr val="000000"/>
                </a:solidFill>
                <a:latin typeface="Canva Sans Bold"/>
                <a:ea typeface="Canva Sans Bold"/>
                <a:cs typeface="Canva Sans Bold"/>
                <a:sym typeface="Canva Sans Bold"/>
              </a:rPr>
              <a:t>4. Direct Sales Force</a:t>
            </a:r>
          </a:p>
          <a:p>
            <a:pPr algn="just" marL="814410" indent="-407205" lvl="1">
              <a:lnSpc>
                <a:spcPts val="5281"/>
              </a:lnSpc>
              <a:buFont typeface="Arial"/>
              <a:buChar char="•"/>
            </a:pPr>
            <a:r>
              <a:rPr lang="en-US" b="true" sz="3772">
                <a:solidFill>
                  <a:srgbClr val="000000"/>
                </a:solidFill>
                <a:latin typeface="Canva Sans Bold"/>
                <a:ea typeface="Canva Sans Bold"/>
                <a:cs typeface="Canva Sans Bold"/>
                <a:sym typeface="Canva Sans Bold"/>
              </a:rPr>
              <a:t>Definition: </a:t>
            </a:r>
            <a:r>
              <a:rPr lang="en-US" b="true" sz="3772">
                <a:solidFill>
                  <a:srgbClr val="000000"/>
                </a:solidFill>
                <a:latin typeface="Canva Sans Bold"/>
                <a:ea typeface="Canva Sans Bold"/>
                <a:cs typeface="Canva Sans Bold"/>
                <a:sym typeface="Canva Sans Bold"/>
              </a:rPr>
              <a:t>A direct sales force refers to a team of salespeople who sell the company's products or services directly to customers, typically through personal relationships and direct sales efforts.</a:t>
            </a:r>
          </a:p>
          <a:p>
            <a:pPr algn="just" marL="814410" indent="-407205" lvl="1">
              <a:lnSpc>
                <a:spcPts val="5281"/>
              </a:lnSpc>
              <a:buFont typeface="Arial"/>
              <a:buChar char="•"/>
            </a:pPr>
            <a:r>
              <a:rPr lang="en-US" b="true" sz="3772">
                <a:solidFill>
                  <a:srgbClr val="000000"/>
                </a:solidFill>
                <a:latin typeface="Canva Sans Bold"/>
                <a:ea typeface="Canva Sans Bold"/>
                <a:cs typeface="Canva Sans Bold"/>
                <a:sym typeface="Canva Sans Bold"/>
              </a:rPr>
              <a:t>Key Characteristics:</a:t>
            </a:r>
          </a:p>
          <a:p>
            <a:pPr algn="just" marL="1628820" indent="-542940" lvl="2">
              <a:lnSpc>
                <a:spcPts val="5281"/>
              </a:lnSpc>
              <a:buFont typeface="Arial"/>
              <a:buChar char="⚬"/>
            </a:pPr>
            <a:r>
              <a:rPr lang="en-US" b="true" sz="3772">
                <a:solidFill>
                  <a:srgbClr val="000000"/>
                </a:solidFill>
                <a:latin typeface="Canva Sans Bold"/>
                <a:ea typeface="Canva Sans Bold"/>
                <a:cs typeface="Canva Sans Bold"/>
                <a:sym typeface="Canva Sans Bold"/>
              </a:rPr>
              <a:t>Sales Activities: Salespeople engage directly with customers, often representing the company in a personal capacity.</a:t>
            </a:r>
          </a:p>
          <a:p>
            <a:pPr algn="just" marL="1628820" indent="-542940" lvl="2">
              <a:lnSpc>
                <a:spcPts val="5281"/>
              </a:lnSpc>
              <a:buFont typeface="Arial"/>
              <a:buChar char="⚬"/>
            </a:pPr>
            <a:r>
              <a:rPr lang="en-US" b="true" sz="3772">
                <a:solidFill>
                  <a:srgbClr val="000000"/>
                </a:solidFill>
                <a:latin typeface="Canva Sans Bold"/>
                <a:ea typeface="Canva Sans Bold"/>
                <a:cs typeface="Canva Sans Bold"/>
                <a:sym typeface="Canva Sans Bold"/>
              </a:rPr>
              <a:t>Customer Interaction: Direct relationship-building with the end consumer or business client.</a:t>
            </a:r>
          </a:p>
          <a:p>
            <a:pPr algn="just" marL="1628820" indent="-542940" lvl="2">
              <a:lnSpc>
                <a:spcPts val="5281"/>
              </a:lnSpc>
              <a:buFont typeface="Arial"/>
              <a:buChar char="⚬"/>
            </a:pPr>
            <a:r>
              <a:rPr lang="en-US" b="true" sz="3772">
                <a:solidFill>
                  <a:srgbClr val="000000"/>
                </a:solidFill>
                <a:latin typeface="Canva Sans Bold"/>
                <a:ea typeface="Canva Sans Bold"/>
                <a:cs typeface="Canva Sans Bold"/>
                <a:sym typeface="Canva Sans Bold"/>
              </a:rPr>
              <a:t>Examples: Door-to-door sales, network marketing, or direct-to-consumer sales models.</a:t>
            </a:r>
          </a:p>
          <a:p>
            <a:pPr algn="just">
              <a:lnSpc>
                <a:spcPts val="5281"/>
              </a:lnSpc>
            </a:pPr>
          </a:p>
        </p:txBody>
      </p:sp>
    </p:spTree>
  </p:cSld>
  <p:clrMapOvr>
    <a:masterClrMapping/>
  </p:clrMapOvr>
</p:sld>
</file>

<file path=ppt/slides/slide8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915722" y="1753923"/>
            <a:ext cx="14965982" cy="8084354"/>
          </a:xfrm>
          <a:prstGeom prst="rect">
            <a:avLst/>
          </a:prstGeom>
        </p:spPr>
        <p:txBody>
          <a:bodyPr anchor="t" rtlCol="false" tIns="0" lIns="0" bIns="0" rIns="0">
            <a:spAutoFit/>
          </a:bodyPr>
          <a:lstStyle/>
          <a:p>
            <a:pPr algn="just">
              <a:lnSpc>
                <a:spcPts val="5380"/>
              </a:lnSpc>
            </a:pPr>
          </a:p>
          <a:p>
            <a:pPr algn="just">
              <a:lnSpc>
                <a:spcPts val="5380"/>
              </a:lnSpc>
            </a:pPr>
            <a:r>
              <a:rPr lang="en-US" b="true" sz="3843">
                <a:solidFill>
                  <a:srgbClr val="000000"/>
                </a:solidFill>
                <a:latin typeface="Canva Sans Bold"/>
                <a:ea typeface="Canva Sans Bold"/>
                <a:cs typeface="Canva Sans Bold"/>
                <a:sym typeface="Canva Sans Bold"/>
              </a:rPr>
              <a:t>Advantages:</a:t>
            </a:r>
          </a:p>
          <a:p>
            <a:pPr algn="just" marL="829775" indent="-414887" lvl="1">
              <a:lnSpc>
                <a:spcPts val="5380"/>
              </a:lnSpc>
              <a:buFont typeface="Arial"/>
              <a:buChar char="•"/>
            </a:pPr>
            <a:r>
              <a:rPr lang="en-US" b="true" sz="3843">
                <a:solidFill>
                  <a:srgbClr val="000000"/>
                </a:solidFill>
                <a:latin typeface="Canva Sans Bold"/>
                <a:ea typeface="Canva Sans Bold"/>
                <a:cs typeface="Canva Sans Bold"/>
                <a:sym typeface="Canva Sans Bold"/>
              </a:rPr>
              <a:t>Direct control over the sales process and customer experience.</a:t>
            </a:r>
          </a:p>
          <a:p>
            <a:pPr algn="just" marL="829775" indent="-414887" lvl="1">
              <a:lnSpc>
                <a:spcPts val="5380"/>
              </a:lnSpc>
              <a:buFont typeface="Arial"/>
              <a:buChar char="•"/>
            </a:pPr>
            <a:r>
              <a:rPr lang="en-US" b="true" sz="3843">
                <a:solidFill>
                  <a:srgbClr val="000000"/>
                </a:solidFill>
                <a:latin typeface="Canva Sans Bold"/>
                <a:ea typeface="Canva Sans Bold"/>
                <a:cs typeface="Canva Sans Bold"/>
                <a:sym typeface="Canva Sans Bold"/>
              </a:rPr>
              <a:t>Builds strong, personal customer relationships, which can lead to long-term loyalty.</a:t>
            </a:r>
          </a:p>
          <a:p>
            <a:pPr algn="just" marL="829775" indent="-414887" lvl="1">
              <a:lnSpc>
                <a:spcPts val="5380"/>
              </a:lnSpc>
              <a:buFont typeface="Arial"/>
              <a:buChar char="•"/>
            </a:pPr>
            <a:r>
              <a:rPr lang="en-US" b="true" sz="3843">
                <a:solidFill>
                  <a:srgbClr val="000000"/>
                </a:solidFill>
                <a:latin typeface="Canva Sans Bold"/>
                <a:ea typeface="Canva Sans Bold"/>
                <a:cs typeface="Canva Sans Bold"/>
                <a:sym typeface="Canva Sans Bold"/>
              </a:rPr>
              <a:t>Disadvantages:</a:t>
            </a:r>
          </a:p>
          <a:p>
            <a:pPr algn="just" marL="829775" indent="-414887" lvl="1">
              <a:lnSpc>
                <a:spcPts val="5380"/>
              </a:lnSpc>
              <a:buFont typeface="Arial"/>
              <a:buChar char="•"/>
            </a:pPr>
            <a:r>
              <a:rPr lang="en-US" b="true" sz="3843">
                <a:solidFill>
                  <a:srgbClr val="000000"/>
                </a:solidFill>
                <a:latin typeface="Canva Sans Bold"/>
                <a:ea typeface="Canva Sans Bold"/>
                <a:cs typeface="Canva Sans Bold"/>
                <a:sym typeface="Canva Sans Bold"/>
              </a:rPr>
              <a:t>High overhead costs associated with maintaining a dedicated sales team.</a:t>
            </a:r>
          </a:p>
          <a:p>
            <a:pPr algn="just" marL="829775" indent="-414887" lvl="1">
              <a:lnSpc>
                <a:spcPts val="5380"/>
              </a:lnSpc>
              <a:buFont typeface="Arial"/>
              <a:buChar char="•"/>
            </a:pPr>
            <a:r>
              <a:rPr lang="en-US" b="true" sz="3843">
                <a:solidFill>
                  <a:srgbClr val="000000"/>
                </a:solidFill>
                <a:latin typeface="Canva Sans Bold"/>
                <a:ea typeface="Canva Sans Bold"/>
                <a:cs typeface="Canva Sans Bold"/>
                <a:sym typeface="Canva Sans Bold"/>
              </a:rPr>
              <a:t>Limited reach due to the need for in-person or direct communication.</a:t>
            </a:r>
          </a:p>
          <a:p>
            <a:pPr algn="just">
              <a:lnSpc>
                <a:spcPts val="5380"/>
              </a:lnSpc>
            </a:pPr>
          </a:p>
        </p:txBody>
      </p:sp>
    </p:spTree>
  </p:cSld>
  <p:clrMapOvr>
    <a:masterClrMapping/>
  </p:clrMapOvr>
</p:sld>
</file>

<file path=ppt/slides/slide8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464153" y="1308597"/>
            <a:ext cx="14204414" cy="8381365"/>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5. Channel Sales Force (Indirect Sales)</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Definition: </a:t>
            </a:r>
            <a:r>
              <a:rPr lang="en-US" b="true" sz="3399">
                <a:solidFill>
                  <a:srgbClr val="000000"/>
                </a:solidFill>
                <a:latin typeface="Canva Sans Bold"/>
                <a:ea typeface="Canva Sans Bold"/>
                <a:cs typeface="Canva Sans Bold"/>
                <a:sym typeface="Canva Sans Bold"/>
              </a:rPr>
              <a:t>A channel sales force works through intermediaries or partners, such as distributors, resellers, or retailers, to sell products or services on behalf of the company.</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Key Characteristics: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Sales Activities: The sales force manages relationships with channel partners and helps them sell the product to end customers.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Customer Interaction: Indirect; interaction happens through the channel partners rather than the company itself.</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Examples: Companies that sell through third-party retail stores, online marketplaces, or independent distributors (e.g., tech products through electronics retailers).</a:t>
            </a:r>
          </a:p>
          <a:p>
            <a:pPr algn="just">
              <a:lnSpc>
                <a:spcPts val="4759"/>
              </a:lnSpc>
            </a:pPr>
          </a:p>
        </p:txBody>
      </p:sp>
    </p:spTree>
  </p:cSld>
  <p:clrMapOvr>
    <a:masterClrMapping/>
  </p:clrMapOvr>
</p:sld>
</file>

<file path=ppt/slides/slide8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1990124"/>
            <a:ext cx="15488283" cy="7398320"/>
          </a:xfrm>
          <a:prstGeom prst="rect">
            <a:avLst/>
          </a:prstGeom>
        </p:spPr>
        <p:txBody>
          <a:bodyPr anchor="t" rtlCol="false" tIns="0" lIns="0" bIns="0" rIns="0">
            <a:spAutoFit/>
          </a:bodyPr>
          <a:lstStyle/>
          <a:p>
            <a:pPr algn="just" marL="912729" indent="-456365" lvl="1">
              <a:lnSpc>
                <a:spcPts val="5918"/>
              </a:lnSpc>
              <a:buFont typeface="Arial"/>
              <a:buChar char="•"/>
            </a:pPr>
            <a:r>
              <a:rPr lang="en-US" b="true" sz="4227">
                <a:solidFill>
                  <a:srgbClr val="000000"/>
                </a:solidFill>
                <a:latin typeface="Canva Sans Bold"/>
                <a:ea typeface="Canva Sans Bold"/>
                <a:cs typeface="Canva Sans Bold"/>
                <a:sym typeface="Canva Sans Bold"/>
              </a:rPr>
              <a:t>Advantages:</a:t>
            </a:r>
          </a:p>
          <a:p>
            <a:pPr algn="just" marL="912729" indent="-456365" lvl="1">
              <a:lnSpc>
                <a:spcPts val="5918"/>
              </a:lnSpc>
              <a:buFont typeface="Arial"/>
              <a:buChar char="•"/>
            </a:pPr>
            <a:r>
              <a:rPr lang="en-US" b="true" sz="4227">
                <a:solidFill>
                  <a:srgbClr val="000000"/>
                </a:solidFill>
                <a:latin typeface="Canva Sans Bold"/>
                <a:ea typeface="Canva Sans Bold"/>
                <a:cs typeface="Canva Sans Bold"/>
                <a:sym typeface="Canva Sans Bold"/>
              </a:rPr>
              <a:t>Wider market reach without the need for direct sales efforts.</a:t>
            </a:r>
          </a:p>
          <a:p>
            <a:pPr algn="just" marL="912729" indent="-456365" lvl="1">
              <a:lnSpc>
                <a:spcPts val="5918"/>
              </a:lnSpc>
              <a:buFont typeface="Arial"/>
              <a:buChar char="•"/>
            </a:pPr>
            <a:r>
              <a:rPr lang="en-US" b="true" sz="4227">
                <a:solidFill>
                  <a:srgbClr val="000000"/>
                </a:solidFill>
                <a:latin typeface="Canva Sans Bold"/>
                <a:ea typeface="Canva Sans Bold"/>
                <a:cs typeface="Canva Sans Bold"/>
                <a:sym typeface="Canva Sans Bold"/>
              </a:rPr>
              <a:t>Scalable approach, especially for global markets.</a:t>
            </a:r>
          </a:p>
          <a:p>
            <a:pPr algn="just" marL="912729" indent="-456365" lvl="1">
              <a:lnSpc>
                <a:spcPts val="5918"/>
              </a:lnSpc>
              <a:buFont typeface="Arial"/>
              <a:buChar char="•"/>
            </a:pPr>
            <a:r>
              <a:rPr lang="en-US" b="true" sz="4227">
                <a:solidFill>
                  <a:srgbClr val="000000"/>
                </a:solidFill>
                <a:latin typeface="Canva Sans Bold"/>
                <a:ea typeface="Canva Sans Bold"/>
                <a:cs typeface="Canva Sans Bold"/>
                <a:sym typeface="Canva Sans Bold"/>
              </a:rPr>
              <a:t>Disadvantages:</a:t>
            </a:r>
          </a:p>
          <a:p>
            <a:pPr algn="just" marL="912729" indent="-456365" lvl="1">
              <a:lnSpc>
                <a:spcPts val="5918"/>
              </a:lnSpc>
              <a:buFont typeface="Arial"/>
              <a:buChar char="•"/>
            </a:pPr>
            <a:r>
              <a:rPr lang="en-US" b="true" sz="4227">
                <a:solidFill>
                  <a:srgbClr val="000000"/>
                </a:solidFill>
                <a:latin typeface="Canva Sans Bold"/>
                <a:ea typeface="Canva Sans Bold"/>
                <a:cs typeface="Canva Sans Bold"/>
                <a:sym typeface="Canva Sans Bold"/>
              </a:rPr>
              <a:t>Less control over the customer experience and sales process.</a:t>
            </a:r>
          </a:p>
          <a:p>
            <a:pPr algn="just" marL="912729" indent="-456365" lvl="1">
              <a:lnSpc>
                <a:spcPts val="5918"/>
              </a:lnSpc>
              <a:buFont typeface="Arial"/>
              <a:buChar char="•"/>
            </a:pPr>
            <a:r>
              <a:rPr lang="en-US" b="true" sz="4227">
                <a:solidFill>
                  <a:srgbClr val="000000"/>
                </a:solidFill>
                <a:latin typeface="Canva Sans Bold"/>
                <a:ea typeface="Canva Sans Bold"/>
                <a:cs typeface="Canva Sans Bold"/>
                <a:sym typeface="Canva Sans Bold"/>
              </a:rPr>
              <a:t>The company must rely on third parties to generate sales and manage customer relationships.</a:t>
            </a:r>
          </a:p>
          <a:p>
            <a:pPr algn="just">
              <a:lnSpc>
                <a:spcPts val="5918"/>
              </a:lnSpc>
            </a:pPr>
          </a:p>
        </p:txBody>
      </p:sp>
    </p:spTree>
  </p:cSld>
  <p:clrMapOvr>
    <a:masterClrMapping/>
  </p:clrMapOvr>
</p:sld>
</file>

<file path=ppt/slides/slide8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1219517"/>
            <a:ext cx="15759223" cy="9305362"/>
          </a:xfrm>
          <a:prstGeom prst="rect">
            <a:avLst/>
          </a:prstGeom>
        </p:spPr>
        <p:txBody>
          <a:bodyPr anchor="t" rtlCol="false" tIns="0" lIns="0" bIns="0" rIns="0">
            <a:spAutoFit/>
          </a:bodyPr>
          <a:lstStyle/>
          <a:p>
            <a:pPr algn="just">
              <a:lnSpc>
                <a:spcPts val="5281"/>
              </a:lnSpc>
            </a:pPr>
            <a:r>
              <a:rPr lang="en-US" sz="3772" b="true">
                <a:solidFill>
                  <a:srgbClr val="000000"/>
                </a:solidFill>
                <a:latin typeface="Canva Sans Bold"/>
                <a:ea typeface="Canva Sans Bold"/>
                <a:cs typeface="Canva Sans Bold"/>
                <a:sym typeface="Canva Sans Bold"/>
              </a:rPr>
              <a:t>4. Direct Sales Force</a:t>
            </a:r>
          </a:p>
          <a:p>
            <a:pPr algn="just" marL="814410" indent="-407205" lvl="1">
              <a:lnSpc>
                <a:spcPts val="5281"/>
              </a:lnSpc>
              <a:buFont typeface="Arial"/>
              <a:buChar char="•"/>
            </a:pPr>
            <a:r>
              <a:rPr lang="en-US" b="true" sz="3772">
                <a:solidFill>
                  <a:srgbClr val="000000"/>
                </a:solidFill>
                <a:latin typeface="Canva Sans Bold"/>
                <a:ea typeface="Canva Sans Bold"/>
                <a:cs typeface="Canva Sans Bold"/>
                <a:sym typeface="Canva Sans Bold"/>
              </a:rPr>
              <a:t>Definition: </a:t>
            </a:r>
            <a:r>
              <a:rPr lang="en-US" b="true" sz="3772">
                <a:solidFill>
                  <a:srgbClr val="000000"/>
                </a:solidFill>
                <a:latin typeface="Canva Sans Bold"/>
                <a:ea typeface="Canva Sans Bold"/>
                <a:cs typeface="Canva Sans Bold"/>
                <a:sym typeface="Canva Sans Bold"/>
              </a:rPr>
              <a:t>A direct sales force refers to a team of salespeople who sell the company's products or services directly to customers, typically through personal relationships and direct sales efforts.</a:t>
            </a:r>
          </a:p>
          <a:p>
            <a:pPr algn="just" marL="814410" indent="-407205" lvl="1">
              <a:lnSpc>
                <a:spcPts val="5281"/>
              </a:lnSpc>
              <a:buFont typeface="Arial"/>
              <a:buChar char="•"/>
            </a:pPr>
            <a:r>
              <a:rPr lang="en-US" b="true" sz="3772">
                <a:solidFill>
                  <a:srgbClr val="000000"/>
                </a:solidFill>
                <a:latin typeface="Canva Sans Bold"/>
                <a:ea typeface="Canva Sans Bold"/>
                <a:cs typeface="Canva Sans Bold"/>
                <a:sym typeface="Canva Sans Bold"/>
              </a:rPr>
              <a:t>Key Characteristics:</a:t>
            </a:r>
          </a:p>
          <a:p>
            <a:pPr algn="just" marL="1628820" indent="-542940" lvl="2">
              <a:lnSpc>
                <a:spcPts val="5281"/>
              </a:lnSpc>
              <a:buFont typeface="Arial"/>
              <a:buChar char="⚬"/>
            </a:pPr>
            <a:r>
              <a:rPr lang="en-US" b="true" sz="3772">
                <a:solidFill>
                  <a:srgbClr val="000000"/>
                </a:solidFill>
                <a:latin typeface="Canva Sans Bold"/>
                <a:ea typeface="Canva Sans Bold"/>
                <a:cs typeface="Canva Sans Bold"/>
                <a:sym typeface="Canva Sans Bold"/>
              </a:rPr>
              <a:t>Sales Activities: Salespeople engage directly with customers, often representing the company in a personal capacity.</a:t>
            </a:r>
          </a:p>
          <a:p>
            <a:pPr algn="just" marL="1628820" indent="-542940" lvl="2">
              <a:lnSpc>
                <a:spcPts val="5281"/>
              </a:lnSpc>
              <a:buFont typeface="Arial"/>
              <a:buChar char="⚬"/>
            </a:pPr>
            <a:r>
              <a:rPr lang="en-US" b="true" sz="3772">
                <a:solidFill>
                  <a:srgbClr val="000000"/>
                </a:solidFill>
                <a:latin typeface="Canva Sans Bold"/>
                <a:ea typeface="Canva Sans Bold"/>
                <a:cs typeface="Canva Sans Bold"/>
                <a:sym typeface="Canva Sans Bold"/>
              </a:rPr>
              <a:t>Customer Interaction: Direct relationship-building with the end consumer or business client.</a:t>
            </a:r>
          </a:p>
          <a:p>
            <a:pPr algn="just" marL="1628820" indent="-542940" lvl="2">
              <a:lnSpc>
                <a:spcPts val="5281"/>
              </a:lnSpc>
              <a:buFont typeface="Arial"/>
              <a:buChar char="⚬"/>
            </a:pPr>
            <a:r>
              <a:rPr lang="en-US" b="true" sz="3772">
                <a:solidFill>
                  <a:srgbClr val="000000"/>
                </a:solidFill>
                <a:latin typeface="Canva Sans Bold"/>
                <a:ea typeface="Canva Sans Bold"/>
                <a:cs typeface="Canva Sans Bold"/>
                <a:sym typeface="Canva Sans Bold"/>
              </a:rPr>
              <a:t>Examples: Door-to-door sales, network marketing, or direct-to-consumer sales models.</a:t>
            </a:r>
          </a:p>
          <a:p>
            <a:pPr algn="just">
              <a:lnSpc>
                <a:spcPts val="5281"/>
              </a:lnSpc>
            </a:pPr>
          </a:p>
        </p:txBody>
      </p:sp>
    </p:spTree>
  </p:cSld>
  <p:clrMapOvr>
    <a:masterClrMapping/>
  </p:clrMapOvr>
</p:sld>
</file>

<file path=ppt/slides/slide8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915722" y="1753923"/>
            <a:ext cx="14965982" cy="8084354"/>
          </a:xfrm>
          <a:prstGeom prst="rect">
            <a:avLst/>
          </a:prstGeom>
        </p:spPr>
        <p:txBody>
          <a:bodyPr anchor="t" rtlCol="false" tIns="0" lIns="0" bIns="0" rIns="0">
            <a:spAutoFit/>
          </a:bodyPr>
          <a:lstStyle/>
          <a:p>
            <a:pPr algn="just">
              <a:lnSpc>
                <a:spcPts val="5380"/>
              </a:lnSpc>
            </a:pPr>
          </a:p>
          <a:p>
            <a:pPr algn="just">
              <a:lnSpc>
                <a:spcPts val="5380"/>
              </a:lnSpc>
            </a:pPr>
            <a:r>
              <a:rPr lang="en-US" b="true" sz="3843">
                <a:solidFill>
                  <a:srgbClr val="000000"/>
                </a:solidFill>
                <a:latin typeface="Canva Sans Bold"/>
                <a:ea typeface="Canva Sans Bold"/>
                <a:cs typeface="Canva Sans Bold"/>
                <a:sym typeface="Canva Sans Bold"/>
              </a:rPr>
              <a:t>Advantages:</a:t>
            </a:r>
          </a:p>
          <a:p>
            <a:pPr algn="just" marL="829775" indent="-414887" lvl="1">
              <a:lnSpc>
                <a:spcPts val="5380"/>
              </a:lnSpc>
              <a:buFont typeface="Arial"/>
              <a:buChar char="•"/>
            </a:pPr>
            <a:r>
              <a:rPr lang="en-US" b="true" sz="3843">
                <a:solidFill>
                  <a:srgbClr val="000000"/>
                </a:solidFill>
                <a:latin typeface="Canva Sans Bold"/>
                <a:ea typeface="Canva Sans Bold"/>
                <a:cs typeface="Canva Sans Bold"/>
                <a:sym typeface="Canva Sans Bold"/>
              </a:rPr>
              <a:t>Direct control over the sales process and customer experience.</a:t>
            </a:r>
          </a:p>
          <a:p>
            <a:pPr algn="just" marL="829775" indent="-414887" lvl="1">
              <a:lnSpc>
                <a:spcPts val="5380"/>
              </a:lnSpc>
              <a:buFont typeface="Arial"/>
              <a:buChar char="•"/>
            </a:pPr>
            <a:r>
              <a:rPr lang="en-US" b="true" sz="3843">
                <a:solidFill>
                  <a:srgbClr val="000000"/>
                </a:solidFill>
                <a:latin typeface="Canva Sans Bold"/>
                <a:ea typeface="Canva Sans Bold"/>
                <a:cs typeface="Canva Sans Bold"/>
                <a:sym typeface="Canva Sans Bold"/>
              </a:rPr>
              <a:t>Builds strong, personal customer relationships, which can lead to long-term loyalty.</a:t>
            </a:r>
          </a:p>
          <a:p>
            <a:pPr algn="just" marL="829775" indent="-414887" lvl="1">
              <a:lnSpc>
                <a:spcPts val="5380"/>
              </a:lnSpc>
              <a:buFont typeface="Arial"/>
              <a:buChar char="•"/>
            </a:pPr>
            <a:r>
              <a:rPr lang="en-US" b="true" sz="3843">
                <a:solidFill>
                  <a:srgbClr val="000000"/>
                </a:solidFill>
                <a:latin typeface="Canva Sans Bold"/>
                <a:ea typeface="Canva Sans Bold"/>
                <a:cs typeface="Canva Sans Bold"/>
                <a:sym typeface="Canva Sans Bold"/>
              </a:rPr>
              <a:t>Disadvantages:</a:t>
            </a:r>
          </a:p>
          <a:p>
            <a:pPr algn="just" marL="829775" indent="-414887" lvl="1">
              <a:lnSpc>
                <a:spcPts val="5380"/>
              </a:lnSpc>
              <a:buFont typeface="Arial"/>
              <a:buChar char="•"/>
            </a:pPr>
            <a:r>
              <a:rPr lang="en-US" b="true" sz="3843">
                <a:solidFill>
                  <a:srgbClr val="000000"/>
                </a:solidFill>
                <a:latin typeface="Canva Sans Bold"/>
                <a:ea typeface="Canva Sans Bold"/>
                <a:cs typeface="Canva Sans Bold"/>
                <a:sym typeface="Canva Sans Bold"/>
              </a:rPr>
              <a:t>High overhead costs associated with maintaining a dedicated sales team.</a:t>
            </a:r>
          </a:p>
          <a:p>
            <a:pPr algn="just" marL="829775" indent="-414887" lvl="1">
              <a:lnSpc>
                <a:spcPts val="5380"/>
              </a:lnSpc>
              <a:buFont typeface="Arial"/>
              <a:buChar char="•"/>
            </a:pPr>
            <a:r>
              <a:rPr lang="en-US" b="true" sz="3843">
                <a:solidFill>
                  <a:srgbClr val="000000"/>
                </a:solidFill>
                <a:latin typeface="Canva Sans Bold"/>
                <a:ea typeface="Canva Sans Bold"/>
                <a:cs typeface="Canva Sans Bold"/>
                <a:sym typeface="Canva Sans Bold"/>
              </a:rPr>
              <a:t>Limited reach due to the need for in-person or direct communication.</a:t>
            </a:r>
          </a:p>
          <a:p>
            <a:pPr algn="just">
              <a:lnSpc>
                <a:spcPts val="5380"/>
              </a:lnSpc>
            </a:pPr>
          </a:p>
        </p:txBody>
      </p:sp>
    </p:spTree>
  </p:cSld>
  <p:clrMapOvr>
    <a:masterClrMapping/>
  </p:clrMapOvr>
</p:sld>
</file>

<file path=ppt/slides/slide8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464153" y="1308597"/>
            <a:ext cx="14204414" cy="8381365"/>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5. Channel Sales Force (Indirect Sales)</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Definition: </a:t>
            </a:r>
            <a:r>
              <a:rPr lang="en-US" b="true" sz="3399">
                <a:solidFill>
                  <a:srgbClr val="000000"/>
                </a:solidFill>
                <a:latin typeface="Canva Sans Bold"/>
                <a:ea typeface="Canva Sans Bold"/>
                <a:cs typeface="Canva Sans Bold"/>
                <a:sym typeface="Canva Sans Bold"/>
              </a:rPr>
              <a:t>A channel sales force works through intermediaries or partners, such as distributors, resellers, or retailers, to sell products or services on behalf of the company.</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Key Characteristics: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Sales Activities: The sales force manages relationships with channel partners and helps them sell the product to end customers.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Customer Interaction: Indirect; interaction happens through the channel partners rather than the company itself.</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Examples: Companies that sell through third-party retail stores, online marketplaces, or independent distributors (e.g., tech products through electronics retailers).</a:t>
            </a:r>
          </a:p>
          <a:p>
            <a:pPr algn="just">
              <a:lnSpc>
                <a:spcPts val="4759"/>
              </a:lnSpc>
            </a:pPr>
          </a:p>
        </p:txBody>
      </p:sp>
    </p:spTree>
  </p:cSld>
  <p:clrMapOvr>
    <a:masterClrMapping/>
  </p:clrMapOvr>
</p:sld>
</file>

<file path=ppt/slides/slide8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1990124"/>
            <a:ext cx="15488283" cy="7398320"/>
          </a:xfrm>
          <a:prstGeom prst="rect">
            <a:avLst/>
          </a:prstGeom>
        </p:spPr>
        <p:txBody>
          <a:bodyPr anchor="t" rtlCol="false" tIns="0" lIns="0" bIns="0" rIns="0">
            <a:spAutoFit/>
          </a:bodyPr>
          <a:lstStyle/>
          <a:p>
            <a:pPr algn="just" marL="912729" indent="-456365" lvl="1">
              <a:lnSpc>
                <a:spcPts val="5918"/>
              </a:lnSpc>
              <a:buFont typeface="Arial"/>
              <a:buChar char="•"/>
            </a:pPr>
            <a:r>
              <a:rPr lang="en-US" b="true" sz="4227">
                <a:solidFill>
                  <a:srgbClr val="000000"/>
                </a:solidFill>
                <a:latin typeface="Canva Sans Bold"/>
                <a:ea typeface="Canva Sans Bold"/>
                <a:cs typeface="Canva Sans Bold"/>
                <a:sym typeface="Canva Sans Bold"/>
              </a:rPr>
              <a:t>Advantages:</a:t>
            </a:r>
          </a:p>
          <a:p>
            <a:pPr algn="just" marL="912729" indent="-456365" lvl="1">
              <a:lnSpc>
                <a:spcPts val="5918"/>
              </a:lnSpc>
              <a:buFont typeface="Arial"/>
              <a:buChar char="•"/>
            </a:pPr>
            <a:r>
              <a:rPr lang="en-US" b="true" sz="4227">
                <a:solidFill>
                  <a:srgbClr val="000000"/>
                </a:solidFill>
                <a:latin typeface="Canva Sans Bold"/>
                <a:ea typeface="Canva Sans Bold"/>
                <a:cs typeface="Canva Sans Bold"/>
                <a:sym typeface="Canva Sans Bold"/>
              </a:rPr>
              <a:t>Wider market reach without the need for direct sales efforts.</a:t>
            </a:r>
          </a:p>
          <a:p>
            <a:pPr algn="just" marL="912729" indent="-456365" lvl="1">
              <a:lnSpc>
                <a:spcPts val="5918"/>
              </a:lnSpc>
              <a:buFont typeface="Arial"/>
              <a:buChar char="•"/>
            </a:pPr>
            <a:r>
              <a:rPr lang="en-US" b="true" sz="4227">
                <a:solidFill>
                  <a:srgbClr val="000000"/>
                </a:solidFill>
                <a:latin typeface="Canva Sans Bold"/>
                <a:ea typeface="Canva Sans Bold"/>
                <a:cs typeface="Canva Sans Bold"/>
                <a:sym typeface="Canva Sans Bold"/>
              </a:rPr>
              <a:t>Scalable approach, especially for global markets.</a:t>
            </a:r>
          </a:p>
          <a:p>
            <a:pPr algn="just" marL="912729" indent="-456365" lvl="1">
              <a:lnSpc>
                <a:spcPts val="5918"/>
              </a:lnSpc>
              <a:buFont typeface="Arial"/>
              <a:buChar char="•"/>
            </a:pPr>
            <a:r>
              <a:rPr lang="en-US" b="true" sz="4227">
                <a:solidFill>
                  <a:srgbClr val="000000"/>
                </a:solidFill>
                <a:latin typeface="Canva Sans Bold"/>
                <a:ea typeface="Canva Sans Bold"/>
                <a:cs typeface="Canva Sans Bold"/>
                <a:sym typeface="Canva Sans Bold"/>
              </a:rPr>
              <a:t>Disadvantages:</a:t>
            </a:r>
          </a:p>
          <a:p>
            <a:pPr algn="just" marL="912729" indent="-456365" lvl="1">
              <a:lnSpc>
                <a:spcPts val="5918"/>
              </a:lnSpc>
              <a:buFont typeface="Arial"/>
              <a:buChar char="•"/>
            </a:pPr>
            <a:r>
              <a:rPr lang="en-US" b="true" sz="4227">
                <a:solidFill>
                  <a:srgbClr val="000000"/>
                </a:solidFill>
                <a:latin typeface="Canva Sans Bold"/>
                <a:ea typeface="Canva Sans Bold"/>
                <a:cs typeface="Canva Sans Bold"/>
                <a:sym typeface="Canva Sans Bold"/>
              </a:rPr>
              <a:t>Less control over the customer experience and sales process.</a:t>
            </a:r>
          </a:p>
          <a:p>
            <a:pPr algn="just" marL="912729" indent="-456365" lvl="1">
              <a:lnSpc>
                <a:spcPts val="5918"/>
              </a:lnSpc>
              <a:buFont typeface="Arial"/>
              <a:buChar char="•"/>
            </a:pPr>
            <a:r>
              <a:rPr lang="en-US" b="true" sz="4227">
                <a:solidFill>
                  <a:srgbClr val="000000"/>
                </a:solidFill>
                <a:latin typeface="Canva Sans Bold"/>
                <a:ea typeface="Canva Sans Bold"/>
                <a:cs typeface="Canva Sans Bold"/>
                <a:sym typeface="Canva Sans Bold"/>
              </a:rPr>
              <a:t>The company must rely on third parties to generate sales and manage customer relationships.</a:t>
            </a:r>
          </a:p>
          <a:p>
            <a:pPr algn="just">
              <a:lnSpc>
                <a:spcPts val="5918"/>
              </a:lnSpc>
            </a:pPr>
          </a:p>
        </p:txBody>
      </p:sp>
    </p:spTree>
  </p:cSld>
  <p:clrMapOvr>
    <a:masterClrMapping/>
  </p:clrMapOvr>
</p:sld>
</file>

<file path=ppt/slides/slide8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616945" y="1562046"/>
            <a:ext cx="16797177" cy="8724954"/>
          </a:xfrm>
          <a:prstGeom prst="rect">
            <a:avLst/>
          </a:prstGeom>
        </p:spPr>
        <p:txBody>
          <a:bodyPr anchor="t" rtlCol="false" tIns="0" lIns="0" bIns="0" rIns="0">
            <a:spAutoFit/>
          </a:bodyPr>
          <a:lstStyle/>
          <a:p>
            <a:pPr algn="just">
              <a:lnSpc>
                <a:spcPts val="5336"/>
              </a:lnSpc>
            </a:pPr>
            <a:r>
              <a:rPr lang="en-US" sz="3811" b="true">
                <a:solidFill>
                  <a:srgbClr val="000000"/>
                </a:solidFill>
                <a:latin typeface="Canva Sans Bold"/>
                <a:ea typeface="Canva Sans Bold"/>
                <a:cs typeface="Canva Sans Bold"/>
                <a:sym typeface="Canva Sans Bold"/>
              </a:rPr>
              <a:t>6. Specialized Sales Force</a:t>
            </a:r>
          </a:p>
          <a:p>
            <a:pPr algn="just" marL="822944" indent="-411472" lvl="1">
              <a:lnSpc>
                <a:spcPts val="5336"/>
              </a:lnSpc>
              <a:buFont typeface="Arial"/>
              <a:buChar char="•"/>
            </a:pPr>
            <a:r>
              <a:rPr lang="en-US" b="true" sz="3811">
                <a:solidFill>
                  <a:srgbClr val="000000"/>
                </a:solidFill>
                <a:latin typeface="Canva Sans Bold"/>
                <a:ea typeface="Canva Sans Bold"/>
                <a:cs typeface="Canva Sans Bold"/>
                <a:sym typeface="Canva Sans Bold"/>
              </a:rPr>
              <a:t>Definition: </a:t>
            </a:r>
            <a:r>
              <a:rPr lang="en-US" b="true" sz="3811">
                <a:solidFill>
                  <a:srgbClr val="000000"/>
                </a:solidFill>
                <a:latin typeface="Canva Sans Bold"/>
                <a:ea typeface="Canva Sans Bold"/>
                <a:cs typeface="Canva Sans Bold"/>
                <a:sym typeface="Canva Sans Bold"/>
              </a:rPr>
              <a:t>A specialized sales force is organized based on expertise in a specific product, industry, or market segment. Each sales representative or team focuses on a niche area.</a:t>
            </a:r>
          </a:p>
          <a:p>
            <a:pPr algn="just" marL="822944" indent="-411472" lvl="1">
              <a:lnSpc>
                <a:spcPts val="5336"/>
              </a:lnSpc>
              <a:buFont typeface="Arial"/>
              <a:buChar char="•"/>
            </a:pPr>
            <a:r>
              <a:rPr lang="en-US" b="true" sz="3811">
                <a:solidFill>
                  <a:srgbClr val="000000"/>
                </a:solidFill>
                <a:latin typeface="Canva Sans Bold"/>
                <a:ea typeface="Canva Sans Bold"/>
                <a:cs typeface="Canva Sans Bold"/>
                <a:sym typeface="Canva Sans Bold"/>
              </a:rPr>
              <a:t>Key Characteristics:</a:t>
            </a:r>
          </a:p>
          <a:p>
            <a:pPr algn="just" marL="1645889" indent="-548630" lvl="2">
              <a:lnSpc>
                <a:spcPts val="5336"/>
              </a:lnSpc>
              <a:buFont typeface="Arial"/>
              <a:buChar char="⚬"/>
            </a:pPr>
            <a:r>
              <a:rPr lang="en-US" b="true" sz="3811">
                <a:solidFill>
                  <a:srgbClr val="000000"/>
                </a:solidFill>
                <a:latin typeface="Canva Sans Bold"/>
                <a:ea typeface="Canva Sans Bold"/>
                <a:cs typeface="Canva Sans Bold"/>
                <a:sym typeface="Canva Sans Bold"/>
              </a:rPr>
              <a:t>Sales Activities: Focused on a specific industry, product line, or customer segment.</a:t>
            </a:r>
          </a:p>
          <a:p>
            <a:pPr algn="just" marL="1645889" indent="-548630" lvl="2">
              <a:lnSpc>
                <a:spcPts val="5336"/>
              </a:lnSpc>
              <a:buFont typeface="Arial"/>
              <a:buChar char="⚬"/>
            </a:pPr>
            <a:r>
              <a:rPr lang="en-US" b="true" sz="3811">
                <a:solidFill>
                  <a:srgbClr val="000000"/>
                </a:solidFill>
                <a:latin typeface="Canva Sans Bold"/>
                <a:ea typeface="Canva Sans Bold"/>
                <a:cs typeface="Canva Sans Bold"/>
                <a:sym typeface="Canva Sans Bold"/>
              </a:rPr>
              <a:t>Customer Interaction: Tailored sales pitch and knowledge about the specialized product or market.</a:t>
            </a:r>
          </a:p>
          <a:p>
            <a:pPr algn="just" marL="1645889" indent="-548630" lvl="2">
              <a:lnSpc>
                <a:spcPts val="5336"/>
              </a:lnSpc>
              <a:buFont typeface="Arial"/>
              <a:buChar char="⚬"/>
            </a:pPr>
            <a:r>
              <a:rPr lang="en-US" b="true" sz="3811">
                <a:solidFill>
                  <a:srgbClr val="000000"/>
                </a:solidFill>
                <a:latin typeface="Canva Sans Bold"/>
                <a:ea typeface="Canva Sans Bold"/>
                <a:cs typeface="Canva Sans Bold"/>
                <a:sym typeface="Canva Sans Bold"/>
              </a:rPr>
              <a:t>Examples: Pharma sales reps focusing on specific medical devices, or sales teams specializing in specific industries (e.g., software for healthcare, real estate, or finance).</a:t>
            </a:r>
          </a:p>
          <a:p>
            <a:pPr algn="just">
              <a:lnSpc>
                <a:spcPts val="5336"/>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248578" y="2166394"/>
            <a:ext cx="14862326" cy="6487132"/>
          </a:xfrm>
          <a:prstGeom prst="rect">
            <a:avLst/>
          </a:prstGeom>
        </p:spPr>
        <p:txBody>
          <a:bodyPr anchor="t" rtlCol="false" tIns="0" lIns="0" bIns="0" rIns="0">
            <a:spAutoFit/>
          </a:bodyPr>
          <a:lstStyle/>
          <a:p>
            <a:pPr algn="just">
              <a:lnSpc>
                <a:spcPts val="5741"/>
              </a:lnSpc>
            </a:pPr>
            <a:r>
              <a:rPr lang="en-US" sz="4101" b="true">
                <a:solidFill>
                  <a:srgbClr val="000000"/>
                </a:solidFill>
                <a:latin typeface="Canva Sans Bold"/>
                <a:ea typeface="Canva Sans Bold"/>
                <a:cs typeface="Canva Sans Bold"/>
                <a:sym typeface="Canva Sans Bold"/>
              </a:rPr>
              <a:t>6. CMYK (Cyan, Magenta, Yellow, Key/Black)</a:t>
            </a:r>
          </a:p>
          <a:p>
            <a:pPr algn="just">
              <a:lnSpc>
                <a:spcPts val="5741"/>
              </a:lnSpc>
            </a:pPr>
            <a:r>
              <a:rPr lang="en-US" sz="4101" b="true">
                <a:solidFill>
                  <a:srgbClr val="000000"/>
                </a:solidFill>
                <a:latin typeface="Canva Sans Bold"/>
                <a:ea typeface="Canva Sans Bold"/>
                <a:cs typeface="Canva Sans Bold"/>
                <a:sym typeface="Canva Sans Bold"/>
              </a:rPr>
              <a:t>CMYK is a color mo</a:t>
            </a:r>
            <a:r>
              <a:rPr lang="en-US" b="true" sz="4101">
                <a:solidFill>
                  <a:srgbClr val="000000"/>
                </a:solidFill>
                <a:latin typeface="Canva Sans Bold"/>
                <a:ea typeface="Canva Sans Bold"/>
                <a:cs typeface="Canva Sans Bold"/>
                <a:sym typeface="Canva Sans Bold"/>
              </a:rPr>
              <a:t>del used in color printing, which describes color as a combination of four components: cyan, magenta, yellow, and black. It is often used in the print industry, rather than for digital media.</a:t>
            </a:r>
          </a:p>
          <a:p>
            <a:pPr algn="just" marL="885425" indent="-442713" lvl="1">
              <a:lnSpc>
                <a:spcPts val="5741"/>
              </a:lnSpc>
              <a:buFont typeface="Arial"/>
              <a:buChar char="•"/>
            </a:pPr>
            <a:r>
              <a:rPr lang="en-US" b="true" sz="4101">
                <a:solidFill>
                  <a:srgbClr val="000000"/>
                </a:solidFill>
                <a:latin typeface="Canva Sans Bold"/>
                <a:ea typeface="Canva Sans Bold"/>
                <a:cs typeface="Canva Sans Bold"/>
                <a:sym typeface="Canva Sans Bold"/>
              </a:rPr>
              <a:t>Format: cmyk(C%, M%, Y%, K%)</a:t>
            </a:r>
          </a:p>
          <a:p>
            <a:pPr algn="just" marL="1770851" indent="-590284" lvl="2">
              <a:lnSpc>
                <a:spcPts val="5741"/>
              </a:lnSpc>
              <a:buFont typeface="Arial"/>
              <a:buChar char="⚬"/>
            </a:pPr>
            <a:r>
              <a:rPr lang="en-US" b="true" sz="4101">
                <a:solidFill>
                  <a:srgbClr val="000000"/>
                </a:solidFill>
                <a:latin typeface="Canva Sans Bold"/>
                <a:ea typeface="Canva Sans Bold"/>
                <a:cs typeface="Canva Sans Bold"/>
                <a:sym typeface="Canva Sans Bold"/>
              </a:rPr>
              <a:t>C, M, Y, K: Percentage values (0%–100%) for each color component.</a:t>
            </a:r>
          </a:p>
          <a:p>
            <a:pPr algn="just">
              <a:lnSpc>
                <a:spcPts val="5741"/>
              </a:lnSpc>
            </a:pPr>
          </a:p>
        </p:txBody>
      </p:sp>
    </p:spTree>
  </p:cSld>
  <p:clrMapOvr>
    <a:masterClrMapping/>
  </p:clrMapOvr>
</p:sld>
</file>

<file path=ppt/slides/slide9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902180" y="1682496"/>
            <a:ext cx="15935648" cy="7934770"/>
          </a:xfrm>
          <a:prstGeom prst="rect">
            <a:avLst/>
          </a:prstGeom>
        </p:spPr>
        <p:txBody>
          <a:bodyPr anchor="t" rtlCol="false" tIns="0" lIns="0" bIns="0" rIns="0">
            <a:spAutoFit/>
          </a:bodyPr>
          <a:lstStyle/>
          <a:p>
            <a:pPr algn="just" marL="886805" indent="-443402" lvl="1">
              <a:lnSpc>
                <a:spcPts val="5750"/>
              </a:lnSpc>
              <a:buFont typeface="Arial"/>
              <a:buChar char="•"/>
            </a:pPr>
            <a:r>
              <a:rPr lang="en-US" b="true" sz="4107">
                <a:solidFill>
                  <a:srgbClr val="000000"/>
                </a:solidFill>
                <a:latin typeface="Canva Sans Bold"/>
                <a:ea typeface="Canva Sans Bold"/>
                <a:cs typeface="Canva Sans Bold"/>
                <a:sym typeface="Canva Sans Bold"/>
              </a:rPr>
              <a:t>Advantages:</a:t>
            </a:r>
          </a:p>
          <a:p>
            <a:pPr algn="just" marL="886805" indent="-443402" lvl="1">
              <a:lnSpc>
                <a:spcPts val="5750"/>
              </a:lnSpc>
              <a:buFont typeface="Arial"/>
              <a:buChar char="•"/>
            </a:pPr>
            <a:r>
              <a:rPr lang="en-US" b="true" sz="4107">
                <a:solidFill>
                  <a:srgbClr val="000000"/>
                </a:solidFill>
                <a:latin typeface="Canva Sans Bold"/>
                <a:ea typeface="Canva Sans Bold"/>
                <a:cs typeface="Canva Sans Bold"/>
                <a:sym typeface="Canva Sans Bold"/>
              </a:rPr>
              <a:t>High expertise and product knowledge, leading to better customer trust and stronger relationships.</a:t>
            </a:r>
          </a:p>
          <a:p>
            <a:pPr algn="just" marL="886805" indent="-443402" lvl="1">
              <a:lnSpc>
                <a:spcPts val="5750"/>
              </a:lnSpc>
              <a:buFont typeface="Arial"/>
              <a:buChar char="•"/>
            </a:pPr>
            <a:r>
              <a:rPr lang="en-US" b="true" sz="4107">
                <a:solidFill>
                  <a:srgbClr val="000000"/>
                </a:solidFill>
                <a:latin typeface="Canva Sans Bold"/>
                <a:ea typeface="Canva Sans Bold"/>
                <a:cs typeface="Canva Sans Bold"/>
                <a:sym typeface="Canva Sans Bold"/>
              </a:rPr>
              <a:t>Can provide more tailored solutions and handle complex sales scenarios.</a:t>
            </a:r>
          </a:p>
          <a:p>
            <a:pPr algn="just" marL="886805" indent="-443402" lvl="1">
              <a:lnSpc>
                <a:spcPts val="5750"/>
              </a:lnSpc>
              <a:buFont typeface="Arial"/>
              <a:buChar char="•"/>
            </a:pPr>
            <a:r>
              <a:rPr lang="en-US" b="true" sz="4107">
                <a:solidFill>
                  <a:srgbClr val="000000"/>
                </a:solidFill>
                <a:latin typeface="Canva Sans Bold"/>
                <a:ea typeface="Canva Sans Bold"/>
                <a:cs typeface="Canva Sans Bold"/>
                <a:sym typeface="Canva Sans Bold"/>
              </a:rPr>
              <a:t>Disadvantages:</a:t>
            </a:r>
          </a:p>
          <a:p>
            <a:pPr algn="just" marL="886805" indent="-443402" lvl="1">
              <a:lnSpc>
                <a:spcPts val="5750"/>
              </a:lnSpc>
              <a:buFont typeface="Arial"/>
              <a:buChar char="•"/>
            </a:pPr>
            <a:r>
              <a:rPr lang="en-US" b="true" sz="4107">
                <a:solidFill>
                  <a:srgbClr val="000000"/>
                </a:solidFill>
                <a:latin typeface="Canva Sans Bold"/>
                <a:ea typeface="Canva Sans Bold"/>
                <a:cs typeface="Canva Sans Bold"/>
                <a:sym typeface="Canva Sans Bold"/>
              </a:rPr>
              <a:t>Specialized knowledge can limit the sales team's flexibility or ability to cross-sell other products.</a:t>
            </a:r>
          </a:p>
          <a:p>
            <a:pPr algn="just" marL="886805" indent="-443402" lvl="1">
              <a:lnSpc>
                <a:spcPts val="5750"/>
              </a:lnSpc>
              <a:buFont typeface="Arial"/>
              <a:buChar char="•"/>
            </a:pPr>
            <a:r>
              <a:rPr lang="en-US" b="true" sz="4107">
                <a:solidFill>
                  <a:srgbClr val="000000"/>
                </a:solidFill>
                <a:latin typeface="Canva Sans Bold"/>
                <a:ea typeface="Canva Sans Bold"/>
                <a:cs typeface="Canva Sans Bold"/>
                <a:sym typeface="Canva Sans Bold"/>
              </a:rPr>
              <a:t>May require more training and development to maintain expertise.</a:t>
            </a:r>
          </a:p>
          <a:p>
            <a:pPr algn="just">
              <a:lnSpc>
                <a:spcPts val="5750"/>
              </a:lnSpc>
            </a:pPr>
          </a:p>
        </p:txBody>
      </p:sp>
    </p:spTree>
  </p:cSld>
  <p:clrMapOvr>
    <a:masterClrMapping/>
  </p:clrMapOvr>
</p:sld>
</file>

<file path=ppt/slides/slide9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1219517"/>
            <a:ext cx="15759223" cy="9305362"/>
          </a:xfrm>
          <a:prstGeom prst="rect">
            <a:avLst/>
          </a:prstGeom>
        </p:spPr>
        <p:txBody>
          <a:bodyPr anchor="t" rtlCol="false" tIns="0" lIns="0" bIns="0" rIns="0">
            <a:spAutoFit/>
          </a:bodyPr>
          <a:lstStyle/>
          <a:p>
            <a:pPr algn="just">
              <a:lnSpc>
                <a:spcPts val="5281"/>
              </a:lnSpc>
            </a:pPr>
            <a:r>
              <a:rPr lang="en-US" sz="3772" b="true">
                <a:solidFill>
                  <a:srgbClr val="000000"/>
                </a:solidFill>
                <a:latin typeface="Canva Sans Bold"/>
                <a:ea typeface="Canva Sans Bold"/>
                <a:cs typeface="Canva Sans Bold"/>
                <a:sym typeface="Canva Sans Bold"/>
              </a:rPr>
              <a:t>4. Direct Sales Force</a:t>
            </a:r>
          </a:p>
          <a:p>
            <a:pPr algn="just" marL="814410" indent="-407205" lvl="1">
              <a:lnSpc>
                <a:spcPts val="5281"/>
              </a:lnSpc>
              <a:buFont typeface="Arial"/>
              <a:buChar char="•"/>
            </a:pPr>
            <a:r>
              <a:rPr lang="en-US" b="true" sz="3772">
                <a:solidFill>
                  <a:srgbClr val="000000"/>
                </a:solidFill>
                <a:latin typeface="Canva Sans Bold"/>
                <a:ea typeface="Canva Sans Bold"/>
                <a:cs typeface="Canva Sans Bold"/>
                <a:sym typeface="Canva Sans Bold"/>
              </a:rPr>
              <a:t>Definition: </a:t>
            </a:r>
            <a:r>
              <a:rPr lang="en-US" b="true" sz="3772">
                <a:solidFill>
                  <a:srgbClr val="000000"/>
                </a:solidFill>
                <a:latin typeface="Canva Sans Bold"/>
                <a:ea typeface="Canva Sans Bold"/>
                <a:cs typeface="Canva Sans Bold"/>
                <a:sym typeface="Canva Sans Bold"/>
              </a:rPr>
              <a:t>A direct sales force refers to a team of salespeople who sell the company's products or services directly to customers, typically through personal relationships and direct sales efforts.</a:t>
            </a:r>
          </a:p>
          <a:p>
            <a:pPr algn="just" marL="814410" indent="-407205" lvl="1">
              <a:lnSpc>
                <a:spcPts val="5281"/>
              </a:lnSpc>
              <a:buFont typeface="Arial"/>
              <a:buChar char="•"/>
            </a:pPr>
            <a:r>
              <a:rPr lang="en-US" b="true" sz="3772">
                <a:solidFill>
                  <a:srgbClr val="000000"/>
                </a:solidFill>
                <a:latin typeface="Canva Sans Bold"/>
                <a:ea typeface="Canva Sans Bold"/>
                <a:cs typeface="Canva Sans Bold"/>
                <a:sym typeface="Canva Sans Bold"/>
              </a:rPr>
              <a:t>Key Characteristics:</a:t>
            </a:r>
          </a:p>
          <a:p>
            <a:pPr algn="just" marL="1628820" indent="-542940" lvl="2">
              <a:lnSpc>
                <a:spcPts val="5281"/>
              </a:lnSpc>
              <a:buFont typeface="Arial"/>
              <a:buChar char="⚬"/>
            </a:pPr>
            <a:r>
              <a:rPr lang="en-US" b="true" sz="3772">
                <a:solidFill>
                  <a:srgbClr val="000000"/>
                </a:solidFill>
                <a:latin typeface="Canva Sans Bold"/>
                <a:ea typeface="Canva Sans Bold"/>
                <a:cs typeface="Canva Sans Bold"/>
                <a:sym typeface="Canva Sans Bold"/>
              </a:rPr>
              <a:t>Sales Activities: Salespeople engage directly with customers, often representing the company in a personal capacity.</a:t>
            </a:r>
          </a:p>
          <a:p>
            <a:pPr algn="just" marL="1628820" indent="-542940" lvl="2">
              <a:lnSpc>
                <a:spcPts val="5281"/>
              </a:lnSpc>
              <a:buFont typeface="Arial"/>
              <a:buChar char="⚬"/>
            </a:pPr>
            <a:r>
              <a:rPr lang="en-US" b="true" sz="3772">
                <a:solidFill>
                  <a:srgbClr val="000000"/>
                </a:solidFill>
                <a:latin typeface="Canva Sans Bold"/>
                <a:ea typeface="Canva Sans Bold"/>
                <a:cs typeface="Canva Sans Bold"/>
                <a:sym typeface="Canva Sans Bold"/>
              </a:rPr>
              <a:t>Customer Interaction: Direct relationship-building with the end consumer or business client.</a:t>
            </a:r>
          </a:p>
          <a:p>
            <a:pPr algn="just" marL="1628820" indent="-542940" lvl="2">
              <a:lnSpc>
                <a:spcPts val="5281"/>
              </a:lnSpc>
              <a:buFont typeface="Arial"/>
              <a:buChar char="⚬"/>
            </a:pPr>
            <a:r>
              <a:rPr lang="en-US" b="true" sz="3772">
                <a:solidFill>
                  <a:srgbClr val="000000"/>
                </a:solidFill>
                <a:latin typeface="Canva Sans Bold"/>
                <a:ea typeface="Canva Sans Bold"/>
                <a:cs typeface="Canva Sans Bold"/>
                <a:sym typeface="Canva Sans Bold"/>
              </a:rPr>
              <a:t>Examples: Door-to-door sales, network marketing, or direct-to-consumer sales models.</a:t>
            </a:r>
          </a:p>
          <a:p>
            <a:pPr algn="just">
              <a:lnSpc>
                <a:spcPts val="5281"/>
              </a:lnSpc>
            </a:pPr>
          </a:p>
        </p:txBody>
      </p:sp>
    </p:spTree>
  </p:cSld>
  <p:clrMapOvr>
    <a:masterClrMapping/>
  </p:clrMapOvr>
</p:sld>
</file>

<file path=ppt/slides/slide9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219200" y="1607032"/>
            <a:ext cx="15637542" cy="8063461"/>
          </a:xfrm>
          <a:prstGeom prst="rect">
            <a:avLst/>
          </a:prstGeom>
        </p:spPr>
        <p:txBody>
          <a:bodyPr anchor="t" rtlCol="false" tIns="0" lIns="0" bIns="0" rIns="0">
            <a:spAutoFit/>
          </a:bodyPr>
          <a:lstStyle/>
          <a:p>
            <a:pPr algn="just">
              <a:lnSpc>
                <a:spcPts val="4934"/>
              </a:lnSpc>
            </a:pPr>
            <a:r>
              <a:rPr lang="en-US" sz="3524" b="true">
                <a:solidFill>
                  <a:srgbClr val="000000"/>
                </a:solidFill>
                <a:latin typeface="Canva Sans Bold"/>
                <a:ea typeface="Canva Sans Bold"/>
                <a:cs typeface="Canva Sans Bold"/>
                <a:sym typeface="Canva Sans Bold"/>
              </a:rPr>
              <a:t>7. Telemarketing Sales Force</a:t>
            </a:r>
          </a:p>
          <a:p>
            <a:pPr algn="just" marL="760908" indent="-380454" lvl="1">
              <a:lnSpc>
                <a:spcPts val="4934"/>
              </a:lnSpc>
              <a:buFont typeface="Arial"/>
              <a:buChar char="•"/>
            </a:pPr>
            <a:r>
              <a:rPr lang="en-US" b="true" sz="3524">
                <a:solidFill>
                  <a:srgbClr val="000000"/>
                </a:solidFill>
                <a:latin typeface="Canva Sans Bold"/>
                <a:ea typeface="Canva Sans Bold"/>
                <a:cs typeface="Canva Sans Bold"/>
                <a:sym typeface="Canva Sans Bold"/>
              </a:rPr>
              <a:t>Definition: </a:t>
            </a:r>
            <a:r>
              <a:rPr lang="en-US" b="true" sz="3524">
                <a:solidFill>
                  <a:srgbClr val="000000"/>
                </a:solidFill>
                <a:latin typeface="Canva Sans Bold"/>
                <a:ea typeface="Canva Sans Bold"/>
                <a:cs typeface="Canva Sans Bold"/>
                <a:sym typeface="Canva Sans Bold"/>
              </a:rPr>
              <a:t>A telemarketing sales force is a group of salespeople who primarily use phone calls to sell products or services, usually targeting a large number of potential customers.</a:t>
            </a:r>
          </a:p>
          <a:p>
            <a:pPr algn="just" marL="760908" indent="-380454" lvl="1">
              <a:lnSpc>
                <a:spcPts val="4934"/>
              </a:lnSpc>
              <a:buFont typeface="Arial"/>
              <a:buChar char="•"/>
            </a:pPr>
            <a:r>
              <a:rPr lang="en-US" b="true" sz="3524">
                <a:solidFill>
                  <a:srgbClr val="000000"/>
                </a:solidFill>
                <a:latin typeface="Canva Sans Bold"/>
                <a:ea typeface="Canva Sans Bold"/>
                <a:cs typeface="Canva Sans Bold"/>
                <a:sym typeface="Canva Sans Bold"/>
              </a:rPr>
              <a:t>Key Characteristics:</a:t>
            </a:r>
          </a:p>
          <a:p>
            <a:pPr algn="just" marL="1521817" indent="-507272" lvl="2">
              <a:lnSpc>
                <a:spcPts val="4934"/>
              </a:lnSpc>
              <a:buFont typeface="Arial"/>
              <a:buChar char="⚬"/>
            </a:pPr>
            <a:r>
              <a:rPr lang="en-US" b="true" sz="3524">
                <a:solidFill>
                  <a:srgbClr val="000000"/>
                </a:solidFill>
                <a:latin typeface="Canva Sans Bold"/>
                <a:ea typeface="Canva Sans Bold"/>
                <a:cs typeface="Canva Sans Bold"/>
                <a:sym typeface="Canva Sans Bold"/>
              </a:rPr>
              <a:t>Sales Activities: Outbound or inbound calling to generate leads, follow-up on prospects, or close sales.</a:t>
            </a:r>
          </a:p>
          <a:p>
            <a:pPr algn="just" marL="1521817" indent="-507272" lvl="2">
              <a:lnSpc>
                <a:spcPts val="4934"/>
              </a:lnSpc>
              <a:buFont typeface="Arial"/>
              <a:buChar char="⚬"/>
            </a:pPr>
            <a:r>
              <a:rPr lang="en-US" b="true" sz="3524">
                <a:solidFill>
                  <a:srgbClr val="000000"/>
                </a:solidFill>
                <a:latin typeface="Canva Sans Bold"/>
                <a:ea typeface="Canva Sans Bold"/>
                <a:cs typeface="Canva Sans Bold"/>
                <a:sym typeface="Canva Sans Bold"/>
              </a:rPr>
              <a:t>Customer Interaction: Mainly phone-based interaction, often supplemented with emails.</a:t>
            </a:r>
          </a:p>
          <a:p>
            <a:pPr algn="just" marL="1521817" indent="-507272" lvl="2">
              <a:lnSpc>
                <a:spcPts val="4934"/>
              </a:lnSpc>
              <a:buFont typeface="Arial"/>
              <a:buChar char="⚬"/>
            </a:pPr>
            <a:r>
              <a:rPr lang="en-US" b="true" sz="3524">
                <a:solidFill>
                  <a:srgbClr val="000000"/>
                </a:solidFill>
                <a:latin typeface="Canva Sans Bold"/>
                <a:ea typeface="Canva Sans Bold"/>
                <a:cs typeface="Canva Sans Bold"/>
                <a:sym typeface="Canva Sans Bold"/>
              </a:rPr>
              <a:t>Examples: Cold calling for lead generation, follow-ups for subscription services, or tele-sales in insurance and financial services.</a:t>
            </a:r>
          </a:p>
          <a:p>
            <a:pPr algn="just">
              <a:lnSpc>
                <a:spcPts val="4934"/>
              </a:lnSpc>
            </a:pPr>
          </a:p>
        </p:txBody>
      </p:sp>
    </p:spTree>
  </p:cSld>
  <p:clrMapOvr>
    <a:masterClrMapping/>
  </p:clrMapOvr>
</p:sld>
</file>

<file path=ppt/slides/slide9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028700" y="1219517"/>
            <a:ext cx="15759223" cy="9305362"/>
          </a:xfrm>
          <a:prstGeom prst="rect">
            <a:avLst/>
          </a:prstGeom>
        </p:spPr>
        <p:txBody>
          <a:bodyPr anchor="t" rtlCol="false" tIns="0" lIns="0" bIns="0" rIns="0">
            <a:spAutoFit/>
          </a:bodyPr>
          <a:lstStyle/>
          <a:p>
            <a:pPr algn="just">
              <a:lnSpc>
                <a:spcPts val="5281"/>
              </a:lnSpc>
            </a:pPr>
            <a:r>
              <a:rPr lang="en-US" sz="3772" b="true">
                <a:solidFill>
                  <a:srgbClr val="000000"/>
                </a:solidFill>
                <a:latin typeface="Canva Sans Bold"/>
                <a:ea typeface="Canva Sans Bold"/>
                <a:cs typeface="Canva Sans Bold"/>
                <a:sym typeface="Canva Sans Bold"/>
              </a:rPr>
              <a:t>4. Direct Sales Force</a:t>
            </a:r>
          </a:p>
          <a:p>
            <a:pPr algn="just" marL="814410" indent="-407205" lvl="1">
              <a:lnSpc>
                <a:spcPts val="5281"/>
              </a:lnSpc>
              <a:buFont typeface="Arial"/>
              <a:buChar char="•"/>
            </a:pPr>
            <a:r>
              <a:rPr lang="en-US" b="true" sz="3772">
                <a:solidFill>
                  <a:srgbClr val="000000"/>
                </a:solidFill>
                <a:latin typeface="Canva Sans Bold"/>
                <a:ea typeface="Canva Sans Bold"/>
                <a:cs typeface="Canva Sans Bold"/>
                <a:sym typeface="Canva Sans Bold"/>
              </a:rPr>
              <a:t>Definition: </a:t>
            </a:r>
            <a:r>
              <a:rPr lang="en-US" b="true" sz="3772">
                <a:solidFill>
                  <a:srgbClr val="000000"/>
                </a:solidFill>
                <a:latin typeface="Canva Sans Bold"/>
                <a:ea typeface="Canva Sans Bold"/>
                <a:cs typeface="Canva Sans Bold"/>
                <a:sym typeface="Canva Sans Bold"/>
              </a:rPr>
              <a:t>A direct sales force refers to a team of salespeople who sell the company's products or services directly to customers, typically through personal relationships and direct sales efforts.</a:t>
            </a:r>
          </a:p>
          <a:p>
            <a:pPr algn="just" marL="814410" indent="-407205" lvl="1">
              <a:lnSpc>
                <a:spcPts val="5281"/>
              </a:lnSpc>
              <a:buFont typeface="Arial"/>
              <a:buChar char="•"/>
            </a:pPr>
            <a:r>
              <a:rPr lang="en-US" b="true" sz="3772">
                <a:solidFill>
                  <a:srgbClr val="000000"/>
                </a:solidFill>
                <a:latin typeface="Canva Sans Bold"/>
                <a:ea typeface="Canva Sans Bold"/>
                <a:cs typeface="Canva Sans Bold"/>
                <a:sym typeface="Canva Sans Bold"/>
              </a:rPr>
              <a:t>Key Characteristics:</a:t>
            </a:r>
          </a:p>
          <a:p>
            <a:pPr algn="just" marL="1628820" indent="-542940" lvl="2">
              <a:lnSpc>
                <a:spcPts val="5281"/>
              </a:lnSpc>
              <a:buFont typeface="Arial"/>
              <a:buChar char="⚬"/>
            </a:pPr>
            <a:r>
              <a:rPr lang="en-US" b="true" sz="3772">
                <a:solidFill>
                  <a:srgbClr val="000000"/>
                </a:solidFill>
                <a:latin typeface="Canva Sans Bold"/>
                <a:ea typeface="Canva Sans Bold"/>
                <a:cs typeface="Canva Sans Bold"/>
                <a:sym typeface="Canva Sans Bold"/>
              </a:rPr>
              <a:t>Sales Activities: Salespeople engage directly with customers, often representing the company in a personal capacity.</a:t>
            </a:r>
          </a:p>
          <a:p>
            <a:pPr algn="just" marL="1628820" indent="-542940" lvl="2">
              <a:lnSpc>
                <a:spcPts val="5281"/>
              </a:lnSpc>
              <a:buFont typeface="Arial"/>
              <a:buChar char="⚬"/>
            </a:pPr>
            <a:r>
              <a:rPr lang="en-US" b="true" sz="3772">
                <a:solidFill>
                  <a:srgbClr val="000000"/>
                </a:solidFill>
                <a:latin typeface="Canva Sans Bold"/>
                <a:ea typeface="Canva Sans Bold"/>
                <a:cs typeface="Canva Sans Bold"/>
                <a:sym typeface="Canva Sans Bold"/>
              </a:rPr>
              <a:t>Customer Interaction: Direct relationship-building with the end consumer or business client.</a:t>
            </a:r>
          </a:p>
          <a:p>
            <a:pPr algn="just" marL="1628820" indent="-542940" lvl="2">
              <a:lnSpc>
                <a:spcPts val="5281"/>
              </a:lnSpc>
              <a:buFont typeface="Arial"/>
              <a:buChar char="⚬"/>
            </a:pPr>
            <a:r>
              <a:rPr lang="en-US" b="true" sz="3772">
                <a:solidFill>
                  <a:srgbClr val="000000"/>
                </a:solidFill>
                <a:latin typeface="Canva Sans Bold"/>
                <a:ea typeface="Canva Sans Bold"/>
                <a:cs typeface="Canva Sans Bold"/>
                <a:sym typeface="Canva Sans Bold"/>
              </a:rPr>
              <a:t>Examples: Door-to-door sales, network marketing, or direct-to-consumer sales models.</a:t>
            </a:r>
          </a:p>
          <a:p>
            <a:pPr algn="just">
              <a:lnSpc>
                <a:spcPts val="5281"/>
              </a:lnSpc>
            </a:pPr>
          </a:p>
        </p:txBody>
      </p:sp>
    </p:spTree>
  </p:cSld>
  <p:clrMapOvr>
    <a:masterClrMapping/>
  </p:clrMapOvr>
</p:sld>
</file>

<file path=ppt/slides/slide9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915722" y="1753923"/>
            <a:ext cx="14965982" cy="8084354"/>
          </a:xfrm>
          <a:prstGeom prst="rect">
            <a:avLst/>
          </a:prstGeom>
        </p:spPr>
        <p:txBody>
          <a:bodyPr anchor="t" rtlCol="false" tIns="0" lIns="0" bIns="0" rIns="0">
            <a:spAutoFit/>
          </a:bodyPr>
          <a:lstStyle/>
          <a:p>
            <a:pPr algn="just">
              <a:lnSpc>
                <a:spcPts val="5380"/>
              </a:lnSpc>
            </a:pPr>
          </a:p>
          <a:p>
            <a:pPr algn="just">
              <a:lnSpc>
                <a:spcPts val="5380"/>
              </a:lnSpc>
            </a:pPr>
            <a:r>
              <a:rPr lang="en-US" b="true" sz="3843">
                <a:solidFill>
                  <a:srgbClr val="000000"/>
                </a:solidFill>
                <a:latin typeface="Canva Sans Bold"/>
                <a:ea typeface="Canva Sans Bold"/>
                <a:cs typeface="Canva Sans Bold"/>
                <a:sym typeface="Canva Sans Bold"/>
              </a:rPr>
              <a:t>Advantages:</a:t>
            </a:r>
          </a:p>
          <a:p>
            <a:pPr algn="just" marL="829775" indent="-414887" lvl="1">
              <a:lnSpc>
                <a:spcPts val="5380"/>
              </a:lnSpc>
              <a:buFont typeface="Arial"/>
              <a:buChar char="•"/>
            </a:pPr>
            <a:r>
              <a:rPr lang="en-US" b="true" sz="3843">
                <a:solidFill>
                  <a:srgbClr val="000000"/>
                </a:solidFill>
                <a:latin typeface="Canva Sans Bold"/>
                <a:ea typeface="Canva Sans Bold"/>
                <a:cs typeface="Canva Sans Bold"/>
                <a:sym typeface="Canva Sans Bold"/>
              </a:rPr>
              <a:t>Direct control over the sales process and customer experience.</a:t>
            </a:r>
          </a:p>
          <a:p>
            <a:pPr algn="just" marL="829775" indent="-414887" lvl="1">
              <a:lnSpc>
                <a:spcPts val="5380"/>
              </a:lnSpc>
              <a:buFont typeface="Arial"/>
              <a:buChar char="•"/>
            </a:pPr>
            <a:r>
              <a:rPr lang="en-US" b="true" sz="3843">
                <a:solidFill>
                  <a:srgbClr val="000000"/>
                </a:solidFill>
                <a:latin typeface="Canva Sans Bold"/>
                <a:ea typeface="Canva Sans Bold"/>
                <a:cs typeface="Canva Sans Bold"/>
                <a:sym typeface="Canva Sans Bold"/>
              </a:rPr>
              <a:t>Builds strong, personal customer relationships, which can lead to long-term loyalty.</a:t>
            </a:r>
          </a:p>
          <a:p>
            <a:pPr algn="just" marL="829775" indent="-414887" lvl="1">
              <a:lnSpc>
                <a:spcPts val="5380"/>
              </a:lnSpc>
              <a:buFont typeface="Arial"/>
              <a:buChar char="•"/>
            </a:pPr>
            <a:r>
              <a:rPr lang="en-US" b="true" sz="3843">
                <a:solidFill>
                  <a:srgbClr val="000000"/>
                </a:solidFill>
                <a:latin typeface="Canva Sans Bold"/>
                <a:ea typeface="Canva Sans Bold"/>
                <a:cs typeface="Canva Sans Bold"/>
                <a:sym typeface="Canva Sans Bold"/>
              </a:rPr>
              <a:t>Disadvantages:</a:t>
            </a:r>
          </a:p>
          <a:p>
            <a:pPr algn="just" marL="829775" indent="-414887" lvl="1">
              <a:lnSpc>
                <a:spcPts val="5380"/>
              </a:lnSpc>
              <a:buFont typeface="Arial"/>
              <a:buChar char="•"/>
            </a:pPr>
            <a:r>
              <a:rPr lang="en-US" b="true" sz="3843">
                <a:solidFill>
                  <a:srgbClr val="000000"/>
                </a:solidFill>
                <a:latin typeface="Canva Sans Bold"/>
                <a:ea typeface="Canva Sans Bold"/>
                <a:cs typeface="Canva Sans Bold"/>
                <a:sym typeface="Canva Sans Bold"/>
              </a:rPr>
              <a:t>High overhead costs associated with maintaining a dedicated sales team.</a:t>
            </a:r>
          </a:p>
          <a:p>
            <a:pPr algn="just" marL="829775" indent="-414887" lvl="1">
              <a:lnSpc>
                <a:spcPts val="5380"/>
              </a:lnSpc>
              <a:buFont typeface="Arial"/>
              <a:buChar char="•"/>
            </a:pPr>
            <a:r>
              <a:rPr lang="en-US" b="true" sz="3843">
                <a:solidFill>
                  <a:srgbClr val="000000"/>
                </a:solidFill>
                <a:latin typeface="Canva Sans Bold"/>
                <a:ea typeface="Canva Sans Bold"/>
                <a:cs typeface="Canva Sans Bold"/>
                <a:sym typeface="Canva Sans Bold"/>
              </a:rPr>
              <a:t>Limited reach due to the need for in-person or direct communication.</a:t>
            </a:r>
          </a:p>
          <a:p>
            <a:pPr algn="just">
              <a:lnSpc>
                <a:spcPts val="5380"/>
              </a:lnSpc>
            </a:pPr>
          </a:p>
        </p:txBody>
      </p:sp>
    </p:spTree>
  </p:cSld>
  <p:clrMapOvr>
    <a:masterClrMapping/>
  </p:clrMapOvr>
</p:sld>
</file>

<file path=ppt/slides/slide9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219200" y="1607032"/>
            <a:ext cx="15637542" cy="8063461"/>
          </a:xfrm>
          <a:prstGeom prst="rect">
            <a:avLst/>
          </a:prstGeom>
        </p:spPr>
        <p:txBody>
          <a:bodyPr anchor="t" rtlCol="false" tIns="0" lIns="0" bIns="0" rIns="0">
            <a:spAutoFit/>
          </a:bodyPr>
          <a:lstStyle/>
          <a:p>
            <a:pPr algn="just">
              <a:lnSpc>
                <a:spcPts val="4934"/>
              </a:lnSpc>
            </a:pPr>
            <a:r>
              <a:rPr lang="en-US" sz="3524" b="true">
                <a:solidFill>
                  <a:srgbClr val="000000"/>
                </a:solidFill>
                <a:latin typeface="Canva Sans Bold"/>
                <a:ea typeface="Canva Sans Bold"/>
                <a:cs typeface="Canva Sans Bold"/>
                <a:sym typeface="Canva Sans Bold"/>
              </a:rPr>
              <a:t>7. Telemarketing Sales Force</a:t>
            </a:r>
          </a:p>
          <a:p>
            <a:pPr algn="just" marL="760908" indent="-380454" lvl="1">
              <a:lnSpc>
                <a:spcPts val="4934"/>
              </a:lnSpc>
              <a:buFont typeface="Arial"/>
              <a:buChar char="•"/>
            </a:pPr>
            <a:r>
              <a:rPr lang="en-US" b="true" sz="3524">
                <a:solidFill>
                  <a:srgbClr val="000000"/>
                </a:solidFill>
                <a:latin typeface="Canva Sans Bold"/>
                <a:ea typeface="Canva Sans Bold"/>
                <a:cs typeface="Canva Sans Bold"/>
                <a:sym typeface="Canva Sans Bold"/>
              </a:rPr>
              <a:t>Definition: </a:t>
            </a:r>
            <a:r>
              <a:rPr lang="en-US" b="true" sz="3524">
                <a:solidFill>
                  <a:srgbClr val="000000"/>
                </a:solidFill>
                <a:latin typeface="Canva Sans Bold"/>
                <a:ea typeface="Canva Sans Bold"/>
                <a:cs typeface="Canva Sans Bold"/>
                <a:sym typeface="Canva Sans Bold"/>
              </a:rPr>
              <a:t>A telemarketing sales force is a group of salespeople who primarily use phone calls to sell products or services, usually targeting a large number of potential customers.</a:t>
            </a:r>
          </a:p>
          <a:p>
            <a:pPr algn="just" marL="760908" indent="-380454" lvl="1">
              <a:lnSpc>
                <a:spcPts val="4934"/>
              </a:lnSpc>
              <a:buFont typeface="Arial"/>
              <a:buChar char="•"/>
            </a:pPr>
            <a:r>
              <a:rPr lang="en-US" b="true" sz="3524">
                <a:solidFill>
                  <a:srgbClr val="000000"/>
                </a:solidFill>
                <a:latin typeface="Canva Sans Bold"/>
                <a:ea typeface="Canva Sans Bold"/>
                <a:cs typeface="Canva Sans Bold"/>
                <a:sym typeface="Canva Sans Bold"/>
              </a:rPr>
              <a:t>Key Characteristics:</a:t>
            </a:r>
          </a:p>
          <a:p>
            <a:pPr algn="just" marL="1521817" indent="-507272" lvl="2">
              <a:lnSpc>
                <a:spcPts val="4934"/>
              </a:lnSpc>
              <a:buFont typeface="Arial"/>
              <a:buChar char="⚬"/>
            </a:pPr>
            <a:r>
              <a:rPr lang="en-US" b="true" sz="3524">
                <a:solidFill>
                  <a:srgbClr val="000000"/>
                </a:solidFill>
                <a:latin typeface="Canva Sans Bold"/>
                <a:ea typeface="Canva Sans Bold"/>
                <a:cs typeface="Canva Sans Bold"/>
                <a:sym typeface="Canva Sans Bold"/>
              </a:rPr>
              <a:t>Sales Activities: Outbound or inbound calling to generate leads, follow-up on prospects, or close sales.</a:t>
            </a:r>
          </a:p>
          <a:p>
            <a:pPr algn="just" marL="1521817" indent="-507272" lvl="2">
              <a:lnSpc>
                <a:spcPts val="4934"/>
              </a:lnSpc>
              <a:buFont typeface="Arial"/>
              <a:buChar char="⚬"/>
            </a:pPr>
            <a:r>
              <a:rPr lang="en-US" b="true" sz="3524">
                <a:solidFill>
                  <a:srgbClr val="000000"/>
                </a:solidFill>
                <a:latin typeface="Canva Sans Bold"/>
                <a:ea typeface="Canva Sans Bold"/>
                <a:cs typeface="Canva Sans Bold"/>
                <a:sym typeface="Canva Sans Bold"/>
              </a:rPr>
              <a:t>Customer Interaction: Mainly phone-based interaction, often supplemented with emails.</a:t>
            </a:r>
          </a:p>
          <a:p>
            <a:pPr algn="just" marL="1521817" indent="-507272" lvl="2">
              <a:lnSpc>
                <a:spcPts val="4934"/>
              </a:lnSpc>
              <a:buFont typeface="Arial"/>
              <a:buChar char="⚬"/>
            </a:pPr>
            <a:r>
              <a:rPr lang="en-US" b="true" sz="3524">
                <a:solidFill>
                  <a:srgbClr val="000000"/>
                </a:solidFill>
                <a:latin typeface="Canva Sans Bold"/>
                <a:ea typeface="Canva Sans Bold"/>
                <a:cs typeface="Canva Sans Bold"/>
                <a:sym typeface="Canva Sans Bold"/>
              </a:rPr>
              <a:t>Examples: Cold calling for lead generation, follow-ups for subscription services, or tele-sales in insurance and financial services.</a:t>
            </a:r>
          </a:p>
          <a:p>
            <a:pPr algn="just">
              <a:lnSpc>
                <a:spcPts val="4934"/>
              </a:lnSpc>
            </a:pPr>
          </a:p>
        </p:txBody>
      </p:sp>
    </p:spTree>
  </p:cSld>
  <p:clrMapOvr>
    <a:masterClrMapping/>
  </p:clrMapOvr>
</p:sld>
</file>

<file path=ppt/slides/slide9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427909" y="1959293"/>
            <a:ext cx="14528016" cy="7945168"/>
          </a:xfrm>
          <a:prstGeom prst="rect">
            <a:avLst/>
          </a:prstGeom>
        </p:spPr>
        <p:txBody>
          <a:bodyPr anchor="t" rtlCol="false" tIns="0" lIns="0" bIns="0" rIns="0">
            <a:spAutoFit/>
          </a:bodyPr>
          <a:lstStyle/>
          <a:p>
            <a:pPr algn="just" marL="879387" indent="-439694" lvl="1">
              <a:lnSpc>
                <a:spcPts val="5702"/>
              </a:lnSpc>
              <a:buFont typeface="Arial"/>
              <a:buChar char="•"/>
            </a:pPr>
            <a:r>
              <a:rPr lang="en-US" b="true" sz="4073">
                <a:solidFill>
                  <a:srgbClr val="000000"/>
                </a:solidFill>
                <a:latin typeface="Canva Sans Bold"/>
                <a:ea typeface="Canva Sans Bold"/>
                <a:cs typeface="Canva Sans Bold"/>
                <a:sym typeface="Canva Sans Bold"/>
              </a:rPr>
              <a:t>Advantages:</a:t>
            </a:r>
          </a:p>
          <a:p>
            <a:pPr algn="just" marL="1758774" indent="-586258" lvl="2">
              <a:lnSpc>
                <a:spcPts val="5702"/>
              </a:lnSpc>
              <a:buFont typeface="Arial"/>
              <a:buChar char="⚬"/>
            </a:pPr>
            <a:r>
              <a:rPr lang="en-US" b="true" sz="4073">
                <a:solidFill>
                  <a:srgbClr val="000000"/>
                </a:solidFill>
                <a:latin typeface="Canva Sans Bold"/>
                <a:ea typeface="Canva Sans Bold"/>
                <a:cs typeface="Canva Sans Bold"/>
                <a:sym typeface="Canva Sans Bold"/>
              </a:rPr>
              <a:t>Cost-effective and can handle a high volume of prospects in a short time.</a:t>
            </a:r>
          </a:p>
          <a:p>
            <a:pPr algn="just" marL="1758774" indent="-586258" lvl="2">
              <a:lnSpc>
                <a:spcPts val="5702"/>
              </a:lnSpc>
              <a:buFont typeface="Arial"/>
              <a:buChar char="⚬"/>
            </a:pPr>
            <a:r>
              <a:rPr lang="en-US" b="true" sz="4073">
                <a:solidFill>
                  <a:srgbClr val="000000"/>
                </a:solidFill>
                <a:latin typeface="Canva Sans Bold"/>
                <a:ea typeface="Canva Sans Bold"/>
                <a:cs typeface="Canva Sans Bold"/>
                <a:sym typeface="Canva Sans Bold"/>
              </a:rPr>
              <a:t>More efficient for selling lower-priced, less complex products.</a:t>
            </a:r>
          </a:p>
          <a:p>
            <a:pPr algn="just" marL="879387" indent="-439694" lvl="1">
              <a:lnSpc>
                <a:spcPts val="5702"/>
              </a:lnSpc>
              <a:buFont typeface="Arial"/>
              <a:buChar char="•"/>
            </a:pPr>
            <a:r>
              <a:rPr lang="en-US" b="true" sz="4073">
                <a:solidFill>
                  <a:srgbClr val="000000"/>
                </a:solidFill>
                <a:latin typeface="Canva Sans Bold"/>
                <a:ea typeface="Canva Sans Bold"/>
                <a:cs typeface="Canva Sans Bold"/>
                <a:sym typeface="Canva Sans Bold"/>
              </a:rPr>
              <a:t>Disadvantages:</a:t>
            </a:r>
          </a:p>
          <a:p>
            <a:pPr algn="just" marL="1758774" indent="-586258" lvl="2">
              <a:lnSpc>
                <a:spcPts val="5702"/>
              </a:lnSpc>
              <a:buFont typeface="Arial"/>
              <a:buChar char="⚬"/>
            </a:pPr>
            <a:r>
              <a:rPr lang="en-US" b="true" sz="4073">
                <a:solidFill>
                  <a:srgbClr val="000000"/>
                </a:solidFill>
                <a:latin typeface="Canva Sans Bold"/>
                <a:ea typeface="Canva Sans Bold"/>
                <a:cs typeface="Canva Sans Bold"/>
                <a:sym typeface="Canva Sans Bold"/>
              </a:rPr>
              <a:t>Limited ability to build strong customer relationships.</a:t>
            </a:r>
          </a:p>
          <a:p>
            <a:pPr algn="just" marL="1758774" indent="-586258" lvl="2">
              <a:lnSpc>
                <a:spcPts val="5702"/>
              </a:lnSpc>
              <a:buFont typeface="Arial"/>
              <a:buChar char="⚬"/>
            </a:pPr>
            <a:r>
              <a:rPr lang="en-US" b="true" sz="4073">
                <a:solidFill>
                  <a:srgbClr val="000000"/>
                </a:solidFill>
                <a:latin typeface="Canva Sans Bold"/>
                <a:ea typeface="Canva Sans Bold"/>
                <a:cs typeface="Canva Sans Bold"/>
                <a:sym typeface="Canva Sans Bold"/>
              </a:rPr>
              <a:t>Can have a negative perception if customers dislike unsolicited calls.</a:t>
            </a:r>
          </a:p>
          <a:p>
            <a:pPr algn="just">
              <a:lnSpc>
                <a:spcPts val="5702"/>
              </a:lnSpc>
            </a:pPr>
          </a:p>
        </p:txBody>
      </p:sp>
    </p:spTree>
  </p:cSld>
  <p:clrMapOvr>
    <a:masterClrMapping/>
  </p:clrMapOvr>
</p:sld>
</file>

<file path=ppt/slides/slide9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784574" y="843708"/>
            <a:ext cx="15295675" cy="9710498"/>
          </a:xfrm>
          <a:prstGeom prst="rect">
            <a:avLst/>
          </a:prstGeom>
        </p:spPr>
        <p:txBody>
          <a:bodyPr anchor="t" rtlCol="false" tIns="0" lIns="0" bIns="0" rIns="0">
            <a:spAutoFit/>
          </a:bodyPr>
          <a:lstStyle/>
          <a:p>
            <a:pPr algn="just">
              <a:lnSpc>
                <a:spcPts val="5525"/>
              </a:lnSpc>
            </a:pPr>
            <a:r>
              <a:rPr lang="en-US" sz="3946" b="true">
                <a:solidFill>
                  <a:srgbClr val="000000"/>
                </a:solidFill>
                <a:latin typeface="Canva Sans Bold"/>
                <a:ea typeface="Canva Sans Bold"/>
                <a:cs typeface="Canva Sans Bold"/>
                <a:sym typeface="Canva Sans Bold"/>
              </a:rPr>
              <a:t>8. Consultative Sales Force</a:t>
            </a:r>
          </a:p>
          <a:p>
            <a:pPr algn="just" marL="852140" indent="-426070" lvl="1">
              <a:lnSpc>
                <a:spcPts val="5525"/>
              </a:lnSpc>
              <a:buFont typeface="Arial"/>
              <a:buChar char="•"/>
            </a:pPr>
            <a:r>
              <a:rPr lang="en-US" b="true" sz="3946">
                <a:solidFill>
                  <a:srgbClr val="000000"/>
                </a:solidFill>
                <a:latin typeface="Canva Sans Bold"/>
                <a:ea typeface="Canva Sans Bold"/>
                <a:cs typeface="Canva Sans Bold"/>
                <a:sym typeface="Canva Sans Bold"/>
              </a:rPr>
              <a:t>Definition: </a:t>
            </a:r>
            <a:r>
              <a:rPr lang="en-US" b="true" sz="3946">
                <a:solidFill>
                  <a:srgbClr val="000000"/>
                </a:solidFill>
                <a:latin typeface="Canva Sans Bold"/>
                <a:ea typeface="Canva Sans Bold"/>
                <a:cs typeface="Canva Sans Bold"/>
                <a:sym typeface="Canva Sans Bold"/>
              </a:rPr>
              <a:t>A consultative sales force focuses on providing solutions to customer problems rather than just selling products. Sales reps act as consultants, helping customers identify their needs and offering tailored products or services.</a:t>
            </a:r>
          </a:p>
          <a:p>
            <a:pPr algn="just" marL="852140" indent="-426070" lvl="1">
              <a:lnSpc>
                <a:spcPts val="5525"/>
              </a:lnSpc>
              <a:buFont typeface="Arial"/>
              <a:buChar char="•"/>
            </a:pPr>
            <a:r>
              <a:rPr lang="en-US" b="true" sz="3946">
                <a:solidFill>
                  <a:srgbClr val="000000"/>
                </a:solidFill>
                <a:latin typeface="Canva Sans Bold"/>
                <a:ea typeface="Canva Sans Bold"/>
                <a:cs typeface="Canva Sans Bold"/>
                <a:sym typeface="Canva Sans Bold"/>
              </a:rPr>
              <a:t>Key Characteristics:</a:t>
            </a:r>
          </a:p>
          <a:p>
            <a:pPr algn="just" marL="1704280" indent="-568093" lvl="2">
              <a:lnSpc>
                <a:spcPts val="5525"/>
              </a:lnSpc>
              <a:buFont typeface="Arial"/>
              <a:buChar char="⚬"/>
            </a:pPr>
            <a:r>
              <a:rPr lang="en-US" b="true" sz="3946">
                <a:solidFill>
                  <a:srgbClr val="000000"/>
                </a:solidFill>
                <a:latin typeface="Canva Sans Bold"/>
                <a:ea typeface="Canva Sans Bold"/>
                <a:cs typeface="Canva Sans Bold"/>
                <a:sym typeface="Canva Sans Bold"/>
              </a:rPr>
              <a:t>Sales Activities: Involves in-depth discussions, problem-solving, and offering personalized solutions.</a:t>
            </a:r>
          </a:p>
          <a:p>
            <a:pPr algn="just" marL="1704280" indent="-568093" lvl="2">
              <a:lnSpc>
                <a:spcPts val="5525"/>
              </a:lnSpc>
              <a:buFont typeface="Arial"/>
              <a:buChar char="⚬"/>
            </a:pPr>
            <a:r>
              <a:rPr lang="en-US" b="true" sz="3946">
                <a:solidFill>
                  <a:srgbClr val="000000"/>
                </a:solidFill>
                <a:latin typeface="Canva Sans Bold"/>
                <a:ea typeface="Canva Sans Bold"/>
                <a:cs typeface="Canva Sans Bold"/>
                <a:sym typeface="Canva Sans Bold"/>
              </a:rPr>
              <a:t>Customer Interaction: High level of engagement and relationship-building with clients.</a:t>
            </a:r>
          </a:p>
          <a:p>
            <a:pPr algn="just" marL="1704280" indent="-568093" lvl="2">
              <a:lnSpc>
                <a:spcPts val="5525"/>
              </a:lnSpc>
              <a:buFont typeface="Arial"/>
              <a:buChar char="⚬"/>
            </a:pPr>
            <a:r>
              <a:rPr lang="en-US" b="true" sz="3946">
                <a:solidFill>
                  <a:srgbClr val="000000"/>
                </a:solidFill>
                <a:latin typeface="Canva Sans Bold"/>
                <a:ea typeface="Canva Sans Bold"/>
                <a:cs typeface="Canva Sans Bold"/>
                <a:sym typeface="Canva Sans Bold"/>
              </a:rPr>
              <a:t>Examples: Complex B2B sales, high-end consulting, or IT solutions sales.</a:t>
            </a:r>
          </a:p>
          <a:p>
            <a:pPr algn="just">
              <a:lnSpc>
                <a:spcPts val="5525"/>
              </a:lnSpc>
            </a:pPr>
          </a:p>
        </p:txBody>
      </p:sp>
    </p:spTree>
  </p:cSld>
  <p:clrMapOvr>
    <a:masterClrMapping/>
  </p:clrMapOvr>
</p:sld>
</file>

<file path=ppt/slides/slide9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1427909" y="1959293"/>
            <a:ext cx="14528016" cy="7945168"/>
          </a:xfrm>
          <a:prstGeom prst="rect">
            <a:avLst/>
          </a:prstGeom>
        </p:spPr>
        <p:txBody>
          <a:bodyPr anchor="t" rtlCol="false" tIns="0" lIns="0" bIns="0" rIns="0">
            <a:spAutoFit/>
          </a:bodyPr>
          <a:lstStyle/>
          <a:p>
            <a:pPr algn="just" marL="879387" indent="-439694" lvl="1">
              <a:lnSpc>
                <a:spcPts val="5702"/>
              </a:lnSpc>
              <a:buFont typeface="Arial"/>
              <a:buChar char="•"/>
            </a:pPr>
            <a:r>
              <a:rPr lang="en-US" b="true" sz="4073">
                <a:solidFill>
                  <a:srgbClr val="000000"/>
                </a:solidFill>
                <a:latin typeface="Canva Sans Bold"/>
                <a:ea typeface="Canva Sans Bold"/>
                <a:cs typeface="Canva Sans Bold"/>
                <a:sym typeface="Canva Sans Bold"/>
              </a:rPr>
              <a:t>Advantages:</a:t>
            </a:r>
          </a:p>
          <a:p>
            <a:pPr algn="just" marL="1758774" indent="-586258" lvl="2">
              <a:lnSpc>
                <a:spcPts val="5702"/>
              </a:lnSpc>
              <a:buFont typeface="Arial"/>
              <a:buChar char="⚬"/>
            </a:pPr>
            <a:r>
              <a:rPr lang="en-US" b="true" sz="4073">
                <a:solidFill>
                  <a:srgbClr val="000000"/>
                </a:solidFill>
                <a:latin typeface="Canva Sans Bold"/>
                <a:ea typeface="Canva Sans Bold"/>
                <a:cs typeface="Canva Sans Bold"/>
                <a:sym typeface="Canva Sans Bold"/>
              </a:rPr>
              <a:t>Cost-effective and can handle a high volume of prospects in a short time.</a:t>
            </a:r>
          </a:p>
          <a:p>
            <a:pPr algn="just" marL="1758774" indent="-586258" lvl="2">
              <a:lnSpc>
                <a:spcPts val="5702"/>
              </a:lnSpc>
              <a:buFont typeface="Arial"/>
              <a:buChar char="⚬"/>
            </a:pPr>
            <a:r>
              <a:rPr lang="en-US" b="true" sz="4073">
                <a:solidFill>
                  <a:srgbClr val="000000"/>
                </a:solidFill>
                <a:latin typeface="Canva Sans Bold"/>
                <a:ea typeface="Canva Sans Bold"/>
                <a:cs typeface="Canva Sans Bold"/>
                <a:sym typeface="Canva Sans Bold"/>
              </a:rPr>
              <a:t>More efficient for selling lower-priced, less complex products.</a:t>
            </a:r>
          </a:p>
          <a:p>
            <a:pPr algn="just" marL="879387" indent="-439694" lvl="1">
              <a:lnSpc>
                <a:spcPts val="5702"/>
              </a:lnSpc>
              <a:buFont typeface="Arial"/>
              <a:buChar char="•"/>
            </a:pPr>
            <a:r>
              <a:rPr lang="en-US" b="true" sz="4073">
                <a:solidFill>
                  <a:srgbClr val="000000"/>
                </a:solidFill>
                <a:latin typeface="Canva Sans Bold"/>
                <a:ea typeface="Canva Sans Bold"/>
                <a:cs typeface="Canva Sans Bold"/>
                <a:sym typeface="Canva Sans Bold"/>
              </a:rPr>
              <a:t>Disadvantages:</a:t>
            </a:r>
          </a:p>
          <a:p>
            <a:pPr algn="just" marL="1758774" indent="-586258" lvl="2">
              <a:lnSpc>
                <a:spcPts val="5702"/>
              </a:lnSpc>
              <a:buFont typeface="Arial"/>
              <a:buChar char="⚬"/>
            </a:pPr>
            <a:r>
              <a:rPr lang="en-US" b="true" sz="4073">
                <a:solidFill>
                  <a:srgbClr val="000000"/>
                </a:solidFill>
                <a:latin typeface="Canva Sans Bold"/>
                <a:ea typeface="Canva Sans Bold"/>
                <a:cs typeface="Canva Sans Bold"/>
                <a:sym typeface="Canva Sans Bold"/>
              </a:rPr>
              <a:t>Limited ability to build strong customer relationships.</a:t>
            </a:r>
          </a:p>
          <a:p>
            <a:pPr algn="just" marL="1758774" indent="-586258" lvl="2">
              <a:lnSpc>
                <a:spcPts val="5702"/>
              </a:lnSpc>
              <a:buFont typeface="Arial"/>
              <a:buChar char="⚬"/>
            </a:pPr>
            <a:r>
              <a:rPr lang="en-US" b="true" sz="4073">
                <a:solidFill>
                  <a:srgbClr val="000000"/>
                </a:solidFill>
                <a:latin typeface="Canva Sans Bold"/>
                <a:ea typeface="Canva Sans Bold"/>
                <a:cs typeface="Canva Sans Bold"/>
                <a:sym typeface="Canva Sans Bold"/>
              </a:rPr>
              <a:t>Can have a negative perception if customers dislike unsolicited calls.</a:t>
            </a:r>
          </a:p>
          <a:p>
            <a:pPr algn="just">
              <a:lnSpc>
                <a:spcPts val="5702"/>
              </a:lnSpc>
            </a:pPr>
          </a:p>
        </p:txBody>
      </p:sp>
    </p:spTree>
  </p:cSld>
  <p:clrMapOvr>
    <a:masterClrMapping/>
  </p:clrMapOvr>
</p:sld>
</file>

<file path=ppt/slides/slide9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482228"/>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320149" y="815986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89865" y="-234608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5812762" y="608723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3632200"/>
            <a:ext cx="9525" cy="1670051"/>
          </a:xfrm>
          <a:prstGeom prst="rect">
            <a:avLst/>
          </a:prstGeom>
        </p:spPr>
        <p:txBody>
          <a:bodyPr anchor="t" rtlCol="false" tIns="0" lIns="0" bIns="0" rIns="0">
            <a:spAutoFit/>
          </a:bodyPr>
          <a:lstStyle/>
          <a:p>
            <a:pPr algn="ctr">
              <a:lnSpc>
                <a:spcPts val="12500"/>
              </a:lnSpc>
              <a:spcBef>
                <a:spcPct val="0"/>
              </a:spcBef>
            </a:pPr>
          </a:p>
        </p:txBody>
      </p:sp>
      <p:sp>
        <p:nvSpPr>
          <p:cNvPr name="TextBox 7" id="7"/>
          <p:cNvSpPr txBox="true"/>
          <p:nvPr/>
        </p:nvSpPr>
        <p:spPr>
          <a:xfrm rot="0">
            <a:off x="784574" y="843708"/>
            <a:ext cx="15295675" cy="9710498"/>
          </a:xfrm>
          <a:prstGeom prst="rect">
            <a:avLst/>
          </a:prstGeom>
        </p:spPr>
        <p:txBody>
          <a:bodyPr anchor="t" rtlCol="false" tIns="0" lIns="0" bIns="0" rIns="0">
            <a:spAutoFit/>
          </a:bodyPr>
          <a:lstStyle/>
          <a:p>
            <a:pPr algn="just">
              <a:lnSpc>
                <a:spcPts val="5525"/>
              </a:lnSpc>
            </a:pPr>
            <a:r>
              <a:rPr lang="en-US" sz="3946" b="true">
                <a:solidFill>
                  <a:srgbClr val="000000"/>
                </a:solidFill>
                <a:latin typeface="Canva Sans Bold"/>
                <a:ea typeface="Canva Sans Bold"/>
                <a:cs typeface="Canva Sans Bold"/>
                <a:sym typeface="Canva Sans Bold"/>
              </a:rPr>
              <a:t>8. Consultative Sales Force</a:t>
            </a:r>
          </a:p>
          <a:p>
            <a:pPr algn="just" marL="852140" indent="-426070" lvl="1">
              <a:lnSpc>
                <a:spcPts val="5525"/>
              </a:lnSpc>
              <a:buFont typeface="Arial"/>
              <a:buChar char="•"/>
            </a:pPr>
            <a:r>
              <a:rPr lang="en-US" b="true" sz="3946">
                <a:solidFill>
                  <a:srgbClr val="000000"/>
                </a:solidFill>
                <a:latin typeface="Canva Sans Bold"/>
                <a:ea typeface="Canva Sans Bold"/>
                <a:cs typeface="Canva Sans Bold"/>
                <a:sym typeface="Canva Sans Bold"/>
              </a:rPr>
              <a:t>Definition: </a:t>
            </a:r>
            <a:r>
              <a:rPr lang="en-US" b="true" sz="3946">
                <a:solidFill>
                  <a:srgbClr val="000000"/>
                </a:solidFill>
                <a:latin typeface="Canva Sans Bold"/>
                <a:ea typeface="Canva Sans Bold"/>
                <a:cs typeface="Canva Sans Bold"/>
                <a:sym typeface="Canva Sans Bold"/>
              </a:rPr>
              <a:t>A consultative sales force focuses on providing solutions to customer problems rather than just selling products. Sales reps act as consultants, helping customers identify their needs and offering tailored products or services.</a:t>
            </a:r>
          </a:p>
          <a:p>
            <a:pPr algn="just" marL="852140" indent="-426070" lvl="1">
              <a:lnSpc>
                <a:spcPts val="5525"/>
              </a:lnSpc>
              <a:buFont typeface="Arial"/>
              <a:buChar char="•"/>
            </a:pPr>
            <a:r>
              <a:rPr lang="en-US" b="true" sz="3946">
                <a:solidFill>
                  <a:srgbClr val="000000"/>
                </a:solidFill>
                <a:latin typeface="Canva Sans Bold"/>
                <a:ea typeface="Canva Sans Bold"/>
                <a:cs typeface="Canva Sans Bold"/>
                <a:sym typeface="Canva Sans Bold"/>
              </a:rPr>
              <a:t>Key Characteristics:</a:t>
            </a:r>
          </a:p>
          <a:p>
            <a:pPr algn="just" marL="1704280" indent="-568093" lvl="2">
              <a:lnSpc>
                <a:spcPts val="5525"/>
              </a:lnSpc>
              <a:buFont typeface="Arial"/>
              <a:buChar char="⚬"/>
            </a:pPr>
            <a:r>
              <a:rPr lang="en-US" b="true" sz="3946">
                <a:solidFill>
                  <a:srgbClr val="000000"/>
                </a:solidFill>
                <a:latin typeface="Canva Sans Bold"/>
                <a:ea typeface="Canva Sans Bold"/>
                <a:cs typeface="Canva Sans Bold"/>
                <a:sym typeface="Canva Sans Bold"/>
              </a:rPr>
              <a:t>Sales Activities: Involves in-depth discussions, problem-solving, and offering personalized solutions.</a:t>
            </a:r>
          </a:p>
          <a:p>
            <a:pPr algn="just" marL="1704280" indent="-568093" lvl="2">
              <a:lnSpc>
                <a:spcPts val="5525"/>
              </a:lnSpc>
              <a:buFont typeface="Arial"/>
              <a:buChar char="⚬"/>
            </a:pPr>
            <a:r>
              <a:rPr lang="en-US" b="true" sz="3946">
                <a:solidFill>
                  <a:srgbClr val="000000"/>
                </a:solidFill>
                <a:latin typeface="Canva Sans Bold"/>
                <a:ea typeface="Canva Sans Bold"/>
                <a:cs typeface="Canva Sans Bold"/>
                <a:sym typeface="Canva Sans Bold"/>
              </a:rPr>
              <a:t>Customer Interaction: High level of engagement and relationship-building with clients.</a:t>
            </a:r>
          </a:p>
          <a:p>
            <a:pPr algn="just" marL="1704280" indent="-568093" lvl="2">
              <a:lnSpc>
                <a:spcPts val="5525"/>
              </a:lnSpc>
              <a:buFont typeface="Arial"/>
              <a:buChar char="⚬"/>
            </a:pPr>
            <a:r>
              <a:rPr lang="en-US" b="true" sz="3946">
                <a:solidFill>
                  <a:srgbClr val="000000"/>
                </a:solidFill>
                <a:latin typeface="Canva Sans Bold"/>
                <a:ea typeface="Canva Sans Bold"/>
                <a:cs typeface="Canva Sans Bold"/>
                <a:sym typeface="Canva Sans Bold"/>
              </a:rPr>
              <a:t>Examples: Complex B2B sales, high-end consulting, or IT solutions sales.</a:t>
            </a:r>
          </a:p>
          <a:p>
            <a:pPr algn="just">
              <a:lnSpc>
                <a:spcPts val="5525"/>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DAGXluwZkYk</dc:identifier>
  <dcterms:modified xsi:type="dcterms:W3CDTF">2011-08-01T06:04:30Z</dcterms:modified>
  <cp:revision>1</cp:revision>
  <dc:title>1</dc:title>
</cp:coreProperties>
</file>