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slide+xml" PartName="/ppt/slides/slide172.xml"/>
  <Override ContentType="application/vnd.openxmlformats-officedocument.presentationml.slide+xml" PartName="/ppt/slides/slide173.xml"/>
  <Override ContentType="application/vnd.openxmlformats-officedocument.presentationml.slide+xml" PartName="/ppt/slides/slide174.xml"/>
  <Override ContentType="application/vnd.openxmlformats-officedocument.presentationml.slide+xml" PartName="/ppt/slides/slide175.xml"/>
  <Override ContentType="application/vnd.openxmlformats-officedocument.presentationml.slide+xml" PartName="/ppt/slides/slide176.xml"/>
  <Override ContentType="application/vnd.openxmlformats-officedocument.presentationml.slide+xml" PartName="/ppt/slides/slide177.xml"/>
  <Override ContentType="application/vnd.openxmlformats-officedocument.presentationml.slide+xml" PartName="/ppt/slides/slide178.xml"/>
  <Override ContentType="application/vnd.openxmlformats-officedocument.presentationml.slide+xml" PartName="/ppt/slides/slide179.xml"/>
  <Override ContentType="application/vnd.openxmlformats-officedocument.presentationml.slide+xml" PartName="/ppt/slides/slide180.xml"/>
  <Override ContentType="application/vnd.openxmlformats-officedocument.presentationml.slide+xml" PartName="/ppt/slides/slide181.xml"/>
  <Override ContentType="application/vnd.openxmlformats-officedocument.presentationml.slide+xml" PartName="/ppt/slides/slide182.xml"/>
  <Override ContentType="application/vnd.openxmlformats-officedocument.presentationml.slide+xml" PartName="/ppt/slides/slide183.xml"/>
  <Override ContentType="application/vnd.openxmlformats-officedocument.presentationml.slide+xml" PartName="/ppt/slides/slide184.xml"/>
  <Override ContentType="application/vnd.openxmlformats-officedocument.presentationml.slide+xml" PartName="/ppt/slides/slide185.xml"/>
  <Override ContentType="application/vnd.openxmlformats-officedocument.presentationml.slide+xml" PartName="/ppt/slides/slide186.xml"/>
  <Override ContentType="application/vnd.openxmlformats-officedocument.presentationml.slide+xml" PartName="/ppt/slides/slide187.xml"/>
  <Override ContentType="application/vnd.openxmlformats-officedocument.presentationml.slide+xml" PartName="/ppt/slides/slide188.xml"/>
  <Override ContentType="application/vnd.openxmlformats-officedocument.presentationml.slide+xml" PartName="/ppt/slides/slide189.xml"/>
  <Override ContentType="application/vnd.openxmlformats-officedocument.presentationml.slide+xml" PartName="/ppt/slides/slide190.xml"/>
  <Override ContentType="application/vnd.openxmlformats-officedocument.presentationml.slide+xml" PartName="/ppt/slides/slide191.xml"/>
  <Override ContentType="application/vnd.openxmlformats-officedocument.presentationml.slide+xml" PartName="/ppt/slides/slide192.xml"/>
  <Override ContentType="application/vnd.openxmlformats-officedocument.presentationml.slide+xml" PartName="/ppt/slides/slide193.xml"/>
  <Override ContentType="application/vnd.openxmlformats-officedocument.presentationml.slide+xml" PartName="/ppt/slides/slide194.xml"/>
  <Override ContentType="application/vnd.openxmlformats-officedocument.presentationml.slide+xml" PartName="/ppt/slides/slide195.xml"/>
  <Override ContentType="application/vnd.openxmlformats-officedocument.presentationml.slide+xml" PartName="/ppt/slides/slide196.xml"/>
  <Override ContentType="application/vnd.openxmlformats-officedocument.presentationml.slide+xml" PartName="/ppt/slides/slide197.xml"/>
  <Override ContentType="application/vnd.openxmlformats-officedocument.presentationml.slide+xml" PartName="/ppt/slides/slide198.xml"/>
  <Override ContentType="application/vnd.openxmlformats-officedocument.presentationml.slide+xml" PartName="/ppt/slides/slide199.xml"/>
  <Override ContentType="application/vnd.openxmlformats-officedocument.presentationml.slide+xml" PartName="/ppt/slides/slide200.xml"/>
  <Override ContentType="application/vnd.openxmlformats-officedocument.presentationml.slide+xml" PartName="/ppt/slides/slide201.xml"/>
  <Override ContentType="application/vnd.openxmlformats-officedocument.presentationml.slide+xml" PartName="/ppt/slides/slide202.xml"/>
  <Override ContentType="application/vnd.openxmlformats-officedocument.presentationml.slide+xml" PartName="/ppt/slides/slide203.xml"/>
  <Override ContentType="application/vnd.openxmlformats-officedocument.presentationml.slide+xml" PartName="/ppt/slides/slide204.xml"/>
  <Override ContentType="application/vnd.openxmlformats-officedocument.presentationml.slide+xml" PartName="/ppt/slides/slide205.xml"/>
  <Override ContentType="application/vnd.openxmlformats-officedocument.presentationml.slide+xml" PartName="/ppt/slides/slide206.xml"/>
  <Override ContentType="application/vnd.openxmlformats-officedocument.presentationml.slide+xml" PartName="/ppt/slides/slide207.xml"/>
  <Override ContentType="application/vnd.openxmlformats-officedocument.presentationml.slide+xml" PartName="/ppt/slides/slide208.xml"/>
  <Override ContentType="application/vnd.openxmlformats-officedocument.presentationml.slide+xml" PartName="/ppt/slides/slide209.xml"/>
  <Override ContentType="application/vnd.openxmlformats-officedocument.presentationml.slide+xml" PartName="/ppt/slides/slide210.xml"/>
  <Override ContentType="application/vnd.openxmlformats-officedocument.presentationml.slide+xml" PartName="/ppt/slides/slide211.xml"/>
  <Override ContentType="application/vnd.openxmlformats-officedocument.presentationml.slide+xml" PartName="/ppt/slides/slide212.xml"/>
  <Override ContentType="application/vnd.openxmlformats-officedocument.presentationml.slide+xml" PartName="/ppt/slides/slide213.xml"/>
  <Override ContentType="application/vnd.openxmlformats-officedocument.presentationml.slide+xml" PartName="/ppt/slides/slide214.xml"/>
  <Override ContentType="application/vnd.openxmlformats-officedocument.presentationml.slide+xml" PartName="/ppt/slides/slide215.xml"/>
  <Override ContentType="application/vnd.openxmlformats-officedocument.presentationml.slide+xml" PartName="/ppt/slides/slide216.xml"/>
  <Override ContentType="application/vnd.openxmlformats-officedocument.presentationml.slide+xml" PartName="/ppt/slides/slide217.xml"/>
  <Override ContentType="application/vnd.openxmlformats-officedocument.presentationml.slide+xml" PartName="/ppt/slides/slide218.xml"/>
  <Override ContentType="application/vnd.openxmlformats-officedocument.presentationml.slide+xml" PartName="/ppt/slides/slide219.xml"/>
  <Override ContentType="application/vnd.openxmlformats-officedocument.presentationml.slide+xml" PartName="/ppt/slides/slide220.xml"/>
  <Override ContentType="application/vnd.openxmlformats-officedocument.presentationml.slide+xml" PartName="/ppt/slides/slide221.xml"/>
  <Override ContentType="application/vnd.openxmlformats-officedocument.presentationml.slide+xml" PartName="/ppt/slides/slide222.xml"/>
  <Override ContentType="application/vnd.openxmlformats-officedocument.presentationml.slide+xml" PartName="/ppt/slides/slide223.xml"/>
  <Override ContentType="application/vnd.openxmlformats-officedocument.presentationml.slide+xml" PartName="/ppt/slides/slide224.xml"/>
  <Override ContentType="application/vnd.openxmlformats-officedocument.presentationml.slide+xml" PartName="/ppt/slides/slide225.xml"/>
  <Override ContentType="application/vnd.openxmlformats-officedocument.presentationml.slide+xml" PartName="/ppt/slides/slide226.xml"/>
  <Override ContentType="application/vnd.openxmlformats-officedocument.presentationml.slide+xml" PartName="/ppt/slides/slide227.xml"/>
  <Override ContentType="application/vnd.openxmlformats-officedocument.presentationml.slide+xml" PartName="/ppt/slides/slide228.xml"/>
  <Override ContentType="application/vnd.openxmlformats-officedocument.presentationml.slide+xml" PartName="/ppt/slides/slide229.xml"/>
  <Override ContentType="application/vnd.openxmlformats-officedocument.presentationml.slide+xml" PartName="/ppt/slides/slide230.xml"/>
  <Override ContentType="application/vnd.openxmlformats-officedocument.presentationml.slide+xml" PartName="/ppt/slides/slide231.xml"/>
  <Override ContentType="application/vnd.openxmlformats-officedocument.presentationml.slide+xml" PartName="/ppt/slides/slide232.xml"/>
  <Override ContentType="application/vnd.openxmlformats-officedocument.presentationml.slide+xml" PartName="/ppt/slides/slide233.xml"/>
  <Override ContentType="application/vnd.openxmlformats-officedocument.presentationml.slide+xml" PartName="/ppt/slides/slide234.xml"/>
  <Override ContentType="application/vnd.openxmlformats-officedocument.presentationml.slide+xml" PartName="/ppt/slides/slide235.xml"/>
  <Override ContentType="application/vnd.openxmlformats-officedocument.presentationml.slide+xml" PartName="/ppt/slides/slide236.xml"/>
  <Override ContentType="application/vnd.openxmlformats-officedocument.presentationml.slide+xml" PartName="/ppt/slides/slide237.xml"/>
  <Override ContentType="application/vnd.openxmlformats-officedocument.presentationml.slide+xml" PartName="/ppt/slides/slide238.xml"/>
  <Override ContentType="application/vnd.openxmlformats-officedocument.presentationml.slide+xml" PartName="/ppt/slides/slide239.xml"/>
  <Override ContentType="application/vnd.openxmlformats-officedocument.presentationml.slide+xml" PartName="/ppt/slides/slide240.xml"/>
  <Override ContentType="application/vnd.openxmlformats-officedocument.presentationml.slide+xml" PartName="/ppt/slides/slide241.xml"/>
  <Override ContentType="application/vnd.openxmlformats-officedocument.presentationml.slide+xml" PartName="/ppt/slides/slide242.xml"/>
  <Override ContentType="application/vnd.openxmlformats-officedocument.presentationml.slide+xml" PartName="/ppt/slides/slide243.xml"/>
  <Override ContentType="application/vnd.openxmlformats-officedocument.presentationml.slide+xml" PartName="/ppt/slides/slide244.xml"/>
  <Override ContentType="application/vnd.openxmlformats-officedocument.presentationml.slide+xml" PartName="/ppt/slides/slide245.xml"/>
  <Override ContentType="application/vnd.openxmlformats-officedocument.presentationml.slide+xml" PartName="/ppt/slides/slide246.xml"/>
  <Override ContentType="application/vnd.openxmlformats-officedocument.presentationml.slide+xml" PartName="/ppt/slides/slide247.xml"/>
  <Override ContentType="application/vnd.openxmlformats-officedocument.presentationml.slide+xml" PartName="/ppt/slides/slide248.xml"/>
  <Override ContentType="application/vnd.openxmlformats-officedocument.presentationml.slide+xml" PartName="/ppt/slides/slide249.xml"/>
  <Override ContentType="application/vnd.openxmlformats-officedocument.presentationml.slide+xml" PartName="/ppt/slides/slide250.xml"/>
  <Override ContentType="application/vnd.openxmlformats-officedocument.presentationml.slide+xml" PartName="/ppt/slides/slide251.xml"/>
  <Override ContentType="application/vnd.openxmlformats-officedocument.presentationml.slide+xml" PartName="/ppt/slides/slide25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Lst>
  <p:sldSz cx="18288000" cy="10287000"/>
  <p:notesSz cx="6858000" cy="9144000"/>
  <p:embeddedFontLst>
    <p:embeddedFont>
      <p:font typeface="League Spartan" charset="1" panose="00000800000000000000"/>
      <p:regular r:id="rId258"/>
    </p:embeddedFont>
    <p:embeddedFont>
      <p:font typeface="Lato" charset="1" panose="020F0502020204030203"/>
      <p:regular r:id="rId259"/>
    </p:embeddedFont>
    <p:embeddedFont>
      <p:font typeface="Canva Sans Bold" charset="1" panose="020B0803030501040103"/>
      <p:regular r:id="rId260"/>
    </p:embeddedFont>
    <p:embeddedFont>
      <p:font typeface="Canva Sans" charset="1" panose="020B0503030501040103"/>
      <p:regular r:id="rId2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slides/slide145.xml" Type="http://schemas.openxmlformats.org/officeDocument/2006/relationships/slide"/><Relationship Id="rId151" Target="slides/slide146.xml" Type="http://schemas.openxmlformats.org/officeDocument/2006/relationships/slide"/><Relationship Id="rId152" Target="slides/slide147.xml" Type="http://schemas.openxmlformats.org/officeDocument/2006/relationships/slide"/><Relationship Id="rId153" Target="slides/slide148.xml" Type="http://schemas.openxmlformats.org/officeDocument/2006/relationships/slide"/><Relationship Id="rId154" Target="slides/slide149.xml" Type="http://schemas.openxmlformats.org/officeDocument/2006/relationships/slide"/><Relationship Id="rId155" Target="slides/slide150.xml" Type="http://schemas.openxmlformats.org/officeDocument/2006/relationships/slide"/><Relationship Id="rId156" Target="slides/slide151.xml" Type="http://schemas.openxmlformats.org/officeDocument/2006/relationships/slide"/><Relationship Id="rId157" Target="slides/slide152.xml" Type="http://schemas.openxmlformats.org/officeDocument/2006/relationships/slide"/><Relationship Id="rId158" Target="slides/slide153.xml" Type="http://schemas.openxmlformats.org/officeDocument/2006/relationships/slide"/><Relationship Id="rId159" Target="slides/slide154.xml" Type="http://schemas.openxmlformats.org/officeDocument/2006/relationships/slide"/><Relationship Id="rId16" Target="slides/slide11.xml" Type="http://schemas.openxmlformats.org/officeDocument/2006/relationships/slide"/><Relationship Id="rId160" Target="slides/slide155.xml" Type="http://schemas.openxmlformats.org/officeDocument/2006/relationships/slide"/><Relationship Id="rId161" Target="slides/slide156.xml" Type="http://schemas.openxmlformats.org/officeDocument/2006/relationships/slide"/><Relationship Id="rId162" Target="slides/slide157.xml" Type="http://schemas.openxmlformats.org/officeDocument/2006/relationships/slide"/><Relationship Id="rId163" Target="slides/slide158.xml" Type="http://schemas.openxmlformats.org/officeDocument/2006/relationships/slide"/><Relationship Id="rId164" Target="slides/slide159.xml" Type="http://schemas.openxmlformats.org/officeDocument/2006/relationships/slide"/><Relationship Id="rId165" Target="slides/slide160.xml" Type="http://schemas.openxmlformats.org/officeDocument/2006/relationships/slide"/><Relationship Id="rId166" Target="slides/slide161.xml" Type="http://schemas.openxmlformats.org/officeDocument/2006/relationships/slide"/><Relationship Id="rId167" Target="slides/slide162.xml" Type="http://schemas.openxmlformats.org/officeDocument/2006/relationships/slide"/><Relationship Id="rId168" Target="slides/slide163.xml" Type="http://schemas.openxmlformats.org/officeDocument/2006/relationships/slide"/><Relationship Id="rId169" Target="slides/slide164.xml" Type="http://schemas.openxmlformats.org/officeDocument/2006/relationships/slide"/><Relationship Id="rId17" Target="slides/slide12.xml" Type="http://schemas.openxmlformats.org/officeDocument/2006/relationships/slide"/><Relationship Id="rId170" Target="slides/slide165.xml" Type="http://schemas.openxmlformats.org/officeDocument/2006/relationships/slide"/><Relationship Id="rId171" Target="slides/slide166.xml" Type="http://schemas.openxmlformats.org/officeDocument/2006/relationships/slide"/><Relationship Id="rId172" Target="slides/slide167.xml" Type="http://schemas.openxmlformats.org/officeDocument/2006/relationships/slide"/><Relationship Id="rId173" Target="slides/slide168.xml" Type="http://schemas.openxmlformats.org/officeDocument/2006/relationships/slide"/><Relationship Id="rId174" Target="slides/slide169.xml" Type="http://schemas.openxmlformats.org/officeDocument/2006/relationships/slide"/><Relationship Id="rId175" Target="slides/slide170.xml" Type="http://schemas.openxmlformats.org/officeDocument/2006/relationships/slide"/><Relationship Id="rId176" Target="slides/slide171.xml" Type="http://schemas.openxmlformats.org/officeDocument/2006/relationships/slide"/><Relationship Id="rId177" Target="slides/slide172.xml" Type="http://schemas.openxmlformats.org/officeDocument/2006/relationships/slide"/><Relationship Id="rId178" Target="slides/slide173.xml" Type="http://schemas.openxmlformats.org/officeDocument/2006/relationships/slide"/><Relationship Id="rId179" Target="slides/slide174.xml" Type="http://schemas.openxmlformats.org/officeDocument/2006/relationships/slide"/><Relationship Id="rId18" Target="slides/slide13.xml" Type="http://schemas.openxmlformats.org/officeDocument/2006/relationships/slide"/><Relationship Id="rId180" Target="slides/slide175.xml" Type="http://schemas.openxmlformats.org/officeDocument/2006/relationships/slide"/><Relationship Id="rId181" Target="slides/slide176.xml" Type="http://schemas.openxmlformats.org/officeDocument/2006/relationships/slide"/><Relationship Id="rId182" Target="slides/slide177.xml" Type="http://schemas.openxmlformats.org/officeDocument/2006/relationships/slide"/><Relationship Id="rId183" Target="slides/slide178.xml" Type="http://schemas.openxmlformats.org/officeDocument/2006/relationships/slide"/><Relationship Id="rId184" Target="slides/slide179.xml" Type="http://schemas.openxmlformats.org/officeDocument/2006/relationships/slide"/><Relationship Id="rId185" Target="slides/slide180.xml" Type="http://schemas.openxmlformats.org/officeDocument/2006/relationships/slide"/><Relationship Id="rId186" Target="slides/slide181.xml" Type="http://schemas.openxmlformats.org/officeDocument/2006/relationships/slide"/><Relationship Id="rId187" Target="slides/slide182.xml" Type="http://schemas.openxmlformats.org/officeDocument/2006/relationships/slide"/><Relationship Id="rId188" Target="slides/slide183.xml" Type="http://schemas.openxmlformats.org/officeDocument/2006/relationships/slide"/><Relationship Id="rId189" Target="slides/slide184.xml" Type="http://schemas.openxmlformats.org/officeDocument/2006/relationships/slide"/><Relationship Id="rId19" Target="slides/slide14.xml" Type="http://schemas.openxmlformats.org/officeDocument/2006/relationships/slide"/><Relationship Id="rId190" Target="slides/slide185.xml" Type="http://schemas.openxmlformats.org/officeDocument/2006/relationships/slide"/><Relationship Id="rId191" Target="slides/slide186.xml" Type="http://schemas.openxmlformats.org/officeDocument/2006/relationships/slide"/><Relationship Id="rId192" Target="slides/slide187.xml" Type="http://schemas.openxmlformats.org/officeDocument/2006/relationships/slide"/><Relationship Id="rId193" Target="slides/slide188.xml" Type="http://schemas.openxmlformats.org/officeDocument/2006/relationships/slide"/><Relationship Id="rId194" Target="slides/slide189.xml" Type="http://schemas.openxmlformats.org/officeDocument/2006/relationships/slide"/><Relationship Id="rId195" Target="slides/slide190.xml" Type="http://schemas.openxmlformats.org/officeDocument/2006/relationships/slide"/><Relationship Id="rId196" Target="slides/slide191.xml" Type="http://schemas.openxmlformats.org/officeDocument/2006/relationships/slide"/><Relationship Id="rId197" Target="slides/slide192.xml" Type="http://schemas.openxmlformats.org/officeDocument/2006/relationships/slide"/><Relationship Id="rId198" Target="slides/slide193.xml" Type="http://schemas.openxmlformats.org/officeDocument/2006/relationships/slide"/><Relationship Id="rId199" Target="slides/slide19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00" Target="slides/slide195.xml" Type="http://schemas.openxmlformats.org/officeDocument/2006/relationships/slide"/><Relationship Id="rId201" Target="slides/slide196.xml" Type="http://schemas.openxmlformats.org/officeDocument/2006/relationships/slide"/><Relationship Id="rId202" Target="slides/slide197.xml" Type="http://schemas.openxmlformats.org/officeDocument/2006/relationships/slide"/><Relationship Id="rId203" Target="slides/slide198.xml" Type="http://schemas.openxmlformats.org/officeDocument/2006/relationships/slide"/><Relationship Id="rId204" Target="slides/slide199.xml" Type="http://schemas.openxmlformats.org/officeDocument/2006/relationships/slide"/><Relationship Id="rId205" Target="slides/slide200.xml" Type="http://schemas.openxmlformats.org/officeDocument/2006/relationships/slide"/><Relationship Id="rId206" Target="slides/slide201.xml" Type="http://schemas.openxmlformats.org/officeDocument/2006/relationships/slide"/><Relationship Id="rId207" Target="slides/slide202.xml" Type="http://schemas.openxmlformats.org/officeDocument/2006/relationships/slide"/><Relationship Id="rId208" Target="slides/slide203.xml" Type="http://schemas.openxmlformats.org/officeDocument/2006/relationships/slide"/><Relationship Id="rId209" Target="slides/slide204.xml" Type="http://schemas.openxmlformats.org/officeDocument/2006/relationships/slide"/><Relationship Id="rId21" Target="slides/slide16.xml" Type="http://schemas.openxmlformats.org/officeDocument/2006/relationships/slide"/><Relationship Id="rId210" Target="slides/slide205.xml" Type="http://schemas.openxmlformats.org/officeDocument/2006/relationships/slide"/><Relationship Id="rId211" Target="slides/slide206.xml" Type="http://schemas.openxmlformats.org/officeDocument/2006/relationships/slide"/><Relationship Id="rId212" Target="slides/slide207.xml" Type="http://schemas.openxmlformats.org/officeDocument/2006/relationships/slide"/><Relationship Id="rId213" Target="slides/slide208.xml" Type="http://schemas.openxmlformats.org/officeDocument/2006/relationships/slide"/><Relationship Id="rId214" Target="slides/slide209.xml" Type="http://schemas.openxmlformats.org/officeDocument/2006/relationships/slide"/><Relationship Id="rId215" Target="slides/slide210.xml" Type="http://schemas.openxmlformats.org/officeDocument/2006/relationships/slide"/><Relationship Id="rId216" Target="slides/slide211.xml" Type="http://schemas.openxmlformats.org/officeDocument/2006/relationships/slide"/><Relationship Id="rId217" Target="slides/slide212.xml" Type="http://schemas.openxmlformats.org/officeDocument/2006/relationships/slide"/><Relationship Id="rId218" Target="slides/slide213.xml" Type="http://schemas.openxmlformats.org/officeDocument/2006/relationships/slide"/><Relationship Id="rId219" Target="slides/slide214.xml" Type="http://schemas.openxmlformats.org/officeDocument/2006/relationships/slide"/><Relationship Id="rId22" Target="slides/slide17.xml" Type="http://schemas.openxmlformats.org/officeDocument/2006/relationships/slide"/><Relationship Id="rId220" Target="slides/slide215.xml" Type="http://schemas.openxmlformats.org/officeDocument/2006/relationships/slide"/><Relationship Id="rId221" Target="slides/slide216.xml" Type="http://schemas.openxmlformats.org/officeDocument/2006/relationships/slide"/><Relationship Id="rId222" Target="slides/slide217.xml" Type="http://schemas.openxmlformats.org/officeDocument/2006/relationships/slide"/><Relationship Id="rId223" Target="slides/slide218.xml" Type="http://schemas.openxmlformats.org/officeDocument/2006/relationships/slide"/><Relationship Id="rId224" Target="slides/slide219.xml" Type="http://schemas.openxmlformats.org/officeDocument/2006/relationships/slide"/><Relationship Id="rId225" Target="slides/slide220.xml" Type="http://schemas.openxmlformats.org/officeDocument/2006/relationships/slide"/><Relationship Id="rId226" Target="slides/slide221.xml" Type="http://schemas.openxmlformats.org/officeDocument/2006/relationships/slide"/><Relationship Id="rId227" Target="slides/slide222.xml" Type="http://schemas.openxmlformats.org/officeDocument/2006/relationships/slide"/><Relationship Id="rId228" Target="slides/slide223.xml" Type="http://schemas.openxmlformats.org/officeDocument/2006/relationships/slide"/><Relationship Id="rId229" Target="slides/slide224.xml" Type="http://schemas.openxmlformats.org/officeDocument/2006/relationships/slide"/><Relationship Id="rId23" Target="slides/slide18.xml" Type="http://schemas.openxmlformats.org/officeDocument/2006/relationships/slide"/><Relationship Id="rId230" Target="slides/slide225.xml" Type="http://schemas.openxmlformats.org/officeDocument/2006/relationships/slide"/><Relationship Id="rId231" Target="slides/slide226.xml" Type="http://schemas.openxmlformats.org/officeDocument/2006/relationships/slide"/><Relationship Id="rId232" Target="slides/slide227.xml" Type="http://schemas.openxmlformats.org/officeDocument/2006/relationships/slide"/><Relationship Id="rId233" Target="slides/slide228.xml" Type="http://schemas.openxmlformats.org/officeDocument/2006/relationships/slide"/><Relationship Id="rId234" Target="slides/slide229.xml" Type="http://schemas.openxmlformats.org/officeDocument/2006/relationships/slide"/><Relationship Id="rId235" Target="slides/slide230.xml" Type="http://schemas.openxmlformats.org/officeDocument/2006/relationships/slide"/><Relationship Id="rId236" Target="slides/slide231.xml" Type="http://schemas.openxmlformats.org/officeDocument/2006/relationships/slide"/><Relationship Id="rId237" Target="slides/slide232.xml" Type="http://schemas.openxmlformats.org/officeDocument/2006/relationships/slide"/><Relationship Id="rId238" Target="slides/slide233.xml" Type="http://schemas.openxmlformats.org/officeDocument/2006/relationships/slide"/><Relationship Id="rId239" Target="slides/slide234.xml" Type="http://schemas.openxmlformats.org/officeDocument/2006/relationships/slide"/><Relationship Id="rId24" Target="slides/slide19.xml" Type="http://schemas.openxmlformats.org/officeDocument/2006/relationships/slide"/><Relationship Id="rId240" Target="slides/slide235.xml" Type="http://schemas.openxmlformats.org/officeDocument/2006/relationships/slide"/><Relationship Id="rId241" Target="slides/slide236.xml" Type="http://schemas.openxmlformats.org/officeDocument/2006/relationships/slide"/><Relationship Id="rId242" Target="slides/slide237.xml" Type="http://schemas.openxmlformats.org/officeDocument/2006/relationships/slide"/><Relationship Id="rId243" Target="slides/slide238.xml" Type="http://schemas.openxmlformats.org/officeDocument/2006/relationships/slide"/><Relationship Id="rId244" Target="slides/slide239.xml" Type="http://schemas.openxmlformats.org/officeDocument/2006/relationships/slide"/><Relationship Id="rId245" Target="slides/slide240.xml" Type="http://schemas.openxmlformats.org/officeDocument/2006/relationships/slide"/><Relationship Id="rId246" Target="slides/slide241.xml" Type="http://schemas.openxmlformats.org/officeDocument/2006/relationships/slide"/><Relationship Id="rId247" Target="slides/slide242.xml" Type="http://schemas.openxmlformats.org/officeDocument/2006/relationships/slide"/><Relationship Id="rId248" Target="slides/slide243.xml" Type="http://schemas.openxmlformats.org/officeDocument/2006/relationships/slide"/><Relationship Id="rId249" Target="slides/slide244.xml" Type="http://schemas.openxmlformats.org/officeDocument/2006/relationships/slide"/><Relationship Id="rId25" Target="slides/slide20.xml" Type="http://schemas.openxmlformats.org/officeDocument/2006/relationships/slide"/><Relationship Id="rId250" Target="slides/slide245.xml" Type="http://schemas.openxmlformats.org/officeDocument/2006/relationships/slide"/><Relationship Id="rId251" Target="slides/slide246.xml" Type="http://schemas.openxmlformats.org/officeDocument/2006/relationships/slide"/><Relationship Id="rId252" Target="slides/slide247.xml" Type="http://schemas.openxmlformats.org/officeDocument/2006/relationships/slide"/><Relationship Id="rId253" Target="slides/slide248.xml" Type="http://schemas.openxmlformats.org/officeDocument/2006/relationships/slide"/><Relationship Id="rId254" Target="slides/slide249.xml" Type="http://schemas.openxmlformats.org/officeDocument/2006/relationships/slide"/><Relationship Id="rId255" Target="slides/slide250.xml" Type="http://schemas.openxmlformats.org/officeDocument/2006/relationships/slide"/><Relationship Id="rId256" Target="slides/slide251.xml" Type="http://schemas.openxmlformats.org/officeDocument/2006/relationships/slide"/><Relationship Id="rId257" Target="slides/slide252.xml" Type="http://schemas.openxmlformats.org/officeDocument/2006/relationships/slide"/><Relationship Id="rId258" Target="fonts/font258.fntdata" Type="http://schemas.openxmlformats.org/officeDocument/2006/relationships/font"/><Relationship Id="rId259" Target="fonts/font259.fntdata" Type="http://schemas.openxmlformats.org/officeDocument/2006/relationships/font"/><Relationship Id="rId26" Target="slides/slide21.xml" Type="http://schemas.openxmlformats.org/officeDocument/2006/relationships/slide"/><Relationship Id="rId260" Target="fonts/font260.fntdata" Type="http://schemas.openxmlformats.org/officeDocument/2006/relationships/font"/><Relationship Id="rId261" Target="fonts/font261.fntdata" Type="http://schemas.openxmlformats.org/officeDocument/2006/relationships/font"/><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1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5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948017" y="2096900"/>
            <a:ext cx="12583225" cy="4987533"/>
          </a:xfrm>
          <a:custGeom>
            <a:avLst/>
            <a:gdLst/>
            <a:ahLst/>
            <a:cxnLst/>
            <a:rect r="r" b="b" t="t" l="l"/>
            <a:pathLst>
              <a:path h="4987533" w="12583225">
                <a:moveTo>
                  <a:pt x="0" y="0"/>
                </a:moveTo>
                <a:lnTo>
                  <a:pt x="12583225" y="0"/>
                </a:lnTo>
                <a:lnTo>
                  <a:pt x="12583225" y="4987532"/>
                </a:lnTo>
                <a:lnTo>
                  <a:pt x="0" y="4987532"/>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577296" y="2498568"/>
            <a:ext cx="15133407" cy="4117520"/>
          </a:xfrm>
          <a:prstGeom prst="rect">
            <a:avLst/>
          </a:prstGeom>
        </p:spPr>
        <p:txBody>
          <a:bodyPr anchor="t" rtlCol="false" tIns="0" lIns="0" bIns="0" rIns="0">
            <a:spAutoFit/>
          </a:bodyPr>
          <a:lstStyle/>
          <a:p>
            <a:pPr algn="ctr">
              <a:lnSpc>
                <a:spcPts val="16339"/>
              </a:lnSpc>
            </a:pPr>
            <a:r>
              <a:rPr lang="en-US" sz="13071">
                <a:solidFill>
                  <a:srgbClr val="163C3F"/>
                </a:solidFill>
                <a:latin typeface="League Spartan"/>
                <a:ea typeface="League Spartan"/>
                <a:cs typeface="League Spartan"/>
                <a:sym typeface="League Spartan"/>
              </a:rPr>
              <a:t>ASSIGNMENT</a:t>
            </a:r>
          </a:p>
          <a:p>
            <a:pPr algn="ctr">
              <a:lnSpc>
                <a:spcPts val="16339"/>
              </a:lnSpc>
            </a:pPr>
            <a:r>
              <a:rPr lang="en-US" sz="13071">
                <a:solidFill>
                  <a:srgbClr val="163C3F"/>
                </a:solidFill>
                <a:latin typeface="League Spartan"/>
                <a:ea typeface="League Spartan"/>
                <a:cs typeface="League Spartan"/>
                <a:sym typeface="League Spartan"/>
              </a:rPr>
              <a:t>18</a:t>
            </a:r>
          </a:p>
        </p:txBody>
      </p:sp>
      <p:sp>
        <p:nvSpPr>
          <p:cNvPr name="Freeform 8" id="8"/>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248484" y="6831726"/>
            <a:ext cx="7315200" cy="252707"/>
          </a:xfrm>
          <a:custGeom>
            <a:avLst/>
            <a:gdLst/>
            <a:ahLst/>
            <a:cxnLst/>
            <a:rect r="r" b="b" t="t" l="l"/>
            <a:pathLst>
              <a:path h="252707" w="7315200">
                <a:moveTo>
                  <a:pt x="0" y="0"/>
                </a:moveTo>
                <a:lnTo>
                  <a:pt x="7315200" y="0"/>
                </a:lnTo>
                <a:lnTo>
                  <a:pt x="7315200" y="252706"/>
                </a:lnTo>
                <a:lnTo>
                  <a:pt x="0" y="25270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5724316" y="7397390"/>
            <a:ext cx="6839368" cy="2089150"/>
          </a:xfrm>
          <a:prstGeom prst="rect">
            <a:avLst/>
          </a:prstGeom>
        </p:spPr>
        <p:txBody>
          <a:bodyPr anchor="t" rtlCol="false" tIns="0" lIns="0" bIns="0" rIns="0">
            <a:spAutoFit/>
          </a:bodyPr>
          <a:lstStyle/>
          <a:p>
            <a:pPr algn="ctr">
              <a:lnSpc>
                <a:spcPts val="5599"/>
              </a:lnSpc>
            </a:pPr>
            <a:r>
              <a:rPr lang="en-US" sz="3999">
                <a:solidFill>
                  <a:srgbClr val="000000"/>
                </a:solidFill>
                <a:latin typeface="Lato"/>
                <a:ea typeface="Lato"/>
                <a:cs typeface="Lato"/>
                <a:sym typeface="Lato"/>
              </a:rPr>
              <a:t>Name: Tellur OM</a:t>
            </a:r>
          </a:p>
          <a:p>
            <a:pPr algn="ctr">
              <a:lnSpc>
                <a:spcPts val="5599"/>
              </a:lnSpc>
            </a:pPr>
            <a:r>
              <a:rPr lang="en-US" sz="3999">
                <a:solidFill>
                  <a:srgbClr val="000000"/>
                </a:solidFill>
                <a:latin typeface="Lato"/>
                <a:ea typeface="Lato"/>
                <a:cs typeface="Lato"/>
                <a:sym typeface="Lato"/>
              </a:rPr>
              <a:t>RollNo:150096724009</a:t>
            </a:r>
          </a:p>
          <a:p>
            <a:pPr algn="ctr">
              <a:lnSpc>
                <a:spcPts val="5599"/>
              </a:lnSpc>
            </a:pPr>
            <a:r>
              <a:rPr lang="en-US" sz="3999">
                <a:solidFill>
                  <a:srgbClr val="000000"/>
                </a:solidFill>
                <a:latin typeface="Lato"/>
                <a:ea typeface="Lato"/>
                <a:cs typeface="Lato"/>
                <a:sym typeface="Lato"/>
              </a:rPr>
              <a:t>Cohort: Elon Musk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38368" y="689927"/>
            <a:ext cx="1108896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“small is small” in “Big data”?</a:t>
            </a:r>
          </a:p>
        </p:txBody>
      </p:sp>
      <p:sp>
        <p:nvSpPr>
          <p:cNvPr name="TextBox 7" id="7"/>
          <p:cNvSpPr txBox="true"/>
          <p:nvPr/>
        </p:nvSpPr>
        <p:spPr>
          <a:xfrm rot="0">
            <a:off x="2195710" y="2439710"/>
            <a:ext cx="12964201" cy="7131635"/>
          </a:xfrm>
          <a:prstGeom prst="rect">
            <a:avLst/>
          </a:prstGeom>
        </p:spPr>
        <p:txBody>
          <a:bodyPr anchor="t" rtlCol="false" tIns="0" lIns="0" bIns="0" rIns="0">
            <a:spAutoFit/>
          </a:bodyPr>
          <a:lstStyle/>
          <a:p>
            <a:pPr algn="just" marL="588750" indent="-294375" lvl="1">
              <a:lnSpc>
                <a:spcPts val="3817"/>
              </a:lnSpc>
              <a:buFont typeface="Arial"/>
              <a:buChar char="•"/>
            </a:pPr>
            <a:r>
              <a:rPr lang="en-US" sz="2726">
                <a:solidFill>
                  <a:srgbClr val="000000"/>
                </a:solidFill>
                <a:latin typeface="Canva Sans"/>
                <a:ea typeface="Canva Sans"/>
                <a:cs typeface="Canva Sans"/>
                <a:sym typeface="Canva Sans"/>
              </a:rPr>
              <a:t>Data Granularity: In big </a:t>
            </a:r>
            <a:r>
              <a:rPr lang="en-US" sz="2726">
                <a:solidFill>
                  <a:srgbClr val="000000"/>
                </a:solidFill>
                <a:latin typeface="Canva Sans"/>
                <a:ea typeface="Canva Sans"/>
                <a:cs typeface="Canva Sans"/>
                <a:sym typeface="Canva Sans"/>
              </a:rPr>
              <a:t>data, "small" often refers to individual data points or units of information that, when isolated, may seem insignificant but can reveal important patterns when analyzed together. For example, a single transaction might be small, but millions of transactions create valuable insights.</a:t>
            </a:r>
          </a:p>
          <a:p>
            <a:pPr algn="just">
              <a:lnSpc>
                <a:spcPts val="3817"/>
              </a:lnSpc>
            </a:pPr>
          </a:p>
          <a:p>
            <a:pPr algn="just" marL="588750" indent="-294375" lvl="1">
              <a:lnSpc>
                <a:spcPts val="3817"/>
              </a:lnSpc>
              <a:buFont typeface="Arial"/>
              <a:buChar char="•"/>
            </a:pPr>
            <a:r>
              <a:rPr lang="en-US" sz="2726">
                <a:solidFill>
                  <a:srgbClr val="000000"/>
                </a:solidFill>
                <a:latin typeface="Canva Sans"/>
                <a:ea typeface="Canva Sans"/>
                <a:cs typeface="Canva Sans"/>
                <a:sym typeface="Canva Sans"/>
              </a:rPr>
              <a:t>Data Points: A single piece of data, like a click on a website, a single social media post, or one sensor reading, might seem small. But collectively, these tiny pieces of data can form a massive dataset.</a:t>
            </a:r>
          </a:p>
          <a:p>
            <a:pPr algn="just">
              <a:lnSpc>
                <a:spcPts val="3817"/>
              </a:lnSpc>
            </a:pPr>
          </a:p>
          <a:p>
            <a:pPr algn="just" marL="588750" indent="-294375" lvl="1">
              <a:lnSpc>
                <a:spcPts val="3817"/>
              </a:lnSpc>
              <a:buFont typeface="Arial"/>
              <a:buChar char="•"/>
            </a:pPr>
            <a:r>
              <a:rPr lang="en-US" sz="2726">
                <a:solidFill>
                  <a:srgbClr val="000000"/>
                </a:solidFill>
                <a:latin typeface="Canva Sans"/>
                <a:ea typeface="Canva Sans"/>
                <a:cs typeface="Canva Sans"/>
                <a:sym typeface="Canva Sans"/>
              </a:rPr>
              <a:t>Microdata: Sometimes, small data refers to highly detailed, specific data that might come from just one person or one transaction. For example, the temperature recorded by a single weather sensor or the browsing behavior of one user can be considered "small."</a:t>
            </a:r>
          </a:p>
          <a:p>
            <a:pPr algn="just">
              <a:lnSpc>
                <a:spcPts val="3817"/>
              </a:lnSpc>
            </a:pPr>
          </a:p>
        </p:txBody>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21846" y="3262192"/>
            <a:ext cx="16690453" cy="5369207"/>
          </a:xfrm>
          <a:prstGeom prst="rect">
            <a:avLst/>
          </a:prstGeom>
        </p:spPr>
        <p:txBody>
          <a:bodyPr anchor="t" rtlCol="false" tIns="0" lIns="0" bIns="0" rIns="0">
            <a:spAutoFit/>
          </a:bodyPr>
          <a:lstStyle/>
          <a:p>
            <a:pPr algn="ctr">
              <a:lnSpc>
                <a:spcPts val="5344"/>
              </a:lnSpc>
            </a:pPr>
            <a:r>
              <a:rPr lang="en-US" sz="3817">
                <a:solidFill>
                  <a:srgbClr val="000000"/>
                </a:solidFill>
                <a:latin typeface="Canva Sans"/>
                <a:ea typeface="Canva Sans"/>
                <a:cs typeface="Canva Sans"/>
                <a:sym typeface="Canva Sans"/>
              </a:rPr>
              <a:t>One of the primary features of Google Finance is its stock market tracking capabilities. It provides up-to-date stock prices, historical performance data, charts, and news for a wide range of publicly traded companies across global markets. Users can search for specific companies by their stock ticker symbol, industry, or name to view their current market value, price changes, and other relevant data. Google Finance also allows users to view performance trends over different time frames, such as daily, weekly, monthly, or yearly.</a:t>
            </a:r>
          </a:p>
        </p:txBody>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629359" y="2386732"/>
            <a:ext cx="13754902" cy="6871568"/>
          </a:xfrm>
          <a:prstGeom prst="rect">
            <a:avLst/>
          </a:prstGeom>
        </p:spPr>
        <p:txBody>
          <a:bodyPr anchor="t" rtlCol="false" tIns="0" lIns="0" bIns="0" rIns="0">
            <a:spAutoFit/>
          </a:bodyPr>
          <a:lstStyle/>
          <a:p>
            <a:pPr algn="ctr">
              <a:lnSpc>
                <a:spcPts val="5469"/>
              </a:lnSpc>
            </a:pPr>
            <a:r>
              <a:rPr lang="en-US" sz="3906">
                <a:solidFill>
                  <a:srgbClr val="000000"/>
                </a:solidFill>
                <a:latin typeface="Canva Sans"/>
                <a:ea typeface="Canva Sans"/>
                <a:cs typeface="Canva Sans"/>
                <a:sym typeface="Canva Sans"/>
              </a:rPr>
              <a:t>Portfolio management is another significant feature of Google Finance. Users can create and track a personalized portfolio of stocks, mutual funds, ETFs, and other financial assets. This allows them to monitor the performance of their investments in real-time, compare them against benchmarks, and track profits or losses. Google Finance provides detailed information on each asset, such as its current value, daily changes, and related news, making it easier for users to make informed investment decisions.</a:t>
            </a:r>
          </a:p>
        </p:txBody>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282821" y="816457"/>
            <a:ext cx="14976479" cy="8981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Additionally, Google Finance offers financial news, offering articles and reports on market trends, company earnings, and global economic events. The platform aggregates news from trusted sources, making it convenient for users to stay updated on financial events that could affect their investments. Google Finance also includes financial data on a wide range of sectors, commodities, and currencies, offering a comprehensive view of the global economy.</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Overall, Google Finance is a valuable resource for individual investors, traders, and anyone interested in staying informed about the financial markets. It offers a combination of real-time stock data, historical charts, financial news, and portfolio tracking tools in an easy-to-use interface, helping users stay on top of their investments and market developments.</a:t>
            </a:r>
          </a:p>
          <a:p>
            <a:pPr algn="ctr">
              <a:lnSpc>
                <a:spcPts val="4759"/>
              </a:lnSpc>
            </a:pPr>
          </a:p>
        </p:txBody>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36285" y="2455013"/>
            <a:ext cx="15342620" cy="658114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Canva Sans"/>
                <a:ea typeface="Canva Sans"/>
                <a:cs typeface="Canva Sans"/>
                <a:sym typeface="Canva Sans"/>
              </a:rPr>
              <a:t>Google Merchandise refers to the official products and branded items sold by Google, offering a variety of items ranging from tech gadgets to lifestyle products. Available through the Google Merchandise Store, these products allow users to showcase their loyalty to the brand and gain access to exclusive, high-quality merchandise. Google’s offerings include everything from smartphones, accessories, and smart home devices to apparel, office supplies, and collectibles. The store appeals to tech enthusiasts, corporate clients, and Google fans worldwide by offering a diverse range of products.</a:t>
            </a:r>
          </a:p>
          <a:p>
            <a:pPr algn="ctr">
              <a:lnSpc>
                <a:spcPts val="4759"/>
              </a:lnSpc>
            </a:pPr>
          </a:p>
        </p:txBody>
      </p:sp>
      <p:sp>
        <p:nvSpPr>
          <p:cNvPr name="TextBox 7" id="7"/>
          <p:cNvSpPr txBox="true"/>
          <p:nvPr/>
        </p:nvSpPr>
        <p:spPr>
          <a:xfrm rot="0">
            <a:off x="2945380" y="537527"/>
            <a:ext cx="1210147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Merchandise?</a:t>
            </a:r>
          </a:p>
        </p:txBody>
      </p:sp>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82467" y="2597743"/>
            <a:ext cx="12456405"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most popular categories in the Google Merchandise Store is tech products and accessories. This includes devices like the Google Pixel smartphones, Chromebooks, and Google Nest smart home products such as Nest Audioand Nest Thermostat. In addition, the store sells various accessories, including Pixel cases, chargers, and screen protectors, making it a one-stop shop for Google device users looking to enhance their experience with official add-ons. These products are designed to integrate seamlessly with Google’s ecosystem.</a:t>
            </a:r>
          </a:p>
        </p:txBody>
      </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3228142"/>
            <a:ext cx="15879827" cy="5373878"/>
          </a:xfrm>
          <a:prstGeom prst="rect">
            <a:avLst/>
          </a:prstGeom>
        </p:spPr>
        <p:txBody>
          <a:bodyPr anchor="t" rtlCol="false" tIns="0" lIns="0" bIns="0" rIns="0">
            <a:spAutoFit/>
          </a:bodyPr>
          <a:lstStyle/>
          <a:p>
            <a:pPr algn="ctr">
              <a:lnSpc>
                <a:spcPts val="5349"/>
              </a:lnSpc>
            </a:pPr>
            <a:r>
              <a:rPr lang="en-US" sz="3820">
                <a:solidFill>
                  <a:srgbClr val="000000"/>
                </a:solidFill>
                <a:latin typeface="Canva Sans"/>
                <a:ea typeface="Canva Sans"/>
                <a:cs typeface="Canva Sans"/>
                <a:sym typeface="Canva Sans"/>
              </a:rPr>
              <a:t>The store also offers a wide range of apparel and lifestyle products, such as T-shirts, hoodies, caps, and bags that are designed with the iconic Google logo or branding from popular Google products like Android and Google Cloud. These clothing items cater to those who want to express their support for Google in a stylish and comfortable way. Google’s minimalist design and modern aesthetics make these apparel items a hit among tech enthusiasts and casual fans alike.</a:t>
            </a:r>
          </a:p>
        </p:txBody>
      </p:sp>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05991" y="3343882"/>
            <a:ext cx="16706308" cy="4665564"/>
          </a:xfrm>
          <a:prstGeom prst="rect">
            <a:avLst/>
          </a:prstGeom>
        </p:spPr>
        <p:txBody>
          <a:bodyPr anchor="t" rtlCol="false" tIns="0" lIns="0" bIns="0" rIns="0">
            <a:spAutoFit/>
          </a:bodyPr>
          <a:lstStyle/>
          <a:p>
            <a:pPr algn="ctr">
              <a:lnSpc>
                <a:spcPts val="5309"/>
              </a:lnSpc>
            </a:pPr>
            <a:r>
              <a:rPr lang="en-US" sz="3792">
                <a:solidFill>
                  <a:srgbClr val="000000"/>
                </a:solidFill>
                <a:latin typeface="Canva Sans"/>
                <a:ea typeface="Canva Sans"/>
                <a:cs typeface="Canva Sans"/>
                <a:sym typeface="Canva Sans"/>
              </a:rPr>
              <a:t>In addition to tech and fashion, Google Merchandise also includes a selection of office supplies and stationery. These include notebooks, pens, mugs, and even backpacks designed for carrying Google devices. These items combine functionality with the Google brand’s signature style, making them ideal for both personal and professional use. Office supplies from Google also make for popular corporate gifts, providing a touch of innovation to everyday work essentials.</a:t>
            </a:r>
          </a:p>
        </p:txBody>
      </p:sp>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945091"/>
            <a:ext cx="16648816" cy="5539554"/>
          </a:xfrm>
          <a:prstGeom prst="rect">
            <a:avLst/>
          </a:prstGeom>
        </p:spPr>
        <p:txBody>
          <a:bodyPr anchor="t" rtlCol="false" tIns="0" lIns="0" bIns="0" rIns="0">
            <a:spAutoFit/>
          </a:bodyPr>
          <a:lstStyle/>
          <a:p>
            <a:pPr algn="ctr">
              <a:lnSpc>
                <a:spcPts val="5516"/>
              </a:lnSpc>
            </a:pPr>
            <a:r>
              <a:rPr lang="en-US" sz="3940">
                <a:solidFill>
                  <a:srgbClr val="000000"/>
                </a:solidFill>
                <a:latin typeface="Canva Sans"/>
                <a:ea typeface="Canva Sans"/>
                <a:cs typeface="Canva Sans"/>
                <a:sym typeface="Canva Sans"/>
              </a:rPr>
              <a:t>For those interested in collectibles and memorabilia, Google offers limited-edition items such as Android figurines, Google I/O swag, and special merchandise celebrating product launches and company milestones. These collectible items are often exclusive to events like Google’s annual developer conference, Google I/O. They serve as a great way for Google enthusiasts to commemorate their involvement with the brand, making them highly sought after by collectors and fans.</a:t>
            </a: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47139" y="2503042"/>
            <a:ext cx="16868796" cy="6387343"/>
          </a:xfrm>
          <a:prstGeom prst="rect">
            <a:avLst/>
          </a:prstGeom>
        </p:spPr>
        <p:txBody>
          <a:bodyPr anchor="t" rtlCol="false" tIns="0" lIns="0" bIns="0" rIns="0">
            <a:spAutoFit/>
          </a:bodyPr>
          <a:lstStyle/>
          <a:p>
            <a:pPr algn="ctr">
              <a:lnSpc>
                <a:spcPts val="5652"/>
              </a:lnSpc>
            </a:pPr>
            <a:r>
              <a:rPr lang="en-US" sz="4037">
                <a:solidFill>
                  <a:srgbClr val="000000"/>
                </a:solidFill>
                <a:latin typeface="Canva Sans"/>
                <a:ea typeface="Canva Sans"/>
                <a:cs typeface="Canva Sans"/>
                <a:sym typeface="Canva Sans"/>
              </a:rPr>
              <a:t>The Google Merchandise Store has a global reach, and products are available for purchase directly from their online platform. Google’s merchandise is also offered at certain events, conferences, and retail locations. The store’s ease of access, combined with a wide range of products that cater to different tastes, ensures that Google fans, professionals, and corporate clients can find something to suit their needs. Whether you're looking for a high-tech gadget or a simple T-shirt, the Google Merchandise Store provides an official and reliable source for Google-branded products.</a:t>
            </a:r>
          </a:p>
        </p:txBody>
      </p:sp>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345246" y="260270"/>
            <a:ext cx="946606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Merchandise?</a:t>
            </a:r>
          </a:p>
        </p:txBody>
      </p:sp>
      <p:sp>
        <p:nvSpPr>
          <p:cNvPr name="TextBox 7" id="7"/>
          <p:cNvSpPr txBox="true"/>
          <p:nvPr/>
        </p:nvSpPr>
        <p:spPr>
          <a:xfrm rot="0">
            <a:off x="3311521" y="1594810"/>
            <a:ext cx="12110112" cy="778129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Canva Sans"/>
                <a:ea typeface="Canva Sans"/>
                <a:cs typeface="Canva Sans"/>
                <a:sym typeface="Canva Sans"/>
              </a:rPr>
              <a:t>Google Merchandise refers to the official products and branded items sold by Google, offering a variety of items ranging from tech gadgets to lifestyle products. Available through the Google Merchandise Store, these products allow users to showcase their loyalty to the brand and gain access to exclusive, high-quality merchandise. Google’s offerings include everything from smartphones, accessories, and smart home devices to apparel, office supplies, and collectibles. The store appeals to tech enthusiasts, corporate clients, and Google fans worldwide by offering a diverse range of products.</a:t>
            </a:r>
          </a:p>
          <a:p>
            <a:pPr algn="ct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8916" y="962025"/>
            <a:ext cx="14468819" cy="89814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Low-Volume, High-Value: While the volume of data in big data is enormous, "small" data can still hold high value. </a:t>
            </a:r>
            <a:r>
              <a:rPr lang="en-US" sz="3399">
                <a:solidFill>
                  <a:srgbClr val="000000"/>
                </a:solidFill>
                <a:latin typeface="Canva Sans"/>
                <a:ea typeface="Canva Sans"/>
                <a:cs typeface="Canva Sans"/>
                <a:sym typeface="Canva Sans"/>
              </a:rPr>
              <a:t>A small set of data points, if relevant and accurately captured, can provide critical insights in industries like healthcare or finance.</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Sparse Data: In some cases, "small" can refer to sparse data, where there’s a lack of data for certain categories or variables. For example, missing values or incomplete datasets can be considered "small" in terms of information content.</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Small in the Context of Big Data: Compared to the massive scale of big data (terabytes, petabytes), small data might mean datasets that only occupy a few kilobytes or megabytes. While small in volume, they still need to be analyzed for insights.</a:t>
            </a:r>
          </a:p>
          <a:p>
            <a:pPr algn="just">
              <a:lnSpc>
                <a:spcPts val="4759"/>
              </a:lnSpc>
            </a:pPr>
          </a:p>
        </p:txBody>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560587" y="1896825"/>
            <a:ext cx="11237205"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most popular categories in the Google Merchandise Store is tech products and accessories. This includes devices like the Google Pixel smartphones, Chromebooks, and Google Nest smart home products such as Nest Audioand Nest Thermostat. In addition, the store sells various accessories, including Pixel cases, chargers, and screen protectors, making it a one-stop shop for Google device users looking to enhance their experience with official add-ons. These products are designed to integrate seamlessly with Google’s ecosystem.</a:t>
            </a:r>
          </a:p>
          <a:p>
            <a:pPr algn="ctr">
              <a:lnSpc>
                <a:spcPts val="4759"/>
              </a:lnSpc>
            </a:pPr>
          </a:p>
        </p:txBody>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71171" y="824517"/>
            <a:ext cx="15350169" cy="8981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store also offers a wide range of apparel and lifestyle products, such as T-shirts, hoodies, caps, and bags that are designed with the iconic Google logo or branding from popular Google products like Android and Google Cloud. These clothing items cater to those who want to express their support for Google in a stylish and comfortable way. Google’s minimalist design and modern aesthetics make these apparel items a hit among tech enthusiasts and casual fans alike.</a:t>
            </a:r>
          </a:p>
          <a:p>
            <a:pPr algn="ctr">
              <a:lnSpc>
                <a:spcPts val="4759"/>
              </a:lnSpc>
            </a:pPr>
            <a:r>
              <a:rPr lang="en-US" sz="3399">
                <a:solidFill>
                  <a:srgbClr val="000000"/>
                </a:solidFill>
                <a:latin typeface="Canva Sans"/>
                <a:ea typeface="Canva Sans"/>
                <a:cs typeface="Canva Sans"/>
                <a:sym typeface="Canva Sans"/>
              </a:rPr>
              <a:t>In addition to tech and fashion, Google Merchandise also includes a selection of office supplies and stationery. These include notebooks, pens, mugs, and even backpacks designed for carrying Google devices. These items combine functionality with the Google brand’s signature style, making them ideal for both personal and professional use. Office supplies from Google also make for popular corporate gifts, providing a touch of innovation to everyday work essentials.</a:t>
            </a:r>
          </a:p>
          <a:p>
            <a:pPr algn="ctr">
              <a:lnSpc>
                <a:spcPts val="4759"/>
              </a:lnSpc>
            </a:pPr>
          </a:p>
        </p:txBody>
      </p:sp>
    </p:spTree>
  </p:cSld>
  <p:clrMapOvr>
    <a:masterClrMapping/>
  </p:clrMapOvr>
</p:sld>
</file>

<file path=ppt/slides/slide11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65956" y="1413160"/>
            <a:ext cx="16375721" cy="7502417"/>
          </a:xfrm>
          <a:prstGeom prst="rect">
            <a:avLst/>
          </a:prstGeom>
        </p:spPr>
        <p:txBody>
          <a:bodyPr anchor="t" rtlCol="false" tIns="0" lIns="0" bIns="0" rIns="0">
            <a:spAutoFit/>
          </a:bodyPr>
          <a:lstStyle/>
          <a:p>
            <a:pPr algn="ctr">
              <a:lnSpc>
                <a:spcPts val="4262"/>
              </a:lnSpc>
            </a:pPr>
            <a:r>
              <a:rPr lang="en-US" sz="3044">
                <a:solidFill>
                  <a:srgbClr val="000000"/>
                </a:solidFill>
                <a:latin typeface="Canva Sans"/>
                <a:ea typeface="Canva Sans"/>
                <a:cs typeface="Canva Sans"/>
                <a:sym typeface="Canva Sans"/>
              </a:rPr>
              <a:t>For those interested in collectibles and memorabilia, Google offers limited-edition items such as Android figurines, Google I/O swag, and special merchandise celebrating product launches and company milestones. These collectible items are often exclusive to events like Google’s annual developer conference, Google I/O. They serve as a great way for Google enthusiasts to commemorate their involvement with the brand, making them highly sought after by collectors and fans.</a:t>
            </a:r>
          </a:p>
          <a:p>
            <a:pPr algn="ctr">
              <a:lnSpc>
                <a:spcPts val="4262"/>
              </a:lnSpc>
            </a:pPr>
            <a:r>
              <a:rPr lang="en-US" sz="3044">
                <a:solidFill>
                  <a:srgbClr val="000000"/>
                </a:solidFill>
                <a:latin typeface="Canva Sans"/>
                <a:ea typeface="Canva Sans"/>
                <a:cs typeface="Canva Sans"/>
                <a:sym typeface="Canva Sans"/>
              </a:rPr>
              <a:t>The Google Merchandise Store has a global reach, and products are available for purchase directly from their online platform. Google’s merchandise is also offered at certain events, conferences, and retail locations. The store’s ease of access, combined with a wide range of products that cater to different tastes, ensures that Google fans, professionals, and corporate clients can find something to suit their needs. Whether you're looking for a high-tech gadget or a simple T-shirt, the Google Merchandise Store provides an official and reliable source for Google-branded products.</a:t>
            </a:r>
          </a:p>
          <a:p>
            <a:pPr algn="ctr">
              <a:lnSpc>
                <a:spcPts val="4262"/>
              </a:lnSpc>
            </a:pPr>
          </a:p>
        </p:txBody>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68291" y="274959"/>
            <a:ext cx="11351419"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Password Manager?</a:t>
            </a:r>
          </a:p>
          <a:p>
            <a:pPr algn="ctr">
              <a:lnSpc>
                <a:spcPts val="7279"/>
              </a:lnSpc>
            </a:pPr>
          </a:p>
        </p:txBody>
      </p:sp>
      <p:sp>
        <p:nvSpPr>
          <p:cNvPr name="TextBox 7" id="7"/>
          <p:cNvSpPr txBox="true"/>
          <p:nvPr/>
        </p:nvSpPr>
        <p:spPr>
          <a:xfrm rot="0">
            <a:off x="190959" y="3353407"/>
            <a:ext cx="17906082" cy="538099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Canva Sans"/>
                <a:ea typeface="Canva Sans"/>
                <a:cs typeface="Canva Sans"/>
                <a:sym typeface="Canva Sans"/>
              </a:rPr>
              <a:t>Google Password Manager is a tool provided by Google that helps users securely store, manage, and autofill passwords for websites and apps across various devices. It is integrated into Google services like Google Chrome, Android, and Google Account, offering a simple and secure way for users to handle their login credentials. Google Password Manager encrypts passwords to keep them safe from unauthorized access, while also making it easier for users to access their accounts without having to remember every password.</a:t>
            </a:r>
          </a:p>
          <a:p>
            <a:pPr algn="ctr">
              <a:lnSpc>
                <a:spcPts val="4759"/>
              </a:lnSpc>
            </a:pPr>
          </a:p>
        </p:txBody>
      </p:sp>
    </p:spTree>
  </p:cSld>
  <p:clrMapOvr>
    <a:masterClrMapping/>
  </p:clrMapOvr>
</p:sld>
</file>

<file path=ppt/slides/slide11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5280" y="2915194"/>
            <a:ext cx="17797440" cy="6343106"/>
          </a:xfrm>
          <a:prstGeom prst="rect">
            <a:avLst/>
          </a:prstGeom>
        </p:spPr>
        <p:txBody>
          <a:bodyPr anchor="t" rtlCol="false" tIns="0" lIns="0" bIns="0" rIns="0">
            <a:spAutoFit/>
          </a:bodyPr>
          <a:lstStyle/>
          <a:p>
            <a:pPr algn="ctr">
              <a:lnSpc>
                <a:spcPts val="5604"/>
              </a:lnSpc>
            </a:pPr>
            <a:r>
              <a:rPr lang="en-US" sz="4003">
                <a:solidFill>
                  <a:srgbClr val="000000"/>
                </a:solidFill>
                <a:latin typeface="Canva Sans"/>
                <a:ea typeface="Canva Sans"/>
                <a:cs typeface="Canva Sans"/>
                <a:sym typeface="Canva Sans"/>
              </a:rPr>
              <a:t>One of the primary features of Google Password Manager is its ability to store passwords securely. When users log in to a website or app on their devices, Google offers the option to save the password to the password manager. The saved passwords are synced across devices where the user is signed into their Google account, allowing easy access from phones, tablets, or desktops. This makes it convenient for people who use multiple devices and want to maintain consistent access to their accounts.</a:t>
            </a:r>
          </a:p>
          <a:p>
            <a:pPr algn="ctr">
              <a:lnSpc>
                <a:spcPts val="5604"/>
              </a:lnSpc>
            </a:pPr>
          </a:p>
        </p:txBody>
      </p:sp>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03942" y="1132989"/>
            <a:ext cx="15805533" cy="83813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addition to storing passwords, Google Password Manager can autofill passwords for users when they visit websites or apps. This eliminates the need to manually enter passwords, saving time and reducing the risk of entering incorrect information. Autofill is particularly useful for frequently visited websites or for users with many online accounts. It also offers an added layer of convenience by automatically filling in login forms with the correct credentials.</a:t>
            </a:r>
          </a:p>
          <a:p>
            <a:pPr algn="ctr">
              <a:lnSpc>
                <a:spcPts val="4759"/>
              </a:lnSpc>
            </a:pPr>
            <a:r>
              <a:rPr lang="en-US" sz="3399">
                <a:solidFill>
                  <a:srgbClr val="000000"/>
                </a:solidFill>
                <a:latin typeface="Canva Sans"/>
                <a:ea typeface="Canva Sans"/>
                <a:cs typeface="Canva Sans"/>
                <a:sym typeface="Canva Sans"/>
              </a:rPr>
              <a:t>Google Password Manager also includes a password generator that helps users create strong, unique passwords for their online accounts. By generating passwords that combine letters, numbers, and special characters, the tool helps users avoid weak passwords that are easy to guess or vulnerable to hacking. This feature encourages better password hygiene and enhances account security.</a:t>
            </a:r>
          </a:p>
          <a:p>
            <a:pPr algn="ctr">
              <a:lnSpc>
                <a:spcPts val="4759"/>
              </a:lnSpc>
            </a:pPr>
          </a:p>
        </p:txBody>
      </p:sp>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477010"/>
            <a:ext cx="16069937"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important feature of Google Password Manager is its security check tool, which helps users identify potential security risks. This tool reviews stored passwords and alerts users if any of their passwords are weak, reused across multiple sites, or if any of their accounts have been compromised in a data breach. If a password is found to be vulnerable, the manager encourages users to change it to a stronger one.</a:t>
            </a:r>
          </a:p>
          <a:p>
            <a:pPr algn="ctr">
              <a:lnSpc>
                <a:spcPts val="4759"/>
              </a:lnSpc>
            </a:pPr>
            <a:r>
              <a:rPr lang="en-US" sz="3399">
                <a:solidFill>
                  <a:srgbClr val="000000"/>
                </a:solidFill>
                <a:latin typeface="Canva Sans"/>
                <a:ea typeface="Canva Sans"/>
                <a:cs typeface="Canva Sans"/>
                <a:sym typeface="Canva Sans"/>
              </a:rPr>
              <a:t>Overall, Google Password Manager simplifies password management by making it secure, convenient, and efficient. It helps users keep their accounts safe with strong, unique passwords while offering an easy way to access their credentials across devices. With features like autofill, password generation, and security checks, it provides a reliable solution for managing the growing number of passwords needed in today’s digital world.</a:t>
            </a:r>
          </a:p>
          <a:p>
            <a:pPr algn="ctr">
              <a:lnSpc>
                <a:spcPts val="4759"/>
              </a:lnSpc>
            </a:pPr>
          </a:p>
        </p:txBody>
      </p:sp>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40273" y="517175"/>
            <a:ext cx="13189372"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"g" in gmail and explain its context?</a:t>
            </a:r>
          </a:p>
          <a:p>
            <a:pPr algn="ctr">
              <a:lnSpc>
                <a:spcPts val="7279"/>
              </a:lnSpc>
            </a:pPr>
          </a:p>
        </p:txBody>
      </p:sp>
      <p:sp>
        <p:nvSpPr>
          <p:cNvPr name="TextBox 7" id="7"/>
          <p:cNvSpPr txBox="true"/>
          <p:nvPr/>
        </p:nvSpPr>
        <p:spPr>
          <a:xfrm rot="0">
            <a:off x="0" y="2381567"/>
            <a:ext cx="18052973" cy="71812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"G" in Gmail stan</a:t>
            </a:r>
            <a:r>
              <a:rPr lang="en-US" sz="3399">
                <a:solidFill>
                  <a:srgbClr val="000000"/>
                </a:solidFill>
                <a:latin typeface="Canva Sans"/>
                <a:ea typeface="Canva Sans"/>
                <a:cs typeface="Canva Sans"/>
                <a:sym typeface="Canva Sans"/>
              </a:rPr>
              <a:t>ds for Google. Gmail is an email service provided by Google, and the "G" represents the company's name. Launched in 2004, Gmail is now one of the most widely used email services in the world, offering users a reliable, feature-rich platform for sending, receiving, and managing email.</a:t>
            </a:r>
          </a:p>
          <a:p>
            <a:pPr algn="ctr">
              <a:lnSpc>
                <a:spcPts val="4759"/>
              </a:lnSpc>
            </a:pPr>
            <a:r>
              <a:rPr lang="en-US" sz="3399">
                <a:solidFill>
                  <a:srgbClr val="000000"/>
                </a:solidFill>
                <a:latin typeface="Canva Sans"/>
                <a:ea typeface="Canva Sans"/>
                <a:cs typeface="Canva Sans"/>
                <a:sym typeface="Canva Sans"/>
              </a:rPr>
              <a:t>Context of "G" in Gmail:</a:t>
            </a:r>
          </a:p>
          <a:p>
            <a:pPr algn="ctr" marL="734059" indent="-367030" lvl="1">
              <a:lnSpc>
                <a:spcPts val="4759"/>
              </a:lnSpc>
              <a:buAutoNum type="arabicPeriod" startAt="1"/>
            </a:pPr>
            <a:r>
              <a:rPr lang="en-US" sz="3399">
                <a:solidFill>
                  <a:srgbClr val="000000"/>
                </a:solidFill>
                <a:latin typeface="Canva Sans"/>
                <a:ea typeface="Canva Sans"/>
                <a:cs typeface="Canva Sans"/>
                <a:sym typeface="Canva Sans"/>
              </a:rPr>
              <a:t>Brand Recognition: The "G" in Gmail highlights the association with Google, which is a global tech company known for its search engine, cloud services, and various digital products. By using the "G," Gmail reinforces the connection to Google's broad ecosystem, including services like Google Drive, Google Calendar, and Google Photos, which are all integrated into the Gmail platform. This integration provides a seamless experience for users.</a:t>
            </a:r>
          </a:p>
          <a:p>
            <a:pPr algn="ctr">
              <a:lnSpc>
                <a:spcPts val="4759"/>
              </a:lnSpc>
            </a:pPr>
          </a:p>
        </p:txBody>
      </p:sp>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33320" y="2399924"/>
            <a:ext cx="15658381" cy="5391901"/>
          </a:xfrm>
          <a:prstGeom prst="rect">
            <a:avLst/>
          </a:prstGeom>
        </p:spPr>
        <p:txBody>
          <a:bodyPr anchor="t" rtlCol="false" tIns="0" lIns="0" bIns="0" rIns="0">
            <a:spAutoFit/>
          </a:bodyPr>
          <a:lstStyle/>
          <a:p>
            <a:pPr algn="ctr">
              <a:lnSpc>
                <a:spcPts val="6128"/>
              </a:lnSpc>
            </a:pPr>
            <a:r>
              <a:rPr lang="en-US" sz="4377">
                <a:solidFill>
                  <a:srgbClr val="000000"/>
                </a:solidFill>
                <a:latin typeface="Canva Sans"/>
                <a:ea typeface="Canva Sans"/>
                <a:cs typeface="Canva Sans"/>
                <a:sym typeface="Canva Sans"/>
              </a:rPr>
              <a:t>2. Simplification: The "G" also serves to simplify an</a:t>
            </a:r>
            <a:r>
              <a:rPr lang="en-US" sz="4377">
                <a:solidFill>
                  <a:srgbClr val="000000"/>
                </a:solidFill>
                <a:latin typeface="Canva Sans"/>
                <a:ea typeface="Canva Sans"/>
                <a:cs typeface="Canva Sans"/>
                <a:sym typeface="Canva Sans"/>
              </a:rPr>
              <a:t>d make the service recognizable. In the digital age, companies often opt for short, catchy names that are easy to remember. Using the letter "G" helps create a brand that's simple, memorable, and immediately identifiable as part of Google’s suite of services.</a:t>
            </a:r>
          </a:p>
          <a:p>
            <a:pPr algn="ctr">
              <a:lnSpc>
                <a:spcPts val="6128"/>
              </a:lnSpc>
            </a:pPr>
          </a:p>
        </p:txBody>
      </p:sp>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24280" y="2710180"/>
            <a:ext cx="14836042" cy="5606258"/>
          </a:xfrm>
          <a:prstGeom prst="rect">
            <a:avLst/>
          </a:prstGeom>
        </p:spPr>
        <p:txBody>
          <a:bodyPr anchor="t" rtlCol="false" tIns="0" lIns="0" bIns="0" rIns="0">
            <a:spAutoFit/>
          </a:bodyPr>
          <a:lstStyle/>
          <a:p>
            <a:pPr algn="ctr">
              <a:lnSpc>
                <a:spcPts val="5583"/>
              </a:lnSpc>
            </a:pPr>
            <a:r>
              <a:rPr lang="en-US" sz="3988">
                <a:solidFill>
                  <a:srgbClr val="000000"/>
                </a:solidFill>
                <a:latin typeface="Canva Sans"/>
                <a:ea typeface="Canva Sans"/>
                <a:cs typeface="Canva Sans"/>
                <a:sym typeface="Canva Sans"/>
              </a:rPr>
              <a:t>3.  Part of Google’s Identity: Gmail is a core product within the Google ecosystem, and the "G" links it directly to the company's identity and values. Google has consistently expanded its range of services and tools, and Gmail stands out as a flagship product that introduced innovative features, such as large storage capacity (compared to competitors at the time) and integration with other Google services.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39537" y="795139"/>
            <a:ext cx="15661658" cy="8556503"/>
          </a:xfrm>
          <a:prstGeom prst="rect">
            <a:avLst/>
          </a:prstGeom>
        </p:spPr>
        <p:txBody>
          <a:bodyPr anchor="t" rtlCol="false" tIns="0" lIns="0" bIns="0" rIns="0">
            <a:spAutoFit/>
          </a:bodyPr>
          <a:lstStyle/>
          <a:p>
            <a:pPr algn="just" marL="702714" indent="-351357" lvl="1">
              <a:lnSpc>
                <a:spcPts val="4556"/>
              </a:lnSpc>
              <a:buFont typeface="Arial"/>
              <a:buChar char="•"/>
            </a:pPr>
            <a:r>
              <a:rPr lang="en-US" sz="3254">
                <a:solidFill>
                  <a:srgbClr val="000000"/>
                </a:solidFill>
                <a:latin typeface="Canva Sans"/>
                <a:ea typeface="Canva Sans"/>
                <a:cs typeface="Canva Sans"/>
                <a:sym typeface="Canva Sans"/>
              </a:rPr>
              <a:t>Edge Computing: With edge computing, small amounts of </a:t>
            </a:r>
            <a:r>
              <a:rPr lang="en-US" sz="3254">
                <a:solidFill>
                  <a:srgbClr val="000000"/>
                </a:solidFill>
                <a:latin typeface="Canva Sans"/>
                <a:ea typeface="Canva Sans"/>
                <a:cs typeface="Canva Sans"/>
                <a:sym typeface="Canva Sans"/>
              </a:rPr>
              <a:t>data are processed locally on devices (like smartphones or IoT devices) before being sent to larger data centers for further analysis. In this case, small data can be quickly processed without needing to send it to the cloud.</a:t>
            </a:r>
          </a:p>
          <a:p>
            <a:pPr algn="just">
              <a:lnSpc>
                <a:spcPts val="4556"/>
              </a:lnSpc>
            </a:pPr>
          </a:p>
          <a:p>
            <a:pPr algn="just" marL="702714" indent="-351357" lvl="1">
              <a:lnSpc>
                <a:spcPts val="4556"/>
              </a:lnSpc>
              <a:buFont typeface="Arial"/>
              <a:buChar char="•"/>
            </a:pPr>
            <a:r>
              <a:rPr lang="en-US" sz="3254">
                <a:solidFill>
                  <a:srgbClr val="000000"/>
                </a:solidFill>
                <a:latin typeface="Canva Sans"/>
                <a:ea typeface="Canva Sans"/>
                <a:cs typeface="Canva Sans"/>
                <a:sym typeface="Canva Sans"/>
              </a:rPr>
              <a:t>Real-Time Data: Small data can also refer to real-time data, such as a single sensor reading or a real-time user action. Each piece of real-time data may seem "small," but when aggregated, it helps make critical, time-sensitive decisions.</a:t>
            </a:r>
          </a:p>
          <a:p>
            <a:pPr algn="just">
              <a:lnSpc>
                <a:spcPts val="4556"/>
              </a:lnSpc>
            </a:pPr>
          </a:p>
          <a:p>
            <a:pPr algn="just" marL="702714" indent="-351357" lvl="1">
              <a:lnSpc>
                <a:spcPts val="4556"/>
              </a:lnSpc>
              <a:buFont typeface="Arial"/>
              <a:buChar char="•"/>
            </a:pPr>
            <a:r>
              <a:rPr lang="en-US" sz="3254">
                <a:solidFill>
                  <a:srgbClr val="000000"/>
                </a:solidFill>
                <a:latin typeface="Canva Sans"/>
                <a:ea typeface="Canva Sans"/>
                <a:cs typeface="Canva Sans"/>
                <a:sym typeface="Canva Sans"/>
              </a:rPr>
              <a:t>Microtransactions: In fields like e-commerce, a single transaction might be "small" in value, but when combined with millions of others, it helps businesses understand customer behavior, product preferences, and market trends.</a:t>
            </a:r>
          </a:p>
          <a:p>
            <a:pPr algn="just">
              <a:lnSpc>
                <a:spcPts val="4556"/>
              </a:lnSpc>
            </a:pPr>
          </a:p>
        </p:txBody>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555913" y="2680515"/>
            <a:ext cx="13693827" cy="6663576"/>
          </a:xfrm>
          <a:prstGeom prst="rect">
            <a:avLst/>
          </a:prstGeom>
        </p:spPr>
        <p:txBody>
          <a:bodyPr anchor="t" rtlCol="false" tIns="0" lIns="0" bIns="0" rIns="0">
            <a:spAutoFit/>
          </a:bodyPr>
          <a:lstStyle/>
          <a:p>
            <a:pPr algn="ctr">
              <a:lnSpc>
                <a:spcPts val="5301"/>
              </a:lnSpc>
            </a:pPr>
            <a:r>
              <a:rPr lang="en-US" sz="3786">
                <a:solidFill>
                  <a:srgbClr val="000000"/>
                </a:solidFill>
                <a:latin typeface="Canva Sans"/>
                <a:ea typeface="Canva Sans"/>
                <a:cs typeface="Canva Sans"/>
                <a:sym typeface="Canva Sans"/>
              </a:rPr>
              <a:t>4. Evolution of Google's Services: The name "Gmail" reflects the broader strategy of Google to provide services that are easily accessible and have a user-friendly experience. Over time, Google has expanded Gmail beyond just email into a platform that includes Google Chat, Google Meet, and other collaborative tools, making it much more than just an email service. The "G" signifies its evolution from a simple email platform to a comprehensive communication tool within the Google ecosystem.</a:t>
            </a:r>
          </a:p>
        </p:txBody>
      </p:sp>
    </p:spTree>
  </p:cSld>
  <p:clrMapOvr>
    <a:masterClrMapping/>
  </p:clrMapOvr>
</p:sld>
</file>

<file path=ppt/slides/slide12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264636" y="382219"/>
            <a:ext cx="693613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news?</a:t>
            </a:r>
          </a:p>
        </p:txBody>
      </p:sp>
      <p:sp>
        <p:nvSpPr>
          <p:cNvPr name="TextBox 7" id="7"/>
          <p:cNvSpPr txBox="true"/>
          <p:nvPr/>
        </p:nvSpPr>
        <p:spPr>
          <a:xfrm rot="0">
            <a:off x="1854118" y="1929337"/>
            <a:ext cx="15596600" cy="6714570"/>
          </a:xfrm>
          <a:prstGeom prst="rect">
            <a:avLst/>
          </a:prstGeom>
        </p:spPr>
        <p:txBody>
          <a:bodyPr anchor="t" rtlCol="false" tIns="0" lIns="0" bIns="0" rIns="0">
            <a:spAutoFit/>
          </a:bodyPr>
          <a:lstStyle/>
          <a:p>
            <a:pPr algn="ctr">
              <a:lnSpc>
                <a:spcPts val="5945"/>
              </a:lnSpc>
            </a:pPr>
            <a:r>
              <a:rPr lang="en-US" sz="4247">
                <a:solidFill>
                  <a:srgbClr val="000000"/>
                </a:solidFill>
                <a:latin typeface="Canva Sans"/>
                <a:ea typeface="Canva Sans"/>
                <a:cs typeface="Canva Sans"/>
                <a:sym typeface="Canva Sans"/>
              </a:rPr>
              <a:t>Google News is a free online news aggregation service developed by Google that provides users with the latest news stories from around the world. It uses sophisticated algorithms and artificial intelligence to curate personalized news content based on a user's interests, location, and browsing history. Google News brings together articles from thousands of news sources, such as major publications, blogs, and independent outlets, and presents them in an organized, easy-to-read format.</a:t>
            </a:r>
          </a:p>
        </p:txBody>
      </p:sp>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2414" y="2856785"/>
            <a:ext cx="15064756" cy="5684996"/>
          </a:xfrm>
          <a:prstGeom prst="rect">
            <a:avLst/>
          </a:prstGeom>
        </p:spPr>
        <p:txBody>
          <a:bodyPr anchor="t" rtlCol="false" tIns="0" lIns="0" bIns="0" rIns="0">
            <a:spAutoFit/>
          </a:bodyPr>
          <a:lstStyle/>
          <a:p>
            <a:pPr algn="ctr">
              <a:lnSpc>
                <a:spcPts val="5663"/>
              </a:lnSpc>
            </a:pPr>
            <a:r>
              <a:rPr lang="en-US" sz="4045">
                <a:solidFill>
                  <a:srgbClr val="000000"/>
                </a:solidFill>
                <a:latin typeface="Canva Sans"/>
                <a:ea typeface="Canva Sans"/>
                <a:cs typeface="Canva Sans"/>
                <a:sym typeface="Canva Sans"/>
              </a:rPr>
              <a:t>One of the key features of Google News is its personalized news feed. When users visit the Google News website or use the app, they are shown a selection of stories that are tailored to their preferences. This includes news related to their interests, location, and the types of topics they frequently read about. Over time, the service learns from user behavior to refine the news suggestions, ensuring the content is relevant and timely.</a:t>
            </a:r>
          </a:p>
        </p:txBody>
      </p:sp>
    </p:spTree>
  </p:cSld>
  <p:clrMapOvr>
    <a:masterClrMapping/>
  </p:clrMapOvr>
</p:sld>
</file>

<file path=ppt/slides/slide12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3217321"/>
            <a:ext cx="15324225" cy="4798845"/>
          </a:xfrm>
          <a:prstGeom prst="rect">
            <a:avLst/>
          </a:prstGeom>
        </p:spPr>
        <p:txBody>
          <a:bodyPr anchor="t" rtlCol="false" tIns="0" lIns="0" bIns="0" rIns="0">
            <a:spAutoFit/>
          </a:bodyPr>
          <a:lstStyle/>
          <a:p>
            <a:pPr algn="ctr">
              <a:lnSpc>
                <a:spcPts val="5463"/>
              </a:lnSpc>
            </a:pPr>
            <a:r>
              <a:rPr lang="en-US" sz="3902">
                <a:solidFill>
                  <a:srgbClr val="000000"/>
                </a:solidFill>
                <a:latin typeface="Canva Sans"/>
                <a:ea typeface="Canva Sans"/>
                <a:cs typeface="Canva Sans"/>
                <a:sym typeface="Canva Sans"/>
              </a:rPr>
              <a:t>Google News provides both top stories and local news. Users can stay updated on major globalevents, such as political developments, economic news, sports highlights, and more, as well as find news specific to their city or country. The platform aggregates news stories from a wide variety of publishers and news outlets, which helps users get a balanced view of different perspectives and opinions on any given topic.</a:t>
            </a:r>
          </a:p>
        </p:txBody>
      </p:sp>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14350" y="2569168"/>
            <a:ext cx="17259300" cy="6155518"/>
          </a:xfrm>
          <a:prstGeom prst="rect">
            <a:avLst/>
          </a:prstGeom>
        </p:spPr>
        <p:txBody>
          <a:bodyPr anchor="t" rtlCol="false" tIns="0" lIns="0" bIns="0" rIns="0">
            <a:spAutoFit/>
          </a:bodyPr>
          <a:lstStyle/>
          <a:p>
            <a:pPr algn="ctr">
              <a:lnSpc>
                <a:spcPts val="6119"/>
              </a:lnSpc>
            </a:pPr>
            <a:r>
              <a:rPr lang="en-US" sz="4370">
                <a:solidFill>
                  <a:srgbClr val="000000"/>
                </a:solidFill>
                <a:latin typeface="Canva Sans"/>
                <a:ea typeface="Canva Sans"/>
                <a:cs typeface="Canva Sans"/>
                <a:sym typeface="Canva Sans"/>
              </a:rPr>
              <a:t>Another important feature of Google News is its ability to organize news into sections or topics, allowing users to easily explore specific areas of interest, such as technology, health, entertainment, business, or science. This categorization makes it simple to find relevant news stories without having to sift through unrelated content. Additionally, users can follow specific news topics, publications, or journalists to receive updates from their preferred sources.</a:t>
            </a:r>
          </a:p>
        </p:txBody>
      </p:sp>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56639" y="3173330"/>
            <a:ext cx="16720634" cy="5019574"/>
          </a:xfrm>
          <a:prstGeom prst="rect">
            <a:avLst/>
          </a:prstGeom>
        </p:spPr>
        <p:txBody>
          <a:bodyPr anchor="t" rtlCol="false" tIns="0" lIns="0" bIns="0" rIns="0">
            <a:spAutoFit/>
          </a:bodyPr>
          <a:lstStyle/>
          <a:p>
            <a:pPr algn="ctr">
              <a:lnSpc>
                <a:spcPts val="5708"/>
              </a:lnSpc>
            </a:pPr>
            <a:r>
              <a:rPr lang="en-US" sz="4077">
                <a:solidFill>
                  <a:srgbClr val="000000"/>
                </a:solidFill>
                <a:latin typeface="Canva Sans"/>
                <a:ea typeface="Canva Sans"/>
                <a:cs typeface="Canva Sans"/>
                <a:sym typeface="Canva Sans"/>
              </a:rPr>
              <a:t>Google News also emphasizes fact-checking and reliable sources. Google has implemented measures to promote trustworthy news outlets and reduce the spread of misinformation. This includes showing labels like "fact check" for articles that have been verified by third-party organizations, ensuring users can easily distinguish between credible sources and unverified information.</a:t>
            </a:r>
          </a:p>
          <a:p>
            <a:pPr algn="ctr">
              <a:lnSpc>
                <a:spcPts val="5708"/>
              </a:lnSpc>
            </a:pPr>
          </a:p>
        </p:txBody>
      </p:sp>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73717" y="2587809"/>
            <a:ext cx="16540567" cy="5896835"/>
          </a:xfrm>
          <a:prstGeom prst="rect">
            <a:avLst/>
          </a:prstGeom>
        </p:spPr>
        <p:txBody>
          <a:bodyPr anchor="t" rtlCol="false" tIns="0" lIns="0" bIns="0" rIns="0">
            <a:spAutoFit/>
          </a:bodyPr>
          <a:lstStyle/>
          <a:p>
            <a:pPr algn="ctr">
              <a:lnSpc>
                <a:spcPts val="5877"/>
              </a:lnSpc>
            </a:pPr>
            <a:r>
              <a:rPr lang="en-US" sz="4197">
                <a:solidFill>
                  <a:srgbClr val="000000"/>
                </a:solidFill>
                <a:latin typeface="Canva Sans"/>
                <a:ea typeface="Canva Sans"/>
                <a:cs typeface="Canva Sans"/>
                <a:sym typeface="Canva Sans"/>
              </a:rPr>
              <a:t>Available as a website and mobile app, Google News can be accessed from most devices, including smartphones, tablets, and desktops. The platform is available in multiple languages and regions, offering localized content and supporting a global audience. In addition, Google News also offers features like news alerts for specific topics or keywords, allowing users to receive notifications when there are updates on subjects they care about.</a:t>
            </a:r>
          </a:p>
        </p:txBody>
      </p:sp>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4129" y="3449513"/>
            <a:ext cx="17479741" cy="4378342"/>
          </a:xfrm>
          <a:prstGeom prst="rect">
            <a:avLst/>
          </a:prstGeom>
        </p:spPr>
        <p:txBody>
          <a:bodyPr anchor="t" rtlCol="false" tIns="0" lIns="0" bIns="0" rIns="0">
            <a:spAutoFit/>
          </a:bodyPr>
          <a:lstStyle/>
          <a:p>
            <a:pPr algn="ctr">
              <a:lnSpc>
                <a:spcPts val="5827"/>
              </a:lnSpc>
            </a:pPr>
            <a:r>
              <a:rPr lang="en-US" sz="4162">
                <a:solidFill>
                  <a:srgbClr val="000000"/>
                </a:solidFill>
                <a:latin typeface="Canva Sans"/>
                <a:ea typeface="Canva Sans"/>
                <a:cs typeface="Canva Sans"/>
                <a:sym typeface="Canva Sans"/>
              </a:rPr>
              <a:t>In conclusion, Google News is a powerful news aggregation platform that uses personalized algorithms, diverse content sources, and features like categorization and fact-checking to keep users informed. Whether for keeping up with global headlines or local stories, it offers an easy-to-use interface and a variety of tools for accessing the latest news from around the world.</a:t>
            </a:r>
          </a:p>
        </p:txBody>
      </p:sp>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115455" y="517175"/>
            <a:ext cx="7733928"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Gemini? </a:t>
            </a:r>
          </a:p>
          <a:p>
            <a:pPr algn="ctr">
              <a:lnSpc>
                <a:spcPts val="7279"/>
              </a:lnSpc>
            </a:pPr>
          </a:p>
        </p:txBody>
      </p:sp>
      <p:sp>
        <p:nvSpPr>
          <p:cNvPr name="TextBox 7" id="7"/>
          <p:cNvSpPr txBox="true"/>
          <p:nvPr/>
        </p:nvSpPr>
        <p:spPr>
          <a:xfrm rot="0">
            <a:off x="3892627" y="1858718"/>
            <a:ext cx="10502747" cy="8981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Gemini is a set of advanced AI models developed by Google DeepMind that aims to revolutionize the field of artificial intelligence by combining multiple modalities, such as text, images, and potentially video, into a unified system. Google Gemini is designed to improve the understanding and generation of content across various forms of media, pushing the boundaries of what AI can do in terms of creativity, communication, and problem-solving. It represents Google's next generation of AI models and is part of the company's effort to compete with other AI platforms like OpenAI's GPT models and similar tools.</a:t>
            </a:r>
          </a:p>
          <a:p>
            <a:pPr algn="ctr">
              <a:lnSpc>
                <a:spcPts val="4759"/>
              </a:lnSpc>
            </a:pPr>
          </a:p>
        </p:txBody>
      </p:sp>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19338" y="2222280"/>
            <a:ext cx="17145500" cy="6668106"/>
          </a:xfrm>
          <a:prstGeom prst="rect">
            <a:avLst/>
          </a:prstGeom>
        </p:spPr>
        <p:txBody>
          <a:bodyPr anchor="t" rtlCol="false" tIns="0" lIns="0" bIns="0" rIns="0">
            <a:spAutoFit/>
          </a:bodyPr>
          <a:lstStyle/>
          <a:p>
            <a:pPr algn="ctr">
              <a:lnSpc>
                <a:spcPts val="5904"/>
              </a:lnSpc>
            </a:pPr>
            <a:r>
              <a:rPr lang="en-US" sz="4217">
                <a:solidFill>
                  <a:srgbClr val="000000"/>
                </a:solidFill>
                <a:latin typeface="Canva Sans"/>
                <a:ea typeface="Canva Sans"/>
                <a:cs typeface="Canva Sans"/>
                <a:sym typeface="Canva Sans"/>
              </a:rPr>
              <a:t>One of the core features of Google Gemini is its ability to process multi-modal inputs. This means that the model can understand and generate responses not only based on text, but also from images, videos, and possibly audio. For example, Gemini can analyze an image and respond with relevant text, or generate creative content that incorporates both text and visual elements. This makes Gemini a more versatile tool for a variety of applications, such as content creation, data analysis, and interactive experiences.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62140" y="708836"/>
            <a:ext cx="14163720" cy="8726351"/>
          </a:xfrm>
          <a:prstGeom prst="rect">
            <a:avLst/>
          </a:prstGeom>
        </p:spPr>
        <p:txBody>
          <a:bodyPr anchor="t" rtlCol="false" tIns="0" lIns="0" bIns="0" rIns="0">
            <a:spAutoFit/>
          </a:bodyPr>
          <a:lstStyle/>
          <a:p>
            <a:pPr algn="just" marL="635369" indent="-317685" lvl="1">
              <a:lnSpc>
                <a:spcPts val="4120"/>
              </a:lnSpc>
              <a:buFont typeface="Arial"/>
              <a:buChar char="•"/>
            </a:pPr>
            <a:r>
              <a:rPr lang="en-US" sz="2942">
                <a:solidFill>
                  <a:srgbClr val="000000"/>
                </a:solidFill>
                <a:latin typeface="Canva Sans"/>
                <a:ea typeface="Canva Sans"/>
                <a:cs typeface="Canva Sans"/>
                <a:sym typeface="Canva Sans"/>
              </a:rPr>
              <a:t>Personal Data: In big </a:t>
            </a:r>
            <a:r>
              <a:rPr lang="en-US" sz="2942">
                <a:solidFill>
                  <a:srgbClr val="000000"/>
                </a:solidFill>
                <a:latin typeface="Canva Sans"/>
                <a:ea typeface="Canva Sans"/>
                <a:cs typeface="Canva Sans"/>
                <a:sym typeface="Canva Sans"/>
              </a:rPr>
              <a:t>data analysis, small data can also mean individual personal data like your name, age, location, or preferences. While each piece is small, they combine to form detailed user profiles that companies use for targeted marketing or personalized services.</a:t>
            </a:r>
          </a:p>
          <a:p>
            <a:pPr algn="just">
              <a:lnSpc>
                <a:spcPts val="4120"/>
              </a:lnSpc>
            </a:pPr>
          </a:p>
          <a:p>
            <a:pPr algn="just" marL="635369" indent="-317685" lvl="1">
              <a:lnSpc>
                <a:spcPts val="4120"/>
              </a:lnSpc>
              <a:buFont typeface="Arial"/>
              <a:buChar char="•"/>
            </a:pPr>
            <a:r>
              <a:rPr lang="en-US" sz="2942">
                <a:solidFill>
                  <a:srgbClr val="000000"/>
                </a:solidFill>
                <a:latin typeface="Canva Sans"/>
                <a:ea typeface="Canva Sans"/>
                <a:cs typeface="Canva Sans"/>
                <a:sym typeface="Canva Sans"/>
              </a:rPr>
              <a:t>Small in Noise: Data that is noisy or insignificant on its own can be considered "small" in value. For instance, irrelevant social media comments or spammy website visits are small in their individual contribution, but may be cleaned up during data analysis to improve overall quality.</a:t>
            </a:r>
          </a:p>
          <a:p>
            <a:pPr algn="just">
              <a:lnSpc>
                <a:spcPts val="4120"/>
              </a:lnSpc>
            </a:pPr>
          </a:p>
          <a:p>
            <a:pPr algn="just" marL="635369" indent="-317685" lvl="1">
              <a:lnSpc>
                <a:spcPts val="4120"/>
              </a:lnSpc>
              <a:buFont typeface="Arial"/>
              <a:buChar char="•"/>
            </a:pPr>
            <a:r>
              <a:rPr lang="en-US" sz="2942">
                <a:solidFill>
                  <a:srgbClr val="000000"/>
                </a:solidFill>
                <a:latin typeface="Canva Sans"/>
                <a:ea typeface="Canva Sans"/>
                <a:cs typeface="Canva Sans"/>
                <a:sym typeface="Canva Sans"/>
              </a:rPr>
              <a:t>Small-Scale Big Data Analysis: While big data typically requires advanced tools, "small" can also refer to low-scale big data use cases. For example, small businesses or startups might deal with smaller datasets (compared to multinational corporations) but still use advanced analytics to gain insights.</a:t>
            </a:r>
          </a:p>
          <a:p>
            <a:pPr algn="just">
              <a:lnSpc>
                <a:spcPts val="4120"/>
              </a:lnSpc>
            </a:pPr>
          </a:p>
        </p:txBody>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80717" y="1600972"/>
            <a:ext cx="16526565" cy="7289414"/>
          </a:xfrm>
          <a:prstGeom prst="rect">
            <a:avLst/>
          </a:prstGeom>
        </p:spPr>
        <p:txBody>
          <a:bodyPr anchor="t" rtlCol="false" tIns="0" lIns="0" bIns="0" rIns="0">
            <a:spAutoFit/>
          </a:bodyPr>
          <a:lstStyle/>
          <a:p>
            <a:pPr algn="ctr">
              <a:lnSpc>
                <a:spcPts val="6452"/>
              </a:lnSpc>
            </a:pPr>
            <a:r>
              <a:rPr lang="en-US" sz="4608">
                <a:solidFill>
                  <a:srgbClr val="000000"/>
                </a:solidFill>
                <a:latin typeface="Canva Sans"/>
                <a:ea typeface="Canva Sans"/>
                <a:cs typeface="Canva Sans"/>
                <a:sym typeface="Canva Sans"/>
              </a:rPr>
              <a:t>Google Gemini is built on cutting-edge neural network architecture and is designed to be faster and more efficient than previous AI models. It utilizes advanced techniques like transformer models and deep learning to provide more accurate, context-aware, and nuanced responses. This allows Gemini to handle complex tasks like language translation, summarization, content generation, and even complex problem-solving across different domains.</a:t>
            </a:r>
          </a:p>
        </p:txBody>
      </p:sp>
    </p:spTree>
  </p:cSld>
  <p:clrMapOvr>
    <a:masterClrMapping/>
  </p:clrMapOvr>
</p:sld>
</file>

<file path=ppt/slides/slide13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10955" y="3079120"/>
            <a:ext cx="17556708" cy="5405524"/>
          </a:xfrm>
          <a:prstGeom prst="rect">
            <a:avLst/>
          </a:prstGeom>
        </p:spPr>
        <p:txBody>
          <a:bodyPr anchor="t" rtlCol="false" tIns="0" lIns="0" bIns="0" rIns="0">
            <a:spAutoFit/>
          </a:bodyPr>
          <a:lstStyle/>
          <a:p>
            <a:pPr algn="ctr">
              <a:lnSpc>
                <a:spcPts val="6143"/>
              </a:lnSpc>
            </a:pPr>
            <a:r>
              <a:rPr lang="en-US" sz="4388">
                <a:solidFill>
                  <a:srgbClr val="000000"/>
                </a:solidFill>
                <a:latin typeface="Canva Sans"/>
                <a:ea typeface="Canva Sans"/>
                <a:cs typeface="Canva Sans"/>
                <a:sym typeface="Canva Sans"/>
              </a:rPr>
              <a:t>Another major aspect of Google Gemini is its focus on personalization and adaptability. The AI system is designed to tailor its responses based on user preferences and the context of the conversation or task. Whether in a customer service scenario, content creation, or educational applications, Gemini can adjust its behavior to meet the specific needs of the user, making interactions more relevant and effective.</a:t>
            </a:r>
          </a:p>
        </p:txBody>
      </p:sp>
    </p:spTree>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2588218"/>
            <a:ext cx="16733266" cy="5850676"/>
          </a:xfrm>
          <a:prstGeom prst="rect">
            <a:avLst/>
          </a:prstGeom>
        </p:spPr>
        <p:txBody>
          <a:bodyPr anchor="t" rtlCol="false" tIns="0" lIns="0" bIns="0" rIns="0">
            <a:spAutoFit/>
          </a:bodyPr>
          <a:lstStyle/>
          <a:p>
            <a:pPr algn="ctr">
              <a:lnSpc>
                <a:spcPts val="5830"/>
              </a:lnSpc>
            </a:pPr>
            <a:r>
              <a:rPr lang="en-US" sz="4164">
                <a:solidFill>
                  <a:srgbClr val="000000"/>
                </a:solidFill>
                <a:latin typeface="Canva Sans"/>
                <a:ea typeface="Canva Sans"/>
                <a:cs typeface="Canva Sans"/>
                <a:sym typeface="Canva Sans"/>
              </a:rPr>
              <a:t>Google has emphasized the ethical and responsible use of AI with Gemini by building safeguards to prevent harmful or biased outputs. Gemini incorporates content moderation tools to ensure that the generated content follows guidelines for appropriateness, fairness, and accuracy. Additionally, Google has implemented mechanisms to address privacy concerns, ensuring that user data is handled securely and transparently.</a:t>
            </a:r>
          </a:p>
          <a:p>
            <a:pPr algn="ctr">
              <a:lnSpc>
                <a:spcPts val="5830"/>
              </a:lnSpc>
            </a:pPr>
          </a:p>
        </p:txBody>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76160" y="2975627"/>
            <a:ext cx="17259300" cy="5509018"/>
          </a:xfrm>
          <a:prstGeom prst="rect">
            <a:avLst/>
          </a:prstGeom>
        </p:spPr>
        <p:txBody>
          <a:bodyPr anchor="t" rtlCol="false" tIns="0" lIns="0" bIns="0" rIns="0">
            <a:spAutoFit/>
          </a:bodyPr>
          <a:lstStyle/>
          <a:p>
            <a:pPr algn="ctr">
              <a:lnSpc>
                <a:spcPts val="5485"/>
              </a:lnSpc>
            </a:pPr>
            <a:r>
              <a:rPr lang="en-US" sz="3918">
                <a:solidFill>
                  <a:srgbClr val="000000"/>
                </a:solidFill>
                <a:latin typeface="Canva Sans"/>
                <a:ea typeface="Canva Sans"/>
                <a:cs typeface="Canva Sans"/>
                <a:sym typeface="Canva Sans"/>
              </a:rPr>
              <a:t>In conclusion, Google Gemini represents a significant step forward in the evolution of AI, integrating multiple forms of media and offering more intelligent, adaptive, and context-aware responses. With its focus on multi-modal capabilities, personalized interactions, and ethical standards, Gemini is set to play a crucial role in a wide range of applications, from creative industries to enterprise solutions. Google aims to make Gemini a versatile, powerful tool that will push the boundaries of what AI can achieve in the coming years.</a:t>
            </a:r>
          </a:p>
        </p:txBody>
      </p:sp>
    </p:spTree>
  </p:cSld>
  <p:clrMapOvr>
    <a:masterClrMapping/>
  </p:clrMapOvr>
</p:sld>
</file>

<file path=ppt/slides/slide13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908711" y="382219"/>
            <a:ext cx="6942906"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Meet?</a:t>
            </a:r>
          </a:p>
          <a:p>
            <a:pPr algn="ctr">
              <a:lnSpc>
                <a:spcPts val="7279"/>
              </a:lnSpc>
            </a:pPr>
          </a:p>
        </p:txBody>
      </p:sp>
      <p:sp>
        <p:nvSpPr>
          <p:cNvPr name="TextBox 7" id="7"/>
          <p:cNvSpPr txBox="true"/>
          <p:nvPr/>
        </p:nvSpPr>
        <p:spPr>
          <a:xfrm rot="0">
            <a:off x="3311521" y="2077085"/>
            <a:ext cx="10615196" cy="71812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Meet is a video conferencing platform developed by Google that allows users to host and participate in online meetings, video calls, and virtual events. It is part of the Google Workspace suite (formerly G Suite) and is integrated with other Google tools such as Gmail, Google Calendar, and Google Drive. Google Meet is designed to provide a secure and user-friendly experience for both business and personal communication, making it one of the most popular video conferencing tools for remote collaboration, online learning, and virtual social interactions.</a:t>
            </a:r>
          </a:p>
        </p:txBody>
      </p:sp>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16379" y="2169551"/>
            <a:ext cx="16175583" cy="6315093"/>
          </a:xfrm>
          <a:prstGeom prst="rect">
            <a:avLst/>
          </a:prstGeom>
        </p:spPr>
        <p:txBody>
          <a:bodyPr anchor="t" rtlCol="false" tIns="0" lIns="0" bIns="0" rIns="0">
            <a:spAutoFit/>
          </a:bodyPr>
          <a:lstStyle/>
          <a:p>
            <a:pPr algn="ctr">
              <a:lnSpc>
                <a:spcPts val="5588"/>
              </a:lnSpc>
            </a:pPr>
            <a:r>
              <a:rPr lang="en-US" sz="3991">
                <a:solidFill>
                  <a:srgbClr val="000000"/>
                </a:solidFill>
                <a:latin typeface="Canva Sans"/>
                <a:ea typeface="Canva Sans"/>
                <a:cs typeface="Canva Sans"/>
                <a:sym typeface="Canva Sans"/>
              </a:rPr>
              <a:t>One of the main features of Google Meet is its high-quality video and audio capabilities. It supports HD video quality and provides real-time audio adjustments to ensure clear communication, even in noisy environments. This makes it ideal for meetings, interviews, webinars, and other scenarios where visual and audio clarity is essential. Google Meet can handle video calls with a large number of participants, supporting up to 250 people in a single meeting for premium users, making it suitable for both small team meetings and large conferences.</a:t>
            </a:r>
          </a:p>
        </p:txBody>
      </p:sp>
    </p:spTree>
  </p:cSld>
  <p:clrMapOvr>
    <a:masterClrMapping/>
  </p:clrMapOvr>
</p:sld>
</file>

<file path=ppt/slides/slide13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2416110"/>
            <a:ext cx="16434200" cy="5705104"/>
          </a:xfrm>
          <a:prstGeom prst="rect">
            <a:avLst/>
          </a:prstGeom>
        </p:spPr>
        <p:txBody>
          <a:bodyPr anchor="t" rtlCol="false" tIns="0" lIns="0" bIns="0" rIns="0">
            <a:spAutoFit/>
          </a:bodyPr>
          <a:lstStyle/>
          <a:p>
            <a:pPr algn="ctr">
              <a:lnSpc>
                <a:spcPts val="5683"/>
              </a:lnSpc>
            </a:pPr>
            <a:r>
              <a:rPr lang="en-US" sz="4059">
                <a:solidFill>
                  <a:srgbClr val="000000"/>
                </a:solidFill>
                <a:latin typeface="Canva Sans"/>
                <a:ea typeface="Canva Sans"/>
                <a:cs typeface="Canva Sans"/>
                <a:sym typeface="Canva Sans"/>
              </a:rPr>
              <a:t>Google Meet is designed for ease of use and integration with other Google services. For example, users can schedule meetings directly from Google Calendar, with the meeting link automatically added to the calendar event. Additionally, it integrates with Gmail, allowing users to join meetings with a single click from their inbox. These integrations make Google Meet a seamless solution for businesses, educators, and casual users alike who are already familiar with Google's ecosystem of tools</a:t>
            </a:r>
          </a:p>
        </p:txBody>
      </p:sp>
    </p:spTree>
  </p:cSld>
  <p:clrMapOvr>
    <a:masterClrMapping/>
  </p:clrMapOvr>
</p:sld>
</file>

<file path=ppt/slides/slide13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23657" y="2293433"/>
            <a:ext cx="16842898" cy="5948438"/>
          </a:xfrm>
          <a:prstGeom prst="rect">
            <a:avLst/>
          </a:prstGeom>
        </p:spPr>
        <p:txBody>
          <a:bodyPr anchor="t" rtlCol="false" tIns="0" lIns="0" bIns="0" rIns="0">
            <a:spAutoFit/>
          </a:bodyPr>
          <a:lstStyle/>
          <a:p>
            <a:pPr algn="ctr">
              <a:lnSpc>
                <a:spcPts val="5268"/>
              </a:lnSpc>
            </a:pPr>
            <a:r>
              <a:rPr lang="en-US" sz="3763">
                <a:solidFill>
                  <a:srgbClr val="000000"/>
                </a:solidFill>
                <a:latin typeface="Canva Sans"/>
                <a:ea typeface="Canva Sans"/>
                <a:cs typeface="Canva Sans"/>
                <a:sym typeface="Canva Sans"/>
              </a:rPr>
              <a:t>Another notable feature of Google Meet is its security and privacy measures. Google Meet provides end-to-end encryption for all video meetings, ensuring that communications are secure and private. The platform also includes features like two-factor authentication, meeting room locks, and the ability to control who can join a meeting, giving organizers full control over the participants and ensuring a safe meeting environment. These security features are especially important for businesses and educational institutions that require a higher level of privacy for their virtual meetings.</a:t>
            </a:r>
          </a:p>
        </p:txBody>
      </p:sp>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83118" y="2110105"/>
            <a:ext cx="15695787" cy="6820806"/>
          </a:xfrm>
          <a:prstGeom prst="rect">
            <a:avLst/>
          </a:prstGeom>
        </p:spPr>
        <p:txBody>
          <a:bodyPr anchor="t" rtlCol="false" tIns="0" lIns="0" bIns="0" rIns="0">
            <a:spAutoFit/>
          </a:bodyPr>
          <a:lstStyle/>
          <a:p>
            <a:pPr algn="ctr">
              <a:lnSpc>
                <a:spcPts val="5428"/>
              </a:lnSpc>
            </a:pPr>
            <a:r>
              <a:rPr lang="en-US" sz="3877">
                <a:solidFill>
                  <a:srgbClr val="000000"/>
                </a:solidFill>
                <a:latin typeface="Canva Sans"/>
                <a:ea typeface="Canva Sans"/>
                <a:cs typeface="Canva Sans"/>
                <a:sym typeface="Canva Sans"/>
              </a:rPr>
              <a:t>Google Meet also offers several collaboration features to enhance productivity during video meetings. Participants can share their screens, collaborate on Google Docs or Slides in real-time, and use features like virtual backgrounds, captions, and live streaming. This makes Google Meet a versatile platform not only for communication but also for team collaboration, project discussions, and content creation. The platform is optimized for use on desktop computers, laptops, and mobile devices, ensuring that users can connect from virtually anywhere.</a:t>
            </a:r>
          </a:p>
          <a:p>
            <a:pPr algn="ctr">
              <a:lnSpc>
                <a:spcPts val="5428"/>
              </a:lnSpc>
            </a:pPr>
          </a:p>
        </p:txBody>
      </p:sp>
    </p:spTree>
  </p:cSld>
  <p:clrMapOvr>
    <a:masterClrMapping/>
  </p:clrMapOvr>
</p:sld>
</file>

<file path=ppt/slides/slide13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45754" y="2362517"/>
            <a:ext cx="16768895" cy="5651079"/>
          </a:xfrm>
          <a:prstGeom prst="rect">
            <a:avLst/>
          </a:prstGeom>
        </p:spPr>
        <p:txBody>
          <a:bodyPr anchor="t" rtlCol="false" tIns="0" lIns="0" bIns="0" rIns="0">
            <a:spAutoFit/>
          </a:bodyPr>
          <a:lstStyle/>
          <a:p>
            <a:pPr algn="ctr">
              <a:lnSpc>
                <a:spcPts val="5619"/>
              </a:lnSpc>
            </a:pPr>
            <a:r>
              <a:rPr lang="en-US" sz="4013">
                <a:solidFill>
                  <a:srgbClr val="000000"/>
                </a:solidFill>
                <a:latin typeface="Canva Sans"/>
                <a:ea typeface="Canva Sans"/>
                <a:cs typeface="Canva Sans"/>
                <a:sym typeface="Canva Sans"/>
              </a:rPr>
              <a:t>In conclusion, Google Meet is a powerful video conferencing tool that offers high-quality video and audio, strong security measures, seamless integration with Google services, and a variety of collaboration features. It is suitable for both personal and professional use, from one-on-one meetings to large virtual events. Whether for remote work, virtual classrooms, or social gatherings, Google Meet provides an easy-to-use, reliable, and secure platform for connecting with others online.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46460" y="1644057"/>
            <a:ext cx="14104176" cy="7749945"/>
          </a:xfrm>
          <a:prstGeom prst="rect">
            <a:avLst/>
          </a:prstGeom>
        </p:spPr>
        <p:txBody>
          <a:bodyPr anchor="t" rtlCol="false" tIns="0" lIns="0" bIns="0" rIns="0">
            <a:spAutoFit/>
          </a:bodyPr>
          <a:lstStyle/>
          <a:p>
            <a:pPr algn="l">
              <a:lnSpc>
                <a:spcPts val="3862"/>
              </a:lnSpc>
            </a:pPr>
          </a:p>
          <a:p>
            <a:pPr algn="l">
              <a:lnSpc>
                <a:spcPts val="3862"/>
              </a:lnSpc>
            </a:pPr>
            <a:r>
              <a:rPr lang="en-US" sz="2759">
                <a:solidFill>
                  <a:srgbClr val="000000"/>
                </a:solidFill>
                <a:latin typeface="Canva Sans"/>
                <a:ea typeface="Canva Sans"/>
                <a:cs typeface="Canva Sans"/>
                <a:sym typeface="Canva Sans"/>
              </a:rPr>
              <a:t>What is Automation in Excel?</a:t>
            </a:r>
          </a:p>
          <a:p>
            <a:pPr algn="l">
              <a:lnSpc>
                <a:spcPts val="3862"/>
              </a:lnSpc>
            </a:pPr>
            <a:r>
              <a:rPr lang="en-US" sz="2759">
                <a:solidFill>
                  <a:srgbClr val="000000"/>
                </a:solidFill>
                <a:latin typeface="Canva Sans"/>
                <a:ea typeface="Canva Sans"/>
                <a:cs typeface="Canva Sans"/>
                <a:sym typeface="Canva Sans"/>
              </a:rPr>
              <a:t>Automation in Excel refers to using built-in tools or scripts to perform repetitive tasks automatically, saving time and reducing errors. This can include tasks like data entry, calculations, formatting, and report generation.</a:t>
            </a:r>
          </a:p>
          <a:p>
            <a:pPr algn="l">
              <a:lnSpc>
                <a:spcPts val="3862"/>
              </a:lnSpc>
            </a:pPr>
          </a:p>
          <a:p>
            <a:pPr algn="l">
              <a:lnSpc>
                <a:spcPts val="3862"/>
              </a:lnSpc>
            </a:pPr>
            <a:r>
              <a:rPr lang="en-US" sz="2759">
                <a:solidFill>
                  <a:srgbClr val="000000"/>
                </a:solidFill>
                <a:latin typeface="Canva Sans"/>
                <a:ea typeface="Canva Sans"/>
                <a:cs typeface="Canva Sans"/>
                <a:sym typeface="Canva Sans"/>
              </a:rPr>
              <a:t>Using Excel Formulas</a:t>
            </a:r>
          </a:p>
          <a:p>
            <a:pPr algn="l">
              <a:lnSpc>
                <a:spcPts val="3862"/>
              </a:lnSpc>
            </a:pPr>
            <a:r>
              <a:rPr lang="en-US" sz="2759">
                <a:solidFill>
                  <a:srgbClr val="000000"/>
                </a:solidFill>
                <a:latin typeface="Canva Sans"/>
                <a:ea typeface="Canva Sans"/>
                <a:cs typeface="Canva Sans"/>
                <a:sym typeface="Canva Sans"/>
              </a:rPr>
              <a:t>Formulas are a simple form of automation. For example, using SUM, AVERAGE, or IF statements automatically performs calculations without manual effort every time new data is added.</a:t>
            </a:r>
          </a:p>
          <a:p>
            <a:pPr algn="l">
              <a:lnSpc>
                <a:spcPts val="3862"/>
              </a:lnSpc>
            </a:pPr>
          </a:p>
          <a:p>
            <a:pPr algn="l">
              <a:lnSpc>
                <a:spcPts val="3862"/>
              </a:lnSpc>
            </a:pPr>
            <a:r>
              <a:rPr lang="en-US" sz="2759">
                <a:solidFill>
                  <a:srgbClr val="000000"/>
                </a:solidFill>
                <a:latin typeface="Canva Sans"/>
                <a:ea typeface="Canva Sans"/>
                <a:cs typeface="Canva Sans"/>
                <a:sym typeface="Canva Sans"/>
              </a:rPr>
              <a:t>Excel Macros</a:t>
            </a:r>
          </a:p>
          <a:p>
            <a:pPr algn="l">
              <a:lnSpc>
                <a:spcPts val="3862"/>
              </a:lnSpc>
            </a:pPr>
            <a:r>
              <a:rPr lang="en-US" sz="2759">
                <a:solidFill>
                  <a:srgbClr val="000000"/>
                </a:solidFill>
                <a:latin typeface="Canva Sans"/>
                <a:ea typeface="Canva Sans"/>
                <a:cs typeface="Canva Sans"/>
                <a:sym typeface="Canva Sans"/>
              </a:rPr>
              <a:t>A macro is a series of recorded actions in Excel. By recording your actions (like formatting cells, applying filters, or entering data), Excel can repeat them with a single click. Macros are especially useful for tasks that need to be repeated often.</a:t>
            </a:r>
          </a:p>
          <a:p>
            <a:pPr algn="l">
              <a:lnSpc>
                <a:spcPts val="3862"/>
              </a:lnSpc>
            </a:pPr>
          </a:p>
        </p:txBody>
      </p:sp>
      <p:sp>
        <p:nvSpPr>
          <p:cNvPr name="TextBox 7" id="7"/>
          <p:cNvSpPr txBox="true"/>
          <p:nvPr/>
        </p:nvSpPr>
        <p:spPr>
          <a:xfrm rot="0">
            <a:off x="3133762" y="537527"/>
            <a:ext cx="1202047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Automating Repetitive Tasks in Excel</a:t>
            </a:r>
            <a:r>
              <a:rPr lang="en-US" sz="5199" b="true">
                <a:solidFill>
                  <a:srgbClr val="000000"/>
                </a:solidFill>
                <a:latin typeface="Canva Sans Bold"/>
                <a:ea typeface="Canva Sans Bold"/>
                <a:cs typeface="Canva Sans Bold"/>
                <a:sym typeface="Canva Sans Bold"/>
              </a:rPr>
              <a:t> </a:t>
            </a:r>
          </a:p>
        </p:txBody>
      </p:sp>
    </p:spTree>
  </p:cSld>
  <p:clrMapOvr>
    <a:masterClrMapping/>
  </p:clrMapOvr>
</p:sld>
</file>

<file path=ppt/slides/slide14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979659" y="274959"/>
            <a:ext cx="7028408"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Drive?</a:t>
            </a:r>
          </a:p>
          <a:p>
            <a:pPr algn="ctr">
              <a:lnSpc>
                <a:spcPts val="7279"/>
              </a:lnSpc>
            </a:pPr>
          </a:p>
        </p:txBody>
      </p:sp>
      <p:sp>
        <p:nvSpPr>
          <p:cNvPr name="TextBox 7" id="7"/>
          <p:cNvSpPr txBox="true"/>
          <p:nvPr/>
        </p:nvSpPr>
        <p:spPr>
          <a:xfrm rot="0">
            <a:off x="2981899" y="2396257"/>
            <a:ext cx="11854149"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Drive is a cloud storage service developed by Google that allows users to store files online, share them with others, and access them from any device connected to the internet. Launched in 2012, Google Drive is part of the Google Workspace suite (formerly G Suite) and integrates seamlessly with other Google services like Google Docs, Google Sheets, Google Slides, and Google Photos. It is widely used for personal, business, and educational purposes due to its convenience, security, and collaboration features.</a:t>
            </a:r>
          </a:p>
        </p:txBody>
      </p:sp>
    </p:spTree>
  </p:cSld>
  <p:clrMapOvr>
    <a:masterClrMapping/>
  </p:clrMapOvr>
</p:sld>
</file>

<file path=ppt/slides/slide14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50913" y="3262917"/>
            <a:ext cx="13942754"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key features of Google Drive is its cloud-based storage system, which enables users to store a wide range of files, including documents, images, videos, presentations, spreadsheets, and more. Users are given 15 GB of free storage, which is shared across Google Drive, Gmail, and Google Photos. Additional storage can be purchased through Google One, which offers plans with expanded storage options for users who need more space for their files and data.</a:t>
            </a:r>
          </a:p>
        </p:txBody>
      </p:sp>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933450"/>
            <a:ext cx="9525" cy="887095"/>
          </a:xfrm>
          <a:prstGeom prst="rect">
            <a:avLst/>
          </a:prstGeom>
        </p:spPr>
        <p:txBody>
          <a:bodyPr anchor="t" rtlCol="false" tIns="0" lIns="0" bIns="0" rIns="0">
            <a:spAutoFit/>
          </a:bodyPr>
          <a:lstStyle/>
          <a:p>
            <a:pPr algn="ctr">
              <a:lnSpc>
                <a:spcPts val="7279"/>
              </a:lnSpc>
              <a:spcBef>
                <a:spcPct val="0"/>
              </a:spcBef>
            </a:pPr>
          </a:p>
        </p:txBody>
      </p:sp>
      <p:sp>
        <p:nvSpPr>
          <p:cNvPr name="TextBox 7" id="7"/>
          <p:cNvSpPr txBox="true"/>
          <p:nvPr/>
        </p:nvSpPr>
        <p:spPr>
          <a:xfrm rot="0">
            <a:off x="3099412" y="1477010"/>
            <a:ext cx="11824771"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Drive is also known for its easy file sharing and collaboration features. Files stored in Google Drive can be shared with others by sending a link or directly inviting others via email. Users can control the level of access they grant to others—whether they can view, comment on, or edit the file. This makes Google Drive an excellent tool for team collaboration, group projects, and document sharing. The ability to collaborate in real time within documents, spreadsheets, and presentations is one of the platform’s most popular features, allowing multiple users to work together efficiently from different locations.</a:t>
            </a:r>
          </a:p>
          <a:p>
            <a:pPr algn="ctr">
              <a:lnSpc>
                <a:spcPts val="4759"/>
              </a:lnSpc>
            </a:pPr>
          </a:p>
        </p:txBody>
      </p:sp>
    </p:spTree>
  </p:cSld>
  <p:clrMapOvr>
    <a:masterClrMapping/>
  </p:clrMapOvr>
</p:sld>
</file>

<file path=ppt/slides/slide14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15239" y="3353407"/>
            <a:ext cx="14556954"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important aspect of Google Drive is its integration with Google Workspace apps, such as Google Docs, Google Sheets, and Google Slides. These apps are fully integrated with Google Drive, allowing users to create, edit, and store documents directly within the platform. Since everything is cloud-based, users can access their files from any device with an internet connection, and all changes are saved automatically, ensuring that the latest version is always available.</a:t>
            </a:r>
          </a:p>
        </p:txBody>
      </p:sp>
    </p:spTree>
  </p:cSld>
  <p:clrMapOvr>
    <a:masterClrMapping/>
  </p:clrMapOvr>
</p:sld>
</file>

<file path=ppt/slides/slide14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245166" y="765760"/>
            <a:ext cx="9283547" cy="8981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Drive also includes robust search and organization features to help users manage their files. With Google’s powerful search technology, users can quickly locate files by typing keywords, and even search within documents. Files can be organized into folders, and users can use labels or color-coding to prioritize important documents. Google Drive also supports file synchronization, meaning that files stored in Drive can be automatically synced across devices, ensuring that users always have access to the most up-to-date versions of their documents.</a:t>
            </a:r>
          </a:p>
          <a:p>
            <a:pPr algn="ctr">
              <a:lnSpc>
                <a:spcPts val="4759"/>
              </a:lnSpc>
            </a:pPr>
          </a:p>
        </p:txBody>
      </p:sp>
    </p:spTree>
  </p:cSld>
  <p:clrMapOvr>
    <a:masterClrMapping/>
  </p:clrMapOvr>
</p:sld>
</file>

<file path=ppt/slides/slide14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877937" y="1984960"/>
            <a:ext cx="10208964"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Security and privacy are key priorities for Google Drive. Files stored in Google Drive are encrypted both in transit and at rest, ensuring that sensitive data is protected. Users also have the option to enable two-factor authentication for an extra layer of security. In addition, Google provides administrative controls for organizations to manage file sharing settings and permissions, making it a reliable choice for businesses and educational institutions that require strict data protection and privacy standards.</a:t>
            </a:r>
          </a:p>
          <a:p>
            <a:pPr algn="ctr">
              <a:lnSpc>
                <a:spcPts val="4759"/>
              </a:lnSpc>
            </a:pPr>
          </a:p>
        </p:txBody>
      </p:sp>
    </p:spTree>
  </p:cSld>
  <p:clrMapOvr>
    <a:masterClrMapping/>
  </p:clrMapOvr>
</p:sld>
</file>

<file path=ppt/slides/slide14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024829" y="1052697"/>
            <a:ext cx="9988627" cy="8981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conclusion, Google Drive is a versatile, secure, and user-friendly cloud storage service that allows individuals and organizations to store, share, and collaborate on files from anywhere. Its seamless integration with Google’s suite of productivity tools, its user-friendly interface, and its powerful search and collaboration features make it an essential tool for personal and professional use. Whether you're looking for a way to store personal files, collaborate with colleagues, or manage business documents, Google Drive offers a robust and flexible solution.</a:t>
            </a:r>
          </a:p>
          <a:p>
            <a:pPr algn="ctr">
              <a:lnSpc>
                <a:spcPts val="4759"/>
              </a:lnSpc>
            </a:pPr>
            <a:r>
              <a:rPr lang="en-US" sz="3399">
                <a:solidFill>
                  <a:srgbClr val="000000"/>
                </a:solidFill>
                <a:latin typeface="Canva Sans"/>
                <a:ea typeface="Canva Sans"/>
                <a:cs typeface="Canva Sans"/>
                <a:sym typeface="Canva Sans"/>
              </a:rPr>
              <a:t>4o mini</a:t>
            </a:r>
          </a:p>
          <a:p>
            <a:pPr algn="ctr">
              <a:lnSpc>
                <a:spcPts val="4759"/>
              </a:lnSpc>
            </a:pPr>
          </a:p>
        </p:txBody>
      </p:sp>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345246" y="1375060"/>
            <a:ext cx="850552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Shopping? </a:t>
            </a:r>
          </a:p>
        </p:txBody>
      </p:sp>
      <p:sp>
        <p:nvSpPr>
          <p:cNvPr name="TextBox 7" id="7"/>
          <p:cNvSpPr txBox="true"/>
          <p:nvPr/>
        </p:nvSpPr>
        <p:spPr>
          <a:xfrm rot="0">
            <a:off x="0" y="3262917"/>
            <a:ext cx="18288000"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Shopping is a service provided by Google that allows users to search for, compare, and purchase products from online retailers who have paid to advertise their products. Google Shopping helps consumers find products from various e-commerce sites and presents them with detailed information such as prices, product images, and merchant details in a single view. Launched in 2002 as Froogle and rebranded as Google Shopping in 2012, the platform is designed to streamline the online shopping experience, making it easier for users to discover and purchase products they are interested in.</a:t>
            </a:r>
          </a:p>
        </p:txBody>
      </p:sp>
    </p:spTree>
  </p:cSld>
  <p:clrMapOvr>
    <a:masterClrMapping/>
  </p:clrMapOvr>
</p:sld>
</file>

<file path=ppt/slides/slide14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3353407"/>
            <a:ext cx="18288000"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key features of Google Shopping is its ability to aggregate product listings from various e-commerce websites. When users search for a product, Google Shopping displays a list of relevant results that include product images, prices, store ratings, and links to the retailer’s website. This allows consumers to quickly compare prices, brands, and features without having to visit multiple online stores. The platform supports a wide range of product categories, including electronics, clothing, home goods, and more.</a:t>
            </a:r>
          </a:p>
          <a:p>
            <a:pPr algn="ctr">
              <a:lnSpc>
                <a:spcPts val="4759"/>
              </a:lnSpc>
            </a:pPr>
          </a:p>
          <a:p>
            <a:pPr algn="ctr">
              <a:lnSpc>
                <a:spcPts val="4759"/>
              </a:lnSpc>
            </a:pPr>
          </a:p>
        </p:txBody>
      </p:sp>
    </p:spTree>
  </p:cSld>
  <p:clrMapOvr>
    <a:masterClrMapping/>
  </p:clrMapOvr>
</p:sld>
</file>

<file path=ppt/slides/slide14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3450774"/>
            <a:ext cx="18288000"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Shopping is closely integrated with Google Search and Google Ads, which allows merchants to promote their products directly on the search engine results page (SERP). When a user searches for a specific product, Google Shopping displays a carousel of relevant products at the top of the search results. These ads are marked as “Sponsored” and are created by businesses through Google Ads. Merchants can choose to advertise products based on keywords, ensuring their listings are shown to users who are most likely to make a purchase.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86696" y="650216"/>
            <a:ext cx="14892209" cy="8747570"/>
          </a:xfrm>
          <a:prstGeom prst="rect">
            <a:avLst/>
          </a:prstGeom>
        </p:spPr>
        <p:txBody>
          <a:bodyPr anchor="t" rtlCol="false" tIns="0" lIns="0" bIns="0" rIns="0">
            <a:spAutoFit/>
          </a:bodyPr>
          <a:lstStyle/>
          <a:p>
            <a:pPr algn="just">
              <a:lnSpc>
                <a:spcPts val="4347"/>
              </a:lnSpc>
            </a:pPr>
            <a:r>
              <a:rPr lang="en-US" sz="3105">
                <a:solidFill>
                  <a:srgbClr val="000000"/>
                </a:solidFill>
                <a:latin typeface="Canva Sans"/>
                <a:ea typeface="Canva Sans"/>
                <a:cs typeface="Canva Sans"/>
                <a:sym typeface="Canva Sans"/>
              </a:rPr>
              <a:t>VB</a:t>
            </a:r>
            <a:r>
              <a:rPr lang="en-US" sz="3105">
                <a:solidFill>
                  <a:srgbClr val="000000"/>
                </a:solidFill>
                <a:latin typeface="Canva Sans"/>
                <a:ea typeface="Canva Sans"/>
                <a:cs typeface="Canva Sans"/>
                <a:sym typeface="Canva Sans"/>
              </a:rPr>
              <a:t>A (Visual Basic for Applications)</a:t>
            </a:r>
          </a:p>
          <a:p>
            <a:pPr algn="just">
              <a:lnSpc>
                <a:spcPts val="4347"/>
              </a:lnSpc>
            </a:pPr>
            <a:r>
              <a:rPr lang="en-US" sz="3105">
                <a:solidFill>
                  <a:srgbClr val="000000"/>
                </a:solidFill>
                <a:latin typeface="Canva Sans"/>
                <a:ea typeface="Canva Sans"/>
                <a:cs typeface="Canva Sans"/>
                <a:sym typeface="Canva Sans"/>
              </a:rPr>
              <a:t>VBA is a programming language in Excel that allows users to write custom scripts for more complex automation. For example, you can write a VBA script to automate the creation of reports, data import/export, or even decision-making tasks.</a:t>
            </a:r>
          </a:p>
          <a:p>
            <a:pPr algn="just">
              <a:lnSpc>
                <a:spcPts val="4347"/>
              </a:lnSpc>
            </a:pPr>
          </a:p>
          <a:p>
            <a:pPr algn="just">
              <a:lnSpc>
                <a:spcPts val="4347"/>
              </a:lnSpc>
            </a:pPr>
            <a:r>
              <a:rPr lang="en-US" sz="3105">
                <a:solidFill>
                  <a:srgbClr val="000000"/>
                </a:solidFill>
                <a:latin typeface="Canva Sans"/>
                <a:ea typeface="Canva Sans"/>
                <a:cs typeface="Canva Sans"/>
                <a:sym typeface="Canva Sans"/>
              </a:rPr>
              <a:t>AutoFill</a:t>
            </a:r>
          </a:p>
          <a:p>
            <a:pPr algn="just">
              <a:lnSpc>
                <a:spcPts val="4347"/>
              </a:lnSpc>
            </a:pPr>
            <a:r>
              <a:rPr lang="en-US" sz="3105">
                <a:solidFill>
                  <a:srgbClr val="000000"/>
                </a:solidFill>
                <a:latin typeface="Canva Sans"/>
                <a:ea typeface="Canva Sans"/>
                <a:cs typeface="Canva Sans"/>
                <a:sym typeface="Canva Sans"/>
              </a:rPr>
              <a:t>Excel’s AutoFill feature automatically fills a range of cells with repetitive data, such as dates, numbers, or patterns. For instance, you can drag a cell with a number or date, and Excel will automatically extend the series.</a:t>
            </a:r>
          </a:p>
          <a:p>
            <a:pPr algn="just">
              <a:lnSpc>
                <a:spcPts val="4347"/>
              </a:lnSpc>
            </a:pPr>
          </a:p>
          <a:p>
            <a:pPr algn="just">
              <a:lnSpc>
                <a:spcPts val="4347"/>
              </a:lnSpc>
            </a:pPr>
            <a:r>
              <a:rPr lang="en-US" sz="3105">
                <a:solidFill>
                  <a:srgbClr val="000000"/>
                </a:solidFill>
                <a:latin typeface="Canva Sans"/>
                <a:ea typeface="Canva Sans"/>
                <a:cs typeface="Canva Sans"/>
                <a:sym typeface="Canva Sans"/>
              </a:rPr>
              <a:t>Conditional Formatting</a:t>
            </a:r>
          </a:p>
          <a:p>
            <a:pPr algn="just">
              <a:lnSpc>
                <a:spcPts val="4347"/>
              </a:lnSpc>
            </a:pPr>
            <a:r>
              <a:rPr lang="en-US" sz="3105">
                <a:solidFill>
                  <a:srgbClr val="000000"/>
                </a:solidFill>
                <a:latin typeface="Canva Sans"/>
                <a:ea typeface="Canva Sans"/>
                <a:cs typeface="Canva Sans"/>
                <a:sym typeface="Canva Sans"/>
              </a:rPr>
              <a:t>Conditional formatting lets you apply different formatting to cells based on specific conditions. For example, you can automatically highlight cells that are greater than a certain value or cells that contain specific text.</a:t>
            </a:r>
          </a:p>
          <a:p>
            <a:pPr algn="just">
              <a:lnSpc>
                <a:spcPts val="4347"/>
              </a:lnSpc>
            </a:pPr>
          </a:p>
        </p:txBody>
      </p:sp>
    </p:spTree>
  </p:cSld>
  <p:clrMapOvr>
    <a:masterClrMapping/>
  </p:clrMapOvr>
</p:sld>
</file>

<file path=ppt/slides/slide15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599981" y="2850699"/>
            <a:ext cx="13616848"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important feature of Google Shopping is its comparison tool, which allows users to see multiple listings of the same product from different retailers side by side. This makes it easier to find the best price or choose between different sellers based on shipping fees, availability, and customer reviews. Consumers can filter search results by various criteria, such as price range, brand, or ratings, to further narrow down their choices. This makes Google Shopping a valuable tool for those looking for the best deals online</a:t>
            </a:r>
          </a:p>
        </p:txBody>
      </p:sp>
    </p:spTree>
  </p:cSld>
  <p:clrMapOvr>
    <a:masterClrMapping/>
  </p:clrMapOvr>
</p:sld>
</file>

<file path=ppt/slides/slide15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79884" y="2969134"/>
            <a:ext cx="12485783"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Shopping also offers product reviews and merchant ratings to help users make more informed purchasing decisions. Reviews from other customers give insights into the quality and performance of the product, while merchant ratings show the overall customer satisfaction with a retailer. This transparency helps users feel more confident in their purchasing decisions, as they can consider the experiences of other buyers before committing to a product.</a:t>
            </a:r>
          </a:p>
        </p:txBody>
      </p:sp>
    </p:spTree>
  </p:cSld>
  <p:clrMapOvr>
    <a:masterClrMapping/>
  </p:clrMapOvr>
</p:sld>
</file>

<file path=ppt/slides/slide15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02805" y="2677160"/>
            <a:ext cx="13308376"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For merchants, Google Shopping provides an opportunity to reach a large audience and drive more traffic to their online stores. By listing their products on Google Shopping, businesses can increase visibility and attract potential customers who are actively searching for products they sell. Merchants can upload their product data to Google through the Google Merchant Center, where they can manage their product listings, update inventory, and track performance metrics. Additionally, Google Shopping ads are targeted based on users’ search queries, ensuring that the right products are shown to the right audience.</a:t>
            </a:r>
          </a:p>
        </p:txBody>
      </p:sp>
    </p:spTree>
  </p:cSld>
  <p:clrMapOvr>
    <a:masterClrMapping/>
  </p:clrMapOvr>
</p:sld>
</file>

<file path=ppt/slides/slide15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48010" y="1819592"/>
            <a:ext cx="14277860"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conclusion, Google Shopping is a powerful online shopping tool that allows consumers to easily find, compare, and purchase products from a wide variety of online retailers. Its integration with Google Search and Google Ads, along with features like price comparisons, product reviews, and merchant ratings, makes it a go-to platform for online shoppers. For retailers, Google Shopping offers a valuable opportunity to advertise products and reach a broader audience, making it a key component of any e-commerce strategy. Whether you're a shopper looking for the best deal or a business aiming to increase sales, Google Shopping offers a seamless and effective solution.</a:t>
            </a:r>
          </a:p>
        </p:txBody>
      </p:sp>
    </p:spTree>
  </p:cSld>
  <p:clrMapOvr>
    <a:masterClrMapping/>
  </p:clrMapOvr>
</p:sld>
</file>

<file path=ppt/slides/slide15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257111" y="1160744"/>
            <a:ext cx="851579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Playstore? </a:t>
            </a:r>
          </a:p>
        </p:txBody>
      </p:sp>
      <p:sp>
        <p:nvSpPr>
          <p:cNvPr name="TextBox 7" id="7"/>
          <p:cNvSpPr txBox="true"/>
          <p:nvPr/>
        </p:nvSpPr>
        <p:spPr>
          <a:xfrm rot="0">
            <a:off x="0" y="3828606"/>
            <a:ext cx="18288000"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Play Store is an official online marketplace and digital distribution platform developed by Google for the Android operating system. It is the primary app store for Android devices, where users can download, purchase, and update apps, games, books, movies, music, and other digital content. The Play Store offers millions of apps and media content from various categories, providing users with access to a vast library of mobile apps and entertainment options.</a:t>
            </a:r>
          </a:p>
          <a:p>
            <a:pPr algn="ctr">
              <a:lnSpc>
                <a:spcPts val="4759"/>
              </a:lnSpc>
            </a:pPr>
          </a:p>
        </p:txBody>
      </p:sp>
    </p:spTree>
  </p:cSld>
  <p:clrMapOvr>
    <a:masterClrMapping/>
  </p:clrMapOvr>
</p:sld>
</file>

<file path=ppt/slides/slide15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952500"/>
            <a:ext cx="14648862" cy="8212001"/>
          </a:xfrm>
          <a:prstGeom prst="rect">
            <a:avLst/>
          </a:prstGeom>
        </p:spPr>
        <p:txBody>
          <a:bodyPr anchor="t" rtlCol="false" tIns="0" lIns="0" bIns="0" rIns="0">
            <a:spAutoFit/>
          </a:bodyPr>
          <a:lstStyle/>
          <a:p>
            <a:pPr algn="ctr">
              <a:lnSpc>
                <a:spcPts val="5443"/>
              </a:lnSpc>
            </a:pPr>
            <a:r>
              <a:rPr lang="en-US" sz="3888">
                <a:solidFill>
                  <a:srgbClr val="000000"/>
                </a:solidFill>
                <a:latin typeface="Canva Sans"/>
                <a:ea typeface="Canva Sans"/>
                <a:cs typeface="Canva Sans"/>
                <a:sym typeface="Canva Sans"/>
              </a:rPr>
              <a:t>One of the most important features of Google Play Store is its wide variety of apps and content. The Play Store hosts a large collection of mobile applications for Android devices, ranging from productivity tools, social media apps, games, entertainment, education, health and fitness, and much more. Whether it's a well-known app like WhatsApp, Instagram, or TikTok, or smaller indie apps, users can easily search for, download, and install apps that suit their needs. In addition to apps, the Play Store offers digital media such as movies, TV shows, eBooks, audiobooks, and music that can be purchased or streamed directly on Android devices.</a:t>
            </a:r>
          </a:p>
          <a:p>
            <a:pPr algn="ctr">
              <a:lnSpc>
                <a:spcPts val="5443"/>
              </a:lnSpc>
            </a:pPr>
          </a:p>
        </p:txBody>
      </p:sp>
    </p:spTree>
  </p:cSld>
  <p:clrMapOvr>
    <a:masterClrMapping/>
  </p:clrMapOvr>
</p:sld>
</file>

<file path=ppt/slides/slide15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48141"/>
            <a:ext cx="16908527" cy="5830717"/>
          </a:xfrm>
          <a:prstGeom prst="rect">
            <a:avLst/>
          </a:prstGeom>
        </p:spPr>
        <p:txBody>
          <a:bodyPr anchor="t" rtlCol="false" tIns="0" lIns="0" bIns="0" rIns="0">
            <a:spAutoFit/>
          </a:bodyPr>
          <a:lstStyle/>
          <a:p>
            <a:pPr algn="ctr">
              <a:lnSpc>
                <a:spcPts val="5810"/>
              </a:lnSpc>
            </a:pPr>
            <a:r>
              <a:rPr lang="en-US" sz="4150">
                <a:solidFill>
                  <a:srgbClr val="000000"/>
                </a:solidFill>
                <a:latin typeface="Canva Sans"/>
                <a:ea typeface="Canva Sans"/>
                <a:cs typeface="Canva Sans"/>
                <a:sym typeface="Canva Sans"/>
              </a:rPr>
              <a:t>Another key feature of Google Play Store is its app management and updates. Once an app is installed, users can easily manage their apps from within the Play Store, including updating apps to the latest versions. Google Play Store automatically notifies users when updates are available for apps, ensuring that they have the most recent features and security patches. In addition, users can manage their downloaded apps, uninstall unwanted apps, or reinstall apps they have purchased or downloaded in the past.</a:t>
            </a:r>
          </a:p>
        </p:txBody>
      </p:sp>
    </p:spTree>
  </p:cSld>
  <p:clrMapOvr>
    <a:masterClrMapping/>
  </p:clrMapOvr>
</p:sld>
</file>

<file path=ppt/slides/slide15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0697" y="2588218"/>
            <a:ext cx="17926606" cy="5493569"/>
          </a:xfrm>
          <a:prstGeom prst="rect">
            <a:avLst/>
          </a:prstGeom>
        </p:spPr>
        <p:txBody>
          <a:bodyPr anchor="t" rtlCol="false" tIns="0" lIns="0" bIns="0" rIns="0">
            <a:spAutoFit/>
          </a:bodyPr>
          <a:lstStyle/>
          <a:p>
            <a:pPr algn="ctr">
              <a:lnSpc>
                <a:spcPts val="5469"/>
              </a:lnSpc>
            </a:pPr>
            <a:r>
              <a:rPr lang="en-US" sz="3907">
                <a:solidFill>
                  <a:srgbClr val="000000"/>
                </a:solidFill>
                <a:latin typeface="Canva Sans"/>
                <a:ea typeface="Canva Sans"/>
                <a:cs typeface="Canva Sans"/>
                <a:sym typeface="Canva Sans"/>
              </a:rPr>
              <a:t>The Google Play Store also offers a secure purchasing environment for both apps and digital content. Through Google Play, users can purchase paid apps, games, and digital media using various payment methods like credit cards, Google Play balance, or carrier billing. Google’s secure payment system ensures that users can safely make transactions within the app store. The Play Store also has a system of refunds and cancellations for certain purchases, giving users peace of mind if they mistakenly buy an app or media content.</a:t>
            </a:r>
          </a:p>
        </p:txBody>
      </p:sp>
    </p:spTree>
  </p:cSld>
  <p:clrMapOvr>
    <a:masterClrMapping/>
  </p:clrMapOvr>
</p:sld>
</file>

<file path=ppt/slides/slide15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85860" y="2850699"/>
            <a:ext cx="14116280"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Play Store also serves as a platform for developers to distribute their Android apps to a global audience. Through the Google Play Console, developers can upload and manage their apps, monitor performance, and track user feedback and reviews. Google Play Store provides various tools for developers to optimize their apps for different devices, track downloads and revenue, and promote their apps through Google Ads. The Play Store supports a variety of free and paid apps, and developers can monetize their apps through in-app purchases, ads, or subscriptions.</a:t>
            </a:r>
          </a:p>
        </p:txBody>
      </p:sp>
    </p:spTree>
  </p:cSld>
  <p:clrMapOvr>
    <a:masterClrMapping/>
  </p:clrMapOvr>
</p:sld>
</file>

<file path=ppt/slides/slide15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232752" y="2850699"/>
            <a:ext cx="13572781"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standout features of the Google Play Store is its rating and review system. After downloading and using an app, users can rate it and leave reviews, providing valuable feedback for other users and developers. This helps users make informed decisions about which apps to download based on other people's experiences. Developers can also use this feedback to improve their apps and address any issues or concerns users may have.</a:t>
            </a:r>
          </a:p>
          <a:p>
            <a:pPr algn="ctr">
              <a:lnSpc>
                <a:spcPts val="475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1200808"/>
            <a:ext cx="16412126" cy="8057492"/>
          </a:xfrm>
          <a:prstGeom prst="rect">
            <a:avLst/>
          </a:prstGeom>
        </p:spPr>
        <p:txBody>
          <a:bodyPr anchor="t" rtlCol="false" tIns="0" lIns="0" bIns="0" rIns="0">
            <a:spAutoFit/>
          </a:bodyPr>
          <a:lstStyle/>
          <a:p>
            <a:pPr algn="l">
              <a:lnSpc>
                <a:spcPts val="4271"/>
              </a:lnSpc>
            </a:pPr>
            <a:r>
              <a:rPr lang="en-US" sz="3051">
                <a:solidFill>
                  <a:srgbClr val="000000"/>
                </a:solidFill>
                <a:latin typeface="Canva Sans"/>
                <a:ea typeface="Canva Sans"/>
                <a:cs typeface="Canva Sans"/>
                <a:sym typeface="Canva Sans"/>
              </a:rPr>
              <a:t>Pivot Tables:</a:t>
            </a:r>
          </a:p>
          <a:p>
            <a:pPr algn="l">
              <a:lnSpc>
                <a:spcPts val="4271"/>
              </a:lnSpc>
            </a:pPr>
            <a:r>
              <a:rPr lang="en-US" sz="3051">
                <a:solidFill>
                  <a:srgbClr val="000000"/>
                </a:solidFill>
                <a:latin typeface="Canva Sans"/>
                <a:ea typeface="Canva Sans"/>
                <a:cs typeface="Canva Sans"/>
                <a:sym typeface="Canva Sans"/>
              </a:rPr>
              <a:t>Pivot tables allow you to summarize large datasets with minimal effort. Once set up, you can easily refresh a pivot table to update the data and analysis, eliminating the need to manually reorganize or calculate results.</a:t>
            </a:r>
          </a:p>
          <a:p>
            <a:pPr algn="l">
              <a:lnSpc>
                <a:spcPts val="4271"/>
              </a:lnSpc>
            </a:pPr>
          </a:p>
          <a:p>
            <a:pPr algn="l">
              <a:lnSpc>
                <a:spcPts val="4271"/>
              </a:lnSpc>
            </a:pPr>
            <a:r>
              <a:rPr lang="en-US" sz="3051">
                <a:solidFill>
                  <a:srgbClr val="000000"/>
                </a:solidFill>
                <a:latin typeface="Canva Sans"/>
                <a:ea typeface="Canva Sans"/>
                <a:cs typeface="Canva Sans"/>
                <a:sym typeface="Canva Sans"/>
              </a:rPr>
              <a:t>Excel Templates:</a:t>
            </a:r>
          </a:p>
          <a:p>
            <a:pPr algn="l">
              <a:lnSpc>
                <a:spcPts val="4271"/>
              </a:lnSpc>
            </a:pPr>
            <a:r>
              <a:rPr lang="en-US" sz="3051">
                <a:solidFill>
                  <a:srgbClr val="000000"/>
                </a:solidFill>
                <a:latin typeface="Canva Sans"/>
                <a:ea typeface="Canva Sans"/>
                <a:cs typeface="Canva Sans"/>
                <a:sym typeface="Canva Sans"/>
              </a:rPr>
              <a:t>Templates are pre-designed spreadsheets that you can reuse for similar tasks. If you regularly create invoices or financial reports, saving them as templates helps you quickly generate new </a:t>
            </a:r>
            <a:r>
              <a:rPr lang="en-US" sz="3051">
                <a:solidFill>
                  <a:srgbClr val="000000"/>
                </a:solidFill>
                <a:latin typeface="Canva Sans"/>
                <a:ea typeface="Canva Sans"/>
                <a:cs typeface="Canva Sans"/>
                <a:sym typeface="Canva Sans"/>
              </a:rPr>
              <a:t>documents without needing to format everything again.</a:t>
            </a:r>
          </a:p>
          <a:p>
            <a:pPr algn="l">
              <a:lnSpc>
                <a:spcPts val="4271"/>
              </a:lnSpc>
            </a:pPr>
          </a:p>
          <a:p>
            <a:pPr algn="l">
              <a:lnSpc>
                <a:spcPts val="4271"/>
              </a:lnSpc>
            </a:pPr>
            <a:r>
              <a:rPr lang="en-US" sz="3051">
                <a:solidFill>
                  <a:srgbClr val="000000"/>
                </a:solidFill>
                <a:latin typeface="Canva Sans"/>
                <a:ea typeface="Canva Sans"/>
                <a:cs typeface="Canva Sans"/>
                <a:sym typeface="Canva Sans"/>
              </a:rPr>
              <a:t>Power Query:</a:t>
            </a:r>
          </a:p>
          <a:p>
            <a:pPr algn="l">
              <a:lnSpc>
                <a:spcPts val="4271"/>
              </a:lnSpc>
            </a:pPr>
            <a:r>
              <a:rPr lang="en-US" sz="3051">
                <a:solidFill>
                  <a:srgbClr val="000000"/>
                </a:solidFill>
                <a:latin typeface="Canva Sans"/>
                <a:ea typeface="Canva Sans"/>
                <a:cs typeface="Canva Sans"/>
                <a:sym typeface="Canva Sans"/>
              </a:rPr>
              <a:t>Power Query is a powerful tool in Excel that automates data import and transformation. It allows you to clean, filter, and consolidate data from different sources automatically, which is useful when dealing with large or regularly updated datasets.</a:t>
            </a:r>
          </a:p>
          <a:p>
            <a:pPr algn="l">
              <a:lnSpc>
                <a:spcPts val="4271"/>
              </a:lnSpc>
            </a:pPr>
          </a:p>
        </p:txBody>
      </p:sp>
    </p:spTree>
  </p:cSld>
  <p:clrMapOvr>
    <a:masterClrMapping/>
  </p:clrMapOvr>
</p:sld>
</file>

<file path=ppt/slides/slide16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73995" y="2381567"/>
            <a:ext cx="15364858"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conclusion, Google Play Store is an essential platform for Android users, offering access to millions of apps, games, and digital content. It provides a secure, convenient environment for downloading and purchasing apps, as well as managing updates and subscriptions. With features like app reviews, secure payments, and developer tools, the Play Store is a comprehensive platform that not only enhances the user experience but also supports developers in reaching a global audience. Whether you're looking for entertainment, productivity tools, or the latest mobile games, Google Play Store offers everything Android users need to make the most of their devices.</a:t>
            </a:r>
          </a:p>
        </p:txBody>
      </p:sp>
    </p:spTree>
  </p:cSld>
  <p:clrMapOvr>
    <a:masterClrMapping/>
  </p:clrMapOvr>
</p:sld>
</file>

<file path=ppt/slides/slide16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964068" y="933450"/>
            <a:ext cx="10095458"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are no code applications?</a:t>
            </a:r>
          </a:p>
          <a:p>
            <a:pPr algn="ctr">
              <a:lnSpc>
                <a:spcPts val="7279"/>
              </a:lnSpc>
            </a:pPr>
          </a:p>
        </p:txBody>
      </p:sp>
      <p:sp>
        <p:nvSpPr>
          <p:cNvPr name="TextBox 7" id="7"/>
          <p:cNvSpPr txBox="true"/>
          <p:nvPr/>
        </p:nvSpPr>
        <p:spPr>
          <a:xfrm rot="0">
            <a:off x="1865523" y="3528568"/>
            <a:ext cx="14865427"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No-code applications are software tools that allow users to create and manage digital applications or websites without writing any programming code. These platforms provide an intuitive, visual interface where users can drag and drop elements, configure settings, and set up workflows to build functional apps. No-code applications are designed for non-technical users, such as business owners, marketers, or entrepreneurs, who may not have coding skills but need to create custom solutions for their needs.</a:t>
            </a:r>
          </a:p>
        </p:txBody>
      </p:sp>
    </p:spTree>
  </p:cSld>
  <p:clrMapOvr>
    <a:masterClrMapping/>
  </p:clrMapOvr>
</p:sld>
</file>

<file path=ppt/slides/slide16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84804" y="2077085"/>
            <a:ext cx="12662053" cy="71812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primary features of no-code applications is their visual interface. Instead of writing lines of code, users interact with pre-built components like buttons, forms, databases, and templates. These components are customizable, allowing users to modify the look, feel, and functionality of the app with simple clicks or drag-and-drop actions. This visual approach to app building makes it easy for anyone to create an app, even without technical experience, and speeds up the development process compared to traditional coding methods.</a:t>
            </a:r>
          </a:p>
          <a:p>
            <a:pPr algn="ctr">
              <a:lnSpc>
                <a:spcPts val="4759"/>
              </a:lnSpc>
            </a:pPr>
            <a:r>
              <a:rPr lang="en-US" sz="3399">
                <a:solidFill>
                  <a:srgbClr val="000000"/>
                </a:solidFill>
                <a:latin typeface="Canva Sans"/>
                <a:ea typeface="Canva Sans"/>
                <a:cs typeface="Canva Sans"/>
                <a:sym typeface="Canva Sans"/>
              </a:rPr>
              <a:t>No</a:t>
            </a:r>
          </a:p>
          <a:p>
            <a:pPr algn="ctr">
              <a:lnSpc>
                <a:spcPts val="4759"/>
              </a:lnSpc>
            </a:pPr>
          </a:p>
        </p:txBody>
      </p:sp>
    </p:spTree>
  </p:cSld>
  <p:clrMapOvr>
    <a:masterClrMapping/>
  </p:clrMapOvr>
</p:sld>
</file>

<file path=ppt/slides/slide16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35576" y="2597743"/>
            <a:ext cx="13807807"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No-code platforms typically provide a range of templates to help users get started quickly. These templates are pre-designed applications for common use cases, such as e-commerce stores, project management tools, CRM systems, task trackers, or event management apps. Users can choose a template that fits their needs and then customize it by adding or removing features, integrating with third-party services, or adjusting the user interface. This eliminates the need to start from scratch and provides a more accessible entry point for creating custom applications.</a:t>
            </a:r>
          </a:p>
        </p:txBody>
      </p:sp>
    </p:spTree>
  </p:cSld>
  <p:clrMapOvr>
    <a:masterClrMapping/>
  </p:clrMapOvr>
</p:sld>
</file>

<file path=ppt/slides/slide16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695142" y="2014339"/>
            <a:ext cx="12970525"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key feature of no-code applications is the automation of workflows. Many no-code platforms include built-in tools for creating automated tasks, such as sending emails, updating records, or generating reports, all without writing any code. For example, users can set up workflows that automatically send a thank-you email when a user submits a form or trigger an alert when certain data changes in a database. This automation helps streamline business processes and increases efficiency, especially for small businesses or individuals who may not have the resources to develop complex software solutions.</a:t>
            </a:r>
          </a:p>
        </p:txBody>
      </p:sp>
    </p:spTree>
  </p:cSld>
  <p:clrMapOvr>
    <a:masterClrMapping/>
  </p:clrMapOvr>
</p:sld>
</file>

<file path=ppt/slides/slide16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820318" y="2597743"/>
            <a:ext cx="12015730"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No-code tools are often integrated with various third-party services and APIs, allowing users to connect their apps to other platforms. For example, no-code applications can integrate with Google Sheets, PayPal, Slack, Zapier, Salesforce, and other popular services. These integrations enable users to add advanced functionality to their apps, such as payment processing, customer relationship management, or team collaboration, without having to develop custom integrations or write code.</a:t>
            </a:r>
          </a:p>
        </p:txBody>
      </p:sp>
    </p:spTree>
  </p:cSld>
  <p:clrMapOvr>
    <a:masterClrMapping/>
  </p:clrMapOvr>
</p:sld>
</file>

<file path=ppt/slides/slide16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570602" y="3353407"/>
            <a:ext cx="13704983"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main advantage of no-code applications is that they make app development accessible to a wider audience. Non-developers can quickly build, test, and deploy apps, reducing the need for hiring expensive software developers or waiting for long development cycles. This empowers businesses to be more agile, especially when they need to adapt to changing market conditions or quickly roll out new features or services.</a:t>
            </a:r>
          </a:p>
          <a:p>
            <a:pPr algn="ctr">
              <a:lnSpc>
                <a:spcPts val="4759"/>
              </a:lnSpc>
            </a:pPr>
          </a:p>
        </p:txBody>
      </p:sp>
    </p:spTree>
  </p:cSld>
  <p:clrMapOvr>
    <a:masterClrMapping/>
  </p:clrMapOvr>
</p:sld>
</file>

<file path=ppt/slides/slide16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04751" y="2175919"/>
            <a:ext cx="13660916" cy="71812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conclusion, no-code applications are platforms that allow anyone—regardless of technical expertise—to build custom applications using a visual interface, templates, and pre-built components. These tools empower users to create websites, mobile apps, automations, and workflows quickly and easily without writing any code. Whether it's for creating a simple landing page, managing customer data, or automating business tasks, no-code applications open up new possibilities for businesses, entrepreneurs, and individuals to innovate and solve problems without relying on traditional software development.</a:t>
            </a:r>
          </a:p>
          <a:p>
            <a:pPr algn="ctr">
              <a:lnSpc>
                <a:spcPts val="4759"/>
              </a:lnSpc>
            </a:pPr>
          </a:p>
          <a:p>
            <a:pPr algn="ctr">
              <a:lnSpc>
                <a:spcPts val="4759"/>
              </a:lnSpc>
            </a:pPr>
          </a:p>
        </p:txBody>
      </p:sp>
    </p:spTree>
  </p:cSld>
  <p:clrMapOvr>
    <a:masterClrMapping/>
  </p:clrMapOvr>
</p:sld>
</file>

<file path=ppt/slides/slide16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10839" y="1375060"/>
            <a:ext cx="80911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no code form.io? </a:t>
            </a:r>
          </a:p>
        </p:txBody>
      </p:sp>
      <p:sp>
        <p:nvSpPr>
          <p:cNvPr name="TextBox 7" id="7"/>
          <p:cNvSpPr txBox="true"/>
          <p:nvPr/>
        </p:nvSpPr>
        <p:spPr>
          <a:xfrm rot="0">
            <a:off x="0" y="2978686"/>
            <a:ext cx="18288000"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No-Code Form.io is a platform that allows users to create and deploy dynamic, customizable forms and workflows without needing to write any code. It is a no-code solution, meaning it provides a user-friendly, drag-and-drop interface where non-technical users can easily build forms for various purposes—such as data collection, surveys, feedback forms, and lead generation—without requiring any programming knowledge.</a:t>
            </a:r>
          </a:p>
          <a:p>
            <a:pPr algn="ctr">
              <a:lnSpc>
                <a:spcPts val="4759"/>
              </a:lnSpc>
            </a:pPr>
          </a:p>
        </p:txBody>
      </p:sp>
    </p:spTree>
  </p:cSld>
  <p:clrMapOvr>
    <a:masterClrMapping/>
  </p:clrMapOvr>
</p:sld>
</file>

<file path=ppt/slides/slide16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80292" y="2308122"/>
            <a:ext cx="13942754"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key features of Form.io is its form builder. The platform offers a drag-and-drop interface that lets users create complex forms by adding different types of fields such as text boxes, checkboxes, dropdowns, and file upload fields. Users can customize the design, layout, and behavior of these fields without needing to code. The visual interface allows users to arrange form elements, set validation rules (e.g., mandatory fields or specific input formats), and create multi-step forms, all within minutes.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971550"/>
            <a:ext cx="15958451" cy="8420435"/>
          </a:xfrm>
          <a:prstGeom prst="rect">
            <a:avLst/>
          </a:prstGeom>
        </p:spPr>
        <p:txBody>
          <a:bodyPr anchor="t" rtlCol="false" tIns="0" lIns="0" bIns="0" rIns="0">
            <a:spAutoFit/>
          </a:bodyPr>
          <a:lstStyle/>
          <a:p>
            <a:pPr algn="just">
              <a:lnSpc>
                <a:spcPts val="4183"/>
              </a:lnSpc>
            </a:pPr>
            <a:r>
              <a:rPr lang="en-US" sz="2988">
                <a:solidFill>
                  <a:srgbClr val="000000"/>
                </a:solidFill>
                <a:latin typeface="Canva Sans"/>
                <a:ea typeface="Canva Sans"/>
                <a:cs typeface="Canva Sans"/>
                <a:sym typeface="Canva Sans"/>
              </a:rPr>
              <a:t>Data Vali</a:t>
            </a:r>
            <a:r>
              <a:rPr lang="en-US" sz="2988">
                <a:solidFill>
                  <a:srgbClr val="000000"/>
                </a:solidFill>
                <a:latin typeface="Canva Sans"/>
                <a:ea typeface="Canva Sans"/>
                <a:cs typeface="Canva Sans"/>
                <a:sym typeface="Canva Sans"/>
              </a:rPr>
              <a:t>dation:</a:t>
            </a:r>
          </a:p>
          <a:p>
            <a:pPr algn="just">
              <a:lnSpc>
                <a:spcPts val="4183"/>
              </a:lnSpc>
            </a:pPr>
            <a:r>
              <a:rPr lang="en-US" sz="2988">
                <a:solidFill>
                  <a:srgbClr val="000000"/>
                </a:solidFill>
                <a:latin typeface="Canva Sans"/>
                <a:ea typeface="Canva Sans"/>
                <a:cs typeface="Canva Sans"/>
                <a:sym typeface="Canva Sans"/>
              </a:rPr>
              <a:t>Data validation helps automate the process of checking for incorrect or inconsistent data. For example, you can set up rules to automatically check if numbers fall within a certain range, or if dates are in the correct format, without manual checks.</a:t>
            </a:r>
          </a:p>
          <a:p>
            <a:pPr algn="just">
              <a:lnSpc>
                <a:spcPts val="4183"/>
              </a:lnSpc>
            </a:pPr>
          </a:p>
          <a:p>
            <a:pPr algn="just">
              <a:lnSpc>
                <a:spcPts val="4183"/>
              </a:lnSpc>
            </a:pPr>
            <a:r>
              <a:rPr lang="en-US" sz="2988">
                <a:solidFill>
                  <a:srgbClr val="000000"/>
                </a:solidFill>
                <a:latin typeface="Canva Sans"/>
                <a:ea typeface="Canva Sans"/>
                <a:cs typeface="Canva Sans"/>
                <a:sym typeface="Canva Sans"/>
              </a:rPr>
              <a:t>Keyboard Shortcuts:</a:t>
            </a:r>
          </a:p>
          <a:p>
            <a:pPr algn="just">
              <a:lnSpc>
                <a:spcPts val="4183"/>
              </a:lnSpc>
            </a:pPr>
            <a:r>
              <a:rPr lang="en-US" sz="2988">
                <a:solidFill>
                  <a:srgbClr val="000000"/>
                </a:solidFill>
                <a:latin typeface="Canva Sans"/>
                <a:ea typeface="Canva Sans"/>
                <a:cs typeface="Canva Sans"/>
                <a:sym typeface="Canva Sans"/>
              </a:rPr>
              <a:t>Excel has numerous keyboard shortcuts that can speed up repetitive tasks. For example, pressing Ctrl+C to copy and Ctrl+V to paste, or Ctrl+Shift+L to add filters, saves time when performing frequent tasks.</a:t>
            </a:r>
          </a:p>
          <a:p>
            <a:pPr algn="just">
              <a:lnSpc>
                <a:spcPts val="4183"/>
              </a:lnSpc>
            </a:pPr>
          </a:p>
          <a:p>
            <a:pPr algn="just">
              <a:lnSpc>
                <a:spcPts val="4183"/>
              </a:lnSpc>
            </a:pPr>
            <a:r>
              <a:rPr lang="en-US" sz="2988">
                <a:solidFill>
                  <a:srgbClr val="000000"/>
                </a:solidFill>
                <a:latin typeface="Canva Sans"/>
                <a:ea typeface="Canva Sans"/>
                <a:cs typeface="Canva Sans"/>
                <a:sym typeface="Canva Sans"/>
              </a:rPr>
              <a:t>Scheduled Tasks with Power Automate:</a:t>
            </a:r>
          </a:p>
          <a:p>
            <a:pPr algn="just">
              <a:lnSpc>
                <a:spcPts val="4183"/>
              </a:lnSpc>
            </a:pPr>
            <a:r>
              <a:rPr lang="en-US" sz="2988">
                <a:solidFill>
                  <a:srgbClr val="000000"/>
                </a:solidFill>
                <a:latin typeface="Canva Sans"/>
                <a:ea typeface="Canva Sans"/>
                <a:cs typeface="Canva Sans"/>
                <a:sym typeface="Canva Sans"/>
              </a:rPr>
              <a:t>Power Automate (formerly known as Microsoft Flow) allows you to create automated workflows between Excel and other applications. For example, you can set up an automation that sends an email when a specific value is entered in a cell, or automatically saves an Excel file to OneDrive at regular intervals.</a:t>
            </a:r>
          </a:p>
          <a:p>
            <a:pPr algn="just">
              <a:lnSpc>
                <a:spcPts val="4183"/>
              </a:lnSpc>
            </a:pPr>
          </a:p>
        </p:txBody>
      </p:sp>
    </p:spTree>
  </p:cSld>
  <p:clrMapOvr>
    <a:masterClrMapping/>
  </p:clrMapOvr>
</p:sld>
</file>

<file path=ppt/slides/slide17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2414" y="2597743"/>
            <a:ext cx="13381822"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important feature of No-Code Form.io is its dynamic form logic. Users can create forms with conditional logic, meaning that certain fields can be shown or hidden based on user inputs. For example, a form can display additional questions only if a user selects a specific option from a dropdown list. This functionality helps improve the user experience by showing relevant questions based on responses, which also helps reduce form abandonment and improve the quality of collected data.</a:t>
            </a:r>
          </a:p>
          <a:p>
            <a:pPr algn="ctr">
              <a:lnSpc>
                <a:spcPts val="4759"/>
              </a:lnSpc>
            </a:pPr>
          </a:p>
        </p:txBody>
      </p:sp>
    </p:spTree>
  </p:cSld>
  <p:clrMapOvr>
    <a:masterClrMapping/>
  </p:clrMapOvr>
</p:sld>
</file>

<file path=ppt/slides/slide17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79084" y="3150736"/>
            <a:ext cx="15129831"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Form.io also supports integrations and automation without the need for coding. It allows users to connect their forms to various third-party services like CRM systems, email platforms, payment processors, and analytics tools. For example, a form created on Form.io can automatically submit data to a Google Sheets spreadsheet, send a notification email, or create a new lead in a CRM system such as Salesforce. These integrations help streamline business processes and enhance the functionality of the forms.</a:t>
            </a:r>
          </a:p>
        </p:txBody>
      </p:sp>
    </p:spTree>
  </p:cSld>
  <p:clrMapOvr>
    <a:masterClrMapping/>
  </p:clrMapOvr>
</p:sld>
</file>

<file path=ppt/slides/slide17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06757" y="2597743"/>
            <a:ext cx="12074487"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standout features of No-Code Form.io is its API-first design, which means that the platform offers powerful backend capabilities for developers to extend and customize forms further, even if they are not writing the core logic themselves. Developers can also use Form.io's APIs to manage forms, submissions, and user data programmatically, making it an ideal solution for both non-technical users who want an easy-to-use platform and technical users who need more advanced capabilities.</a:t>
            </a:r>
          </a:p>
        </p:txBody>
      </p:sp>
    </p:spTree>
  </p:cSld>
  <p:clrMapOvr>
    <a:masterClrMapping/>
  </p:clrMapOvr>
</p:sld>
</file>

<file path=ppt/slides/slide17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3353407"/>
            <a:ext cx="13942754"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addition, Form.io provides features for data collection and reporting. Once a form is submitted, the data is stored securely and can be accessed via a user-friendly dashboard. This makes it easy for users to analyze responses, track submissions, and manage collected data. Form.io also offers features like form submissions exports in different formats (e.g., CSV or JSON), making it easier for businesses to analyze and share data with stakeholders.</a:t>
            </a:r>
          </a:p>
        </p:txBody>
      </p:sp>
    </p:spTree>
  </p:cSld>
  <p:clrMapOvr>
    <a:masterClrMapping/>
  </p:clrMapOvr>
</p:sld>
</file>

<file path=ppt/slides/slide17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864386" y="3353407"/>
            <a:ext cx="11075624"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No-Code Form.io also includes security features such as form validation, CAPTCHA, and data encryption to ensure that user data is collected safely and securely. For businesses handling sensitive information, these security measures are crucial for maintaining compliance with data protection regulations such as GDPR or HIPAA.</a:t>
            </a:r>
          </a:p>
        </p:txBody>
      </p:sp>
    </p:spTree>
  </p:cSld>
  <p:clrMapOvr>
    <a:masterClrMapping/>
  </p:clrMapOvr>
</p:sld>
</file>

<file path=ppt/slides/slide17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14111" y="2939755"/>
            <a:ext cx="14659778"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conclusion, No-Code Form.io is a flexible and user-friendly platform for creating and managing forms and workflows without needing to write any code. It empowers non-technical users to build dynamic forms with conditional logic, automate tasks, and integrate with third-party services to streamline their processes. Whether it's for lead generation, customer feedback, or data collection, Form.io makes it easy for businesses to create powerful forms quickly and securely, while still offering backend flexibility for developers who need to extend its functionality.</a:t>
            </a:r>
          </a:p>
        </p:txBody>
      </p:sp>
    </p:spTree>
  </p:cSld>
  <p:clrMapOvr>
    <a:masterClrMapping/>
  </p:clrMapOvr>
</p:sld>
</file>

<file path=ppt/slides/slide17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73649" y="583215"/>
            <a:ext cx="1074070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are Excels and who owns it?</a:t>
            </a:r>
          </a:p>
        </p:txBody>
      </p:sp>
      <p:sp>
        <p:nvSpPr>
          <p:cNvPr name="TextBox 7" id="7"/>
          <p:cNvSpPr txBox="true"/>
          <p:nvPr/>
        </p:nvSpPr>
        <p:spPr>
          <a:xfrm rot="0">
            <a:off x="3773649" y="1844309"/>
            <a:ext cx="10740703" cy="71812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Excel is a powerful spreadsheet application developed by Microsoft. It is part of the Microsoft Office suite (now called Microsoft 365), which includes other productivity tools like Word, PowerPoint, and Outlook. Excel is used by individuals, businesses, and organizations worldwide for tasks like data analysis, financial modeling, project management, and record keeping. With its grid-based layout, Excel allows users to store, organize, and manipulate data, perform calculations, and create charts and graphs for easy visualization.</a:t>
            </a:r>
          </a:p>
        </p:txBody>
      </p:sp>
    </p:spTree>
  </p:cSld>
  <p:clrMapOvr>
    <a:masterClrMapping/>
  </p:clrMapOvr>
</p:sld>
</file>

<file path=ppt/slides/slide17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64954" y="3103654"/>
            <a:ext cx="12999904"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most important features of Excel is its ability to perform complex calculations. The program supports a wide range of formulas and functions that can be used for everything from simple arithmetic to complex statistical analysis. Excel also provides tools for sorting, filtering, and analyzing data, making it an essential tool for tasks such as budgeting, accounting, and financial forecasting. It is widely used in fields like finance, data science, education, and marketing due to its powerful computational capabilities.</a:t>
            </a:r>
          </a:p>
        </p:txBody>
      </p:sp>
    </p:spTree>
  </p:cSld>
  <p:clrMapOvr>
    <a:masterClrMapping/>
  </p:clrMapOvr>
</p:sld>
</file>

<file path=ppt/slides/slide17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804492" y="2308122"/>
            <a:ext cx="9738911" cy="71812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Excel also includes tools for creating charts and graphs, allowing users to visualize data in different ways. Users can create bar charts, line graphs, pie charts, and more, making it easier to understand and present data. Excel's charting and visualization features are particularly useful for professionals who need to present data findings to colleagues or clients in an easy-to-understand format. Additionally, Excel allows users to create pivot tables, which summarize large datasets and provide insights into trends and patterns.</a:t>
            </a:r>
          </a:p>
        </p:txBody>
      </p:sp>
    </p:spTree>
  </p:cSld>
  <p:clrMapOvr>
    <a:masterClrMapping/>
  </p:clrMapOvr>
</p:sld>
</file>

<file path=ppt/slides/slide17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87547" y="3103654"/>
            <a:ext cx="13146795"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key feature of Excel is its integration with other Microsoft Office applications and cloud services. Excel files can be shared and collaborated on with others in real time, especially when using Microsoft 365 (formerly Office 365). This enables users to work together on the same document, making it ideal for team projects, remote work, and collaborative data analysis. Excel also allows users to store and access files on OneDrive or SharePoint, which provides cloud storage and backup options.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85092" y="583215"/>
            <a:ext cx="1479381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Automating Repetitive Tasks in Google Sheets</a:t>
            </a:r>
          </a:p>
        </p:txBody>
      </p:sp>
      <p:sp>
        <p:nvSpPr>
          <p:cNvPr name="TextBox 7" id="7"/>
          <p:cNvSpPr txBox="true"/>
          <p:nvPr/>
        </p:nvSpPr>
        <p:spPr>
          <a:xfrm rot="0">
            <a:off x="1249111" y="1976040"/>
            <a:ext cx="16319120" cy="7073806"/>
          </a:xfrm>
          <a:prstGeom prst="rect">
            <a:avLst/>
          </a:prstGeom>
        </p:spPr>
        <p:txBody>
          <a:bodyPr anchor="t" rtlCol="false" tIns="0" lIns="0" bIns="0" rIns="0">
            <a:spAutoFit/>
          </a:bodyPr>
          <a:lstStyle/>
          <a:p>
            <a:pPr algn="l">
              <a:lnSpc>
                <a:spcPts val="4016"/>
              </a:lnSpc>
            </a:pPr>
            <a:r>
              <a:rPr lang="en-US" sz="2869">
                <a:solidFill>
                  <a:srgbClr val="000000"/>
                </a:solidFill>
                <a:latin typeface="Canva Sans"/>
                <a:ea typeface="Canva Sans"/>
                <a:cs typeface="Canva Sans"/>
                <a:sym typeface="Canva Sans"/>
              </a:rPr>
              <a:t>What is </a:t>
            </a:r>
            <a:r>
              <a:rPr lang="en-US" sz="2869">
                <a:solidFill>
                  <a:srgbClr val="000000"/>
                </a:solidFill>
                <a:latin typeface="Canva Sans"/>
                <a:ea typeface="Canva Sans"/>
                <a:cs typeface="Canva Sans"/>
                <a:sym typeface="Canva Sans"/>
              </a:rPr>
              <a:t>Automation in Google Sheets?</a:t>
            </a:r>
          </a:p>
          <a:p>
            <a:pPr algn="l">
              <a:lnSpc>
                <a:spcPts val="4016"/>
              </a:lnSpc>
            </a:pPr>
            <a:r>
              <a:rPr lang="en-US" sz="2869">
                <a:solidFill>
                  <a:srgbClr val="000000"/>
                </a:solidFill>
                <a:latin typeface="Canva Sans"/>
                <a:ea typeface="Canva Sans"/>
                <a:cs typeface="Canva Sans"/>
                <a:sym typeface="Canva Sans"/>
              </a:rPr>
              <a:t>Automation in Google Sheets refers to using built-in tools or scripts to perform repetitive tasks automatically, saving time and reducing manual effort. This can include data entry, formatting, calculations, and even email notifications.</a:t>
            </a:r>
          </a:p>
          <a:p>
            <a:pPr algn="l">
              <a:lnSpc>
                <a:spcPts val="4016"/>
              </a:lnSpc>
            </a:pPr>
          </a:p>
          <a:p>
            <a:pPr algn="l">
              <a:lnSpc>
                <a:spcPts val="4016"/>
              </a:lnSpc>
            </a:pPr>
            <a:r>
              <a:rPr lang="en-US" sz="2869">
                <a:solidFill>
                  <a:srgbClr val="000000"/>
                </a:solidFill>
                <a:latin typeface="Canva Sans"/>
                <a:ea typeface="Canva Sans"/>
                <a:cs typeface="Canva Sans"/>
                <a:sym typeface="Canva Sans"/>
              </a:rPr>
              <a:t>Google Sheets Formulas:</a:t>
            </a:r>
          </a:p>
          <a:p>
            <a:pPr algn="l">
              <a:lnSpc>
                <a:spcPts val="4016"/>
              </a:lnSpc>
            </a:pPr>
            <a:r>
              <a:rPr lang="en-US" sz="2869">
                <a:solidFill>
                  <a:srgbClr val="000000"/>
                </a:solidFill>
                <a:latin typeface="Canva Sans"/>
                <a:ea typeface="Canva Sans"/>
                <a:cs typeface="Canva Sans"/>
                <a:sym typeface="Canva Sans"/>
              </a:rPr>
              <a:t>Just like Excel, Google Sheets has powerful formulas (like SUM, AVERAGE, IF, and VLOOKUP) that automatically calculate results without needing you to input data manually each time.</a:t>
            </a:r>
          </a:p>
          <a:p>
            <a:pPr algn="l">
              <a:lnSpc>
                <a:spcPts val="4016"/>
              </a:lnSpc>
            </a:pPr>
          </a:p>
          <a:p>
            <a:pPr algn="l">
              <a:lnSpc>
                <a:spcPts val="4016"/>
              </a:lnSpc>
            </a:pPr>
            <a:r>
              <a:rPr lang="en-US" sz="2869">
                <a:solidFill>
                  <a:srgbClr val="000000"/>
                </a:solidFill>
                <a:latin typeface="Canva Sans"/>
                <a:ea typeface="Canva Sans"/>
                <a:cs typeface="Canva Sans"/>
                <a:sym typeface="Canva Sans"/>
              </a:rPr>
              <a:t>Google Apps Script:</a:t>
            </a:r>
          </a:p>
          <a:p>
            <a:pPr algn="l">
              <a:lnSpc>
                <a:spcPts val="4016"/>
              </a:lnSpc>
            </a:pPr>
            <a:r>
              <a:rPr lang="en-US" sz="2869">
                <a:solidFill>
                  <a:srgbClr val="000000"/>
                </a:solidFill>
                <a:latin typeface="Canva Sans"/>
                <a:ea typeface="Canva Sans"/>
                <a:cs typeface="Canva Sans"/>
                <a:sym typeface="Canva Sans"/>
              </a:rPr>
              <a:t>Google Apps Script is a cloud-based scripting language for light-weight application development in Google Sheets. With Apps Script, you can write custom scripts to automate repetitive tasks, such as data manipulation, email sending, or generating reports.</a:t>
            </a:r>
          </a:p>
          <a:p>
            <a:pPr algn="l">
              <a:lnSpc>
                <a:spcPts val="4016"/>
              </a:lnSpc>
            </a:pPr>
          </a:p>
        </p:txBody>
      </p:sp>
    </p:spTree>
  </p:cSld>
  <p:clrMapOvr>
    <a:masterClrMapping/>
  </p:clrMapOvr>
</p:sld>
</file>

<file path=ppt/slides/slide18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53089" y="3353407"/>
            <a:ext cx="13073349"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Excel is available on multiple platforms, including Windows, Mac, and mobile devices (iOS and Android). Users can also access a web-based version of Excel called Excel for the Web (part of Microsoft 365), which offers many of the same features but runs directly in a web browser. This version of Excel makes it possible to work on spreadsheets from virtually any device with internet access, enhancing flexibility and productivity.</a:t>
            </a:r>
          </a:p>
        </p:txBody>
      </p:sp>
    </p:spTree>
  </p:cSld>
  <p:clrMapOvr>
    <a:masterClrMapping/>
  </p:clrMapOvr>
</p:sld>
</file>

<file path=ppt/slides/slide18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311521" y="2909321"/>
            <a:ext cx="12192000"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conclusion, Excel is a highly versatile and widely used spreadsheet application that enables users to perform calculations, analyze data, and visualize results. Developed and owned by Microsoft, Excel is an essential tool in various industries, helping professionals organize data, automate tasks, and present information effectively. Whether used for personal projects, business reporting, or advanced data analysis, Excel remains one of the most powerful and widely recognized productivity tools in the world.</a:t>
            </a:r>
          </a:p>
        </p:txBody>
      </p:sp>
    </p:spTree>
  </p:cSld>
  <p:clrMapOvr>
    <a:masterClrMapping/>
  </p:clrMapOvr>
</p:sld>
</file>

<file path=ppt/slides/slide18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2431055" y="2259299"/>
          <a:ext cx="13088039" cy="6397625"/>
        </p:xfrm>
        <a:graphic>
          <a:graphicData uri="http://schemas.openxmlformats.org/drawingml/2006/table">
            <a:tbl>
              <a:tblPr/>
              <a:tblGrid>
                <a:gridCol w="5040353"/>
                <a:gridCol w="2432782"/>
                <a:gridCol w="5614903"/>
              </a:tblGrid>
              <a:tr h="1367041">
                <a:tc>
                  <a:txBody>
                    <a:bodyPr anchor="t" rtlCol="false"/>
                    <a:lstStyle/>
                    <a:p>
                      <a:pPr algn="ctr">
                        <a:lnSpc>
                          <a:spcPts val="2520"/>
                        </a:lnSpc>
                        <a:defRPr/>
                      </a:pPr>
                      <a:r>
                        <a:rPr lang="en-US" sz="1800">
                          <a:solidFill>
                            <a:srgbClr val="000000"/>
                          </a:solidFill>
                          <a:latin typeface="Canva Sans"/>
                          <a:ea typeface="Canva Sans"/>
                          <a:cs typeface="Canva Sans"/>
                          <a:sym typeface="Canva Sans"/>
                        </a:rPr>
                        <a:t>Aspect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Charts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Graphs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73396">
                <a:tc>
                  <a:txBody>
                    <a:bodyPr anchor="t" rtlCol="false"/>
                    <a:lstStyle/>
                    <a:p>
                      <a:pPr algn="ctr">
                        <a:lnSpc>
                          <a:spcPts val="2520"/>
                        </a:lnSpc>
                        <a:defRPr/>
                      </a:pPr>
                      <a:r>
                        <a:rPr lang="en-US" sz="1800">
                          <a:solidFill>
                            <a:srgbClr val="000000"/>
                          </a:solidFill>
                          <a:latin typeface="Canva Sans"/>
                          <a:ea typeface="Canva Sans"/>
                          <a:cs typeface="Canva Sans"/>
                          <a:sym typeface="Canva Sans"/>
                        </a:rPr>
                        <a:t>Definition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A broad term for any visual representation of data, including various types like bar charts, pie charts,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A specific type of visual representation that typically uses axes (X and Y) to show the relationship between data points.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57188">
                <a:tc>
                  <a:txBody>
                    <a:bodyPr anchor="t" rtlCol="false"/>
                    <a:lstStyle/>
                    <a:p>
                      <a:pPr algn="ctr">
                        <a:lnSpc>
                          <a:spcPts val="2520"/>
                        </a:lnSpc>
                        <a:defRPr/>
                      </a:pPr>
                      <a:r>
                        <a:rPr lang="en-US" sz="1800">
                          <a:solidFill>
                            <a:srgbClr val="000000"/>
                          </a:solidFill>
                          <a:latin typeface="Canva Sans"/>
                          <a:ea typeface="Canva Sans"/>
                          <a:cs typeface="Canva Sans"/>
                          <a:sym typeface="Canva Sans"/>
                        </a:rPr>
                        <a:t>Purpose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To represent data in a simplified, organized format for comparison, categorization, or summarization.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To represent relationships, trends, or correlations between data points, often focusing on the interaction between variables.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5758248" y="979137"/>
            <a:ext cx="586077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Charts and graphs</a:t>
            </a:r>
          </a:p>
        </p:txBody>
      </p:sp>
    </p:spTree>
  </p:cSld>
  <p:clrMapOvr>
    <a:masterClrMapping/>
  </p:clrMapOvr>
</p:sld>
</file>

<file path=ppt/slides/slide18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4869455" y="2071458"/>
          <a:ext cx="7315200" cy="7381875"/>
        </p:xfrm>
        <a:graphic>
          <a:graphicData uri="http://schemas.openxmlformats.org/drawingml/2006/table">
            <a:tbl>
              <a:tblPr/>
              <a:tblGrid>
                <a:gridCol w="2438400"/>
                <a:gridCol w="2438400"/>
                <a:gridCol w="2438400"/>
              </a:tblGrid>
              <a:tr h="2671262">
                <a:tc>
                  <a:txBody>
                    <a:bodyPr anchor="t" rtlCol="false"/>
                    <a:lstStyle/>
                    <a:p>
                      <a:pPr algn="ctr">
                        <a:lnSpc>
                          <a:spcPts val="2520"/>
                        </a:lnSpc>
                        <a:defRPr/>
                      </a:pPr>
                      <a:r>
                        <a:rPr lang="en-US" sz="1800">
                          <a:solidFill>
                            <a:srgbClr val="000000"/>
                          </a:solidFill>
                          <a:latin typeface="Canva Sans"/>
                          <a:ea typeface="Canva Sans"/>
                          <a:cs typeface="Canva Sans"/>
                          <a:sym typeface="Canva Sans"/>
                        </a:rPr>
                        <a:t>Types of Visualizations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Pie Charts, Bar Charts, Line Charts, Area Charts, Radar Charts, Histograms, Gantt Charts.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Line Graphs, Scatter Plots, Bar Graphs (sometimes categorized as a type of chart), X-Y Graphs.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55306">
                <a:tc>
                  <a:txBody>
                    <a:bodyPr anchor="t" rtlCol="false"/>
                    <a:lstStyle/>
                    <a:p>
                      <a:pPr algn="ctr">
                        <a:lnSpc>
                          <a:spcPts val="2520"/>
                        </a:lnSpc>
                        <a:defRPr/>
                      </a:pPr>
                      <a:r>
                        <a:rPr lang="en-US" sz="1800">
                          <a:solidFill>
                            <a:srgbClr val="000000"/>
                          </a:solidFill>
                          <a:latin typeface="Canva Sans"/>
                          <a:ea typeface="Canva Sans"/>
                          <a:cs typeface="Canva Sans"/>
                          <a:sym typeface="Canva Sans"/>
                        </a:rPr>
                        <a:t>Data Representation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Focuses on comparing categories, showing proportions, or summarizing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Focuses on showing relationships, trends, or patterns between data points.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55306">
                <a:tc>
                  <a:txBody>
                    <a:bodyPr anchor="t" rtlCol="false"/>
                    <a:lstStyle/>
                    <a:p>
                      <a:pPr algn="ctr">
                        <a:lnSpc>
                          <a:spcPts val="2520"/>
                        </a:lnSpc>
                        <a:defRPr/>
                      </a:pPr>
                      <a:r>
                        <a:rPr lang="en-US" sz="1800">
                          <a:solidFill>
                            <a:srgbClr val="000000"/>
                          </a:solidFill>
                          <a:latin typeface="Canva Sans"/>
                          <a:ea typeface="Canva Sans"/>
                          <a:cs typeface="Canva Sans"/>
                          <a:sym typeface="Canva Sans"/>
                        </a:rPr>
                        <a:t>Structure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Often simpler and more flexible, showing comparisons or data distributions.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Canva Sans"/>
                          <a:ea typeface="Canva Sans"/>
                          <a:cs typeface="Canva Sans"/>
                          <a:sym typeface="Canva Sans"/>
                        </a:rPr>
                        <a:t>Usually more technical, with data points plotted on axes to show correlations or trends.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8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246184" y="382219"/>
            <a:ext cx="558998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SmartArt in Excel</a:t>
            </a:r>
          </a:p>
        </p:txBody>
      </p:sp>
      <p:sp>
        <p:nvSpPr>
          <p:cNvPr name="TextBox 7" id="7"/>
          <p:cNvSpPr txBox="true"/>
          <p:nvPr/>
        </p:nvSpPr>
        <p:spPr>
          <a:xfrm rot="0">
            <a:off x="0" y="3248228"/>
            <a:ext cx="18288000"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SmartArt in Excel refers to a feature that allows users to create visually appealing diagrams to represent information in a clear, structured, and engaging way. It is part of Microsoft Excel’s suite of tools designed to enhance the presentation of data. SmartArt graphics are pre-designed, customizable visuals that can be used to illustrate relationships, processes, hierarchies, and more. These graphics help turn complex or abstract data into an easy-to-understand format, making it ideal for reports, presentations, and data analysis.</a:t>
            </a:r>
          </a:p>
          <a:p>
            <a:pPr algn="ctr">
              <a:lnSpc>
                <a:spcPts val="4759"/>
              </a:lnSpc>
            </a:pPr>
          </a:p>
        </p:txBody>
      </p:sp>
    </p:spTree>
  </p:cSld>
  <p:clrMapOvr>
    <a:masterClrMapping/>
  </p:clrMapOvr>
</p:sld>
</file>

<file path=ppt/slides/slide18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25966" y="2285285"/>
            <a:ext cx="12515161"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of the main benefits of using SmartArt in Excel is its ability to create a wide variety of visual representations. Users can choose from various categories, such as List, Process, Cycle, Hierarchy, and Relationship, depending on the type of data they want to display. For example, a hierarchical SmartArt graphic can be used to illustrate organizational structures, while a process diagram can show steps in a workflow or project timeline. The versatility of SmartArt makes it a useful tool in many business and academic settings.</a:t>
            </a:r>
          </a:p>
        </p:txBody>
      </p:sp>
    </p:spTree>
  </p:cSld>
  <p:clrMapOvr>
    <a:masterClrMapping/>
  </p:clrMapOvr>
</p:sld>
</file>

<file path=ppt/slides/slide18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592636" y="2880999"/>
            <a:ext cx="13102728"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SmartArt is easy to insert into an Excel worksheet, making it accessible even for users with limited technical skills. To add SmartArt, you simply go to the "Insert" tab in the Ribbon, click on "SmartArt," and select from the available designs. Once added, users can customize the SmartArt by changing colors, adding text, adjusting shapes, and modifying the layout to suit their needs. The graphics can also be resized to fit the space in a worksheet or presentation slide.</a:t>
            </a:r>
          </a:p>
        </p:txBody>
      </p:sp>
    </p:spTree>
  </p:cSld>
  <p:clrMapOvr>
    <a:masterClrMapping/>
  </p:clrMapOvr>
</p:sld>
</file>

<file path=ppt/slides/slide18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849696" y="2419667"/>
            <a:ext cx="12970525"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Another key feature of SmartArt is its ability to integrate with Excel's existing data. For instance, if you're managing a project and want to display the stages of completion, you can use a SmartArt process diagram that visually shows the steps involved. As you update data in your worksheet, you can easily edit the SmartArt to reflect changes, keeping both your data and the visual representation up to date. This integration ensures that your graphics remain accurate and relevant to the information in your worksheet.</a:t>
            </a:r>
          </a:p>
        </p:txBody>
      </p:sp>
    </p:spTree>
  </p:cSld>
  <p:clrMapOvr>
    <a:masterClrMapping/>
  </p:clrMapOvr>
</p:sld>
</file>

<file path=ppt/slides/slide18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203373" y="2969134"/>
            <a:ext cx="14630400"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SmartArt can also help users enhance their presentations by making the data more engaging and easier to understand. Instead of relying on tables or text-heavy content, you can use visually appealing diagrams that capture the audience's attention. This is especially useful when presenting complex data, as visual aids like SmartArt help convey information in a way that is both clear and memorable. By using visuals, you make it easier for the audience to absorb key insights without being overwhelmed by numbers or dense text.</a:t>
            </a:r>
          </a:p>
          <a:p>
            <a:pPr algn="ctr">
              <a:lnSpc>
                <a:spcPts val="4759"/>
              </a:lnSpc>
            </a:pPr>
          </a:p>
        </p:txBody>
      </p:sp>
    </p:spTree>
  </p:cSld>
  <p:clrMapOvr>
    <a:masterClrMapping/>
  </p:clrMapOvr>
</p:sld>
</file>

<file path=ppt/slides/slide18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03173" y="2159361"/>
            <a:ext cx="16365058" cy="6939910"/>
          </a:xfrm>
          <a:prstGeom prst="rect">
            <a:avLst/>
          </a:prstGeom>
        </p:spPr>
        <p:txBody>
          <a:bodyPr anchor="t" rtlCol="false" tIns="0" lIns="0" bIns="0" rIns="0">
            <a:spAutoFit/>
          </a:bodyPr>
          <a:lstStyle/>
          <a:p>
            <a:pPr algn="ctr">
              <a:lnSpc>
                <a:spcPts val="6130"/>
              </a:lnSpc>
            </a:pPr>
            <a:r>
              <a:rPr lang="en-US" sz="4379">
                <a:solidFill>
                  <a:srgbClr val="000000"/>
                </a:solidFill>
                <a:latin typeface="Canva Sans"/>
                <a:ea typeface="Canva Sans"/>
                <a:cs typeface="Canva Sans"/>
                <a:sym typeface="Canva Sans"/>
              </a:rPr>
              <a:t>In conclusion, SmartArt in Excel is a powerful tool that allows users to create visually appealing, easy-to-understand graphics to represent data and ideas. Whether it's for illustrating relationships, workflows, or hierarchies, SmartArt offers a range of customizable options to enhance your presentations and reports. Its ease of use, integration with existing data, and ability to engage audiences make it an indispensable tool for anyone looking to present information more effectively.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29807" y="1413160"/>
            <a:ext cx="15545601" cy="7635091"/>
          </a:xfrm>
          <a:prstGeom prst="rect">
            <a:avLst/>
          </a:prstGeom>
        </p:spPr>
        <p:txBody>
          <a:bodyPr anchor="t" rtlCol="false" tIns="0" lIns="0" bIns="0" rIns="0">
            <a:spAutoFit/>
          </a:bodyPr>
          <a:lstStyle/>
          <a:p>
            <a:pPr algn="just">
              <a:lnSpc>
                <a:spcPts val="4046"/>
              </a:lnSpc>
            </a:pPr>
            <a:r>
              <a:rPr lang="en-US" sz="2890">
                <a:solidFill>
                  <a:srgbClr val="000000"/>
                </a:solidFill>
                <a:latin typeface="Canva Sans"/>
                <a:ea typeface="Canva Sans"/>
                <a:cs typeface="Canva Sans"/>
                <a:sym typeface="Canva Sans"/>
              </a:rPr>
              <a:t>Google Sheets Macros:</a:t>
            </a:r>
          </a:p>
          <a:p>
            <a:pPr algn="just">
              <a:lnSpc>
                <a:spcPts val="4046"/>
              </a:lnSpc>
            </a:pPr>
            <a:r>
              <a:rPr lang="en-US" sz="2890">
                <a:solidFill>
                  <a:srgbClr val="000000"/>
                </a:solidFill>
                <a:latin typeface="Canva Sans"/>
                <a:ea typeface="Canva Sans"/>
                <a:cs typeface="Canva Sans"/>
                <a:sym typeface="Canva Sans"/>
              </a:rPr>
              <a:t>Google Sheets has a Macro recorder, which allows you to record a series of actions (like formatting, data entry, or sorting) and replay them with a single click. This is useful for tasks you do frequently, such as applying consistent formatting or entering similar data.</a:t>
            </a:r>
          </a:p>
          <a:p>
            <a:pPr algn="just">
              <a:lnSpc>
                <a:spcPts val="4046"/>
              </a:lnSpc>
            </a:pPr>
          </a:p>
          <a:p>
            <a:pPr algn="just">
              <a:lnSpc>
                <a:spcPts val="4046"/>
              </a:lnSpc>
            </a:pPr>
            <a:r>
              <a:rPr lang="en-US" sz="2890">
                <a:solidFill>
                  <a:srgbClr val="000000"/>
                </a:solidFill>
                <a:latin typeface="Canva Sans"/>
                <a:ea typeface="Canva Sans"/>
                <a:cs typeface="Canva Sans"/>
                <a:sym typeface="Canva Sans"/>
              </a:rPr>
              <a:t>Custom Functions with </a:t>
            </a:r>
            <a:r>
              <a:rPr lang="en-US" sz="2890">
                <a:solidFill>
                  <a:srgbClr val="000000"/>
                </a:solidFill>
                <a:latin typeface="Canva Sans"/>
                <a:ea typeface="Canva Sans"/>
                <a:cs typeface="Canva Sans"/>
                <a:sym typeface="Canva Sans"/>
              </a:rPr>
              <a:t>Apps Script:</a:t>
            </a:r>
          </a:p>
          <a:p>
            <a:pPr algn="just">
              <a:lnSpc>
                <a:spcPts val="4046"/>
              </a:lnSpc>
            </a:pPr>
            <a:r>
              <a:rPr lang="en-US" sz="2890">
                <a:solidFill>
                  <a:srgbClr val="000000"/>
                </a:solidFill>
                <a:latin typeface="Canva Sans"/>
                <a:ea typeface="Canva Sans"/>
                <a:cs typeface="Canva Sans"/>
                <a:sym typeface="Canva Sans"/>
              </a:rPr>
              <a:t>You can create custom functions in Google Sheets using Google Apps Script. For example, you could write a custom function to automatically fetch data from an external API or generate a specific calculation based on certain criteria.</a:t>
            </a:r>
          </a:p>
          <a:p>
            <a:pPr algn="just">
              <a:lnSpc>
                <a:spcPts val="4046"/>
              </a:lnSpc>
            </a:pPr>
          </a:p>
          <a:p>
            <a:pPr algn="just">
              <a:lnSpc>
                <a:spcPts val="4046"/>
              </a:lnSpc>
            </a:pPr>
            <a:r>
              <a:rPr lang="en-US" sz="2890">
                <a:solidFill>
                  <a:srgbClr val="000000"/>
                </a:solidFill>
                <a:latin typeface="Canva Sans"/>
                <a:ea typeface="Canva Sans"/>
                <a:cs typeface="Canva Sans"/>
                <a:sym typeface="Canva Sans"/>
              </a:rPr>
              <a:t>Google Sheets Add-ons:</a:t>
            </a:r>
          </a:p>
          <a:p>
            <a:pPr algn="just">
              <a:lnSpc>
                <a:spcPts val="4046"/>
              </a:lnSpc>
            </a:pPr>
            <a:r>
              <a:rPr lang="en-US" sz="2890">
                <a:solidFill>
                  <a:srgbClr val="000000"/>
                </a:solidFill>
                <a:latin typeface="Canva Sans"/>
                <a:ea typeface="Canva Sans"/>
                <a:cs typeface="Canva Sans"/>
                <a:sym typeface="Canva Sans"/>
              </a:rPr>
              <a:t>Add-ons are third-party tools that can be installed in Google Sheets to add functionality and automate tasks. There are add-ons for things like automating data imports, integrating with CRM systems, and even automating reporting processes.</a:t>
            </a:r>
          </a:p>
          <a:p>
            <a:pPr algn="just">
              <a:lnSpc>
                <a:spcPts val="4046"/>
              </a:lnSpc>
            </a:pPr>
          </a:p>
        </p:txBody>
      </p:sp>
    </p:spTree>
  </p:cSld>
  <p:clrMapOvr>
    <a:masterClrMapping/>
  </p:clrMapOvr>
</p:sld>
</file>

<file path=ppt/slides/slide19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2748796"/>
            <a:ext cx="18288000"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Venn Diagram</a:t>
            </a:r>
          </a:p>
          <a:p>
            <a:pPr algn="ctr">
              <a:lnSpc>
                <a:spcPts val="4759"/>
              </a:lnSpc>
            </a:pPr>
            <a:r>
              <a:rPr lang="en-US" sz="3399">
                <a:solidFill>
                  <a:srgbClr val="000000"/>
                </a:solidFill>
                <a:latin typeface="Canva Sans"/>
                <a:ea typeface="Canva Sans"/>
                <a:cs typeface="Canva Sans"/>
                <a:sym typeface="Canva Sans"/>
              </a:rPr>
              <a:t>A Venn Diagram is a visual tool used to show the relationships between different sets. It consists of overlapping circles where each circle represents a set, and the overlapping areas highlight the common elements between the sets. Venn diagrams are widely used in mathematics, logic, statistics, and problem-solving to simplify complex ideas and illustrate similarities and differences. They are especially helpful for comparing and contrasting data or concepts in a straightforward way. Typically, the more sets there are, the more complex the diagram becomes, but it remains an essential tool for visualizing relationships.</a:t>
            </a:r>
          </a:p>
          <a:p>
            <a:pPr algn="ctr">
              <a:lnSpc>
                <a:spcPts val="4759"/>
              </a:lnSpc>
            </a:pPr>
          </a:p>
        </p:txBody>
      </p:sp>
    </p:spTree>
  </p:cSld>
  <p:clrMapOvr>
    <a:masterClrMapping/>
  </p:clrMapOvr>
</p:sld>
</file>

<file path=ppt/slides/slide19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119630"/>
            <a:ext cx="162306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ETack Venn Diagram</a:t>
            </a:r>
          </a:p>
          <a:p>
            <a:pPr algn="ctr">
              <a:lnSpc>
                <a:spcPts val="4759"/>
              </a:lnSpc>
              <a:spcBef>
                <a:spcPct val="0"/>
              </a:spcBef>
            </a:pPr>
            <a:r>
              <a:rPr lang="en-US" sz="3399">
                <a:solidFill>
                  <a:srgbClr val="000000"/>
                </a:solidFill>
                <a:latin typeface="Canva Sans"/>
                <a:ea typeface="Canva Sans"/>
                <a:cs typeface="Canva Sans"/>
                <a:sym typeface="Canva Sans"/>
              </a:rPr>
              <a:t>An ETack Venn Diagram is a variant of the traditional Venn diagram that emphasizes event tracking in various overlapping categories. Unlike a standard Venn diagram, ETack Venn diagrams focus on representing different user actions or behaviors within overlapping events, often used in digital analytics. This tool is typically applied in fields like web analytics, marketing, and customer behavior analysis. By tracking how users interact with multiple touchpoints, businesses can identify the most effective strategies or areas that need improvement. The diagram allows for better insights into user journeys and event correlations.</a:t>
            </a:r>
          </a:p>
        </p:txBody>
      </p:sp>
    </p:spTree>
  </p:cSld>
  <p:clrMapOvr>
    <a:masterClrMapping/>
  </p:clrMapOvr>
</p:sld>
</file>

<file path=ppt/slides/slide19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819592"/>
            <a:ext cx="16230600" cy="65811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Google Merchant Center</a:t>
            </a:r>
          </a:p>
          <a:p>
            <a:pPr algn="ctr">
              <a:lnSpc>
                <a:spcPts val="4759"/>
              </a:lnSpc>
              <a:spcBef>
                <a:spcPct val="0"/>
              </a:spcBef>
            </a:pPr>
            <a:r>
              <a:rPr lang="en-US" sz="3399">
                <a:solidFill>
                  <a:srgbClr val="000000"/>
                </a:solidFill>
                <a:latin typeface="Canva Sans"/>
                <a:ea typeface="Canva Sans"/>
                <a:cs typeface="Canva Sans"/>
                <a:sym typeface="Canva Sans"/>
              </a:rPr>
              <a:t>Google Merchant Center is a tool that allows businesses to upload their product information to Google, making it visible across Google’s services such as Search, Shopping, and YouTube. By integrating their product catalog into the Merchant Center, retailers can reach potential customers through paid ads and organic listings. The platform allows merchants to manage their product data, including prices, availability, and promotions, in real-time. Google Merchant Center is an essential tool for e-commerce businesses looking to increase their visibility and drive sales through Google Ads. It also provides detailed performance reports and insights to optimize product listings.</a:t>
            </a:r>
          </a:p>
        </p:txBody>
      </p:sp>
    </p:spTree>
  </p:cSld>
  <p:clrMapOvr>
    <a:masterClrMapping/>
  </p:clrMapOvr>
</p:sld>
</file>

<file path=ppt/slides/slide19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119630"/>
            <a:ext cx="162306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Headquarters of Gamma Companies</a:t>
            </a:r>
          </a:p>
          <a:p>
            <a:pPr algn="ctr">
              <a:lnSpc>
                <a:spcPts val="4759"/>
              </a:lnSpc>
              <a:spcBef>
                <a:spcPct val="0"/>
              </a:spcBef>
            </a:pPr>
            <a:r>
              <a:rPr lang="en-US" sz="3399">
                <a:solidFill>
                  <a:srgbClr val="000000"/>
                </a:solidFill>
                <a:latin typeface="Canva Sans"/>
                <a:ea typeface="Canva Sans"/>
                <a:cs typeface="Canva Sans"/>
                <a:sym typeface="Canva Sans"/>
              </a:rPr>
              <a:t>The headquarters of Gamma Companies is the central administrative location of a business group or corporate entity known as Gamma Companies. Depending on the context, this could refer to a company involved in technology, finance, or any other industry. The headquarters is typically the location where key decisions are made, and senior management operates. It serves as the hub for the company’s operations, finance, marketing, and strategy. Businesses with international operations often have their global headquarters in major cities or financial hubs for easy access to resources, talent, and networks.</a:t>
            </a:r>
          </a:p>
        </p:txBody>
      </p:sp>
    </p:spTree>
  </p:cSld>
  <p:clrMapOvr>
    <a:masterClrMapping/>
  </p:clrMapOvr>
</p:sld>
</file>

<file path=ppt/slides/slide19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819592"/>
            <a:ext cx="16230600" cy="65811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No-Code Web Apps</a:t>
            </a:r>
          </a:p>
          <a:p>
            <a:pPr algn="ctr">
              <a:lnSpc>
                <a:spcPts val="4759"/>
              </a:lnSpc>
              <a:spcBef>
                <a:spcPct val="0"/>
              </a:spcBef>
            </a:pPr>
            <a:r>
              <a:rPr lang="en-US" sz="3399">
                <a:solidFill>
                  <a:srgbClr val="000000"/>
                </a:solidFill>
                <a:latin typeface="Canva Sans"/>
                <a:ea typeface="Canva Sans"/>
                <a:cs typeface="Canva Sans"/>
                <a:sym typeface="Canva Sans"/>
              </a:rPr>
              <a:t>No-code web apps are software applications that allow users to build and deploy websites and web-based applications without writing code. These platforms provide drag-and-drop interfaces, pre-built templates, and customizable components that enable individuals with no technical background to create functional and interactive apps. Popular no-code platforms like Wix, Bubble, and Webflow enable entrepreneurs, startups, and small businesses to create online presence tools such as blogs, e-commerce sites, or client portals quickly and affordably. These tools reduce development time and costs, offering a user-friendly alternative to traditional coding for web development.</a:t>
            </a:r>
          </a:p>
        </p:txBody>
      </p:sp>
    </p:spTree>
  </p:cSld>
  <p:clrMapOvr>
    <a:masterClrMapping/>
  </p:clrMapOvr>
</p:sld>
</file>

<file path=ppt/slides/slide19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119630"/>
            <a:ext cx="162306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E-commerce Product Catalog</a:t>
            </a:r>
          </a:p>
          <a:p>
            <a:pPr algn="ctr">
              <a:lnSpc>
                <a:spcPts val="4759"/>
              </a:lnSpc>
              <a:spcBef>
                <a:spcPct val="0"/>
              </a:spcBef>
            </a:pPr>
            <a:r>
              <a:rPr lang="en-US" sz="3399">
                <a:solidFill>
                  <a:srgbClr val="000000"/>
                </a:solidFill>
                <a:latin typeface="Canva Sans"/>
                <a:ea typeface="Canva Sans"/>
                <a:cs typeface="Canva Sans"/>
                <a:sym typeface="Canva Sans"/>
              </a:rPr>
              <a:t>An e-commerce product catalog is an organized collection of a business’s products listed online. It includes essential details such as product descriptions, images, prices, sizes, and availability. This catalog is often the core of an online store, as it helps customers browse and select products. A well-designed catalog offers an easy and seamless browsing experience for users, enhancing conversion rates. E-commerce platforms like Shopify, WooCommerce, or Magentoprovide businesses with tools to create and manage their product catalogs efficiently, integrating them with payment and inventory systems.</a:t>
            </a:r>
          </a:p>
        </p:txBody>
      </p:sp>
    </p:spTree>
  </p:cSld>
  <p:clrMapOvr>
    <a:masterClrMapping/>
  </p:clrMapOvr>
</p:sld>
</file>

<file path=ppt/slides/slide19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119630"/>
            <a:ext cx="162306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Event Management in Google Sheets</a:t>
            </a:r>
          </a:p>
          <a:p>
            <a:pPr algn="ctr">
              <a:lnSpc>
                <a:spcPts val="4759"/>
              </a:lnSpc>
              <a:spcBef>
                <a:spcPct val="0"/>
              </a:spcBef>
            </a:pPr>
            <a:r>
              <a:rPr lang="en-US" sz="3399">
                <a:solidFill>
                  <a:srgbClr val="000000"/>
                </a:solidFill>
                <a:latin typeface="Canva Sans"/>
                <a:ea typeface="Canva Sans"/>
                <a:cs typeface="Canva Sans"/>
                <a:sym typeface="Canva Sans"/>
              </a:rPr>
              <a:t>Event management in Google Sheets refers to using Google Sheets to plan, track, and manage events, such as conferences, weddings, or corporate functions. Users can create spreadsheets to track guest lists, schedules, budgets, and other important event details. Google Sheets' real-time collaboration feature allows multiple people to access and update the document, making it ideal for team-based event planning. It also integrates well with other Google Workspace tools like Google Calendar for scheduling and Google Forms for gathering attendee responses. This makes Google Sheets a flexible, low-cost solution for managing events efficiently.</a:t>
            </a:r>
          </a:p>
        </p:txBody>
      </p:sp>
    </p:spTree>
  </p:cSld>
  <p:clrMapOvr>
    <a:masterClrMapping/>
  </p:clrMapOvr>
</p:sld>
</file>

<file path=ppt/slides/slide19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119630"/>
            <a:ext cx="162306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Responsive Design</a:t>
            </a:r>
          </a:p>
          <a:p>
            <a:pPr algn="ctr">
              <a:lnSpc>
                <a:spcPts val="4759"/>
              </a:lnSpc>
              <a:spcBef>
                <a:spcPct val="0"/>
              </a:spcBef>
            </a:pPr>
            <a:r>
              <a:rPr lang="en-US" sz="3399">
                <a:solidFill>
                  <a:srgbClr val="000000"/>
                </a:solidFill>
                <a:latin typeface="Canva Sans"/>
                <a:ea typeface="Canva Sans"/>
                <a:cs typeface="Canva Sans"/>
                <a:sym typeface="Canva Sans"/>
              </a:rPr>
              <a:t>Responsive design is an approach to web design that ensures a website or application automatically adjusts to fit the screen size and resolution of the device being used. This design principle is essential for providing a good user experience across a wide range of devices, including smartphones, tablets, and desktops. Websites built with responsive design use flexible grids, images, and CSS media queries to adapt the layout according to the device's characteristics. Responsive design has become a standard practice in modern web development as mobile traffic continues to increase, ensuring that websites are accessible and user-friendly across all devices.</a:t>
            </a:r>
          </a:p>
        </p:txBody>
      </p:sp>
    </p:spTree>
  </p:cSld>
  <p:clrMapOvr>
    <a:masterClrMapping/>
  </p:clrMapOvr>
</p:sld>
</file>

<file path=ppt/slides/slide19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819592"/>
            <a:ext cx="16230600" cy="65811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User Authentication</a:t>
            </a:r>
          </a:p>
          <a:p>
            <a:pPr algn="ctr">
              <a:lnSpc>
                <a:spcPts val="4759"/>
              </a:lnSpc>
              <a:spcBef>
                <a:spcPct val="0"/>
              </a:spcBef>
            </a:pPr>
            <a:r>
              <a:rPr lang="en-US" sz="3399">
                <a:solidFill>
                  <a:srgbClr val="000000"/>
                </a:solidFill>
                <a:latin typeface="Canva Sans"/>
                <a:ea typeface="Canva Sans"/>
                <a:cs typeface="Canva Sans"/>
                <a:sym typeface="Canva Sans"/>
              </a:rPr>
              <a:t>User authentication is the process of verifying the identity of a user attempting to access a system or application. It is a critical component of security, ensuring that only authorized users can access sensitive data or perform specific actions. Common methods of user authentication include passwords, two-factor authentication (2FA), and biometric identifiers such as fingerprints or facial recognition. Authentication systems can be further enhanced by using OAuth or Single Sign-On (SSO) protocols to provide a more seamless login experience across multiple platforms. Proper user authentication safeguards applications against unauthorized access and protects user data.</a:t>
            </a:r>
          </a:p>
        </p:txBody>
      </p:sp>
    </p:spTree>
  </p:cSld>
  <p:clrMapOvr>
    <a:masterClrMapping/>
  </p:clrMapOvr>
</p:sld>
</file>

<file path=ppt/slides/slide19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119630"/>
            <a:ext cx="16230600" cy="5981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Stock Budgeting</a:t>
            </a:r>
          </a:p>
          <a:p>
            <a:pPr algn="ctr">
              <a:lnSpc>
                <a:spcPts val="4759"/>
              </a:lnSpc>
              <a:spcBef>
                <a:spcPct val="0"/>
              </a:spcBef>
            </a:pPr>
            <a:r>
              <a:rPr lang="en-US" sz="3399">
                <a:solidFill>
                  <a:srgbClr val="000000"/>
                </a:solidFill>
                <a:latin typeface="Canva Sans"/>
                <a:ea typeface="Canva Sans"/>
                <a:cs typeface="Canva Sans"/>
                <a:sym typeface="Canva Sans"/>
              </a:rPr>
              <a:t>Stock budgeting refers to the process of planning and managing a company’s inventory or stock levels to ensure that the business can meet customer demand without overstocking or understocking. This involves forecasting demand, analyzing sales trends, and calculating the optimal inventory levels to avoid excess costs or stockouts. Effective stock budgeting helps businesses reduce storage costs and minimize waste while maximizing product availability. It also ensures that cash flow is efficiently managed by avoiding unnecessary investments in inventory. Proper stock budgeting contributes to the overall profitability and smooth operation of the business.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464354" y="933450"/>
            <a:ext cx="571410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Big Data? </a:t>
            </a:r>
          </a:p>
        </p:txBody>
      </p:sp>
      <p:sp>
        <p:nvSpPr>
          <p:cNvPr name="TextBox 7" id="7"/>
          <p:cNvSpPr txBox="true"/>
          <p:nvPr/>
        </p:nvSpPr>
        <p:spPr>
          <a:xfrm rot="0">
            <a:off x="1684879" y="2101546"/>
            <a:ext cx="15155273" cy="7746241"/>
          </a:xfrm>
          <a:prstGeom prst="rect">
            <a:avLst/>
          </a:prstGeom>
        </p:spPr>
        <p:txBody>
          <a:bodyPr anchor="t" rtlCol="false" tIns="0" lIns="0" bIns="0" rIns="0">
            <a:spAutoFit/>
          </a:bodyPr>
          <a:lstStyle/>
          <a:p>
            <a:pPr algn="just" marL="789093" indent="-394546" lvl="1">
              <a:lnSpc>
                <a:spcPts val="5116"/>
              </a:lnSpc>
              <a:buFont typeface="Arial"/>
              <a:buChar char="•"/>
            </a:pPr>
            <a:r>
              <a:rPr lang="en-US" sz="3654">
                <a:solidFill>
                  <a:srgbClr val="000000"/>
                </a:solidFill>
                <a:latin typeface="Canva Sans"/>
                <a:ea typeface="Canva Sans"/>
                <a:cs typeface="Canva Sans"/>
                <a:sym typeface="Canva Sans"/>
              </a:rPr>
              <a:t>Definition: Big data refers to extremely large sets of </a:t>
            </a:r>
            <a:r>
              <a:rPr lang="en-US" sz="3654">
                <a:solidFill>
                  <a:srgbClr val="000000"/>
                </a:solidFill>
                <a:latin typeface="Canva Sans"/>
                <a:ea typeface="Canva Sans"/>
                <a:cs typeface="Canva Sans"/>
                <a:sym typeface="Canva Sans"/>
              </a:rPr>
              <a:t>data that are difficult to process and analyze using traditional data management tools.</a:t>
            </a:r>
          </a:p>
          <a:p>
            <a:pPr algn="just">
              <a:lnSpc>
                <a:spcPts val="5116"/>
              </a:lnSpc>
            </a:pPr>
          </a:p>
          <a:p>
            <a:pPr algn="just" marL="789093" indent="-394546" lvl="1">
              <a:lnSpc>
                <a:spcPts val="5116"/>
              </a:lnSpc>
              <a:buFont typeface="Arial"/>
              <a:buChar char="•"/>
            </a:pPr>
            <a:r>
              <a:rPr lang="en-US" sz="3654">
                <a:solidFill>
                  <a:srgbClr val="000000"/>
                </a:solidFill>
                <a:latin typeface="Canva Sans"/>
                <a:ea typeface="Canva Sans"/>
                <a:cs typeface="Canva Sans"/>
                <a:sym typeface="Canva Sans"/>
              </a:rPr>
              <a:t>Volume: The most obvious characteristic of big data is its massive size. It involves data that is too big to be handled by regular databases.</a:t>
            </a:r>
          </a:p>
          <a:p>
            <a:pPr algn="just">
              <a:lnSpc>
                <a:spcPts val="5116"/>
              </a:lnSpc>
            </a:pPr>
          </a:p>
          <a:p>
            <a:pPr algn="just" marL="789093" indent="-394546" lvl="1">
              <a:lnSpc>
                <a:spcPts val="5116"/>
              </a:lnSpc>
              <a:buFont typeface="Arial"/>
              <a:buChar char="•"/>
            </a:pPr>
            <a:r>
              <a:rPr lang="en-US" sz="3654">
                <a:solidFill>
                  <a:srgbClr val="000000"/>
                </a:solidFill>
                <a:latin typeface="Canva Sans"/>
                <a:ea typeface="Canva Sans"/>
                <a:cs typeface="Canva Sans"/>
                <a:sym typeface="Canva Sans"/>
              </a:rPr>
              <a:t>Variety: Big data comes in many different formats, including structured (like spreadsheets), semi-structured (like JSON files), and unstructured (like text, audio, and videos).</a:t>
            </a:r>
          </a:p>
          <a:p>
            <a:pPr algn="just">
              <a:lnSpc>
                <a:spcPts val="5116"/>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92320" y="1217141"/>
            <a:ext cx="15366980" cy="7673244"/>
          </a:xfrm>
          <a:prstGeom prst="rect">
            <a:avLst/>
          </a:prstGeom>
        </p:spPr>
        <p:txBody>
          <a:bodyPr anchor="t" rtlCol="false" tIns="0" lIns="0" bIns="0" rIns="0">
            <a:spAutoFit/>
          </a:bodyPr>
          <a:lstStyle/>
          <a:p>
            <a:pPr algn="just">
              <a:lnSpc>
                <a:spcPts val="4071"/>
              </a:lnSpc>
            </a:pPr>
            <a:r>
              <a:rPr lang="en-US" sz="2908">
                <a:solidFill>
                  <a:srgbClr val="000000"/>
                </a:solidFill>
                <a:latin typeface="Canva Sans"/>
                <a:ea typeface="Canva Sans"/>
                <a:cs typeface="Canva Sans"/>
                <a:sym typeface="Canva Sans"/>
              </a:rPr>
              <a:t>Data Validation:</a:t>
            </a:r>
          </a:p>
          <a:p>
            <a:pPr algn="just">
              <a:lnSpc>
                <a:spcPts val="4071"/>
              </a:lnSpc>
            </a:pPr>
            <a:r>
              <a:rPr lang="en-US" sz="2908">
                <a:solidFill>
                  <a:srgbClr val="000000"/>
                </a:solidFill>
                <a:latin typeface="Canva Sans"/>
                <a:ea typeface="Canva Sans"/>
                <a:cs typeface="Canva Sans"/>
                <a:sym typeface="Canva Sans"/>
              </a:rPr>
              <a:t>Data validation helps automate the process of ensuring your data is correct. You can set rules to automatically restrict the type of data entered into a cell, such as dates, numbers, or dropdown lists, preventing errors in data entry.</a:t>
            </a:r>
          </a:p>
          <a:p>
            <a:pPr algn="just">
              <a:lnSpc>
                <a:spcPts val="4071"/>
              </a:lnSpc>
            </a:pPr>
          </a:p>
          <a:p>
            <a:pPr algn="just">
              <a:lnSpc>
                <a:spcPts val="4071"/>
              </a:lnSpc>
            </a:pPr>
            <a:r>
              <a:rPr lang="en-US" sz="2908">
                <a:solidFill>
                  <a:srgbClr val="000000"/>
                </a:solidFill>
                <a:latin typeface="Canva Sans"/>
                <a:ea typeface="Canva Sans"/>
                <a:cs typeface="Canva Sans"/>
                <a:sym typeface="Canva Sans"/>
              </a:rPr>
              <a:t>AutoFill and Smart Fill:</a:t>
            </a:r>
          </a:p>
          <a:p>
            <a:pPr algn="just">
              <a:lnSpc>
                <a:spcPts val="4071"/>
              </a:lnSpc>
            </a:pPr>
            <a:r>
              <a:rPr lang="en-US" sz="2908">
                <a:solidFill>
                  <a:srgbClr val="000000"/>
                </a:solidFill>
                <a:latin typeface="Canva Sans"/>
                <a:ea typeface="Canva Sans"/>
                <a:cs typeface="Canva Sans"/>
                <a:sym typeface="Canva Sans"/>
              </a:rPr>
              <a:t>Google Sheets has an AutoFill feature that automatically extends a series or pattern (such as numbers, dates, or text). Smart Fill is a newer feature that suggests patterns based on the data you enter, making it easier to automate repetitive data entry tasks.</a:t>
            </a:r>
          </a:p>
          <a:p>
            <a:pPr algn="just">
              <a:lnSpc>
                <a:spcPts val="4071"/>
              </a:lnSpc>
            </a:pPr>
          </a:p>
          <a:p>
            <a:pPr algn="just">
              <a:lnSpc>
                <a:spcPts val="4071"/>
              </a:lnSpc>
            </a:pPr>
            <a:r>
              <a:rPr lang="en-US" sz="2908">
                <a:solidFill>
                  <a:srgbClr val="000000"/>
                </a:solidFill>
                <a:latin typeface="Canva Sans"/>
                <a:ea typeface="Canva Sans"/>
                <a:cs typeface="Canva Sans"/>
                <a:sym typeface="Canva Sans"/>
              </a:rPr>
              <a:t>Conditional Formatting:</a:t>
            </a:r>
          </a:p>
          <a:p>
            <a:pPr algn="just">
              <a:lnSpc>
                <a:spcPts val="4071"/>
              </a:lnSpc>
            </a:pPr>
            <a:r>
              <a:rPr lang="en-US" sz="2908">
                <a:solidFill>
                  <a:srgbClr val="000000"/>
                </a:solidFill>
                <a:latin typeface="Canva Sans"/>
                <a:ea typeface="Canva Sans"/>
                <a:cs typeface="Canva Sans"/>
                <a:sym typeface="Canva Sans"/>
              </a:rPr>
              <a:t>Conditional formatting in Google Sheets allows you to automatically change the appearance of cells based on certain conditions. For example, you can automatically highlight cells that are greater than a certain value or cells containing specific text.</a:t>
            </a:r>
          </a:p>
          <a:p>
            <a:pPr algn="just">
              <a:lnSpc>
                <a:spcPts val="4071"/>
              </a:lnSpc>
            </a:pPr>
          </a:p>
        </p:txBody>
      </p:sp>
    </p:spTree>
  </p:cSld>
  <p:clrMapOvr>
    <a:masterClrMapping/>
  </p:clrMapOvr>
</p:sld>
</file>

<file path=ppt/slides/slide20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n stock budgeting, businesses often use tools like spreadsheets or specialized software to track stock levels, reorder points, and inventory turnover. The process also requires coordination between the sales, finance, and procurement teams to ensure alignment with business goals. For example, if demand for a particular product is expected to rise during a certain period, businesses may adjust their budget to stock up on that item. Accurate stock budgeting not only optimizes inventory management but also enhances decision-making regarding purchasing and pricing strategies.</a:t>
            </a:r>
          </a:p>
        </p:txBody>
      </p:sp>
    </p:spTree>
  </p:cSld>
  <p:clrMapOvr>
    <a:masterClrMapping/>
  </p:clrMapOvr>
</p:sld>
</file>

<file path=ppt/slides/slide20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Progress Tracking</a:t>
            </a:r>
          </a:p>
          <a:p>
            <a:pPr algn="ctr">
              <a:lnSpc>
                <a:spcPts val="4759"/>
              </a:lnSpc>
              <a:spcBef>
                <a:spcPct val="0"/>
              </a:spcBef>
            </a:pPr>
            <a:r>
              <a:rPr lang="en-US" sz="3399">
                <a:solidFill>
                  <a:srgbClr val="000000"/>
                </a:solidFill>
                <a:latin typeface="Canva Sans"/>
                <a:ea typeface="Canva Sans"/>
                <a:cs typeface="Canva Sans"/>
                <a:sym typeface="Canva Sans"/>
              </a:rPr>
              <a:t>Progress tracking refers to monitoring the ongoing status of a task, project, or goal over time to ensure that milestones are met and deadlines are adhered to. It involves using various tools and techniques to measure the progress of work, identifying any delays or issues that may arise. For businesses and teams, progress tracking provides transparency, helps set expectations, and allows for adjustments to be made if things aren’t moving as planned. Common methods include using Gantt charts, Kanban boards, or project management software to track progress against predefined targets.</a:t>
            </a:r>
          </a:p>
        </p:txBody>
      </p:sp>
    </p:spTree>
  </p:cSld>
  <p:clrMapOvr>
    <a:masterClrMapping/>
  </p:clrMapOvr>
</p:sld>
</file>

<file path=ppt/slides/slide20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In progress tracking, it's crucial to have clear key performance indicators (KPIs) or metrics that define success. For instance, in project management, tracking might focus on the completion percentage of tasks or stages. Tools like Trello, Asana, and Monday.com offer real-time collaboration features that allow teams to update and view progress. This ensures that everyone involved is on the same page, reducing the chances of miscommunication. By regularly reviewing progress, teams can optimize resources and avoid potential roadblocks before they become major issues.</a:t>
            </a:r>
          </a:p>
        </p:txBody>
      </p:sp>
    </p:spTree>
  </p:cSld>
  <p:clrMapOvr>
    <a:masterClrMapping/>
  </p:clrMapOvr>
</p:sld>
</file>

<file path=ppt/slides/slide20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Data Collection</a:t>
            </a:r>
          </a:p>
          <a:p>
            <a:pPr algn="ctr">
              <a:lnSpc>
                <a:spcPts val="4759"/>
              </a:lnSpc>
              <a:spcBef>
                <a:spcPct val="0"/>
              </a:spcBef>
            </a:pPr>
            <a:r>
              <a:rPr lang="en-US" sz="3399">
                <a:solidFill>
                  <a:srgbClr val="000000"/>
                </a:solidFill>
                <a:latin typeface="Canva Sans"/>
                <a:ea typeface="Canva Sans"/>
                <a:cs typeface="Canva Sans"/>
                <a:sym typeface="Canva Sans"/>
              </a:rPr>
              <a:t>Data collection refers to the systematic process of gathering, measuring, and analyzing information from various sources to make informed decisions. It is an essential step in research, business analytics, and project management. Data can be collected through surveys, interviews, observations, or sensors, and may involve both quantitative and qualitative data. In business, data collection helps in understanding customer preferences, market trends, and operational efficiency, which is critical for strategic planning.</a:t>
            </a:r>
          </a:p>
        </p:txBody>
      </p:sp>
    </p:spTree>
  </p:cSld>
  <p:clrMapOvr>
    <a:masterClrMapping/>
  </p:clrMapOvr>
</p:sld>
</file>

<file path=ppt/slides/slide20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The methods used for data collection can vary depending on the type of data being collected and the purpose behind it. Surveys and questionnaires are common tools for collecting customer feedback, while data logs or observations might be used in scientific studies. Data collection tools such as Google Forms or SurveyMonkey automate the process and streamline data entry. Proper data collection ensures accuracy, reliability, and consistency, which leads to more meaningful insights and better decision-making.</a:t>
            </a:r>
          </a:p>
        </p:txBody>
      </p:sp>
    </p:spTree>
  </p:cSld>
  <p:clrMapOvr>
    <a:masterClrMapping/>
  </p:clrMapOvr>
</p:sld>
</file>

<file path=ppt/slides/slide20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What is Data Visualization?</a:t>
            </a:r>
          </a:p>
          <a:p>
            <a:pPr algn="ctr">
              <a:lnSpc>
                <a:spcPts val="4759"/>
              </a:lnSpc>
              <a:spcBef>
                <a:spcPct val="0"/>
              </a:spcBef>
            </a:pPr>
            <a:r>
              <a:rPr lang="en-US" sz="3399">
                <a:solidFill>
                  <a:srgbClr val="000000"/>
                </a:solidFill>
                <a:latin typeface="Canva Sans"/>
                <a:ea typeface="Canva Sans"/>
                <a:cs typeface="Canva Sans"/>
                <a:sym typeface="Canva Sans"/>
              </a:rPr>
              <a:t>Data visualization is the graphical representation of data and information using charts, graphs, maps, and other visual elements to help communicate complex data clearly and effectively. It turns raw data into a visual context, making it easier to identify patterns, trends, and outliers. For example, line charts can show sales trends over time, while pie charts can illustrate market share distribution. Data visualization is widely used in business, finance, healthcare, and science to make data more accessible and actionable for decision-makers.</a:t>
            </a:r>
          </a:p>
        </p:txBody>
      </p:sp>
    </p:spTree>
  </p:cSld>
  <p:clrMapOvr>
    <a:masterClrMapping/>
  </p:clrMapOvr>
</p:sld>
</file>

<file path=ppt/slides/slide20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Effective data visualization enhances understanding and interpretation, allowing for faster insights. Tools like Power BI, Tableau, and Google Data Studio offer powerful capabilities for creating interactive and dynamic dashboards. By using data visualization, organizations can communicate key performance indicators (KPIs), track progress, and present data-driven insights in an engaging and easy-to-understand format. It plays a crucial role in decision-making by simplifying complex datasets into visual formats that are accessible to non-experts.</a:t>
            </a:r>
          </a:p>
        </p:txBody>
      </p:sp>
    </p:spTree>
  </p:cSld>
  <p:clrMapOvr>
    <a:masterClrMapping/>
  </p:clrMapOvr>
</p:sld>
</file>

<file path=ppt/slides/slide20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Power BI</a:t>
            </a:r>
          </a:p>
          <a:p>
            <a:pPr algn="ctr">
              <a:lnSpc>
                <a:spcPts val="4759"/>
              </a:lnSpc>
              <a:spcBef>
                <a:spcPct val="0"/>
              </a:spcBef>
            </a:pPr>
            <a:r>
              <a:rPr lang="en-US" sz="3399">
                <a:solidFill>
                  <a:srgbClr val="000000"/>
                </a:solidFill>
                <a:latin typeface="Canva Sans"/>
                <a:ea typeface="Canva Sans"/>
                <a:cs typeface="Canva Sans"/>
                <a:sym typeface="Canva Sans"/>
              </a:rPr>
              <a:t>Power BI is a business analytics tool developed by Microsoft that allows users to visualize data, share insights, and make data-driven decisions. It connects to a wide range of data sources, including databases, cloud services, and Excel files, to transform raw data into meaningful visualizations. Power BI offers powerful features like interactive dashboards, custom reports, and real-time data monitoring, which are highly beneficial for businesses looking to track performance metrics and trends. It also allows for the creation of custom visualizations, making it flexible for various industries and use cases.</a:t>
            </a:r>
          </a:p>
        </p:txBody>
      </p:sp>
    </p:spTree>
  </p:cSld>
  <p:clrMapOvr>
    <a:masterClrMapping/>
  </p:clrMapOvr>
</p:sld>
</file>

<file path=ppt/slides/slide20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With Power BI, businesses can consolidate data from multiple sources and generate reports that provide real-time insights. It enables users to interact with the data through drill-down features, making it easy to explore deeper insights and trends. Power BI is popular among professionals for its ease of use, ability to create visually appealing reports, and seamless integration with Microsoft’s ecosystem. By providing intuitive, shareable data visualizations, it empowers users to make informed, actionable decisions based on comprehensive data analysis.</a:t>
            </a:r>
          </a:p>
        </p:txBody>
      </p:sp>
    </p:spTree>
  </p:cSld>
  <p:clrMapOvr>
    <a:masterClrMapping/>
  </p:clrMapOvr>
</p:sld>
</file>

<file path=ppt/slides/slide20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Google Sheets</a:t>
            </a:r>
          </a:p>
          <a:p>
            <a:pPr algn="ctr">
              <a:lnSpc>
                <a:spcPts val="4759"/>
              </a:lnSpc>
              <a:spcBef>
                <a:spcPct val="0"/>
              </a:spcBef>
            </a:pPr>
            <a:r>
              <a:rPr lang="en-US" sz="3399">
                <a:solidFill>
                  <a:srgbClr val="000000"/>
                </a:solidFill>
                <a:latin typeface="Canva Sans"/>
                <a:ea typeface="Canva Sans"/>
                <a:cs typeface="Canva Sans"/>
                <a:sym typeface="Canva Sans"/>
              </a:rPr>
              <a:t>Google Sheets is an online spreadsheet tool offered by Google as part of its Google Workspace suite. It allows users to create, edit, and store spreadsheets in the cloud, making it accessible from any device with an internet connection. Google Sheets supports real-time collaboration, meaning multiple users can work on the same spreadsheet simultaneously, making it an ideal tool for teamwork. It offers basic features like data entry, calculation, and sorting, as well as more advanced functions such as pivot tables, charts, and data analysis tools.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57023" y="1413160"/>
            <a:ext cx="15976502" cy="7845140"/>
          </a:xfrm>
          <a:prstGeom prst="rect">
            <a:avLst/>
          </a:prstGeom>
        </p:spPr>
        <p:txBody>
          <a:bodyPr anchor="t" rtlCol="false" tIns="0" lIns="0" bIns="0" rIns="0">
            <a:spAutoFit/>
          </a:bodyPr>
          <a:lstStyle/>
          <a:p>
            <a:pPr algn="l">
              <a:lnSpc>
                <a:spcPts val="4158"/>
              </a:lnSpc>
            </a:pPr>
            <a:r>
              <a:rPr lang="en-US" sz="2970">
                <a:solidFill>
                  <a:srgbClr val="000000"/>
                </a:solidFill>
                <a:latin typeface="Canva Sans"/>
                <a:ea typeface="Canva Sans"/>
                <a:cs typeface="Canva Sans"/>
                <a:sym typeface="Canva Sans"/>
              </a:rPr>
              <a:t>Google Sheets Templates:</a:t>
            </a:r>
          </a:p>
          <a:p>
            <a:pPr algn="l">
              <a:lnSpc>
                <a:spcPts val="4158"/>
              </a:lnSpc>
            </a:pPr>
            <a:r>
              <a:rPr lang="en-US" sz="2970">
                <a:solidFill>
                  <a:srgbClr val="000000"/>
                </a:solidFill>
                <a:latin typeface="Canva Sans"/>
                <a:ea typeface="Canva Sans"/>
                <a:cs typeface="Canva Sans"/>
                <a:sym typeface="Canva Sans"/>
              </a:rPr>
              <a:t>Templates in Google Sheets are pre-</a:t>
            </a:r>
            <a:r>
              <a:rPr lang="en-US" sz="2970">
                <a:solidFill>
                  <a:srgbClr val="000000"/>
                </a:solidFill>
                <a:latin typeface="Canva Sans"/>
                <a:ea typeface="Canva Sans"/>
                <a:cs typeface="Canva Sans"/>
                <a:sym typeface="Canva Sans"/>
              </a:rPr>
              <a:t>designed spreadsheets for common tasks like budgeting, invoicing, and project management. By using templates, you can quickly create new sheets without needing to recreate the structure every time.</a:t>
            </a:r>
          </a:p>
          <a:p>
            <a:pPr algn="l">
              <a:lnSpc>
                <a:spcPts val="4158"/>
              </a:lnSpc>
            </a:pPr>
          </a:p>
          <a:p>
            <a:pPr algn="l">
              <a:lnSpc>
                <a:spcPts val="4158"/>
              </a:lnSpc>
            </a:pPr>
            <a:r>
              <a:rPr lang="en-US" sz="2970">
                <a:solidFill>
                  <a:srgbClr val="000000"/>
                </a:solidFill>
                <a:latin typeface="Canva Sans"/>
                <a:ea typeface="Canva Sans"/>
                <a:cs typeface="Canva Sans"/>
                <a:sym typeface="Canva Sans"/>
              </a:rPr>
              <a:t>Using Google Forms for Data Entry:</a:t>
            </a:r>
          </a:p>
          <a:p>
            <a:pPr algn="l">
              <a:lnSpc>
                <a:spcPts val="4158"/>
              </a:lnSpc>
            </a:pPr>
            <a:r>
              <a:rPr lang="en-US" sz="2970">
                <a:solidFill>
                  <a:srgbClr val="000000"/>
                </a:solidFill>
                <a:latin typeface="Canva Sans"/>
                <a:ea typeface="Canva Sans"/>
                <a:cs typeface="Canva Sans"/>
                <a:sym typeface="Canva Sans"/>
              </a:rPr>
              <a:t>Google Forms can be linked to a Google Sheet, and this allows for automated data collection. When responses are submitted via the form, they are automatically added to the connected Google Sheet, saving you from manually entering data.</a:t>
            </a:r>
          </a:p>
          <a:p>
            <a:pPr algn="l">
              <a:lnSpc>
                <a:spcPts val="4158"/>
              </a:lnSpc>
            </a:pPr>
          </a:p>
          <a:p>
            <a:pPr algn="l">
              <a:lnSpc>
                <a:spcPts val="4158"/>
              </a:lnSpc>
            </a:pPr>
            <a:r>
              <a:rPr lang="en-US" sz="2970">
                <a:solidFill>
                  <a:srgbClr val="000000"/>
                </a:solidFill>
                <a:latin typeface="Canva Sans"/>
                <a:ea typeface="Canva Sans"/>
                <a:cs typeface="Canva Sans"/>
                <a:sym typeface="Canva Sans"/>
              </a:rPr>
              <a:t>Scheduled Tasks with Google Apps Script:</a:t>
            </a:r>
          </a:p>
          <a:p>
            <a:pPr algn="l">
              <a:lnSpc>
                <a:spcPts val="4158"/>
              </a:lnSpc>
            </a:pPr>
            <a:r>
              <a:rPr lang="en-US" sz="2970">
                <a:solidFill>
                  <a:srgbClr val="000000"/>
                </a:solidFill>
                <a:latin typeface="Canva Sans"/>
                <a:ea typeface="Canva Sans"/>
                <a:cs typeface="Canva Sans"/>
                <a:sym typeface="Canva Sans"/>
              </a:rPr>
              <a:t>With Google Apps Script, you can schedule tasks to run automatically at set times. For example, you can automate daily data imports, weekly email reports, or even schedule the creation of new reports at a specific time, without needing to be present.</a:t>
            </a:r>
          </a:p>
          <a:p>
            <a:pPr algn="l">
              <a:lnSpc>
                <a:spcPts val="4158"/>
              </a:lnSpc>
            </a:pPr>
          </a:p>
        </p:txBody>
      </p:sp>
    </p:spTree>
  </p:cSld>
  <p:clrMapOvr>
    <a:masterClrMapping/>
  </p:clrMapOvr>
</p:sld>
</file>

<file path=ppt/slides/slide21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In addition to its core functionality, Google Sheets integrates with other Google services like Google Forms, Google Drive, and Google Apps Script, which allows for automation and custom workflows. It also supports a variety of third-party add-ons that enhance its capabilities, such as integration with project management tools, CRMs, and accounting software. Because it is cloud-based, Google Sheets is highly secure and easily shared with others for collaboration, making it a flexible, powerful tool for personal, business, and educational purposes.</a:t>
            </a:r>
          </a:p>
        </p:txBody>
      </p:sp>
    </p:spTree>
  </p:cSld>
  <p:clrMapOvr>
    <a:masterClrMapping/>
  </p:clrMapOvr>
</p:sld>
</file>

<file path=ppt/slides/slide21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Difference Between Coder and Programmer</a:t>
            </a:r>
          </a:p>
          <a:p>
            <a:pPr algn="ctr">
              <a:lnSpc>
                <a:spcPts val="4759"/>
              </a:lnSpc>
              <a:spcBef>
                <a:spcPct val="0"/>
              </a:spcBef>
            </a:pPr>
            <a:r>
              <a:rPr lang="en-US" sz="3399">
                <a:solidFill>
                  <a:srgbClr val="000000"/>
                </a:solidFill>
                <a:latin typeface="Canva Sans"/>
                <a:ea typeface="Canva Sans"/>
                <a:cs typeface="Canva Sans"/>
                <a:sym typeface="Canva Sans"/>
              </a:rPr>
              <a:t>The terms coder and programmer are often used interchangeably, but there is a subtle difference in their meanings. A coder typically refers to someone who writes lines of code, often following instructions or templates provided by others. Coders generally focus on implementing basic functionality and writing the syntax for a specific task or project. They may not always be involved in the higher-level design or problem-solving aspects of development.</a:t>
            </a:r>
          </a:p>
        </p:txBody>
      </p:sp>
    </p:spTree>
  </p:cSld>
  <p:clrMapOvr>
    <a:masterClrMapping/>
  </p:clrMapOvr>
</p:sld>
</file>

<file path=ppt/slides/slide21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On the other hand, a programmer is someone who is responsible for both writing code and solving problems by designing software systems and applications. Programmers analyze requirements, design algorithms, and implement solutions, often working with complex codebases. They are expected to understand the logic behind the code and its functionality, while coders may focus more on the execution of specific coding tasks. In short, all programmers are coders, but not all coders are programmers.</a:t>
            </a:r>
          </a:p>
        </p:txBody>
      </p:sp>
    </p:spTree>
  </p:cSld>
  <p:clrMapOvr>
    <a:masterClrMapping/>
  </p:clrMapOvr>
</p:sld>
</file>

<file path=ppt/slides/slide21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Difference Between Code and Program</a:t>
            </a:r>
          </a:p>
          <a:p>
            <a:pPr algn="ctr">
              <a:lnSpc>
                <a:spcPts val="4759"/>
              </a:lnSpc>
              <a:spcBef>
                <a:spcPct val="0"/>
              </a:spcBef>
            </a:pPr>
            <a:r>
              <a:rPr lang="en-US" sz="3399">
                <a:solidFill>
                  <a:srgbClr val="000000"/>
                </a:solidFill>
                <a:latin typeface="Canva Sans"/>
                <a:ea typeface="Canva Sans"/>
                <a:cs typeface="Canva Sans"/>
                <a:sym typeface="Canva Sans"/>
              </a:rPr>
              <a:t>Code refers to a set of instructions or commands written in a programming language that tells a computer how to perform a specific task. It is the individual lines or blocks of text that make up the logic of an application. Code can be simple or complex and is typically written by a developer to implement a particular functionality within a program or software system.</a:t>
            </a:r>
          </a:p>
        </p:txBody>
      </p:sp>
    </p:spTree>
  </p:cSld>
  <p:clrMapOvr>
    <a:masterClrMapping/>
  </p:clrMapOvr>
</p:sld>
</file>

<file path=ppt/slides/slide21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A program, on the other hand, is a complete, functioning software application that consists of a collection of code, algorithms, data structures, and other elements designed to perform a set of tasks. A program can be as simple as a calculator app or as complex as a video editing software, and it’s the result of the successful integration and execution of many lines of code. While code is the building block of a program, the program is the final, executable product that users interact with.</a:t>
            </a:r>
          </a:p>
        </p:txBody>
      </p:sp>
    </p:spTree>
  </p:cSld>
  <p:clrMapOvr>
    <a:masterClrMapping/>
  </p:clrMapOvr>
</p:sld>
</file>

<file path=ppt/slides/slide21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What is Meant by Databases?</a:t>
            </a:r>
          </a:p>
          <a:p>
            <a:pPr algn="ctr">
              <a:lnSpc>
                <a:spcPts val="4759"/>
              </a:lnSpc>
              <a:spcBef>
                <a:spcPct val="0"/>
              </a:spcBef>
            </a:pPr>
            <a:r>
              <a:rPr lang="en-US" sz="3399">
                <a:solidFill>
                  <a:srgbClr val="000000"/>
                </a:solidFill>
                <a:latin typeface="Canva Sans"/>
                <a:ea typeface="Canva Sans"/>
                <a:cs typeface="Canva Sans"/>
                <a:sym typeface="Canva Sans"/>
              </a:rPr>
              <a:t>A database is an organized collection of data that is stored and managed electronically. It allows for easy access, management, and retrieval of data, typically through a Database Management System (DBMS). Databases are used in various applications, from e-commerce websites to customer relationship management (CRM) systems, and can store data in tables, columns, and rows for easy querying and analysis. A well-structured database ensures that data is accurate, consistent, and easily retrievable, making it essential for businesses to operate efficiently.</a:t>
            </a:r>
          </a:p>
        </p:txBody>
      </p:sp>
    </p:spTree>
  </p:cSld>
  <p:clrMapOvr>
    <a:masterClrMapping/>
  </p:clrMapOvr>
</p:sld>
</file>

<file path=ppt/slides/slide21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Databases are classified into different types, including relational databases (which use tables for data storage), NoSQL databases (designed for unstructured data), and cloud databases (which store data remotely in the cloud). Popular database systems include MySQL, PostgreSQL, Oracle, and MongoDB. Databases provide an efficient way to store large volumes of data and enable fast searching, sorting, and reporting, helping businesses make data-driven decisions.</a:t>
            </a:r>
          </a:p>
        </p:txBody>
      </p:sp>
    </p:spTree>
  </p:cSld>
  <p:clrMapOvr>
    <a:masterClrMapping/>
  </p:clrMapOvr>
</p:sld>
</file>

<file path=ppt/slides/slide21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LMS (Learning Management System)</a:t>
            </a:r>
          </a:p>
          <a:p>
            <a:pPr algn="ctr">
              <a:lnSpc>
                <a:spcPts val="4759"/>
              </a:lnSpc>
              <a:spcBef>
                <a:spcPct val="0"/>
              </a:spcBef>
            </a:pPr>
            <a:r>
              <a:rPr lang="en-US" sz="3399">
                <a:solidFill>
                  <a:srgbClr val="000000"/>
                </a:solidFill>
                <a:latin typeface="Canva Sans"/>
                <a:ea typeface="Canva Sans"/>
                <a:cs typeface="Canva Sans"/>
                <a:sym typeface="Canva Sans"/>
              </a:rPr>
              <a:t>A Learning Management System (LMS) is a software platform used to manage, deliver, and track educational content and training programs. It allows instructors to create and deliver online courses, track student progress, and manage content like videos, quizzes, assignments, and discussions. LMS platforms are widely used by schools, universities, and businesses to facilitate e-learning, employee training, and skill development. Popular LMS platforms include Moodle, Blackboard, and Canvas, which help educators provide structured learning experiences.</a:t>
            </a:r>
          </a:p>
        </p:txBody>
      </p:sp>
    </p:spTree>
  </p:cSld>
  <p:clrMapOvr>
    <a:masterClrMapping/>
  </p:clrMapOvr>
</p:sld>
</file>

<file path=ppt/slides/slide21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LMS systems provide a range of features to enhance learning, including progress tracking, assessment tools, and collaboration features like forums and messaging. They also allow learners to access content anytime, anywhere, making it ideal for remote and flexible learning. By integrating multimedia, interactive tools, and assessments, LMS platforms create an engaging learning environment, improving learner outcomes and making education more accessible</a:t>
            </a:r>
          </a:p>
        </p:txBody>
      </p:sp>
    </p:spTree>
  </p:cSld>
  <p:clrMapOvr>
    <a:masterClrMapping/>
  </p:clrMapOvr>
</p:sld>
</file>

<file path=ppt/slides/slide21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Task Management Process</a:t>
            </a:r>
          </a:p>
          <a:p>
            <a:pPr algn="ctr">
              <a:lnSpc>
                <a:spcPts val="4759"/>
              </a:lnSpc>
              <a:spcBef>
                <a:spcPct val="0"/>
              </a:spcBef>
            </a:pPr>
            <a:r>
              <a:rPr lang="en-US" sz="3399">
                <a:solidFill>
                  <a:srgbClr val="000000"/>
                </a:solidFill>
                <a:latin typeface="Canva Sans"/>
                <a:ea typeface="Canva Sans"/>
                <a:cs typeface="Canva Sans"/>
                <a:sym typeface="Canva Sans"/>
              </a:rPr>
              <a:t>The task management process is a structured approach to organizing, prioritizing, and executing tasks to achieve specific goals or deadlines. It involves identifying tasks, setting clear objectives, assigning responsibilities, and tracking progress over time. Task management ensures that no task is overlooked and that the team is focused on the most important activities. In businesses and project management, task management tools like Trello, Asana, or Jira are commonly used to streamline this process and collaborate efficiently.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309246"/>
            <a:ext cx="15247345" cy="65811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Example </a:t>
            </a:r>
            <a:r>
              <a:rPr lang="en-US" sz="3399">
                <a:solidFill>
                  <a:srgbClr val="000000"/>
                </a:solidFill>
                <a:latin typeface="Canva Sans"/>
                <a:ea typeface="Canva Sans"/>
                <a:cs typeface="Canva Sans"/>
                <a:sym typeface="Canva Sans"/>
              </a:rPr>
              <a:t>Automation Scenarios in Google Sheets: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Data Import: Use Apps Script to automatically fetch data from external sources (like APIs or websites) into your Google Sheet on a daily or weekly schedule.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Email Notifications: Set up a script that sends automatic email reminders when certain conditions are met in your sheet, such as due dates or specific values being entered.</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Automated Reports: Use Apps Script to generate and email detailed reports, charts, or summaries of data automatically, based on predefined templates and conditions.</a:t>
            </a:r>
          </a:p>
          <a:p>
            <a:pPr algn="just">
              <a:lnSpc>
                <a:spcPts val="4759"/>
              </a:lnSpc>
            </a:pPr>
          </a:p>
        </p:txBody>
      </p:sp>
    </p:spTree>
  </p:cSld>
  <p:clrMapOvr>
    <a:masterClrMapping/>
  </p:clrMapOvr>
</p:sld>
</file>

<file path=ppt/slides/slide22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Effective task management also requires continuous monitoring and adjustments to ensure that tasks are completed on time and according to quality standards. This process may include breaking larger projects into smaller, more manageable tasks, assigning priorities, and tracking completion. Good task management helps reduce stress, prevent bottlenecks, and improve productivity, enabling teams to stay on track and meet deadlines consistently. By following a structured task management process, businesses can ensure that goals are met with optimal efficiency.</a:t>
            </a:r>
          </a:p>
          <a:p>
            <a:pPr algn="ctr">
              <a:lnSpc>
                <a:spcPts val="4759"/>
              </a:lnSpc>
              <a:spcBef>
                <a:spcPct val="0"/>
              </a:spcBef>
            </a:pPr>
          </a:p>
        </p:txBody>
      </p:sp>
    </p:spTree>
  </p:cSld>
  <p:clrMapOvr>
    <a:masterClrMapping/>
  </p:clrMapOvr>
</p:sld>
</file>

<file path=ppt/slides/slide22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719705"/>
            <a:ext cx="16230600" cy="4780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 Stock Budgeting</a:t>
            </a:r>
          </a:p>
          <a:p>
            <a:pPr algn="ctr">
              <a:lnSpc>
                <a:spcPts val="4759"/>
              </a:lnSpc>
              <a:spcBef>
                <a:spcPct val="0"/>
              </a:spcBef>
            </a:pPr>
            <a:r>
              <a:rPr lang="en-US" sz="3399">
                <a:solidFill>
                  <a:srgbClr val="000000"/>
                </a:solidFill>
                <a:latin typeface="Canva Sans"/>
                <a:ea typeface="Canva Sans"/>
                <a:cs typeface="Canva Sans"/>
                <a:sym typeface="Canva Sans"/>
              </a:rPr>
              <a:t>Stock budgeting involves planning and controlling the amount of inventory a company maintains in order to optimize its stock levels and minimize costs. Businesses need to forecast the demand for products and decide how much inventory to purchase based on past sales trends, market conditions, and upcoming events. By analyzing these factors, stock budgeting ensures that the business doesn’t overstock, which ties up valuable cash, or understock, which can lead to missed sales opportunities.</a:t>
            </a:r>
          </a:p>
        </p:txBody>
      </p:sp>
    </p:spTree>
  </p:cSld>
  <p:clrMapOvr>
    <a:masterClrMapping/>
  </p:clrMapOvr>
</p:sld>
</file>

<file path=ppt/slides/slide22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A key aspect of stock budgeting is setting reorder points, which determine when new stock should be ordered before the current stock runs out. The aim is to keep inventory at an optimal level so that there is enough product to meet demand without overburdening the company with excess stock. Effective stock budgeting also takes into account lead times, seasonal demand fluctuations, and market trends to make informed purchasing decisions.</a:t>
            </a:r>
          </a:p>
          <a:p>
            <a:pPr algn="ctr">
              <a:lnSpc>
                <a:spcPts val="4759"/>
              </a:lnSpc>
              <a:spcBef>
                <a:spcPct val="0"/>
              </a:spcBef>
            </a:pPr>
            <a:r>
              <a:rPr lang="en-US" sz="3399">
                <a:solidFill>
                  <a:srgbClr val="000000"/>
                </a:solidFill>
                <a:latin typeface="Canva Sans"/>
                <a:ea typeface="Canva Sans"/>
                <a:cs typeface="Canva Sans"/>
                <a:sym typeface="Canva Sans"/>
              </a:rPr>
              <a:t>Companies often use software tools like Excel or specialized inventory manageme</a:t>
            </a:r>
          </a:p>
        </p:txBody>
      </p:sp>
    </p:spTree>
  </p:cSld>
  <p:clrMapOvr>
    <a:masterClrMapping/>
  </p:clrMapOvr>
</p:sld>
</file>

<file path=ppt/slides/slide22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Companies often use software tools like Excel or specialized inventory management systems to automate stock budgeting and improve accuracy. These tools help track stock levels in real-time, allowing for quicker decisions about when to reorder or discount products. This level of control over inventory management helps businesses maintain healthy cash flow, reduce storage costs, and avoid stockouts or surplus stock.</a:t>
            </a:r>
          </a:p>
        </p:txBody>
      </p:sp>
    </p:spTree>
  </p:cSld>
  <p:clrMapOvr>
    <a:masterClrMapping/>
  </p:clrMapOvr>
</p:sld>
</file>

<file path=ppt/slides/slide22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One of the most common methods of progress tracking is using a Gantt chart, which visually represents the timeline of a project and its tasks. It shows the start and end dates of individual tasks and milestones, as well as their dependencies. Tools like Trello, Asana, or Microsoft Project are widely used to track tasks in real-time, and they often allow team members to update their progress directly, ensuring transparency and collaboration.</a:t>
            </a:r>
          </a:p>
        </p:txBody>
      </p:sp>
    </p:spTree>
  </p:cSld>
  <p:clrMapOvr>
    <a:masterClrMapping/>
  </p:clrMapOvr>
</p:sld>
</file>

<file path=ppt/slides/slide22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For effective progress tracking, teams should set clear goals, assign responsibilities, and establish performance indicators. Regular check-ins and status updates help keep the project on track and identify areas where resources need to be reallocated. It’s also important to adjust the plan as necessary, which is why real-time progress tracking tools are invaluable in dynamic, fast-moving projects.</a:t>
            </a:r>
          </a:p>
        </p:txBody>
      </p:sp>
    </p:spTree>
  </p:cSld>
  <p:clrMapOvr>
    <a:masterClrMapping/>
  </p:clrMapOvr>
</p:sld>
</file>

<file path=ppt/slides/slide22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Data collection is the process of gathering and measuring information from different sources in an organized way. In business, it is critical for understanding customer behavior, making decisions based on evidence, and measuring performance. Methods of data collection include surveys, interviews, observational research, or tracking website analytics, depending on the type of information needed.</a:t>
            </a:r>
          </a:p>
          <a:p>
            <a:pPr algn="ctr">
              <a:lnSpc>
                <a:spcPts val="4759"/>
              </a:lnSpc>
              <a:spcBef>
                <a:spcPct val="0"/>
              </a:spcBef>
            </a:pPr>
            <a:r>
              <a:rPr lang="en-US" sz="3399">
                <a:solidFill>
                  <a:srgbClr val="000000"/>
                </a:solidFill>
                <a:latin typeface="Canva Sans"/>
                <a:ea typeface="Canva Sans"/>
                <a:cs typeface="Canva Sans"/>
                <a:sym typeface="Canva Sans"/>
              </a:rPr>
              <a:t>In recent years, automated data collectio</a:t>
            </a:r>
          </a:p>
        </p:txBody>
      </p:sp>
    </p:spTree>
  </p:cSld>
  <p:clrMapOvr>
    <a:masterClrMapping/>
  </p:clrMapOvr>
</p:sld>
</file>

<file path=ppt/slides/slide22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In recent years, automated data collection tools have become common, helping businesses gather real-time data from websites, customer interactions, or mobile apps. Google Analytics and CRM systems can track user behavior and sales data, while tools like SurveyMonkey help with gathering customer feedback. The key is ensuring that the data collected is relevant, accurate, and complete to provide meaningful insights for decision-making.</a:t>
            </a:r>
          </a:p>
        </p:txBody>
      </p:sp>
    </p:spTree>
  </p:cSld>
  <p:clrMapOvr>
    <a:masterClrMapping/>
  </p:clrMapOvr>
</p:sld>
</file>

<file path=ppt/slides/slide22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Data collected must then be analyzed and interpreted correctly to be useful. Without proper analysis, even the best data can lead to poor decisions. By using techniques like data mining and predictive analytics, businesses can identify patterns and trends in the data that might otherwise be overlooked. This is essential for shaping marketing strategies, improving products, and making informed operational decisions.</a:t>
            </a:r>
          </a:p>
        </p:txBody>
      </p:sp>
    </p:spTree>
  </p:cSld>
  <p:clrMapOvr>
    <a:masterClrMapping/>
  </p:clrMapOvr>
</p:sld>
</file>

<file path=ppt/slides/slide22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Data visualization is the practice of representing data in graphical formats such as charts, graphs, maps, or dashboards. It transforms raw data into a visual context, making complex datasets easier to understand. Rather than reading long tables of numbers, data visualization helps to quickly identify patterns, correlations, and trends through visual representation, aiding decision-makers in drawing conclusions.</a:t>
            </a:r>
          </a:p>
          <a:p>
            <a:pPr algn="ctr">
              <a:lnSpc>
                <a:spcPts val="4759"/>
              </a:lnSpc>
              <a:spcBef>
                <a:spcPct val="0"/>
              </a:spcBef>
            </a:pPr>
            <a:r>
              <a:rPr lang="en-US" sz="3399">
                <a:solidFill>
                  <a:srgbClr val="000000"/>
                </a:solidFill>
                <a:latin typeface="Canva Sans"/>
                <a:ea typeface="Canva Sans"/>
                <a:cs typeface="Canva Sans"/>
                <a:sym typeface="Canva Sans"/>
              </a:rPr>
              <a:t>Effective data visualization requires an understa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62699" y="2939755"/>
            <a:ext cx="15711590" cy="5297352"/>
          </a:xfrm>
          <a:prstGeom prst="rect">
            <a:avLst/>
          </a:prstGeom>
        </p:spPr>
        <p:txBody>
          <a:bodyPr anchor="t" rtlCol="false" tIns="0" lIns="0" bIns="0" rIns="0">
            <a:spAutoFit/>
          </a:bodyPr>
          <a:lstStyle/>
          <a:p>
            <a:pPr algn="l">
              <a:lnSpc>
                <a:spcPts val="5281"/>
              </a:lnSpc>
            </a:pPr>
            <a:r>
              <a:rPr lang="en-US" sz="3772">
                <a:solidFill>
                  <a:srgbClr val="000000"/>
                </a:solidFill>
                <a:latin typeface="Canva Sans"/>
                <a:ea typeface="Canva Sans"/>
                <a:cs typeface="Canva Sans"/>
                <a:sym typeface="Canva Sans"/>
              </a:rPr>
              <a:t>Introduction to OTP:</a:t>
            </a:r>
          </a:p>
          <a:p>
            <a:pPr algn="l" marL="814474" indent="-407237" lvl="1">
              <a:lnSpc>
                <a:spcPts val="5281"/>
              </a:lnSpc>
              <a:buFont typeface="Arial"/>
              <a:buChar char="•"/>
            </a:pPr>
            <a:r>
              <a:rPr lang="en-US" sz="3772">
                <a:solidFill>
                  <a:srgbClr val="000000"/>
                </a:solidFill>
                <a:latin typeface="Canva Sans"/>
                <a:ea typeface="Canva Sans"/>
                <a:cs typeface="Canva Sans"/>
                <a:sym typeface="Canva Sans"/>
              </a:rPr>
              <a:t>Definition: OTP (One-Time Password) is a unique, temporary password that is used for a single transaction or session.</a:t>
            </a:r>
          </a:p>
          <a:p>
            <a:pPr algn="l" marL="814474" indent="-407237" lvl="1">
              <a:lnSpc>
                <a:spcPts val="5281"/>
              </a:lnSpc>
              <a:buFont typeface="Arial"/>
              <a:buChar char="•"/>
            </a:pPr>
            <a:r>
              <a:rPr lang="en-US" sz="3772">
                <a:solidFill>
                  <a:srgbClr val="000000"/>
                </a:solidFill>
                <a:latin typeface="Canva Sans"/>
                <a:ea typeface="Canva Sans"/>
                <a:cs typeface="Canva Sans"/>
                <a:sym typeface="Canva Sans"/>
              </a:rPr>
              <a:t>Purpose: OTP a</a:t>
            </a:r>
            <a:r>
              <a:rPr lang="en-US" sz="3772">
                <a:solidFill>
                  <a:srgbClr val="000000"/>
                </a:solidFill>
                <a:latin typeface="Canva Sans"/>
                <a:ea typeface="Canva Sans"/>
                <a:cs typeface="Canva Sans"/>
                <a:sym typeface="Canva Sans"/>
              </a:rPr>
              <a:t>dds an extra layer of security to the authentication process, ensuring that even if someone knows your regular password, they cannot access your account without the OTP.</a:t>
            </a:r>
          </a:p>
          <a:p>
            <a:pPr algn="l">
              <a:lnSpc>
                <a:spcPts val="5281"/>
              </a:lnSpc>
            </a:pPr>
          </a:p>
        </p:txBody>
      </p:sp>
    </p:spTree>
  </p:cSld>
  <p:clrMapOvr>
    <a:masterClrMapping/>
  </p:clrMapOvr>
</p:sld>
</file>

<file path=ppt/slides/slide23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Effective data visualization requires an understanding of the audience and the right choice of visualization tools to convey the message. Common examples include pie charts for showing market share distribution, line graphs for tracking trends over time, and bar charts for comparing categories. Tools like Power BI, Tableau, and Google Data Studio are commonly used to create interactive and dynamic data visualizations that allow for detailed exploration of data points.</a:t>
            </a:r>
          </a:p>
          <a:p>
            <a:pPr algn="ctr">
              <a:lnSpc>
                <a:spcPts val="4759"/>
              </a:lnSpc>
              <a:spcBef>
                <a:spcPct val="0"/>
              </a:spcBef>
            </a:pPr>
            <a:r>
              <a:rPr lang="en-US" sz="3399">
                <a:solidFill>
                  <a:srgbClr val="000000"/>
                </a:solidFill>
                <a:latin typeface="Canva Sans"/>
                <a:ea typeface="Canva Sans"/>
                <a:cs typeface="Canva Sans"/>
                <a:sym typeface="Canva Sans"/>
              </a:rPr>
              <a:t>Data visualization is important in modern business because it simplifies decision-making by</a:t>
            </a:r>
          </a:p>
        </p:txBody>
      </p:sp>
    </p:spTree>
  </p:cSld>
  <p:clrMapOvr>
    <a:masterClrMapping/>
  </p:clrMapOvr>
</p:sld>
</file>

<file path=ppt/slides/slide23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Data visualization is important in modern business because it simplifies decision-making by presenting data in an accessible format. With complex data sets becoming increasingly common, the ability to visualize key information has become crucial in business analytics, marketing, and even healthcare. Visualization helps stakeholders at all levels understand key metrics and act based on clear, insightful information.</a:t>
            </a:r>
          </a:p>
        </p:txBody>
      </p:sp>
    </p:spTree>
  </p:cSld>
  <p:clrMapOvr>
    <a:masterClrMapping/>
  </p:clrMapOvr>
</p:sld>
</file>

<file path=ppt/slides/slide23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419667"/>
            <a:ext cx="16230600" cy="53809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Power BI</a:t>
            </a:r>
          </a:p>
          <a:p>
            <a:pPr algn="ctr">
              <a:lnSpc>
                <a:spcPts val="4759"/>
              </a:lnSpc>
              <a:spcBef>
                <a:spcPct val="0"/>
              </a:spcBef>
            </a:pPr>
            <a:r>
              <a:rPr lang="en-US" sz="3399">
                <a:solidFill>
                  <a:srgbClr val="000000"/>
                </a:solidFill>
                <a:latin typeface="Canva Sans"/>
                <a:ea typeface="Canva Sans"/>
                <a:cs typeface="Canva Sans"/>
                <a:sym typeface="Canva Sans"/>
              </a:rPr>
              <a:t>Power BI is a business analytics service by Microsoft that enables users to visualize data, share insights, and make informed business decisions. It connects to a wide range of data sources such as databases, Excel spreadsheets, and cloud services to provide comprehensive, real-time data analysis. Through interactive reports and dashboards, Power BI makes it easier for businesses to track performance, monitor KPIs, and visualize trends.</a:t>
            </a:r>
          </a:p>
          <a:p>
            <a:pPr algn="ctr">
              <a:lnSpc>
                <a:spcPts val="4759"/>
              </a:lnSpc>
              <a:spcBef>
                <a:spcPct val="0"/>
              </a:spcBef>
            </a:pPr>
            <a:r>
              <a:rPr lang="en-US" sz="3399">
                <a:solidFill>
                  <a:srgbClr val="000000"/>
                </a:solidFill>
                <a:latin typeface="Canva Sans"/>
                <a:ea typeface="Canva Sans"/>
                <a:cs typeface="Canva Sans"/>
                <a:sym typeface="Canva Sans"/>
              </a:rPr>
              <a:t>The platform is designed to be user-friendly, even for non-technical us</a:t>
            </a:r>
          </a:p>
        </p:txBody>
      </p:sp>
    </p:spTree>
  </p:cSld>
  <p:clrMapOvr>
    <a:masterClrMapping/>
  </p:clrMapOvr>
</p:sld>
</file>

<file path=ppt/slides/slide23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619817"/>
            <a:ext cx="16230600" cy="29806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The platform is designed to be user-friendly, even for non-technical users, allowing them to create custom reports without needing coding skills. With its drag-and-drop interface, users can quickly build visualizations to represent their data. Power BI also allows users to share these reports across teams and organizations, ensuring that everyone is working with the same information.</a:t>
            </a:r>
          </a:p>
        </p:txBody>
      </p:sp>
    </p:spTree>
  </p:cSld>
  <p:clrMapOvr>
    <a:masterClrMapping/>
  </p:clrMapOvr>
</p:sld>
</file>

<file path=ppt/slides/slide23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ower BI integrates seamlessly with other Microsoft tools like Excel and Azure, making it an ideal choice for businesses that already use the Microsoft ecosystem. It supports collaboration through shared dashboards, alerts, and comments, making it easier to act on insights in real-time. With its powerful analytics capabilities, Power BI helps businesses improve decision-making, efficiency, and performance tracking.</a:t>
            </a:r>
          </a:p>
        </p:txBody>
      </p:sp>
    </p:spTree>
  </p:cSld>
  <p:clrMapOvr>
    <a:masterClrMapping/>
  </p:clrMapOvr>
</p:sld>
</file>

<file path=ppt/slides/slide23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Google Sheets is an online spreadsheet application offered by Google that allows users to create, edit, and share spreadsheets in real-time. Part of the Google Workspace suite, it enables multiple users to work on the same document simultaneously, making it ideal for collaboration. It offers all the standard features of a spreadsheet program, such as data entry, sorting, and calculations, but also includes advanced features like pivot tables, functions, and integration with other Google services.</a:t>
            </a:r>
          </a:p>
        </p:txBody>
      </p:sp>
    </p:spTree>
  </p:cSld>
  <p:clrMapOvr>
    <a:masterClrMapping/>
  </p:clrMapOvr>
</p:sld>
</file>

<file path=ppt/slides/slide23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One of the main advantages of Google Sheets over traditional spreadsheet software is that it is cloud-based, meaning files are automatically saved and can be accessed from any device with an internet connection. It also allows for seamless integration with other Google applications like Google Forms, which can be used to collect data directly into a Google Sheet. Additionally, Google Apps Script allows users to automate repetitive tasks and integrate with external tools and services.</a:t>
            </a:r>
          </a:p>
        </p:txBody>
      </p:sp>
    </p:spTree>
  </p:cSld>
  <p:clrMapOvr>
    <a:masterClrMapping/>
  </p:clrMapOvr>
</p:sld>
</file>

<file path=ppt/slides/slide23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Google Sheets is often used for collaborative projects, where teams need to track data or monitor progress. Because it supports real-time collaboration, users can see live updates and comments, which helps streamline communication. Google Sheets also supports advanced data analysis features, making it a valuable tool for personal, educational, or business-related tasks where data tracking, sharing, and analysis are required.</a:t>
            </a:r>
          </a:p>
        </p:txBody>
      </p:sp>
    </p:spTree>
  </p:cSld>
  <p:clrMapOvr>
    <a:masterClrMapping/>
  </p:clrMapOvr>
</p:sld>
</file>

<file path=ppt/slides/slide23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819592"/>
            <a:ext cx="16230600" cy="65811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Difference Between Coder and Programmer</a:t>
            </a:r>
          </a:p>
          <a:p>
            <a:pPr algn="ctr">
              <a:lnSpc>
                <a:spcPts val="4759"/>
              </a:lnSpc>
              <a:spcBef>
                <a:spcPct val="0"/>
              </a:spcBef>
            </a:pPr>
            <a:r>
              <a:rPr lang="en-US" sz="3399">
                <a:solidFill>
                  <a:srgbClr val="000000"/>
                </a:solidFill>
                <a:latin typeface="Canva Sans"/>
                <a:ea typeface="Canva Sans"/>
                <a:cs typeface="Canva Sans"/>
                <a:sym typeface="Canva Sans"/>
              </a:rPr>
              <a:t>A coder is someone who writes code to implement specific tasks or features based on predefined requirements. Coders are focused on syntax, structure, and following instructions to translate ideas into executable code. They typically work within the confines of a particular language or framework and may not need to consider the broader design or architecture of the program.</a:t>
            </a:r>
          </a:p>
          <a:p>
            <a:pPr algn="ctr">
              <a:lnSpc>
                <a:spcPts val="4759"/>
              </a:lnSpc>
              <a:spcBef>
                <a:spcPct val="0"/>
              </a:spcBef>
            </a:pPr>
            <a:r>
              <a:rPr lang="en-US" sz="3399">
                <a:solidFill>
                  <a:srgbClr val="000000"/>
                </a:solidFill>
                <a:latin typeface="Canva Sans"/>
                <a:ea typeface="Canva Sans"/>
                <a:cs typeface="Canva Sans"/>
                <a:sym typeface="Canva Sans"/>
              </a:rPr>
              <a:t>A programmer, on the other hand, is more involved in the entire development process, from understanding the problem to designing solutions, writing code, and testing. Programmers are responsible for creating the logic behind the code and ensuring the overall structure and performance of the software. While all programm</a:t>
            </a:r>
          </a:p>
        </p:txBody>
      </p:sp>
    </p:spTree>
  </p:cSld>
  <p:clrMapOvr>
    <a:masterClrMapping/>
  </p:clrMapOvr>
</p:sld>
</file>

<file path=ppt/slides/slide23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3353407"/>
            <a:ext cx="18288000"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Programmers typically have a higher level of expertise in problem-solving, algorithms, and system architecture, while coders may specialize more in implementation. Programmers also deal with more complex tasks such as debugging, optimizing performance, and ensuring the codebase is scalable and maintainable. Both roles are essential in software development, but they serve different functions depending on the project's complexity and requirements.</a:t>
            </a:r>
          </a:p>
          <a:p>
            <a:pPr algn="ctr">
              <a:lnSpc>
                <a:spcPts val="475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79753" y="2597743"/>
            <a:ext cx="15988565" cy="5782507"/>
          </a:xfrm>
          <a:prstGeom prst="rect">
            <a:avLst/>
          </a:prstGeom>
        </p:spPr>
        <p:txBody>
          <a:bodyPr anchor="t" rtlCol="false" tIns="0" lIns="0" bIns="0" rIns="0">
            <a:spAutoFit/>
          </a:bodyPr>
          <a:lstStyle/>
          <a:p>
            <a:pPr algn="just">
              <a:lnSpc>
                <a:spcPts val="5119"/>
              </a:lnSpc>
            </a:pPr>
            <a:r>
              <a:rPr lang="en-US" sz="3656">
                <a:solidFill>
                  <a:srgbClr val="000000"/>
                </a:solidFill>
                <a:latin typeface="Canva Sans"/>
                <a:ea typeface="Canva Sans"/>
                <a:cs typeface="Canva Sans"/>
                <a:sym typeface="Canva Sans"/>
              </a:rPr>
              <a:t>Why is OTP Important?</a:t>
            </a:r>
          </a:p>
          <a:p>
            <a:pPr algn="just" marL="789520" indent="-394760" lvl="1">
              <a:lnSpc>
                <a:spcPts val="5119"/>
              </a:lnSpc>
              <a:buFont typeface="Arial"/>
              <a:buChar char="•"/>
            </a:pPr>
            <a:r>
              <a:rPr lang="en-US" sz="3656">
                <a:solidFill>
                  <a:srgbClr val="000000"/>
                </a:solidFill>
                <a:latin typeface="Canva Sans"/>
                <a:ea typeface="Canva Sans"/>
                <a:cs typeface="Canva Sans"/>
                <a:sym typeface="Canva Sans"/>
              </a:rPr>
              <a:t>Protection </a:t>
            </a:r>
            <a:r>
              <a:rPr lang="en-US" sz="3656">
                <a:solidFill>
                  <a:srgbClr val="000000"/>
                </a:solidFill>
                <a:latin typeface="Canva Sans"/>
                <a:ea typeface="Canva Sans"/>
                <a:cs typeface="Canva Sans"/>
                <a:sym typeface="Canva Sans"/>
              </a:rPr>
              <a:t>Against Hacking: OTP is commonly used in sensitive online activities like banking, shopping, and logging into social media accounts, making it harder for hackers to misuse your account.</a:t>
            </a:r>
          </a:p>
          <a:p>
            <a:pPr algn="just" marL="789520" indent="-394760" lvl="1">
              <a:lnSpc>
                <a:spcPts val="5119"/>
              </a:lnSpc>
              <a:buFont typeface="Arial"/>
              <a:buChar char="•"/>
            </a:pPr>
            <a:r>
              <a:rPr lang="en-US" sz="3656">
                <a:solidFill>
                  <a:srgbClr val="000000"/>
                </a:solidFill>
                <a:latin typeface="Canva Sans"/>
                <a:ea typeface="Canva Sans"/>
                <a:cs typeface="Canva Sans"/>
                <a:sym typeface="Canva Sans"/>
              </a:rPr>
              <a:t>Prevents Password Theft: Unlike traditional passwords, OTPs cannot be reused or stored, reducing the chances of password theft.</a:t>
            </a:r>
          </a:p>
          <a:p>
            <a:pPr algn="just">
              <a:lnSpc>
                <a:spcPts val="5119"/>
              </a:lnSpc>
            </a:pPr>
          </a:p>
        </p:txBody>
      </p:sp>
    </p:spTree>
  </p:cSld>
  <p:clrMapOvr>
    <a:masterClrMapping/>
  </p:clrMapOvr>
</p:sld>
</file>

<file path=ppt/slides/slide24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819592"/>
            <a:ext cx="16230600" cy="65811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Code refers to the written instructions or commands written in a programming language that tells a computer how to perform a task. It can be a single line or a block of instructions that define a specific operation, such as a calculation or data manipulation. Code is the building block of software, and it defines the behavior of applications, websites, and systems.</a:t>
            </a:r>
          </a:p>
          <a:p>
            <a:pPr algn="ctr">
              <a:lnSpc>
                <a:spcPts val="4759"/>
              </a:lnSpc>
              <a:spcBef>
                <a:spcPct val="0"/>
              </a:spcBef>
            </a:pPr>
            <a:r>
              <a:rPr lang="en-US" sz="3399">
                <a:solidFill>
                  <a:srgbClr val="000000"/>
                </a:solidFill>
                <a:latin typeface="Canva Sans"/>
                <a:ea typeface="Canva Sans"/>
                <a:cs typeface="Canva Sans"/>
                <a:sym typeface="Canva Sans"/>
              </a:rPr>
              <a:t>A program, on the other hand, is a complete, functional application made up of multiple lines of code that work together to accomplish a specific task. A program might consist of several modules or components, each with its own code, but all working together to produce the desired output. A program is the final, usable product that users interact with, whereas code is just the instruction set that drives the program's functionality.</a:t>
            </a:r>
          </a:p>
        </p:txBody>
      </p:sp>
    </p:spTree>
  </p:cSld>
  <p:clrMapOvr>
    <a:masterClrMapping/>
  </p:clrMapOvr>
</p:sld>
</file>

<file path=ppt/slides/slide24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319780"/>
            <a:ext cx="16230600" cy="35807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While code refers to the individual components, a program is the whole system built from those components. Code can exist on its own as a small part of a larger program, but a program is a fully developed software solution with a clear purpose, user interface, and intended use. In essence, code forms the foundation, while the program is the end product that executes the intended functions.</a:t>
            </a:r>
          </a:p>
        </p:txBody>
      </p:sp>
    </p:spTree>
  </p:cSld>
  <p:clrMapOvr>
    <a:masterClrMapping/>
  </p:clrMapOvr>
</p:sld>
</file>

<file path=ppt/slides/slide24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19742"/>
            <a:ext cx="16230600" cy="41808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A database is an organized collection of data that is stored and managed electronically. It allows for easy retrieval, updating, and management of large volumes of structured or unstructured data. Databases are used in a wide range of applications, from business operations and websites to scientific research and government records. Data within a database is typically organized in tables, columns, and rows, making it easier to search, filter, and manipulate.</a:t>
            </a:r>
          </a:p>
        </p:txBody>
      </p:sp>
    </p:spTree>
  </p:cSld>
  <p:clrMapOvr>
    <a:masterClrMapping/>
  </p:clrMapOvr>
</p:sld>
</file>

<file path=ppt/slides/slide24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771525"/>
            <a:ext cx="9525" cy="2249256"/>
          </a:xfrm>
          <a:prstGeom prst="rect">
            <a:avLst/>
          </a:prstGeom>
        </p:spPr>
        <p:txBody>
          <a:bodyPr anchor="t" rtlCol="false" tIns="0" lIns="0" bIns="0" rIns="0">
            <a:spAutoFit/>
          </a:bodyPr>
          <a:lstStyle/>
          <a:p>
            <a:pPr algn="ctr">
              <a:lnSpc>
                <a:spcPts val="18300"/>
              </a:lnSpc>
              <a:spcBef>
                <a:spcPct val="0"/>
              </a:spcBef>
            </a:pPr>
          </a:p>
        </p:txBody>
      </p:sp>
      <p:sp>
        <p:nvSpPr>
          <p:cNvPr name="TextBox 7" id="7"/>
          <p:cNvSpPr txBox="true"/>
          <p:nvPr/>
        </p:nvSpPr>
        <p:spPr>
          <a:xfrm rot="0">
            <a:off x="4762" y="3156977"/>
            <a:ext cx="18288000"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There are different types of databases, including relational databases (e.g., MySQL, PostgreSQL), which store data in tables with defined relationships between them, and NoSQL databases (e.g., MongoDB, Cassandra), which are designed for unstructured or semi-structured data. Databases are crucial for businesses and organizations to store customer information, inventory, financial records, and much more. They ensure data integrity, security, and easy accessibility.</a:t>
            </a:r>
          </a:p>
        </p:txBody>
      </p:sp>
    </p:spTree>
  </p:cSld>
  <p:clrMapOvr>
    <a:masterClrMapping/>
  </p:clrMapOvr>
</p:sld>
</file>

<file path=ppt/slides/slide24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771525"/>
            <a:ext cx="9525" cy="2249256"/>
          </a:xfrm>
          <a:prstGeom prst="rect">
            <a:avLst/>
          </a:prstGeom>
        </p:spPr>
        <p:txBody>
          <a:bodyPr anchor="t" rtlCol="false" tIns="0" lIns="0" bIns="0" rIns="0">
            <a:spAutoFit/>
          </a:bodyPr>
          <a:lstStyle/>
          <a:p>
            <a:pPr algn="ctr">
              <a:lnSpc>
                <a:spcPts val="18300"/>
              </a:lnSpc>
              <a:spcBef>
                <a:spcPct val="0"/>
              </a:spcBef>
            </a:pPr>
          </a:p>
        </p:txBody>
      </p:sp>
      <p:sp>
        <p:nvSpPr>
          <p:cNvPr name="TextBox 7" id="7"/>
          <p:cNvSpPr txBox="true"/>
          <p:nvPr/>
        </p:nvSpPr>
        <p:spPr>
          <a:xfrm rot="0">
            <a:off x="0" y="3928993"/>
            <a:ext cx="18288000"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To interact with a database, users and applications typically use SQL (Structured Query Language) or database management systems (DBMS) like Oracle or Microsoft SQL Server. These systems allow users to perform queries, insert, update, or delete data, and maintain the structure of the database. Databases form the backbone of modern data-driven businesses, enabling operations that rely on accurate, real-time information.</a:t>
            </a:r>
          </a:p>
        </p:txBody>
      </p:sp>
    </p:spTree>
  </p:cSld>
  <p:clrMapOvr>
    <a:masterClrMapping/>
  </p:clrMapOvr>
</p:sld>
</file>

<file path=ppt/slides/slide24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771525"/>
            <a:ext cx="9525" cy="2249256"/>
          </a:xfrm>
          <a:prstGeom prst="rect">
            <a:avLst/>
          </a:prstGeom>
        </p:spPr>
        <p:txBody>
          <a:bodyPr anchor="t" rtlCol="false" tIns="0" lIns="0" bIns="0" rIns="0">
            <a:spAutoFit/>
          </a:bodyPr>
          <a:lstStyle/>
          <a:p>
            <a:pPr algn="ctr">
              <a:lnSpc>
                <a:spcPts val="18300"/>
              </a:lnSpc>
              <a:spcBef>
                <a:spcPct val="0"/>
              </a:spcBef>
            </a:pPr>
          </a:p>
        </p:txBody>
      </p:sp>
      <p:sp>
        <p:nvSpPr>
          <p:cNvPr name="TextBox 7" id="7"/>
          <p:cNvSpPr txBox="true"/>
          <p:nvPr/>
        </p:nvSpPr>
        <p:spPr>
          <a:xfrm rot="0">
            <a:off x="132202" y="4247090"/>
            <a:ext cx="18288000"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 Learning Management System (LMS) is a software platform designed to deliver, manage, and track educational courses and training programs. It allows educators and organizations to create, distribute, and manage content in a digital format, such as videos, quizzes, and assignments. LMS platforms help streamline the learning process for both students and administrators by providing a centralized location for course materials and progress tracking.</a:t>
            </a:r>
          </a:p>
        </p:txBody>
      </p:sp>
    </p:spTree>
  </p:cSld>
  <p:clrMapOvr>
    <a:masterClrMapping/>
  </p:clrMapOvr>
</p:sld>
</file>

<file path=ppt/slides/slide24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771525"/>
            <a:ext cx="9525" cy="2249256"/>
          </a:xfrm>
          <a:prstGeom prst="rect">
            <a:avLst/>
          </a:prstGeom>
        </p:spPr>
        <p:txBody>
          <a:bodyPr anchor="t" rtlCol="false" tIns="0" lIns="0" bIns="0" rIns="0">
            <a:spAutoFit/>
          </a:bodyPr>
          <a:lstStyle/>
          <a:p>
            <a:pPr algn="ctr">
              <a:lnSpc>
                <a:spcPts val="18300"/>
              </a:lnSpc>
              <a:spcBef>
                <a:spcPct val="0"/>
              </a:spcBef>
            </a:pPr>
          </a:p>
        </p:txBody>
      </p:sp>
      <p:sp>
        <p:nvSpPr>
          <p:cNvPr name="TextBox 7" id="7"/>
          <p:cNvSpPr txBox="true"/>
          <p:nvPr/>
        </p:nvSpPr>
        <p:spPr>
          <a:xfrm rot="0">
            <a:off x="3311521" y="3353407"/>
            <a:ext cx="10473369"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MS platforms come with various features that enhance the learning experience, such as grading tools, discussion forums, and assessment tools. They also enable instructors to track student progress, assign homework, and issue certifications upon course completion. Some of the most popular LMS platforms include Moodle, Canvas, and Google Classroom, each with different features tailored to different types of learners.</a:t>
            </a:r>
          </a:p>
        </p:txBody>
      </p:sp>
    </p:spTree>
  </p:cSld>
  <p:clrMapOvr>
    <a:masterClrMapping/>
  </p:clrMapOvr>
</p:sld>
</file>

<file path=ppt/slides/slide24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11887" y="2131368"/>
            <a:ext cx="14435755" cy="6353276"/>
          </a:xfrm>
          <a:prstGeom prst="rect">
            <a:avLst/>
          </a:prstGeom>
        </p:spPr>
        <p:txBody>
          <a:bodyPr anchor="t" rtlCol="false" tIns="0" lIns="0" bIns="0" rIns="0">
            <a:spAutoFit/>
          </a:bodyPr>
          <a:lstStyle/>
          <a:p>
            <a:pPr algn="ctr">
              <a:lnSpc>
                <a:spcPts val="3890"/>
              </a:lnSpc>
            </a:pPr>
            <a:r>
              <a:rPr lang="en-US" sz="2779">
                <a:solidFill>
                  <a:srgbClr val="000000"/>
                </a:solidFill>
                <a:latin typeface="Canva Sans"/>
                <a:ea typeface="Canva Sans"/>
                <a:cs typeface="Canva Sans"/>
                <a:sym typeface="Canva Sans"/>
              </a:rPr>
              <a:t>Task Management Process</a:t>
            </a:r>
          </a:p>
          <a:p>
            <a:pPr algn="ctr">
              <a:lnSpc>
                <a:spcPts val="3890"/>
              </a:lnSpc>
            </a:pPr>
            <a:r>
              <a:rPr lang="en-US" sz="2779">
                <a:solidFill>
                  <a:srgbClr val="000000"/>
                </a:solidFill>
                <a:latin typeface="Canva Sans"/>
                <a:ea typeface="Canva Sans"/>
                <a:cs typeface="Canva Sans"/>
                <a:sym typeface="Canva Sans"/>
              </a:rPr>
              <a:t>The task management process is a method for organizing and tracking work to ensure that tasks are completed on time and within scope. It involves breaking down large projects into smaller, manageable tasks, setting deadlines, and assigning responsibilities. Effective task management helps teams stay focused and aligned, ensuring that every team member knows what they need to do and when.</a:t>
            </a:r>
          </a:p>
          <a:p>
            <a:pPr algn="ctr">
              <a:lnSpc>
                <a:spcPts val="3890"/>
              </a:lnSpc>
            </a:pPr>
            <a:r>
              <a:rPr lang="en-US" sz="2779">
                <a:solidFill>
                  <a:srgbClr val="000000"/>
                </a:solidFill>
                <a:latin typeface="Canva Sans"/>
                <a:ea typeface="Canva Sans"/>
                <a:cs typeface="Canva Sans"/>
                <a:sym typeface="Canva Sans"/>
              </a:rPr>
              <a:t>Task management often involves using tools like Trello, Asana, or Jira to create to-do lists, track progress, and visualize project timelines. These tools help teams collaborate by allowing them to assign tasks, comment on progress, and update statuses in real-time. Task management is crucial in both personal productivity and in larger team settings, where multiple people work together to achieve a common goal.</a:t>
            </a:r>
          </a:p>
          <a:p>
            <a:pPr algn="ctr">
              <a:lnSpc>
                <a:spcPts val="3890"/>
              </a:lnSpc>
            </a:pPr>
          </a:p>
        </p:txBody>
      </p:sp>
    </p:spTree>
  </p:cSld>
  <p:clrMapOvr>
    <a:masterClrMapping/>
  </p:clrMapOvr>
</p:sld>
</file>

<file path=ppt/slides/slide24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599981" y="3353407"/>
            <a:ext cx="12236067"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By following a clear task management process, teams can prevent miscommunication and ensure that no tasks are overlooked. The process also helps to identify potential bottlenecks early, allowing for timely interventions and resource adjustments. Overall, task management improves efficiency, reduces stress, and helps teams achieve their goals more effectively.</a:t>
            </a:r>
          </a:p>
        </p:txBody>
      </p:sp>
    </p:spTree>
  </p:cSld>
  <p:clrMapOvr>
    <a:masterClrMapping/>
  </p:clrMapOvr>
</p:sld>
</file>

<file path=ppt/slides/slide24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139238" y="771525"/>
            <a:ext cx="9525" cy="2249256"/>
          </a:xfrm>
          <a:prstGeom prst="rect">
            <a:avLst/>
          </a:prstGeom>
        </p:spPr>
        <p:txBody>
          <a:bodyPr anchor="t" rtlCol="false" tIns="0" lIns="0" bIns="0" rIns="0">
            <a:spAutoFit/>
          </a:bodyPr>
          <a:lstStyle/>
          <a:p>
            <a:pPr algn="ctr">
              <a:lnSpc>
                <a:spcPts val="18300"/>
              </a:lnSpc>
              <a:spcBef>
                <a:spcPct val="0"/>
              </a:spcBef>
            </a:pPr>
          </a:p>
        </p:txBody>
      </p:sp>
      <p:sp>
        <p:nvSpPr>
          <p:cNvPr name="TextBox 7" id="7"/>
          <p:cNvSpPr txBox="true"/>
          <p:nvPr/>
        </p:nvSpPr>
        <p:spPr>
          <a:xfrm rot="0">
            <a:off x="4762" y="2425635"/>
            <a:ext cx="18288000" cy="65811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tgreSQL), which store data in tables with defined relationships between them, and NoSQL databases (e.g., MongoDB, Cassandra), which are designed for unstructured or semi-structured data. Databases are crucial for businesses and organizations to store customer information, inventory, financial records, and much more. They ensure data integrity, security, and easy accessibility.</a:t>
            </a:r>
          </a:p>
          <a:p>
            <a:pPr algn="ctr">
              <a:lnSpc>
                <a:spcPts val="4759"/>
              </a:lnSpc>
            </a:pPr>
            <a:r>
              <a:rPr lang="en-US" sz="3399">
                <a:solidFill>
                  <a:srgbClr val="000000"/>
                </a:solidFill>
                <a:latin typeface="Canva Sans"/>
                <a:ea typeface="Canva Sans"/>
                <a:cs typeface="Canva Sans"/>
                <a:sym typeface="Canva Sans"/>
              </a:rPr>
              <a:t>To interact with a database, users and applications typically use SQL (Structured Query Language) or database management systems (DBMS) like Oracle or Microsoft SQL Server. These systems allow users to perform queries, insert, update, or delete data, and maintain the structure of the database. Databases form the backbone of modern data-driven businesses, enabling operations that rely on accurate, real-time in</a:t>
            </a:r>
          </a:p>
          <a:p>
            <a:pPr algn="ctr">
              <a:lnSpc>
                <a:spcPts val="4759"/>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06766" y="2299630"/>
            <a:ext cx="15039936" cy="5611540"/>
          </a:xfrm>
          <a:prstGeom prst="rect">
            <a:avLst/>
          </a:prstGeom>
        </p:spPr>
        <p:txBody>
          <a:bodyPr anchor="t" rtlCol="false" tIns="0" lIns="0" bIns="0" rIns="0">
            <a:spAutoFit/>
          </a:bodyPr>
          <a:lstStyle/>
          <a:p>
            <a:pPr algn="just">
              <a:lnSpc>
                <a:spcPts val="5589"/>
              </a:lnSpc>
            </a:pPr>
            <a:r>
              <a:rPr lang="en-US" sz="3992">
                <a:solidFill>
                  <a:srgbClr val="000000"/>
                </a:solidFill>
                <a:latin typeface="Canva Sans"/>
                <a:ea typeface="Canva Sans"/>
                <a:cs typeface="Canva Sans"/>
                <a:sym typeface="Canva Sans"/>
              </a:rPr>
              <a:t>OTP vs. Tra</a:t>
            </a:r>
            <a:r>
              <a:rPr lang="en-US" sz="3992">
                <a:solidFill>
                  <a:srgbClr val="000000"/>
                </a:solidFill>
                <a:latin typeface="Canva Sans"/>
                <a:ea typeface="Canva Sans"/>
                <a:cs typeface="Canva Sans"/>
                <a:sym typeface="Canva Sans"/>
              </a:rPr>
              <a:t>ditional Passwords:</a:t>
            </a:r>
          </a:p>
          <a:p>
            <a:pPr algn="just" marL="861914" indent="-430957" lvl="1">
              <a:lnSpc>
                <a:spcPts val="5589"/>
              </a:lnSpc>
              <a:buFont typeface="Arial"/>
              <a:buChar char="•"/>
            </a:pPr>
            <a:r>
              <a:rPr lang="en-US" sz="3992">
                <a:solidFill>
                  <a:srgbClr val="000000"/>
                </a:solidFill>
                <a:latin typeface="Canva Sans"/>
                <a:ea typeface="Canva Sans"/>
                <a:cs typeface="Canva Sans"/>
                <a:sym typeface="Canva Sans"/>
              </a:rPr>
              <a:t>Traditional Passwords: A regular password is fixed and reused each time you log in. This can be compromised if someone knows it.</a:t>
            </a:r>
          </a:p>
          <a:p>
            <a:pPr algn="just" marL="861914" indent="-430957" lvl="1">
              <a:lnSpc>
                <a:spcPts val="5589"/>
              </a:lnSpc>
              <a:buFont typeface="Arial"/>
              <a:buChar char="•"/>
            </a:pPr>
            <a:r>
              <a:rPr lang="en-US" sz="3992">
                <a:solidFill>
                  <a:srgbClr val="000000"/>
                </a:solidFill>
                <a:latin typeface="Canva Sans"/>
                <a:ea typeface="Canva Sans"/>
                <a:cs typeface="Canva Sans"/>
                <a:sym typeface="Canva Sans"/>
              </a:rPr>
              <a:t>OTP: An OTP is unique for every session or transaction, making it a one-time use password that is only valid for a short time, thus offering enhanced security.</a:t>
            </a:r>
          </a:p>
          <a:p>
            <a:pPr algn="just">
              <a:lnSpc>
                <a:spcPts val="5589"/>
              </a:lnSpc>
            </a:pPr>
          </a:p>
        </p:txBody>
      </p:sp>
    </p:spTree>
  </p:cSld>
  <p:clrMapOvr>
    <a:masterClrMapping/>
  </p:clrMapOvr>
</p:sld>
</file>

<file path=ppt/slides/slide25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3450774"/>
            <a:ext cx="18288000"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the behavior of applications, websites, and systems.</a:t>
            </a:r>
          </a:p>
          <a:p>
            <a:pPr algn="ctr">
              <a:lnSpc>
                <a:spcPts val="4759"/>
              </a:lnSpc>
            </a:pPr>
            <a:r>
              <a:rPr lang="en-US" sz="3399">
                <a:solidFill>
                  <a:srgbClr val="000000"/>
                </a:solidFill>
                <a:latin typeface="Canva Sans"/>
                <a:ea typeface="Canva Sans"/>
                <a:cs typeface="Canva Sans"/>
                <a:sym typeface="Canva Sans"/>
              </a:rPr>
              <a:t>A program, on the other hand, is a complete, functional application made up of multiple lines of code that work together to accomplish a specific task. A program might consist of several modules or components, each with its own code, but all working together to produce the desired output. A program is the final, usable product that users interact with, whereas code is just the instruction set that drives the program's functionality</a:t>
            </a:r>
          </a:p>
          <a:p>
            <a:pPr algn="ctr">
              <a:lnSpc>
                <a:spcPts val="4759"/>
              </a:lnSpc>
            </a:pPr>
          </a:p>
        </p:txBody>
      </p:sp>
    </p:spTree>
  </p:cSld>
  <p:clrMapOvr>
    <a:masterClrMapping/>
  </p:clrMapOvr>
</p:sld>
</file>

<file path=ppt/slides/slide25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80212" y="4320536"/>
            <a:ext cx="11883528"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While code refers to the individual components, a program is the whole system built from those components. Code can exist on its own as a small part of a larger program, but a program is a fully developed software solution with a clear purpose, </a:t>
            </a:r>
          </a:p>
        </p:txBody>
      </p:sp>
    </p:spTree>
  </p:cSld>
  <p:clrMapOvr>
    <a:masterClrMapping/>
  </p:clrMapOvr>
</p:sld>
</file>

<file path=ppt/slides/slide2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2852388" y="2567505"/>
            <a:ext cx="12583225" cy="4987533"/>
          </a:xfrm>
          <a:custGeom>
            <a:avLst/>
            <a:gdLst/>
            <a:ahLst/>
            <a:cxnLst/>
            <a:rect r="r" b="b" t="t" l="l"/>
            <a:pathLst>
              <a:path h="4987533" w="12583225">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32365" y="-561924"/>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226649" y="7708808"/>
            <a:ext cx="7315200" cy="3098985"/>
          </a:xfrm>
          <a:custGeom>
            <a:avLst/>
            <a:gdLst/>
            <a:ahLst/>
            <a:cxnLst/>
            <a:rect r="r" b="b" t="t" l="l"/>
            <a:pathLst>
              <a:path h="3098985" w="7315200">
                <a:moveTo>
                  <a:pt x="7315200" y="0"/>
                </a:moveTo>
                <a:lnTo>
                  <a:pt x="0" y="0"/>
                </a:lnTo>
                <a:lnTo>
                  <a:pt x="0" y="3098984"/>
                </a:lnTo>
                <a:lnTo>
                  <a:pt x="7315200" y="3098984"/>
                </a:lnTo>
                <a:lnTo>
                  <a:pt x="73152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true" rot="0">
            <a:off x="280770" y="6134592"/>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167455" y="3663875"/>
            <a:ext cx="15133407" cy="2249256"/>
          </a:xfrm>
          <a:prstGeom prst="rect">
            <a:avLst/>
          </a:prstGeom>
        </p:spPr>
        <p:txBody>
          <a:bodyPr anchor="t" rtlCol="false" tIns="0" lIns="0" bIns="0" rIns="0">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name="Freeform 8" id="8"/>
          <p:cNvSpPr/>
          <p:nvPr/>
        </p:nvSpPr>
        <p:spPr>
          <a:xfrm flipH="true" flipV="false" rot="0">
            <a:off x="14199852" y="27191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486400" y="6022208"/>
            <a:ext cx="7315200" cy="252707"/>
          </a:xfrm>
          <a:custGeom>
            <a:avLst/>
            <a:gdLst/>
            <a:ahLst/>
            <a:cxnLst/>
            <a:rect r="r" b="b" t="t" l="l"/>
            <a:pathLst>
              <a:path h="252707" w="7315200">
                <a:moveTo>
                  <a:pt x="0" y="0"/>
                </a:moveTo>
                <a:lnTo>
                  <a:pt x="7315200" y="0"/>
                </a:lnTo>
                <a:lnTo>
                  <a:pt x="7315200" y="252707"/>
                </a:lnTo>
                <a:lnTo>
                  <a:pt x="0" y="2527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78766" y="2588218"/>
            <a:ext cx="14489203" cy="5842098"/>
          </a:xfrm>
          <a:prstGeom prst="rect">
            <a:avLst/>
          </a:prstGeom>
        </p:spPr>
        <p:txBody>
          <a:bodyPr anchor="t" rtlCol="false" tIns="0" lIns="0" bIns="0" rIns="0">
            <a:spAutoFit/>
          </a:bodyPr>
          <a:lstStyle/>
          <a:p>
            <a:pPr algn="just">
              <a:lnSpc>
                <a:spcPts val="5821"/>
              </a:lnSpc>
            </a:pPr>
            <a:r>
              <a:rPr lang="en-US" sz="4158">
                <a:solidFill>
                  <a:srgbClr val="000000"/>
                </a:solidFill>
                <a:latin typeface="Canva Sans"/>
                <a:ea typeface="Canva Sans"/>
                <a:cs typeface="Canva Sans"/>
                <a:sym typeface="Canva Sans"/>
              </a:rPr>
              <a:t>How Does OTP Work?</a:t>
            </a:r>
          </a:p>
          <a:p>
            <a:pPr algn="just" marL="897814" indent="-448907" lvl="1">
              <a:lnSpc>
                <a:spcPts val="5821"/>
              </a:lnSpc>
              <a:buFont typeface="Arial"/>
              <a:buChar char="•"/>
            </a:pPr>
            <a:r>
              <a:rPr lang="en-US" sz="4158">
                <a:solidFill>
                  <a:srgbClr val="000000"/>
                </a:solidFill>
                <a:latin typeface="Canva Sans"/>
                <a:ea typeface="Canva Sans"/>
                <a:cs typeface="Canva Sans"/>
                <a:sym typeface="Canva Sans"/>
              </a:rPr>
              <a:t>Step 1: You try to log in or perform a transaction (like transferring money).</a:t>
            </a:r>
          </a:p>
          <a:p>
            <a:pPr algn="just" marL="897814" indent="-448907" lvl="1">
              <a:lnSpc>
                <a:spcPts val="5821"/>
              </a:lnSpc>
              <a:buFont typeface="Arial"/>
              <a:buChar char="•"/>
            </a:pPr>
            <a:r>
              <a:rPr lang="en-US" sz="4158">
                <a:solidFill>
                  <a:srgbClr val="000000"/>
                </a:solidFill>
                <a:latin typeface="Canva Sans"/>
                <a:ea typeface="Canva Sans"/>
                <a:cs typeface="Canva Sans"/>
                <a:sym typeface="Canva Sans"/>
              </a:rPr>
              <a:t>Step 2: </a:t>
            </a:r>
            <a:r>
              <a:rPr lang="en-US" sz="4158">
                <a:solidFill>
                  <a:srgbClr val="000000"/>
                </a:solidFill>
                <a:latin typeface="Canva Sans"/>
                <a:ea typeface="Canva Sans"/>
                <a:cs typeface="Canva Sans"/>
                <a:sym typeface="Canva Sans"/>
              </a:rPr>
              <a:t>A system sends a one-time password to your registered device (either via SMS, email, or an app).</a:t>
            </a:r>
          </a:p>
          <a:p>
            <a:pPr algn="just" marL="897814" indent="-448907" lvl="1">
              <a:lnSpc>
                <a:spcPts val="5821"/>
              </a:lnSpc>
              <a:buFont typeface="Arial"/>
              <a:buChar char="•"/>
            </a:pPr>
            <a:r>
              <a:rPr lang="en-US" sz="4158">
                <a:solidFill>
                  <a:srgbClr val="000000"/>
                </a:solidFill>
                <a:latin typeface="Canva Sans"/>
                <a:ea typeface="Canva Sans"/>
                <a:cs typeface="Canva Sans"/>
                <a:sym typeface="Canva Sans"/>
              </a:rPr>
              <a:t>Step 3: You enter the OTP into the website or app to verify your identity and complete the action.</a:t>
            </a:r>
          </a:p>
          <a:p>
            <a:pPr algn="just">
              <a:lnSpc>
                <a:spcPts val="5821"/>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877563"/>
            <a:ext cx="16290215" cy="7012822"/>
          </a:xfrm>
          <a:prstGeom prst="rect">
            <a:avLst/>
          </a:prstGeom>
        </p:spPr>
        <p:txBody>
          <a:bodyPr anchor="t" rtlCol="false" tIns="0" lIns="0" bIns="0" rIns="0">
            <a:spAutoFit/>
          </a:bodyPr>
          <a:lstStyle/>
          <a:p>
            <a:pPr algn="just">
              <a:lnSpc>
                <a:spcPts val="4291"/>
              </a:lnSpc>
            </a:pPr>
            <a:r>
              <a:rPr lang="en-US" sz="3065">
                <a:solidFill>
                  <a:srgbClr val="000000"/>
                </a:solidFill>
                <a:latin typeface="Canva Sans"/>
                <a:ea typeface="Canva Sans"/>
                <a:cs typeface="Canva Sans"/>
                <a:sym typeface="Canva Sans"/>
              </a:rPr>
              <a:t>Types of OTP:</a:t>
            </a:r>
          </a:p>
          <a:p>
            <a:pPr algn="just" marL="661845" indent="-330922" lvl="1">
              <a:lnSpc>
                <a:spcPts val="4291"/>
              </a:lnSpc>
              <a:buAutoNum type="arabicPeriod" startAt="1"/>
            </a:pPr>
            <a:r>
              <a:rPr lang="en-US" sz="3065">
                <a:solidFill>
                  <a:srgbClr val="000000"/>
                </a:solidFill>
                <a:latin typeface="Canva Sans"/>
                <a:ea typeface="Canva Sans"/>
                <a:cs typeface="Canva Sans"/>
                <a:sym typeface="Canva Sans"/>
              </a:rPr>
              <a:t>SMS-based OTP: Sent to your mobile phone via SMS.</a:t>
            </a:r>
          </a:p>
          <a:p>
            <a:pPr algn="just" marL="661845" indent="-330922" lvl="1">
              <a:lnSpc>
                <a:spcPts val="4291"/>
              </a:lnSpc>
              <a:buAutoNum type="arabicPeriod" startAt="1"/>
            </a:pPr>
            <a:r>
              <a:rPr lang="en-US" sz="3065">
                <a:solidFill>
                  <a:srgbClr val="000000"/>
                </a:solidFill>
                <a:latin typeface="Canva Sans"/>
                <a:ea typeface="Canva Sans"/>
                <a:cs typeface="Canva Sans"/>
                <a:sym typeface="Canva Sans"/>
              </a:rPr>
              <a:t>Email-based OTP: Delivered to your registered email address.</a:t>
            </a:r>
          </a:p>
          <a:p>
            <a:pPr algn="just" marL="661845" indent="-330922" lvl="1">
              <a:lnSpc>
                <a:spcPts val="4291"/>
              </a:lnSpc>
              <a:buAutoNum type="arabicPeriod" startAt="1"/>
            </a:pPr>
            <a:r>
              <a:rPr lang="en-US" sz="3065">
                <a:solidFill>
                  <a:srgbClr val="000000"/>
                </a:solidFill>
                <a:latin typeface="Canva Sans"/>
                <a:ea typeface="Canva Sans"/>
                <a:cs typeface="Canva Sans"/>
                <a:sym typeface="Canva Sans"/>
              </a:rPr>
              <a:t>App-based OTP: Generated by apps like Google Authenticator, Authy, or Microsoft Authenticator.</a:t>
            </a:r>
          </a:p>
          <a:p>
            <a:pPr algn="just">
              <a:lnSpc>
                <a:spcPts val="4291"/>
              </a:lnSpc>
            </a:pPr>
          </a:p>
          <a:p>
            <a:pPr algn="just" marL="661845" indent="-330922" lvl="1">
              <a:lnSpc>
                <a:spcPts val="4291"/>
              </a:lnSpc>
              <a:buAutoNum type="arabicPeriod" startAt="1"/>
            </a:pPr>
            <a:r>
              <a:rPr lang="en-US" sz="3065">
                <a:solidFill>
                  <a:srgbClr val="000000"/>
                </a:solidFill>
                <a:latin typeface="Canva Sans"/>
                <a:ea typeface="Canva Sans"/>
                <a:cs typeface="Canva Sans"/>
                <a:sym typeface="Canva Sans"/>
              </a:rPr>
              <a:t>SMS-based OTP</a:t>
            </a:r>
          </a:p>
          <a:p>
            <a:pPr algn="just" marL="661845" indent="-330922" lvl="1">
              <a:lnSpc>
                <a:spcPts val="4291"/>
              </a:lnSpc>
              <a:buFont typeface="Arial"/>
              <a:buChar char="•"/>
            </a:pPr>
            <a:r>
              <a:rPr lang="en-US" sz="3065">
                <a:solidFill>
                  <a:srgbClr val="000000"/>
                </a:solidFill>
                <a:latin typeface="Canva Sans"/>
                <a:ea typeface="Canva Sans"/>
                <a:cs typeface="Canva Sans"/>
                <a:sym typeface="Canva Sans"/>
              </a:rPr>
              <a:t>How it Works: When you attempt to log in or complete a transaction, a unique OTP is sent to your mobile number via SMS. You enter this code to confirm your identity.</a:t>
            </a:r>
          </a:p>
          <a:p>
            <a:pPr algn="just" marL="661845" indent="-330922" lvl="1">
              <a:lnSpc>
                <a:spcPts val="4291"/>
              </a:lnSpc>
              <a:buFont typeface="Arial"/>
              <a:buChar char="•"/>
            </a:pPr>
            <a:r>
              <a:rPr lang="en-US" sz="3065">
                <a:solidFill>
                  <a:srgbClr val="000000"/>
                </a:solidFill>
                <a:latin typeface="Canva Sans"/>
                <a:ea typeface="Canva Sans"/>
                <a:cs typeface="Canva Sans"/>
                <a:sym typeface="Canva Sans"/>
              </a:rPr>
              <a:t>Common Uses: OTPs are widely used in online banking, e-commerce websites, and for two-factor authentication on various apps.</a:t>
            </a:r>
          </a:p>
          <a:p>
            <a:pPr algn="just">
              <a:lnSpc>
                <a:spcPts val="429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09095" y="1790970"/>
            <a:ext cx="15950205" cy="7099416"/>
          </a:xfrm>
          <a:prstGeom prst="rect">
            <a:avLst/>
          </a:prstGeom>
        </p:spPr>
        <p:txBody>
          <a:bodyPr anchor="t" rtlCol="false" tIns="0" lIns="0" bIns="0" rIns="0">
            <a:spAutoFit/>
          </a:bodyPr>
          <a:lstStyle/>
          <a:p>
            <a:pPr algn="just">
              <a:lnSpc>
                <a:spcPts val="4031"/>
              </a:lnSpc>
            </a:pPr>
            <a:r>
              <a:rPr lang="en-US" sz="2879">
                <a:solidFill>
                  <a:srgbClr val="000000"/>
                </a:solidFill>
                <a:latin typeface="Canva Sans"/>
                <a:ea typeface="Canva Sans"/>
                <a:cs typeface="Canva Sans"/>
                <a:sym typeface="Canva Sans"/>
              </a:rPr>
              <a:t>Email-based OTP:</a:t>
            </a:r>
          </a:p>
          <a:p>
            <a:pPr algn="just" marL="621724" indent="-310862" lvl="1">
              <a:lnSpc>
                <a:spcPts val="4031"/>
              </a:lnSpc>
              <a:buFont typeface="Arial"/>
              <a:buChar char="•"/>
            </a:pPr>
            <a:r>
              <a:rPr lang="en-US" sz="2879">
                <a:solidFill>
                  <a:srgbClr val="000000"/>
                </a:solidFill>
                <a:latin typeface="Canva Sans"/>
                <a:ea typeface="Canva Sans"/>
                <a:cs typeface="Canva Sans"/>
                <a:sym typeface="Canva Sans"/>
              </a:rPr>
              <a:t>How it Works: Instead of SMS, an OTP is sent to the email address registered on the platform. You retrieve the OTP from your email and input it to authenticate your action.</a:t>
            </a:r>
          </a:p>
          <a:p>
            <a:pPr algn="just" marL="621724" indent="-310862" lvl="1">
              <a:lnSpc>
                <a:spcPts val="4031"/>
              </a:lnSpc>
              <a:buFont typeface="Arial"/>
              <a:buChar char="•"/>
            </a:pPr>
            <a:r>
              <a:rPr lang="en-US" sz="2879">
                <a:solidFill>
                  <a:srgbClr val="000000"/>
                </a:solidFill>
                <a:latin typeface="Canva Sans"/>
                <a:ea typeface="Canva Sans"/>
                <a:cs typeface="Canva Sans"/>
                <a:sym typeface="Canva Sans"/>
              </a:rPr>
              <a:t>Common Uses: Password resets, account verification, and confirming changes to your account.</a:t>
            </a:r>
          </a:p>
          <a:p>
            <a:pPr algn="just">
              <a:lnSpc>
                <a:spcPts val="4031"/>
              </a:lnSpc>
            </a:pPr>
          </a:p>
          <a:p>
            <a:pPr algn="just">
              <a:lnSpc>
                <a:spcPts val="4031"/>
              </a:lnSpc>
            </a:pPr>
            <a:r>
              <a:rPr lang="en-US" sz="2879">
                <a:solidFill>
                  <a:srgbClr val="000000"/>
                </a:solidFill>
                <a:latin typeface="Canva Sans"/>
                <a:ea typeface="Canva Sans"/>
                <a:cs typeface="Canva Sans"/>
                <a:sym typeface="Canva Sans"/>
              </a:rPr>
              <a:t>App-based OTP:</a:t>
            </a:r>
          </a:p>
          <a:p>
            <a:pPr algn="just" marL="621724" indent="-310862" lvl="1">
              <a:lnSpc>
                <a:spcPts val="4031"/>
              </a:lnSpc>
              <a:buFont typeface="Arial"/>
              <a:buChar char="•"/>
            </a:pPr>
            <a:r>
              <a:rPr lang="en-US" sz="2879">
                <a:solidFill>
                  <a:srgbClr val="000000"/>
                </a:solidFill>
                <a:latin typeface="Canva Sans"/>
                <a:ea typeface="Canva Sans"/>
                <a:cs typeface="Canva Sans"/>
                <a:sym typeface="Canva Sans"/>
              </a:rPr>
              <a:t>How it Works: Apps like Google Authenticator or Authy generate time-sensitive OTPs on your smartphone. You don’t need an internet connection to receive the OTP; it’s generated offline and valid for a short time.</a:t>
            </a:r>
          </a:p>
          <a:p>
            <a:pPr algn="just" marL="621724" indent="-310862" lvl="1">
              <a:lnSpc>
                <a:spcPts val="4031"/>
              </a:lnSpc>
              <a:buFont typeface="Arial"/>
              <a:buChar char="•"/>
            </a:pPr>
            <a:r>
              <a:rPr lang="en-US" sz="2879">
                <a:solidFill>
                  <a:srgbClr val="000000"/>
                </a:solidFill>
                <a:latin typeface="Canva Sans"/>
                <a:ea typeface="Canva Sans"/>
                <a:cs typeface="Canva Sans"/>
                <a:sym typeface="Canva Sans"/>
              </a:rPr>
              <a:t>More Secure: Less susceptible to attacks like SIM card swapping compared to SMS OTP.</a:t>
            </a:r>
          </a:p>
          <a:p>
            <a:pPr algn="just">
              <a:lnSpc>
                <a:spcPts val="4031"/>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22972" y="2126825"/>
            <a:ext cx="14238848" cy="7464189"/>
          </a:xfrm>
          <a:prstGeom prst="rect">
            <a:avLst/>
          </a:prstGeom>
        </p:spPr>
        <p:txBody>
          <a:bodyPr anchor="t" rtlCol="false" tIns="0" lIns="0" bIns="0" rIns="0">
            <a:spAutoFit/>
          </a:bodyPr>
          <a:lstStyle/>
          <a:p>
            <a:pPr algn="just">
              <a:lnSpc>
                <a:spcPts val="5945"/>
              </a:lnSpc>
            </a:pPr>
            <a:r>
              <a:rPr lang="en-US" sz="4247">
                <a:solidFill>
                  <a:srgbClr val="000000"/>
                </a:solidFill>
                <a:latin typeface="Canva Sans"/>
                <a:ea typeface="Canva Sans"/>
                <a:cs typeface="Canva Sans"/>
                <a:sym typeface="Canva Sans"/>
              </a:rPr>
              <a:t>Advantages of OTP:</a:t>
            </a:r>
          </a:p>
          <a:p>
            <a:pPr algn="just" marL="916954" indent="-458477" lvl="1">
              <a:lnSpc>
                <a:spcPts val="5945"/>
              </a:lnSpc>
              <a:buFont typeface="Arial"/>
              <a:buChar char="•"/>
            </a:pPr>
            <a:r>
              <a:rPr lang="en-US" sz="4247">
                <a:solidFill>
                  <a:srgbClr val="000000"/>
                </a:solidFill>
                <a:latin typeface="Canva Sans"/>
                <a:ea typeface="Canva Sans"/>
                <a:cs typeface="Canva Sans"/>
                <a:sym typeface="Canva Sans"/>
              </a:rPr>
              <a:t>Stronger Security: Since OTPs are valid for only one use, they are much harder to steal or reuse.</a:t>
            </a:r>
          </a:p>
          <a:p>
            <a:pPr algn="just" marL="916954" indent="-458477" lvl="1">
              <a:lnSpc>
                <a:spcPts val="5945"/>
              </a:lnSpc>
              <a:buFont typeface="Arial"/>
              <a:buChar char="•"/>
            </a:pPr>
            <a:r>
              <a:rPr lang="en-US" sz="4247">
                <a:solidFill>
                  <a:srgbClr val="000000"/>
                </a:solidFill>
                <a:latin typeface="Canva Sans"/>
                <a:ea typeface="Canva Sans"/>
                <a:cs typeface="Canva Sans"/>
                <a:sym typeface="Canva Sans"/>
              </a:rPr>
              <a:t>Prevents Account Hacking: Even if someone knows your password, they cannot access your account without the OTP.</a:t>
            </a:r>
          </a:p>
          <a:p>
            <a:pPr algn="just" marL="916954" indent="-458477" lvl="1">
              <a:lnSpc>
                <a:spcPts val="5945"/>
              </a:lnSpc>
              <a:buFont typeface="Arial"/>
              <a:buChar char="•"/>
            </a:pPr>
            <a:r>
              <a:rPr lang="en-US" sz="4247">
                <a:solidFill>
                  <a:srgbClr val="000000"/>
                </a:solidFill>
                <a:latin typeface="Canva Sans"/>
                <a:ea typeface="Canva Sans"/>
                <a:cs typeface="Canva Sans"/>
                <a:sym typeface="Canva Sans"/>
              </a:rPr>
              <a:t>Fast and Convenient: OTPs are typically delivered instantly via SMS or email, making them quick to use.</a:t>
            </a:r>
          </a:p>
          <a:p>
            <a:pPr algn="just">
              <a:lnSpc>
                <a:spcPts val="594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747787"/>
            <a:ext cx="14976479" cy="8892871"/>
          </a:xfrm>
          <a:prstGeom prst="rect">
            <a:avLst/>
          </a:prstGeom>
        </p:spPr>
        <p:txBody>
          <a:bodyPr anchor="t" rtlCol="false" tIns="0" lIns="0" bIns="0" rIns="0">
            <a:spAutoFit/>
          </a:bodyPr>
          <a:lstStyle/>
          <a:p>
            <a:pPr algn="just">
              <a:lnSpc>
                <a:spcPts val="5441"/>
              </a:lnSpc>
            </a:pPr>
          </a:p>
          <a:p>
            <a:pPr algn="just" marL="839196" indent="-419598" lvl="1">
              <a:lnSpc>
                <a:spcPts val="5441"/>
              </a:lnSpc>
              <a:buFont typeface="Arial"/>
              <a:buChar char="•"/>
            </a:pPr>
            <a:r>
              <a:rPr lang="en-US" sz="3886">
                <a:solidFill>
                  <a:srgbClr val="000000"/>
                </a:solidFill>
                <a:latin typeface="Canva Sans"/>
                <a:ea typeface="Canva Sans"/>
                <a:cs typeface="Canva Sans"/>
                <a:sym typeface="Canva Sans"/>
              </a:rPr>
              <a:t>Velocity: This refers to the spee</a:t>
            </a:r>
            <a:r>
              <a:rPr lang="en-US" sz="3886">
                <a:solidFill>
                  <a:srgbClr val="000000"/>
                </a:solidFill>
                <a:latin typeface="Canva Sans"/>
                <a:ea typeface="Canva Sans"/>
                <a:cs typeface="Canva Sans"/>
                <a:sym typeface="Canva Sans"/>
              </a:rPr>
              <a:t>d at which data is generated, collected, and processed. Big data often needs to be handled in real-time or near real-time.</a:t>
            </a:r>
          </a:p>
          <a:p>
            <a:pPr algn="just">
              <a:lnSpc>
                <a:spcPts val="5441"/>
              </a:lnSpc>
            </a:pPr>
          </a:p>
          <a:p>
            <a:pPr algn="just" marL="839196" indent="-419598" lvl="1">
              <a:lnSpc>
                <a:spcPts val="5441"/>
              </a:lnSpc>
              <a:buFont typeface="Arial"/>
              <a:buChar char="•"/>
            </a:pPr>
            <a:r>
              <a:rPr lang="en-US" sz="3886">
                <a:solidFill>
                  <a:srgbClr val="000000"/>
                </a:solidFill>
                <a:latin typeface="Canva Sans"/>
                <a:ea typeface="Canva Sans"/>
                <a:cs typeface="Canva Sans"/>
                <a:sym typeface="Canva Sans"/>
              </a:rPr>
              <a:t>Veracity: Veracity means the quality or accuracy of the data. Big data can sometimes be messy or incomplete, which makes it challenging to analyze.</a:t>
            </a:r>
          </a:p>
          <a:p>
            <a:pPr algn="just">
              <a:lnSpc>
                <a:spcPts val="5441"/>
              </a:lnSpc>
            </a:pPr>
          </a:p>
          <a:p>
            <a:pPr algn="just" marL="839196" indent="-419598" lvl="1">
              <a:lnSpc>
                <a:spcPts val="5441"/>
              </a:lnSpc>
              <a:buFont typeface="Arial"/>
              <a:buChar char="•"/>
            </a:pPr>
            <a:r>
              <a:rPr lang="en-US" sz="3886">
                <a:solidFill>
                  <a:srgbClr val="000000"/>
                </a:solidFill>
                <a:latin typeface="Canva Sans"/>
                <a:ea typeface="Canva Sans"/>
                <a:cs typeface="Canva Sans"/>
                <a:sym typeface="Canva Sans"/>
              </a:rPr>
              <a:t>Value: Despite its complexity, big data holds valuable insights that can help organizations make better decisions, improve services, or predict future trends.</a:t>
            </a:r>
          </a:p>
          <a:p>
            <a:pPr algn="just">
              <a:lnSpc>
                <a:spcPts val="5441"/>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96534" y="1403635"/>
            <a:ext cx="15482371" cy="77812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How OTP Protects You?</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One-Time Use: </a:t>
            </a:r>
            <a:r>
              <a:rPr lang="en-US" sz="3399">
                <a:solidFill>
                  <a:srgbClr val="000000"/>
                </a:solidFill>
                <a:latin typeface="Canva Sans"/>
                <a:ea typeface="Canva Sans"/>
                <a:cs typeface="Canva Sans"/>
                <a:sym typeface="Canva Sans"/>
              </a:rPr>
              <a:t>After using the OTP, it becomes invalid, preventing unauthorized access.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Short Validity Period: OTPs expire after a few minutes, so they cannot be used again, ensuring limited window for hackers to exploit them.</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OTP in Online Banking:</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Common Use: OTPs are extensively used in online banking for authenticating transactions, logging in, or changing your personal details.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Example: When transferring money online, you will usually be asked to enter an OTP received on your phone to confirm the transaction.</a:t>
            </a:r>
          </a:p>
          <a:p>
            <a:pPr algn="just">
              <a:lnSpc>
                <a:spcPts val="4759"/>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097781"/>
            <a:ext cx="15379547" cy="838136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OTP in E-commerce: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Transaction Security: OTPs are used when making payments online to verify that the person making the purchase is the legitimate account hol</a:t>
            </a:r>
            <a:r>
              <a:rPr lang="en-US" sz="3399">
                <a:solidFill>
                  <a:srgbClr val="000000"/>
                </a:solidFill>
                <a:latin typeface="Canva Sans"/>
                <a:ea typeface="Canva Sans"/>
                <a:cs typeface="Canva Sans"/>
                <a:sym typeface="Canva Sans"/>
              </a:rPr>
              <a:t>der.</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Example: When shopping online, you may need to enter an OTP sent to your phone to complete the payment.</a:t>
            </a:r>
          </a:p>
          <a:p>
            <a:pPr algn="just">
              <a:lnSpc>
                <a:spcPts val="4759"/>
              </a:lnSpc>
            </a:pPr>
            <a:r>
              <a:rPr lang="en-US" sz="3399">
                <a:solidFill>
                  <a:srgbClr val="000000"/>
                </a:solidFill>
                <a:latin typeface="Canva Sans"/>
                <a:ea typeface="Canva Sans"/>
                <a:cs typeface="Canva Sans"/>
                <a:sym typeface="Canva Sans"/>
              </a:rPr>
              <a:t>OTP in Social Media:</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Two-Factor Authentication (2FA): Social media platforms like Facebook, Instagram, and Twitter use OTPs to secure accounts with 2FA. This means, in addition to your password, you need to verify your identity using an OTP.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Benefits: Protects your account from unauthorized access, even if your password is compromised.</a:t>
            </a:r>
          </a:p>
          <a:p>
            <a:pPr algn="just">
              <a:lnSpc>
                <a:spcPts val="475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1403635"/>
            <a:ext cx="16159839" cy="8013201"/>
          </a:xfrm>
          <a:prstGeom prst="rect">
            <a:avLst/>
          </a:prstGeom>
        </p:spPr>
        <p:txBody>
          <a:bodyPr anchor="t" rtlCol="false" tIns="0" lIns="0" bIns="0" rIns="0">
            <a:spAutoFit/>
          </a:bodyPr>
          <a:lstStyle/>
          <a:p>
            <a:pPr algn="just">
              <a:lnSpc>
                <a:spcPts val="4549"/>
              </a:lnSpc>
            </a:pPr>
            <a:r>
              <a:rPr lang="en-US" sz="3249">
                <a:solidFill>
                  <a:srgbClr val="000000"/>
                </a:solidFill>
                <a:latin typeface="Canva Sans"/>
                <a:ea typeface="Canva Sans"/>
                <a:cs typeface="Canva Sans"/>
                <a:sym typeface="Canva Sans"/>
              </a:rPr>
              <a:t>OTP in Government Services:</a:t>
            </a:r>
          </a:p>
          <a:p>
            <a:pPr algn="just" marL="701556" indent="-350778" lvl="1">
              <a:lnSpc>
                <a:spcPts val="4549"/>
              </a:lnSpc>
              <a:buFont typeface="Arial"/>
              <a:buChar char="•"/>
            </a:pPr>
            <a:r>
              <a:rPr lang="en-US" sz="3249">
                <a:solidFill>
                  <a:srgbClr val="000000"/>
                </a:solidFill>
                <a:latin typeface="Canva Sans"/>
                <a:ea typeface="Canva Sans"/>
                <a:cs typeface="Canva Sans"/>
                <a:sym typeface="Canva Sans"/>
              </a:rPr>
              <a:t>e-Governance: Many government services now require OTP for logging into online portals or accessing services like filing taxes, applying for schemes, etc.</a:t>
            </a:r>
          </a:p>
          <a:p>
            <a:pPr algn="just" marL="701556" indent="-350778" lvl="1">
              <a:lnSpc>
                <a:spcPts val="4549"/>
              </a:lnSpc>
              <a:buFont typeface="Arial"/>
              <a:buChar char="•"/>
            </a:pPr>
            <a:r>
              <a:rPr lang="en-US" sz="3249">
                <a:solidFill>
                  <a:srgbClr val="000000"/>
                </a:solidFill>
                <a:latin typeface="Canva Sans"/>
                <a:ea typeface="Canva Sans"/>
                <a:cs typeface="Canva Sans"/>
                <a:sym typeface="Canva Sans"/>
              </a:rPr>
              <a:t>Example: The Indian government uses OTPs for services like </a:t>
            </a:r>
            <a:r>
              <a:rPr lang="en-US" sz="3249">
                <a:solidFill>
                  <a:srgbClr val="000000"/>
                </a:solidFill>
                <a:latin typeface="Canva Sans"/>
                <a:ea typeface="Canva Sans"/>
                <a:cs typeface="Canva Sans"/>
                <a:sym typeface="Canva Sans"/>
              </a:rPr>
              <a:t>Aadhaar-based authentication for verifying identity.</a:t>
            </a:r>
          </a:p>
          <a:p>
            <a:pPr algn="just">
              <a:lnSpc>
                <a:spcPts val="4549"/>
              </a:lnSpc>
            </a:pPr>
          </a:p>
          <a:p>
            <a:pPr algn="just">
              <a:lnSpc>
                <a:spcPts val="4549"/>
              </a:lnSpc>
            </a:pPr>
            <a:r>
              <a:rPr lang="en-US" sz="3249">
                <a:solidFill>
                  <a:srgbClr val="000000"/>
                </a:solidFill>
                <a:latin typeface="Canva Sans"/>
                <a:ea typeface="Canva Sans"/>
                <a:cs typeface="Canva Sans"/>
                <a:sym typeface="Canva Sans"/>
              </a:rPr>
              <a:t>How OTP Helps Prevent Fraud:</a:t>
            </a:r>
          </a:p>
          <a:p>
            <a:pPr algn="just" marL="701556" indent="-350778" lvl="1">
              <a:lnSpc>
                <a:spcPts val="4549"/>
              </a:lnSpc>
              <a:buFont typeface="Arial"/>
              <a:buChar char="•"/>
            </a:pPr>
            <a:r>
              <a:rPr lang="en-US" sz="3249">
                <a:solidFill>
                  <a:srgbClr val="000000"/>
                </a:solidFill>
                <a:latin typeface="Canva Sans"/>
                <a:ea typeface="Canva Sans"/>
                <a:cs typeface="Canva Sans"/>
                <a:sym typeface="Canva Sans"/>
              </a:rPr>
              <a:t>Multi-Layered Protection: OTP adds an extra layer of security to your online accounts, which makes it more difficult for fraudsters to misuse stolen passwords.</a:t>
            </a:r>
          </a:p>
          <a:p>
            <a:pPr algn="just" marL="701556" indent="-350778" lvl="1">
              <a:lnSpc>
                <a:spcPts val="4549"/>
              </a:lnSpc>
              <a:buFont typeface="Arial"/>
              <a:buChar char="•"/>
            </a:pPr>
            <a:r>
              <a:rPr lang="en-US" sz="3249">
                <a:solidFill>
                  <a:srgbClr val="000000"/>
                </a:solidFill>
                <a:latin typeface="Canva Sans"/>
                <a:ea typeface="Canva Sans"/>
                <a:cs typeface="Canva Sans"/>
                <a:sym typeface="Canva Sans"/>
              </a:rPr>
              <a:t>Example: If someone tries to log in to your bank account without your OTP, the transaction will be blocked.</a:t>
            </a:r>
          </a:p>
          <a:p>
            <a:pPr algn="just">
              <a:lnSpc>
                <a:spcPts val="454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62687" y="2107465"/>
            <a:ext cx="16567125" cy="7045831"/>
          </a:xfrm>
          <a:prstGeom prst="rect">
            <a:avLst/>
          </a:prstGeom>
        </p:spPr>
        <p:txBody>
          <a:bodyPr anchor="t" rtlCol="false" tIns="0" lIns="0" bIns="0" rIns="0">
            <a:spAutoFit/>
          </a:bodyPr>
          <a:lstStyle/>
          <a:p>
            <a:pPr algn="just">
              <a:lnSpc>
                <a:spcPts val="4312"/>
              </a:lnSpc>
            </a:pPr>
            <a:r>
              <a:rPr lang="en-US" sz="3080">
                <a:solidFill>
                  <a:srgbClr val="000000"/>
                </a:solidFill>
                <a:latin typeface="Canva Sans"/>
                <a:ea typeface="Canva Sans"/>
                <a:cs typeface="Canva Sans"/>
                <a:sym typeface="Canva Sans"/>
              </a:rPr>
              <a:t>Risks of OTP:</a:t>
            </a:r>
          </a:p>
          <a:p>
            <a:pPr algn="just" marL="664985" indent="-332493" lvl="1">
              <a:lnSpc>
                <a:spcPts val="4312"/>
              </a:lnSpc>
              <a:buFont typeface="Arial"/>
              <a:buChar char="•"/>
            </a:pPr>
            <a:r>
              <a:rPr lang="en-US" sz="3080">
                <a:solidFill>
                  <a:srgbClr val="000000"/>
                </a:solidFill>
                <a:latin typeface="Canva Sans"/>
                <a:ea typeface="Canva Sans"/>
                <a:cs typeface="Canva Sans"/>
                <a:sym typeface="Canva Sans"/>
              </a:rPr>
              <a:t>SIM Car</a:t>
            </a:r>
            <a:r>
              <a:rPr lang="en-US" sz="3080">
                <a:solidFill>
                  <a:srgbClr val="000000"/>
                </a:solidFill>
                <a:latin typeface="Canva Sans"/>
                <a:ea typeface="Canva Sans"/>
                <a:cs typeface="Canva Sans"/>
                <a:sym typeface="Canva Sans"/>
              </a:rPr>
              <a:t>d Swapping: Fraudsters may attempt to switch your phone number to another SIM card, giving them access to your OTPs.</a:t>
            </a:r>
          </a:p>
          <a:p>
            <a:pPr algn="just" marL="664985" indent="-332493" lvl="1">
              <a:lnSpc>
                <a:spcPts val="4312"/>
              </a:lnSpc>
              <a:buFont typeface="Arial"/>
              <a:buChar char="•"/>
            </a:pPr>
            <a:r>
              <a:rPr lang="en-US" sz="3080">
                <a:solidFill>
                  <a:srgbClr val="000000"/>
                </a:solidFill>
                <a:latin typeface="Canva Sans"/>
                <a:ea typeface="Canva Sans"/>
                <a:cs typeface="Canva Sans"/>
                <a:sym typeface="Canva Sans"/>
              </a:rPr>
              <a:t>Phishing Attacks: Fake websites or messages that trick you into revealing your OTP.</a:t>
            </a:r>
          </a:p>
          <a:p>
            <a:pPr algn="just">
              <a:lnSpc>
                <a:spcPts val="4312"/>
              </a:lnSpc>
            </a:pPr>
          </a:p>
          <a:p>
            <a:pPr algn="just">
              <a:lnSpc>
                <a:spcPts val="4312"/>
              </a:lnSpc>
            </a:pPr>
            <a:r>
              <a:rPr lang="en-US" sz="3080">
                <a:solidFill>
                  <a:srgbClr val="000000"/>
                </a:solidFill>
                <a:latin typeface="Canva Sans"/>
                <a:ea typeface="Canva Sans"/>
                <a:cs typeface="Canva Sans"/>
                <a:sym typeface="Canva Sans"/>
              </a:rPr>
              <a:t>How to Stay Safe While Using OTP:</a:t>
            </a:r>
          </a:p>
          <a:p>
            <a:pPr algn="just" marL="664985" indent="-332493" lvl="1">
              <a:lnSpc>
                <a:spcPts val="4312"/>
              </a:lnSpc>
              <a:buFont typeface="Arial"/>
              <a:buChar char="•"/>
            </a:pPr>
            <a:r>
              <a:rPr lang="en-US" sz="3080">
                <a:solidFill>
                  <a:srgbClr val="000000"/>
                </a:solidFill>
                <a:latin typeface="Canva Sans"/>
                <a:ea typeface="Canva Sans"/>
                <a:cs typeface="Canva Sans"/>
                <a:sym typeface="Canva Sans"/>
              </a:rPr>
              <a:t>Don’t Share OTPs: Never share your OTP with anyone, not even customer support teams.</a:t>
            </a:r>
          </a:p>
          <a:p>
            <a:pPr algn="just" marL="664985" indent="-332493" lvl="1">
              <a:lnSpc>
                <a:spcPts val="4312"/>
              </a:lnSpc>
              <a:buFont typeface="Arial"/>
              <a:buChar char="•"/>
            </a:pPr>
            <a:r>
              <a:rPr lang="en-US" sz="3080">
                <a:solidFill>
                  <a:srgbClr val="000000"/>
                </a:solidFill>
                <a:latin typeface="Canva Sans"/>
                <a:ea typeface="Canva Sans"/>
                <a:cs typeface="Canva Sans"/>
                <a:sym typeface="Canva Sans"/>
              </a:rPr>
              <a:t>Be Careful of Phishing: Do not enter OTPs on suspicious websites or in emails that ask for it.</a:t>
            </a:r>
          </a:p>
          <a:p>
            <a:pPr algn="just" marL="664985" indent="-332493" lvl="1">
              <a:lnSpc>
                <a:spcPts val="4312"/>
              </a:lnSpc>
              <a:buFont typeface="Arial"/>
              <a:buChar char="•"/>
            </a:pPr>
            <a:r>
              <a:rPr lang="en-US" sz="3080">
                <a:solidFill>
                  <a:srgbClr val="000000"/>
                </a:solidFill>
                <a:latin typeface="Canva Sans"/>
                <a:ea typeface="Canva Sans"/>
                <a:cs typeface="Canva Sans"/>
                <a:sym typeface="Canva Sans"/>
              </a:rPr>
              <a:t>Use App-based OTP: For added security, use app-based OTPs instead of SMS-based ones.</a:t>
            </a:r>
          </a:p>
          <a:p>
            <a:pPr algn="just">
              <a:lnSpc>
                <a:spcPts val="4312"/>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94686" y="1403635"/>
            <a:ext cx="14976479" cy="77812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Two-Factor </a:t>
            </a:r>
            <a:r>
              <a:rPr lang="en-US" sz="3399">
                <a:solidFill>
                  <a:srgbClr val="000000"/>
                </a:solidFill>
                <a:latin typeface="Canva Sans"/>
                <a:ea typeface="Canva Sans"/>
                <a:cs typeface="Canva Sans"/>
                <a:sym typeface="Canva Sans"/>
              </a:rPr>
              <a:t>Authentication (2FA):</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What is 2FA?: OTP is a key component of Two-Factor Authentication (2FA), which combines something you know (password) with something you have (OTP) to verify your identity.</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Example: Google, Facebook, and many other services offer 2FA to protect your accounts.</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OTP Expiry Time: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Short Validity: OTPs usually expire after 5 to 10 minutes, making them useful only for a short window.</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Prevents Misuse: This short expiration time limits the chances of a fraudster using the OTP after you receive it.</a:t>
            </a:r>
          </a:p>
          <a:p>
            <a:pPr algn="just">
              <a:lnSpc>
                <a:spcPts val="4759"/>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25660" y="1709171"/>
            <a:ext cx="14976479" cy="77812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OTP Length an</a:t>
            </a:r>
            <a:r>
              <a:rPr lang="en-US" sz="3399">
                <a:solidFill>
                  <a:srgbClr val="000000"/>
                </a:solidFill>
                <a:latin typeface="Canva Sans"/>
                <a:ea typeface="Canva Sans"/>
                <a:cs typeface="Canva Sans"/>
                <a:sym typeface="Canva Sans"/>
              </a:rPr>
              <a:t>d Format: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OTP Length: OTPs are typically 6 to 8 digits long, although some systems may use more complex alphanumeric OTPs.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Format: Most OTPs are numeric (e.g., 123456), but some systems use a combination of letters and numbers (e.g., A1B2C3).</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OTP in Mobile Banking Apps: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Push Notification OTP: Many mobile banking apps use a push notification to send OTPs directly to your phone, rather than relying on SMS.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More Secure: This method is less vulnerable to SIM swap attacks, as the OTP is sent directly to the app.</a:t>
            </a:r>
          </a:p>
          <a:p>
            <a:pPr algn="just">
              <a:lnSpc>
                <a:spcPts val="4759"/>
              </a:lnSpc>
            </a:pP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90528" y="1519555"/>
            <a:ext cx="15570506"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OTP Challenges: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Network Issues: SMS-base</a:t>
            </a:r>
            <a:r>
              <a:rPr lang="en-US" sz="3399">
                <a:solidFill>
                  <a:srgbClr val="000000"/>
                </a:solidFill>
                <a:latin typeface="Canva Sans"/>
                <a:ea typeface="Canva Sans"/>
                <a:cs typeface="Canva Sans"/>
                <a:sym typeface="Canva Sans"/>
              </a:rPr>
              <a:t>d OTPs require a network connection. If there’s poor signal or no service, you may not receive the OTP.</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Delayed OTP Delivery: Sometimes, OTP messages are delayed, causing frustration for users trying to complete a transaction quickly.</a:t>
            </a:r>
          </a:p>
          <a:p>
            <a:pPr algn="l">
              <a:lnSpc>
                <a:spcPts val="4759"/>
              </a:lnSpc>
            </a:pPr>
            <a:r>
              <a:rPr lang="en-US" sz="3399">
                <a:solidFill>
                  <a:srgbClr val="000000"/>
                </a:solidFill>
                <a:latin typeface="Canva Sans"/>
                <a:ea typeface="Canva Sans"/>
                <a:cs typeface="Canva Sans"/>
                <a:sym typeface="Canva Sans"/>
              </a:rPr>
              <a:t>Future of OTP:</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More Secure Authentication: OTPs will likely evolve to work alongside more advanced technologies like biometrics (fingerprint/face recognition) and smart authentication methods.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Integration with AI: Future OTP systems may become more intelligent, providing better fraud detection and quicker verification.</a:t>
            </a:r>
          </a:p>
          <a:p>
            <a:pPr algn="l">
              <a:lnSpc>
                <a:spcPts val="4759"/>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13238" y="391744"/>
            <a:ext cx="14649345" cy="3376430"/>
          </a:xfrm>
          <a:prstGeom prst="rect">
            <a:avLst/>
          </a:prstGeom>
        </p:spPr>
        <p:txBody>
          <a:bodyPr anchor="t" rtlCol="false" tIns="0" lIns="0" bIns="0" rIns="0">
            <a:spAutoFit/>
          </a:bodyPr>
          <a:lstStyle/>
          <a:p>
            <a:pPr algn="ctr">
              <a:lnSpc>
                <a:spcPts val="6722"/>
              </a:lnSpc>
            </a:pPr>
            <a:r>
              <a:rPr lang="en-US" sz="4801" b="true">
                <a:solidFill>
                  <a:srgbClr val="000000"/>
                </a:solidFill>
                <a:latin typeface="Canva Sans Bold"/>
                <a:ea typeface="Canva Sans Bold"/>
                <a:cs typeface="Canva Sans Bold"/>
                <a:sym typeface="Canva Sans Bold"/>
              </a:rPr>
              <a:t>10</a:t>
            </a:r>
            <a:r>
              <a:rPr lang="en-US" b="true" sz="4801">
                <a:solidFill>
                  <a:srgbClr val="000000"/>
                </a:solidFill>
                <a:latin typeface="Canva Sans Bold"/>
                <a:ea typeface="Canva Sans Bold"/>
                <a:cs typeface="Canva Sans Bold"/>
                <a:sym typeface="Canva Sans Bold"/>
              </a:rPr>
              <a:t> Challenges of Using OTP (One-Time Password) in Online Security</a:t>
            </a:r>
          </a:p>
          <a:p>
            <a:pPr algn="ctr">
              <a:lnSpc>
                <a:spcPts val="6722"/>
              </a:lnSpc>
            </a:pPr>
          </a:p>
          <a:p>
            <a:pPr algn="ctr">
              <a:lnSpc>
                <a:spcPts val="6722"/>
              </a:lnSpc>
            </a:pPr>
          </a:p>
        </p:txBody>
      </p:sp>
      <p:sp>
        <p:nvSpPr>
          <p:cNvPr name="TextBox 7" id="7"/>
          <p:cNvSpPr txBox="true"/>
          <p:nvPr/>
        </p:nvSpPr>
        <p:spPr>
          <a:xfrm rot="0">
            <a:off x="1233889" y="2792864"/>
            <a:ext cx="16128694" cy="65811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SIM Car</a:t>
            </a:r>
            <a:r>
              <a:rPr lang="en-US" sz="3399">
                <a:solidFill>
                  <a:srgbClr val="000000"/>
                </a:solidFill>
                <a:latin typeface="Canva Sans"/>
                <a:ea typeface="Canva Sans"/>
                <a:cs typeface="Canva Sans"/>
                <a:sym typeface="Canva Sans"/>
              </a:rPr>
              <a:t>d Swapping:</a:t>
            </a:r>
          </a:p>
          <a:p>
            <a:pPr algn="just">
              <a:lnSpc>
                <a:spcPts val="4759"/>
              </a:lnSpc>
            </a:pPr>
            <a:r>
              <a:rPr lang="en-US" sz="3399">
                <a:solidFill>
                  <a:srgbClr val="000000"/>
                </a:solidFill>
                <a:latin typeface="Canva Sans"/>
                <a:ea typeface="Canva Sans"/>
                <a:cs typeface="Canva Sans"/>
                <a:sym typeface="Canva Sans"/>
              </a:rPr>
              <a:t>Problem: Hackers may use SIM card swapping techniques to hijack your phone number, intercepting OTPs sent via SMS.</a:t>
            </a:r>
          </a:p>
          <a:p>
            <a:pPr algn="just">
              <a:lnSpc>
                <a:spcPts val="4759"/>
              </a:lnSpc>
            </a:pPr>
            <a:r>
              <a:rPr lang="en-US" sz="3399">
                <a:solidFill>
                  <a:srgbClr val="000000"/>
                </a:solidFill>
                <a:latin typeface="Canva Sans"/>
                <a:ea typeface="Canva Sans"/>
                <a:cs typeface="Canva Sans"/>
                <a:sym typeface="Canva Sans"/>
              </a:rPr>
              <a:t>Impact: Unauthorized access to your accounts and financial information.</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Phishing Attacks:</a:t>
            </a:r>
          </a:p>
          <a:p>
            <a:pPr algn="just">
              <a:lnSpc>
                <a:spcPts val="4759"/>
              </a:lnSpc>
            </a:pPr>
            <a:r>
              <a:rPr lang="en-US" sz="3399">
                <a:solidFill>
                  <a:srgbClr val="000000"/>
                </a:solidFill>
                <a:latin typeface="Canva Sans"/>
                <a:ea typeface="Canva Sans"/>
                <a:cs typeface="Canva Sans"/>
                <a:sym typeface="Canva Sans"/>
              </a:rPr>
              <a:t>Problem: Fraudsters trick users into revealing their OTPs through fake websites, emails, or phone calls.</a:t>
            </a:r>
          </a:p>
          <a:p>
            <a:pPr algn="just">
              <a:lnSpc>
                <a:spcPts val="4759"/>
              </a:lnSpc>
            </a:pPr>
            <a:r>
              <a:rPr lang="en-US" sz="3399">
                <a:solidFill>
                  <a:srgbClr val="000000"/>
                </a:solidFill>
                <a:latin typeface="Canva Sans"/>
                <a:ea typeface="Canva Sans"/>
                <a:cs typeface="Canva Sans"/>
                <a:sym typeface="Canva Sans"/>
              </a:rPr>
              <a:t>Impact: Users may unknowingly provide OTPs to hackers, leading to account breaches.</a:t>
            </a:r>
          </a:p>
          <a:p>
            <a:pPr algn="just">
              <a:lnSpc>
                <a:spcPts val="4759"/>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97725" y="1811158"/>
            <a:ext cx="14292549" cy="65811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Delaye</a:t>
            </a:r>
            <a:r>
              <a:rPr lang="en-US" sz="3399">
                <a:solidFill>
                  <a:srgbClr val="000000"/>
                </a:solidFill>
                <a:latin typeface="Canva Sans"/>
                <a:ea typeface="Canva Sans"/>
                <a:cs typeface="Canva Sans"/>
                <a:sym typeface="Canva Sans"/>
              </a:rPr>
              <a:t>d OTP Delivery:</a:t>
            </a:r>
          </a:p>
          <a:p>
            <a:pPr algn="l">
              <a:lnSpc>
                <a:spcPts val="4759"/>
              </a:lnSpc>
            </a:pPr>
            <a:r>
              <a:rPr lang="en-US" sz="3399">
                <a:solidFill>
                  <a:srgbClr val="000000"/>
                </a:solidFill>
                <a:latin typeface="Canva Sans"/>
                <a:ea typeface="Canva Sans"/>
                <a:cs typeface="Canva Sans"/>
                <a:sym typeface="Canva Sans"/>
              </a:rPr>
              <a:t>Problem: SMS-based OTPs can sometimes be delayed due to network issues or technical problems.</a:t>
            </a:r>
          </a:p>
          <a:p>
            <a:pPr algn="l">
              <a:lnSpc>
                <a:spcPts val="4759"/>
              </a:lnSpc>
            </a:pPr>
            <a:r>
              <a:rPr lang="en-US" sz="3399">
                <a:solidFill>
                  <a:srgbClr val="000000"/>
                </a:solidFill>
                <a:latin typeface="Canva Sans"/>
                <a:ea typeface="Canva Sans"/>
                <a:cs typeface="Canva Sans"/>
                <a:sym typeface="Canva Sans"/>
              </a:rPr>
              <a:t>Impact: Users may miss the time window for entering the OTP, preventing them from completing transactions.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OTP Expiry:</a:t>
            </a:r>
          </a:p>
          <a:p>
            <a:pPr algn="l">
              <a:lnSpc>
                <a:spcPts val="4759"/>
              </a:lnSpc>
            </a:pPr>
            <a:r>
              <a:rPr lang="en-US" sz="3399">
                <a:solidFill>
                  <a:srgbClr val="000000"/>
                </a:solidFill>
                <a:latin typeface="Canva Sans"/>
                <a:ea typeface="Canva Sans"/>
                <a:cs typeface="Canva Sans"/>
                <a:sym typeface="Canva Sans"/>
              </a:rPr>
              <a:t>Problem: OTPs typically expire within a short time (5-10 minutes), causing users to request a new one if they don’t enter it in time.</a:t>
            </a:r>
          </a:p>
          <a:p>
            <a:pPr algn="l">
              <a:lnSpc>
                <a:spcPts val="4759"/>
              </a:lnSpc>
            </a:pPr>
            <a:r>
              <a:rPr lang="en-US" sz="3399">
                <a:solidFill>
                  <a:srgbClr val="000000"/>
                </a:solidFill>
                <a:latin typeface="Canva Sans"/>
                <a:ea typeface="Canva Sans"/>
                <a:cs typeface="Canva Sans"/>
                <a:sym typeface="Canva Sans"/>
              </a:rPr>
              <a:t>Impact: Time-sensitive tasks may be delayed or interrupted, leading to frustration.</a:t>
            </a:r>
          </a:p>
          <a:p>
            <a:pPr algn="l">
              <a:lnSpc>
                <a:spcPts val="4759"/>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41793" y="1293904"/>
            <a:ext cx="15325119" cy="8094356"/>
          </a:xfrm>
          <a:prstGeom prst="rect">
            <a:avLst/>
          </a:prstGeom>
        </p:spPr>
        <p:txBody>
          <a:bodyPr anchor="t" rtlCol="false" tIns="0" lIns="0" bIns="0" rIns="0">
            <a:spAutoFit/>
          </a:bodyPr>
          <a:lstStyle/>
          <a:p>
            <a:pPr algn="l" marL="825724" indent="-412862" lvl="1">
              <a:lnSpc>
                <a:spcPts val="5354"/>
              </a:lnSpc>
              <a:buFont typeface="Arial"/>
              <a:buChar char="•"/>
            </a:pPr>
            <a:r>
              <a:rPr lang="en-US" sz="3824">
                <a:solidFill>
                  <a:srgbClr val="000000"/>
                </a:solidFill>
                <a:latin typeface="Canva Sans"/>
                <a:ea typeface="Canva Sans"/>
                <a:cs typeface="Canva Sans"/>
                <a:sym typeface="Canva Sans"/>
              </a:rPr>
              <a:t>Network</a:t>
            </a:r>
            <a:r>
              <a:rPr lang="en-US" sz="3824">
                <a:solidFill>
                  <a:srgbClr val="000000"/>
                </a:solidFill>
                <a:latin typeface="Canva Sans"/>
                <a:ea typeface="Canva Sans"/>
                <a:cs typeface="Canva Sans"/>
                <a:sym typeface="Canva Sans"/>
              </a:rPr>
              <a:t> Issues:</a:t>
            </a:r>
          </a:p>
          <a:p>
            <a:pPr algn="l">
              <a:lnSpc>
                <a:spcPts val="5354"/>
              </a:lnSpc>
            </a:pPr>
            <a:r>
              <a:rPr lang="en-US" sz="3824">
                <a:solidFill>
                  <a:srgbClr val="000000"/>
                </a:solidFill>
                <a:latin typeface="Canva Sans"/>
                <a:ea typeface="Canva Sans"/>
                <a:cs typeface="Canva Sans"/>
                <a:sym typeface="Canva Sans"/>
              </a:rPr>
              <a:t>Problem: In areas with poor mobile signal or internet connectivity, users may not receive OTPs at all.</a:t>
            </a:r>
          </a:p>
          <a:p>
            <a:pPr algn="l">
              <a:lnSpc>
                <a:spcPts val="5354"/>
              </a:lnSpc>
            </a:pPr>
            <a:r>
              <a:rPr lang="en-US" sz="3824">
                <a:solidFill>
                  <a:srgbClr val="000000"/>
                </a:solidFill>
                <a:latin typeface="Canva Sans"/>
                <a:ea typeface="Canva Sans"/>
                <a:cs typeface="Canva Sans"/>
                <a:sym typeface="Canva Sans"/>
              </a:rPr>
              <a:t>Impact: Prevents users from accessing accounts or completing transactions when they need them most.</a:t>
            </a:r>
          </a:p>
          <a:p>
            <a:pPr algn="l">
              <a:lnSpc>
                <a:spcPts val="5354"/>
              </a:lnSpc>
            </a:pPr>
          </a:p>
          <a:p>
            <a:pPr algn="l" marL="825724" indent="-412862" lvl="1">
              <a:lnSpc>
                <a:spcPts val="5354"/>
              </a:lnSpc>
              <a:buFont typeface="Arial"/>
              <a:buChar char="•"/>
            </a:pPr>
            <a:r>
              <a:rPr lang="en-US" sz="3824">
                <a:solidFill>
                  <a:srgbClr val="000000"/>
                </a:solidFill>
                <a:latin typeface="Canva Sans"/>
                <a:ea typeface="Canva Sans"/>
                <a:cs typeface="Canva Sans"/>
                <a:sym typeface="Canva Sans"/>
              </a:rPr>
              <a:t>Limited Security of SMS OTPs</a:t>
            </a:r>
          </a:p>
          <a:p>
            <a:pPr algn="l">
              <a:lnSpc>
                <a:spcPts val="5354"/>
              </a:lnSpc>
            </a:pPr>
            <a:r>
              <a:rPr lang="en-US" sz="3824">
                <a:solidFill>
                  <a:srgbClr val="000000"/>
                </a:solidFill>
                <a:latin typeface="Canva Sans"/>
                <a:ea typeface="Canva Sans"/>
                <a:cs typeface="Canva Sans"/>
                <a:sym typeface="Canva Sans"/>
              </a:rPr>
              <a:t>Problem: SMS OTPs are vulnerable to interception through attacks like SIM swapping or man-in-the-middle attacks.</a:t>
            </a:r>
          </a:p>
          <a:p>
            <a:pPr algn="l">
              <a:lnSpc>
                <a:spcPts val="5354"/>
              </a:lnSpc>
            </a:pPr>
            <a:r>
              <a:rPr lang="en-US" sz="3824">
                <a:solidFill>
                  <a:srgbClr val="000000"/>
                </a:solidFill>
                <a:latin typeface="Canva Sans"/>
                <a:ea typeface="Canva Sans"/>
                <a:cs typeface="Canva Sans"/>
                <a:sym typeface="Canva Sans"/>
              </a:rPr>
              <a:t>Impact: SMS OTPs are less secure compared to other methods like app-based or push notification OTPs.</a:t>
            </a:r>
          </a:p>
          <a:p>
            <a:pPr algn="l">
              <a:lnSpc>
                <a:spcPts val="535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97725" y="2258468"/>
            <a:ext cx="14898874" cy="6607612"/>
          </a:xfrm>
          <a:prstGeom prst="rect">
            <a:avLst/>
          </a:prstGeom>
        </p:spPr>
        <p:txBody>
          <a:bodyPr anchor="t" rtlCol="false" tIns="0" lIns="0" bIns="0" rIns="0">
            <a:spAutoFit/>
          </a:bodyPr>
          <a:lstStyle/>
          <a:p>
            <a:pPr algn="just">
              <a:lnSpc>
                <a:spcPts val="4350"/>
              </a:lnSpc>
            </a:pPr>
          </a:p>
          <a:p>
            <a:pPr algn="just" marL="670973" indent="-335487" lvl="1">
              <a:lnSpc>
                <a:spcPts val="4350"/>
              </a:lnSpc>
              <a:buFont typeface="Arial"/>
              <a:buChar char="•"/>
            </a:pPr>
            <a:r>
              <a:rPr lang="en-US" sz="3107">
                <a:solidFill>
                  <a:srgbClr val="000000"/>
                </a:solidFill>
                <a:latin typeface="Canva Sans"/>
                <a:ea typeface="Canva Sans"/>
                <a:cs typeface="Canva Sans"/>
                <a:sym typeface="Canva Sans"/>
              </a:rPr>
              <a:t>Data Sources: Big data is generated from various sources like social media, sensors, mobile devices, online transactions, and much more.</a:t>
            </a:r>
          </a:p>
          <a:p>
            <a:pPr algn="just">
              <a:lnSpc>
                <a:spcPts val="4350"/>
              </a:lnSpc>
            </a:pPr>
          </a:p>
          <a:p>
            <a:pPr algn="just" marL="670973" indent="-335487" lvl="1">
              <a:lnSpc>
                <a:spcPts val="4350"/>
              </a:lnSpc>
              <a:buFont typeface="Arial"/>
              <a:buChar char="•"/>
            </a:pPr>
            <a:r>
              <a:rPr lang="en-US" sz="3107">
                <a:solidFill>
                  <a:srgbClr val="000000"/>
                </a:solidFill>
                <a:latin typeface="Canva Sans"/>
                <a:ea typeface="Canva Sans"/>
                <a:cs typeface="Canva Sans"/>
                <a:sym typeface="Canva Sans"/>
              </a:rPr>
              <a:t>Analytics: Specialized tools and techniques, such as machine learning and data mining, are used to analyze big data and extract meaningful patterns and trends.</a:t>
            </a:r>
          </a:p>
          <a:p>
            <a:pPr algn="just">
              <a:lnSpc>
                <a:spcPts val="4350"/>
              </a:lnSpc>
            </a:pPr>
          </a:p>
          <a:p>
            <a:pPr algn="just" marL="670973" indent="-335487" lvl="1">
              <a:lnSpc>
                <a:spcPts val="4350"/>
              </a:lnSpc>
              <a:buFont typeface="Arial"/>
              <a:buChar char="•"/>
            </a:pPr>
            <a:r>
              <a:rPr lang="en-US" sz="3107">
                <a:solidFill>
                  <a:srgbClr val="000000"/>
                </a:solidFill>
                <a:latin typeface="Canva Sans"/>
                <a:ea typeface="Canva Sans"/>
                <a:cs typeface="Canva Sans"/>
                <a:sym typeface="Canva Sans"/>
              </a:rPr>
              <a:t>Storage: Due to its size, big data is often stored on distributed storage systems like cloud storage or in data lakes, which can handle large volumes.</a:t>
            </a:r>
          </a:p>
          <a:p>
            <a:pPr algn="just">
              <a:lnSpc>
                <a:spcPts val="4350"/>
              </a:lnSpc>
            </a:pP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89822" y="1819592"/>
            <a:ext cx="15665667" cy="65811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User Mistakes:</a:t>
            </a:r>
          </a:p>
          <a:p>
            <a:pPr algn="just">
              <a:lnSpc>
                <a:spcPts val="4759"/>
              </a:lnSpc>
            </a:pPr>
            <a:r>
              <a:rPr lang="en-US" sz="3399">
                <a:solidFill>
                  <a:srgbClr val="000000"/>
                </a:solidFill>
                <a:latin typeface="Canva Sans"/>
                <a:ea typeface="Canva Sans"/>
                <a:cs typeface="Canva Sans"/>
                <a:sym typeface="Canva Sans"/>
              </a:rPr>
              <a:t>Problem: Users may acci</a:t>
            </a:r>
            <a:r>
              <a:rPr lang="en-US" sz="3399">
                <a:solidFill>
                  <a:srgbClr val="000000"/>
                </a:solidFill>
                <a:latin typeface="Canva Sans"/>
                <a:ea typeface="Canva Sans"/>
                <a:cs typeface="Canva Sans"/>
                <a:sym typeface="Canva Sans"/>
              </a:rPr>
              <a:t>dentally mistype the OTP or use an old OTP that has expired.</a:t>
            </a:r>
          </a:p>
          <a:p>
            <a:pPr algn="just">
              <a:lnSpc>
                <a:spcPts val="4759"/>
              </a:lnSpc>
            </a:pPr>
            <a:r>
              <a:rPr lang="en-US" sz="3399">
                <a:solidFill>
                  <a:srgbClr val="000000"/>
                </a:solidFill>
                <a:latin typeface="Canva Sans"/>
                <a:ea typeface="Canva Sans"/>
                <a:cs typeface="Canva Sans"/>
                <a:sym typeface="Canva Sans"/>
              </a:rPr>
              <a:t>Impact: Repeated failed attempts can lock users out of their accounts, requiring them to request a new OTP.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Security of Email OTPs:</a:t>
            </a:r>
          </a:p>
          <a:p>
            <a:pPr algn="just">
              <a:lnSpc>
                <a:spcPts val="4759"/>
              </a:lnSpc>
            </a:pPr>
            <a:r>
              <a:rPr lang="en-US" sz="3399">
                <a:solidFill>
                  <a:srgbClr val="000000"/>
                </a:solidFill>
                <a:latin typeface="Canva Sans"/>
                <a:ea typeface="Canva Sans"/>
                <a:cs typeface="Canva Sans"/>
                <a:sym typeface="Canva Sans"/>
              </a:rPr>
              <a:t>Problem: OTPs sent via email can be intercepted if the email account is not secured properly (e.g., weak passwords, no 2FA).</a:t>
            </a:r>
          </a:p>
          <a:p>
            <a:pPr algn="just">
              <a:lnSpc>
                <a:spcPts val="4759"/>
              </a:lnSpc>
            </a:pPr>
            <a:r>
              <a:rPr lang="en-US" sz="3399">
                <a:solidFill>
                  <a:srgbClr val="000000"/>
                </a:solidFill>
                <a:latin typeface="Canva Sans"/>
                <a:ea typeface="Canva Sans"/>
                <a:cs typeface="Canva Sans"/>
                <a:sym typeface="Canva Sans"/>
              </a:rPr>
              <a:t>Impact: The email account becomes a target, compromising the security of OTP-based authentication.</a:t>
            </a:r>
          </a:p>
          <a:p>
            <a:pPr algn="just">
              <a:lnSpc>
                <a:spcPts val="4759"/>
              </a:lnSpc>
            </a:pP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709171"/>
            <a:ext cx="15173899"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Depen</a:t>
            </a:r>
            <a:r>
              <a:rPr lang="en-US" sz="3399">
                <a:solidFill>
                  <a:srgbClr val="000000"/>
                </a:solidFill>
                <a:latin typeface="Canva Sans"/>
                <a:ea typeface="Canva Sans"/>
                <a:cs typeface="Canva Sans"/>
                <a:sym typeface="Canva Sans"/>
              </a:rPr>
              <a:t>dence on Mobile Phones:</a:t>
            </a:r>
          </a:p>
          <a:p>
            <a:pPr algn="just">
              <a:lnSpc>
                <a:spcPts val="4759"/>
              </a:lnSpc>
            </a:pPr>
            <a:r>
              <a:rPr lang="en-US" sz="3399">
                <a:solidFill>
                  <a:srgbClr val="000000"/>
                </a:solidFill>
                <a:latin typeface="Canva Sans"/>
                <a:ea typeface="Canva Sans"/>
                <a:cs typeface="Canva Sans"/>
                <a:sym typeface="Canva Sans"/>
              </a:rPr>
              <a:t>Problem: OTPs sent via SMS or apps are reliant on having access to your mobile phone.</a:t>
            </a:r>
          </a:p>
          <a:p>
            <a:pPr algn="just">
              <a:lnSpc>
                <a:spcPts val="4759"/>
              </a:lnSpc>
            </a:pPr>
            <a:r>
              <a:rPr lang="en-US" sz="3399">
                <a:solidFill>
                  <a:srgbClr val="000000"/>
                </a:solidFill>
                <a:latin typeface="Canva Sans"/>
                <a:ea typeface="Canva Sans"/>
                <a:cs typeface="Canva Sans"/>
                <a:sym typeface="Canva Sans"/>
              </a:rPr>
              <a:t>Impact: If the user loses their phone or it’s stolen, accessing OTPs becomes difficult or impossible.</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Increased Attack Surface</a:t>
            </a:r>
          </a:p>
          <a:p>
            <a:pPr algn="just">
              <a:lnSpc>
                <a:spcPts val="4759"/>
              </a:lnSpc>
            </a:pPr>
            <a:r>
              <a:rPr lang="en-US" sz="3399">
                <a:solidFill>
                  <a:srgbClr val="000000"/>
                </a:solidFill>
                <a:latin typeface="Canva Sans"/>
                <a:ea typeface="Canva Sans"/>
                <a:cs typeface="Canva Sans"/>
                <a:sym typeface="Canva Sans"/>
              </a:rPr>
              <a:t>Problem: Multiple methods of delivering OTPs (SMS, email, app-based) increase the complexity of securing all communication channels.</a:t>
            </a:r>
          </a:p>
          <a:p>
            <a:pPr algn="just">
              <a:lnSpc>
                <a:spcPts val="4759"/>
              </a:lnSpc>
            </a:pPr>
            <a:r>
              <a:rPr lang="en-US" sz="3399">
                <a:solidFill>
                  <a:srgbClr val="000000"/>
                </a:solidFill>
                <a:latin typeface="Canva Sans"/>
                <a:ea typeface="Canva Sans"/>
                <a:cs typeface="Canva Sans"/>
                <a:sym typeface="Canva Sans"/>
              </a:rPr>
              <a:t>Impact: Each delivery method introduces its own vulnerabilities, making it harder to ensure complete security.</a:t>
            </a:r>
          </a:p>
          <a:p>
            <a:pPr algn="just">
              <a:lnSpc>
                <a:spcPts val="4759"/>
              </a:lnSpc>
            </a:pP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2119630"/>
            <a:ext cx="16205884" cy="6365015"/>
          </a:xfrm>
          <a:prstGeom prst="rect">
            <a:avLst/>
          </a:prstGeom>
        </p:spPr>
        <p:txBody>
          <a:bodyPr anchor="t" rtlCol="false" tIns="0" lIns="0" bIns="0" rIns="0">
            <a:spAutoFit/>
          </a:bodyPr>
          <a:lstStyle/>
          <a:p>
            <a:pPr algn="just">
              <a:lnSpc>
                <a:spcPts val="5069"/>
              </a:lnSpc>
            </a:pPr>
            <a:r>
              <a:rPr lang="en-US" sz="3620">
                <a:solidFill>
                  <a:srgbClr val="000000"/>
                </a:solidFill>
                <a:latin typeface="Canva Sans"/>
                <a:ea typeface="Canva Sans"/>
                <a:cs typeface="Canva Sans"/>
                <a:sym typeface="Canva Sans"/>
              </a:rPr>
              <a:t>Enhanced Security:</a:t>
            </a:r>
          </a:p>
          <a:p>
            <a:pPr algn="just">
              <a:lnSpc>
                <a:spcPts val="5069"/>
              </a:lnSpc>
            </a:pPr>
            <a:r>
              <a:rPr lang="en-US" sz="3620">
                <a:solidFill>
                  <a:srgbClr val="000000"/>
                </a:solidFill>
                <a:latin typeface="Canva Sans"/>
                <a:ea typeface="Canva Sans"/>
                <a:cs typeface="Canva Sans"/>
                <a:sym typeface="Canva Sans"/>
              </a:rPr>
              <a:t>OTP adds an extra layer of security to your online transactions and logins. Even if someone knows your password, they cannot access your account without the OTP, which is sent to your device in real-time.</a:t>
            </a:r>
          </a:p>
          <a:p>
            <a:pPr algn="just">
              <a:lnSpc>
                <a:spcPts val="5069"/>
              </a:lnSpc>
            </a:pPr>
          </a:p>
          <a:p>
            <a:pPr algn="just">
              <a:lnSpc>
                <a:spcPts val="5069"/>
              </a:lnSpc>
            </a:pPr>
            <a:r>
              <a:rPr lang="en-US" sz="3620">
                <a:solidFill>
                  <a:srgbClr val="000000"/>
                </a:solidFill>
                <a:latin typeface="Canva Sans"/>
                <a:ea typeface="Canva Sans"/>
                <a:cs typeface="Canva Sans"/>
                <a:sym typeface="Canva Sans"/>
              </a:rPr>
              <a:t>Prevents Password Theft:</a:t>
            </a:r>
          </a:p>
          <a:p>
            <a:pPr algn="just">
              <a:lnSpc>
                <a:spcPts val="5069"/>
              </a:lnSpc>
            </a:pPr>
            <a:r>
              <a:rPr lang="en-US" sz="3620">
                <a:solidFill>
                  <a:srgbClr val="000000"/>
                </a:solidFill>
                <a:latin typeface="Canva Sans"/>
                <a:ea typeface="Canva Sans"/>
                <a:cs typeface="Canva Sans"/>
                <a:sym typeface="Canva Sans"/>
              </a:rPr>
              <a:t>Since OTPs are unique and expire after one use, it eliminates the risk of password theft. Even if your main password is compromised, the OTP is valid for a limited time and cannot be reused.</a:t>
            </a:r>
          </a:p>
          <a:p>
            <a:pPr algn="just">
              <a:lnSpc>
                <a:spcPts val="5069"/>
              </a:lnSpc>
            </a:pP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1709171"/>
            <a:ext cx="15123371" cy="718121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Protects </a:t>
            </a:r>
            <a:r>
              <a:rPr lang="en-US" sz="3399">
                <a:solidFill>
                  <a:srgbClr val="000000"/>
                </a:solidFill>
                <a:latin typeface="Canva Sans"/>
                <a:ea typeface="Canva Sans"/>
                <a:cs typeface="Canva Sans"/>
                <a:sym typeface="Canva Sans"/>
              </a:rPr>
              <a:t>Against Phishing Attacks:</a:t>
            </a:r>
          </a:p>
          <a:p>
            <a:pPr algn="just">
              <a:lnSpc>
                <a:spcPts val="4759"/>
              </a:lnSpc>
            </a:pPr>
            <a:r>
              <a:rPr lang="en-US" sz="3399">
                <a:solidFill>
                  <a:srgbClr val="000000"/>
                </a:solidFill>
                <a:latin typeface="Canva Sans"/>
                <a:ea typeface="Canva Sans"/>
                <a:cs typeface="Canva Sans"/>
                <a:sym typeface="Canva Sans"/>
              </a:rPr>
              <a:t>OTPs make it more difficult for attackers to steal your credentials through phishing. Since the OTP is sent separately from the password, it's harder for fraudsters to obtain both the password and OTP at the same time.</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Reduces Risk of Brute Force Attacks:</a:t>
            </a:r>
          </a:p>
          <a:p>
            <a:pPr algn="just">
              <a:lnSpc>
                <a:spcPts val="4759"/>
              </a:lnSpc>
            </a:pPr>
            <a:r>
              <a:rPr lang="en-US" sz="3399">
                <a:solidFill>
                  <a:srgbClr val="000000"/>
                </a:solidFill>
                <a:latin typeface="Canva Sans"/>
                <a:ea typeface="Canva Sans"/>
                <a:cs typeface="Canva Sans"/>
                <a:sym typeface="Canva Sans"/>
              </a:rPr>
              <a:t>OTPs make brute-force attacks (where attackers try many passwords until they find the correct one) less effective. A hacker cannot repeatedly try the same password without also needing a new OTP each time.</a:t>
            </a:r>
          </a:p>
          <a:p>
            <a:pPr algn="just">
              <a:lnSpc>
                <a:spcPts val="4759"/>
              </a:lnSpc>
            </a:pP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597743"/>
            <a:ext cx="16230600" cy="598106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Prevents Session Hijacking:</a:t>
            </a:r>
          </a:p>
          <a:p>
            <a:pPr algn="just">
              <a:lnSpc>
                <a:spcPts val="4759"/>
              </a:lnSpc>
            </a:pPr>
            <a:r>
              <a:rPr lang="en-US" sz="3399">
                <a:solidFill>
                  <a:srgbClr val="000000"/>
                </a:solidFill>
                <a:latin typeface="Canva Sans"/>
                <a:ea typeface="Canva Sans"/>
                <a:cs typeface="Canva Sans"/>
                <a:sym typeface="Canva Sans"/>
              </a:rPr>
              <a:t>OTPs are vali</a:t>
            </a:r>
            <a:r>
              <a:rPr lang="en-US" sz="3399">
                <a:solidFill>
                  <a:srgbClr val="000000"/>
                </a:solidFill>
                <a:latin typeface="Canva Sans"/>
                <a:ea typeface="Canva Sans"/>
                <a:cs typeface="Canva Sans"/>
                <a:sym typeface="Canva Sans"/>
              </a:rPr>
              <a:t>d only for a specific session or transaction. Even if a hacker gains access to a session, they cannot continue using the same OTP for other actions, which prevents session hijacking.</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Easy to Implement:</a:t>
            </a:r>
          </a:p>
          <a:p>
            <a:pPr algn="just">
              <a:lnSpc>
                <a:spcPts val="4759"/>
              </a:lnSpc>
            </a:pPr>
            <a:r>
              <a:rPr lang="en-US" sz="3399">
                <a:solidFill>
                  <a:srgbClr val="000000"/>
                </a:solidFill>
                <a:latin typeface="Canva Sans"/>
                <a:ea typeface="Canva Sans"/>
                <a:cs typeface="Canva Sans"/>
                <a:sym typeface="Canva Sans"/>
              </a:rPr>
              <a:t>OTPs are simple to implement for both users and service providers. They can be sent via SMS, email, or generated by apps, requiring minimal infrastructure or complex systems for security.</a:t>
            </a:r>
          </a:p>
          <a:p>
            <a:pPr algn="just">
              <a:lnSpc>
                <a:spcPts val="4759"/>
              </a:lnSpc>
            </a:pP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97725" y="2249365"/>
            <a:ext cx="14542265" cy="65811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Time-Limite</a:t>
            </a:r>
            <a:r>
              <a:rPr lang="en-US" sz="3399">
                <a:solidFill>
                  <a:srgbClr val="000000"/>
                </a:solidFill>
                <a:latin typeface="Canva Sans"/>
                <a:ea typeface="Canva Sans"/>
                <a:cs typeface="Canva Sans"/>
                <a:sym typeface="Canva Sans"/>
              </a:rPr>
              <a:t>d Validity:</a:t>
            </a:r>
          </a:p>
          <a:p>
            <a:pPr algn="just">
              <a:lnSpc>
                <a:spcPts val="4759"/>
              </a:lnSpc>
            </a:pPr>
            <a:r>
              <a:rPr lang="en-US" sz="3399">
                <a:solidFill>
                  <a:srgbClr val="000000"/>
                </a:solidFill>
                <a:latin typeface="Canva Sans"/>
                <a:ea typeface="Canva Sans"/>
                <a:cs typeface="Canva Sans"/>
                <a:sym typeface="Canva Sans"/>
              </a:rPr>
              <a:t>OTPs are valid for only a short period (usually 5 to 10 minutes), which significantly reduces the window of opportunity for attackers. This time constraint makes OTPs highly secure for transaction-based verification.</a:t>
            </a:r>
          </a:p>
          <a:p>
            <a:pPr algn="just">
              <a:lnSpc>
                <a:spcPts val="4759"/>
              </a:lnSpc>
            </a:pPr>
            <a:r>
              <a:rPr lang="en-US" sz="3399">
                <a:solidFill>
                  <a:srgbClr val="000000"/>
                </a:solidFill>
                <a:latin typeface="Canva Sans"/>
                <a:ea typeface="Canva Sans"/>
                <a:cs typeface="Canva Sans"/>
                <a:sym typeface="Canva Sans"/>
              </a:rPr>
              <a:t>Widely Accepted:</a:t>
            </a:r>
          </a:p>
          <a:p>
            <a:pPr algn="just">
              <a:lnSpc>
                <a:spcPts val="4759"/>
              </a:lnSpc>
            </a:pPr>
            <a:r>
              <a:rPr lang="en-US" sz="3399">
                <a:solidFill>
                  <a:srgbClr val="000000"/>
                </a:solidFill>
                <a:latin typeface="Canva Sans"/>
                <a:ea typeface="Canva Sans"/>
                <a:cs typeface="Canva Sans"/>
                <a:sym typeface="Canva Sans"/>
              </a:rPr>
              <a:t>OTP is commonly used across various industries, including banking, e-commerce, social media, and government services. Its widespread use makes it a trusted method of authentication for users and organizations alike.</a:t>
            </a:r>
          </a:p>
          <a:p>
            <a:pPr algn="just">
              <a:lnSpc>
                <a:spcPts val="4759"/>
              </a:lnSpc>
            </a:pP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80212" y="2077085"/>
            <a:ext cx="13528713" cy="718121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Multi-Factor </a:t>
            </a:r>
            <a:r>
              <a:rPr lang="en-US" sz="3399">
                <a:solidFill>
                  <a:srgbClr val="000000"/>
                </a:solidFill>
                <a:latin typeface="Canva Sans"/>
                <a:ea typeface="Canva Sans"/>
                <a:cs typeface="Canva Sans"/>
                <a:sym typeface="Canva Sans"/>
              </a:rPr>
              <a:t>Authentication (MFA) Integration:</a:t>
            </a:r>
          </a:p>
          <a:p>
            <a:pPr algn="just">
              <a:lnSpc>
                <a:spcPts val="4759"/>
              </a:lnSpc>
            </a:pPr>
            <a:r>
              <a:rPr lang="en-US" sz="3399">
                <a:solidFill>
                  <a:srgbClr val="000000"/>
                </a:solidFill>
                <a:latin typeface="Canva Sans"/>
                <a:ea typeface="Canva Sans"/>
                <a:cs typeface="Canva Sans"/>
                <a:sym typeface="Canva Sans"/>
              </a:rPr>
              <a:t>OTP is a key component of Multi-Factor Authentication (MFA). By combining OTP with other authentication methods like passwords, biometrics, or security tokens, MFA greatly enhances account security.</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Convenient for Users:</a:t>
            </a:r>
          </a:p>
          <a:p>
            <a:pPr algn="just">
              <a:lnSpc>
                <a:spcPts val="4759"/>
              </a:lnSpc>
            </a:pPr>
            <a:r>
              <a:rPr lang="en-US" sz="3399">
                <a:solidFill>
                  <a:srgbClr val="000000"/>
                </a:solidFill>
                <a:latin typeface="Canva Sans"/>
                <a:ea typeface="Canva Sans"/>
                <a:cs typeface="Canva Sans"/>
                <a:sym typeface="Canva Sans"/>
              </a:rPr>
              <a:t>OTPs are easy to use. Users don’t need to remember complex passwords for every site. They just need to have access to their phone or email to retrieve the OTP and complete the login or transaction.</a:t>
            </a:r>
          </a:p>
          <a:p>
            <a:pPr algn="just">
              <a:lnSpc>
                <a:spcPts val="4759"/>
              </a:lnSpc>
            </a:pP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2198112"/>
            <a:ext cx="15570506" cy="65811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Flexible Delivery Methods:</a:t>
            </a:r>
          </a:p>
          <a:p>
            <a:pPr algn="just">
              <a:lnSpc>
                <a:spcPts val="4759"/>
              </a:lnSpc>
            </a:pPr>
            <a:r>
              <a:rPr lang="en-US" sz="3399">
                <a:solidFill>
                  <a:srgbClr val="000000"/>
                </a:solidFill>
                <a:latin typeface="Canva Sans"/>
                <a:ea typeface="Canva Sans"/>
                <a:cs typeface="Canva Sans"/>
                <a:sym typeface="Canva Sans"/>
              </a:rPr>
              <a:t>OTPs can be </a:t>
            </a:r>
            <a:r>
              <a:rPr lang="en-US" sz="3399">
                <a:solidFill>
                  <a:srgbClr val="000000"/>
                </a:solidFill>
                <a:latin typeface="Canva Sans"/>
                <a:ea typeface="Canva Sans"/>
                <a:cs typeface="Canva Sans"/>
                <a:sym typeface="Canva Sans"/>
              </a:rPr>
              <a:t>delivered in different ways—SMS, email, or through authentication apps—giving users multiple options for receiving and using them. This flexibility ensures accessibility for a wide range of users.</a:t>
            </a:r>
          </a:p>
          <a:p>
            <a:pPr algn="just">
              <a:lnSpc>
                <a:spcPts val="4759"/>
              </a:lnSpc>
            </a:pPr>
          </a:p>
          <a:p>
            <a:pPr algn="just">
              <a:lnSpc>
                <a:spcPts val="4759"/>
              </a:lnSpc>
            </a:pPr>
            <a:r>
              <a:rPr lang="en-US" sz="3399">
                <a:solidFill>
                  <a:srgbClr val="000000"/>
                </a:solidFill>
                <a:latin typeface="Canva Sans"/>
                <a:ea typeface="Canva Sans"/>
                <a:cs typeface="Canva Sans"/>
                <a:sym typeface="Canva Sans"/>
              </a:rPr>
              <a:t>Protects Financial Transactions:</a:t>
            </a:r>
          </a:p>
          <a:p>
            <a:pPr algn="just">
              <a:lnSpc>
                <a:spcPts val="4759"/>
              </a:lnSpc>
            </a:pPr>
            <a:r>
              <a:rPr lang="en-US" sz="3399">
                <a:solidFill>
                  <a:srgbClr val="000000"/>
                </a:solidFill>
                <a:latin typeface="Canva Sans"/>
                <a:ea typeface="Canva Sans"/>
                <a:cs typeface="Canva Sans"/>
                <a:sym typeface="Canva Sans"/>
              </a:rPr>
              <a:t>OTPs play a vital role in securing online banking and payment systems. For example, when making an online payment, the OTP ensures that only the legitimate user is authorizing the transaction, thus preventing unauthorized financial transfers.</a:t>
            </a:r>
          </a:p>
          <a:p>
            <a:pPr algn="just">
              <a:lnSpc>
                <a:spcPts val="4759"/>
              </a:lnSpc>
            </a:pP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28800" y="1709171"/>
            <a:ext cx="15541560" cy="7475526"/>
          </a:xfrm>
          <a:prstGeom prst="rect">
            <a:avLst/>
          </a:prstGeom>
        </p:spPr>
        <p:txBody>
          <a:bodyPr anchor="t" rtlCol="false" tIns="0" lIns="0" bIns="0" rIns="0">
            <a:spAutoFit/>
          </a:bodyPr>
          <a:lstStyle/>
          <a:p>
            <a:pPr algn="just">
              <a:lnSpc>
                <a:spcPts val="4956"/>
              </a:lnSpc>
            </a:pPr>
            <a:r>
              <a:rPr lang="en-US" sz="3540">
                <a:solidFill>
                  <a:srgbClr val="000000"/>
                </a:solidFill>
                <a:latin typeface="Canva Sans"/>
                <a:ea typeface="Canva Sans"/>
                <a:cs typeface="Canva Sans"/>
                <a:sym typeface="Canva Sans"/>
              </a:rPr>
              <a:t>Supports Global Security Stan</a:t>
            </a:r>
            <a:r>
              <a:rPr lang="en-US" sz="3540">
                <a:solidFill>
                  <a:srgbClr val="000000"/>
                </a:solidFill>
                <a:latin typeface="Canva Sans"/>
                <a:ea typeface="Canva Sans"/>
                <a:cs typeface="Canva Sans"/>
                <a:sym typeface="Canva Sans"/>
              </a:rPr>
              <a:t>dards:</a:t>
            </a:r>
          </a:p>
          <a:p>
            <a:pPr algn="just">
              <a:lnSpc>
                <a:spcPts val="4956"/>
              </a:lnSpc>
            </a:pPr>
            <a:r>
              <a:rPr lang="en-US" sz="3540">
                <a:solidFill>
                  <a:srgbClr val="000000"/>
                </a:solidFill>
                <a:latin typeface="Canva Sans"/>
                <a:ea typeface="Canva Sans"/>
                <a:cs typeface="Canva Sans"/>
                <a:sym typeface="Canva Sans"/>
              </a:rPr>
              <a:t>OTP-based authentication meets many international security standards and regulations, such as PCI-DSS (for payment security) and GDPR (for data protection), making it suitable for secure international transactions.</a:t>
            </a:r>
          </a:p>
          <a:p>
            <a:pPr algn="just">
              <a:lnSpc>
                <a:spcPts val="4956"/>
              </a:lnSpc>
            </a:pPr>
          </a:p>
          <a:p>
            <a:pPr algn="just">
              <a:lnSpc>
                <a:spcPts val="4956"/>
              </a:lnSpc>
            </a:pPr>
            <a:r>
              <a:rPr lang="en-US" sz="3540">
                <a:solidFill>
                  <a:srgbClr val="000000"/>
                </a:solidFill>
                <a:latin typeface="Canva Sans"/>
                <a:ea typeface="Canva Sans"/>
                <a:cs typeface="Canva Sans"/>
                <a:sym typeface="Canva Sans"/>
              </a:rPr>
              <a:t>Prevents Unauthorized Account Access:</a:t>
            </a:r>
          </a:p>
          <a:p>
            <a:pPr algn="just">
              <a:lnSpc>
                <a:spcPts val="4956"/>
              </a:lnSpc>
            </a:pPr>
            <a:r>
              <a:rPr lang="en-US" sz="3540">
                <a:solidFill>
                  <a:srgbClr val="000000"/>
                </a:solidFill>
                <a:latin typeface="Canva Sans"/>
                <a:ea typeface="Canva Sans"/>
                <a:cs typeface="Canva Sans"/>
                <a:sym typeface="Canva Sans"/>
              </a:rPr>
              <a:t>OTP adds an additional layer of defense in case someone tries to access your account from an unfamiliar device or location. The system will require the OTP to verify your identity, blocking unauthorized logins.</a:t>
            </a:r>
          </a:p>
          <a:p>
            <a:pPr algn="just">
              <a:lnSpc>
                <a:spcPts val="4956"/>
              </a:lnSpc>
            </a:pPr>
          </a:p>
          <a:p>
            <a:pPr algn="just">
              <a:lnSpc>
                <a:spcPts val="4956"/>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578693"/>
            <a:ext cx="15695295" cy="4755260"/>
          </a:xfrm>
          <a:prstGeom prst="rect">
            <a:avLst/>
          </a:prstGeom>
        </p:spPr>
        <p:txBody>
          <a:bodyPr anchor="t" rtlCol="false" tIns="0" lIns="0" bIns="0" rIns="0">
            <a:spAutoFit/>
          </a:bodyPr>
          <a:lstStyle/>
          <a:p>
            <a:pPr algn="just">
              <a:lnSpc>
                <a:spcPts val="6328"/>
              </a:lnSpc>
            </a:pPr>
            <a:r>
              <a:rPr lang="en-US" sz="4520">
                <a:solidFill>
                  <a:srgbClr val="000000"/>
                </a:solidFill>
                <a:latin typeface="Canva Sans"/>
                <a:ea typeface="Canva Sans"/>
                <a:cs typeface="Canva Sans"/>
                <a:sym typeface="Canva Sans"/>
              </a:rPr>
              <a:t>Can Be Use</a:t>
            </a:r>
            <a:r>
              <a:rPr lang="en-US" sz="4520">
                <a:solidFill>
                  <a:srgbClr val="000000"/>
                </a:solidFill>
                <a:latin typeface="Canva Sans"/>
                <a:ea typeface="Canva Sans"/>
                <a:cs typeface="Canva Sans"/>
                <a:sym typeface="Canva Sans"/>
              </a:rPr>
              <a:t>d for Multiple Applications:</a:t>
            </a:r>
          </a:p>
          <a:p>
            <a:pPr algn="just">
              <a:lnSpc>
                <a:spcPts val="6328"/>
              </a:lnSpc>
            </a:pPr>
            <a:r>
              <a:rPr lang="en-US" sz="4520">
                <a:solidFill>
                  <a:srgbClr val="000000"/>
                </a:solidFill>
                <a:latin typeface="Canva Sans"/>
                <a:ea typeface="Canva Sans"/>
                <a:cs typeface="Canva Sans"/>
                <a:sym typeface="Canva Sans"/>
              </a:rPr>
              <a:t>OTPs are not just limited to banking; they can be used in many contexts such as social media logins, app access, email verification, or even for securing your email or file-sharing services.</a:t>
            </a:r>
          </a:p>
          <a:p>
            <a:pPr algn="just">
              <a:lnSpc>
                <a:spcPts val="632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29928" y="-76200"/>
            <a:ext cx="13837695" cy="9578309"/>
          </a:xfrm>
          <a:prstGeom prst="rect">
            <a:avLst/>
          </a:prstGeom>
        </p:spPr>
        <p:txBody>
          <a:bodyPr anchor="t" rtlCol="false" tIns="0" lIns="0" bIns="0" rIns="0">
            <a:spAutoFit/>
          </a:bodyPr>
          <a:lstStyle/>
          <a:p>
            <a:pPr algn="just">
              <a:lnSpc>
                <a:spcPts val="5461"/>
              </a:lnSpc>
            </a:pPr>
          </a:p>
          <a:p>
            <a:pPr algn="just" marL="842277" indent="-421139" lvl="1">
              <a:lnSpc>
                <a:spcPts val="5461"/>
              </a:lnSpc>
              <a:buFont typeface="Arial"/>
              <a:buChar char="•"/>
            </a:pPr>
            <a:r>
              <a:rPr lang="en-US" sz="3901">
                <a:solidFill>
                  <a:srgbClr val="000000"/>
                </a:solidFill>
                <a:latin typeface="Canva Sans"/>
                <a:ea typeface="Canva Sans"/>
                <a:cs typeface="Canva Sans"/>
                <a:sym typeface="Canva Sans"/>
              </a:rPr>
              <a:t>Applications: Big data is used in many fields, such as healthcare, finance, retail, government, and even sports, to improve decision-making and efficiency.</a:t>
            </a:r>
          </a:p>
          <a:p>
            <a:pPr algn="just">
              <a:lnSpc>
                <a:spcPts val="5461"/>
              </a:lnSpc>
            </a:pPr>
          </a:p>
          <a:p>
            <a:pPr algn="just" marL="842277" indent="-421139" lvl="1">
              <a:lnSpc>
                <a:spcPts val="5461"/>
              </a:lnSpc>
              <a:buFont typeface="Arial"/>
              <a:buChar char="•"/>
            </a:pPr>
            <a:r>
              <a:rPr lang="en-US" sz="3901">
                <a:solidFill>
                  <a:srgbClr val="000000"/>
                </a:solidFill>
                <a:latin typeface="Canva Sans"/>
                <a:ea typeface="Canva Sans"/>
                <a:cs typeface="Canva Sans"/>
                <a:sym typeface="Canva Sans"/>
              </a:rPr>
              <a:t>Challenges: Managing and analyzing big data can be difficult due to its size, complexity, and the need for advanced technology and skilled professionals.</a:t>
            </a:r>
          </a:p>
          <a:p>
            <a:pPr algn="just">
              <a:lnSpc>
                <a:spcPts val="5461"/>
              </a:lnSpc>
            </a:pPr>
          </a:p>
          <a:p>
            <a:pPr algn="just" marL="842277" indent="-421139" lvl="1">
              <a:lnSpc>
                <a:spcPts val="5461"/>
              </a:lnSpc>
              <a:buFont typeface="Arial"/>
              <a:buChar char="•"/>
            </a:pPr>
            <a:r>
              <a:rPr lang="en-US" sz="3901">
                <a:solidFill>
                  <a:srgbClr val="000000"/>
                </a:solidFill>
                <a:latin typeface="Canva Sans"/>
                <a:ea typeface="Canva Sans"/>
                <a:cs typeface="Canva Sans"/>
                <a:sym typeface="Canva Sans"/>
              </a:rPr>
              <a:t>Future: With the growth of the internet, IoT devices, and social media, big data will continue to grow and play an important role in shaping future technologies and innovations.</a:t>
            </a:r>
          </a:p>
          <a:p>
            <a:pPr algn="just">
              <a:lnSpc>
                <a:spcPts val="5461"/>
              </a:lnSpc>
            </a:pP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67566" y="583215"/>
            <a:ext cx="1408732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Disadvantages of OTP (One-Time Password)</a:t>
            </a:r>
          </a:p>
        </p:txBody>
      </p:sp>
      <p:sp>
        <p:nvSpPr>
          <p:cNvPr name="TextBox 7" id="7"/>
          <p:cNvSpPr txBox="true"/>
          <p:nvPr/>
        </p:nvSpPr>
        <p:spPr>
          <a:xfrm rot="0">
            <a:off x="9139238" y="933450"/>
            <a:ext cx="9525" cy="887095"/>
          </a:xfrm>
          <a:prstGeom prst="rect">
            <a:avLst/>
          </a:prstGeom>
        </p:spPr>
        <p:txBody>
          <a:bodyPr anchor="t" rtlCol="false" tIns="0" lIns="0" bIns="0" rIns="0">
            <a:spAutoFit/>
          </a:bodyPr>
          <a:lstStyle/>
          <a:p>
            <a:pPr algn="ctr">
              <a:lnSpc>
                <a:spcPts val="7279"/>
              </a:lnSpc>
              <a:spcBef>
                <a:spcPct val="0"/>
              </a:spcBef>
            </a:pPr>
          </a:p>
        </p:txBody>
      </p:sp>
      <p:sp>
        <p:nvSpPr>
          <p:cNvPr name="TextBox 8" id="8"/>
          <p:cNvSpPr txBox="true"/>
          <p:nvPr/>
        </p:nvSpPr>
        <p:spPr>
          <a:xfrm rot="0">
            <a:off x="851971" y="2077085"/>
            <a:ext cx="16230600"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Vulnerability to SIM Car</a:t>
            </a:r>
            <a:r>
              <a:rPr lang="en-US" sz="3399">
                <a:solidFill>
                  <a:srgbClr val="000000"/>
                </a:solidFill>
                <a:latin typeface="Canva Sans"/>
                <a:ea typeface="Canva Sans"/>
                <a:cs typeface="Canva Sans"/>
                <a:sym typeface="Canva Sans"/>
              </a:rPr>
              <a:t>d Swapping</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OTPs sent via SMS are vulnerable to SIM card swapping attacks, where a hacker tricks the mobile provider into transferring the victim's phone number to a new SIM card.</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The attacker can receive OTPs sent to the victim’s phone and gain access to their accounts, including banking and social media.</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Delayed OTP Delivery</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In some cases, OTPs sent via SMS or email may be delayed due to network issues, server errors, or high traffic.</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Delays can cause users to miss the time window during which the OTP is valid, preventing them from completing transactions or logging in.</a:t>
            </a:r>
          </a:p>
          <a:p>
            <a:pPr algn="just">
              <a:lnSpc>
                <a:spcPts val="4759"/>
              </a:lnSpc>
            </a:pP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54548" y="1477010"/>
            <a:ext cx="16978905"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Depen</a:t>
            </a:r>
            <a:r>
              <a:rPr lang="en-US" sz="3399">
                <a:solidFill>
                  <a:srgbClr val="000000"/>
                </a:solidFill>
                <a:latin typeface="Canva Sans"/>
                <a:ea typeface="Canva Sans"/>
                <a:cs typeface="Canva Sans"/>
                <a:sym typeface="Canva Sans"/>
              </a:rPr>
              <a:t>dence on Mobile Devices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OTPs delivered via SMS or apps require the user to have access to their mobile phone or email. If the user loses their phone or has no network connectivity, they may not be able to receive the OTP.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Users may be locked out of their accounts or unable to complete important actions, such as online banking or shopping.</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Security Risks with Email OTPs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OTPs sent via email can be intercepted if the email account is not secured properly, e.g., using weak passwords or lacking Two-Factor Authentication (2FA).</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If an attacker gains access to the user’s email, they can intercept the OTP and use it to breach other accounts linked to that email address.</a:t>
            </a:r>
          </a:p>
          <a:p>
            <a:pPr algn="just">
              <a:lnSpc>
                <a:spcPts val="4759"/>
              </a:lnSpc>
            </a:pP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403635"/>
            <a:ext cx="15482371"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Limite</a:t>
            </a:r>
            <a:r>
              <a:rPr lang="en-US" sz="3399">
                <a:solidFill>
                  <a:srgbClr val="000000"/>
                </a:solidFill>
                <a:latin typeface="Canva Sans"/>
                <a:ea typeface="Canva Sans"/>
                <a:cs typeface="Canva Sans"/>
                <a:sym typeface="Canva Sans"/>
              </a:rPr>
              <a:t>d Lifespan</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OTPs have a very short expiration time, usually 5-10 minutes. If the user doesn't enter the OTP in time, they have to request a new one.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This can lead to frustration, especially if users are busy, or there are delays in receiving the OTP due to technical issues.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Security of SMS-Based OTPs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SMS-based OTPs are not the most secure method of authentication. They can be intercepted through man-in-the-middle attacks, SIM swapping, or network vulnerabilities.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This makes SMS-based OTPs more susceptible to hacking compared to app-based or push notification OTPs.</a:t>
            </a:r>
          </a:p>
          <a:p>
            <a:pPr algn="just">
              <a:lnSpc>
                <a:spcPts val="4759"/>
              </a:lnSpc>
            </a:pP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54336" y="1735245"/>
            <a:ext cx="16304964"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User Errors in Entering OTPs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Users may accidentally mistype the OTP or use an out</a:t>
            </a:r>
            <a:r>
              <a:rPr lang="en-US" sz="3399">
                <a:solidFill>
                  <a:srgbClr val="000000"/>
                </a:solidFill>
                <a:latin typeface="Canva Sans"/>
                <a:ea typeface="Canva Sans"/>
                <a:cs typeface="Canva Sans"/>
                <a:sym typeface="Canva Sans"/>
              </a:rPr>
              <a:t>dated one (if they take too long to enter it).</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This can result in failed login attempts or transaction failures, and the user may be forced to request a new OTP, leading to delays.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Increased Attack Surface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OTPs require multiple communication channels (SMS, email, or app-based), each of which has its own set of security risks. These channels can be targeted by attackers.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As more communication methods are involved, the overall security becomes harder to manage, increasing the risk of vulnerabilities.</a:t>
            </a:r>
          </a:p>
          <a:p>
            <a:pPr algn="just">
              <a:lnSpc>
                <a:spcPts val="4759"/>
              </a:lnSpc>
            </a:pPr>
          </a:p>
          <a:p>
            <a:pPr algn="just">
              <a:lnSpc>
                <a:spcPts val="4759"/>
              </a:lnSpc>
            </a:pP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23657" y="1403635"/>
            <a:ext cx="16055248" cy="83813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Difficulty for Users with Poor Network Connectivity</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In areas with poor mobile signal or internet access, users may struggle to receive OTPs in time. This is especially problematic for users relying on SMS-base</a:t>
            </a:r>
            <a:r>
              <a:rPr lang="en-US" sz="3399">
                <a:solidFill>
                  <a:srgbClr val="000000"/>
                </a:solidFill>
                <a:latin typeface="Canva Sans"/>
                <a:ea typeface="Canva Sans"/>
                <a:cs typeface="Canva Sans"/>
                <a:sym typeface="Canva Sans"/>
              </a:rPr>
              <a:t>d OTPs.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Users may face difficulty completing time-sensitive tasks such as online purchases or financial transactions.</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Over-reliance on OTP for Security</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Some platforms may rely too heavily on OTP as the primary security measure, neglecting other forms of authentication such as Two-Factor Authentication (2FA) or biometric authentication.</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If OTP is the only layer of security, it could leave systems vulnerable to more sophisticated attacks, such as phishing or SIM swapping.</a:t>
            </a:r>
          </a:p>
          <a:p>
            <a:pPr algn="just">
              <a:lnSpc>
                <a:spcPts val="4759"/>
              </a:lnSpc>
            </a:pP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95011" y="1573664"/>
            <a:ext cx="15864289" cy="778129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Not Foolproof </a:t>
            </a:r>
            <a:r>
              <a:rPr lang="en-US" sz="3399">
                <a:solidFill>
                  <a:srgbClr val="000000"/>
                </a:solidFill>
                <a:latin typeface="Canva Sans"/>
                <a:ea typeface="Canva Sans"/>
                <a:cs typeface="Canva Sans"/>
                <a:sym typeface="Canva Sans"/>
              </a:rPr>
              <a:t>Against Social Engineering</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Attackers can use social engineering tactics to trick users into revealing their OTPs. For example, a hacker might impersonate a customer support representative and ask for the OTP.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Even with OTPs in place, human error or manipulation can still compromise security, rendering OTPs ineffective.</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Dependency on Device Availability</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Problem: If the device receiving OTPs (such as a phone or email account) is lost, stolen, or damaged, users might be unable to retrieve the OTP.</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Impact: This makes it difficult to access important accounts, such as banking or social media, until the issue is resolved, causing inconvenience.</a:t>
            </a:r>
          </a:p>
          <a:p>
            <a:pPr algn="just">
              <a:lnSpc>
                <a:spcPts val="4759"/>
              </a:lnSpc>
            </a:pP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11229" y="933450"/>
            <a:ext cx="873673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Real life application of OTP</a:t>
            </a:r>
          </a:p>
        </p:txBody>
      </p:sp>
      <p:sp>
        <p:nvSpPr>
          <p:cNvPr name="TextBox 7" id="7"/>
          <p:cNvSpPr txBox="true"/>
          <p:nvPr/>
        </p:nvSpPr>
        <p:spPr>
          <a:xfrm rot="0">
            <a:off x="1703942" y="3150736"/>
            <a:ext cx="15790843" cy="47809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OTP (One-Time Password) is a security feature used to authenticate users and protect sensitive information by generating a unique password that is valid for only a short time. It is commonly used in various online services like banking, e-commerce, and social media to prevent unauthorized access. OTPs are typically sent via SMS, email, or authentication apps, and they provide an additional layer of security on top of traditional passwords. This method ensures that even if a password is compromised, the OTP still acts as a second line of defense.</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83118" y="2588218"/>
            <a:ext cx="15976182" cy="5548227"/>
          </a:xfrm>
          <a:prstGeom prst="rect">
            <a:avLst/>
          </a:prstGeom>
        </p:spPr>
        <p:txBody>
          <a:bodyPr anchor="t" rtlCol="false" tIns="0" lIns="0" bIns="0" rIns="0">
            <a:spAutoFit/>
          </a:bodyPr>
          <a:lstStyle/>
          <a:p>
            <a:pPr algn="ctr">
              <a:lnSpc>
                <a:spcPts val="5525"/>
              </a:lnSpc>
            </a:pPr>
            <a:r>
              <a:rPr lang="en-US" sz="3946">
                <a:solidFill>
                  <a:srgbClr val="000000"/>
                </a:solidFill>
                <a:latin typeface="Canva Sans"/>
                <a:ea typeface="Canva Sans"/>
                <a:cs typeface="Canva Sans"/>
                <a:sym typeface="Canva Sans"/>
              </a:rPr>
              <a:t>In banking and financial transactions, OTPs are widely used to authorize payments, confirm identity during logins, and verify account changes. For example, when transferring money online, an OTP is sent to the user's mobile number to ensure that the transaction is authorized. Similarly, OTPs are used by online platforms like Amazon, PayPal, and Facebook to prevent unauthorized logins and protect personal information from cyber threats such as phishing or brute-force attacks.</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753766" y="2960520"/>
            <a:ext cx="17534234" cy="6432534"/>
          </a:xfrm>
          <a:prstGeom prst="rect">
            <a:avLst/>
          </a:prstGeom>
        </p:spPr>
        <p:txBody>
          <a:bodyPr anchor="t" rtlCol="false" tIns="0" lIns="0" bIns="0" rIns="0">
            <a:spAutoFit/>
          </a:bodyPr>
          <a:lstStyle/>
          <a:p>
            <a:pPr algn="ctr">
              <a:lnSpc>
                <a:spcPts val="5693"/>
              </a:lnSpc>
            </a:pPr>
            <a:r>
              <a:rPr lang="en-US" sz="4066">
                <a:solidFill>
                  <a:srgbClr val="000000"/>
                </a:solidFill>
                <a:latin typeface="Canva Sans"/>
                <a:ea typeface="Canva Sans"/>
                <a:cs typeface="Canva Sans"/>
                <a:sym typeface="Canva Sans"/>
              </a:rPr>
              <a:t>Despite its advantages, OTPs have limitations. They can be delayed, intercepted, or vulnerable to attacks like SIM swapping. Additionally, users may face difficulties if they lose their phone or are in areas with poor network connectivity. However, OTPs remain a widely used and effective security measure when combined with other authentication methods, such as multi-factor authentication (MFA), to enhance overall security in the digital world.</a:t>
            </a:r>
          </a:p>
          <a:p>
            <a:pPr algn="ctr">
              <a:lnSpc>
                <a:spcPts val="5693"/>
              </a:lnSpc>
            </a:pPr>
          </a:p>
          <a:p>
            <a:pPr algn="ctr">
              <a:lnSpc>
                <a:spcPts val="5693"/>
              </a:lnSpc>
            </a:pP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4599" y="2588218"/>
            <a:ext cx="17678802" cy="6656368"/>
          </a:xfrm>
          <a:prstGeom prst="rect">
            <a:avLst/>
          </a:prstGeom>
        </p:spPr>
        <p:txBody>
          <a:bodyPr anchor="t" rtlCol="false" tIns="0" lIns="0" bIns="0" rIns="0">
            <a:spAutoFit/>
          </a:bodyPr>
          <a:lstStyle/>
          <a:p>
            <a:pPr algn="ctr">
              <a:lnSpc>
                <a:spcPts val="5893"/>
              </a:lnSpc>
            </a:pPr>
            <a:r>
              <a:rPr lang="en-US" sz="4209">
                <a:solidFill>
                  <a:srgbClr val="000000"/>
                </a:solidFill>
                <a:latin typeface="Canva Sans"/>
                <a:ea typeface="Canva Sans"/>
                <a:cs typeface="Canva Sans"/>
                <a:sym typeface="Canva Sans"/>
              </a:rPr>
              <a:t>OTP scams involve fraudsters attempting to steal One-Time Passwords (OTPs) sent to users during online transactions or logins. In an OTP scam, attackers use various tactics to trick individuals into revealing their OTPs, which are then used to gain unauthorized access to their bank accounts, social media profiles, or other sensitive services. The scam can happen through different channels, including phone calls, text messages, emails, or fake websites.</a:t>
            </a:r>
          </a:p>
          <a:p>
            <a:pPr algn="ctr">
              <a:lnSpc>
                <a:spcPts val="5893"/>
              </a:lnSpc>
            </a:pPr>
          </a:p>
          <a:p>
            <a:pPr algn="ctr">
              <a:lnSpc>
                <a:spcPts val="5893"/>
              </a:lnSpc>
            </a:pPr>
          </a:p>
        </p:txBody>
      </p:sp>
      <p:sp>
        <p:nvSpPr>
          <p:cNvPr name="TextBox 7" id="7"/>
          <p:cNvSpPr txBox="true"/>
          <p:nvPr/>
        </p:nvSpPr>
        <p:spPr>
          <a:xfrm rot="0">
            <a:off x="4809742" y="382219"/>
            <a:ext cx="799281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OTP Scams: An Overview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90520" y="537527"/>
            <a:ext cx="967985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How “Big is Big” in “Big data”?</a:t>
            </a:r>
          </a:p>
        </p:txBody>
      </p:sp>
      <p:sp>
        <p:nvSpPr>
          <p:cNvPr name="TextBox 7" id="7"/>
          <p:cNvSpPr txBox="true"/>
          <p:nvPr/>
        </p:nvSpPr>
        <p:spPr>
          <a:xfrm rot="0">
            <a:off x="2151643" y="2278743"/>
            <a:ext cx="13514024" cy="83813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Massive Size: Big </a:t>
            </a:r>
            <a:r>
              <a:rPr lang="en-US" sz="3399">
                <a:solidFill>
                  <a:srgbClr val="000000"/>
                </a:solidFill>
                <a:latin typeface="Canva Sans"/>
                <a:ea typeface="Canva Sans"/>
                <a:cs typeface="Canva Sans"/>
                <a:sym typeface="Canva Sans"/>
              </a:rPr>
              <a:t>data refers to datasets that are so large they cannot be processed or managed using traditional data tools. These datasets can range from terabytes (TB) to petabytes (PB) and even exabytes (EB).</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Terabyte (TB): A terabyte is 1,000 gigabytes. For context, a single terabyte can store about 250,000 songs or 200,000 photos. Big data often goes far beyond this size.</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Petabyte (PB): One petabyte equals 1,000 terabytes. A petabyte can store about 500 billion pages of standard text or the entire written content of around 20 million books.</a:t>
            </a:r>
          </a:p>
          <a:p>
            <a:pPr algn="just">
              <a:lnSpc>
                <a:spcPts val="4759"/>
              </a:lnSpc>
            </a:pPr>
          </a:p>
          <a:p>
            <a:pPr algn="just">
              <a:lnSpc>
                <a:spcPts val="4759"/>
              </a:lnSpc>
            </a:pP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2807313"/>
            <a:ext cx="18288000" cy="5780018"/>
          </a:xfrm>
          <a:prstGeom prst="rect">
            <a:avLst/>
          </a:prstGeom>
        </p:spPr>
        <p:txBody>
          <a:bodyPr anchor="t" rtlCol="false" tIns="0" lIns="0" bIns="0" rIns="0">
            <a:spAutoFit/>
          </a:bodyPr>
          <a:lstStyle/>
          <a:p>
            <a:pPr algn="ctr">
              <a:lnSpc>
                <a:spcPts val="5759"/>
              </a:lnSpc>
            </a:pPr>
            <a:r>
              <a:rPr lang="en-US" sz="4113">
                <a:solidFill>
                  <a:srgbClr val="000000"/>
                </a:solidFill>
                <a:latin typeface="Canva Sans"/>
                <a:ea typeface="Canva Sans"/>
                <a:cs typeface="Canva Sans"/>
                <a:sym typeface="Canva Sans"/>
              </a:rPr>
              <a:t>Common Metho</a:t>
            </a:r>
            <a:r>
              <a:rPr lang="en-US" sz="4113">
                <a:solidFill>
                  <a:srgbClr val="000000"/>
                </a:solidFill>
                <a:latin typeface="Canva Sans"/>
                <a:ea typeface="Canva Sans"/>
                <a:cs typeface="Canva Sans"/>
                <a:sym typeface="Canva Sans"/>
              </a:rPr>
              <a:t>ds of OTP Scams:</a:t>
            </a:r>
          </a:p>
          <a:p>
            <a:pPr algn="ctr" marL="888148" indent="-444074" lvl="1">
              <a:lnSpc>
                <a:spcPts val="5759"/>
              </a:lnSpc>
              <a:buAutoNum type="arabicPeriod" startAt="1"/>
            </a:pPr>
            <a:r>
              <a:rPr lang="en-US" sz="4113">
                <a:solidFill>
                  <a:srgbClr val="000000"/>
                </a:solidFill>
                <a:latin typeface="Canva Sans"/>
                <a:ea typeface="Canva Sans"/>
                <a:cs typeface="Canva Sans"/>
                <a:sym typeface="Canva Sans"/>
              </a:rPr>
              <a:t>Phishing: In phishing scams, fraudsters impersonate trusted entities like banks, government agencies, or customer service representatives. They often send fake messages asking users to click on a link, log in, or verify personal details. Once the victim enters their credentials, including OTPs, the scammer steals this information.</a:t>
            </a:r>
          </a:p>
          <a:p>
            <a:pPr algn="ctr">
              <a:lnSpc>
                <a:spcPts val="5759"/>
              </a:lnSpc>
            </a:pP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115698" y="1709171"/>
            <a:ext cx="14968251"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2. SIM Swapping: </a:t>
            </a:r>
            <a:r>
              <a:rPr lang="en-US" sz="3399">
                <a:solidFill>
                  <a:srgbClr val="000000"/>
                </a:solidFill>
                <a:latin typeface="Canva Sans"/>
                <a:ea typeface="Canva Sans"/>
                <a:cs typeface="Canva Sans"/>
                <a:sym typeface="Canva Sans"/>
              </a:rPr>
              <a:t>Attackers use SIM swapping to gain control of a victim's phone number. After tricking the telecom company into switching the number to a new SIM card, the fraudster can intercept OTPs sent to the victim’s phone. This method is particularly dangerous for online banking and financial transactions.</a:t>
            </a:r>
          </a:p>
          <a:p>
            <a:pPr algn="l">
              <a:lnSpc>
                <a:spcPts val="4759"/>
              </a:lnSpc>
            </a:pPr>
          </a:p>
          <a:p>
            <a:pPr algn="l">
              <a:lnSpc>
                <a:spcPts val="4759"/>
              </a:lnSpc>
            </a:pPr>
            <a:r>
              <a:rPr lang="en-US" sz="3399">
                <a:solidFill>
                  <a:srgbClr val="000000"/>
                </a:solidFill>
                <a:latin typeface="Canva Sans"/>
                <a:ea typeface="Canva Sans"/>
                <a:cs typeface="Canva Sans"/>
                <a:sym typeface="Canva Sans"/>
              </a:rPr>
              <a:t>3. Fake Customer Support: Scammers may call victims pretending to be customer support representatives from banks or e-commerce platforms. They ask for the victim’s OTP under the pretext of fixing a problem or verifying an account. Once they have the OTP, they can access the victim’s account and steal funds.</a:t>
            </a:r>
          </a:p>
          <a:p>
            <a:pPr algn="l">
              <a:lnSpc>
                <a:spcPts val="4759"/>
              </a:lnSpc>
            </a:pP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53505" y="1403635"/>
            <a:ext cx="16980991" cy="8029172"/>
          </a:xfrm>
          <a:prstGeom prst="rect">
            <a:avLst/>
          </a:prstGeom>
        </p:spPr>
        <p:txBody>
          <a:bodyPr anchor="t" rtlCol="false" tIns="0" lIns="0" bIns="0" rIns="0">
            <a:spAutoFit/>
          </a:bodyPr>
          <a:lstStyle/>
          <a:p>
            <a:pPr algn="just">
              <a:lnSpc>
                <a:spcPts val="5797"/>
              </a:lnSpc>
            </a:pPr>
            <a:r>
              <a:rPr lang="en-US" sz="4140">
                <a:solidFill>
                  <a:srgbClr val="000000"/>
                </a:solidFill>
                <a:latin typeface="Canva Sans"/>
                <a:ea typeface="Canva Sans"/>
                <a:cs typeface="Canva Sans"/>
                <a:sym typeface="Canva Sans"/>
              </a:rPr>
              <a:t>How to Protect Yourself from OTP Scams?</a:t>
            </a:r>
          </a:p>
          <a:p>
            <a:pPr algn="just">
              <a:lnSpc>
                <a:spcPts val="5797"/>
              </a:lnSpc>
            </a:pPr>
            <a:r>
              <a:rPr lang="en-US" sz="4140">
                <a:solidFill>
                  <a:srgbClr val="000000"/>
                </a:solidFill>
                <a:latin typeface="Canva Sans"/>
                <a:ea typeface="Canva Sans"/>
                <a:cs typeface="Canva Sans"/>
                <a:sym typeface="Canva Sans"/>
              </a:rPr>
              <a:t>Never Share OTPs: Be cautious an</a:t>
            </a:r>
            <a:r>
              <a:rPr lang="en-US" sz="4140">
                <a:solidFill>
                  <a:srgbClr val="000000"/>
                </a:solidFill>
                <a:latin typeface="Canva Sans"/>
                <a:ea typeface="Canva Sans"/>
                <a:cs typeface="Canva Sans"/>
                <a:sym typeface="Canva Sans"/>
              </a:rPr>
              <a:t>d never share your OTP with anyone, even if they claim to be from your bank or a trusted company. Real customer support teams will never ask for an OTP over the phone.</a:t>
            </a:r>
          </a:p>
          <a:p>
            <a:pPr algn="just">
              <a:lnSpc>
                <a:spcPts val="5797"/>
              </a:lnSpc>
            </a:pPr>
          </a:p>
          <a:p>
            <a:pPr algn="just">
              <a:lnSpc>
                <a:spcPts val="5797"/>
              </a:lnSpc>
            </a:pPr>
            <a:r>
              <a:rPr lang="en-US" sz="4140">
                <a:solidFill>
                  <a:srgbClr val="000000"/>
                </a:solidFill>
                <a:latin typeface="Canva Sans"/>
                <a:ea typeface="Canva Sans"/>
                <a:cs typeface="Canva Sans"/>
                <a:sym typeface="Canva Sans"/>
              </a:rPr>
              <a:t>Verify Calls or Messages: Always verify unsolicited phone calls or text messages. Contact the official customer service number of your bank or service provider to confirm the legitimacy of the request.</a:t>
            </a:r>
          </a:p>
          <a:p>
            <a:pPr algn="just">
              <a:lnSpc>
                <a:spcPts val="5797"/>
              </a:lnSpc>
            </a:pP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59875" y="1403635"/>
            <a:ext cx="13484646" cy="77812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Enable Two-Factor </a:t>
            </a:r>
            <a:r>
              <a:rPr lang="en-US" sz="3399">
                <a:solidFill>
                  <a:srgbClr val="000000"/>
                </a:solidFill>
                <a:latin typeface="Canva Sans"/>
                <a:ea typeface="Canva Sans"/>
                <a:cs typeface="Canva Sans"/>
                <a:sym typeface="Canva Sans"/>
              </a:rPr>
              <a:t>Authentication (2FA): Use 2FA whenever possible. This adds an extra layer of security, making it harder for scammers to access your account even if they have your OTP.</a:t>
            </a:r>
          </a:p>
          <a:p>
            <a:pPr algn="ctr">
              <a:lnSpc>
                <a:spcPts val="4759"/>
              </a:lnSpc>
            </a:pP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Be Careful with Links: Don’t click on suspicious links, especially those received via SMS or email. Always type the URL directly into the browser or use the official app to log in.</a:t>
            </a:r>
          </a:p>
          <a:p>
            <a:pPr algn="ctr">
              <a:lnSpc>
                <a:spcPts val="4759"/>
              </a:lnSpc>
            </a:pP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Use Anti-Malware Software: Install trusted antivirus or anti-malware software on your devices to detect and block spyware or malware that could be used to steal your OTPs.</a:t>
            </a:r>
          </a:p>
          <a:p>
            <a:pPr algn="ctr">
              <a:lnSpc>
                <a:spcPts val="4759"/>
              </a:lnSpc>
            </a:pP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66660" y="2750248"/>
            <a:ext cx="16964781" cy="4885437"/>
          </a:xfrm>
          <a:prstGeom prst="rect">
            <a:avLst/>
          </a:prstGeom>
        </p:spPr>
        <p:txBody>
          <a:bodyPr anchor="t" rtlCol="false" tIns="0" lIns="0" bIns="0" rIns="0">
            <a:spAutoFit/>
          </a:bodyPr>
          <a:lstStyle/>
          <a:p>
            <a:pPr algn="ctr">
              <a:lnSpc>
                <a:spcPts val="5564"/>
              </a:lnSpc>
            </a:pPr>
            <a:r>
              <a:rPr lang="en-US" sz="3974">
                <a:solidFill>
                  <a:srgbClr val="000000"/>
                </a:solidFill>
                <a:latin typeface="Canva Sans"/>
                <a:ea typeface="Canva Sans"/>
                <a:cs typeface="Canva Sans"/>
                <a:sym typeface="Canva Sans"/>
              </a:rPr>
              <a:t>Spam OTP refers to the unsolicited and excessive sending of One-Time Passwords (OTPs) to a user, often with malicious intent. Fraudsters typically send multiple OTPs to a victim’s phone or email, making them believe their account is being accessed or a transaction is being initiated. This creates confusion and may lead the victim to share the OTP, often unknowingly giving scammers access to sensitive information like bank accounts or personal profiles.</a:t>
            </a:r>
          </a:p>
        </p:txBody>
      </p:sp>
      <p:sp>
        <p:nvSpPr>
          <p:cNvPr name="TextBox 7" id="7"/>
          <p:cNvSpPr txBox="true"/>
          <p:nvPr/>
        </p:nvSpPr>
        <p:spPr>
          <a:xfrm rot="0">
            <a:off x="661609" y="1488502"/>
            <a:ext cx="1696478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Spam OTP </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2323833"/>
            <a:ext cx="16720634" cy="7553963"/>
          </a:xfrm>
          <a:prstGeom prst="rect">
            <a:avLst/>
          </a:prstGeom>
        </p:spPr>
        <p:txBody>
          <a:bodyPr anchor="t" rtlCol="false" tIns="0" lIns="0" bIns="0" rIns="0">
            <a:spAutoFit/>
          </a:bodyPr>
          <a:lstStyle/>
          <a:p>
            <a:pPr algn="ctr">
              <a:lnSpc>
                <a:spcPts val="6689"/>
              </a:lnSpc>
            </a:pPr>
            <a:r>
              <a:rPr lang="en-US" sz="4778">
                <a:solidFill>
                  <a:srgbClr val="000000"/>
                </a:solidFill>
                <a:latin typeface="Canva Sans"/>
                <a:ea typeface="Canva Sans"/>
                <a:cs typeface="Canva Sans"/>
                <a:sym typeface="Canva Sans"/>
              </a:rPr>
              <a:t>Spam OTP is commonly used in phishing and social engineering attacks. Attackers may trick users into revealing OTPs by impersonating trusted entities like banks or e-commerce platforms. In some cases, they might send repeated OTPs to overwhelm the user, making it easier for them to gain access to accounts or carry out unauthorized transactions once the OTP is shared.</a:t>
            </a:r>
          </a:p>
          <a:p>
            <a:pPr algn="ctr">
              <a:lnSpc>
                <a:spcPts val="6689"/>
              </a:lnSpc>
            </a:pP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73236" y="3110276"/>
            <a:ext cx="16186064" cy="4852311"/>
          </a:xfrm>
          <a:prstGeom prst="rect">
            <a:avLst/>
          </a:prstGeom>
        </p:spPr>
        <p:txBody>
          <a:bodyPr anchor="t" rtlCol="false" tIns="0" lIns="0" bIns="0" rIns="0">
            <a:spAutoFit/>
          </a:bodyPr>
          <a:lstStyle/>
          <a:p>
            <a:pPr algn="ctr">
              <a:lnSpc>
                <a:spcPts val="5525"/>
              </a:lnSpc>
            </a:pPr>
            <a:r>
              <a:rPr lang="en-US" sz="3947">
                <a:solidFill>
                  <a:srgbClr val="000000"/>
                </a:solidFill>
                <a:latin typeface="Canva Sans"/>
                <a:ea typeface="Canva Sans"/>
                <a:cs typeface="Canva Sans"/>
                <a:sym typeface="Canva Sans"/>
              </a:rPr>
              <a:t>To protect yourself from spam OTP scams, never share OTPs with anyone, even if they seem to be from a legitimate source. Block unknown senders, report suspicious activity to your service provider, and use security features like two-factor authentication (2FA) to enhance your account security. Being cautious and aware of such scams can help prevent falling victim to these fraudulent tactics.</a:t>
            </a:r>
          </a:p>
        </p:txBody>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165627" y="141605"/>
            <a:ext cx="150718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TRAI</a:t>
            </a:r>
          </a:p>
        </p:txBody>
      </p:sp>
      <p:sp>
        <p:nvSpPr>
          <p:cNvPr name="TextBox 7" id="7"/>
          <p:cNvSpPr txBox="true"/>
          <p:nvPr/>
        </p:nvSpPr>
        <p:spPr>
          <a:xfrm rot="0">
            <a:off x="1620571" y="2308122"/>
            <a:ext cx="15046857"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TRAI (Telecom Regulatory Authority of India)</a:t>
            </a:r>
          </a:p>
          <a:p>
            <a:pPr algn="ctr">
              <a:lnSpc>
                <a:spcPts val="4759"/>
              </a:lnSpc>
            </a:pPr>
            <a:r>
              <a:rPr lang="en-US" sz="3399">
                <a:solidFill>
                  <a:srgbClr val="000000"/>
                </a:solidFill>
                <a:latin typeface="Canva Sans"/>
                <a:ea typeface="Canva Sans"/>
                <a:cs typeface="Canva Sans"/>
                <a:sym typeface="Canva Sans"/>
              </a:rPr>
              <a:t>TRAI (Telecom Regulatory Authority of India) is the regulatory body established by the Government of India to oversee and regulate the telecommunications industry in the country. The primary purpose of TRAI is to ensure the growth of telecommunication services, promote fair competition, protect the interests of consumers, and maintain the overall health of the telecom sector. TRAI is responsible for ensuring that telecom operators adhere to guidelines, tariffs, and service quality standards set by the government.</a:t>
            </a:r>
          </a:p>
          <a:p>
            <a:pPr algn="ctr">
              <a:lnSpc>
                <a:spcPts val="4759"/>
              </a:lnSpc>
            </a:pP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35841" y="1859069"/>
            <a:ext cx="17040862" cy="6770149"/>
          </a:xfrm>
          <a:prstGeom prst="rect">
            <a:avLst/>
          </a:prstGeom>
        </p:spPr>
        <p:txBody>
          <a:bodyPr anchor="t" rtlCol="false" tIns="0" lIns="0" bIns="0" rIns="0">
            <a:spAutoFit/>
          </a:bodyPr>
          <a:lstStyle/>
          <a:p>
            <a:pPr algn="ctr">
              <a:lnSpc>
                <a:spcPts val="5995"/>
              </a:lnSpc>
            </a:pPr>
            <a:r>
              <a:rPr lang="en-US" sz="4282">
                <a:solidFill>
                  <a:srgbClr val="000000"/>
                </a:solidFill>
                <a:latin typeface="Canva Sans"/>
                <a:ea typeface="Canva Sans"/>
                <a:cs typeface="Canva Sans"/>
                <a:sym typeface="Canva Sans"/>
              </a:rPr>
              <a:t>TRAI was established in 1997 under the Telecom Regulatory Authority of India Act, with the goal of promoting the development of the telecommunications sector in India. Its responsibilities include regulating telecom services, managing spectrum allocation, ensuring efficient interconnection between telecom operators, and monitoring the quality of services provided by telecom companies. The authority also works on the introduction of new technologies and services in the sector, such as mobile telephony, broadband internet, and digital television.</a:t>
            </a: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77121" y="1035439"/>
            <a:ext cx="15127843" cy="8141752"/>
          </a:xfrm>
          <a:prstGeom prst="rect">
            <a:avLst/>
          </a:prstGeom>
        </p:spPr>
        <p:txBody>
          <a:bodyPr anchor="t" rtlCol="false" tIns="0" lIns="0" bIns="0" rIns="0">
            <a:spAutoFit/>
          </a:bodyPr>
          <a:lstStyle/>
          <a:p>
            <a:pPr algn="just">
              <a:lnSpc>
                <a:spcPts val="5892"/>
              </a:lnSpc>
            </a:pPr>
            <a:r>
              <a:rPr lang="en-US" sz="4208">
                <a:solidFill>
                  <a:srgbClr val="000000"/>
                </a:solidFill>
                <a:latin typeface="Canva Sans"/>
                <a:ea typeface="Canva Sans"/>
                <a:cs typeface="Canva Sans"/>
                <a:sym typeface="Canva Sans"/>
              </a:rPr>
              <a:t>One of the key functions of TRAI is to ensure consumer protection. It monitors issues related to billing, call drops, network quality, and telemarketing practices. It has also been instrumental in curbing unsolicited commercial communication (UCC), like spam calls and messages, by setting rules for Do Not Disturb (DND) services and regulating telemarketing companies. TRAI plays a crucial role in shaping policies and regulations that balance the interests of consumers, service providers, and the government, fostering a competitive and efficient telecom environment in India.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2205298"/>
            <a:ext cx="14997629"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Exabyte (EB): One exabyte is equal to 1,000 petabytes. It's roughly equivalent to the data generated by all the social media posts in a year or the entire content of all movies and TV shows ever created.</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Zettabyte (ZB): </a:t>
            </a:r>
            <a:r>
              <a:rPr lang="en-US" sz="3399">
                <a:solidFill>
                  <a:srgbClr val="000000"/>
                </a:solidFill>
                <a:latin typeface="Canva Sans"/>
                <a:ea typeface="Canva Sans"/>
                <a:cs typeface="Canva Sans"/>
                <a:sym typeface="Canva Sans"/>
              </a:rPr>
              <a:t>A zettabyte is 1,000 exabytes. The world is now approaching a zettabyte of data being generated annually, with more than 90% of global data being created in the last few years.</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Daily Data Generation: On average, over 2.5 quintillion bytes (2.5 followed by 18 zeros) of data are created every day from social media, IoT devices, and other digital activities.</a:t>
            </a:r>
          </a:p>
          <a:p>
            <a:pPr algn="just">
              <a:lnSpc>
                <a:spcPts val="4759"/>
              </a:lnSpc>
            </a:pP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93141" y="2425635"/>
            <a:ext cx="15085764" cy="718121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Managing Spectrum Allocation:</a:t>
            </a:r>
          </a:p>
          <a:p>
            <a:pPr algn="just">
              <a:lnSpc>
                <a:spcPts val="4759"/>
              </a:lnSpc>
            </a:pPr>
            <a:r>
              <a:rPr lang="en-US" sz="3399">
                <a:solidFill>
                  <a:srgbClr val="000000"/>
                </a:solidFill>
                <a:latin typeface="Canva Sans"/>
                <a:ea typeface="Canva Sans"/>
                <a:cs typeface="Canva Sans"/>
                <a:sym typeface="Canva Sans"/>
              </a:rPr>
              <a:t>One of the biggest challenges for TRAI is efficiently allocating and managing the radio spectrum. With the growing demand for data services, there is an increasing need for spectrum to support mobile networks, 5G technology, and broadband services, but the finite nature of spectrum makes it a complex issue to handle.</a:t>
            </a:r>
          </a:p>
          <a:p>
            <a:pPr algn="just">
              <a:lnSpc>
                <a:spcPts val="4759"/>
              </a:lnSpc>
            </a:pPr>
            <a:r>
              <a:rPr lang="en-US" sz="3399">
                <a:solidFill>
                  <a:srgbClr val="000000"/>
                </a:solidFill>
                <a:latin typeface="Canva Sans"/>
                <a:ea typeface="Canva Sans"/>
                <a:cs typeface="Canva Sans"/>
                <a:sym typeface="Canva Sans"/>
              </a:rPr>
              <a:t>Addressing Call Drops and Network Quality:</a:t>
            </a:r>
          </a:p>
          <a:p>
            <a:pPr algn="just">
              <a:lnSpc>
                <a:spcPts val="4759"/>
              </a:lnSpc>
            </a:pPr>
            <a:r>
              <a:rPr lang="en-US" sz="3399">
                <a:solidFill>
                  <a:srgbClr val="000000"/>
                </a:solidFill>
                <a:latin typeface="Canva Sans"/>
                <a:ea typeface="Canva Sans"/>
                <a:cs typeface="Canva Sans"/>
                <a:sym typeface="Canva Sans"/>
              </a:rPr>
              <a:t>Call drops and poor network quality continue to be major concerns for consumers. Despite the growing telecom infrastructure, ensuring consistent quality of service (QoS) across rural and urban areas is a challenge for TRAI.</a:t>
            </a:r>
          </a:p>
          <a:p>
            <a:pPr algn="just">
              <a:lnSpc>
                <a:spcPts val="4759"/>
              </a:lnSpc>
            </a:pPr>
          </a:p>
        </p:txBody>
      </p:sp>
      <p:sp>
        <p:nvSpPr>
          <p:cNvPr name="TextBox 7" id="7"/>
          <p:cNvSpPr txBox="true"/>
          <p:nvPr/>
        </p:nvSpPr>
        <p:spPr>
          <a:xfrm rot="0">
            <a:off x="2350265" y="382219"/>
            <a:ext cx="15937735"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Challenges for TRAI (Telecom Regulatory Authority of India)</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771302"/>
            <a:ext cx="14703846"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Regulating Tariffs an</a:t>
            </a:r>
            <a:r>
              <a:rPr lang="en-US" sz="3399">
                <a:solidFill>
                  <a:srgbClr val="000000"/>
                </a:solidFill>
                <a:latin typeface="Canva Sans"/>
                <a:ea typeface="Canva Sans"/>
                <a:cs typeface="Canva Sans"/>
                <a:sym typeface="Canva Sans"/>
              </a:rPr>
              <a:t>d Pricing:</a:t>
            </a:r>
          </a:p>
          <a:p>
            <a:pPr algn="ctr">
              <a:lnSpc>
                <a:spcPts val="4759"/>
              </a:lnSpc>
            </a:pPr>
            <a:r>
              <a:rPr lang="en-US" sz="3399">
                <a:solidFill>
                  <a:srgbClr val="000000"/>
                </a:solidFill>
                <a:latin typeface="Canva Sans"/>
                <a:ea typeface="Canva Sans"/>
                <a:cs typeface="Canva Sans"/>
                <a:sym typeface="Canva Sans"/>
              </a:rPr>
              <a:t>Balancing affordable pricing for consumers with the financial sustainability of telecom operators is an ongoing issue. TRAI faces challenges in setting tariff regulations that prevent both predatory pricing and excessive charges, ensuring fair competition in the market.</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Consumer Protection:</a:t>
            </a:r>
          </a:p>
          <a:p>
            <a:pPr algn="ctr">
              <a:lnSpc>
                <a:spcPts val="4759"/>
              </a:lnSpc>
            </a:pPr>
            <a:r>
              <a:rPr lang="en-US" sz="3399">
                <a:solidFill>
                  <a:srgbClr val="000000"/>
                </a:solidFill>
                <a:latin typeface="Canva Sans"/>
                <a:ea typeface="Canva Sans"/>
                <a:cs typeface="Canva Sans"/>
                <a:sym typeface="Canva Sans"/>
              </a:rPr>
              <a:t>Ensuring consumer rights and protection, especially in terms of billing disputes, service quality, and unwanted spam calls (like telemarketing or fraudulent messages), is a significant challenge. TRAI needs to keep up with technological changes to address new types of consumer grievances.</a:t>
            </a:r>
          </a:p>
          <a:p>
            <a:pPr algn="ctr">
              <a:lnSpc>
                <a:spcPts val="4759"/>
              </a:lnSpc>
            </a:pP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1706950"/>
            <a:ext cx="17473281" cy="7877394"/>
          </a:xfrm>
          <a:prstGeom prst="rect">
            <a:avLst/>
          </a:prstGeom>
        </p:spPr>
        <p:txBody>
          <a:bodyPr anchor="t" rtlCol="false" tIns="0" lIns="0" bIns="0" rIns="0">
            <a:spAutoFit/>
          </a:bodyPr>
          <a:lstStyle/>
          <a:p>
            <a:pPr algn="just" marL="807761" indent="-403881" lvl="1">
              <a:lnSpc>
                <a:spcPts val="5237"/>
              </a:lnSpc>
              <a:buFont typeface="Arial"/>
              <a:buChar char="•"/>
            </a:pPr>
            <a:r>
              <a:rPr lang="en-US" sz="3741">
                <a:solidFill>
                  <a:srgbClr val="000000"/>
                </a:solidFill>
                <a:latin typeface="Canva Sans"/>
                <a:ea typeface="Canva Sans"/>
                <a:cs typeface="Canva Sans"/>
                <a:sym typeface="Canva Sans"/>
              </a:rPr>
              <a:t>Regulating Over-the-Top (OTT) Services</a:t>
            </a:r>
          </a:p>
          <a:p>
            <a:pPr algn="just" marL="807761" indent="-403881" lvl="1">
              <a:lnSpc>
                <a:spcPts val="5237"/>
              </a:lnSpc>
              <a:buFont typeface="Arial"/>
              <a:buChar char="•"/>
            </a:pPr>
            <a:r>
              <a:rPr lang="en-US" sz="3741">
                <a:solidFill>
                  <a:srgbClr val="000000"/>
                </a:solidFill>
                <a:latin typeface="Canva Sans"/>
                <a:ea typeface="Canva Sans"/>
                <a:cs typeface="Canva Sans"/>
                <a:sym typeface="Canva Sans"/>
              </a:rPr>
              <a:t>With the rise of OTT platforms like Whats</a:t>
            </a:r>
            <a:r>
              <a:rPr lang="en-US" sz="3741">
                <a:solidFill>
                  <a:srgbClr val="000000"/>
                </a:solidFill>
                <a:latin typeface="Canva Sans"/>
                <a:ea typeface="Canva Sans"/>
                <a:cs typeface="Canva Sans"/>
                <a:sym typeface="Canva Sans"/>
              </a:rPr>
              <a:t>App, Facebook, Netflix, and others, TRAI faces challenges in regulating these services. Unlike traditional telecom operators, OTT services often bypass telecom infrastructure, which complicates issues related to taxation, licensing, and net neutrality.</a:t>
            </a:r>
          </a:p>
          <a:p>
            <a:pPr algn="just" marL="807761" indent="-403881" lvl="1">
              <a:lnSpc>
                <a:spcPts val="5237"/>
              </a:lnSpc>
              <a:buFont typeface="Arial"/>
              <a:buChar char="•"/>
            </a:pPr>
            <a:r>
              <a:rPr lang="en-US" sz="3741">
                <a:solidFill>
                  <a:srgbClr val="000000"/>
                </a:solidFill>
                <a:latin typeface="Canva Sans"/>
                <a:ea typeface="Canva Sans"/>
                <a:cs typeface="Canva Sans"/>
                <a:sym typeface="Canva Sans"/>
              </a:rPr>
              <a:t>Ensuring Fair Competition</a:t>
            </a:r>
          </a:p>
          <a:p>
            <a:pPr algn="just" marL="807761" indent="-403881" lvl="1">
              <a:lnSpc>
                <a:spcPts val="5237"/>
              </a:lnSpc>
              <a:buFont typeface="Arial"/>
              <a:buChar char="•"/>
            </a:pPr>
            <a:r>
              <a:rPr lang="en-US" sz="3741">
                <a:solidFill>
                  <a:srgbClr val="000000"/>
                </a:solidFill>
                <a:latin typeface="Canva Sans"/>
                <a:ea typeface="Canva Sans"/>
                <a:cs typeface="Canva Sans"/>
                <a:sym typeface="Canva Sans"/>
              </a:rPr>
              <a:t>Ensuring fair competition in the telecom sector remains a challenge, especially with large players dominating the market. TRAI has to address issues like monopoly practices, market concentration, and anti-competitive behavior by dominant telecom companies.</a:t>
            </a:r>
          </a:p>
          <a:p>
            <a:pPr algn="just">
              <a:lnSpc>
                <a:spcPts val="5237"/>
              </a:lnSpc>
            </a:pP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0" y="1570279"/>
            <a:ext cx="17698878" cy="8658528"/>
          </a:xfrm>
          <a:prstGeom prst="rect">
            <a:avLst/>
          </a:prstGeom>
        </p:spPr>
        <p:txBody>
          <a:bodyPr anchor="t" rtlCol="false" tIns="0" lIns="0" bIns="0" rIns="0">
            <a:spAutoFit/>
          </a:bodyPr>
          <a:lstStyle/>
          <a:p>
            <a:pPr algn="l" marL="888016" indent="-444008" lvl="1">
              <a:lnSpc>
                <a:spcPts val="5758"/>
              </a:lnSpc>
              <a:buFont typeface="Arial"/>
              <a:buChar char="•"/>
            </a:pPr>
            <a:r>
              <a:rPr lang="en-US" sz="4113">
                <a:solidFill>
                  <a:srgbClr val="000000"/>
                </a:solidFill>
                <a:latin typeface="Canva Sans"/>
                <a:ea typeface="Canva Sans"/>
                <a:cs typeface="Canva Sans"/>
                <a:sym typeface="Canva Sans"/>
              </a:rPr>
              <a:t>Dealing with Unsolicited Commercial Communication (UCC)</a:t>
            </a:r>
          </a:p>
          <a:p>
            <a:pPr algn="l" marL="888016" indent="-444008" lvl="1">
              <a:lnSpc>
                <a:spcPts val="5758"/>
              </a:lnSpc>
              <a:buFont typeface="Arial"/>
              <a:buChar char="•"/>
            </a:pPr>
            <a:r>
              <a:rPr lang="en-US" sz="4113">
                <a:solidFill>
                  <a:srgbClr val="000000"/>
                </a:solidFill>
                <a:latin typeface="Canva Sans"/>
                <a:ea typeface="Canva Sans"/>
                <a:cs typeface="Canva Sans"/>
                <a:sym typeface="Canva Sans"/>
              </a:rPr>
              <a:t>Managing the rise of spam calls an</a:t>
            </a:r>
            <a:r>
              <a:rPr lang="en-US" sz="4113">
                <a:solidFill>
                  <a:srgbClr val="000000"/>
                </a:solidFill>
                <a:latin typeface="Canva Sans"/>
                <a:ea typeface="Canva Sans"/>
                <a:cs typeface="Canva Sans"/>
                <a:sym typeface="Canva Sans"/>
              </a:rPr>
              <a:t>d unsolicited commercial messages (UCC) is a key challenge. Despite the Do Not Disturb (DND) services, spammers continue to find new ways to bypass regulatory frameworks, affecting consumers' experience.</a:t>
            </a:r>
          </a:p>
          <a:p>
            <a:pPr algn="l" marL="888016" indent="-444008" lvl="1">
              <a:lnSpc>
                <a:spcPts val="5758"/>
              </a:lnSpc>
              <a:buFont typeface="Arial"/>
              <a:buChar char="•"/>
            </a:pPr>
            <a:r>
              <a:rPr lang="en-US" sz="4113">
                <a:solidFill>
                  <a:srgbClr val="000000"/>
                </a:solidFill>
                <a:latin typeface="Canva Sans"/>
                <a:ea typeface="Canva Sans"/>
                <a:cs typeface="Canva Sans"/>
                <a:sym typeface="Canva Sans"/>
              </a:rPr>
              <a:t>Managing 5G Rollout</a:t>
            </a:r>
          </a:p>
          <a:p>
            <a:pPr algn="l" marL="888016" indent="-444008" lvl="1">
              <a:lnSpc>
                <a:spcPts val="5758"/>
              </a:lnSpc>
              <a:buFont typeface="Arial"/>
              <a:buChar char="•"/>
            </a:pPr>
            <a:r>
              <a:rPr lang="en-US" sz="4113">
                <a:solidFill>
                  <a:srgbClr val="000000"/>
                </a:solidFill>
                <a:latin typeface="Canva Sans"/>
                <a:ea typeface="Canva Sans"/>
                <a:cs typeface="Canva Sans"/>
                <a:sym typeface="Canva Sans"/>
              </a:rPr>
              <a:t>The introduction of 5G technology requires significant regulatory oversight, including the allocation of new spectrum, setting technical standards, ensuring infrastructure readiness, and facilitating collaboration between the public and private sectors to deploy 5G services efficiently.</a:t>
            </a:r>
          </a:p>
          <a:p>
            <a:pPr algn="l">
              <a:lnSpc>
                <a:spcPts val="5758"/>
              </a:lnSpc>
            </a:pP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53658" y="1617731"/>
            <a:ext cx="14130969" cy="77812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Handling the Financial Health of Telecom Operators:</a:t>
            </a:r>
          </a:p>
          <a:p>
            <a:pPr algn="l">
              <a:lnSpc>
                <a:spcPts val="4759"/>
              </a:lnSpc>
            </a:pPr>
            <a:r>
              <a:rPr lang="en-US" sz="3399">
                <a:solidFill>
                  <a:srgbClr val="000000"/>
                </a:solidFill>
                <a:latin typeface="Canva Sans"/>
                <a:ea typeface="Canva Sans"/>
                <a:cs typeface="Canva Sans"/>
                <a:sym typeface="Canva Sans"/>
              </a:rPr>
              <a:t>The financial stability of telecom companies, especially after the AGR (</a:t>
            </a:r>
            <a:r>
              <a:rPr lang="en-US" sz="3399">
                <a:solidFill>
                  <a:srgbClr val="000000"/>
                </a:solidFill>
                <a:latin typeface="Canva Sans"/>
                <a:ea typeface="Canva Sans"/>
                <a:cs typeface="Canva Sans"/>
                <a:sym typeface="Canva Sans"/>
              </a:rPr>
              <a:t>Adjusted Gross Revenue) ruling, remains a key challenge for TRAI. Balancing debt-laden telecom companies with the need to offer affordable services to consumers is a difficult task.</a:t>
            </a:r>
          </a:p>
          <a:p>
            <a:pPr algn="l">
              <a:lnSpc>
                <a:spcPts val="4759"/>
              </a:lnSpc>
            </a:pPr>
          </a:p>
          <a:p>
            <a:pPr algn="l">
              <a:lnSpc>
                <a:spcPts val="4759"/>
              </a:lnSpc>
            </a:pPr>
            <a:r>
              <a:rPr lang="en-US" sz="3399">
                <a:solidFill>
                  <a:srgbClr val="000000"/>
                </a:solidFill>
                <a:latin typeface="Canva Sans"/>
                <a:ea typeface="Canva Sans"/>
                <a:cs typeface="Canva Sans"/>
                <a:sym typeface="Canva Sans"/>
              </a:rPr>
              <a:t>Digital Inclusion and Rural Connectivity:</a:t>
            </a:r>
          </a:p>
          <a:p>
            <a:pPr algn="l">
              <a:lnSpc>
                <a:spcPts val="4759"/>
              </a:lnSpc>
            </a:pPr>
            <a:r>
              <a:rPr lang="en-US" sz="3399">
                <a:solidFill>
                  <a:srgbClr val="000000"/>
                </a:solidFill>
                <a:latin typeface="Canva Sans"/>
                <a:ea typeface="Canva Sans"/>
                <a:cs typeface="Canva Sans"/>
                <a:sym typeface="Canva Sans"/>
              </a:rPr>
              <a:t>Ensuring digital inclusion and improving telecom infrastructure in rural areas remains a challenge. Despite growth in urban telecom markets, rural regions still struggle with poor network coverage and access to affordable telecom services.</a:t>
            </a:r>
          </a:p>
          <a:p>
            <a:pPr algn="l">
              <a:lnSpc>
                <a:spcPts val="4759"/>
              </a:lnSpc>
            </a:pPr>
          </a:p>
          <a:p>
            <a:pPr algn="l">
              <a:lnSpc>
                <a:spcPts val="4759"/>
              </a:lnSpc>
            </a:pP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97126" y="801213"/>
            <a:ext cx="13601621" cy="9124438"/>
          </a:xfrm>
          <a:prstGeom prst="rect">
            <a:avLst/>
          </a:prstGeom>
        </p:spPr>
        <p:txBody>
          <a:bodyPr anchor="t" rtlCol="false" tIns="0" lIns="0" bIns="0" rIns="0">
            <a:spAutoFit/>
          </a:bodyPr>
          <a:lstStyle/>
          <a:p>
            <a:pPr algn="ctr">
              <a:lnSpc>
                <a:spcPts val="5185"/>
              </a:lnSpc>
            </a:pPr>
            <a:r>
              <a:rPr lang="en-US" sz="3703">
                <a:solidFill>
                  <a:srgbClr val="000000"/>
                </a:solidFill>
                <a:latin typeface="Canva Sans"/>
                <a:ea typeface="Canva Sans"/>
                <a:cs typeface="Canva Sans"/>
                <a:sym typeface="Canva Sans"/>
              </a:rPr>
              <a:t>Cybersecurity and Data Privacy Concerns</a:t>
            </a:r>
          </a:p>
          <a:p>
            <a:pPr algn="ctr">
              <a:lnSpc>
                <a:spcPts val="5185"/>
              </a:lnSpc>
            </a:pPr>
            <a:r>
              <a:rPr lang="en-US" sz="3703">
                <a:solidFill>
                  <a:srgbClr val="000000"/>
                </a:solidFill>
                <a:latin typeface="Canva Sans"/>
                <a:ea typeface="Canva Sans"/>
                <a:cs typeface="Canva Sans"/>
                <a:sym typeface="Canva Sans"/>
              </a:rPr>
              <a:t>With the increasing use of telecom networks for digital transactions, protecting users' data and privacy is a growing challenge. TR</a:t>
            </a:r>
            <a:r>
              <a:rPr lang="en-US" sz="3703">
                <a:solidFill>
                  <a:srgbClr val="000000"/>
                </a:solidFill>
                <a:latin typeface="Canva Sans"/>
                <a:ea typeface="Canva Sans"/>
                <a:cs typeface="Canva Sans"/>
                <a:sym typeface="Canva Sans"/>
              </a:rPr>
              <a:t>AI needs to ensure that telecom operators adhere to data security norms and manage privacy concerns related to consumer data.</a:t>
            </a:r>
          </a:p>
          <a:p>
            <a:pPr algn="ctr">
              <a:lnSpc>
                <a:spcPts val="5185"/>
              </a:lnSpc>
            </a:pPr>
            <a:r>
              <a:rPr lang="en-US" sz="3703">
                <a:solidFill>
                  <a:srgbClr val="000000"/>
                </a:solidFill>
                <a:latin typeface="Canva Sans"/>
                <a:ea typeface="Canva Sans"/>
                <a:cs typeface="Canva Sans"/>
                <a:sym typeface="Canva Sans"/>
              </a:rPr>
              <a:t>Adapting to Rapid Technological Changes</a:t>
            </a:r>
          </a:p>
          <a:p>
            <a:pPr algn="ctr">
              <a:lnSpc>
                <a:spcPts val="5185"/>
              </a:lnSpc>
            </a:pPr>
            <a:r>
              <a:rPr lang="en-US" sz="3703">
                <a:solidFill>
                  <a:srgbClr val="000000"/>
                </a:solidFill>
                <a:latin typeface="Canva Sans"/>
                <a:ea typeface="Canva Sans"/>
                <a:cs typeface="Canva Sans"/>
                <a:sym typeface="Canva Sans"/>
              </a:rPr>
              <a:t>The telecom industry is constantly evolving with the advent of new technologies like AI, IoT, blockchain, and cloud computing. TRAI faces the challenge of staying ahead of these technological trends to create regulatory frameworks that support innovation while safeguarding consumer interests.</a:t>
            </a:r>
          </a:p>
          <a:p>
            <a:pPr algn="ctr">
              <a:lnSpc>
                <a:spcPts val="5185"/>
              </a:lnSpc>
            </a:pP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03942" y="2298597"/>
            <a:ext cx="14764709" cy="5876062"/>
          </a:xfrm>
          <a:prstGeom prst="rect">
            <a:avLst/>
          </a:prstGeom>
        </p:spPr>
        <p:txBody>
          <a:bodyPr anchor="t" rtlCol="false" tIns="0" lIns="0" bIns="0" rIns="0">
            <a:spAutoFit/>
          </a:bodyPr>
          <a:lstStyle/>
          <a:p>
            <a:pPr algn="ctr">
              <a:lnSpc>
                <a:spcPts val="5856"/>
              </a:lnSpc>
            </a:pPr>
            <a:r>
              <a:rPr lang="en-US" sz="4182">
                <a:solidFill>
                  <a:srgbClr val="000000"/>
                </a:solidFill>
                <a:latin typeface="Canva Sans"/>
                <a:ea typeface="Canva Sans"/>
                <a:cs typeface="Canva Sans"/>
                <a:sym typeface="Canva Sans"/>
              </a:rPr>
              <a:t>TRAI plays a crucial role in ensuring that the telecom industry in India remains competitive, consumer-friendly, and sustainable. However, it faces numerous challenges, ranging from managing the growing demand for spectrum to ensuring fair competition and consumer protection. Addressing these challenges requires continuous adaptation to technological advancements and evolving market conditions.</a:t>
            </a: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574085" y="289648"/>
            <a:ext cx="6407646"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Message Tracebility</a:t>
            </a:r>
          </a:p>
          <a:p>
            <a:pPr algn="ctr">
              <a:lnSpc>
                <a:spcPts val="7279"/>
              </a:lnSpc>
            </a:pPr>
          </a:p>
        </p:txBody>
      </p:sp>
      <p:sp>
        <p:nvSpPr>
          <p:cNvPr name="TextBox 7" id="7"/>
          <p:cNvSpPr txBox="true"/>
          <p:nvPr/>
        </p:nvSpPr>
        <p:spPr>
          <a:xfrm rot="0">
            <a:off x="0" y="2568824"/>
            <a:ext cx="18288000" cy="53809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Message Traceability: An Overview</a:t>
            </a:r>
          </a:p>
          <a:p>
            <a:pPr algn="ctr">
              <a:lnSpc>
                <a:spcPts val="4759"/>
              </a:lnSpc>
            </a:pPr>
            <a:r>
              <a:rPr lang="en-US" sz="3399">
                <a:solidFill>
                  <a:srgbClr val="000000"/>
                </a:solidFill>
                <a:latin typeface="Canva Sans"/>
                <a:ea typeface="Canva Sans"/>
                <a:cs typeface="Canva Sans"/>
                <a:sym typeface="Canva Sans"/>
              </a:rPr>
              <a:t>Message traceability refers to the ability to track and trace the path of a message or communication through different systems and networks. In the context of telecommunications and digital communication, traceability helps ensure that messages, whether emails, SMS, or data packets, can be monitored from the point of origin to the final destination. This is essential for verifying the delivery, integrity, and security of messages in a network. Traceability is crucial in many sectors, especially in law enforcement, compliance, and service quality management.</a:t>
            </a:r>
          </a:p>
          <a:p>
            <a:pPr algn="ctr">
              <a:lnSpc>
                <a:spcPts val="4759"/>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08363" y="2419667"/>
            <a:ext cx="16230600" cy="59810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Importance of Message Traceability</a:t>
            </a:r>
          </a:p>
          <a:p>
            <a:pPr algn="ctr">
              <a:lnSpc>
                <a:spcPts val="4759"/>
              </a:lnSpc>
            </a:pPr>
            <a:r>
              <a:rPr lang="en-US" sz="3399">
                <a:solidFill>
                  <a:srgbClr val="000000"/>
                </a:solidFill>
                <a:latin typeface="Canva Sans"/>
                <a:ea typeface="Canva Sans"/>
                <a:cs typeface="Canva Sans"/>
                <a:sym typeface="Canva Sans"/>
              </a:rPr>
              <a:t>The importance of message traceability lies in its ability to enhance security and accountability. For example, in the case of fraudulent activities like phishing or spam messages, traceability allows authorities or telecom providers to track the source of the message. It also ensures that messages are delivered correctly and to the right recipients, minimizing delivery failures. In business contexts, traceability helps ensure that important communications are not lost or intercepted, enhancing trust between service providers and customers.</a:t>
            </a:r>
          </a:p>
          <a:p>
            <a:pPr algn="ctr">
              <a:lnSpc>
                <a:spcPts val="4759"/>
              </a:lnSpc>
            </a:pP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97725" y="2309246"/>
            <a:ext cx="15665667" cy="65811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Technological Tools for Message Traceability</a:t>
            </a:r>
          </a:p>
          <a:p>
            <a:pPr algn="just">
              <a:lnSpc>
                <a:spcPts val="4759"/>
              </a:lnSpc>
            </a:pPr>
            <a:r>
              <a:rPr lang="en-US" sz="3399">
                <a:solidFill>
                  <a:srgbClr val="000000"/>
                </a:solidFill>
                <a:latin typeface="Canva Sans"/>
                <a:ea typeface="Canva Sans"/>
                <a:cs typeface="Canva Sans"/>
                <a:sym typeface="Canva Sans"/>
              </a:rPr>
              <a:t>To implement effective message traceability, telecom companies and service providers use several technological tools. These include message routing systems, log management tools, and data tracking mechanisms that record timestamps, sender information, and routing details for each message sent across the network. Blockchain technology is also being explored for its potential to offer immutable logs of message transactions, further enhancing the security and transparency of the tracing process. These tools help ensure that messages are accurately traced and any discrepancies can be easily identified and resolved.</a:t>
            </a:r>
          </a:p>
          <a:p>
            <a:pPr algn="just">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962025"/>
            <a:ext cx="14674467" cy="838136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Internet of Things (IoT): IoT </a:t>
            </a:r>
            <a:r>
              <a:rPr lang="en-US" sz="3399">
                <a:solidFill>
                  <a:srgbClr val="000000"/>
                </a:solidFill>
                <a:latin typeface="Canva Sans"/>
                <a:ea typeface="Canva Sans"/>
                <a:cs typeface="Canva Sans"/>
                <a:sym typeface="Canva Sans"/>
              </a:rPr>
              <a:t>devices, like smart homes, wearables, and vehicles, are major contributors to the explosion of big data. Each device generates continuous streams of data that add up to enormous volumes.</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Social Media: Platforms like Facebook, Instagram, Twitter, and TikTok produce vast amounts of data in the form of posts, photos, videos, and comments every minute.</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Cloud Storage Growth: As more businesses and individuals move their data to the cloud, the size of the data stored globally has expanded rapidly. By 2025, it is estimated that the total amount of data stored in the cloud will reach 100 zettabytes</a:t>
            </a:r>
          </a:p>
          <a:p>
            <a:pPr algn="just">
              <a:lnSpc>
                <a:spcPts val="4759"/>
              </a:lnSpc>
            </a:pP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76160" y="2258472"/>
            <a:ext cx="17259300" cy="6539001"/>
          </a:xfrm>
          <a:prstGeom prst="rect">
            <a:avLst/>
          </a:prstGeom>
        </p:spPr>
        <p:txBody>
          <a:bodyPr anchor="t" rtlCol="false" tIns="0" lIns="0" bIns="0" rIns="0">
            <a:spAutoFit/>
          </a:bodyPr>
          <a:lstStyle/>
          <a:p>
            <a:pPr algn="ctr">
              <a:lnSpc>
                <a:spcPts val="5201"/>
              </a:lnSpc>
            </a:pPr>
            <a:r>
              <a:rPr lang="en-US" sz="3715">
                <a:solidFill>
                  <a:srgbClr val="000000"/>
                </a:solidFill>
                <a:latin typeface="Canva Sans"/>
                <a:ea typeface="Canva Sans"/>
                <a:cs typeface="Canva Sans"/>
                <a:sym typeface="Canva Sans"/>
              </a:rPr>
              <a:t>Challenges in Message Traceability</a:t>
            </a:r>
          </a:p>
          <a:p>
            <a:pPr algn="ctr">
              <a:lnSpc>
                <a:spcPts val="5201"/>
              </a:lnSpc>
            </a:pPr>
            <a:r>
              <a:rPr lang="en-US" sz="3715">
                <a:solidFill>
                  <a:srgbClr val="000000"/>
                </a:solidFill>
                <a:latin typeface="Canva Sans"/>
                <a:ea typeface="Canva Sans"/>
                <a:cs typeface="Canva Sans"/>
                <a:sym typeface="Canva Sans"/>
              </a:rPr>
              <a:t>Despite its importance, message traceability comes with challenges, primarily related to privacy concerns. Users may be reluctant to have their communications tracked due to fears of surveillance or data breaches. Telecom providers also face technical difficulties in tracing encrypted messages, especially with end-to-end encryption services used by platforms like WhatsApp. Additionally, managing large volumes of data from billions of messages daily while ensuring privacy and security remains a significant hurdle for service providers and regulators.</a:t>
            </a:r>
          </a:p>
          <a:p>
            <a:pPr algn="ctr">
              <a:lnSpc>
                <a:spcPts val="5201"/>
              </a:lnSpc>
            </a:pP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467778" y="1403635"/>
            <a:ext cx="13851875"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Applications of Message Traceability</a:t>
            </a:r>
          </a:p>
          <a:p>
            <a:pPr algn="ctr">
              <a:lnSpc>
                <a:spcPts val="4759"/>
              </a:lnSpc>
            </a:pPr>
            <a:r>
              <a:rPr lang="en-US" sz="3399">
                <a:solidFill>
                  <a:srgbClr val="000000"/>
                </a:solidFill>
                <a:latin typeface="Canva Sans"/>
                <a:ea typeface="Canva Sans"/>
                <a:cs typeface="Canva Sans"/>
                <a:sym typeface="Canva Sans"/>
              </a:rPr>
              <a:t>Message traceability has several key applications across different sectors. In the telecom industry, it helps to monitor message delivery and resolve disputes related to non-delivery or delays. In legal contexts, it is used for forensic investigations, where tracking the origin of messages can help in criminal investigations or cybercrime cases. For businesses, traceability ensures that communications with customers, such as transaction confirmations or promotional messages, are accurate, delivered on time, and compliant with regulations like GDPR or the Telecom Commercial Communications Customer Preference Regulation (TCCCPR).</a:t>
            </a:r>
          </a:p>
          <a:p>
            <a:pPr algn="ctr">
              <a:lnSpc>
                <a:spcPts val="4759"/>
              </a:lnSpc>
            </a:pP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06354" y="2650710"/>
            <a:ext cx="16720634" cy="5833935"/>
          </a:xfrm>
          <a:prstGeom prst="rect">
            <a:avLst/>
          </a:prstGeom>
        </p:spPr>
        <p:txBody>
          <a:bodyPr anchor="t" rtlCol="false" tIns="0" lIns="0" bIns="0" rIns="0">
            <a:spAutoFit/>
          </a:bodyPr>
          <a:lstStyle/>
          <a:p>
            <a:pPr algn="ctr">
              <a:lnSpc>
                <a:spcPts val="5813"/>
              </a:lnSpc>
            </a:pPr>
            <a:r>
              <a:rPr lang="en-US" sz="4152">
                <a:solidFill>
                  <a:srgbClr val="000000"/>
                </a:solidFill>
                <a:latin typeface="Canva Sans"/>
                <a:ea typeface="Canva Sans"/>
                <a:cs typeface="Canva Sans"/>
                <a:sym typeface="Canva Sans"/>
              </a:rPr>
              <a:t>Google One is a subscription-based service from Google that offers expanded storage, enhanced customer support, and other benefits across Google’s ecosystem of apps and services. It is designed to help users store more data in the cloud, including photos, videos, emails, and files across platforms like Google Drive, Gmail, and Google Photos. Google One essentially replaces Google’s old storage plans (Google Drive storage plans) and combines them into a more unified, user-friendly offering.</a:t>
            </a:r>
          </a:p>
        </p:txBody>
      </p:sp>
      <p:sp>
        <p:nvSpPr>
          <p:cNvPr name="TextBox 7" id="7"/>
          <p:cNvSpPr txBox="true"/>
          <p:nvPr/>
        </p:nvSpPr>
        <p:spPr>
          <a:xfrm rot="0">
            <a:off x="641949" y="1265154"/>
            <a:ext cx="1672063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One?</a:t>
            </a:r>
          </a:p>
        </p:txBody>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997725" y="1529596"/>
            <a:ext cx="12823634"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Key Features of Google One</a:t>
            </a:r>
          </a:p>
          <a:p>
            <a:pPr algn="ctr" marL="734059" indent="-367030" lvl="1">
              <a:lnSpc>
                <a:spcPts val="4759"/>
              </a:lnSpc>
              <a:buAutoNum type="arabicPeriod" startAt="1"/>
            </a:pPr>
            <a:r>
              <a:rPr lang="en-US" sz="3399">
                <a:solidFill>
                  <a:srgbClr val="000000"/>
                </a:solidFill>
                <a:latin typeface="Canva Sans"/>
                <a:ea typeface="Canva Sans"/>
                <a:cs typeface="Canva Sans"/>
                <a:sym typeface="Canva Sans"/>
              </a:rPr>
              <a:t>Increase</a:t>
            </a:r>
            <a:r>
              <a:rPr lang="en-US" sz="3399">
                <a:solidFill>
                  <a:srgbClr val="000000"/>
                </a:solidFill>
                <a:latin typeface="Canva Sans"/>
                <a:ea typeface="Canva Sans"/>
                <a:cs typeface="Canva Sans"/>
                <a:sym typeface="Canva Sans"/>
              </a:rPr>
              <a:t>d Cloud Storage: Google One provides additional storage space for Google users, with plans ranging from 100 GB to 30 TB. This extra space is shared across Google Drive, Gmail, and Google Photos. Users can store large files, photos, and videos without worrying about running out of space.</a:t>
            </a:r>
          </a:p>
          <a:p>
            <a:pPr algn="ctr" marL="734059" indent="-367030" lvl="1">
              <a:lnSpc>
                <a:spcPts val="4759"/>
              </a:lnSpc>
              <a:buAutoNum type="arabicPeriod" startAt="1"/>
            </a:pPr>
            <a:r>
              <a:rPr lang="en-US" sz="3399">
                <a:solidFill>
                  <a:srgbClr val="000000"/>
                </a:solidFill>
                <a:latin typeface="Canva Sans"/>
                <a:ea typeface="Canva Sans"/>
                <a:cs typeface="Canva Sans"/>
                <a:sym typeface="Canva Sans"/>
              </a:rPr>
              <a:t>Access to Google Experts: As part of the subscription, Google One users have access to 24/7 customer support from Google experts. This support covers issues related to account management, data storage, and troubleshooting for Google products.</a:t>
            </a:r>
          </a:p>
          <a:p>
            <a:pPr algn="ctr">
              <a:lnSpc>
                <a:spcPts val="4759"/>
              </a:lnSpc>
            </a:pPr>
          </a:p>
        </p:txBody>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1709171"/>
            <a:ext cx="15967113" cy="7181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Family Sharing: Google One allows you to share your storage plan with up to five family members. Each family member gets their own private space, but the storage is pooled together, making it more cost-effective for multiple users.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Google Play and Hotel Discounts: In addition to extra storage, Google One subscribers can enjoy perks such as </a:t>
            </a:r>
            <a:r>
              <a:rPr lang="en-US" sz="3399">
                <a:solidFill>
                  <a:srgbClr val="000000"/>
                </a:solidFill>
                <a:latin typeface="Canva Sans"/>
                <a:ea typeface="Canva Sans"/>
                <a:cs typeface="Canva Sans"/>
                <a:sym typeface="Canva Sans"/>
              </a:rPr>
              <a:t>discounts on Google Play Store purchases, including apps, games, and other digital content. Users also get hotel discounts when booking through Google Hotels.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Enhanced Security: Subscribers get added features for account security, such as VPN services for mobile devices (available in certain plans), providing an extra layer of protection when browsing online.</a:t>
            </a:r>
          </a:p>
          <a:p>
            <a:pPr algn="ctr">
              <a:lnSpc>
                <a:spcPts val="4759"/>
              </a:lnSpc>
            </a:pPr>
          </a:p>
        </p:txBody>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1477010"/>
            <a:ext cx="15864289"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Plans an</a:t>
            </a:r>
            <a:r>
              <a:rPr lang="en-US" sz="3399">
                <a:solidFill>
                  <a:srgbClr val="000000"/>
                </a:solidFill>
                <a:latin typeface="Canva Sans"/>
                <a:ea typeface="Canva Sans"/>
                <a:cs typeface="Canva Sans"/>
                <a:sym typeface="Canva Sans"/>
              </a:rPr>
              <a:t>d Pricing</a:t>
            </a:r>
          </a:p>
          <a:p>
            <a:pPr algn="ctr">
              <a:lnSpc>
                <a:spcPts val="4759"/>
              </a:lnSpc>
            </a:pPr>
            <a:r>
              <a:rPr lang="en-US" sz="3399">
                <a:solidFill>
                  <a:srgbClr val="000000"/>
                </a:solidFill>
                <a:latin typeface="Canva Sans"/>
                <a:ea typeface="Canva Sans"/>
                <a:cs typeface="Canva Sans"/>
                <a:sym typeface="Canva Sans"/>
              </a:rPr>
              <a:t>Google One offers several pricing tiers, which are based on the amount of cloud storage you need. The available plans are:</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100 GB: Suitable for basic users who want to back up photos, documents, and emails.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200 GB: A mid-tier option for users with moderate storage needs.</a:t>
            </a:r>
          </a:p>
          <a:p>
            <a:pPr algn="ctr" marL="734059" indent="-367030" lvl="1">
              <a:lnSpc>
                <a:spcPts val="4759"/>
              </a:lnSpc>
              <a:buFont typeface="Arial"/>
              <a:buChar char="•"/>
            </a:pPr>
            <a:r>
              <a:rPr lang="en-US" sz="3399">
                <a:solidFill>
                  <a:srgbClr val="000000"/>
                </a:solidFill>
                <a:latin typeface="Canva Sans"/>
                <a:ea typeface="Canva Sans"/>
                <a:cs typeface="Canva Sans"/>
                <a:sym typeface="Canva Sans"/>
              </a:rPr>
              <a:t>2 TB and higher: For users with significant storage demands, such as photographers, videographers, or professionals managing large datasets.</a:t>
            </a:r>
          </a:p>
          <a:p>
            <a:pPr algn="ctr">
              <a:lnSpc>
                <a:spcPts val="4759"/>
              </a:lnSpc>
            </a:pPr>
            <a:r>
              <a:rPr lang="en-US" sz="3399">
                <a:solidFill>
                  <a:srgbClr val="000000"/>
                </a:solidFill>
                <a:latin typeface="Canva Sans"/>
                <a:ea typeface="Canva Sans"/>
                <a:cs typeface="Canva Sans"/>
                <a:sym typeface="Canva Sans"/>
              </a:rPr>
              <a:t>Prices for these plans vary by region but generally start at around ₹130/month for the 100 GB plan and increase based on storage capacity.</a:t>
            </a:r>
          </a:p>
          <a:p>
            <a:pPr algn="ctr">
              <a:lnSpc>
                <a:spcPts val="4759"/>
              </a:lnSpc>
            </a:pPr>
          </a:p>
          <a:p>
            <a:pPr algn="ctr">
              <a:lnSpc>
                <a:spcPts val="4759"/>
              </a:lnSpc>
            </a:pPr>
          </a:p>
        </p:txBody>
      </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26692" y="2109081"/>
            <a:ext cx="16720634" cy="5992637"/>
          </a:xfrm>
          <a:prstGeom prst="rect">
            <a:avLst/>
          </a:prstGeom>
        </p:spPr>
        <p:txBody>
          <a:bodyPr anchor="t" rtlCol="false" tIns="0" lIns="0" bIns="0" rIns="0">
            <a:spAutoFit/>
          </a:bodyPr>
          <a:lstStyle/>
          <a:p>
            <a:pPr algn="ctr">
              <a:lnSpc>
                <a:spcPts val="5973"/>
              </a:lnSpc>
            </a:pPr>
            <a:r>
              <a:rPr lang="en-US" sz="4267">
                <a:solidFill>
                  <a:srgbClr val="000000"/>
                </a:solidFill>
                <a:latin typeface="Canva Sans"/>
                <a:ea typeface="Canva Sans"/>
                <a:cs typeface="Canva Sans"/>
                <a:sym typeface="Canva Sans"/>
              </a:rPr>
              <a:t>Why Use Google One?</a:t>
            </a:r>
          </a:p>
          <a:p>
            <a:pPr algn="ctr">
              <a:lnSpc>
                <a:spcPts val="5973"/>
              </a:lnSpc>
            </a:pPr>
            <a:r>
              <a:rPr lang="en-US" sz="4267">
                <a:solidFill>
                  <a:srgbClr val="000000"/>
                </a:solidFill>
                <a:latin typeface="Canva Sans"/>
                <a:ea typeface="Canva Sans"/>
                <a:cs typeface="Canva Sans"/>
                <a:sym typeface="Canva Sans"/>
              </a:rPr>
              <a:t>Google One is ideal for users who have a lot of data across Google services and need more storage than the free 15 GB provided by Google. It is especially useful for families, professionals, or anyone who uses Google’s ecosystem of apps (like Google Photos and Google Drive) and needs a seamless way to manage and expand their cloud storage.</a:t>
            </a:r>
          </a:p>
          <a:p>
            <a:pPr algn="ctr">
              <a:lnSpc>
                <a:spcPts val="5973"/>
              </a:lnSpc>
            </a:pP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027005" y="274959"/>
            <a:ext cx="823399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analytics? </a:t>
            </a:r>
          </a:p>
        </p:txBody>
      </p:sp>
      <p:sp>
        <p:nvSpPr>
          <p:cNvPr name="TextBox 7" id="7"/>
          <p:cNvSpPr txBox="true"/>
          <p:nvPr/>
        </p:nvSpPr>
        <p:spPr>
          <a:xfrm rot="0">
            <a:off x="2723954" y="1785769"/>
            <a:ext cx="12493846" cy="778129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000000"/>
                </a:solidFill>
                <a:latin typeface="Canva Sans"/>
                <a:ea typeface="Canva Sans"/>
                <a:cs typeface="Canva Sans"/>
                <a:sym typeface="Canva Sans"/>
              </a:rPr>
              <a:t>Google Analytics is a free web analytics service offered by Google that helps website owners track and analyze their website traffic. It provides insights into how users find and interact with your site, allowing businesses to measure performance, user behavior, and conversion goals. This data helps optimize websites, improve marketing strategies, and drive business growth. Google Analytics integrates with various Google services and third-party platforms to deliver comprehensive reports. It's used by millions of businesses globally to understand their online presence and improve user experiences.</a:t>
            </a:r>
          </a:p>
          <a:p>
            <a:pPr algn="ctr">
              <a:lnSpc>
                <a:spcPts val="4759"/>
              </a:lnSpc>
            </a:pPr>
          </a:p>
        </p:txBody>
      </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41793" y="2107638"/>
            <a:ext cx="14697031" cy="6159912"/>
          </a:xfrm>
          <a:prstGeom prst="rect">
            <a:avLst/>
          </a:prstGeom>
        </p:spPr>
        <p:txBody>
          <a:bodyPr anchor="t" rtlCol="false" tIns="0" lIns="0" bIns="0" rIns="0">
            <a:spAutoFit/>
          </a:bodyPr>
          <a:lstStyle/>
          <a:p>
            <a:pPr algn="ctr">
              <a:lnSpc>
                <a:spcPts val="5449"/>
              </a:lnSpc>
            </a:pPr>
            <a:r>
              <a:rPr lang="en-US" sz="3892">
                <a:solidFill>
                  <a:srgbClr val="000000"/>
                </a:solidFill>
                <a:latin typeface="Canva Sans"/>
                <a:ea typeface="Canva Sans"/>
                <a:cs typeface="Canva Sans"/>
                <a:sym typeface="Canva Sans"/>
              </a:rPr>
              <a:t>One of the key features of Google Analytics is its ability to track real-time data, allowing website owners to monitor active users, page views, and conversions in real time. This is particularly helpful for understanding how well marketing campaigns or promotions are performing as they happen. The tool also provides historical data, which helps businesses identify trends and patterns in user behavior over time. This enables better decision-making for future marketing strategies and content optimization.</a:t>
            </a: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78166" y="1683633"/>
            <a:ext cx="17131668" cy="6611381"/>
          </a:xfrm>
          <a:prstGeom prst="rect">
            <a:avLst/>
          </a:prstGeom>
        </p:spPr>
        <p:txBody>
          <a:bodyPr anchor="t" rtlCol="false" tIns="0" lIns="0" bIns="0" rIns="0">
            <a:spAutoFit/>
          </a:bodyPr>
          <a:lstStyle/>
          <a:p>
            <a:pPr algn="ctr">
              <a:lnSpc>
                <a:spcPts val="6588"/>
              </a:lnSpc>
            </a:pPr>
            <a:r>
              <a:rPr lang="en-US" sz="4706">
                <a:solidFill>
                  <a:srgbClr val="000000"/>
                </a:solidFill>
                <a:latin typeface="Canva Sans"/>
                <a:ea typeface="Canva Sans"/>
                <a:cs typeface="Canva Sans"/>
                <a:sym typeface="Canva Sans"/>
              </a:rPr>
              <a:t>Google Analytics also helps in tracking conversion goals, such as purchases, sign-ups, or contact form submissions. By setting up goals, users can measure how effectively their website encourages visitors to take specific actions. Conversion tracking provides valuable insights into what’s working on the site and what needs improvement. Businesses can use this data to optimize landing pages, sales funnels, and user pathways to increase conversions.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1305560"/>
            <a:ext cx="14248482" cy="89814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Data in Healthcare: With a</a:t>
            </a:r>
            <a:r>
              <a:rPr lang="en-US" sz="3399">
                <a:solidFill>
                  <a:srgbClr val="000000"/>
                </a:solidFill>
                <a:latin typeface="Canva Sans"/>
                <a:ea typeface="Canva Sans"/>
                <a:cs typeface="Canva Sans"/>
                <a:sym typeface="Canva Sans"/>
              </a:rPr>
              <a:t>dvances in medical technology, healthcare data has also grown dramatically. Medical devices, electronic health records, and genetic data contribute to the vast amounts of information generated in the sector.</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Unstructured Data: Most of big data is unstructured, meaning it doesn’t fit neatly into tables or databases. This includes images, videos, emails, and social media posts, which are harder to measure but add to the data size.</a:t>
            </a:r>
          </a:p>
          <a:p>
            <a:pPr algn="just">
              <a:lnSpc>
                <a:spcPts val="4759"/>
              </a:lnSpc>
            </a:pP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The Future: As technology advances, particularly with AI, 5G networks, and the continued growth of digital content, big data is expected to grow exponentially in the coming years, far beyond current estimates.</a:t>
            </a:r>
          </a:p>
          <a:p>
            <a:pPr algn="just">
              <a:lnSpc>
                <a:spcPts val="4759"/>
              </a:lnSpc>
            </a:pPr>
          </a:p>
        </p:txBody>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67366" y="579473"/>
            <a:ext cx="16078520" cy="7905171"/>
          </a:xfrm>
          <a:prstGeom prst="rect">
            <a:avLst/>
          </a:prstGeom>
        </p:spPr>
        <p:txBody>
          <a:bodyPr anchor="t" rtlCol="false" tIns="0" lIns="0" bIns="0" rIns="0">
            <a:spAutoFit/>
          </a:bodyPr>
          <a:lstStyle/>
          <a:p>
            <a:pPr algn="ctr">
              <a:lnSpc>
                <a:spcPts val="6995"/>
              </a:lnSpc>
            </a:pPr>
            <a:r>
              <a:rPr lang="en-US" sz="4996">
                <a:solidFill>
                  <a:srgbClr val="000000"/>
                </a:solidFill>
                <a:latin typeface="Canva Sans"/>
                <a:ea typeface="Canva Sans"/>
                <a:cs typeface="Canva Sans"/>
                <a:sym typeface="Canva Sans"/>
              </a:rPr>
              <a:t>Another essential feature is the audience segmentation in Google Analytics. It allows users to segment their audience based on demographics, location, device, and behavior. This segmentation helps in tailoring marketing campaigns to specific user groups and enhances the personalization of content. By understanding how different segments interact with a website, businesses can create more targeted and effective advertising strategies.</a:t>
            </a:r>
          </a:p>
        </p:txBody>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379473" y="2474867"/>
            <a:ext cx="15879827" cy="5101793"/>
          </a:xfrm>
          <a:prstGeom prst="rect">
            <a:avLst/>
          </a:prstGeom>
        </p:spPr>
        <p:txBody>
          <a:bodyPr anchor="t" rtlCol="false" tIns="0" lIns="0" bIns="0" rIns="0">
            <a:spAutoFit/>
          </a:bodyPr>
          <a:lstStyle/>
          <a:p>
            <a:pPr algn="ctr">
              <a:lnSpc>
                <a:spcPts val="5814"/>
              </a:lnSpc>
            </a:pPr>
            <a:r>
              <a:rPr lang="en-US" sz="4153">
                <a:solidFill>
                  <a:srgbClr val="000000"/>
                </a:solidFill>
                <a:latin typeface="Canva Sans"/>
                <a:ea typeface="Canva Sans"/>
                <a:cs typeface="Canva Sans"/>
                <a:sym typeface="Canva Sans"/>
              </a:rPr>
              <a:t>Google Analytics also integrates with Google Ads and other marketing tools, providing a comprehensive view of advertising performance. It helps businesses track the effectiveness of paid search campaigns, display ads, and social media efforts. By linking Google Ads with Analytics, businesses can see how ad clicks lead to conversions, and adjust their ad spend accordingly to maximize ROI.</a:t>
            </a:r>
          </a:p>
        </p:txBody>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60443" y="2669233"/>
            <a:ext cx="16863622" cy="4752629"/>
          </a:xfrm>
          <a:prstGeom prst="rect">
            <a:avLst/>
          </a:prstGeom>
        </p:spPr>
        <p:txBody>
          <a:bodyPr anchor="t" rtlCol="false" tIns="0" lIns="0" bIns="0" rIns="0">
            <a:spAutoFit/>
          </a:bodyPr>
          <a:lstStyle/>
          <a:p>
            <a:pPr algn="ctr">
              <a:lnSpc>
                <a:spcPts val="5410"/>
              </a:lnSpc>
            </a:pPr>
            <a:r>
              <a:rPr lang="en-US" sz="3864">
                <a:solidFill>
                  <a:srgbClr val="000000"/>
                </a:solidFill>
                <a:latin typeface="Canva Sans"/>
                <a:ea typeface="Canva Sans"/>
                <a:cs typeface="Canva Sans"/>
                <a:sym typeface="Canva Sans"/>
              </a:rPr>
              <a:t>Lastly, Google Analytics offers customizable reports and dashboards, making it easy for users to focus on the metrics that matter most. Whether you're looking at traffic sources, user engagement, or ecommerce performance, the platform provides customizable views tailored to business needs. The integration with Google Data Studio also allows for advanced reporting and visualization, providing deeper insights into performance and business growth.</a:t>
            </a:r>
          </a:p>
        </p:txBody>
      </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486627" y="141605"/>
            <a:ext cx="672718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form?</a:t>
            </a:r>
          </a:p>
        </p:txBody>
      </p:sp>
      <p:sp>
        <p:nvSpPr>
          <p:cNvPr name="TextBox 7" id="7"/>
          <p:cNvSpPr txBox="true"/>
          <p:nvPr/>
        </p:nvSpPr>
        <p:spPr>
          <a:xfrm rot="0">
            <a:off x="2343147" y="1826515"/>
            <a:ext cx="14056049" cy="7945613"/>
          </a:xfrm>
          <a:prstGeom prst="rect">
            <a:avLst/>
          </a:prstGeom>
        </p:spPr>
        <p:txBody>
          <a:bodyPr anchor="t" rtlCol="false" tIns="0" lIns="0" bIns="0" rIns="0">
            <a:spAutoFit/>
          </a:bodyPr>
          <a:lstStyle/>
          <a:p>
            <a:pPr algn="just">
              <a:lnSpc>
                <a:spcPts val="4566"/>
              </a:lnSpc>
            </a:pPr>
            <a:r>
              <a:rPr lang="en-US" sz="3261">
                <a:solidFill>
                  <a:srgbClr val="000000"/>
                </a:solidFill>
                <a:latin typeface="Canva Sans"/>
                <a:ea typeface="Canva Sans"/>
                <a:cs typeface="Canva Sans"/>
                <a:sym typeface="Canva Sans"/>
              </a:rPr>
              <a:t>Google Forms is a free, web-based application offered by Google that allows users to create and manage surveys, questionnaires, and forms. It is part of the Google Drive suite of productivity tools and is widely used for collecting information, conducting surveys, registrations, feedback, quizzes, and more. Google Forms is simple to use, making it accessible for individuals, businesses, and educational institutions.</a:t>
            </a:r>
          </a:p>
          <a:p>
            <a:pPr algn="just">
              <a:lnSpc>
                <a:spcPts val="4566"/>
              </a:lnSpc>
            </a:pPr>
          </a:p>
          <a:p>
            <a:pPr algn="just">
              <a:lnSpc>
                <a:spcPts val="4566"/>
              </a:lnSpc>
            </a:pPr>
            <a:r>
              <a:rPr lang="en-US" sz="3261">
                <a:solidFill>
                  <a:srgbClr val="000000"/>
                </a:solidFill>
                <a:latin typeface="Canva Sans"/>
                <a:ea typeface="Canva Sans"/>
                <a:cs typeface="Canva Sans"/>
                <a:sym typeface="Canva Sans"/>
              </a:rPr>
              <a:t>One of the key features of Google Forms is its user-friendly interface, which allows anyone to create forms without needing advanced technical skills. Users can add various types of questions, including multiple-choice, short answer, checkboxes, dropdowns, and even file upload fields. Google Forms automatically organizes the responses into a structured format, making it easy to analyze and interpret data.</a:t>
            </a:r>
          </a:p>
          <a:p>
            <a:pPr algn="just">
              <a:lnSpc>
                <a:spcPts val="4566"/>
              </a:lnSpc>
            </a:pPr>
          </a:p>
        </p:txBody>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50834" y="1152326"/>
            <a:ext cx="15790843" cy="83813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Forms also offers customization options, such as adding themes, colors, and images to make forms more visually appealing. Users can include sections and conditional logic to guide respondents through different paths based on their answers. This flexibility makes Google Forms suitable for a variety of purposes, from simple event registrations to more complex surveys with multiple steps.</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For collaboration, Google Forms allows multiple people to work on the same form simultaneously. Forms can be easily shared via links, email, or embedded on websites. Responses can be set to automatically update in Google Sheets, enabling real-time tracking and analysis of collected data. This integration with Google Sheets makes it easy to organize and visualize data for reports and decision-making.</a:t>
            </a:r>
          </a:p>
          <a:p>
            <a:pPr algn="ctr">
              <a:lnSpc>
                <a:spcPts val="4759"/>
              </a:lnSpc>
            </a:pPr>
          </a:p>
        </p:txBody>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732019" y="1504702"/>
            <a:ext cx="15246886" cy="7201396"/>
          </a:xfrm>
          <a:prstGeom prst="rect">
            <a:avLst/>
          </a:prstGeom>
        </p:spPr>
        <p:txBody>
          <a:bodyPr anchor="t" rtlCol="false" tIns="0" lIns="0" bIns="0" rIns="0">
            <a:spAutoFit/>
          </a:bodyPr>
          <a:lstStyle/>
          <a:p>
            <a:pPr algn="ctr">
              <a:lnSpc>
                <a:spcPts val="5206"/>
              </a:lnSpc>
            </a:pPr>
            <a:r>
              <a:rPr lang="en-US" sz="3718">
                <a:solidFill>
                  <a:srgbClr val="000000"/>
                </a:solidFill>
                <a:latin typeface="Canva Sans"/>
                <a:ea typeface="Canva Sans"/>
                <a:cs typeface="Canva Sans"/>
                <a:sym typeface="Canva Sans"/>
              </a:rPr>
              <a:t>Additionally, Google Forms is commonly used in education for creating quizzes, tests, and assignments. Teachers can set up forms with auto-grading features, making it easier to evaluate students. It also supports integrations with other Google Workspace tools, such as Google Classroom, making it a popular tool for both remote and in-person learning environments.</a:t>
            </a:r>
          </a:p>
          <a:p>
            <a:pPr algn="ctr">
              <a:lnSpc>
                <a:spcPts val="5206"/>
              </a:lnSpc>
            </a:pPr>
            <a:r>
              <a:rPr lang="en-US" sz="3718">
                <a:solidFill>
                  <a:srgbClr val="000000"/>
                </a:solidFill>
                <a:latin typeface="Canva Sans"/>
                <a:ea typeface="Canva Sans"/>
                <a:cs typeface="Canva Sans"/>
                <a:sym typeface="Canva Sans"/>
              </a:rPr>
              <a:t>Google Forms is widely used due to its simplicity, flexibility, and seamless integration with other Google services. Whether for personal use, business, or education, it serves as an effective tool for collecting and managing data in a variety of formats.</a:t>
            </a:r>
          </a:p>
          <a:p>
            <a:pPr algn="ctr">
              <a:lnSpc>
                <a:spcPts val="5206"/>
              </a:lnSpc>
            </a:pPr>
          </a:p>
        </p:txBody>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184768" y="245580"/>
            <a:ext cx="7037115"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Earth?</a:t>
            </a:r>
          </a:p>
          <a:p>
            <a:pPr algn="ctr">
              <a:lnSpc>
                <a:spcPts val="7279"/>
              </a:lnSpc>
            </a:pPr>
          </a:p>
        </p:txBody>
      </p:sp>
      <p:sp>
        <p:nvSpPr>
          <p:cNvPr name="TextBox 7" id="7"/>
          <p:cNvSpPr txBox="true"/>
          <p:nvPr/>
        </p:nvSpPr>
        <p:spPr>
          <a:xfrm rot="0">
            <a:off x="1466950" y="1980401"/>
            <a:ext cx="15354100" cy="6702267"/>
          </a:xfrm>
          <a:prstGeom prst="rect">
            <a:avLst/>
          </a:prstGeom>
        </p:spPr>
        <p:txBody>
          <a:bodyPr anchor="t" rtlCol="false" tIns="0" lIns="0" bIns="0" rIns="0">
            <a:spAutoFit/>
          </a:bodyPr>
          <a:lstStyle/>
          <a:p>
            <a:pPr algn="ctr">
              <a:lnSpc>
                <a:spcPts val="5332"/>
              </a:lnSpc>
            </a:pPr>
          </a:p>
          <a:p>
            <a:pPr algn="ctr">
              <a:lnSpc>
                <a:spcPts val="5332"/>
              </a:lnSpc>
            </a:pPr>
            <a:r>
              <a:rPr lang="en-US" sz="3809">
                <a:solidFill>
                  <a:srgbClr val="000000"/>
                </a:solidFill>
                <a:latin typeface="Canva Sans"/>
                <a:ea typeface="Canva Sans"/>
                <a:cs typeface="Canva Sans"/>
                <a:sym typeface="Canva Sans"/>
              </a:rPr>
              <a:t>Google Earth is a powerful geographic information tool developed by Google that allows users to explore detailed 3D maps of the Earth, view satellite imagery, and virtually travel to different locations around the world. It provides a visual representation of geographical data, enabling users to zoom in on cities, landmarks, and even remote regions. Google Earth is available as a desktop application, a web-based version, and as a mobile app, making it accessible to users across different platforms.</a:t>
            </a:r>
          </a:p>
          <a:p>
            <a:pPr algn="ctr">
              <a:lnSpc>
                <a:spcPts val="5332"/>
              </a:lnSpc>
            </a:pPr>
          </a:p>
        </p:txBody>
      </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887238" y="1296325"/>
            <a:ext cx="13631537"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core feature of Google Earth is its ability to display satellite images and 3D renderings of terrain, cities, and other geographical features. Users can explore different parts of the world, view the topography of mountains, oceans, and cities, and even zoom into street-level views through Google Street View. This makes it a popular tool for travelers, educators, researchers, and anyone interested in geography.</a:t>
            </a:r>
          </a:p>
        </p:txBody>
      </p:sp>
      <p:sp>
        <p:nvSpPr>
          <p:cNvPr name="TextBox 7" id="7"/>
          <p:cNvSpPr txBox="true"/>
          <p:nvPr/>
        </p:nvSpPr>
        <p:spPr>
          <a:xfrm rot="0">
            <a:off x="1887238" y="5745384"/>
            <a:ext cx="13778429" cy="41808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In addition to satellite imagery, Google Earth includes features like historical imagery, allowing users to view past images of a location to see how it has changed over time. This is particularly useful for studying environmental changes, urban development, or disaster recovery efforts. Users can also add custom data layers, such as weather patterns, roads, and geographic boundaries, to enhance their understanding of a specific location or phenomenon.</a:t>
            </a:r>
          </a:p>
        </p:txBody>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940106" y="1976950"/>
            <a:ext cx="15746776"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Google Earth is often used for educational purposes. Teachers use it to give virtual tours of the world, demonstrate geographical concepts, and make lessons more interactive. It's also a valuable tool for environmental monitoring, urban planning, and scientific research. Google Earth’s Voyager feature offers guided tours of the world, exploring themes such as climate change, space exploration, and cultural heritage.</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Overall, Google Earth has revolutionized the way we interact with geography by providing a comprehensive, interactive, and visual map of the world. It offers a wealth of information, from basic geographic data to advanced tools for research and exploration, making it an invaluable resource for individuals, educators, and professionals alike.</a:t>
            </a:r>
          </a:p>
          <a:p>
            <a:pPr algn="ctr">
              <a:lnSpc>
                <a:spcPts val="4759"/>
              </a:lnSpc>
            </a:pPr>
          </a:p>
        </p:txBody>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DCE3EC"/>
        </a:solidFill>
      </p:bgPr>
    </p:bg>
    <p:spTree>
      <p:nvGrpSpPr>
        <p:cNvPr id="1" name=""/>
        <p:cNvGrpSpPr/>
        <p:nvPr/>
      </p:nvGrpSpPr>
      <p:grpSpPr>
        <a:xfrm>
          <a:off x="0" y="0"/>
          <a:ext cx="0" cy="0"/>
          <a:chOff x="0" y="0"/>
          <a:chExt cx="0" cy="0"/>
        </a:xfrm>
      </p:grpSpPr>
      <p:sp>
        <p:nvSpPr>
          <p:cNvPr name="Freeform 2" id="2"/>
          <p:cNvSpPr/>
          <p:nvPr/>
        </p:nvSpPr>
        <p:spPr>
          <a:xfrm flipH="false" flipV="false" rot="0">
            <a:off x="-1210513" y="-1709480"/>
            <a:ext cx="5555759" cy="4373898"/>
          </a:xfrm>
          <a:custGeom>
            <a:avLst/>
            <a:gdLst/>
            <a:ahLst/>
            <a:cxnLst/>
            <a:rect r="r" b="b" t="t" l="l"/>
            <a:pathLst>
              <a:path h="4373898" w="5555759">
                <a:moveTo>
                  <a:pt x="0" y="0"/>
                </a:moveTo>
                <a:lnTo>
                  <a:pt x="5555759" y="0"/>
                </a:lnTo>
                <a:lnTo>
                  <a:pt x="5555759" y="4373898"/>
                </a:lnTo>
                <a:lnTo>
                  <a:pt x="0" y="4373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08067" y="8484644"/>
            <a:ext cx="7315200" cy="3098985"/>
          </a:xfrm>
          <a:custGeom>
            <a:avLst/>
            <a:gdLst/>
            <a:ahLst/>
            <a:cxnLst/>
            <a:rect r="r" b="b" t="t" l="l"/>
            <a:pathLst>
              <a:path h="3098985" w="7315200">
                <a:moveTo>
                  <a:pt x="7315200" y="0"/>
                </a:moveTo>
                <a:lnTo>
                  <a:pt x="0" y="0"/>
                </a:lnTo>
                <a:lnTo>
                  <a:pt x="0" y="3098985"/>
                </a:lnTo>
                <a:lnTo>
                  <a:pt x="7315200" y="3098985"/>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552574" y="6940613"/>
            <a:ext cx="3864095" cy="3899545"/>
          </a:xfrm>
          <a:custGeom>
            <a:avLst/>
            <a:gdLst/>
            <a:ahLst/>
            <a:cxnLst/>
            <a:rect r="r" b="b" t="t" l="l"/>
            <a:pathLst>
              <a:path h="3899545" w="3864095">
                <a:moveTo>
                  <a:pt x="0" y="3899545"/>
                </a:moveTo>
                <a:lnTo>
                  <a:pt x="3864095" y="3899545"/>
                </a:lnTo>
                <a:lnTo>
                  <a:pt x="3864095" y="0"/>
                </a:lnTo>
                <a:lnTo>
                  <a:pt x="0" y="0"/>
                </a:lnTo>
                <a:lnTo>
                  <a:pt x="0" y="389954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046857" y="-479463"/>
            <a:ext cx="3864095" cy="3899545"/>
          </a:xfrm>
          <a:custGeom>
            <a:avLst/>
            <a:gdLst/>
            <a:ahLst/>
            <a:cxnLst/>
            <a:rect r="r" b="b" t="t" l="l"/>
            <a:pathLst>
              <a:path h="3899545" w="3864095">
                <a:moveTo>
                  <a:pt x="3864095" y="0"/>
                </a:moveTo>
                <a:lnTo>
                  <a:pt x="0" y="0"/>
                </a:lnTo>
                <a:lnTo>
                  <a:pt x="0" y="3899545"/>
                </a:lnTo>
                <a:lnTo>
                  <a:pt x="3864095" y="3899545"/>
                </a:lnTo>
                <a:lnTo>
                  <a:pt x="386409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793834" y="245580"/>
            <a:ext cx="7818983"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Google Finance?</a:t>
            </a:r>
          </a:p>
          <a:p>
            <a:pPr algn="ctr">
              <a:lnSpc>
                <a:spcPts val="7279"/>
              </a:lnSpc>
            </a:pPr>
          </a:p>
        </p:txBody>
      </p:sp>
      <p:sp>
        <p:nvSpPr>
          <p:cNvPr name="TextBox 7" id="7"/>
          <p:cNvSpPr txBox="true"/>
          <p:nvPr/>
        </p:nvSpPr>
        <p:spPr>
          <a:xfrm rot="0">
            <a:off x="1379473" y="2597743"/>
            <a:ext cx="15292416" cy="5315708"/>
          </a:xfrm>
          <a:prstGeom prst="rect">
            <a:avLst/>
          </a:prstGeom>
        </p:spPr>
        <p:txBody>
          <a:bodyPr anchor="t" rtlCol="false" tIns="0" lIns="0" bIns="0" rIns="0">
            <a:spAutoFit/>
          </a:bodyPr>
          <a:lstStyle/>
          <a:p>
            <a:pPr algn="ctr">
              <a:lnSpc>
                <a:spcPts val="5299"/>
              </a:lnSpc>
            </a:pPr>
            <a:r>
              <a:rPr lang="en-US" sz="3785">
                <a:solidFill>
                  <a:srgbClr val="000000"/>
                </a:solidFill>
                <a:latin typeface="Canva Sans"/>
                <a:ea typeface="Canva Sans"/>
                <a:cs typeface="Canva Sans"/>
                <a:sym typeface="Canva Sans"/>
              </a:rPr>
              <a:t>Google Finance is a free online tool provided by Google that offers financial news, stock market data, and portfolio management features. It is designed to help users track and manage their investments, get real-time information about stocks, bonds, and other financial instruments, and stay updated with market trends. Google Finance aggregates information from a variety of sources, including stock exchanges, financial news outlets, and market analysis platforms.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DAGX2xFDInM</dc:identifier>
  <dcterms:modified xsi:type="dcterms:W3CDTF">2011-08-01T06:04:30Z</dcterms:modified>
  <cp:revision>1</cp:revision>
  <dc:title>Research Project</dc:title>
</cp:coreProperties>
</file>