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slide+xml" PartName="/ppt/slides/slide99.xml"/>
  <Override ContentType="application/vnd.openxmlformats-officedocument.presentationml.slide+xml" PartName="/ppt/slides/slide100.xml"/>
  <Override ContentType="application/vnd.openxmlformats-officedocument.presentationml.slide+xml" PartName="/ppt/slides/slide101.xml"/>
  <Override ContentType="application/vnd.openxmlformats-officedocument.presentationml.slide+xml" PartName="/ppt/slides/slide10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Lst>
  <p:sldSz cx="18288000" cy="10287000"/>
  <p:notesSz cx="6858000" cy="9144000"/>
  <p:embeddedFontLst>
    <p:embeddedFont>
      <p:font typeface="Alatsi" charset="1" panose="00000500000000000000"/>
      <p:regular r:id="rId108"/>
    </p:embeddedFont>
    <p:embeddedFont>
      <p:font typeface="Canva Sans Bold" charset="1" panose="020B0803030501040103"/>
      <p:regular r:id="rId109"/>
    </p:embeddedFont>
    <p:embeddedFont>
      <p:font typeface="Canva Sans" charset="1" panose="020B0503030501040103"/>
      <p:regular r:id="rId110"/>
    </p:embeddedFont>
    <p:embeddedFont>
      <p:font typeface="Canva Sans Medium" charset="1" panose="020B0603030501040103"/>
      <p:regular r:id="rId1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00" Target="slides/slide95.xml" Type="http://schemas.openxmlformats.org/officeDocument/2006/relationships/slide"/><Relationship Id="rId101" Target="slides/slide96.xml" Type="http://schemas.openxmlformats.org/officeDocument/2006/relationships/slide"/><Relationship Id="rId102" Target="slides/slide97.xml" Type="http://schemas.openxmlformats.org/officeDocument/2006/relationships/slide"/><Relationship Id="rId103" Target="slides/slide98.xml" Type="http://schemas.openxmlformats.org/officeDocument/2006/relationships/slide"/><Relationship Id="rId104" Target="slides/slide99.xml" Type="http://schemas.openxmlformats.org/officeDocument/2006/relationships/slide"/><Relationship Id="rId105" Target="slides/slide100.xml" Type="http://schemas.openxmlformats.org/officeDocument/2006/relationships/slide"/><Relationship Id="rId106" Target="slides/slide101.xml" Type="http://schemas.openxmlformats.org/officeDocument/2006/relationships/slide"/><Relationship Id="rId107" Target="slides/slide102.xml" Type="http://schemas.openxmlformats.org/officeDocument/2006/relationships/slide"/><Relationship Id="rId108" Target="fonts/font108.fntdata" Type="http://schemas.openxmlformats.org/officeDocument/2006/relationships/font"/><Relationship Id="rId109" Target="fonts/font109.fntdata" Type="http://schemas.openxmlformats.org/officeDocument/2006/relationships/font"/><Relationship Id="rId11" Target="slides/slide6.xml" Type="http://schemas.openxmlformats.org/officeDocument/2006/relationships/slide"/><Relationship Id="rId110" Target="fonts/font110.fntdata" Type="http://schemas.openxmlformats.org/officeDocument/2006/relationships/font"/><Relationship Id="rId111" Target="fonts/font111.fntdata" Type="http://schemas.openxmlformats.org/officeDocument/2006/relationships/font"/><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slides/slide75.xml" Type="http://schemas.openxmlformats.org/officeDocument/2006/relationships/slide"/><Relationship Id="rId81" Target="slides/slide76.xml" Type="http://schemas.openxmlformats.org/officeDocument/2006/relationships/slide"/><Relationship Id="rId82" Target="slides/slide77.xml" Type="http://schemas.openxmlformats.org/officeDocument/2006/relationships/slide"/><Relationship Id="rId83" Target="slides/slide78.xml" Type="http://schemas.openxmlformats.org/officeDocument/2006/relationships/slide"/><Relationship Id="rId84" Target="slides/slide79.xml" Type="http://schemas.openxmlformats.org/officeDocument/2006/relationships/slide"/><Relationship Id="rId85" Target="slides/slide80.xml" Type="http://schemas.openxmlformats.org/officeDocument/2006/relationships/slide"/><Relationship Id="rId86" Target="slides/slide81.xml" Type="http://schemas.openxmlformats.org/officeDocument/2006/relationships/slide"/><Relationship Id="rId87" Target="slides/slide82.xml" Type="http://schemas.openxmlformats.org/officeDocument/2006/relationships/slide"/><Relationship Id="rId88" Target="slides/slide83.xml" Type="http://schemas.openxmlformats.org/officeDocument/2006/relationships/slide"/><Relationship Id="rId89" Target="slides/slide84.xml" Type="http://schemas.openxmlformats.org/officeDocument/2006/relationships/slide"/><Relationship Id="rId9" Target="slides/slide4.xml" Type="http://schemas.openxmlformats.org/officeDocument/2006/relationships/slide"/><Relationship Id="rId90" Target="slides/slide85.xml" Type="http://schemas.openxmlformats.org/officeDocument/2006/relationships/slide"/><Relationship Id="rId91" Target="slides/slide86.xml" Type="http://schemas.openxmlformats.org/officeDocument/2006/relationships/slide"/><Relationship Id="rId92" Target="slides/slide87.xml" Type="http://schemas.openxmlformats.org/officeDocument/2006/relationships/slide"/><Relationship Id="rId93" Target="slides/slide88.xml" Type="http://schemas.openxmlformats.org/officeDocument/2006/relationships/slide"/><Relationship Id="rId94" Target="slides/slide89.xml" Type="http://schemas.openxmlformats.org/officeDocument/2006/relationships/slide"/><Relationship Id="rId95" Target="slides/slide90.xml" Type="http://schemas.openxmlformats.org/officeDocument/2006/relationships/slide"/><Relationship Id="rId96" Target="slides/slide91.xml" Type="http://schemas.openxmlformats.org/officeDocument/2006/relationships/slide"/><Relationship Id="rId97" Target="slides/slide92.xml" Type="http://schemas.openxmlformats.org/officeDocument/2006/relationships/slide"/><Relationship Id="rId98" Target="slides/slide93.xml" Type="http://schemas.openxmlformats.org/officeDocument/2006/relationships/slide"/><Relationship Id="rId99" Target="slides/slide9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www.cryptomathic.com/products/obsidian" TargetMode="External" Type="http://schemas.openxmlformats.org/officeDocument/2006/relationships/hyperlink"/></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en.wikipedia.org/wiki/Internet_Explorer#cite_note-4" TargetMode="External" Type="http://schemas.openxmlformats.org/officeDocument/2006/relationships/hyperlink"/><Relationship Id="rId5" Target="https://en.wikipedia.org/wiki/Internet_Explorer#cite_note-5" TargetMode="External" Type="http://schemas.openxmlformats.org/officeDocument/2006/relationships/hyperlink"/><Relationship Id="rId6" Target="https://en.wikipedia.org/wiki/Internet_Explorer#cite_note-6" TargetMode="External" Type="http://schemas.openxmlformats.org/officeDocument/2006/relationships/hyperlink"/><Relationship Id="rId7" Target="https://en.wikipedia.org/wiki/Internet_Explorer#cite_note-discontinued-7" TargetMode="External" Type="http://schemas.openxmlformats.org/officeDocument/2006/relationships/hyperlink"/></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developer.mozilla.org/docs/Glossary/Gecko" TargetMode="External" Type="http://schemas.openxmlformats.org/officeDocument/2006/relationships/hyperlink"/><Relationship Id="rId5" Target="https://developer.mozilla.org/docs/Glossary/Blink" TargetMode="External" Type="http://schemas.openxmlformats.org/officeDocument/2006/relationships/hyperlink"/><Relationship Id="rId6" Target="https://developer.mozilla.org/docs/Glossary/WebKit"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aloa.co/blog/no-code-app-platforms" TargetMode="External" Type="http://schemas.openxmlformats.org/officeDocument/2006/relationships/hyperlink"/></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en.wikipedia.org/wiki/Khnumhotep_II" TargetMode="External" Type="http://schemas.openxmlformats.org/officeDocument/2006/relationships/hyperlink"/></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jpeg" Type="http://schemas.openxmlformats.org/officeDocument/2006/relationships/image"/></Relationships>
</file>

<file path=ppt/slides/_rels/slide7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jpeg" Type="http://schemas.openxmlformats.org/officeDocument/2006/relationships/image"/></Relationships>
</file>

<file path=ppt/slides/_rels/slide9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jpeg" Type="http://schemas.openxmlformats.org/officeDocument/2006/relationships/image"/></Relationships>
</file>

<file path=ppt/slides/_rels/slide9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4010614" y="1479207"/>
            <a:ext cx="11621474" cy="3800475"/>
          </a:xfrm>
          <a:prstGeom prst="rect">
            <a:avLst/>
          </a:prstGeom>
        </p:spPr>
        <p:txBody>
          <a:bodyPr anchor="t" rtlCol="false" tIns="0" lIns="0" bIns="0" rIns="0">
            <a:spAutoFit/>
          </a:bodyPr>
          <a:lstStyle/>
          <a:p>
            <a:pPr algn="ctr">
              <a:lnSpc>
                <a:spcPts val="14550"/>
              </a:lnSpc>
            </a:pPr>
            <a:r>
              <a:rPr lang="en-US" sz="15000">
                <a:solidFill>
                  <a:srgbClr val="000000"/>
                </a:solidFill>
                <a:latin typeface="Alatsi"/>
                <a:ea typeface="Alatsi"/>
                <a:cs typeface="Alatsi"/>
                <a:sym typeface="Alatsi"/>
              </a:rPr>
              <a:t>ASSIGNMENT9</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4967512" y="6628130"/>
            <a:ext cx="10060648" cy="365887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NAME : OM TELLUR</a:t>
            </a:r>
          </a:p>
          <a:p>
            <a:pPr algn="ctr">
              <a:lnSpc>
                <a:spcPts val="7279"/>
              </a:lnSpc>
            </a:pPr>
            <a:r>
              <a:rPr lang="en-US" sz="5199" b="true">
                <a:solidFill>
                  <a:srgbClr val="000000"/>
                </a:solidFill>
                <a:latin typeface="Canva Sans Bold"/>
                <a:ea typeface="Canva Sans Bold"/>
                <a:cs typeface="Canva Sans Bold"/>
                <a:sym typeface="Canva Sans Bold"/>
              </a:rPr>
              <a:t>Roll no : 150096724009</a:t>
            </a:r>
          </a:p>
          <a:p>
            <a:pPr algn="ctr">
              <a:lnSpc>
                <a:spcPts val="7279"/>
              </a:lnSpc>
            </a:pPr>
            <a:r>
              <a:rPr lang="en-US" sz="5199" b="true">
                <a:solidFill>
                  <a:srgbClr val="000000"/>
                </a:solidFill>
                <a:latin typeface="Canva Sans Bold"/>
                <a:ea typeface="Canva Sans Bold"/>
                <a:cs typeface="Canva Sans Bold"/>
                <a:sym typeface="Canva Sans Bold"/>
              </a:rPr>
              <a:t>Cohort : Elon Musk</a:t>
            </a:r>
          </a:p>
          <a:p>
            <a:pPr algn="ctr">
              <a:lnSpc>
                <a:spcPts val="727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925417" y="1503726"/>
            <a:ext cx="15966654" cy="7781290"/>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How Cryptography Works</a:t>
            </a:r>
          </a:p>
          <a:p>
            <a:pPr algn="just">
              <a:lnSpc>
                <a:spcPts val="4759"/>
              </a:lnSpc>
            </a:pP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Encryption Process:</a:t>
            </a:r>
          </a:p>
          <a:p>
            <a:pPr algn="just" marL="2202178" indent="-550545" lvl="3">
              <a:lnSpc>
                <a:spcPts val="4759"/>
              </a:lnSpc>
              <a:buAutoNum type="romanLcPeriod" startAt="1"/>
            </a:pPr>
            <a:r>
              <a:rPr lang="en-US" b="true" sz="3399">
                <a:solidFill>
                  <a:srgbClr val="000000"/>
                </a:solidFill>
                <a:latin typeface="Canva Sans Bold"/>
                <a:ea typeface="Canva Sans Bold"/>
                <a:cs typeface="Canva Sans Bold"/>
                <a:sym typeface="Canva Sans Bold"/>
              </a:rPr>
              <a:t>The sender encrypts a message using an encryption algorithm and a key.</a:t>
            </a:r>
          </a:p>
          <a:p>
            <a:pPr algn="just" marL="2202178" indent="-550545" lvl="3">
              <a:lnSpc>
                <a:spcPts val="4759"/>
              </a:lnSpc>
              <a:buAutoNum type="romanLcPeriod" startAt="1"/>
            </a:pPr>
            <a:r>
              <a:rPr lang="en-US" b="true" sz="3399">
                <a:solidFill>
                  <a:srgbClr val="000000"/>
                </a:solidFill>
                <a:latin typeface="Canva Sans Bold"/>
                <a:ea typeface="Canva Sans Bold"/>
                <a:cs typeface="Canva Sans Bold"/>
                <a:sym typeface="Canva Sans Bold"/>
              </a:rPr>
              <a:t>The encrypted message (ciphertext) is sent over a secure channel.</a:t>
            </a:r>
          </a:p>
          <a:p>
            <a:pPr algn="just" marL="2202178" indent="-550545" lvl="3">
              <a:lnSpc>
                <a:spcPts val="4759"/>
              </a:lnSpc>
              <a:buAutoNum type="romanLcPeriod" startAt="1"/>
            </a:pPr>
            <a:r>
              <a:rPr lang="en-US" b="true" sz="3399">
                <a:solidFill>
                  <a:srgbClr val="000000"/>
                </a:solidFill>
                <a:latin typeface="Canva Sans Bold"/>
                <a:ea typeface="Canva Sans Bold"/>
                <a:cs typeface="Canva Sans Bold"/>
                <a:sym typeface="Canva Sans Bold"/>
              </a:rPr>
              <a:t>The receiver uses the d</a:t>
            </a:r>
            <a:r>
              <a:rPr lang="en-US" b="true" sz="3399">
                <a:solidFill>
                  <a:srgbClr val="000000"/>
                </a:solidFill>
                <a:latin typeface="Canva Sans Bold"/>
                <a:ea typeface="Canva Sans Bold"/>
                <a:cs typeface="Canva Sans Bold"/>
                <a:sym typeface="Canva Sans Bold"/>
              </a:rPr>
              <a:t>ecryption algorithm and key to recover the original message (plaintext).</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Example:</a:t>
            </a:r>
          </a:p>
          <a:p>
            <a:pPr algn="just">
              <a:lnSpc>
                <a:spcPts val="4759"/>
              </a:lnSpc>
            </a:pPr>
            <a:r>
              <a:rPr lang="en-US" sz="3399" b="true">
                <a:solidFill>
                  <a:srgbClr val="000000"/>
                </a:solidFill>
                <a:latin typeface="Canva Sans Bold"/>
                <a:ea typeface="Canva Sans Bold"/>
                <a:cs typeface="Canva Sans Bold"/>
                <a:sym typeface="Canva Sans Bold"/>
              </a:rPr>
              <a:t>Alice sends a message to Bob using RSA encryption. Alice uses Bob's public key to encrypt the message, and Bob uses his private key to decrypt it.</a:t>
            </a:r>
          </a:p>
          <a:p>
            <a:pPr algn="just">
              <a:lnSpc>
                <a:spcPts val="4759"/>
              </a:lnSpc>
            </a:pPr>
          </a:p>
        </p:txBody>
      </p:sp>
    </p:spTree>
  </p:cSld>
  <p:clrMapOvr>
    <a:masterClrMapping/>
  </p:clrMapOvr>
</p:sld>
</file>

<file path=ppt/slides/slide10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748010" y="2381567"/>
            <a:ext cx="13276848" cy="6262094"/>
          </a:xfrm>
          <a:prstGeom prst="rect">
            <a:avLst/>
          </a:prstGeom>
        </p:spPr>
        <p:txBody>
          <a:bodyPr anchor="t" rtlCol="false" tIns="0" lIns="0" bIns="0" rIns="0">
            <a:spAutoFit/>
          </a:bodyPr>
          <a:lstStyle/>
          <a:p>
            <a:pPr algn="just">
              <a:lnSpc>
                <a:spcPts val="5020"/>
              </a:lnSpc>
            </a:pPr>
            <a:r>
              <a:rPr lang="en-US" b="true" sz="3585">
                <a:solidFill>
                  <a:srgbClr val="000000"/>
                </a:solidFill>
                <a:latin typeface="Canva Sans Bold"/>
                <a:ea typeface="Canva Sans Bold"/>
                <a:cs typeface="Canva Sans Bold"/>
                <a:sym typeface="Canva Sans Bold"/>
              </a:rPr>
              <a:t>AI Bridging Cloud Infrastructure (ABCI) (Japan) – Rank 13</a:t>
            </a:r>
          </a:p>
          <a:p>
            <a:pPr algn="just" marL="774191" indent="-387095" lvl="1">
              <a:lnSpc>
                <a:spcPts val="5020"/>
              </a:lnSpc>
              <a:buFont typeface="Arial"/>
              <a:buChar char="•"/>
            </a:pPr>
            <a:r>
              <a:rPr lang="en-US" b="true" sz="3585">
                <a:solidFill>
                  <a:srgbClr val="000000"/>
                </a:solidFill>
                <a:latin typeface="Canva Sans Bold"/>
                <a:ea typeface="Canva Sans Bold"/>
                <a:cs typeface="Canva Sans Bold"/>
                <a:sym typeface="Canva Sans Bold"/>
              </a:rPr>
              <a:t>Location: RIKEN and National Institute of Informatics, Japan</a:t>
            </a:r>
          </a:p>
          <a:p>
            <a:pPr algn="just" marL="774191" indent="-387095" lvl="1">
              <a:lnSpc>
                <a:spcPts val="5020"/>
              </a:lnSpc>
              <a:buFont typeface="Arial"/>
              <a:buChar char="•"/>
            </a:pPr>
            <a:r>
              <a:rPr lang="en-US" b="true" sz="3585">
                <a:solidFill>
                  <a:srgbClr val="000000"/>
                </a:solidFill>
                <a:latin typeface="Canva Sans Bold"/>
                <a:ea typeface="Canva Sans Bold"/>
                <a:cs typeface="Canva Sans Bold"/>
                <a:sym typeface="Canva Sans Bold"/>
              </a:rPr>
              <a:t>Key Features:</a:t>
            </a:r>
          </a:p>
          <a:p>
            <a:pPr algn="just" marL="1548382" indent="-516127" lvl="2">
              <a:lnSpc>
                <a:spcPts val="5020"/>
              </a:lnSpc>
              <a:buFont typeface="Arial"/>
              <a:buChar char="⚬"/>
            </a:pPr>
            <a:r>
              <a:rPr lang="en-US" b="true" sz="3585">
                <a:solidFill>
                  <a:srgbClr val="000000"/>
                </a:solidFill>
                <a:latin typeface="Canva Sans Bold"/>
                <a:ea typeface="Canva Sans Bold"/>
                <a:cs typeface="Canva Sans Bold"/>
                <a:sym typeface="Canva Sans Bold"/>
              </a:rPr>
              <a:t>ABCI is Japan's AI-specific supercomputer optimized for deep learning, neural networks, and big data analysis.</a:t>
            </a:r>
          </a:p>
          <a:p>
            <a:pPr algn="just" marL="1548382" indent="-516127" lvl="2">
              <a:lnSpc>
                <a:spcPts val="5020"/>
              </a:lnSpc>
              <a:buFont typeface="Arial"/>
              <a:buChar char="⚬"/>
            </a:pPr>
            <a:r>
              <a:rPr lang="en-US" b="true" sz="3585">
                <a:solidFill>
                  <a:srgbClr val="000000"/>
                </a:solidFill>
                <a:latin typeface="Canva Sans Bold"/>
                <a:ea typeface="Canva Sans Bold"/>
                <a:cs typeface="Canva Sans Bold"/>
                <a:sym typeface="Canva Sans Bold"/>
              </a:rPr>
              <a:t>It is used for AI model training, autonomous driving, and robotics research.</a:t>
            </a:r>
          </a:p>
          <a:p>
            <a:pPr algn="just">
              <a:lnSpc>
                <a:spcPts val="5020"/>
              </a:lnSpc>
            </a:pPr>
          </a:p>
        </p:txBody>
      </p:sp>
    </p:spTree>
  </p:cSld>
  <p:clrMapOvr>
    <a:masterClrMapping/>
  </p:clrMapOvr>
</p:sld>
</file>

<file path=ppt/slides/slide10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805629" y="2119630"/>
            <a:ext cx="11398786" cy="5981065"/>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JOLIET (US</a:t>
            </a:r>
            <a:r>
              <a:rPr lang="en-US" b="true" sz="3399">
                <a:solidFill>
                  <a:srgbClr val="000000"/>
                </a:solidFill>
                <a:latin typeface="Canva Sans Bold"/>
                <a:ea typeface="Canva Sans Bold"/>
                <a:cs typeface="Canva Sans Bold"/>
                <a:sym typeface="Canva Sans Bold"/>
              </a:rPr>
              <a:t>A) – Rank 12</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Location: University of Illinois, USA</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Key Features: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JOLIET focuses on AI-driven research for biological applications, materials science, and AI-based simulations.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It is used for big data analytics and machine learning models that require extensive computing power.</a:t>
            </a:r>
          </a:p>
          <a:p>
            <a:pPr algn="just">
              <a:lnSpc>
                <a:spcPts val="4759"/>
              </a:lnSpc>
            </a:pPr>
          </a:p>
        </p:txBody>
      </p:sp>
    </p:spTree>
  </p:cSld>
  <p:clrMapOvr>
    <a:masterClrMapping/>
  </p:clrMapOvr>
</p:sld>
</file>

<file path=ppt/slides/slide10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grpSp>
        <p:nvGrpSpPr>
          <p:cNvPr name="Group 3" id="3"/>
          <p:cNvGrpSpPr/>
          <p:nvPr/>
        </p:nvGrpSpPr>
        <p:grpSpPr>
          <a:xfrm rot="0">
            <a:off x="-31071" y="0"/>
            <a:ext cx="4239083" cy="10287000"/>
            <a:chOff x="0" y="0"/>
            <a:chExt cx="5652111" cy="13716000"/>
          </a:xfrm>
        </p:grpSpPr>
        <p:grpSp>
          <p:nvGrpSpPr>
            <p:cNvPr name="Group 4" id="4"/>
            <p:cNvGrpSpPr/>
            <p:nvPr/>
          </p:nvGrpSpPr>
          <p:grpSpPr>
            <a:xfrm rot="0">
              <a:off x="2826056" y="0"/>
              <a:ext cx="2826056" cy="13716000"/>
              <a:chOff x="0" y="0"/>
              <a:chExt cx="558233" cy="2709333"/>
            </a:xfrm>
          </p:grpSpPr>
          <p:sp>
            <p:nvSpPr>
              <p:cNvPr name="Freeform 5" id="5"/>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6" id="6"/>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13028" y="0"/>
              <a:ext cx="2826056" cy="13716000"/>
              <a:chOff x="0" y="0"/>
              <a:chExt cx="558233" cy="2709333"/>
            </a:xfrm>
          </p:grpSpPr>
          <p:sp>
            <p:nvSpPr>
              <p:cNvPr name="Freeform 8" id="8"/>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9" id="9"/>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2826056" cy="13716000"/>
              <a:chOff x="0" y="0"/>
              <a:chExt cx="558233" cy="2709333"/>
            </a:xfrm>
          </p:grpSpPr>
          <p:sp>
            <p:nvSpPr>
              <p:cNvPr name="Freeform 11" id="11"/>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2" id="12"/>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1535017" y="3463106"/>
          <a:ext cx="14811661" cy="6091876"/>
        </p:xfrm>
        <a:graphic>
          <a:graphicData uri="http://schemas.openxmlformats.org/drawingml/2006/table">
            <a:tbl>
              <a:tblPr/>
              <a:tblGrid>
                <a:gridCol w="7080179"/>
                <a:gridCol w="7731482"/>
              </a:tblGrid>
              <a:tr h="970709">
                <a:tc>
                  <a:txBody>
                    <a:bodyPr anchor="t" rtlCol="false"/>
                    <a:lstStyle/>
                    <a:p>
                      <a:pPr algn="ctr">
                        <a:lnSpc>
                          <a:spcPts val="2939"/>
                        </a:lnSpc>
                        <a:defRPr/>
                      </a:pPr>
                      <a:r>
                        <a:rPr lang="en-US" sz="2099" b="true">
                          <a:solidFill>
                            <a:srgbClr val="000000"/>
                          </a:solidFill>
                          <a:latin typeface="Canva Sans Bold"/>
                          <a:ea typeface="Canva Sans Bold"/>
                          <a:cs typeface="Canva Sans Bold"/>
                          <a:sym typeface="Canva Sans Bold"/>
                        </a:rPr>
                        <a:t>Symmetric Key Encryption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Canva Sans Bold"/>
                          <a:ea typeface="Canva Sans Bold"/>
                          <a:cs typeface="Canva Sans Bold"/>
                          <a:sym typeface="Canva Sans Bold"/>
                        </a:rPr>
                        <a:t>Asymmetric Key Encryption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83486">
                <a:tc>
                  <a:txBody>
                    <a:bodyPr anchor="t" rtlCol="false"/>
                    <a:lstStyle/>
                    <a:p>
                      <a:pPr algn="ctr">
                        <a:lnSpc>
                          <a:spcPts val="2939"/>
                        </a:lnSpc>
                        <a:defRPr/>
                      </a:pPr>
                      <a:r>
                        <a:rPr lang="en-US" sz="2099" b="true">
                          <a:solidFill>
                            <a:srgbClr val="000000"/>
                          </a:solidFill>
                          <a:latin typeface="Canva Sans Bold"/>
                          <a:ea typeface="Canva Sans Bold"/>
                          <a:cs typeface="Canva Sans Bold"/>
                          <a:sym typeface="Canva Sans Bold"/>
                        </a:rPr>
                        <a:t>It only requires a single key for both encryption and decryption.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Canva Sans Bold"/>
                          <a:ea typeface="Canva Sans Bold"/>
                          <a:cs typeface="Canva Sans Bold"/>
                          <a:sym typeface="Canva Sans Bold"/>
                        </a:rPr>
                        <a:t>It requires two keys, a public key and a private key, one to encrypt and the other to decrypt.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83486">
                <a:tc>
                  <a:txBody>
                    <a:bodyPr anchor="t" rtlCol="false"/>
                    <a:lstStyle/>
                    <a:p>
                      <a:pPr algn="ctr">
                        <a:lnSpc>
                          <a:spcPts val="2939"/>
                        </a:lnSpc>
                        <a:defRPr/>
                      </a:pPr>
                      <a:r>
                        <a:rPr lang="en-US" sz="2099" b="true">
                          <a:solidFill>
                            <a:srgbClr val="000000"/>
                          </a:solidFill>
                          <a:latin typeface="Canva Sans Bold"/>
                          <a:ea typeface="Canva Sans Bold"/>
                          <a:cs typeface="Canva Sans Bold"/>
                          <a:sym typeface="Canva Sans Bold"/>
                        </a:rPr>
                        <a:t>The size of ciphertext is the same or smaller than the original plaintext.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Canva Sans Bold"/>
                          <a:ea typeface="Canva Sans Bold"/>
                          <a:cs typeface="Canva Sans Bold"/>
                          <a:sym typeface="Canva Sans Bold"/>
                        </a:rPr>
                        <a:t>The size of ciphertext is the same or larger than the original plaintext.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70709">
                <a:tc>
                  <a:txBody>
                    <a:bodyPr anchor="t" rtlCol="false"/>
                    <a:lstStyle/>
                    <a:p>
                      <a:pPr algn="ctr">
                        <a:lnSpc>
                          <a:spcPts val="2939"/>
                        </a:lnSpc>
                        <a:defRPr/>
                      </a:pPr>
                      <a:r>
                        <a:rPr lang="en-US" sz="2099" b="true">
                          <a:solidFill>
                            <a:srgbClr val="000000"/>
                          </a:solidFill>
                          <a:latin typeface="Canva Sans Bold"/>
                          <a:ea typeface="Canva Sans Bold"/>
                          <a:cs typeface="Canva Sans Bold"/>
                          <a:sym typeface="Canva Sans Bold"/>
                        </a:rPr>
                        <a:t>The encryption process is very fast.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Canva Sans Bold"/>
                          <a:ea typeface="Canva Sans Bold"/>
                          <a:cs typeface="Canva Sans Bold"/>
                          <a:sym typeface="Canva Sans Bold"/>
                        </a:rPr>
                        <a:t>The encryption process is slow.</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83486">
                <a:tc>
                  <a:txBody>
                    <a:bodyPr anchor="t" rtlCol="false"/>
                    <a:lstStyle/>
                    <a:p>
                      <a:pPr algn="ctr">
                        <a:lnSpc>
                          <a:spcPts val="2939"/>
                        </a:lnSpc>
                        <a:defRPr/>
                      </a:pPr>
                      <a:r>
                        <a:rPr lang="en-US" sz="2099" b="true">
                          <a:solidFill>
                            <a:srgbClr val="000000"/>
                          </a:solidFill>
                          <a:latin typeface="Canva Sans Bold"/>
                          <a:ea typeface="Canva Sans Bold"/>
                          <a:cs typeface="Canva Sans Bold"/>
                          <a:sym typeface="Canva Sans Bold"/>
                        </a:rPr>
                        <a:t>It is used when a large amount of data needs to be transferred.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Canva Sans Bold"/>
                          <a:ea typeface="Canva Sans Bold"/>
                          <a:cs typeface="Canva Sans Bold"/>
                          <a:sym typeface="Canva Sans Bold"/>
                        </a:rPr>
                        <a:t>It is used to transfer small amount of data.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1623152" y="1597025"/>
            <a:ext cx="13838235" cy="1374496"/>
          </a:xfrm>
          <a:prstGeom prst="rect">
            <a:avLst/>
          </a:prstGeom>
        </p:spPr>
        <p:txBody>
          <a:bodyPr anchor="t" rtlCol="false" tIns="0" lIns="0" bIns="0" rIns="0">
            <a:spAutoFit/>
          </a:bodyPr>
          <a:lstStyle/>
          <a:p>
            <a:pPr algn="ctr">
              <a:lnSpc>
                <a:spcPts val="5508"/>
              </a:lnSpc>
            </a:pPr>
            <a:r>
              <a:rPr lang="en-US" sz="3934" b="true">
                <a:solidFill>
                  <a:srgbClr val="000000"/>
                </a:solidFill>
                <a:latin typeface="Canva Sans Bold"/>
                <a:ea typeface="Canva Sans Bold"/>
                <a:cs typeface="Canva Sans Bold"/>
                <a:sym typeface="Canva Sans Bold"/>
              </a:rPr>
              <a:t>Distinguish Between Asymmetric and Symmetric Cryptography/Encryption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1255923" y="2300689"/>
          <a:ext cx="15105444" cy="6688494"/>
        </p:xfrm>
        <a:graphic>
          <a:graphicData uri="http://schemas.openxmlformats.org/drawingml/2006/table">
            <a:tbl>
              <a:tblPr/>
              <a:tblGrid>
                <a:gridCol w="7265169"/>
                <a:gridCol w="7840276"/>
              </a:tblGrid>
              <a:tr h="1738981">
                <a:tc>
                  <a:txBody>
                    <a:bodyPr anchor="t" rtlCol="false"/>
                    <a:lstStyle/>
                    <a:p>
                      <a:pPr algn="ctr">
                        <a:lnSpc>
                          <a:spcPts val="2939"/>
                        </a:lnSpc>
                        <a:defRPr/>
                      </a:pPr>
                      <a:r>
                        <a:rPr lang="en-US" sz="2099" b="true">
                          <a:solidFill>
                            <a:srgbClr val="000000"/>
                          </a:solidFill>
                          <a:latin typeface="Canva Sans Bold"/>
                          <a:ea typeface="Canva Sans Bold"/>
                          <a:cs typeface="Canva Sans Bold"/>
                          <a:sym typeface="Canva Sans Bold"/>
                        </a:rPr>
                        <a:t>It only provides confidentiality.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Canva Sans Bold"/>
                          <a:ea typeface="Canva Sans Bold"/>
                          <a:cs typeface="Canva Sans Bold"/>
                          <a:sym typeface="Canva Sans Bold"/>
                        </a:rPr>
                        <a:t>It provides confidentiality, authenticity, and non-repudiation.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71550">
                <a:tc>
                  <a:txBody>
                    <a:bodyPr anchor="t" rtlCol="false"/>
                    <a:lstStyle/>
                    <a:p>
                      <a:pPr algn="ctr">
                        <a:lnSpc>
                          <a:spcPts val="2939"/>
                        </a:lnSpc>
                        <a:defRPr/>
                      </a:pPr>
                      <a:r>
                        <a:rPr lang="en-US" sz="2099" b="true">
                          <a:solidFill>
                            <a:srgbClr val="000000"/>
                          </a:solidFill>
                          <a:latin typeface="Canva Sans Bold"/>
                          <a:ea typeface="Canva Sans Bold"/>
                          <a:cs typeface="Canva Sans Bold"/>
                          <a:sym typeface="Canva Sans Bold"/>
                        </a:rPr>
                        <a:t>The length of key used is 128 or 256 bits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Canva Sans Bold"/>
                          <a:ea typeface="Canva Sans Bold"/>
                          <a:cs typeface="Canva Sans Bold"/>
                          <a:sym typeface="Canva Sans Bold"/>
                        </a:rPr>
                        <a:t>The  length of key used is 2048 or higher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738981">
                <a:tc>
                  <a:txBody>
                    <a:bodyPr anchor="t" rtlCol="false"/>
                    <a:lstStyle/>
                    <a:p>
                      <a:pPr algn="ctr">
                        <a:lnSpc>
                          <a:spcPts val="2939"/>
                        </a:lnSpc>
                        <a:defRPr/>
                      </a:pPr>
                      <a:r>
                        <a:rPr lang="en-US" sz="2099" b="true">
                          <a:solidFill>
                            <a:srgbClr val="000000"/>
                          </a:solidFill>
                          <a:latin typeface="Canva Sans Bold"/>
                          <a:ea typeface="Canva Sans Bold"/>
                          <a:cs typeface="Canva Sans Bold"/>
                          <a:sym typeface="Canva Sans Bold"/>
                        </a:rPr>
                        <a:t>In symmetric key encryption, resource utilization is low compared to asymmetric key encryption.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Canva Sans Bold"/>
                          <a:ea typeface="Canva Sans Bold"/>
                          <a:cs typeface="Canva Sans Bold"/>
                          <a:sym typeface="Canva Sans Bold"/>
                        </a:rPr>
                        <a:t>In asymmetric key encryption, resource utilization is high.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738981">
                <a:tc>
                  <a:txBody>
                    <a:bodyPr anchor="t" rtlCol="false"/>
                    <a:lstStyle/>
                    <a:p>
                      <a:pPr algn="ctr">
                        <a:lnSpc>
                          <a:spcPts val="2939"/>
                        </a:lnSpc>
                        <a:defRPr/>
                      </a:pPr>
                      <a:r>
                        <a:rPr lang="en-US" sz="2099" b="true">
                          <a:solidFill>
                            <a:srgbClr val="000000"/>
                          </a:solidFill>
                          <a:latin typeface="Canva Sans Bold"/>
                          <a:ea typeface="Canva Sans Bold"/>
                          <a:cs typeface="Canva Sans Bold"/>
                          <a:sym typeface="Canva Sans Bold"/>
                        </a:rPr>
                        <a:t>It is efficient as it is used for handling large amount of data.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Canva Sans Bold"/>
                          <a:ea typeface="Canva Sans Bold"/>
                          <a:cs typeface="Canva Sans Bold"/>
                          <a:sym typeface="Canva Sans Bold"/>
                        </a:rPr>
                        <a:t>It is comparatively less efficient as it can handle a small amount of data.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1593773" y="1466850"/>
          <a:ext cx="14586333" cy="7545713"/>
        </p:xfrm>
        <a:graphic>
          <a:graphicData uri="http://schemas.openxmlformats.org/drawingml/2006/table">
            <a:tbl>
              <a:tblPr/>
              <a:tblGrid>
                <a:gridCol w="5372223"/>
                <a:gridCol w="9214110"/>
              </a:tblGrid>
              <a:tr h="2273242">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Security is lower as only one key is used for both encryption and decryption purposes.</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Security is higher as two keys are used, one for encryption and the other for decryption.</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r>
              <a:tr h="3334996">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The Mathematical Representation is as follows-P = D (K, E(K, P))where K –&gt; encryption and decryption keyP –&gt; plain textD –&gt; Decryption E(K, P) –&gt; Encryption of plain text using K</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The Mathematical Representation is as follows-P = D(Kd, E (Ke,P))where Ke –&gt; encryption keyKd –&gt; decryption keyD –&gt; DecryptionE(Ke, P) –&gt; Encryption of plain text using encryption key Ke. P –&gt; plain text</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r>
              <a:tr h="1937474">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Examples: 3DES, AES, DES and RC4</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Canva Sans Bold"/>
                          <a:ea typeface="Canva Sans Bold"/>
                          <a:cs typeface="Canva Sans Bold"/>
                          <a:sym typeface="Canva Sans Bold"/>
                        </a:rPr>
                        <a:t>Examples: Diffie-Hellman, ECC, El Gamal, DSA and RSA</a:t>
                      </a:r>
                      <a:endParaRPr lang="en-US" sz="1100"/>
                    </a:p>
                  </a:txBody>
                  <a:tcPr marL="190500" marR="190500" marT="190500" marB="190500" anchor="ctr">
                    <a:lnL cmpd="sng" algn="ctr" cap="flat" w="47625">
                      <a:solidFill>
                        <a:srgbClr val="000000"/>
                      </a:solidFill>
                      <a:prstDash val="solid"/>
                      <a:round/>
                      <a:headEnd type="none" w="med" len="med"/>
                      <a:tailEnd type="none" w="med" len="med"/>
                    </a:lnL>
                    <a:lnR cmpd="sng" algn="ctr" cap="flat" w="47625">
                      <a:solidFill>
                        <a:srgbClr val="000000"/>
                      </a:solidFill>
                      <a:prstDash val="solid"/>
                      <a:round/>
                      <a:headEnd type="none" w="med" len="med"/>
                      <a:tailEnd type="none" w="med" len="med"/>
                    </a:lnR>
                    <a:lnT cmpd="sng" algn="ctr" cap="flat" w="47625">
                      <a:solidFill>
                        <a:srgbClr val="000000"/>
                      </a:solidFill>
                      <a:prstDash val="solid"/>
                      <a:round/>
                      <a:headEnd type="none" w="med" len="med"/>
                      <a:tailEnd type="none" w="med" len="med"/>
                    </a:lnT>
                    <a:lnB cmpd="sng" algn="ctr" cap="flat" w="47625">
                      <a:solidFill>
                        <a:srgbClr val="000000"/>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27861" y="3777615"/>
            <a:ext cx="14431294" cy="4419453"/>
          </a:xfrm>
          <a:custGeom>
            <a:avLst/>
            <a:gdLst/>
            <a:ahLst/>
            <a:cxnLst/>
            <a:rect r="r" b="b" t="t" l="l"/>
            <a:pathLst>
              <a:path h="4419453" w="14431294">
                <a:moveTo>
                  <a:pt x="0" y="0"/>
                </a:moveTo>
                <a:lnTo>
                  <a:pt x="14431294" y="0"/>
                </a:lnTo>
                <a:lnTo>
                  <a:pt x="14431294" y="4419453"/>
                </a:lnTo>
                <a:lnTo>
                  <a:pt x="0" y="4419453"/>
                </a:lnTo>
                <a:lnTo>
                  <a:pt x="0" y="0"/>
                </a:lnTo>
                <a:close/>
              </a:path>
            </a:pathLst>
          </a:custGeom>
          <a:blipFill>
            <a:blip r:embed="rId4"/>
            <a:stretch>
              <a:fillRect l="0" t="0" r="0" b="0"/>
            </a:stretch>
          </a:blipFill>
        </p:spPr>
      </p:sp>
      <p:sp>
        <p:nvSpPr>
          <p:cNvPr name="TextBox 5" id="5"/>
          <p:cNvSpPr txBox="true"/>
          <p:nvPr/>
        </p:nvSpPr>
        <p:spPr>
          <a:xfrm rot="0">
            <a:off x="9139238" y="4119880"/>
            <a:ext cx="9525" cy="332740"/>
          </a:xfrm>
          <a:prstGeom prst="rect">
            <a:avLst/>
          </a:prstGeom>
        </p:spPr>
        <p:txBody>
          <a:bodyPr anchor="t" rtlCol="false" tIns="0" lIns="0" bIns="0" rIns="0">
            <a:spAutoFit/>
          </a:bodyPr>
          <a:lstStyle/>
          <a:p>
            <a:pPr algn="ctr">
              <a:lnSpc>
                <a:spcPts val="2659"/>
              </a:lnSpc>
              <a:spcBef>
                <a:spcPct val="0"/>
              </a:spcBef>
            </a:pPr>
          </a:p>
        </p:txBody>
      </p:sp>
      <p:sp>
        <p:nvSpPr>
          <p:cNvPr name="TextBox 6" id="6"/>
          <p:cNvSpPr txBox="true"/>
          <p:nvPr/>
        </p:nvSpPr>
        <p:spPr>
          <a:xfrm rot="0">
            <a:off x="1857536" y="1787942"/>
            <a:ext cx="1380909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Block Diagram of Symmetric Cryptography</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9139238" y="4119880"/>
            <a:ext cx="9525" cy="332740"/>
          </a:xfrm>
          <a:prstGeom prst="rect">
            <a:avLst/>
          </a:prstGeom>
        </p:spPr>
        <p:txBody>
          <a:bodyPr anchor="t" rtlCol="false" tIns="0" lIns="0" bIns="0" rIns="0">
            <a:spAutoFit/>
          </a:bodyPr>
          <a:lstStyle/>
          <a:p>
            <a:pPr algn="ctr">
              <a:lnSpc>
                <a:spcPts val="2659"/>
              </a:lnSpc>
              <a:spcBef>
                <a:spcPct val="0"/>
              </a:spcBef>
            </a:pPr>
          </a:p>
        </p:txBody>
      </p:sp>
      <p:sp>
        <p:nvSpPr>
          <p:cNvPr name="TextBox 5" id="5"/>
          <p:cNvSpPr txBox="true"/>
          <p:nvPr/>
        </p:nvSpPr>
        <p:spPr>
          <a:xfrm rot="0">
            <a:off x="2318160" y="1253275"/>
            <a:ext cx="1419150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Block Diagram of Asymmetric Cryptography</a:t>
            </a:r>
          </a:p>
        </p:txBody>
      </p:sp>
      <p:sp>
        <p:nvSpPr>
          <p:cNvPr name="Freeform 6" id="6"/>
          <p:cNvSpPr/>
          <p:nvPr/>
        </p:nvSpPr>
        <p:spPr>
          <a:xfrm flipH="false" flipV="false" rot="0">
            <a:off x="2446650" y="2972722"/>
            <a:ext cx="14470124" cy="5801395"/>
          </a:xfrm>
          <a:custGeom>
            <a:avLst/>
            <a:gdLst/>
            <a:ahLst/>
            <a:cxnLst/>
            <a:rect r="r" b="b" t="t" l="l"/>
            <a:pathLst>
              <a:path h="5801395" w="14470124">
                <a:moveTo>
                  <a:pt x="0" y="0"/>
                </a:moveTo>
                <a:lnTo>
                  <a:pt x="14470124" y="0"/>
                </a:lnTo>
                <a:lnTo>
                  <a:pt x="14470124" y="5801395"/>
                </a:lnTo>
                <a:lnTo>
                  <a:pt x="0" y="5801395"/>
                </a:lnTo>
                <a:lnTo>
                  <a:pt x="0" y="0"/>
                </a:lnTo>
                <a:close/>
              </a:path>
            </a:pathLst>
          </a:custGeom>
          <a:blipFill>
            <a:blip r:embed="rId4"/>
            <a:stretch>
              <a:fillRect l="-3371" t="0" r="-3371" b="-3121"/>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383499" y="230891"/>
            <a:ext cx="3082603"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Examples</a:t>
            </a:r>
          </a:p>
        </p:txBody>
      </p:sp>
      <p:sp>
        <p:nvSpPr>
          <p:cNvPr name="TextBox 5" id="5"/>
          <p:cNvSpPr txBox="true"/>
          <p:nvPr/>
        </p:nvSpPr>
        <p:spPr>
          <a:xfrm rot="0">
            <a:off x="4225379" y="2889629"/>
            <a:ext cx="3699421"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Symmetric:</a:t>
            </a:r>
          </a:p>
        </p:txBody>
      </p:sp>
      <p:sp>
        <p:nvSpPr>
          <p:cNvPr name="TextBox 6" id="6"/>
          <p:cNvSpPr txBox="true"/>
          <p:nvPr/>
        </p:nvSpPr>
        <p:spPr>
          <a:xfrm rot="0">
            <a:off x="3407141" y="4061326"/>
            <a:ext cx="11076795" cy="5008377"/>
          </a:xfrm>
          <a:prstGeom prst="rect">
            <a:avLst/>
          </a:prstGeom>
        </p:spPr>
        <p:txBody>
          <a:bodyPr anchor="t" rtlCol="false" tIns="0" lIns="0" bIns="0" rIns="0">
            <a:spAutoFit/>
          </a:bodyPr>
          <a:lstStyle/>
          <a:p>
            <a:pPr algn="just" marL="563971" indent="-281985" lvl="1">
              <a:lnSpc>
                <a:spcPts val="3657"/>
              </a:lnSpc>
              <a:buAutoNum type="arabicPeriod" startAt="1"/>
            </a:pPr>
            <a:r>
              <a:rPr lang="en-US" b="true" sz="2612">
                <a:solidFill>
                  <a:srgbClr val="000000"/>
                </a:solidFill>
                <a:latin typeface="Canva Sans Bold"/>
                <a:ea typeface="Canva Sans Bold"/>
                <a:cs typeface="Canva Sans Bold"/>
                <a:sym typeface="Canva Sans Bold"/>
              </a:rPr>
              <a:t>DES</a:t>
            </a:r>
          </a:p>
          <a:p>
            <a:pPr algn="just">
              <a:lnSpc>
                <a:spcPts val="3657"/>
              </a:lnSpc>
            </a:pPr>
            <a:r>
              <a:rPr lang="en-US" sz="2612" b="true">
                <a:solidFill>
                  <a:srgbClr val="000000"/>
                </a:solidFill>
                <a:latin typeface="Canva Sans Bold"/>
                <a:ea typeface="Canva Sans Bold"/>
                <a:cs typeface="Canva Sans Bold"/>
                <a:sym typeface="Canva Sans Bold"/>
              </a:rPr>
              <a:t>In “modern” computing, DES was the first standardized cipher for securing electronic communications, and is used in variations (e.g. 2-key or 3-key 3DES). The original DES is not used anymore as it is considered too “weak”, due to the processing power of modern computers. Even 3DES is not recommended by NIST and PCI DSS 3.2, as well as all 64-bit ciphers. However, 3DES is still widely used in </a:t>
            </a:r>
            <a:r>
              <a:rPr lang="en-US" b="true" sz="2612" u="sng">
                <a:solidFill>
                  <a:srgbClr val="000000"/>
                </a:solidFill>
                <a:latin typeface="Canva Sans Bold"/>
                <a:ea typeface="Canva Sans Bold"/>
                <a:cs typeface="Canva Sans Bold"/>
                <a:sym typeface="Canva Sans Bold"/>
                <a:hlinkClick r:id="rId4" tooltip="https://www.cryptomathic.com/products/obsidian"/>
              </a:rPr>
              <a:t>EMV solutions</a:t>
            </a:r>
            <a:r>
              <a:rPr lang="en-US" sz="2612" b="true">
                <a:solidFill>
                  <a:srgbClr val="000000"/>
                </a:solidFill>
                <a:latin typeface="Canva Sans Bold"/>
                <a:ea typeface="Canva Sans Bold"/>
                <a:cs typeface="Canva Sans Bold"/>
                <a:sym typeface="Canva Sans Bold"/>
              </a:rPr>
              <a:t> and chip cards because of legacy applications that do not have a crypto-agile infrastructure.</a:t>
            </a:r>
          </a:p>
          <a:p>
            <a:pPr algn="just">
              <a:lnSpc>
                <a:spcPts val="3657"/>
              </a:lnSpc>
            </a:pPr>
          </a:p>
          <a:p>
            <a:pPr algn="just">
              <a:lnSpc>
                <a:spcPts val="3657"/>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9139238" y="4819967"/>
            <a:ext cx="9525" cy="580390"/>
          </a:xfrm>
          <a:prstGeom prst="rect">
            <a:avLst/>
          </a:prstGeom>
        </p:spPr>
        <p:txBody>
          <a:bodyPr anchor="t" rtlCol="false" tIns="0" lIns="0" bIns="0" rIns="0">
            <a:spAutoFit/>
          </a:bodyPr>
          <a:lstStyle/>
          <a:p>
            <a:pPr algn="ctr">
              <a:lnSpc>
                <a:spcPts val="4759"/>
              </a:lnSpc>
            </a:pPr>
          </a:p>
        </p:txBody>
      </p:sp>
      <p:sp>
        <p:nvSpPr>
          <p:cNvPr name="TextBox 5" id="5"/>
          <p:cNvSpPr txBox="true"/>
          <p:nvPr/>
        </p:nvSpPr>
        <p:spPr>
          <a:xfrm rot="0">
            <a:off x="1880212" y="2366878"/>
            <a:ext cx="13895942" cy="65811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 </a:t>
            </a:r>
            <a:r>
              <a:rPr lang="en-US" sz="3399" b="true">
                <a:solidFill>
                  <a:srgbClr val="000000"/>
                </a:solidFill>
                <a:latin typeface="Canva Sans Bold"/>
                <a:ea typeface="Canva Sans Bold"/>
                <a:cs typeface="Canva Sans Bold"/>
                <a:sym typeface="Canva Sans Bold"/>
              </a:rPr>
              <a:t>2. AES</a:t>
            </a:r>
          </a:p>
          <a:p>
            <a:pPr algn="l">
              <a:lnSpc>
                <a:spcPts val="4759"/>
              </a:lnSpc>
            </a:pPr>
            <a:r>
              <a:rPr lang="en-US" sz="3399" b="true">
                <a:solidFill>
                  <a:srgbClr val="000000"/>
                </a:solidFill>
                <a:latin typeface="Canva Sans Bold"/>
                <a:ea typeface="Canva Sans Bold"/>
                <a:cs typeface="Canva Sans Bold"/>
                <a:sym typeface="Canva Sans Bold"/>
              </a:rPr>
              <a:t>The most commonly used symmetric algorithm is the Advanced Encryption Standard (AES), which was originally known as Rijndael. This is the standard set by the U.S. National Institute of Standards and Technology in 2001 for the encryption of electronic data announced in U.S. FIPS PUB 197. This standard supersedes DES, which had been in use since 1977. Under NIST, the AES cipher has a block size of 128 bits, but can have three different key lengths as shown with AES-128, AES-192 and AES-256.</a:t>
            </a:r>
          </a:p>
          <a:p>
            <a:pPr algn="l">
              <a:lnSpc>
                <a:spcPts val="4759"/>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9139238" y="4819967"/>
            <a:ext cx="9525" cy="580390"/>
          </a:xfrm>
          <a:prstGeom prst="rect">
            <a:avLst/>
          </a:prstGeom>
        </p:spPr>
        <p:txBody>
          <a:bodyPr anchor="t" rtlCol="false" tIns="0" lIns="0" bIns="0" rIns="0">
            <a:spAutoFit/>
          </a:bodyPr>
          <a:lstStyle/>
          <a:p>
            <a:pPr algn="ctr">
              <a:lnSpc>
                <a:spcPts val="4759"/>
              </a:lnSpc>
            </a:pPr>
          </a:p>
        </p:txBody>
      </p:sp>
      <p:sp>
        <p:nvSpPr>
          <p:cNvPr name="TextBox 5" id="5"/>
          <p:cNvSpPr txBox="true"/>
          <p:nvPr/>
        </p:nvSpPr>
        <p:spPr>
          <a:xfrm rot="0">
            <a:off x="6183137" y="2839019"/>
            <a:ext cx="408190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Asymmetric:</a:t>
            </a:r>
          </a:p>
        </p:txBody>
      </p:sp>
      <p:sp>
        <p:nvSpPr>
          <p:cNvPr name="TextBox 6" id="6"/>
          <p:cNvSpPr txBox="true"/>
          <p:nvPr/>
        </p:nvSpPr>
        <p:spPr>
          <a:xfrm rot="0">
            <a:off x="3185663" y="4283239"/>
            <a:ext cx="12134668" cy="4975061"/>
          </a:xfrm>
          <a:prstGeom prst="rect">
            <a:avLst/>
          </a:prstGeom>
        </p:spPr>
        <p:txBody>
          <a:bodyPr anchor="t" rtlCol="false" tIns="0" lIns="0" bIns="0" rIns="0">
            <a:spAutoFit/>
          </a:bodyPr>
          <a:lstStyle/>
          <a:p>
            <a:pPr algn="l" marL="613847" indent="-306923" lvl="1">
              <a:lnSpc>
                <a:spcPts val="3980"/>
              </a:lnSpc>
              <a:buAutoNum type="arabicPeriod" startAt="1"/>
            </a:pPr>
            <a:r>
              <a:rPr lang="en-US" b="true" sz="2843">
                <a:solidFill>
                  <a:srgbClr val="000000"/>
                </a:solidFill>
                <a:latin typeface="Canva Sans Bold"/>
                <a:ea typeface="Canva Sans Bold"/>
                <a:cs typeface="Canva Sans Bold"/>
                <a:sym typeface="Canva Sans Bold"/>
              </a:rPr>
              <a:t>R</a:t>
            </a:r>
            <a:r>
              <a:rPr lang="en-US" b="true" sz="2843">
                <a:solidFill>
                  <a:srgbClr val="000000"/>
                </a:solidFill>
                <a:latin typeface="Canva Sans Bold"/>
                <a:ea typeface="Canva Sans Bold"/>
                <a:cs typeface="Canva Sans Bold"/>
                <a:sym typeface="Canva Sans Bold"/>
              </a:rPr>
              <a:t>ivest Shamir Adleman (RSA)</a:t>
            </a:r>
          </a:p>
          <a:p>
            <a:pPr algn="l">
              <a:lnSpc>
                <a:spcPts val="3980"/>
              </a:lnSpc>
            </a:pPr>
            <a:r>
              <a:rPr lang="en-US" sz="2843" b="true">
                <a:solidFill>
                  <a:srgbClr val="000000"/>
                </a:solidFill>
                <a:latin typeface="Canva Sans Bold"/>
                <a:ea typeface="Canva Sans Bold"/>
                <a:cs typeface="Canva Sans Bold"/>
                <a:sym typeface="Canva Sans Bold"/>
              </a:rPr>
              <a:t>Published in 1977, RSA is one of the oldest examples of asymmetric encryption. Developed by Ron Rivest, Adi Shamir, and Leonard Adleman, RSA encryption generates a public key by multiplying two large, random prime numbers together, and using these same prime numbers, generates a private key. From there, standard asymmetric encryption takes place: information is encrypted using the public key and decrypted using the private key.</a:t>
            </a:r>
          </a:p>
          <a:p>
            <a:pPr algn="l">
              <a:lnSpc>
                <a:spcPts val="3980"/>
              </a:lnSpc>
            </a:pPr>
          </a:p>
          <a:p>
            <a:pPr algn="l">
              <a:lnSpc>
                <a:spcPts val="3980"/>
              </a:lnSpc>
            </a:pPr>
            <a:r>
              <a:rPr lang="en-US" sz="2843" b="true">
                <a:solidFill>
                  <a:srgbClr val="000000"/>
                </a:solidFill>
                <a:latin typeface="Canva Sans Bold"/>
                <a:ea typeface="Canva Sans Bold"/>
                <a:cs typeface="Canva Sans Bold"/>
                <a:sym typeface="Canva Sans Bold"/>
              </a:rPr>
              <a:t>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9139238" y="4819967"/>
            <a:ext cx="9525" cy="580390"/>
          </a:xfrm>
          <a:prstGeom prst="rect">
            <a:avLst/>
          </a:prstGeom>
        </p:spPr>
        <p:txBody>
          <a:bodyPr anchor="t" rtlCol="false" tIns="0" lIns="0" bIns="0" rIns="0">
            <a:spAutoFit/>
          </a:bodyPr>
          <a:lstStyle/>
          <a:p>
            <a:pPr algn="ctr">
              <a:lnSpc>
                <a:spcPts val="4759"/>
              </a:lnSpc>
            </a:pPr>
          </a:p>
        </p:txBody>
      </p:sp>
      <p:sp>
        <p:nvSpPr>
          <p:cNvPr name="TextBox 5" id="5"/>
          <p:cNvSpPr txBox="true"/>
          <p:nvPr/>
        </p:nvSpPr>
        <p:spPr>
          <a:xfrm rot="0">
            <a:off x="2653527" y="2147825"/>
            <a:ext cx="12005792" cy="6186303"/>
          </a:xfrm>
          <a:prstGeom prst="rect">
            <a:avLst/>
          </a:prstGeom>
        </p:spPr>
        <p:txBody>
          <a:bodyPr anchor="t" rtlCol="false" tIns="0" lIns="0" bIns="0" rIns="0">
            <a:spAutoFit/>
          </a:bodyPr>
          <a:lstStyle/>
          <a:p>
            <a:pPr algn="l">
              <a:lnSpc>
                <a:spcPts val="4943"/>
              </a:lnSpc>
            </a:pPr>
            <a:r>
              <a:rPr lang="en-US" sz="3531" b="true">
                <a:solidFill>
                  <a:srgbClr val="000000"/>
                </a:solidFill>
                <a:latin typeface="Canva Sans Bold"/>
                <a:ea typeface="Canva Sans Bold"/>
                <a:cs typeface="Canva Sans Bold"/>
                <a:sym typeface="Canva Sans Bold"/>
              </a:rPr>
              <a:t>2. The Digital Signature Standard (DSS), which incorporates the Digital Signature Algorithm (DSA)</a:t>
            </a:r>
          </a:p>
          <a:p>
            <a:pPr algn="l">
              <a:lnSpc>
                <a:spcPts val="4943"/>
              </a:lnSpc>
            </a:pPr>
            <a:r>
              <a:rPr lang="en-US" sz="3531" b="true">
                <a:solidFill>
                  <a:srgbClr val="000000"/>
                </a:solidFill>
                <a:latin typeface="Canva Sans Bold"/>
                <a:ea typeface="Canva Sans Bold"/>
                <a:cs typeface="Canva Sans Bold"/>
                <a:sym typeface="Canva Sans Bold"/>
              </a:rPr>
              <a:t>The DSS, which incorporates the Digital Signature Algorithm (DSA), is the perfect example of asymmetric digital signature authentication. A sender’s private key is used to digitally sign a message or file, and the recipient uses the sender’s corresponding public key to confirm that the signature originated from the correct sender and not a suspicious or unauthorized source.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564092" y="1031520"/>
            <a:ext cx="1235379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Cryptography?</a:t>
            </a:r>
          </a:p>
        </p:txBody>
      </p:sp>
      <p:sp>
        <p:nvSpPr>
          <p:cNvPr name="TextBox 5" id="5"/>
          <p:cNvSpPr txBox="true"/>
          <p:nvPr/>
        </p:nvSpPr>
        <p:spPr>
          <a:xfrm rot="0">
            <a:off x="3066980" y="3321968"/>
            <a:ext cx="11348018" cy="478091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Cryptography is a technique of securing information and communications through the use of codes so that only those persons for whom the information is intended can understand and process it. Thus preventing unauthorized access to information. The prefix “crypt” means “hidden” and the suffix “graphy” means “writing”. </a:t>
            </a:r>
          </a:p>
          <a:p>
            <a:pPr algn="l">
              <a:lnSpc>
                <a:spcPts val="4759"/>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527373" y="537527"/>
            <a:ext cx="1058465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Different Types of Web Browsers</a:t>
            </a:r>
          </a:p>
        </p:txBody>
      </p:sp>
      <p:sp>
        <p:nvSpPr>
          <p:cNvPr name="TextBox 5" id="5"/>
          <p:cNvSpPr txBox="true"/>
          <p:nvPr/>
        </p:nvSpPr>
        <p:spPr>
          <a:xfrm rot="0">
            <a:off x="349327" y="1577975"/>
            <a:ext cx="5720507"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1.Google Chrome:</a:t>
            </a:r>
          </a:p>
        </p:txBody>
      </p:sp>
      <p:sp>
        <p:nvSpPr>
          <p:cNvPr name="TextBox 6" id="6"/>
          <p:cNvSpPr txBox="true"/>
          <p:nvPr/>
        </p:nvSpPr>
        <p:spPr>
          <a:xfrm rot="0">
            <a:off x="349327" y="2524713"/>
            <a:ext cx="17964839" cy="2846070"/>
          </a:xfrm>
          <a:prstGeom prst="rect">
            <a:avLst/>
          </a:prstGeom>
        </p:spPr>
        <p:txBody>
          <a:bodyPr anchor="t" rtlCol="false" tIns="0" lIns="0" bIns="0" rIns="0">
            <a:spAutoFit/>
          </a:bodyPr>
          <a:lstStyle/>
          <a:p>
            <a:pPr algn="l">
              <a:lnSpc>
                <a:spcPts val="3779"/>
              </a:lnSpc>
            </a:pPr>
            <a:r>
              <a:rPr lang="en-US" sz="2700">
                <a:solidFill>
                  <a:srgbClr val="000000"/>
                </a:solidFill>
                <a:latin typeface="Canva Sans"/>
                <a:ea typeface="Canva Sans"/>
                <a:cs typeface="Canva Sans"/>
                <a:sym typeface="Canva Sans"/>
              </a:rPr>
              <a:t>Google Chrome is a graphic freeware web browser developed by Google. </a:t>
            </a:r>
          </a:p>
          <a:p>
            <a:pPr algn="l">
              <a:lnSpc>
                <a:spcPts val="3779"/>
              </a:lnSpc>
            </a:pPr>
            <a:r>
              <a:rPr lang="en-US" sz="2700">
                <a:solidFill>
                  <a:srgbClr val="000000"/>
                </a:solidFill>
                <a:latin typeface="Canva Sans"/>
                <a:ea typeface="Canva Sans"/>
                <a:cs typeface="Canva Sans"/>
                <a:sym typeface="Canva Sans"/>
              </a:rPr>
              <a:t>It was first released in 2008 for Microsoft Windows and was later ported to Linux, macOS, iOS, and Android. Google Chrome uses the Blink rendering engine.</a:t>
            </a:r>
          </a:p>
          <a:p>
            <a:pPr algn="l">
              <a:lnSpc>
                <a:spcPts val="3779"/>
              </a:lnSpc>
            </a:pPr>
            <a:r>
              <a:rPr lang="en-US" sz="2700">
                <a:solidFill>
                  <a:srgbClr val="000000"/>
                </a:solidFill>
                <a:latin typeface="Canva Sans"/>
                <a:ea typeface="Canva Sans"/>
                <a:cs typeface="Canva Sans"/>
                <a:sym typeface="Canva Sans"/>
              </a:rPr>
              <a:t>Google Chrome is one of the most popular browsers, with a 65.69% market share as of 2024. Its popularity has led to Google launching a number of Chrome-based devices, including Chromecast and Chromebook</a:t>
            </a:r>
          </a:p>
          <a:p>
            <a:pPr algn="l">
              <a:lnSpc>
                <a:spcPts val="3779"/>
              </a:lnSpc>
            </a:pPr>
          </a:p>
        </p:txBody>
      </p:sp>
      <p:sp>
        <p:nvSpPr>
          <p:cNvPr name="TextBox 7" id="7"/>
          <p:cNvSpPr txBox="true"/>
          <p:nvPr/>
        </p:nvSpPr>
        <p:spPr>
          <a:xfrm rot="0">
            <a:off x="323161" y="5048250"/>
            <a:ext cx="277013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2. Safari:</a:t>
            </a:r>
          </a:p>
        </p:txBody>
      </p:sp>
      <p:sp>
        <p:nvSpPr>
          <p:cNvPr name="TextBox 8" id="8"/>
          <p:cNvSpPr txBox="true"/>
          <p:nvPr/>
        </p:nvSpPr>
        <p:spPr>
          <a:xfrm rot="0">
            <a:off x="323161" y="5995481"/>
            <a:ext cx="17582920" cy="2846070"/>
          </a:xfrm>
          <a:prstGeom prst="rect">
            <a:avLst/>
          </a:prstGeom>
        </p:spPr>
        <p:txBody>
          <a:bodyPr anchor="t" rtlCol="false" tIns="0" lIns="0" bIns="0" rIns="0">
            <a:spAutoFit/>
          </a:bodyPr>
          <a:lstStyle/>
          <a:p>
            <a:pPr algn="l">
              <a:lnSpc>
                <a:spcPts val="3779"/>
              </a:lnSpc>
            </a:pPr>
            <a:r>
              <a:rPr lang="en-US" sz="2700">
                <a:solidFill>
                  <a:srgbClr val="000000"/>
                </a:solidFill>
                <a:latin typeface="Canva Sans"/>
                <a:ea typeface="Canva Sans"/>
                <a:cs typeface="Canva Sans"/>
                <a:sym typeface="Canva Sans"/>
              </a:rPr>
              <a:t>Safari is a graphic web browser developed by Apple Inc. It is the default browser on both macOS and iOS devices, with a market share of around 18%.</a:t>
            </a:r>
          </a:p>
          <a:p>
            <a:pPr algn="l">
              <a:lnSpc>
                <a:spcPts val="3779"/>
              </a:lnSpc>
            </a:pPr>
            <a:r>
              <a:rPr lang="en-US" sz="2700">
                <a:solidFill>
                  <a:srgbClr val="000000"/>
                </a:solidFill>
                <a:latin typeface="Canva Sans"/>
                <a:ea typeface="Canva Sans"/>
                <a:cs typeface="Canva Sans"/>
                <a:sym typeface="Canva Sans"/>
              </a:rPr>
              <a:t>Safari was first released as a public beta on January 7, 2003, and a final release was made available on April 3, 2003. The first version of Safari had poor support for web standards but improved over time. In 2005, Apple released Safari 2.0, which included better web standards support and new features</a:t>
            </a:r>
          </a:p>
          <a:p>
            <a:pPr algn="l">
              <a:lnSpc>
                <a:spcPts val="3779"/>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61581" y="1577975"/>
            <a:ext cx="563158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3.Microsoft Edge:</a:t>
            </a:r>
          </a:p>
        </p:txBody>
      </p:sp>
      <p:sp>
        <p:nvSpPr>
          <p:cNvPr name="TextBox 5" id="5"/>
          <p:cNvSpPr txBox="true"/>
          <p:nvPr/>
        </p:nvSpPr>
        <p:spPr>
          <a:xfrm rot="0">
            <a:off x="161581" y="2500843"/>
            <a:ext cx="17964839" cy="3322320"/>
          </a:xfrm>
          <a:prstGeom prst="rect">
            <a:avLst/>
          </a:prstGeom>
        </p:spPr>
        <p:txBody>
          <a:bodyPr anchor="t" rtlCol="false" tIns="0" lIns="0" bIns="0" rIns="0">
            <a:spAutoFit/>
          </a:bodyPr>
          <a:lstStyle/>
          <a:p>
            <a:pPr algn="l">
              <a:lnSpc>
                <a:spcPts val="3779"/>
              </a:lnSpc>
            </a:pPr>
            <a:r>
              <a:rPr lang="en-US" sz="2700">
                <a:solidFill>
                  <a:srgbClr val="000000"/>
                </a:solidFill>
                <a:latin typeface="Canva Sans"/>
                <a:ea typeface="Canva Sans"/>
                <a:cs typeface="Canva Sans"/>
                <a:sym typeface="Canva Sans"/>
              </a:rPr>
              <a:t>Microsoft Edge is the default web browser for Windows and has completely replaced Internet Explorer, which has been inactive since February 2023. It’s based on the Chromium open-source project and supports the latest web standards.</a:t>
            </a:r>
          </a:p>
          <a:p>
            <a:pPr algn="l">
              <a:lnSpc>
                <a:spcPts val="3779"/>
              </a:lnSpc>
            </a:pPr>
            <a:r>
              <a:rPr lang="en-US" sz="2700">
                <a:solidFill>
                  <a:srgbClr val="000000"/>
                </a:solidFill>
                <a:latin typeface="Canva Sans"/>
                <a:ea typeface="Canva Sans"/>
                <a:cs typeface="Canva Sans"/>
                <a:sym typeface="Canva Sans"/>
              </a:rPr>
              <a:t>One of the best features of Microsoft Edge is its built-in PDF reader. You can view and annotate PDF files without having to install a separate PDF reader. Microsoft Edge is not perfect, however. It does not support some older web standards, and it does not have as many extensions as other browsers.</a:t>
            </a:r>
          </a:p>
          <a:p>
            <a:pPr algn="l">
              <a:lnSpc>
                <a:spcPts val="3779"/>
              </a:lnSpc>
            </a:pPr>
          </a:p>
        </p:txBody>
      </p:sp>
      <p:sp>
        <p:nvSpPr>
          <p:cNvPr name="TextBox 6" id="6"/>
          <p:cNvSpPr txBox="true"/>
          <p:nvPr/>
        </p:nvSpPr>
        <p:spPr>
          <a:xfrm rot="0">
            <a:off x="161581" y="6412230"/>
            <a:ext cx="17582920" cy="2846070"/>
          </a:xfrm>
          <a:prstGeom prst="rect">
            <a:avLst/>
          </a:prstGeom>
        </p:spPr>
        <p:txBody>
          <a:bodyPr anchor="t" rtlCol="false" tIns="0" lIns="0" bIns="0" rIns="0">
            <a:spAutoFit/>
          </a:bodyPr>
          <a:lstStyle/>
          <a:p>
            <a:pPr algn="l">
              <a:lnSpc>
                <a:spcPts val="3779"/>
              </a:lnSpc>
            </a:pPr>
            <a:r>
              <a:rPr lang="en-US" sz="2700">
                <a:solidFill>
                  <a:srgbClr val="000000"/>
                </a:solidFill>
                <a:latin typeface="Canva Sans"/>
                <a:ea typeface="Canva Sans"/>
                <a:cs typeface="Canva Sans"/>
                <a:sym typeface="Canva Sans"/>
              </a:rPr>
              <a:t>Mozilla Firefox is a free and open-source web browser developed by Mozilla Foundation and its subsidiary, Mozilla Corporation. Firefox uses the Gecko layout engine to render web pages, which implements the most current web standards.</a:t>
            </a:r>
          </a:p>
          <a:p>
            <a:pPr algn="l">
              <a:lnSpc>
                <a:spcPts val="3779"/>
              </a:lnSpc>
            </a:pPr>
            <a:r>
              <a:rPr lang="en-US" sz="2700">
                <a:solidFill>
                  <a:srgbClr val="000000"/>
                </a:solidFill>
                <a:latin typeface="Canva Sans"/>
                <a:ea typeface="Canva Sans"/>
                <a:cs typeface="Canva Sans"/>
                <a:sym typeface="Canva Sans"/>
              </a:rPr>
              <a:t>Firefox was created in 2002 and first released in 2004. It is available for Windows, macOS, Linux, and BSD operating systems.</a:t>
            </a:r>
          </a:p>
          <a:p>
            <a:pPr algn="l">
              <a:lnSpc>
                <a:spcPts val="3779"/>
              </a:lnSpc>
            </a:pPr>
          </a:p>
        </p:txBody>
      </p:sp>
      <p:sp>
        <p:nvSpPr>
          <p:cNvPr name="TextBox 7" id="7"/>
          <p:cNvSpPr txBox="true"/>
          <p:nvPr/>
        </p:nvSpPr>
        <p:spPr>
          <a:xfrm rot="0">
            <a:off x="161581" y="5449504"/>
            <a:ext cx="549577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4.Mozilla Firefox:</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9139238" y="3786505"/>
            <a:ext cx="9525" cy="332740"/>
          </a:xfrm>
          <a:prstGeom prst="rect">
            <a:avLst/>
          </a:prstGeom>
        </p:spPr>
        <p:txBody>
          <a:bodyPr anchor="t" rtlCol="false" tIns="0" lIns="0" bIns="0" rIns="0">
            <a:spAutoFit/>
          </a:bodyPr>
          <a:lstStyle/>
          <a:p>
            <a:pPr algn="ctr">
              <a:lnSpc>
                <a:spcPts val="2659"/>
              </a:lnSpc>
              <a:spcBef>
                <a:spcPct val="0"/>
              </a:spcBef>
            </a:pPr>
          </a:p>
        </p:txBody>
      </p:sp>
      <p:sp>
        <p:nvSpPr>
          <p:cNvPr name="TextBox 5" id="5"/>
          <p:cNvSpPr txBox="true"/>
          <p:nvPr/>
        </p:nvSpPr>
        <p:spPr>
          <a:xfrm rot="0">
            <a:off x="313981" y="1736248"/>
            <a:ext cx="289753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5. Opera:</a:t>
            </a:r>
          </a:p>
        </p:txBody>
      </p:sp>
      <p:sp>
        <p:nvSpPr>
          <p:cNvPr name="TextBox 6" id="6"/>
          <p:cNvSpPr txBox="true"/>
          <p:nvPr/>
        </p:nvSpPr>
        <p:spPr>
          <a:xfrm rot="0">
            <a:off x="313981" y="2653243"/>
            <a:ext cx="17964839" cy="2846070"/>
          </a:xfrm>
          <a:prstGeom prst="rect">
            <a:avLst/>
          </a:prstGeom>
        </p:spPr>
        <p:txBody>
          <a:bodyPr anchor="t" rtlCol="false" tIns="0" lIns="0" bIns="0" rIns="0">
            <a:spAutoFit/>
          </a:bodyPr>
          <a:lstStyle/>
          <a:p>
            <a:pPr algn="l">
              <a:lnSpc>
                <a:spcPts val="3779"/>
              </a:lnSpc>
            </a:pPr>
            <a:r>
              <a:rPr lang="en-US" sz="2700">
                <a:solidFill>
                  <a:srgbClr val="000000"/>
                </a:solidFill>
                <a:latin typeface="Canva Sans"/>
                <a:ea typeface="Canva Sans"/>
                <a:cs typeface="Canva Sans"/>
                <a:sym typeface="Canva Sans"/>
              </a:rPr>
              <a:t>Opera is a web browser that uses the Blink engine, which is developed by Google. Opera is available for Microsoft Windows, macOS, and Linux operating systems. It also has mobile browser apps for Android and iOS.</a:t>
            </a:r>
          </a:p>
          <a:p>
            <a:pPr algn="l">
              <a:lnSpc>
                <a:spcPts val="3779"/>
              </a:lnSpc>
            </a:pPr>
            <a:r>
              <a:rPr lang="en-US" sz="2700">
                <a:solidFill>
                  <a:srgbClr val="000000"/>
                </a:solidFill>
                <a:latin typeface="Canva Sans"/>
                <a:ea typeface="Canva Sans"/>
                <a:cs typeface="Canva Sans"/>
                <a:sym typeface="Canva Sans"/>
              </a:rPr>
              <a:t>Founded in 1995 by Jon Stephenson von Tetzchner and Geir Ivarsson, Opera has a number of features that distinguish it from other browsers. For example, a built-in ad blocker, battery saver, and a turbo mode.</a:t>
            </a:r>
          </a:p>
          <a:p>
            <a:pPr algn="l">
              <a:lnSpc>
                <a:spcPts val="3779"/>
              </a:lnSpc>
            </a:pPr>
          </a:p>
        </p:txBody>
      </p:sp>
      <p:sp>
        <p:nvSpPr>
          <p:cNvPr name="TextBox 7" id="7"/>
          <p:cNvSpPr txBox="true"/>
          <p:nvPr/>
        </p:nvSpPr>
        <p:spPr>
          <a:xfrm rot="0">
            <a:off x="313981" y="6564630"/>
            <a:ext cx="17582920" cy="2369820"/>
          </a:xfrm>
          <a:prstGeom prst="rect">
            <a:avLst/>
          </a:prstGeom>
        </p:spPr>
        <p:txBody>
          <a:bodyPr anchor="t" rtlCol="false" tIns="0" lIns="0" bIns="0" rIns="0">
            <a:spAutoFit/>
          </a:bodyPr>
          <a:lstStyle/>
          <a:p>
            <a:pPr algn="l">
              <a:lnSpc>
                <a:spcPts val="3779"/>
              </a:lnSpc>
            </a:pPr>
            <a:r>
              <a:rPr lang="en-US" sz="2700">
                <a:solidFill>
                  <a:srgbClr val="000000"/>
                </a:solidFill>
                <a:latin typeface="Canva Sans"/>
                <a:ea typeface="Canva Sans"/>
                <a:cs typeface="Canva Sans"/>
                <a:sym typeface="Canva Sans"/>
              </a:rPr>
              <a:t>Vivaldi is a relatively new freeware web browser, released in January 2015. Vivaldi focuses on providing better functionality than other browsers, and focuses on simplification and streamlining.</a:t>
            </a:r>
          </a:p>
          <a:p>
            <a:pPr algn="l">
              <a:lnSpc>
                <a:spcPts val="3779"/>
              </a:lnSpc>
            </a:pPr>
            <a:r>
              <a:rPr lang="en-US" sz="2700">
                <a:solidFill>
                  <a:srgbClr val="000000"/>
                </a:solidFill>
                <a:latin typeface="Canva Sans"/>
                <a:ea typeface="Canva Sans"/>
                <a:cs typeface="Canva Sans"/>
                <a:sym typeface="Canva Sans"/>
              </a:rPr>
              <a:t>With the Blink engine behind it, the Vivaldi browser is available for Linux, macOS, Windows, Android, and iOS.</a:t>
            </a:r>
          </a:p>
          <a:p>
            <a:pPr algn="l">
              <a:lnSpc>
                <a:spcPts val="3779"/>
              </a:lnSpc>
            </a:pPr>
          </a:p>
        </p:txBody>
      </p:sp>
      <p:sp>
        <p:nvSpPr>
          <p:cNvPr name="TextBox 8" id="8"/>
          <p:cNvSpPr txBox="true"/>
          <p:nvPr/>
        </p:nvSpPr>
        <p:spPr>
          <a:xfrm rot="0">
            <a:off x="313981" y="5587215"/>
            <a:ext cx="316706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6. Vivaldi:</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45855" y="2248535"/>
            <a:ext cx="273858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7. Brave:</a:t>
            </a:r>
          </a:p>
        </p:txBody>
      </p:sp>
      <p:sp>
        <p:nvSpPr>
          <p:cNvPr name="TextBox 5" id="5"/>
          <p:cNvSpPr txBox="true"/>
          <p:nvPr/>
        </p:nvSpPr>
        <p:spPr>
          <a:xfrm rot="0">
            <a:off x="545855" y="3249930"/>
            <a:ext cx="12397648" cy="1893570"/>
          </a:xfrm>
          <a:prstGeom prst="rect">
            <a:avLst/>
          </a:prstGeom>
        </p:spPr>
        <p:txBody>
          <a:bodyPr anchor="t" rtlCol="false" tIns="0" lIns="0" bIns="0" rIns="0">
            <a:spAutoFit/>
          </a:bodyPr>
          <a:lstStyle/>
          <a:p>
            <a:pPr algn="l">
              <a:lnSpc>
                <a:spcPts val="3779"/>
              </a:lnSpc>
            </a:pPr>
            <a:r>
              <a:rPr lang="en-US" sz="2700">
                <a:solidFill>
                  <a:srgbClr val="000000"/>
                </a:solidFill>
                <a:latin typeface="Canva Sans"/>
                <a:ea typeface="Canva Sans"/>
                <a:cs typeface="Canva Sans"/>
                <a:sym typeface="Canva Sans"/>
              </a:rPr>
              <a:t>Brave is a Chromium-based, privacy-focused web browser with several features that set it apart from other browsers, including built-in ad and tracker blocking, and the ability to earn Basic Attention Tokens (BAT) by viewing ads.</a:t>
            </a:r>
          </a:p>
        </p:txBody>
      </p:sp>
      <p:sp>
        <p:nvSpPr>
          <p:cNvPr name="TextBox 6" id="6"/>
          <p:cNvSpPr txBox="true"/>
          <p:nvPr/>
        </p:nvSpPr>
        <p:spPr>
          <a:xfrm rot="0">
            <a:off x="545855" y="6709856"/>
            <a:ext cx="12045108" cy="1417320"/>
          </a:xfrm>
          <a:prstGeom prst="rect">
            <a:avLst/>
          </a:prstGeom>
        </p:spPr>
        <p:txBody>
          <a:bodyPr anchor="t" rtlCol="false" tIns="0" lIns="0" bIns="0" rIns="0">
            <a:spAutoFit/>
          </a:bodyPr>
          <a:lstStyle/>
          <a:p>
            <a:pPr algn="l">
              <a:lnSpc>
                <a:spcPts val="3779"/>
              </a:lnSpc>
            </a:pPr>
            <a:r>
              <a:rPr lang="en-US" sz="2700">
                <a:solidFill>
                  <a:srgbClr val="000000"/>
                </a:solidFill>
                <a:latin typeface="Canva Sans"/>
                <a:ea typeface="Canva Sans"/>
                <a:cs typeface="Canva Sans"/>
                <a:sym typeface="Canva Sans"/>
              </a:rPr>
              <a:t> Maxthon is a freeware web browser, based on the Chromium engine, created by Jeff Chen in Singapore. It was initially released in 2002. Maxthon is available for Windows, macOS, Linux, Android, and iOS.</a:t>
            </a:r>
          </a:p>
        </p:txBody>
      </p:sp>
      <p:sp>
        <p:nvSpPr>
          <p:cNvPr name="TextBox 7" id="7"/>
          <p:cNvSpPr txBox="true"/>
          <p:nvPr/>
        </p:nvSpPr>
        <p:spPr>
          <a:xfrm rot="0">
            <a:off x="545855" y="5717026"/>
            <a:ext cx="377294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8. Maxthon:</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66381" y="1812448"/>
            <a:ext cx="202949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9. Tor:</a:t>
            </a:r>
          </a:p>
        </p:txBody>
      </p:sp>
      <p:sp>
        <p:nvSpPr>
          <p:cNvPr name="TextBox 5" id="5"/>
          <p:cNvSpPr txBox="true"/>
          <p:nvPr/>
        </p:nvSpPr>
        <p:spPr>
          <a:xfrm rot="0">
            <a:off x="235454" y="2764136"/>
            <a:ext cx="17186313" cy="3322320"/>
          </a:xfrm>
          <a:prstGeom prst="rect">
            <a:avLst/>
          </a:prstGeom>
        </p:spPr>
        <p:txBody>
          <a:bodyPr anchor="t" rtlCol="false" tIns="0" lIns="0" bIns="0" rIns="0">
            <a:spAutoFit/>
          </a:bodyPr>
          <a:lstStyle/>
          <a:p>
            <a:pPr algn="l">
              <a:lnSpc>
                <a:spcPts val="3779"/>
              </a:lnSpc>
            </a:pPr>
            <a:r>
              <a:rPr lang="en-US" sz="2700">
                <a:solidFill>
                  <a:srgbClr val="000000"/>
                </a:solidFill>
                <a:latin typeface="Canva Sans"/>
                <a:ea typeface="Canva Sans"/>
                <a:cs typeface="Canva Sans"/>
                <a:sym typeface="Canva Sans"/>
              </a:rPr>
              <a:t>Tor is a volunteer-run anonymity web browser that helps you defend against traffic analysis — a form of network surveillance that threatens personal privacy and freedom. </a:t>
            </a:r>
          </a:p>
          <a:p>
            <a:pPr algn="l">
              <a:lnSpc>
                <a:spcPts val="3779"/>
              </a:lnSpc>
            </a:pPr>
            <a:r>
              <a:rPr lang="en-US" sz="2700">
                <a:solidFill>
                  <a:srgbClr val="000000"/>
                </a:solidFill>
                <a:latin typeface="Canva Sans"/>
                <a:ea typeface="Canva Sans"/>
                <a:cs typeface="Canva Sans"/>
                <a:sym typeface="Canva Sans"/>
              </a:rPr>
              <a:t>It works by a technology called onion routing, which involves nested layers that encrypt your traffic repeatedly. The browser then randomly routes your traffic through several different computers around the world. This makes it much harder for someone to track what you do online because the websites you visit will only see the IP address of the Tor server, not your actual IP address.</a:t>
            </a:r>
          </a:p>
          <a:p>
            <a:pPr algn="l">
              <a:lnSpc>
                <a:spcPts val="3779"/>
              </a:lnSpc>
            </a:pPr>
          </a:p>
        </p:txBody>
      </p:sp>
      <p:sp>
        <p:nvSpPr>
          <p:cNvPr name="TextBox 6" id="6"/>
          <p:cNvSpPr txBox="true"/>
          <p:nvPr/>
        </p:nvSpPr>
        <p:spPr>
          <a:xfrm rot="0">
            <a:off x="352540" y="6807685"/>
            <a:ext cx="17582920" cy="2369820"/>
          </a:xfrm>
          <a:prstGeom prst="rect">
            <a:avLst/>
          </a:prstGeom>
        </p:spPr>
        <p:txBody>
          <a:bodyPr anchor="t" rtlCol="false" tIns="0" lIns="0" bIns="0" rIns="0">
            <a:spAutoFit/>
          </a:bodyPr>
          <a:lstStyle/>
          <a:p>
            <a:pPr algn="l">
              <a:lnSpc>
                <a:spcPts val="3779"/>
              </a:lnSpc>
            </a:pPr>
            <a:r>
              <a:rPr lang="en-US" sz="2700">
                <a:solidFill>
                  <a:srgbClr val="000000"/>
                </a:solidFill>
                <a:latin typeface="Canva Sans"/>
                <a:ea typeface="Canva Sans"/>
                <a:cs typeface="Canva Sans"/>
                <a:sym typeface="Canva Sans"/>
              </a:rPr>
              <a:t>Internet Explorer</a:t>
            </a:r>
            <a:r>
              <a:rPr lang="en-US" sz="2700" u="sng">
                <a:solidFill>
                  <a:srgbClr val="000000"/>
                </a:solidFill>
                <a:latin typeface="Canva Sans"/>
                <a:ea typeface="Canva Sans"/>
                <a:cs typeface="Canva Sans"/>
                <a:sym typeface="Canva Sans"/>
                <a:hlinkClick r:id="rId4" tooltip="https://en.wikipedia.org/wiki/Internet_Explorer#cite_note-4"/>
              </a:rPr>
              <a:t>[a]</a:t>
            </a:r>
            <a:r>
              <a:rPr lang="en-US" sz="2700">
                <a:solidFill>
                  <a:srgbClr val="000000"/>
                </a:solidFill>
                <a:latin typeface="Canva Sans"/>
                <a:ea typeface="Canva Sans"/>
                <a:cs typeface="Canva Sans"/>
                <a:sym typeface="Canva Sans"/>
              </a:rPr>
              <a:t> (formerly Microsoft Internet Explorer</a:t>
            </a:r>
            <a:r>
              <a:rPr lang="en-US" sz="2700" u="sng">
                <a:solidFill>
                  <a:srgbClr val="000000"/>
                </a:solidFill>
                <a:latin typeface="Canva Sans"/>
                <a:ea typeface="Canva Sans"/>
                <a:cs typeface="Canva Sans"/>
                <a:sym typeface="Canva Sans"/>
                <a:hlinkClick r:id="rId5" tooltip="https://en.wikipedia.org/wiki/Internet_Explorer#cite_note-5"/>
              </a:rPr>
              <a:t>[b]</a:t>
            </a:r>
            <a:r>
              <a:rPr lang="en-US" sz="2700">
                <a:solidFill>
                  <a:srgbClr val="000000"/>
                </a:solidFill>
                <a:latin typeface="Canva Sans"/>
                <a:ea typeface="Canva Sans"/>
                <a:cs typeface="Canva Sans"/>
                <a:sym typeface="Canva Sans"/>
              </a:rPr>
              <a:t> and Windows Internet Explorer,</a:t>
            </a:r>
            <a:r>
              <a:rPr lang="en-US" sz="2700" u="sng">
                <a:solidFill>
                  <a:srgbClr val="000000"/>
                </a:solidFill>
                <a:latin typeface="Canva Sans"/>
                <a:ea typeface="Canva Sans"/>
                <a:cs typeface="Canva Sans"/>
                <a:sym typeface="Canva Sans"/>
                <a:hlinkClick r:id="rId6" tooltip="https://en.wikipedia.org/wiki/Internet_Explorer#cite_note-6"/>
              </a:rPr>
              <a:t>[c]</a:t>
            </a:r>
            <a:r>
              <a:rPr lang="en-US" sz="2700">
                <a:solidFill>
                  <a:srgbClr val="000000"/>
                </a:solidFill>
                <a:latin typeface="Canva Sans"/>
                <a:ea typeface="Canva Sans"/>
                <a:cs typeface="Canva Sans"/>
                <a:sym typeface="Canva Sans"/>
              </a:rPr>
              <a:t> commonly abbreviated as IE or MSIE) is a retired series of graphical web browsers developed by Microsoft that were used in the Windows line of operating systems. While IE has been discontinued on most Windows editions, it remains supported on certain editions of </a:t>
            </a:r>
            <a:r>
              <a:rPr lang="en-US" sz="2700">
                <a:solidFill>
                  <a:srgbClr val="000000"/>
                </a:solidFill>
                <a:latin typeface="Canva Sans"/>
                <a:ea typeface="Canva Sans"/>
                <a:cs typeface="Canva Sans"/>
                <a:sym typeface="Canva Sans"/>
              </a:rPr>
              <a:t>Windows, such as Windows 10 LTSB/LTSC.</a:t>
            </a:r>
            <a:r>
              <a:rPr lang="en-US" sz="2700" u="sng">
                <a:solidFill>
                  <a:srgbClr val="000000"/>
                </a:solidFill>
                <a:latin typeface="Canva Sans"/>
                <a:ea typeface="Canva Sans"/>
                <a:cs typeface="Canva Sans"/>
                <a:sym typeface="Canva Sans"/>
                <a:hlinkClick r:id="rId7" tooltip="https://en.wikipedia.org/wiki/Internet_Explorer#cite_note-discontinued-7"/>
              </a:rPr>
              <a:t>[4]</a:t>
            </a:r>
            <a:r>
              <a:rPr lang="en-US" sz="2700">
                <a:solidFill>
                  <a:srgbClr val="000000"/>
                </a:solidFill>
                <a:latin typeface="Canva Sans"/>
                <a:ea typeface="Canva Sans"/>
                <a:cs typeface="Canva Sans"/>
                <a:sym typeface="Canva Sans"/>
              </a:rPr>
              <a:t> Starting in 1995, it was first released as part of the add-on package Plus! for Windows 95 that year. </a:t>
            </a:r>
          </a:p>
        </p:txBody>
      </p:sp>
      <p:sp>
        <p:nvSpPr>
          <p:cNvPr name="TextBox 7" id="7"/>
          <p:cNvSpPr txBox="true"/>
          <p:nvPr/>
        </p:nvSpPr>
        <p:spPr>
          <a:xfrm rot="0">
            <a:off x="0" y="5739615"/>
            <a:ext cx="696420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10. InternetExplorer:</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822593" y="1994226"/>
            <a:ext cx="651336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11. Chromium:</a:t>
            </a:r>
          </a:p>
        </p:txBody>
      </p:sp>
      <p:sp>
        <p:nvSpPr>
          <p:cNvPr name="TextBox 5" id="5"/>
          <p:cNvSpPr txBox="true"/>
          <p:nvPr/>
        </p:nvSpPr>
        <p:spPr>
          <a:xfrm rot="0">
            <a:off x="-719769" y="5428326"/>
            <a:ext cx="696420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12. UC Browser:</a:t>
            </a:r>
          </a:p>
        </p:txBody>
      </p:sp>
      <p:sp>
        <p:nvSpPr>
          <p:cNvPr name="TextBox 6" id="6"/>
          <p:cNvSpPr txBox="true"/>
          <p:nvPr/>
        </p:nvSpPr>
        <p:spPr>
          <a:xfrm rot="0">
            <a:off x="0" y="2918513"/>
            <a:ext cx="17421767" cy="23806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Chromium is a </a:t>
            </a:r>
            <a:r>
              <a:rPr lang="en-US" sz="3399">
                <a:solidFill>
                  <a:srgbClr val="000000"/>
                </a:solidFill>
                <a:latin typeface="Canva Sans"/>
                <a:ea typeface="Canva Sans"/>
                <a:cs typeface="Canva Sans"/>
                <a:sym typeface="Canva Sans"/>
              </a:rPr>
              <a:t>free and open-source web browser project, primarily developed and maintained by Google.It is a widely-used codebase, providing the vast majority of code for Google Chrome and many other browsers, including Microsoft Edge, Samsung Internet, and Opera. The code is also used by several app frameworks.</a:t>
            </a:r>
          </a:p>
        </p:txBody>
      </p:sp>
      <p:sp>
        <p:nvSpPr>
          <p:cNvPr name="TextBox 7" id="7"/>
          <p:cNvSpPr txBox="true"/>
          <p:nvPr/>
        </p:nvSpPr>
        <p:spPr>
          <a:xfrm rot="0">
            <a:off x="176270" y="6363046"/>
            <a:ext cx="15859155" cy="3798570"/>
          </a:xfrm>
          <a:prstGeom prst="rect">
            <a:avLst/>
          </a:prstGeom>
        </p:spPr>
        <p:txBody>
          <a:bodyPr anchor="t" rtlCol="false" tIns="0" lIns="0" bIns="0" rIns="0">
            <a:spAutoFit/>
          </a:bodyPr>
          <a:lstStyle/>
          <a:p>
            <a:pPr algn="l">
              <a:lnSpc>
                <a:spcPts val="3780"/>
              </a:lnSpc>
            </a:pPr>
            <a:r>
              <a:rPr lang="en-US" sz="2700" b="true">
                <a:solidFill>
                  <a:srgbClr val="000000"/>
                </a:solidFill>
                <a:latin typeface="Canva Sans Bold"/>
                <a:ea typeface="Canva Sans Bold"/>
                <a:cs typeface="Canva Sans Bold"/>
                <a:sym typeface="Canva Sans Bold"/>
              </a:rPr>
              <a:t>UC Browser is a cross-platform </a:t>
            </a:r>
            <a:r>
              <a:rPr lang="en-US" sz="2700" b="true">
                <a:solidFill>
                  <a:srgbClr val="000000"/>
                </a:solidFill>
                <a:latin typeface="Canva Sans Bold"/>
                <a:ea typeface="Canva Sans Bold"/>
                <a:cs typeface="Canva Sans Bold"/>
                <a:sym typeface="Canva Sans Bold"/>
              </a:rPr>
              <a:t>web browser primarily targeted at mobile phones.It is known for its small app size and data compression technology, making it popular in emerging markets where people tend to have mobile phones with more limited device memory and internet bandwidth.In particular, the browser is unique in its use of proxy servers, which run data through UCWeb servers before sending it to the user's device, enabling data compression but also posing privacy risks.Additional features of the browser include cloud acceleration, multi-file format downloading, HTML5 web app and cloud syncing features, and "fast download", a feature that downloads files in multiple parts simultaneously.</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19144" y="1812448"/>
            <a:ext cx="336827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13. Midori:</a:t>
            </a:r>
          </a:p>
        </p:txBody>
      </p:sp>
      <p:sp>
        <p:nvSpPr>
          <p:cNvPr name="TextBox 5" id="5"/>
          <p:cNvSpPr txBox="true"/>
          <p:nvPr/>
        </p:nvSpPr>
        <p:spPr>
          <a:xfrm rot="0">
            <a:off x="275422" y="2642393"/>
            <a:ext cx="17964839" cy="2846070"/>
          </a:xfrm>
          <a:prstGeom prst="rect">
            <a:avLst/>
          </a:prstGeom>
        </p:spPr>
        <p:txBody>
          <a:bodyPr anchor="t" rtlCol="false" tIns="0" lIns="0" bIns="0" rIns="0">
            <a:spAutoFit/>
          </a:bodyPr>
          <a:lstStyle/>
          <a:p>
            <a:pPr algn="l">
              <a:lnSpc>
                <a:spcPts val="3779"/>
              </a:lnSpc>
            </a:pPr>
            <a:r>
              <a:rPr lang="en-US" sz="2700">
                <a:solidFill>
                  <a:srgbClr val="000000"/>
                </a:solidFill>
                <a:latin typeface="Canva Sans"/>
                <a:ea typeface="Canva Sans"/>
                <a:cs typeface="Canva Sans"/>
                <a:sym typeface="Canva Sans"/>
              </a:rPr>
              <a:t>Midori </a:t>
            </a:r>
            <a:r>
              <a:rPr lang="en-US" sz="2700">
                <a:solidFill>
                  <a:srgbClr val="000000"/>
                </a:solidFill>
                <a:latin typeface="Canva Sans"/>
                <a:ea typeface="Canva Sans"/>
                <a:cs typeface="Canva Sans"/>
                <a:sym typeface="Canva Sans"/>
              </a:rPr>
              <a:t>is a free and open-source web browser. In 2019, the Midori project was acquired by the Astian Foundation.After the acquisition, the project became a derivative of the Firefox browser.</a:t>
            </a:r>
          </a:p>
          <a:p>
            <a:pPr algn="l">
              <a:lnSpc>
                <a:spcPts val="3779"/>
              </a:lnSpc>
            </a:pPr>
            <a:r>
              <a:rPr lang="en-US" sz="2700">
                <a:solidFill>
                  <a:srgbClr val="000000"/>
                </a:solidFill>
                <a:latin typeface="Canva Sans"/>
                <a:ea typeface="Canva Sans"/>
                <a:cs typeface="Canva Sans"/>
                <a:sym typeface="Canva Sans"/>
              </a:rPr>
              <a:t>Midori began as a lightweight web browser using the WebKitGTK rendering engine and the GTK widget toolkit. Midori was part of the Xfce desktop environment's Goodies collection of applicationsand followed the Xfce principle of "making the most out of available resources".It was the default browser in the SliTaz Linux distribution.</a:t>
            </a:r>
          </a:p>
        </p:txBody>
      </p:sp>
      <p:sp>
        <p:nvSpPr>
          <p:cNvPr name="TextBox 6" id="6"/>
          <p:cNvSpPr txBox="true"/>
          <p:nvPr/>
        </p:nvSpPr>
        <p:spPr>
          <a:xfrm rot="0">
            <a:off x="275422" y="6547008"/>
            <a:ext cx="17582920" cy="3322320"/>
          </a:xfrm>
          <a:prstGeom prst="rect">
            <a:avLst/>
          </a:prstGeom>
        </p:spPr>
        <p:txBody>
          <a:bodyPr anchor="t" rtlCol="false" tIns="0" lIns="0" bIns="0" rIns="0">
            <a:spAutoFit/>
          </a:bodyPr>
          <a:lstStyle/>
          <a:p>
            <a:pPr algn="l">
              <a:lnSpc>
                <a:spcPts val="3779"/>
              </a:lnSpc>
            </a:pPr>
            <a:r>
              <a:rPr lang="en-US" sz="2700">
                <a:solidFill>
                  <a:srgbClr val="000000"/>
                </a:solidFill>
                <a:latin typeface="Canva Sans"/>
                <a:ea typeface="Canva Sans"/>
                <a:cs typeface="Canva Sans"/>
                <a:sym typeface="Canva Sans"/>
              </a:rPr>
              <a:t>Epiphany is a simple yet powerful GNOME web browser targeted at non-technical users. Its principles are simplicity and standards compliance. </a:t>
            </a:r>
            <a:r>
              <a:rPr lang="en-US" sz="2700">
                <a:solidFill>
                  <a:srgbClr val="000000"/>
                </a:solidFill>
                <a:latin typeface="Canva Sans"/>
                <a:ea typeface="Canva Sans"/>
                <a:cs typeface="Canva Sans"/>
                <a:sym typeface="Canva Sans"/>
              </a:rPr>
              <a:t>Simplicity is achieved by a well designed user interface and reliance on external applications for performing external tasks (such as reading email). Simplicity does not mean less features; Epiphany has everything a modern web browser is expected to have. Standards compliance is achieved on the HTML side by using the WebKitGTK+ rendering engine (which is based on the engine used by Apple Safari and Google Chrome); and on the user interface side by closely following the GNOME Human Interface Guidelines (HIG) and by close integration with the GNOME desktop.</a:t>
            </a:r>
          </a:p>
        </p:txBody>
      </p:sp>
      <p:sp>
        <p:nvSpPr>
          <p:cNvPr name="TextBox 7" id="7"/>
          <p:cNvSpPr txBox="true"/>
          <p:nvPr/>
        </p:nvSpPr>
        <p:spPr>
          <a:xfrm rot="0">
            <a:off x="104890" y="5555138"/>
            <a:ext cx="458273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14. Epiphany:</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0" y="1577975"/>
            <a:ext cx="562971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15. Pale Moon:</a:t>
            </a:r>
          </a:p>
        </p:txBody>
      </p:sp>
      <p:sp>
        <p:nvSpPr>
          <p:cNvPr name="TextBox 5" id="5"/>
          <p:cNvSpPr txBox="true"/>
          <p:nvPr/>
        </p:nvSpPr>
        <p:spPr>
          <a:xfrm rot="0">
            <a:off x="161581" y="2494666"/>
            <a:ext cx="17964839" cy="3322320"/>
          </a:xfrm>
          <a:prstGeom prst="rect">
            <a:avLst/>
          </a:prstGeom>
        </p:spPr>
        <p:txBody>
          <a:bodyPr anchor="t" rtlCol="false" tIns="0" lIns="0" bIns="0" rIns="0">
            <a:spAutoFit/>
          </a:bodyPr>
          <a:lstStyle/>
          <a:p>
            <a:pPr algn="l">
              <a:lnSpc>
                <a:spcPts val="3779"/>
              </a:lnSpc>
            </a:pPr>
            <a:r>
              <a:rPr lang="en-US" sz="2700">
                <a:solidFill>
                  <a:srgbClr val="000000"/>
                </a:solidFill>
                <a:latin typeface="Canva Sans"/>
                <a:ea typeface="Canva Sans"/>
                <a:cs typeface="Canva Sans"/>
                <a:sym typeface="Canva Sans"/>
              </a:rPr>
              <a:t>Pale Moon is an Open Source, Goanna-based web browser available for various operating systems including Microsoft Windows, Mac OS and Linux (with contributed other operating system support), focusing on efficiency and customization. Make sure to get the most out of your browser!</a:t>
            </a:r>
          </a:p>
          <a:p>
            <a:pPr algn="l">
              <a:lnSpc>
                <a:spcPts val="3779"/>
              </a:lnSpc>
            </a:pPr>
            <a:r>
              <a:rPr lang="en-US" sz="2700">
                <a:solidFill>
                  <a:srgbClr val="000000"/>
                </a:solidFill>
                <a:latin typeface="Canva Sans"/>
                <a:ea typeface="Canva Sans"/>
                <a:cs typeface="Canva Sans"/>
                <a:sym typeface="Canva Sans"/>
              </a:rPr>
              <a:t>Pale Moon offers you a browsing experience in a browser completely built from its own, independently developed source that has been forked off from Firefox/Mozilla code a number of years ago, with carefully selected features and optimizations to improve the browser's stability and user experience, while offering full customization and a growing collection of extensions and themes to make the browser truly your own.</a:t>
            </a:r>
          </a:p>
        </p:txBody>
      </p:sp>
      <p:sp>
        <p:nvSpPr>
          <p:cNvPr name="TextBox 6" id="6"/>
          <p:cNvSpPr txBox="true"/>
          <p:nvPr/>
        </p:nvSpPr>
        <p:spPr>
          <a:xfrm rot="0">
            <a:off x="323161" y="6567205"/>
            <a:ext cx="17582920" cy="2846070"/>
          </a:xfrm>
          <a:prstGeom prst="rect">
            <a:avLst/>
          </a:prstGeom>
        </p:spPr>
        <p:txBody>
          <a:bodyPr anchor="t" rtlCol="false" tIns="0" lIns="0" bIns="0" rIns="0">
            <a:spAutoFit/>
          </a:bodyPr>
          <a:lstStyle/>
          <a:p>
            <a:pPr algn="l">
              <a:lnSpc>
                <a:spcPts val="3779"/>
              </a:lnSpc>
            </a:pPr>
            <a:r>
              <a:rPr lang="en-US" sz="2700">
                <a:solidFill>
                  <a:srgbClr val="000000"/>
                </a:solidFill>
                <a:latin typeface="Canva Sans"/>
                <a:ea typeface="Canva Sans"/>
                <a:cs typeface="Canva Sans"/>
                <a:sym typeface="Canva Sans"/>
              </a:rPr>
              <a:t>The SeaMonkey project is a community effort to develop the SeaMonkey Internet Application Suite (see below). Such a software suite was previously made popular by Netscape and Mozilla, and the SeaMonkey project continues to develop and deliver high-quality updates to this concept. Containing an Internet browser, email &amp; newsgroup client with an included web feed reader, HTML editor, IRC chat and web development tools, SeaMonkey is sure to appeal to advanced users, web developers and corporate users.</a:t>
            </a:r>
          </a:p>
          <a:p>
            <a:pPr algn="l">
              <a:lnSpc>
                <a:spcPts val="3779"/>
              </a:lnSpc>
            </a:pPr>
          </a:p>
        </p:txBody>
      </p:sp>
      <p:sp>
        <p:nvSpPr>
          <p:cNvPr name="TextBox 7" id="7"/>
          <p:cNvSpPr txBox="true"/>
          <p:nvPr/>
        </p:nvSpPr>
        <p:spPr>
          <a:xfrm rot="0">
            <a:off x="0" y="5717026"/>
            <a:ext cx="584600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16. Sea Monkey:</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52400" y="1730375"/>
            <a:ext cx="562971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17. Qutebrowser:</a:t>
            </a:r>
          </a:p>
        </p:txBody>
      </p:sp>
      <p:sp>
        <p:nvSpPr>
          <p:cNvPr name="TextBox 5" id="5"/>
          <p:cNvSpPr txBox="true"/>
          <p:nvPr/>
        </p:nvSpPr>
        <p:spPr>
          <a:xfrm rot="0">
            <a:off x="475561" y="6719605"/>
            <a:ext cx="17582920" cy="2846070"/>
          </a:xfrm>
          <a:prstGeom prst="rect">
            <a:avLst/>
          </a:prstGeom>
        </p:spPr>
        <p:txBody>
          <a:bodyPr anchor="t" rtlCol="false" tIns="0" lIns="0" bIns="0" rIns="0">
            <a:spAutoFit/>
          </a:bodyPr>
          <a:lstStyle/>
          <a:p>
            <a:pPr algn="l">
              <a:lnSpc>
                <a:spcPts val="3779"/>
              </a:lnSpc>
            </a:pPr>
            <a:r>
              <a:rPr lang="en-US" sz="2700">
                <a:solidFill>
                  <a:srgbClr val="000000"/>
                </a:solidFill>
                <a:latin typeface="Canva Sans"/>
                <a:ea typeface="Canva Sans"/>
                <a:cs typeface="Canva Sans"/>
                <a:sym typeface="Canva Sans"/>
              </a:rPr>
              <a:t>Falkon is a KDE web browser using QtWebEngine rendering engine, previously known as QupZilla. It aims to be a lightweight web browser available through all major platforms. This project has been originally started only for educational purposes. But from its start, Falkon has grown into a feature-rich browser.</a:t>
            </a:r>
          </a:p>
          <a:p>
            <a:pPr algn="l">
              <a:lnSpc>
                <a:spcPts val="3779"/>
              </a:lnSpc>
            </a:pPr>
            <a:r>
              <a:rPr lang="en-US" sz="2700">
                <a:solidFill>
                  <a:srgbClr val="000000"/>
                </a:solidFill>
                <a:latin typeface="Canva Sans"/>
                <a:ea typeface="Canva Sans"/>
                <a:cs typeface="Canva Sans"/>
                <a:sym typeface="Canva Sans"/>
              </a:rPr>
              <a:t>Falkon has all standard functions you expect from a web browser. It includes bookmarks, history (both also in sidebar) and tabs. Above that, it has by default enabled blocking ads with a built-in AdBlock plugin.</a:t>
            </a:r>
          </a:p>
          <a:p>
            <a:pPr algn="l">
              <a:lnSpc>
                <a:spcPts val="3779"/>
              </a:lnSpc>
            </a:pPr>
          </a:p>
        </p:txBody>
      </p:sp>
      <p:sp>
        <p:nvSpPr>
          <p:cNvPr name="TextBox 6" id="6"/>
          <p:cNvSpPr txBox="true"/>
          <p:nvPr/>
        </p:nvSpPr>
        <p:spPr>
          <a:xfrm rot="0">
            <a:off x="-963976" y="5874136"/>
            <a:ext cx="584600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18. Falkon:</a:t>
            </a:r>
          </a:p>
        </p:txBody>
      </p:sp>
      <p:sp>
        <p:nvSpPr>
          <p:cNvPr name="TextBox 7" id="7"/>
          <p:cNvSpPr txBox="true"/>
          <p:nvPr/>
        </p:nvSpPr>
        <p:spPr>
          <a:xfrm rot="0">
            <a:off x="152400" y="2841818"/>
            <a:ext cx="17582920" cy="2369820"/>
          </a:xfrm>
          <a:prstGeom prst="rect">
            <a:avLst/>
          </a:prstGeom>
        </p:spPr>
        <p:txBody>
          <a:bodyPr anchor="t" rtlCol="false" tIns="0" lIns="0" bIns="0" rIns="0">
            <a:spAutoFit/>
          </a:bodyPr>
          <a:lstStyle/>
          <a:p>
            <a:pPr algn="l">
              <a:lnSpc>
                <a:spcPts val="3779"/>
              </a:lnSpc>
            </a:pPr>
            <a:r>
              <a:rPr lang="en-US" sz="2700">
                <a:solidFill>
                  <a:srgbClr val="000000"/>
                </a:solidFill>
                <a:latin typeface="Canva Sans"/>
                <a:ea typeface="Canva Sans"/>
                <a:cs typeface="Canva Sans"/>
                <a:sym typeface="Canva Sans"/>
              </a:rPr>
              <a:t> is a QtWebEngine web browser for Linux, Windows, and macOS operating systems with Vim-style key bindings and a minimal GUI.It is keyboard-driven and is inspired by similar software such as Vimperator and dwb.It uses DuckDuckGo as the default search engine. Qutebrowser is included in the native repositories of Linux distributions such as Fedora and Arch Linux.Qutebrowser is developed by Florian Bruhin, for which he received a CH Open Source award in 2016.</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88414" y="1906735"/>
            <a:ext cx="562971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19. Waterfox:</a:t>
            </a:r>
          </a:p>
        </p:txBody>
      </p:sp>
      <p:sp>
        <p:nvSpPr>
          <p:cNvPr name="TextBox 5" id="5"/>
          <p:cNvSpPr txBox="true"/>
          <p:nvPr/>
        </p:nvSpPr>
        <p:spPr>
          <a:xfrm rot="0">
            <a:off x="627961" y="6872005"/>
            <a:ext cx="17582920" cy="3322320"/>
          </a:xfrm>
          <a:prstGeom prst="rect">
            <a:avLst/>
          </a:prstGeom>
        </p:spPr>
        <p:txBody>
          <a:bodyPr anchor="t" rtlCol="false" tIns="0" lIns="0" bIns="0" rIns="0">
            <a:spAutoFit/>
          </a:bodyPr>
          <a:lstStyle/>
          <a:p>
            <a:pPr algn="l">
              <a:lnSpc>
                <a:spcPts val="3779"/>
              </a:lnSpc>
            </a:pPr>
            <a:r>
              <a:rPr lang="en-US" sz="2700">
                <a:solidFill>
                  <a:srgbClr val="000000"/>
                </a:solidFill>
                <a:latin typeface="Canva Sans"/>
                <a:ea typeface="Canva Sans"/>
                <a:cs typeface="Canva Sans"/>
                <a:sym typeface="Canva Sans"/>
              </a:rPr>
              <a:t>Slimjet is a web browser based on the Blink engine developed with Chromium, offering a user experience similar to Google Chrome but with additional features. It prioritizes speed, efficiency, and productivity by enhancing website loading speeds to save time. The browser's default home tab displays frequently visited websites or user-created shortcuts, with a streamlined autocomplete feature for quick website access.Slimjet provides seamless access to existing Chrome plugins, ensuring familiarity and convenience for users. Its standout feature lies in extensive customization options, allowing users to tailor tools to their specific needs with ease.</a:t>
            </a:r>
          </a:p>
        </p:txBody>
      </p:sp>
      <p:sp>
        <p:nvSpPr>
          <p:cNvPr name="TextBox 6" id="6"/>
          <p:cNvSpPr txBox="true"/>
          <p:nvPr/>
        </p:nvSpPr>
        <p:spPr>
          <a:xfrm rot="0">
            <a:off x="304800" y="2994218"/>
            <a:ext cx="17582920" cy="3322320"/>
          </a:xfrm>
          <a:prstGeom prst="rect">
            <a:avLst/>
          </a:prstGeom>
        </p:spPr>
        <p:txBody>
          <a:bodyPr anchor="t" rtlCol="false" tIns="0" lIns="0" bIns="0" rIns="0">
            <a:spAutoFit/>
          </a:bodyPr>
          <a:lstStyle/>
          <a:p>
            <a:pPr algn="l">
              <a:lnSpc>
                <a:spcPts val="3779"/>
              </a:lnSpc>
            </a:pPr>
            <a:r>
              <a:rPr lang="en-US" sz="2700">
                <a:solidFill>
                  <a:srgbClr val="000000"/>
                </a:solidFill>
                <a:latin typeface="Canva Sans"/>
                <a:ea typeface="Canva Sans"/>
                <a:cs typeface="Canva Sans"/>
                <a:sym typeface="Canva Sans"/>
              </a:rPr>
              <a:t>Waterfox is built to be privacy conscious and fast. We allow you to make the choices within your browser, while providing sane defaults to make sure things run smoothly for the average user. You may expect that to be the same for every browser, but each of them have different goals - ours is to make sure you don’t have to be worrying about what’s happening within your browser.Waterfox is powered by </a:t>
            </a:r>
            <a:r>
              <a:rPr lang="en-US" sz="2700" u="sng">
                <a:solidFill>
                  <a:srgbClr val="000000"/>
                </a:solidFill>
                <a:latin typeface="Canva Sans"/>
                <a:ea typeface="Canva Sans"/>
                <a:cs typeface="Canva Sans"/>
                <a:sym typeface="Canva Sans"/>
                <a:hlinkClick r:id="rId4" tooltip="https://developer.mozilla.org/docs/Glossary/Gecko"/>
              </a:rPr>
              <a:t>Gecko</a:t>
            </a:r>
            <a:r>
              <a:rPr lang="en-US" sz="2700">
                <a:solidFill>
                  <a:srgbClr val="000000"/>
                </a:solidFill>
                <a:latin typeface="Canva Sans"/>
                <a:ea typeface="Canva Sans"/>
                <a:cs typeface="Canva Sans"/>
                <a:sym typeface="Canva Sans"/>
              </a:rPr>
              <a:t>. Most web browsers are powered by </a:t>
            </a:r>
            <a:r>
              <a:rPr lang="en-US" sz="2700" u="sng">
                <a:solidFill>
                  <a:srgbClr val="000000"/>
                </a:solidFill>
                <a:latin typeface="Canva Sans"/>
                <a:ea typeface="Canva Sans"/>
                <a:cs typeface="Canva Sans"/>
                <a:sym typeface="Canva Sans"/>
                <a:hlinkClick r:id="rId5" tooltip="https://developer.mozilla.org/docs/Glossary/Blink"/>
              </a:rPr>
              <a:t>Blink</a:t>
            </a:r>
            <a:r>
              <a:rPr lang="en-US" sz="2700">
                <a:solidFill>
                  <a:srgbClr val="000000"/>
                </a:solidFill>
                <a:latin typeface="Canva Sans"/>
                <a:ea typeface="Canva Sans"/>
                <a:cs typeface="Canva Sans"/>
                <a:sym typeface="Canva Sans"/>
              </a:rPr>
              <a:t> or </a:t>
            </a:r>
            <a:r>
              <a:rPr lang="en-US" sz="2700" u="sng">
                <a:solidFill>
                  <a:srgbClr val="000000"/>
                </a:solidFill>
                <a:latin typeface="Canva Sans"/>
                <a:ea typeface="Canva Sans"/>
                <a:cs typeface="Canva Sans"/>
                <a:sym typeface="Canva Sans"/>
                <a:hlinkClick r:id="rId6" tooltip="https://developer.mozilla.org/docs/Glossary/WebKit"/>
              </a:rPr>
              <a:t>WebKit</a:t>
            </a:r>
            <a:r>
              <a:rPr lang="en-US" sz="2700">
                <a:solidFill>
                  <a:srgbClr val="000000"/>
                </a:solidFill>
                <a:latin typeface="Canva Sans"/>
                <a:ea typeface="Canva Sans"/>
                <a:cs typeface="Canva Sans"/>
                <a:sym typeface="Canva Sans"/>
              </a:rPr>
              <a:t>. Using an independent engine allows us to make decisions that are best for our users, rather than being tied to a large corporation.</a:t>
            </a:r>
          </a:p>
          <a:p>
            <a:pPr algn="l">
              <a:lnSpc>
                <a:spcPts val="3779"/>
              </a:lnSpc>
            </a:pPr>
          </a:p>
        </p:txBody>
      </p:sp>
      <p:sp>
        <p:nvSpPr>
          <p:cNvPr name="TextBox 7" id="7"/>
          <p:cNvSpPr txBox="true"/>
          <p:nvPr/>
        </p:nvSpPr>
        <p:spPr>
          <a:xfrm rot="0">
            <a:off x="-679373" y="5717026"/>
            <a:ext cx="562971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20. Slimjet: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348349" y="2279038"/>
            <a:ext cx="14550255" cy="718121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Introduction to Cryptography</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Title: Introduction to Cryptography</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Content:</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Cryptography is the practice of securing communication and information through the use of codes.</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It ensures that sensitive information is only accessible by those who are authorized to access it.</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Goal: To protect the confidentiality, integrity, and authenticity of data.</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Cryptography is widely used in cybersecurity, digital communications, and data protection.</a:t>
            </a:r>
          </a:p>
          <a:p>
            <a:pPr algn="l">
              <a:lnSpc>
                <a:spcPts val="4759"/>
              </a:lnSpc>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804109" y="1082862"/>
            <a:ext cx="562443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No Code?</a:t>
            </a:r>
          </a:p>
        </p:txBody>
      </p:sp>
      <p:sp>
        <p:nvSpPr>
          <p:cNvPr name="TextBox 5" id="5"/>
          <p:cNvSpPr txBox="true"/>
          <p:nvPr/>
        </p:nvSpPr>
        <p:spPr>
          <a:xfrm rot="0">
            <a:off x="2790940" y="2505710"/>
            <a:ext cx="12074487" cy="8381365"/>
          </a:xfrm>
          <a:prstGeom prst="rect">
            <a:avLst/>
          </a:prstGeom>
        </p:spPr>
        <p:txBody>
          <a:bodyPr anchor="t" rtlCol="false" tIns="0" lIns="0" bIns="0" rIns="0">
            <a:spAutoFit/>
          </a:bodyPr>
          <a:lstStyle/>
          <a:p>
            <a:pPr algn="just"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No-code is a method for creating and employing applications that eliminate the need for coding or familiarity with programming languages. As part of the self-service trend, this software empowers business users to build, manage, and use data-driven applications, optimizing their work efficiency.</a:t>
            </a:r>
          </a:p>
          <a:p>
            <a:pPr algn="just">
              <a:lnSpc>
                <a:spcPts val="4759"/>
              </a:lnSpc>
            </a:pPr>
          </a:p>
          <a:p>
            <a:pPr algn="just">
              <a:lnSpc>
                <a:spcPts val="4759"/>
              </a:lnSpc>
            </a:pPr>
            <a:r>
              <a:rPr lang="en-US" sz="3399" b="true">
                <a:solidFill>
                  <a:srgbClr val="000000"/>
                </a:solidFill>
                <a:latin typeface="Canva Sans Bold"/>
                <a:ea typeface="Canva Sans Bold"/>
                <a:cs typeface="Canva Sans Bold"/>
                <a:sym typeface="Canva Sans Bold"/>
              </a:rPr>
              <a:t>   2. </a:t>
            </a:r>
            <a:r>
              <a:rPr lang="en-US" sz="3399" b="true">
                <a:solidFill>
                  <a:srgbClr val="000000"/>
                </a:solidFill>
                <a:latin typeface="Canva Sans Bold"/>
                <a:ea typeface="Canva Sans Bold"/>
                <a:cs typeface="Canva Sans Bold"/>
                <a:sym typeface="Canva Sans Bold"/>
              </a:rPr>
              <a:t>No-code or code-less app development is a type of programming that uses a visual development interface to enable non-technical users to build applications by dragging and dropping software applications to create a full app.</a:t>
            </a:r>
          </a:p>
          <a:p>
            <a:pPr algn="just">
              <a:lnSpc>
                <a:spcPts val="4759"/>
              </a:lnSpc>
            </a:pPr>
            <a:r>
              <a:rPr lang="en-US" sz="3399" b="true">
                <a:solidFill>
                  <a:srgbClr val="000000"/>
                </a:solidFill>
                <a:latin typeface="Canva Sans Bold"/>
                <a:ea typeface="Canva Sans Bold"/>
                <a:cs typeface="Canva Sans Bold"/>
                <a:sym typeface="Canva Sans Bold"/>
              </a:rPr>
              <a:t>  </a:t>
            </a:r>
          </a:p>
          <a:p>
            <a:pPr algn="just">
              <a:lnSpc>
                <a:spcPts val="4759"/>
              </a:lnSpc>
            </a:pPr>
          </a:p>
        </p:txBody>
      </p:sp>
      <p:sp>
        <p:nvSpPr>
          <p:cNvPr name="TextBox 6" id="6"/>
          <p:cNvSpPr txBox="true"/>
          <p:nvPr/>
        </p:nvSpPr>
        <p:spPr>
          <a:xfrm rot="0">
            <a:off x="9139238" y="4819967"/>
            <a:ext cx="9525" cy="580390"/>
          </a:xfrm>
          <a:prstGeom prst="rect">
            <a:avLst/>
          </a:prstGeom>
        </p:spPr>
        <p:txBody>
          <a:bodyPr anchor="t" rtlCol="false" tIns="0" lIns="0" bIns="0" rIns="0">
            <a:spAutoFit/>
          </a:bodyPr>
          <a:lstStyle/>
          <a:p>
            <a:pPr algn="ctr">
              <a:lnSpc>
                <a:spcPts val="4759"/>
              </a:lnSpc>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900631" y="1658722"/>
            <a:ext cx="14213374" cy="7221049"/>
          </a:xfrm>
          <a:prstGeom prst="rect">
            <a:avLst/>
          </a:prstGeom>
        </p:spPr>
        <p:txBody>
          <a:bodyPr anchor="t" rtlCol="false" tIns="0" lIns="0" bIns="0" rIns="0">
            <a:spAutoFit/>
          </a:bodyPr>
          <a:lstStyle/>
          <a:p>
            <a:pPr algn="l">
              <a:lnSpc>
                <a:spcPts val="5714"/>
              </a:lnSpc>
            </a:pPr>
          </a:p>
          <a:p>
            <a:pPr algn="l">
              <a:lnSpc>
                <a:spcPts val="5714"/>
              </a:lnSpc>
            </a:pPr>
            <a:r>
              <a:rPr lang="en-US" sz="4081" b="true">
                <a:solidFill>
                  <a:srgbClr val="000000"/>
                </a:solidFill>
                <a:latin typeface="Canva Sans Bold"/>
                <a:ea typeface="Canva Sans Bold"/>
                <a:cs typeface="Canva Sans Bold"/>
                <a:sym typeface="Canva Sans Bold"/>
              </a:rPr>
              <a:t>   3. In essence, no-code development empowers individuals, regardless of their coding experience, to create the applications they require. As such, it's safe to say that no-code could very well represent the future of application development.</a:t>
            </a:r>
          </a:p>
          <a:p>
            <a:pPr algn="l">
              <a:lnSpc>
                <a:spcPts val="5714"/>
              </a:lnSpc>
            </a:pPr>
            <a:r>
              <a:rPr lang="en-US" sz="4081" b="true">
                <a:solidFill>
                  <a:srgbClr val="000000"/>
                </a:solidFill>
                <a:latin typeface="Canva Sans Bold"/>
                <a:ea typeface="Canva Sans Bold"/>
                <a:cs typeface="Canva Sans Bold"/>
                <a:sym typeface="Canva Sans Bold"/>
              </a:rPr>
              <a:t>Low-code, on the other hand, isn’t just a concept; it’s a fact. It’s transforming the market right now, which is why it’s getting so much coverage.</a:t>
            </a:r>
          </a:p>
          <a:p>
            <a:pPr algn="l">
              <a:lnSpc>
                <a:spcPts val="5714"/>
              </a:lnSpc>
            </a:pPr>
          </a:p>
        </p:txBody>
      </p:sp>
      <p:sp>
        <p:nvSpPr>
          <p:cNvPr name="TextBox 5" id="5"/>
          <p:cNvSpPr txBox="true"/>
          <p:nvPr/>
        </p:nvSpPr>
        <p:spPr>
          <a:xfrm rot="0">
            <a:off x="9139238" y="4819967"/>
            <a:ext cx="9525" cy="580390"/>
          </a:xfrm>
          <a:prstGeom prst="rect">
            <a:avLst/>
          </a:prstGeom>
        </p:spPr>
        <p:txBody>
          <a:bodyPr anchor="t" rtlCol="false" tIns="0" lIns="0" bIns="0" rIns="0">
            <a:spAutoFit/>
          </a:bodyPr>
          <a:lstStyle/>
          <a:p>
            <a:pPr algn="ctr">
              <a:lnSpc>
                <a:spcPts val="4759"/>
              </a:lnSpc>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922005" y="3420137"/>
            <a:ext cx="11486254" cy="4606948"/>
          </a:xfrm>
          <a:prstGeom prst="rect">
            <a:avLst/>
          </a:prstGeom>
        </p:spPr>
        <p:txBody>
          <a:bodyPr anchor="t" rtlCol="false" tIns="0" lIns="0" bIns="0" rIns="0">
            <a:spAutoFit/>
          </a:bodyPr>
          <a:lstStyle/>
          <a:p>
            <a:pPr algn="just" marL="806688" indent="-403344" lvl="1">
              <a:lnSpc>
                <a:spcPts val="5230"/>
              </a:lnSpc>
              <a:buAutoNum type="arabicPeriod" startAt="1"/>
            </a:pPr>
            <a:r>
              <a:rPr lang="en-US" b="true" sz="3736">
                <a:solidFill>
                  <a:srgbClr val="000000"/>
                </a:solidFill>
                <a:latin typeface="Canva Sans Bold"/>
                <a:ea typeface="Canva Sans Bold"/>
                <a:cs typeface="Canva Sans Bold"/>
                <a:sym typeface="Canva Sans Bold"/>
              </a:rPr>
              <a:t>No-code platforms are designed for non-technical business users, enabling them to build applications without any coding knowledge.</a:t>
            </a:r>
          </a:p>
          <a:p>
            <a:pPr algn="just">
              <a:lnSpc>
                <a:spcPts val="5230"/>
              </a:lnSpc>
            </a:pPr>
          </a:p>
          <a:p>
            <a:pPr algn="just">
              <a:lnSpc>
                <a:spcPts val="5230"/>
              </a:lnSpc>
            </a:pPr>
            <a:r>
              <a:rPr lang="en-US" sz="3736" b="true">
                <a:solidFill>
                  <a:srgbClr val="000000"/>
                </a:solidFill>
                <a:latin typeface="Canva Sans Bold"/>
                <a:ea typeface="Canva Sans Bold"/>
                <a:cs typeface="Canva Sans Bold"/>
                <a:sym typeface="Canva Sans Bold"/>
              </a:rPr>
              <a:t>2. </a:t>
            </a:r>
            <a:r>
              <a:rPr lang="en-US" sz="3736" b="true">
                <a:solidFill>
                  <a:srgbClr val="000000"/>
                </a:solidFill>
                <a:latin typeface="Canva Sans Bold"/>
                <a:ea typeface="Canva Sans Bold"/>
                <a:cs typeface="Canva Sans Bold"/>
                <a:sym typeface="Canva Sans Bold"/>
              </a:rPr>
              <a:t>Some citizen developers might be able to work with low-code platforms. </a:t>
            </a:r>
          </a:p>
        </p:txBody>
      </p:sp>
      <p:sp>
        <p:nvSpPr>
          <p:cNvPr name="TextBox 5" id="5"/>
          <p:cNvSpPr txBox="true"/>
          <p:nvPr/>
        </p:nvSpPr>
        <p:spPr>
          <a:xfrm rot="0">
            <a:off x="4687628" y="2133982"/>
            <a:ext cx="632095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Who uses No Code?</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248808" y="2618085"/>
            <a:ext cx="15790384" cy="4829006"/>
          </a:xfrm>
          <a:prstGeom prst="rect">
            <a:avLst/>
          </a:prstGeom>
        </p:spPr>
        <p:txBody>
          <a:bodyPr anchor="t" rtlCol="false" tIns="0" lIns="0" bIns="0" rIns="0">
            <a:spAutoFit/>
          </a:bodyPr>
          <a:lstStyle/>
          <a:p>
            <a:pPr algn="just">
              <a:lnSpc>
                <a:spcPts val="6412"/>
              </a:lnSpc>
            </a:pPr>
          </a:p>
          <a:p>
            <a:pPr algn="just">
              <a:lnSpc>
                <a:spcPts val="6412"/>
              </a:lnSpc>
            </a:pPr>
            <a:r>
              <a:rPr lang="en-US" sz="4580" b="true">
                <a:solidFill>
                  <a:srgbClr val="000000"/>
                </a:solidFill>
                <a:latin typeface="Canva Sans Bold"/>
                <a:ea typeface="Canva Sans Bold"/>
                <a:cs typeface="Canva Sans Bold"/>
                <a:sym typeface="Canva Sans Bold"/>
              </a:rPr>
              <a:t>3. </a:t>
            </a:r>
            <a:r>
              <a:rPr lang="en-US" sz="4580" b="true">
                <a:solidFill>
                  <a:srgbClr val="000000"/>
                </a:solidFill>
                <a:latin typeface="Canva Sans Bold"/>
                <a:ea typeface="Canva Sans Bold"/>
                <a:cs typeface="Canva Sans Bold"/>
                <a:sym typeface="Canva Sans Bold"/>
              </a:rPr>
              <a:t>However, these platforms are geared toward professional developers and more tech-savvy business users who have some programming skills but want to take advantage of the speed and efficiency that low-code solutions offer.</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986389" y="933450"/>
            <a:ext cx="725760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Limitations of NoCode</a:t>
            </a:r>
          </a:p>
        </p:txBody>
      </p:sp>
      <p:sp>
        <p:nvSpPr>
          <p:cNvPr name="TextBox 5" id="5"/>
          <p:cNvSpPr txBox="true"/>
          <p:nvPr/>
        </p:nvSpPr>
        <p:spPr>
          <a:xfrm rot="0">
            <a:off x="1125560" y="2650539"/>
            <a:ext cx="15852752" cy="5243588"/>
          </a:xfrm>
          <a:prstGeom prst="rect">
            <a:avLst/>
          </a:prstGeom>
        </p:spPr>
        <p:txBody>
          <a:bodyPr anchor="t" rtlCol="false" tIns="0" lIns="0" bIns="0" rIns="0">
            <a:spAutoFit/>
          </a:bodyPr>
          <a:lstStyle/>
          <a:p>
            <a:pPr algn="l">
              <a:lnSpc>
                <a:spcPts val="8378"/>
              </a:lnSpc>
            </a:pPr>
            <a:r>
              <a:rPr lang="en-US" sz="5984" b="true">
                <a:solidFill>
                  <a:srgbClr val="000000"/>
                </a:solidFill>
                <a:latin typeface="Canva Sans Bold"/>
                <a:ea typeface="Canva Sans Bold"/>
                <a:cs typeface="Canva Sans Bold"/>
                <a:sym typeface="Canva Sans Bold"/>
              </a:rPr>
              <a:t>1: Limited Flexibility with API Interactions‍</a:t>
            </a:r>
          </a:p>
          <a:p>
            <a:pPr algn="l">
              <a:lnSpc>
                <a:spcPts val="8378"/>
              </a:lnSpc>
            </a:pPr>
            <a:r>
              <a:rPr lang="en-US" sz="5984" b="true">
                <a:solidFill>
                  <a:srgbClr val="000000"/>
                </a:solidFill>
                <a:latin typeface="Canva Sans Bold"/>
                <a:ea typeface="Canva Sans Bold"/>
                <a:cs typeface="Canva Sans Bold"/>
                <a:sym typeface="Canva Sans Bold"/>
              </a:rPr>
              <a:t>2. Limited Developer Productivity</a:t>
            </a:r>
          </a:p>
          <a:p>
            <a:pPr algn="l">
              <a:lnSpc>
                <a:spcPts val="8378"/>
              </a:lnSpc>
            </a:pPr>
            <a:r>
              <a:rPr lang="en-US" sz="5984" b="true">
                <a:solidFill>
                  <a:srgbClr val="000000"/>
                </a:solidFill>
                <a:latin typeface="Canva Sans Bold"/>
                <a:ea typeface="Canva Sans Bold"/>
                <a:cs typeface="Canva Sans Bold"/>
                <a:sym typeface="Canva Sans Bold"/>
              </a:rPr>
              <a:t>3. Scalability Issues </a:t>
            </a:r>
          </a:p>
          <a:p>
            <a:pPr algn="l">
              <a:lnSpc>
                <a:spcPts val="8378"/>
              </a:lnSpc>
            </a:pPr>
            <a:r>
              <a:rPr lang="en-US" sz="5984" b="true">
                <a:solidFill>
                  <a:srgbClr val="000000"/>
                </a:solidFill>
                <a:latin typeface="Canva Sans Bold"/>
                <a:ea typeface="Canva Sans Bold"/>
                <a:cs typeface="Canva Sans Bold"/>
                <a:sym typeface="Canva Sans Bold"/>
              </a:rPr>
              <a:t>4.Vendor Lock-In Risks</a:t>
            </a:r>
          </a:p>
          <a:p>
            <a:pPr algn="l">
              <a:lnSpc>
                <a:spcPts val="8378"/>
              </a:lnSpc>
            </a:pPr>
            <a:r>
              <a:rPr lang="en-US" sz="5984" b="true">
                <a:solidFill>
                  <a:srgbClr val="000000"/>
                </a:solidFill>
                <a:latin typeface="Canva Sans Bold"/>
                <a:ea typeface="Canva Sans Bold"/>
                <a:cs typeface="Canva Sans Bold"/>
                <a:sym typeface="Canva Sans Bold"/>
              </a:rPr>
              <a:t>5. Unpredictable Pricing </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609086" y="1423857"/>
            <a:ext cx="5865316"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App Development</a:t>
            </a:r>
          </a:p>
          <a:p>
            <a:pPr algn="ctr">
              <a:lnSpc>
                <a:spcPts val="7279"/>
              </a:lnSpc>
            </a:pPr>
          </a:p>
        </p:txBody>
      </p:sp>
      <p:sp>
        <p:nvSpPr>
          <p:cNvPr name="TextBox 5" id="5"/>
          <p:cNvSpPr txBox="true"/>
          <p:nvPr/>
        </p:nvSpPr>
        <p:spPr>
          <a:xfrm rot="0">
            <a:off x="1340124" y="2787686"/>
            <a:ext cx="16081643" cy="6234707"/>
          </a:xfrm>
          <a:prstGeom prst="rect">
            <a:avLst/>
          </a:prstGeom>
        </p:spPr>
        <p:txBody>
          <a:bodyPr anchor="t" rtlCol="false" tIns="0" lIns="0" bIns="0" rIns="0">
            <a:spAutoFit/>
          </a:bodyPr>
          <a:lstStyle/>
          <a:p>
            <a:pPr algn="l">
              <a:lnSpc>
                <a:spcPts val="5479"/>
              </a:lnSpc>
            </a:pPr>
            <a:r>
              <a:rPr lang="en-US" sz="3914" b="true">
                <a:solidFill>
                  <a:srgbClr val="000000"/>
                </a:solidFill>
                <a:latin typeface="Canva Sans Bold"/>
                <a:ea typeface="Canva Sans Bold"/>
                <a:cs typeface="Canva Sans Bold"/>
                <a:sym typeface="Canva Sans Bold"/>
              </a:rPr>
              <a:t>App development is the process in which developers </a:t>
            </a:r>
            <a:r>
              <a:rPr lang="en-US" sz="3914" b="true">
                <a:solidFill>
                  <a:srgbClr val="000000"/>
                </a:solidFill>
                <a:latin typeface="Canva Sans Bold"/>
                <a:ea typeface="Canva Sans Bold"/>
                <a:cs typeface="Canva Sans Bold"/>
                <a:sym typeface="Canva Sans Bold"/>
              </a:rPr>
              <a:t>create an application to be used on smartphones, tablets and other mobile devices.</a:t>
            </a:r>
          </a:p>
          <a:p>
            <a:pPr algn="l">
              <a:lnSpc>
                <a:spcPts val="5479"/>
              </a:lnSpc>
            </a:pPr>
            <a:r>
              <a:rPr lang="en-US" sz="3914" b="true">
                <a:solidFill>
                  <a:srgbClr val="000000"/>
                </a:solidFill>
                <a:latin typeface="Canva Sans Bold"/>
                <a:ea typeface="Canva Sans Bold"/>
                <a:cs typeface="Canva Sans Bold"/>
                <a:sym typeface="Canva Sans Bold"/>
              </a:rPr>
              <a:t>While app development sometimes involves creating a web-based app or a desktop version of the app, the majority of app development projects are deployed to mobile and tablet devices. There are many features and considerations that factor into app development, which will be further explored in this article.</a:t>
            </a:r>
          </a:p>
          <a:p>
            <a:pPr algn="l">
              <a:lnSpc>
                <a:spcPts val="5479"/>
              </a:lnSpc>
            </a:pP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830673" y="1577975"/>
            <a:ext cx="284559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1.Bubble</a:t>
            </a:r>
          </a:p>
        </p:txBody>
      </p:sp>
      <p:sp>
        <p:nvSpPr>
          <p:cNvPr name="TextBox 5" id="5"/>
          <p:cNvSpPr txBox="true"/>
          <p:nvPr/>
        </p:nvSpPr>
        <p:spPr>
          <a:xfrm rot="0">
            <a:off x="1457007" y="2695706"/>
            <a:ext cx="15183454" cy="6562594"/>
          </a:xfrm>
          <a:prstGeom prst="rect">
            <a:avLst/>
          </a:prstGeom>
        </p:spPr>
        <p:txBody>
          <a:bodyPr anchor="t" rtlCol="false" tIns="0" lIns="0" bIns="0" rIns="0">
            <a:spAutoFit/>
          </a:bodyPr>
          <a:lstStyle/>
          <a:p>
            <a:pPr algn="l">
              <a:lnSpc>
                <a:spcPts val="5782"/>
              </a:lnSpc>
            </a:pPr>
            <a:r>
              <a:rPr lang="en-US" sz="4130" b="true">
                <a:solidFill>
                  <a:srgbClr val="000000"/>
                </a:solidFill>
                <a:latin typeface="Canva Sans Bold"/>
                <a:ea typeface="Canva Sans Bold"/>
                <a:cs typeface="Canva Sans Bold"/>
                <a:sym typeface="Canva Sans Bold"/>
              </a:rPr>
              <a:t>Bubble.io is a visual programming platform designed for creating software without needing to write traditional code. </a:t>
            </a:r>
          </a:p>
          <a:p>
            <a:pPr algn="l">
              <a:lnSpc>
                <a:spcPts val="5782"/>
              </a:lnSpc>
            </a:pPr>
            <a:r>
              <a:rPr lang="en-US" sz="4130" b="true">
                <a:solidFill>
                  <a:srgbClr val="000000"/>
                </a:solidFill>
                <a:latin typeface="Canva Sans Bold"/>
                <a:ea typeface="Canva Sans Bold"/>
                <a:cs typeface="Canva Sans Bold"/>
                <a:sym typeface="Canva Sans Bold"/>
              </a:rPr>
              <a:t>It allows users to build responsive web and mobile apps (of any kind) with dynamic databases and advanced features using graphics and images to express computing logic. </a:t>
            </a:r>
            <a:r>
              <a:rPr lang="en-US" sz="4130" b="true">
                <a:solidFill>
                  <a:srgbClr val="000000"/>
                </a:solidFill>
                <a:latin typeface="Canva Sans Bold"/>
                <a:ea typeface="Canva Sans Bold"/>
                <a:cs typeface="Canva Sans Bold"/>
                <a:sym typeface="Canva Sans Bold"/>
              </a:rPr>
              <a:t>Bubble’s mission is to bridge the knowledge gap for non-engineers by providing a cost-effective solution to build apps without requiring coding skills.</a:t>
            </a:r>
          </a:p>
        </p:txBody>
      </p:sp>
      <p:sp>
        <p:nvSpPr>
          <p:cNvPr name="TextBox 6" id="6"/>
          <p:cNvSpPr txBox="true"/>
          <p:nvPr/>
        </p:nvSpPr>
        <p:spPr>
          <a:xfrm rot="0">
            <a:off x="4521905" y="791312"/>
            <a:ext cx="8759875"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Types of App Development</a:t>
            </a:r>
          </a:p>
          <a:p>
            <a:pPr algn="ctr">
              <a:lnSpc>
                <a:spcPts val="7279"/>
              </a:lnSpc>
            </a:pP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168344" y="537527"/>
            <a:ext cx="225072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2.Glide</a:t>
            </a:r>
          </a:p>
        </p:txBody>
      </p:sp>
      <p:sp>
        <p:nvSpPr>
          <p:cNvPr name="TextBox 5" id="5"/>
          <p:cNvSpPr txBox="true"/>
          <p:nvPr/>
        </p:nvSpPr>
        <p:spPr>
          <a:xfrm rot="0">
            <a:off x="1227489" y="1885447"/>
            <a:ext cx="15679822" cy="5922636"/>
          </a:xfrm>
          <a:prstGeom prst="rect">
            <a:avLst/>
          </a:prstGeom>
        </p:spPr>
        <p:txBody>
          <a:bodyPr anchor="t" rtlCol="false" tIns="0" lIns="0" bIns="0" rIns="0">
            <a:spAutoFit/>
          </a:bodyPr>
          <a:lstStyle/>
          <a:p>
            <a:pPr algn="l">
              <a:lnSpc>
                <a:spcPts val="5204"/>
              </a:lnSpc>
            </a:pPr>
            <a:r>
              <a:rPr lang="en-US" sz="3717" b="true">
                <a:solidFill>
                  <a:srgbClr val="000000"/>
                </a:solidFill>
                <a:latin typeface="Canva Sans Bold"/>
                <a:ea typeface="Canva Sans Bold"/>
                <a:cs typeface="Canva Sans Bold"/>
                <a:sym typeface="Canva Sans Bold"/>
              </a:rPr>
              <a:t>Glide is a web-based </a:t>
            </a:r>
            <a:r>
              <a:rPr lang="en-US" b="true" sz="3717" u="sng">
                <a:solidFill>
                  <a:srgbClr val="000000"/>
                </a:solidFill>
                <a:latin typeface="Canva Sans Bold"/>
                <a:ea typeface="Canva Sans Bold"/>
                <a:cs typeface="Canva Sans Bold"/>
                <a:sym typeface="Canva Sans Bold"/>
                <a:hlinkClick r:id="rId4" tooltip="https://aloa.co/blog/no-code-app-platforms"/>
              </a:rPr>
              <a:t>no-code app builder</a:t>
            </a:r>
            <a:r>
              <a:rPr lang="en-US" sz="3717" b="true">
                <a:solidFill>
                  <a:srgbClr val="000000"/>
                </a:solidFill>
                <a:latin typeface="Canva Sans Bold"/>
                <a:ea typeface="Canva Sans Bold"/>
                <a:cs typeface="Canva Sans Bold"/>
                <a:sym typeface="Canva Sans Bold"/>
              </a:rPr>
              <a:t> that enables users to quickly create apps without writing any code.</a:t>
            </a:r>
          </a:p>
          <a:p>
            <a:pPr algn="l">
              <a:lnSpc>
                <a:spcPts val="5204"/>
              </a:lnSpc>
            </a:pPr>
          </a:p>
          <a:p>
            <a:pPr algn="l">
              <a:lnSpc>
                <a:spcPts val="5204"/>
              </a:lnSpc>
            </a:pPr>
            <a:r>
              <a:rPr lang="en-US" sz="3717" b="true">
                <a:solidFill>
                  <a:srgbClr val="000000"/>
                </a:solidFill>
                <a:latin typeface="Canva Sans Bold"/>
                <a:ea typeface="Canva Sans Bold"/>
                <a:cs typeface="Canva Sans Bold"/>
                <a:sym typeface="Canva Sans Bold"/>
              </a:rPr>
              <a:t>The platform’s intuitive drag-and-drop interface allows anyone to design and deploy functional applications quickly by using pre-built front-end components.</a:t>
            </a:r>
          </a:p>
          <a:p>
            <a:pPr algn="l">
              <a:lnSpc>
                <a:spcPts val="5204"/>
              </a:lnSpc>
            </a:pPr>
          </a:p>
          <a:p>
            <a:pPr algn="l">
              <a:lnSpc>
                <a:spcPts val="5204"/>
              </a:lnSpc>
            </a:pPr>
            <a:r>
              <a:rPr lang="en-US" sz="3717" b="true">
                <a:solidFill>
                  <a:srgbClr val="000000"/>
                </a:solidFill>
                <a:latin typeface="Canva Sans Bold"/>
                <a:ea typeface="Canva Sans Bold"/>
                <a:cs typeface="Canva Sans Bold"/>
                <a:sym typeface="Canva Sans Bold"/>
              </a:rPr>
              <a:t>Glide gives you a simple but powerful editor to visually build apps (no code) and leverages Google Sheets to store the data. </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840568" y="2453160"/>
            <a:ext cx="12817303" cy="5721638"/>
          </a:xfrm>
          <a:prstGeom prst="rect">
            <a:avLst/>
          </a:prstGeom>
        </p:spPr>
        <p:txBody>
          <a:bodyPr anchor="t" rtlCol="false" tIns="0" lIns="0" bIns="0" rIns="0">
            <a:spAutoFit/>
          </a:bodyPr>
          <a:lstStyle/>
          <a:p>
            <a:pPr algn="l">
              <a:lnSpc>
                <a:spcPts val="5515"/>
              </a:lnSpc>
            </a:pPr>
            <a:r>
              <a:rPr lang="en-US" sz="3939" b="true">
                <a:solidFill>
                  <a:srgbClr val="000000"/>
                </a:solidFill>
                <a:latin typeface="Canva Sans Bold"/>
                <a:ea typeface="Canva Sans Bold"/>
                <a:cs typeface="Canva Sans Bold"/>
                <a:sym typeface="Canva Sans Bold"/>
              </a:rPr>
              <a:t> Using Google Sheets as a database means you have full control of your data in a visual interface without having to manipulate lines of code. </a:t>
            </a:r>
          </a:p>
          <a:p>
            <a:pPr algn="l">
              <a:lnSpc>
                <a:spcPts val="5515"/>
              </a:lnSpc>
            </a:pPr>
          </a:p>
          <a:p>
            <a:pPr algn="l">
              <a:lnSpc>
                <a:spcPts val="5515"/>
              </a:lnSpc>
            </a:pPr>
            <a:r>
              <a:rPr lang="en-US" sz="3939" b="true">
                <a:solidFill>
                  <a:srgbClr val="000000"/>
                </a:solidFill>
                <a:latin typeface="Canva Sans Bold"/>
                <a:ea typeface="Canva Sans Bold"/>
                <a:cs typeface="Canva Sans Bold"/>
                <a:sym typeface="Canva Sans Bold"/>
              </a:rPr>
              <a:t>Traditional databases, on the other hand, require users to code their visual interface from the data through command lines.</a:t>
            </a:r>
          </a:p>
          <a:p>
            <a:pPr algn="l">
              <a:lnSpc>
                <a:spcPts val="6839"/>
              </a:lnSpc>
            </a:pP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375367" y="786130"/>
            <a:ext cx="512824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Website Builder</a:t>
            </a:r>
          </a:p>
        </p:txBody>
      </p:sp>
      <p:sp>
        <p:nvSpPr>
          <p:cNvPr name="TextBox 5" id="5"/>
          <p:cNvSpPr txBox="true"/>
          <p:nvPr/>
        </p:nvSpPr>
        <p:spPr>
          <a:xfrm rot="0">
            <a:off x="2503563" y="2132655"/>
            <a:ext cx="13280873" cy="7028611"/>
          </a:xfrm>
          <a:prstGeom prst="rect">
            <a:avLst/>
          </a:prstGeom>
        </p:spPr>
        <p:txBody>
          <a:bodyPr anchor="t" rtlCol="false" tIns="0" lIns="0" bIns="0" rIns="0">
            <a:spAutoFit/>
          </a:bodyPr>
          <a:lstStyle/>
          <a:p>
            <a:pPr algn="l">
              <a:lnSpc>
                <a:spcPts val="6210"/>
              </a:lnSpc>
            </a:pPr>
            <a:r>
              <a:rPr lang="en-US" sz="4435" b="true">
                <a:solidFill>
                  <a:srgbClr val="000000"/>
                </a:solidFill>
                <a:latin typeface="Canva Sans Bold"/>
                <a:ea typeface="Canva Sans Bold"/>
                <a:cs typeface="Canva Sans Bold"/>
                <a:sym typeface="Canva Sans Bold"/>
              </a:rPr>
              <a:t>A website builder is a programme or tool that allows you to design and create </a:t>
            </a:r>
            <a:r>
              <a:rPr lang="en-US" sz="4435" b="true">
                <a:solidFill>
                  <a:srgbClr val="000000"/>
                </a:solidFill>
                <a:latin typeface="Canva Sans Bold"/>
                <a:ea typeface="Canva Sans Bold"/>
                <a:cs typeface="Canva Sans Bold"/>
                <a:sym typeface="Canva Sans Bold"/>
              </a:rPr>
              <a:t>websites without having to edit any code. </a:t>
            </a:r>
          </a:p>
          <a:p>
            <a:pPr algn="l">
              <a:lnSpc>
                <a:spcPts val="6210"/>
              </a:lnSpc>
            </a:pPr>
            <a:r>
              <a:rPr lang="en-US" sz="4435" b="true">
                <a:solidFill>
                  <a:srgbClr val="000000"/>
                </a:solidFill>
                <a:latin typeface="Canva Sans Bold"/>
                <a:ea typeface="Canva Sans Bold"/>
                <a:cs typeface="Canva Sans Bold"/>
                <a:sym typeface="Canva Sans Bold"/>
              </a:rPr>
              <a:t>You can do everything you need to by yourself, without needing a designer or developer. </a:t>
            </a:r>
          </a:p>
          <a:p>
            <a:pPr algn="l">
              <a:lnSpc>
                <a:spcPts val="6210"/>
              </a:lnSpc>
            </a:pPr>
            <a:r>
              <a:rPr lang="en-US" sz="4435" b="true">
                <a:solidFill>
                  <a:srgbClr val="000000"/>
                </a:solidFill>
                <a:latin typeface="Canva Sans Bold"/>
                <a:ea typeface="Canva Sans Bold"/>
                <a:cs typeface="Canva Sans Bold"/>
                <a:sym typeface="Canva Sans Bold"/>
              </a:rPr>
              <a:t>With the specially developed drag-and-drop website builder software, you can simply choose from a vast range of templates and customise them in line with your brand vision.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348349" y="2279038"/>
            <a:ext cx="14550255" cy="718121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History of Cryptography</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Title: A Brief History of Cryptography</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Content:</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Ancient Eg</a:t>
            </a:r>
            <a:r>
              <a:rPr lang="en-US" b="true" sz="3399">
                <a:solidFill>
                  <a:srgbClr val="000000"/>
                </a:solidFill>
                <a:latin typeface="Canva Sans Bold"/>
                <a:ea typeface="Canva Sans Bold"/>
                <a:cs typeface="Canva Sans Bold"/>
                <a:sym typeface="Canva Sans Bold"/>
              </a:rPr>
              <a:t>ypt: Early use of ciphers (e.g., hieroglyphic codes).</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Julius Caesar: Caesar cipher - one of the earliest known encryption techniques.</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World War II: The development of advanced encryption methods (e.g., Enigma Machine).</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Modern Cryptography: With the rise of computers, cryptography has evolved to include complex algorithms and systems like RSA and AES.</a:t>
            </a:r>
          </a:p>
          <a:p>
            <a:pPr algn="l">
              <a:lnSpc>
                <a:spcPts val="4759"/>
              </a:lnSpc>
            </a:pP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559721" y="741363"/>
            <a:ext cx="8022803"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Types of Website Builder</a:t>
            </a:r>
          </a:p>
        </p:txBody>
      </p:sp>
      <p:sp>
        <p:nvSpPr>
          <p:cNvPr name="TextBox 5" id="5"/>
          <p:cNvSpPr txBox="true"/>
          <p:nvPr/>
        </p:nvSpPr>
        <p:spPr>
          <a:xfrm rot="0">
            <a:off x="1169329" y="3220937"/>
            <a:ext cx="2273424" cy="887095"/>
          </a:xfrm>
          <a:prstGeom prst="rect">
            <a:avLst/>
          </a:prstGeom>
        </p:spPr>
        <p:txBody>
          <a:bodyPr anchor="t" rtlCol="false" tIns="0" lIns="0" bIns="0" rIns="0">
            <a:spAutoFit/>
          </a:bodyPr>
          <a:lstStyle/>
          <a:p>
            <a:pPr algn="ctr" marL="1122679" indent="-561340" lvl="1">
              <a:lnSpc>
                <a:spcPts val="7279"/>
              </a:lnSpc>
              <a:buAutoNum type="arabicPeriod" startAt="1"/>
            </a:pPr>
            <a:r>
              <a:rPr lang="en-US" b="true" sz="5199">
                <a:solidFill>
                  <a:srgbClr val="000000"/>
                </a:solidFill>
                <a:latin typeface="Canva Sans Bold"/>
                <a:ea typeface="Canva Sans Bold"/>
                <a:cs typeface="Canva Sans Bold"/>
                <a:sym typeface="Canva Sans Bold"/>
              </a:rPr>
              <a:t>Wix</a:t>
            </a:r>
          </a:p>
        </p:txBody>
      </p:sp>
      <p:sp>
        <p:nvSpPr>
          <p:cNvPr name="TextBox 6" id="6"/>
          <p:cNvSpPr txBox="true"/>
          <p:nvPr/>
        </p:nvSpPr>
        <p:spPr>
          <a:xfrm rot="0">
            <a:off x="2471017" y="4283442"/>
            <a:ext cx="13345966" cy="4263424"/>
          </a:xfrm>
          <a:prstGeom prst="rect">
            <a:avLst/>
          </a:prstGeom>
        </p:spPr>
        <p:txBody>
          <a:bodyPr anchor="t" rtlCol="false" tIns="0" lIns="0" bIns="0" rIns="0">
            <a:spAutoFit/>
          </a:bodyPr>
          <a:lstStyle/>
          <a:p>
            <a:pPr algn="l">
              <a:lnSpc>
                <a:spcPts val="5671"/>
              </a:lnSpc>
            </a:pPr>
            <a:r>
              <a:rPr lang="en-US" sz="4051" b="true">
                <a:solidFill>
                  <a:srgbClr val="000000"/>
                </a:solidFill>
                <a:latin typeface="Canva Sans Bold"/>
                <a:ea typeface="Canva Sans Bold"/>
                <a:cs typeface="Canva Sans Bold"/>
                <a:sym typeface="Canva Sans Bold"/>
              </a:rPr>
              <a:t>Wix is a powerful, </a:t>
            </a:r>
            <a:r>
              <a:rPr lang="en-US" sz="4051" b="true">
                <a:solidFill>
                  <a:srgbClr val="000000"/>
                </a:solidFill>
                <a:latin typeface="Canva Sans Bold"/>
                <a:ea typeface="Canva Sans Bold"/>
                <a:cs typeface="Canva Sans Bold"/>
                <a:sym typeface="Canva Sans Bold"/>
              </a:rPr>
              <a:t>no code website builder that comes equipped with business tools that can help you build something as simple as a personal blog to something as complex as an enterprise-grade hub for your online business.</a:t>
            </a:r>
          </a:p>
          <a:p>
            <a:pPr algn="l">
              <a:lnSpc>
                <a:spcPts val="5671"/>
              </a:lnSpc>
            </a:pPr>
            <a:r>
              <a:rPr lang="en-US" sz="4051" b="true">
                <a:solidFill>
                  <a:srgbClr val="000000"/>
                </a:solidFill>
                <a:latin typeface="Canva Sans Bold"/>
                <a:ea typeface="Canva Sans Bold"/>
                <a:cs typeface="Canva Sans Bold"/>
                <a:sym typeface="Canva Sans Bold"/>
              </a:rPr>
              <a:t> </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794430" y="2234036"/>
            <a:ext cx="15464870" cy="4937744"/>
          </a:xfrm>
          <a:prstGeom prst="rect">
            <a:avLst/>
          </a:prstGeom>
        </p:spPr>
        <p:txBody>
          <a:bodyPr anchor="t" rtlCol="false" tIns="0" lIns="0" bIns="0" rIns="0">
            <a:spAutoFit/>
          </a:bodyPr>
          <a:lstStyle/>
          <a:p>
            <a:pPr algn="l">
              <a:lnSpc>
                <a:spcPts val="6572"/>
              </a:lnSpc>
            </a:pPr>
          </a:p>
          <a:p>
            <a:pPr algn="l">
              <a:lnSpc>
                <a:spcPts val="6572"/>
              </a:lnSpc>
            </a:pPr>
            <a:r>
              <a:rPr lang="en-US" sz="4694" b="true">
                <a:solidFill>
                  <a:srgbClr val="000000"/>
                </a:solidFill>
                <a:latin typeface="Canva Sans Bold"/>
                <a:ea typeface="Canva Sans Bold"/>
                <a:cs typeface="Canva Sans Bold"/>
                <a:sym typeface="Canva Sans Bold"/>
              </a:rPr>
              <a:t> It has built-in features for eCommerce, marketing, scheduling, branding and more. An incumbent in the website space, Wix has long been a leader in web design and an early adopter of new technologies, like AI website creation.</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062383" y="1463747"/>
            <a:ext cx="3530203"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2. Webflow</a:t>
            </a:r>
          </a:p>
        </p:txBody>
      </p:sp>
      <p:sp>
        <p:nvSpPr>
          <p:cNvPr name="TextBox 5" id="5"/>
          <p:cNvSpPr txBox="true"/>
          <p:nvPr/>
        </p:nvSpPr>
        <p:spPr>
          <a:xfrm rot="0">
            <a:off x="1769469" y="2394049"/>
            <a:ext cx="14403585" cy="6402673"/>
          </a:xfrm>
          <a:prstGeom prst="rect">
            <a:avLst/>
          </a:prstGeom>
        </p:spPr>
        <p:txBody>
          <a:bodyPr anchor="t" rtlCol="false" tIns="0" lIns="0" bIns="0" rIns="0">
            <a:spAutoFit/>
          </a:bodyPr>
          <a:lstStyle/>
          <a:p>
            <a:pPr algn="l">
              <a:lnSpc>
                <a:spcPts val="5671"/>
              </a:lnSpc>
            </a:pPr>
            <a:r>
              <a:rPr lang="en-US" sz="4051" b="true">
                <a:solidFill>
                  <a:srgbClr val="000000"/>
                </a:solidFill>
                <a:latin typeface="Canva Sans Bold"/>
                <a:ea typeface="Canva Sans Bold"/>
                <a:cs typeface="Canva Sans Bold"/>
                <a:sym typeface="Canva Sans Bold"/>
              </a:rPr>
              <a:t>Webflow, Inc. is an American company, based in </a:t>
            </a:r>
            <a:r>
              <a:rPr lang="en-US" sz="4051" b="true">
                <a:solidFill>
                  <a:srgbClr val="000000"/>
                </a:solidFill>
                <a:latin typeface="Canva Sans Bold"/>
                <a:ea typeface="Canva Sans Bold"/>
                <a:cs typeface="Canva Sans Bold"/>
                <a:sym typeface="Canva Sans Bold"/>
              </a:rPr>
              <a:t>San Francisco, that provides software as a service for website building and hosting. </a:t>
            </a:r>
          </a:p>
          <a:p>
            <a:pPr algn="l">
              <a:lnSpc>
                <a:spcPts val="5671"/>
              </a:lnSpc>
            </a:pPr>
          </a:p>
          <a:p>
            <a:pPr algn="l">
              <a:lnSpc>
                <a:spcPts val="5671"/>
              </a:lnSpc>
            </a:pPr>
            <a:r>
              <a:rPr lang="en-US" sz="4051" b="true">
                <a:solidFill>
                  <a:srgbClr val="000000"/>
                </a:solidFill>
                <a:latin typeface="Canva Sans Bold"/>
                <a:ea typeface="Canva Sans Bold"/>
                <a:cs typeface="Canva Sans Bold"/>
                <a:sym typeface="Canva Sans Bold"/>
              </a:rPr>
              <a:t>Their online visual editor platform allows users to design, build, and launch websites similar to Metaconex or Wix. </a:t>
            </a:r>
          </a:p>
          <a:p>
            <a:pPr algn="l">
              <a:lnSpc>
                <a:spcPts val="5671"/>
              </a:lnSpc>
            </a:pPr>
          </a:p>
          <a:p>
            <a:pPr algn="l">
              <a:lnSpc>
                <a:spcPts val="5671"/>
              </a:lnSpc>
            </a:pPr>
            <a:r>
              <a:rPr lang="en-US" sz="4051" b="true">
                <a:solidFill>
                  <a:srgbClr val="000000"/>
                </a:solidFill>
                <a:latin typeface="Canva Sans Bold"/>
                <a:ea typeface="Canva Sans Bold"/>
                <a:cs typeface="Canva Sans Bold"/>
                <a:sym typeface="Canva Sans Bold"/>
              </a:rPr>
              <a:t>According to W3Techs, Webflow is used by 0.6% of the top 10 million websites.</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942207" y="2790657"/>
            <a:ext cx="14403585" cy="4973923"/>
          </a:xfrm>
          <a:prstGeom prst="rect">
            <a:avLst/>
          </a:prstGeom>
        </p:spPr>
        <p:txBody>
          <a:bodyPr anchor="t" rtlCol="false" tIns="0" lIns="0" bIns="0" rIns="0">
            <a:spAutoFit/>
          </a:bodyPr>
          <a:lstStyle/>
          <a:p>
            <a:pPr algn="l">
              <a:lnSpc>
                <a:spcPts val="5671"/>
              </a:lnSpc>
            </a:pPr>
            <a:r>
              <a:rPr lang="en-US" sz="4051" b="true">
                <a:solidFill>
                  <a:srgbClr val="000000"/>
                </a:solidFill>
                <a:latin typeface="Canva Sans Bold"/>
                <a:ea typeface="Canva Sans Bold"/>
                <a:cs typeface="Canva Sans Bold"/>
                <a:sym typeface="Canva Sans Bold"/>
              </a:rPr>
              <a:t>Webflow, Inc. is an American company, based in </a:t>
            </a:r>
            <a:r>
              <a:rPr lang="en-US" sz="4051" b="true">
                <a:solidFill>
                  <a:srgbClr val="000000"/>
                </a:solidFill>
                <a:latin typeface="Canva Sans Bold"/>
                <a:ea typeface="Canva Sans Bold"/>
                <a:cs typeface="Canva Sans Bold"/>
                <a:sym typeface="Canva Sans Bold"/>
              </a:rPr>
              <a:t>San Francisco, that provides software as a service for website building and hosting.</a:t>
            </a:r>
          </a:p>
          <a:p>
            <a:pPr algn="l">
              <a:lnSpc>
                <a:spcPts val="5671"/>
              </a:lnSpc>
            </a:pPr>
            <a:r>
              <a:rPr lang="en-US" sz="4051" b="true">
                <a:solidFill>
                  <a:srgbClr val="000000"/>
                </a:solidFill>
                <a:latin typeface="Canva Sans Bold"/>
                <a:ea typeface="Canva Sans Bold"/>
                <a:cs typeface="Canva Sans Bold"/>
                <a:sym typeface="Canva Sans Bold"/>
              </a:rPr>
              <a:t>Their online visual editor platform allows users to design, build, and launch websites similar to Metaconex or Wix. </a:t>
            </a:r>
          </a:p>
          <a:p>
            <a:pPr algn="l">
              <a:lnSpc>
                <a:spcPts val="5671"/>
              </a:lnSpc>
            </a:pPr>
            <a:r>
              <a:rPr lang="en-US" sz="4051" b="true">
                <a:solidFill>
                  <a:srgbClr val="000000"/>
                </a:solidFill>
                <a:latin typeface="Canva Sans Bold"/>
                <a:ea typeface="Canva Sans Bold"/>
                <a:cs typeface="Canva Sans Bold"/>
                <a:sym typeface="Canva Sans Bold"/>
              </a:rPr>
              <a:t>According to W3Techs, Webflow is used by 0.6% of the top 10 million websites.</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067388" y="1253275"/>
            <a:ext cx="6855247"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Automation Platform</a:t>
            </a:r>
          </a:p>
        </p:txBody>
      </p:sp>
      <p:sp>
        <p:nvSpPr>
          <p:cNvPr name="TextBox 5" id="5"/>
          <p:cNvSpPr txBox="true"/>
          <p:nvPr/>
        </p:nvSpPr>
        <p:spPr>
          <a:xfrm rot="0">
            <a:off x="1395470" y="2337500"/>
            <a:ext cx="15563225" cy="6920800"/>
          </a:xfrm>
          <a:prstGeom prst="rect">
            <a:avLst/>
          </a:prstGeom>
        </p:spPr>
        <p:txBody>
          <a:bodyPr anchor="t" rtlCol="false" tIns="0" lIns="0" bIns="0" rIns="0">
            <a:spAutoFit/>
          </a:bodyPr>
          <a:lstStyle/>
          <a:p>
            <a:pPr algn="l">
              <a:lnSpc>
                <a:spcPts val="5008"/>
              </a:lnSpc>
            </a:pPr>
            <a:r>
              <a:rPr lang="en-US" sz="3577" b="true">
                <a:solidFill>
                  <a:srgbClr val="000000"/>
                </a:solidFill>
                <a:latin typeface="Canva Sans Bold"/>
                <a:ea typeface="Canva Sans Bold"/>
                <a:cs typeface="Canva Sans Bold"/>
                <a:sym typeface="Canva Sans Bold"/>
              </a:rPr>
              <a:t>An automation platform is a system or tool that can automatically handle, con</a:t>
            </a:r>
          </a:p>
          <a:p>
            <a:pPr algn="l">
              <a:lnSpc>
                <a:spcPts val="5008"/>
              </a:lnSpc>
            </a:pPr>
            <a:r>
              <a:rPr lang="en-US" sz="3577" b="true">
                <a:solidFill>
                  <a:srgbClr val="000000"/>
                </a:solidFill>
                <a:latin typeface="Canva Sans Bold"/>
                <a:ea typeface="Canva Sans Bold"/>
                <a:cs typeface="Canva Sans Bold"/>
                <a:sym typeface="Canva Sans Bold"/>
              </a:rPr>
              <a:t>trol, and simplify different tasks and processes all by itself. </a:t>
            </a:r>
          </a:p>
          <a:p>
            <a:pPr algn="l">
              <a:lnSpc>
                <a:spcPts val="5008"/>
              </a:lnSpc>
            </a:pPr>
            <a:r>
              <a:rPr lang="en-US" sz="3577" b="true">
                <a:solidFill>
                  <a:srgbClr val="000000"/>
                </a:solidFill>
                <a:latin typeface="Canva Sans Bold"/>
                <a:ea typeface="Canva Sans Bold"/>
                <a:cs typeface="Canva Sans Bold"/>
                <a:sym typeface="Canva Sans Bold"/>
              </a:rPr>
              <a:t>It takes over the jobs that people used to do manually, making things faster, more efficient, and more accurate.</a:t>
            </a:r>
          </a:p>
          <a:p>
            <a:pPr algn="l">
              <a:lnSpc>
                <a:spcPts val="5008"/>
              </a:lnSpc>
            </a:pPr>
            <a:r>
              <a:rPr lang="en-US" sz="3577" b="true">
                <a:solidFill>
                  <a:srgbClr val="000000"/>
                </a:solidFill>
                <a:latin typeface="Canva Sans Bold"/>
                <a:ea typeface="Canva Sans Bold"/>
                <a:cs typeface="Canva Sans Bold"/>
                <a:sym typeface="Canva Sans Bold"/>
              </a:rPr>
              <a:t>An automation platform works following set rules and steps to do tasks that people used to do. This could be anything from straightforward tasks like sending automated emails, to more complicated stuff like looking after customer information or testing software.</a:t>
            </a:r>
          </a:p>
          <a:p>
            <a:pPr algn="l">
              <a:lnSpc>
                <a:spcPts val="5008"/>
              </a:lnSpc>
            </a:pP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331451" y="1253275"/>
            <a:ext cx="257316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1.Zapier</a:t>
            </a:r>
          </a:p>
        </p:txBody>
      </p:sp>
      <p:sp>
        <p:nvSpPr>
          <p:cNvPr name="TextBox 5" id="5"/>
          <p:cNvSpPr txBox="true"/>
          <p:nvPr/>
        </p:nvSpPr>
        <p:spPr>
          <a:xfrm rot="0">
            <a:off x="1562559" y="2720566"/>
            <a:ext cx="14682104" cy="5634356"/>
          </a:xfrm>
          <a:prstGeom prst="rect">
            <a:avLst/>
          </a:prstGeom>
        </p:spPr>
        <p:txBody>
          <a:bodyPr anchor="t" rtlCol="false" tIns="0" lIns="0" bIns="0" rIns="0">
            <a:spAutoFit/>
          </a:bodyPr>
          <a:lstStyle/>
          <a:p>
            <a:pPr algn="l">
              <a:lnSpc>
                <a:spcPts val="5627"/>
              </a:lnSpc>
            </a:pPr>
            <a:r>
              <a:rPr lang="en-US" sz="4019" b="true">
                <a:solidFill>
                  <a:srgbClr val="000000"/>
                </a:solidFill>
                <a:latin typeface="Canva Sans Bold"/>
                <a:ea typeface="Canva Sans Bold"/>
                <a:cs typeface="Canva Sans Bold"/>
                <a:sym typeface="Canva Sans Bold"/>
              </a:rPr>
              <a:t>Zapier is an American multinational software company that provides integrations for </a:t>
            </a:r>
            <a:r>
              <a:rPr lang="en-US" sz="4019" b="true">
                <a:solidFill>
                  <a:srgbClr val="000000"/>
                </a:solidFill>
                <a:latin typeface="Canva Sans Bold"/>
                <a:ea typeface="Canva Sans Bold"/>
                <a:cs typeface="Canva Sans Bold"/>
                <a:sym typeface="Canva Sans Bold"/>
              </a:rPr>
              <a:t>web applications for use in automated workflows.</a:t>
            </a:r>
          </a:p>
          <a:p>
            <a:pPr algn="l">
              <a:lnSpc>
                <a:spcPts val="5627"/>
              </a:lnSpc>
            </a:pPr>
            <a:r>
              <a:rPr lang="en-US" sz="4019" b="true">
                <a:solidFill>
                  <a:srgbClr val="000000"/>
                </a:solidFill>
                <a:latin typeface="Canva Sans Bold"/>
                <a:ea typeface="Canva Sans Bold"/>
                <a:cs typeface="Canva Sans Bold"/>
                <a:sym typeface="Canva Sans Bold"/>
              </a:rPr>
              <a:t>Zapier provides workflows that allow different web applications to be used in the same workflow. </a:t>
            </a:r>
          </a:p>
          <a:p>
            <a:pPr algn="l">
              <a:lnSpc>
                <a:spcPts val="5627"/>
              </a:lnSpc>
            </a:pPr>
            <a:r>
              <a:rPr lang="en-US" sz="4019" b="true">
                <a:solidFill>
                  <a:srgbClr val="000000"/>
                </a:solidFill>
                <a:latin typeface="Canva Sans Bold"/>
                <a:ea typeface="Canva Sans Bold"/>
                <a:cs typeface="Canva Sans Bold"/>
                <a:sym typeface="Canva Sans Bold"/>
              </a:rPr>
              <a:t>Their products focus on automating recurring tasks, such as lead management.Users can set up "rules" that set up the flow of data between different tools and services. </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478471" y="2274691"/>
            <a:ext cx="16243441" cy="6275179"/>
          </a:xfrm>
          <a:prstGeom prst="rect">
            <a:avLst/>
          </a:prstGeom>
        </p:spPr>
        <p:txBody>
          <a:bodyPr anchor="t" rtlCol="false" tIns="0" lIns="0" bIns="0" rIns="0">
            <a:spAutoFit/>
          </a:bodyPr>
          <a:lstStyle/>
          <a:p>
            <a:pPr algn="l">
              <a:lnSpc>
                <a:spcPts val="5552"/>
              </a:lnSpc>
            </a:pPr>
            <a:r>
              <a:rPr lang="en-US" sz="3965" b="true">
                <a:solidFill>
                  <a:srgbClr val="000000"/>
                </a:solidFill>
                <a:latin typeface="Canva Sans Bold"/>
                <a:ea typeface="Canva Sans Bold"/>
                <a:cs typeface="Canva Sans Bold"/>
                <a:sym typeface="Canva Sans Bold"/>
              </a:rPr>
              <a:t>In </a:t>
            </a:r>
            <a:r>
              <a:rPr lang="en-US" sz="3965" b="true">
                <a:solidFill>
                  <a:srgbClr val="000000"/>
                </a:solidFill>
                <a:latin typeface="Canva Sans Bold"/>
                <a:ea typeface="Canva Sans Bold"/>
                <a:cs typeface="Canva Sans Bold"/>
                <a:sym typeface="Canva Sans Bold"/>
              </a:rPr>
              <a:t>software development, Make is a command-line interface software tool that performs actions ordered by configured dependencies as defined in a configuration file called a makefile. </a:t>
            </a:r>
          </a:p>
          <a:p>
            <a:pPr algn="l">
              <a:lnSpc>
                <a:spcPts val="5552"/>
              </a:lnSpc>
            </a:pPr>
          </a:p>
          <a:p>
            <a:pPr algn="l">
              <a:lnSpc>
                <a:spcPts val="5552"/>
              </a:lnSpc>
            </a:pPr>
            <a:r>
              <a:rPr lang="en-US" sz="3965" b="true">
                <a:solidFill>
                  <a:srgbClr val="000000"/>
                </a:solidFill>
                <a:latin typeface="Canva Sans Bold"/>
                <a:ea typeface="Canva Sans Bold"/>
                <a:cs typeface="Canva Sans Bold"/>
                <a:sym typeface="Canva Sans Bold"/>
              </a:rPr>
              <a:t>It is commonly used for build automation to build executable code (such as a program or library) from source code. But, not limited to building, Make can perform any operation available via the operating system shell.</a:t>
            </a:r>
          </a:p>
          <a:p>
            <a:pPr algn="l">
              <a:lnSpc>
                <a:spcPts val="5552"/>
              </a:lnSpc>
            </a:pPr>
          </a:p>
        </p:txBody>
      </p:sp>
      <p:sp>
        <p:nvSpPr>
          <p:cNvPr name="TextBox 5" id="5"/>
          <p:cNvSpPr txBox="true"/>
          <p:nvPr/>
        </p:nvSpPr>
        <p:spPr>
          <a:xfrm rot="60000">
            <a:off x="6682494" y="1182060"/>
            <a:ext cx="245561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2.Make </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478471" y="2265166"/>
            <a:ext cx="15669601" cy="5669401"/>
          </a:xfrm>
          <a:prstGeom prst="rect">
            <a:avLst/>
          </a:prstGeom>
        </p:spPr>
        <p:txBody>
          <a:bodyPr anchor="t" rtlCol="false" tIns="0" lIns="0" bIns="0" rIns="0">
            <a:spAutoFit/>
          </a:bodyPr>
          <a:lstStyle/>
          <a:p>
            <a:pPr algn="l">
              <a:lnSpc>
                <a:spcPts val="6460"/>
              </a:lnSpc>
            </a:pPr>
            <a:r>
              <a:rPr lang="en-US" sz="4614" b="true">
                <a:solidFill>
                  <a:srgbClr val="000000"/>
                </a:solidFill>
                <a:latin typeface="Canva Sans Bold"/>
                <a:ea typeface="Canva Sans Bold"/>
                <a:cs typeface="Canva Sans Bold"/>
                <a:sym typeface="Canva Sans Bold"/>
              </a:rPr>
              <a:t>Make is widely used, especially in Unix and Unix-like operating systems, even though many competing technologies and tools are available including: similar tools that perform actions based on dependencies, some compilers and interactively via an integrated development environment.</a:t>
            </a:r>
          </a:p>
          <a:p>
            <a:pPr algn="l">
              <a:lnSpc>
                <a:spcPts val="6460"/>
              </a:lnSpc>
            </a:pP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124439" y="893763"/>
            <a:ext cx="7427863"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Database Management</a:t>
            </a:r>
          </a:p>
        </p:txBody>
      </p:sp>
      <p:sp>
        <p:nvSpPr>
          <p:cNvPr name="TextBox 5" id="5"/>
          <p:cNvSpPr txBox="true"/>
          <p:nvPr/>
        </p:nvSpPr>
        <p:spPr>
          <a:xfrm rot="0">
            <a:off x="830217" y="2693097"/>
            <a:ext cx="16591550" cy="5597004"/>
          </a:xfrm>
          <a:prstGeom prst="rect">
            <a:avLst/>
          </a:prstGeom>
        </p:spPr>
        <p:txBody>
          <a:bodyPr anchor="t" rtlCol="false" tIns="0" lIns="0" bIns="0" rIns="0">
            <a:spAutoFit/>
          </a:bodyPr>
          <a:lstStyle/>
          <a:p>
            <a:pPr algn="l">
              <a:lnSpc>
                <a:spcPts val="5546"/>
              </a:lnSpc>
            </a:pPr>
            <a:r>
              <a:rPr lang="en-US" sz="3961" b="true">
                <a:solidFill>
                  <a:srgbClr val="000000"/>
                </a:solidFill>
                <a:latin typeface="Canva Sans Bold"/>
                <a:ea typeface="Canva Sans Bold"/>
                <a:cs typeface="Canva Sans Bold"/>
                <a:sym typeface="Canva Sans Bold"/>
              </a:rPr>
              <a:t>A database is a collection of interrelated data that helps in the efficient retrieval, insertion, and deletion of data from the database and organizes the data in the form of tables, views, schemas, reports, etc.</a:t>
            </a:r>
          </a:p>
          <a:p>
            <a:pPr algn="l">
              <a:lnSpc>
                <a:spcPts val="5546"/>
              </a:lnSpc>
            </a:pPr>
            <a:r>
              <a:rPr lang="en-US" sz="3961" b="true">
                <a:solidFill>
                  <a:srgbClr val="000000"/>
                </a:solidFill>
                <a:latin typeface="Canva Sans Bold"/>
                <a:ea typeface="Canva Sans Bold"/>
                <a:cs typeface="Canva Sans Bold"/>
                <a:sym typeface="Canva Sans Bold"/>
              </a:rPr>
              <a:t> For Example, a university database organizes the data about students, faculty, admin staff, etc. which helps in the efficient retrieval, insertion, and deletion of data from it.</a:t>
            </a:r>
          </a:p>
          <a:p>
            <a:pPr algn="l">
              <a:lnSpc>
                <a:spcPts val="5546"/>
              </a:lnSpc>
            </a:pP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861530" y="1880037"/>
            <a:ext cx="15818937" cy="6450726"/>
          </a:xfrm>
          <a:prstGeom prst="rect">
            <a:avLst/>
          </a:prstGeom>
        </p:spPr>
        <p:txBody>
          <a:bodyPr anchor="t" rtlCol="false" tIns="0" lIns="0" bIns="0" rIns="0">
            <a:spAutoFit/>
          </a:bodyPr>
          <a:lstStyle/>
          <a:p>
            <a:pPr algn="l">
              <a:lnSpc>
                <a:spcPts val="5681"/>
              </a:lnSpc>
            </a:pPr>
            <a:r>
              <a:rPr lang="en-US" sz="4057" b="true">
                <a:solidFill>
                  <a:srgbClr val="000000"/>
                </a:solidFill>
                <a:latin typeface="Canva Sans Bold"/>
                <a:ea typeface="Canva Sans Bold"/>
                <a:cs typeface="Canva Sans Bold"/>
                <a:sym typeface="Canva Sans Bold"/>
              </a:rPr>
              <a:t>A Database Management System (DBMS) is a software system that is designed to manage and organize data in a structured manner.</a:t>
            </a:r>
            <a:r>
              <a:rPr lang="en-US" sz="4057" b="true">
                <a:solidFill>
                  <a:srgbClr val="000000"/>
                </a:solidFill>
                <a:latin typeface="Canva Sans Bold"/>
                <a:ea typeface="Canva Sans Bold"/>
                <a:cs typeface="Canva Sans Bold"/>
                <a:sym typeface="Canva Sans Bold"/>
              </a:rPr>
              <a:t> </a:t>
            </a:r>
          </a:p>
          <a:p>
            <a:pPr algn="l">
              <a:lnSpc>
                <a:spcPts val="5681"/>
              </a:lnSpc>
            </a:pPr>
          </a:p>
          <a:p>
            <a:pPr algn="l">
              <a:lnSpc>
                <a:spcPts val="5681"/>
              </a:lnSpc>
            </a:pPr>
            <a:r>
              <a:rPr lang="en-US" sz="4057" b="true">
                <a:solidFill>
                  <a:srgbClr val="000000"/>
                </a:solidFill>
                <a:latin typeface="Canva Sans Bold"/>
                <a:ea typeface="Canva Sans Bold"/>
                <a:cs typeface="Canva Sans Bold"/>
                <a:sym typeface="Canva Sans Bold"/>
              </a:rPr>
              <a:t>It allows users to create, modify, and query a database, as well as manage the security and access controls for that database. DBMS provides an environment to store and retrieve data in convenient and efficient manner.</a:t>
            </a:r>
          </a:p>
          <a:p>
            <a:pPr algn="l">
              <a:lnSpc>
                <a:spcPts val="5681"/>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348349" y="1905635"/>
            <a:ext cx="14550255" cy="838136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Key Concepts in Cryptography</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Title: Key Concepts in Cryptography</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Content:</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Encryption: Converting </a:t>
            </a:r>
            <a:r>
              <a:rPr lang="en-US" b="true" sz="3399">
                <a:solidFill>
                  <a:srgbClr val="000000"/>
                </a:solidFill>
                <a:latin typeface="Canva Sans Bold"/>
                <a:ea typeface="Canva Sans Bold"/>
                <a:cs typeface="Canva Sans Bold"/>
                <a:sym typeface="Canva Sans Bold"/>
              </a:rPr>
              <a:t>plain text into an unreadable format (ciphertext).</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Decryption: Converting ciphertext back into plain text.</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Cipher: A method or algorithm used for encryption/decryption.</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Key</a:t>
            </a:r>
            <a:r>
              <a:rPr lang="en-US" b="true" sz="3399">
                <a:solidFill>
                  <a:srgbClr val="000000"/>
                </a:solidFill>
                <a:latin typeface="Canva Sans Bold"/>
                <a:ea typeface="Canva Sans Bold"/>
                <a:cs typeface="Canva Sans Bold"/>
                <a:sym typeface="Canva Sans Bold"/>
              </a:rPr>
              <a:t>: A piece of information (usually a number or string) used by the cipher for encryption and decryption.</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Cryptographic Protocols: Rules that define how cryptographic systems should operate (e.g., SSL/TLS for secure web communication).</a:t>
            </a:r>
          </a:p>
          <a:p>
            <a:pPr algn="l">
              <a:lnSpc>
                <a:spcPts val="4759"/>
              </a:lnSpc>
            </a:pPr>
          </a:p>
        </p:txBody>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242611" y="537527"/>
            <a:ext cx="554064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Google Appsheet</a:t>
            </a:r>
          </a:p>
        </p:txBody>
      </p:sp>
      <p:sp>
        <p:nvSpPr>
          <p:cNvPr name="TextBox 5" id="5"/>
          <p:cNvSpPr txBox="true"/>
          <p:nvPr/>
        </p:nvSpPr>
        <p:spPr>
          <a:xfrm rot="0">
            <a:off x="9139238" y="914400"/>
            <a:ext cx="9525" cy="963294"/>
          </a:xfrm>
          <a:prstGeom prst="rect">
            <a:avLst/>
          </a:prstGeom>
        </p:spPr>
        <p:txBody>
          <a:bodyPr anchor="t" rtlCol="false" tIns="0" lIns="0" bIns="0" rIns="0">
            <a:spAutoFit/>
          </a:bodyPr>
          <a:lstStyle/>
          <a:p>
            <a:pPr algn="ctr">
              <a:lnSpc>
                <a:spcPts val="7805"/>
              </a:lnSpc>
              <a:spcBef>
                <a:spcPct val="0"/>
              </a:spcBef>
            </a:pPr>
          </a:p>
        </p:txBody>
      </p:sp>
      <p:sp>
        <p:nvSpPr>
          <p:cNvPr name="TextBox 6" id="6"/>
          <p:cNvSpPr txBox="true"/>
          <p:nvPr/>
        </p:nvSpPr>
        <p:spPr>
          <a:xfrm rot="0">
            <a:off x="1572199" y="2302958"/>
            <a:ext cx="16373910" cy="6891709"/>
          </a:xfrm>
          <a:prstGeom prst="rect">
            <a:avLst/>
          </a:prstGeom>
        </p:spPr>
        <p:txBody>
          <a:bodyPr anchor="t" rtlCol="false" tIns="0" lIns="0" bIns="0" rIns="0">
            <a:spAutoFit/>
          </a:bodyPr>
          <a:lstStyle/>
          <a:p>
            <a:pPr algn="l">
              <a:lnSpc>
                <a:spcPts val="4982"/>
              </a:lnSpc>
            </a:pPr>
            <a:r>
              <a:rPr lang="en-US" sz="3558" b="true">
                <a:solidFill>
                  <a:srgbClr val="000000"/>
                </a:solidFill>
                <a:latin typeface="Canva Sans Bold"/>
                <a:ea typeface="Canva Sans Bold"/>
                <a:cs typeface="Canva Sans Bold"/>
                <a:sym typeface="Canva Sans Bold"/>
              </a:rPr>
              <a:t>Google AppSheet is a no-code platform that lets users make high-quality mobile applications. It is a cloud-based platform. You don’t need to know coding to operate this platform. </a:t>
            </a:r>
          </a:p>
          <a:p>
            <a:pPr algn="l">
              <a:lnSpc>
                <a:spcPts val="4982"/>
              </a:lnSpc>
            </a:pPr>
          </a:p>
          <a:p>
            <a:pPr algn="l">
              <a:lnSpc>
                <a:spcPts val="4982"/>
              </a:lnSpc>
            </a:pPr>
            <a:r>
              <a:rPr lang="en-US" sz="3558" b="true">
                <a:solidFill>
                  <a:srgbClr val="000000"/>
                </a:solidFill>
                <a:latin typeface="Canva Sans Bold"/>
                <a:ea typeface="Canva Sans Bold"/>
                <a:cs typeface="Canva Sans Bold"/>
                <a:sym typeface="Canva Sans Bold"/>
              </a:rPr>
              <a:t>AppSheet helps create applications for whatever requirement you have.</a:t>
            </a:r>
          </a:p>
          <a:p>
            <a:pPr algn="l">
              <a:lnSpc>
                <a:spcPts val="4982"/>
              </a:lnSpc>
            </a:pPr>
            <a:r>
              <a:rPr lang="en-US" sz="3558" b="true">
                <a:solidFill>
                  <a:srgbClr val="000000"/>
                </a:solidFill>
                <a:latin typeface="Canva Sans Bold"/>
                <a:ea typeface="Canva Sans Bold"/>
                <a:cs typeface="Canva Sans Bold"/>
                <a:sym typeface="Canva Sans Bold"/>
              </a:rPr>
              <a:t> </a:t>
            </a:r>
          </a:p>
          <a:p>
            <a:pPr algn="l">
              <a:lnSpc>
                <a:spcPts val="4982"/>
              </a:lnSpc>
            </a:pPr>
            <a:r>
              <a:rPr lang="en-US" sz="3558" b="true">
                <a:solidFill>
                  <a:srgbClr val="000000"/>
                </a:solidFill>
                <a:latin typeface="Canva Sans Bold"/>
                <a:ea typeface="Canva Sans Bold"/>
                <a:cs typeface="Canva Sans Bold"/>
                <a:sym typeface="Canva Sans Bold"/>
              </a:rPr>
              <a:t>It can build applications for desktops and mobiles alike. AppSheet is most commonly used to make applications for project management, marketing, work tracking, data collection, etc.</a:t>
            </a:r>
          </a:p>
          <a:p>
            <a:pPr algn="l">
              <a:lnSpc>
                <a:spcPts val="4982"/>
              </a:lnSpc>
            </a:pPr>
          </a:p>
          <a:p>
            <a:pPr algn="l">
              <a:lnSpc>
                <a:spcPts val="4982"/>
              </a:lnSpc>
            </a:pPr>
          </a:p>
        </p:txBody>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9139238" y="914400"/>
            <a:ext cx="9525" cy="963294"/>
          </a:xfrm>
          <a:prstGeom prst="rect">
            <a:avLst/>
          </a:prstGeom>
        </p:spPr>
        <p:txBody>
          <a:bodyPr anchor="t" rtlCol="false" tIns="0" lIns="0" bIns="0" rIns="0">
            <a:spAutoFit/>
          </a:bodyPr>
          <a:lstStyle/>
          <a:p>
            <a:pPr algn="ctr">
              <a:lnSpc>
                <a:spcPts val="7805"/>
              </a:lnSpc>
              <a:spcBef>
                <a:spcPct val="0"/>
              </a:spcBef>
            </a:pPr>
          </a:p>
        </p:txBody>
      </p:sp>
      <p:sp>
        <p:nvSpPr>
          <p:cNvPr name="TextBox 5" id="5"/>
          <p:cNvSpPr txBox="true"/>
          <p:nvPr/>
        </p:nvSpPr>
        <p:spPr>
          <a:xfrm rot="0">
            <a:off x="1234348" y="1495054"/>
            <a:ext cx="16373910" cy="8150792"/>
          </a:xfrm>
          <a:prstGeom prst="rect">
            <a:avLst/>
          </a:prstGeom>
        </p:spPr>
        <p:txBody>
          <a:bodyPr anchor="t" rtlCol="false" tIns="0" lIns="0" bIns="0" rIns="0">
            <a:spAutoFit/>
          </a:bodyPr>
          <a:lstStyle/>
          <a:p>
            <a:pPr algn="l">
              <a:lnSpc>
                <a:spcPts val="4982"/>
              </a:lnSpc>
            </a:pPr>
            <a:r>
              <a:rPr lang="en-US" sz="3558" b="true">
                <a:solidFill>
                  <a:srgbClr val="000000"/>
                </a:solidFill>
                <a:latin typeface="Canva Sans Bold"/>
                <a:ea typeface="Canva Sans Bold"/>
                <a:cs typeface="Canva Sans Bold"/>
                <a:sym typeface="Canva Sans Bold"/>
              </a:rPr>
              <a:t>AppSheet, as a company, was established in 2012. By 2020, it was acquired by Google.</a:t>
            </a:r>
          </a:p>
          <a:p>
            <a:pPr algn="l">
              <a:lnSpc>
                <a:spcPts val="4982"/>
              </a:lnSpc>
            </a:pPr>
          </a:p>
          <a:p>
            <a:pPr algn="l">
              <a:lnSpc>
                <a:spcPts val="4982"/>
              </a:lnSpc>
            </a:pPr>
            <a:r>
              <a:rPr lang="en-US" sz="3558" b="true">
                <a:solidFill>
                  <a:srgbClr val="000000"/>
                </a:solidFill>
                <a:latin typeface="Canva Sans Bold"/>
                <a:ea typeface="Canva Sans Bold"/>
                <a:cs typeface="Canva Sans Bold"/>
                <a:sym typeface="Canva Sans Bold"/>
              </a:rPr>
              <a:t> Even before Google’s acquisition, the company managed to have integrations with popular Google Workspace services like Google Forms, Google Sheets, Office 365, etc.</a:t>
            </a:r>
          </a:p>
          <a:p>
            <a:pPr algn="l">
              <a:lnSpc>
                <a:spcPts val="4982"/>
              </a:lnSpc>
            </a:pPr>
          </a:p>
          <a:p>
            <a:pPr algn="l">
              <a:lnSpc>
                <a:spcPts val="4982"/>
              </a:lnSpc>
            </a:pPr>
            <a:r>
              <a:rPr lang="en-US" sz="3558" b="true">
                <a:solidFill>
                  <a:srgbClr val="000000"/>
                </a:solidFill>
                <a:latin typeface="Canva Sans Bold"/>
                <a:ea typeface="Canva Sans Bold"/>
                <a:cs typeface="Canva Sans Bold"/>
                <a:sym typeface="Canva Sans Bold"/>
              </a:rPr>
              <a:t>AppSheet offers numerous services like sending emails, delivering notifications, capturing pictures, scanning barcodes, etc. </a:t>
            </a:r>
          </a:p>
          <a:p>
            <a:pPr algn="l">
              <a:lnSpc>
                <a:spcPts val="4982"/>
              </a:lnSpc>
            </a:pPr>
          </a:p>
          <a:p>
            <a:pPr algn="l">
              <a:lnSpc>
                <a:spcPts val="4982"/>
              </a:lnSpc>
            </a:pPr>
            <a:r>
              <a:rPr lang="en-US" sz="3558" b="true">
                <a:solidFill>
                  <a:srgbClr val="000000"/>
                </a:solidFill>
                <a:latin typeface="Canva Sans Bold"/>
                <a:ea typeface="Canva Sans Bold"/>
                <a:cs typeface="Canva Sans Bold"/>
                <a:sym typeface="Canva Sans Bold"/>
              </a:rPr>
              <a:t>So, the users can make a fully functional application using this platform. Also, the applications made using AppSheet can work offline.</a:t>
            </a:r>
          </a:p>
          <a:p>
            <a:pPr algn="l">
              <a:lnSpc>
                <a:spcPts val="4982"/>
              </a:lnSpc>
            </a:pPr>
          </a:p>
        </p:txBody>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722431" y="2374239"/>
            <a:ext cx="13420691" cy="6311743"/>
          </a:xfrm>
          <a:prstGeom prst="rect">
            <a:avLst/>
          </a:prstGeom>
        </p:spPr>
        <p:txBody>
          <a:bodyPr anchor="t" rtlCol="false" tIns="0" lIns="0" bIns="0" rIns="0">
            <a:spAutoFit/>
          </a:bodyPr>
          <a:lstStyle/>
          <a:p>
            <a:pPr algn="just">
              <a:lnSpc>
                <a:spcPts val="6296"/>
              </a:lnSpc>
            </a:pPr>
            <a:r>
              <a:rPr lang="en-US" sz="4497" b="true">
                <a:solidFill>
                  <a:srgbClr val="000000"/>
                </a:solidFill>
                <a:latin typeface="Canva Sans Bold"/>
                <a:ea typeface="Canva Sans Bold"/>
                <a:cs typeface="Canva Sans Bold"/>
                <a:sym typeface="Canva Sans Bold"/>
              </a:rPr>
              <a:t>Airtable is a cloud-based platform for creating and sharing relational databases. </a:t>
            </a:r>
          </a:p>
          <a:p>
            <a:pPr algn="just">
              <a:lnSpc>
                <a:spcPts val="6296"/>
              </a:lnSpc>
            </a:pPr>
            <a:r>
              <a:rPr lang="en-US" sz="4497" b="true">
                <a:solidFill>
                  <a:srgbClr val="000000"/>
                </a:solidFill>
                <a:latin typeface="Canva Sans Bold"/>
                <a:ea typeface="Canva Sans Bold"/>
                <a:cs typeface="Canva Sans Bold"/>
                <a:sym typeface="Canva Sans Bold"/>
              </a:rPr>
              <a:t>The user-friendly interface allows anyone to spin up a database in minutes.</a:t>
            </a:r>
          </a:p>
          <a:p>
            <a:pPr algn="just">
              <a:lnSpc>
                <a:spcPts val="6296"/>
              </a:lnSpc>
            </a:pPr>
            <a:r>
              <a:rPr lang="en-US" sz="4497" b="true">
                <a:solidFill>
                  <a:srgbClr val="000000"/>
                </a:solidFill>
                <a:latin typeface="Canva Sans Bold"/>
                <a:ea typeface="Canva Sans Bold"/>
                <a:cs typeface="Canva Sans Bold"/>
                <a:sym typeface="Canva Sans Bold"/>
              </a:rPr>
              <a:t>You can store, organize, and collaborate on information about anything—like employee directories, product inventories, and even apartment hunting.</a:t>
            </a:r>
          </a:p>
        </p:txBody>
      </p:sp>
      <p:sp>
        <p:nvSpPr>
          <p:cNvPr name="TextBox 5" id="5"/>
          <p:cNvSpPr txBox="true"/>
          <p:nvPr/>
        </p:nvSpPr>
        <p:spPr>
          <a:xfrm rot="0">
            <a:off x="6866177" y="689927"/>
            <a:ext cx="259831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Airtable</a:t>
            </a:r>
          </a:p>
        </p:txBody>
      </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968446" y="537527"/>
            <a:ext cx="408897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E-commerce</a:t>
            </a:r>
          </a:p>
        </p:txBody>
      </p:sp>
      <p:sp>
        <p:nvSpPr>
          <p:cNvPr name="TextBox 5" id="5"/>
          <p:cNvSpPr txBox="true"/>
          <p:nvPr/>
        </p:nvSpPr>
        <p:spPr>
          <a:xfrm rot="0">
            <a:off x="357156" y="2155171"/>
            <a:ext cx="693873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E-commerce?</a:t>
            </a:r>
          </a:p>
        </p:txBody>
      </p:sp>
      <p:sp>
        <p:nvSpPr>
          <p:cNvPr name="TextBox 6" id="6"/>
          <p:cNvSpPr txBox="true"/>
          <p:nvPr/>
        </p:nvSpPr>
        <p:spPr>
          <a:xfrm rot="0">
            <a:off x="201032" y="3319780"/>
            <a:ext cx="14189725" cy="3580765"/>
          </a:xfrm>
          <a:prstGeom prst="rect">
            <a:avLst/>
          </a:prstGeom>
        </p:spPr>
        <p:txBody>
          <a:bodyPr anchor="t" rtlCol="false" tIns="0" lIns="0" bIns="0" rIns="0">
            <a:spAutoFit/>
          </a:bodyPr>
          <a:lstStyle/>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eCommerce (Electronic Commerce) refers to the buying an</a:t>
            </a:r>
            <a:r>
              <a:rPr lang="en-US" b="true" sz="3399">
                <a:solidFill>
                  <a:srgbClr val="000000"/>
                </a:solidFill>
                <a:latin typeface="Canva Sans Bold"/>
                <a:ea typeface="Canva Sans Bold"/>
                <a:cs typeface="Canva Sans Bold"/>
                <a:sym typeface="Canva Sans Bold"/>
              </a:rPr>
              <a:t>d selling of goods and services over the internet.</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Key Point: It involves online transactions between businesses, consumers, or both, using digital platforms and technologies.</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Types of eCommerce: B2B, B2C, C2C, C2B</a:t>
            </a:r>
          </a:p>
          <a:p>
            <a:pPr algn="l">
              <a:lnSpc>
                <a:spcPts val="4759"/>
              </a:lnSpc>
            </a:pPr>
          </a:p>
        </p:txBody>
      </p:sp>
      <p:sp>
        <p:nvSpPr>
          <p:cNvPr name="TextBox 7" id="7"/>
          <p:cNvSpPr txBox="true"/>
          <p:nvPr/>
        </p:nvSpPr>
        <p:spPr>
          <a:xfrm rot="0">
            <a:off x="-807904" y="6409372"/>
            <a:ext cx="1421910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When was E-commerce term coined?</a:t>
            </a:r>
          </a:p>
        </p:txBody>
      </p:sp>
      <p:sp>
        <p:nvSpPr>
          <p:cNvPr name="TextBox 8" id="8"/>
          <p:cNvSpPr txBox="true"/>
          <p:nvPr/>
        </p:nvSpPr>
        <p:spPr>
          <a:xfrm rot="0">
            <a:off x="672833" y="10248900"/>
            <a:ext cx="3691687" cy="3837757"/>
          </a:xfrm>
          <a:prstGeom prst="rect">
            <a:avLst/>
          </a:prstGeom>
        </p:spPr>
        <p:txBody>
          <a:bodyPr anchor="t" rtlCol="false" tIns="0" lIns="0" bIns="0" rIns="0">
            <a:spAutoFit/>
          </a:bodyPr>
          <a:lstStyle/>
          <a:p>
            <a:pPr algn="ctr">
              <a:lnSpc>
                <a:spcPts val="3058"/>
              </a:lnSpc>
            </a:pPr>
            <a:r>
              <a:rPr lang="en-US" sz="2184">
                <a:solidFill>
                  <a:srgbClr val="000000"/>
                </a:solidFill>
                <a:latin typeface="Canva Sans"/>
                <a:ea typeface="Canva Sans"/>
                <a:cs typeface="Canva Sans"/>
                <a:sym typeface="Canva Sans"/>
              </a:rPr>
              <a:t>1960s: The concept of electronic commerce began with the development of Electronic Data Interchange (EDI), which allowed businesses to exchange documents and data electronically, such as invoices, orders, and shipping notices</a:t>
            </a:r>
          </a:p>
        </p:txBody>
      </p:sp>
      <p:sp>
        <p:nvSpPr>
          <p:cNvPr name="TextBox 9" id="9"/>
          <p:cNvSpPr txBox="true"/>
          <p:nvPr/>
        </p:nvSpPr>
        <p:spPr>
          <a:xfrm rot="0">
            <a:off x="201032" y="7462337"/>
            <a:ext cx="14571643" cy="238061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1960s: The concept of electronic commerce began with the development of Electronic Data Interchange (EDI), which allowed businesses to exchange documents and data electronically, such as invoices, orders, and shipping notices</a:t>
            </a:r>
          </a:p>
        </p:txBody>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2895688"/>
            <a:ext cx="15455773" cy="5663938"/>
          </a:xfrm>
          <a:prstGeom prst="rect">
            <a:avLst/>
          </a:prstGeom>
        </p:spPr>
        <p:txBody>
          <a:bodyPr anchor="t" rtlCol="false" tIns="0" lIns="0" bIns="0" rIns="0">
            <a:spAutoFit/>
          </a:bodyPr>
          <a:lstStyle/>
          <a:p>
            <a:pPr algn="l" marL="773143" indent="-386571" lvl="1">
              <a:lnSpc>
                <a:spcPts val="5013"/>
              </a:lnSpc>
              <a:buFont typeface="Arial"/>
              <a:buChar char="•"/>
            </a:pPr>
            <a:r>
              <a:rPr lang="en-US" b="true" sz="3581">
                <a:solidFill>
                  <a:srgbClr val="000000"/>
                </a:solidFill>
                <a:latin typeface="Canva Sans Bold"/>
                <a:ea typeface="Canva Sans Bold"/>
                <a:cs typeface="Canva Sans Bold"/>
                <a:sym typeface="Canva Sans Bold"/>
              </a:rPr>
              <a:t>Definition: Shopify is an eCommerce platform that allows businesses to create, manage, an</a:t>
            </a:r>
            <a:r>
              <a:rPr lang="en-US" b="true" sz="3581">
                <a:solidFill>
                  <a:srgbClr val="000000"/>
                </a:solidFill>
                <a:latin typeface="Canva Sans Bold"/>
                <a:ea typeface="Canva Sans Bold"/>
                <a:cs typeface="Canva Sans Bold"/>
                <a:sym typeface="Canva Sans Bold"/>
              </a:rPr>
              <a:t>d grow their online stores.</a:t>
            </a:r>
          </a:p>
          <a:p>
            <a:pPr algn="l" marL="773143" indent="-386571" lvl="1">
              <a:lnSpc>
                <a:spcPts val="5013"/>
              </a:lnSpc>
              <a:buFont typeface="Arial"/>
              <a:buChar char="•"/>
            </a:pPr>
            <a:r>
              <a:rPr lang="en-US" b="true" sz="3581">
                <a:solidFill>
                  <a:srgbClr val="000000"/>
                </a:solidFill>
                <a:latin typeface="Canva Sans Bold"/>
                <a:ea typeface="Canva Sans Bold"/>
                <a:cs typeface="Canva Sans Bold"/>
                <a:sym typeface="Canva Sans Bold"/>
              </a:rPr>
              <a:t>Key Features:</a:t>
            </a:r>
          </a:p>
          <a:p>
            <a:pPr algn="l" marL="773143" indent="-386571" lvl="1">
              <a:lnSpc>
                <a:spcPts val="5013"/>
              </a:lnSpc>
              <a:buFont typeface="Arial"/>
              <a:buChar char="•"/>
            </a:pPr>
            <a:r>
              <a:rPr lang="en-US" b="true" sz="3581">
                <a:solidFill>
                  <a:srgbClr val="000000"/>
                </a:solidFill>
                <a:latin typeface="Canva Sans Bold"/>
                <a:ea typeface="Canva Sans Bold"/>
                <a:cs typeface="Canva Sans Bold"/>
                <a:sym typeface="Canva Sans Bold"/>
              </a:rPr>
              <a:t>Cloud-based, fully hosted platform.</a:t>
            </a:r>
          </a:p>
          <a:p>
            <a:pPr algn="l" marL="773143" indent="-386571" lvl="1">
              <a:lnSpc>
                <a:spcPts val="5013"/>
              </a:lnSpc>
              <a:buFont typeface="Arial"/>
              <a:buChar char="•"/>
            </a:pPr>
            <a:r>
              <a:rPr lang="en-US" b="true" sz="3581">
                <a:solidFill>
                  <a:srgbClr val="000000"/>
                </a:solidFill>
                <a:latin typeface="Canva Sans Bold"/>
                <a:ea typeface="Canva Sans Bold"/>
                <a:cs typeface="Canva Sans Bold"/>
                <a:sym typeface="Canva Sans Bold"/>
              </a:rPr>
              <a:t>Enables both small businesses and large enterprises to sell online and offline.</a:t>
            </a:r>
          </a:p>
          <a:p>
            <a:pPr algn="l" marL="773143" indent="-386571" lvl="1">
              <a:lnSpc>
                <a:spcPts val="5013"/>
              </a:lnSpc>
              <a:buFont typeface="Arial"/>
              <a:buChar char="•"/>
            </a:pPr>
            <a:r>
              <a:rPr lang="en-US" b="true" sz="3581">
                <a:solidFill>
                  <a:srgbClr val="000000"/>
                </a:solidFill>
                <a:latin typeface="Canva Sans Bold"/>
                <a:ea typeface="Canva Sans Bold"/>
                <a:cs typeface="Canva Sans Bold"/>
                <a:sym typeface="Canva Sans Bold"/>
              </a:rPr>
              <a:t>Provides tools for product management, payments, marketing, shipping, and customer engagement.</a:t>
            </a:r>
          </a:p>
          <a:p>
            <a:pPr algn="l">
              <a:lnSpc>
                <a:spcPts val="5013"/>
              </a:lnSpc>
            </a:pPr>
          </a:p>
        </p:txBody>
      </p:sp>
      <p:sp>
        <p:nvSpPr>
          <p:cNvPr name="TextBox 5" id="5"/>
          <p:cNvSpPr txBox="true"/>
          <p:nvPr/>
        </p:nvSpPr>
        <p:spPr>
          <a:xfrm rot="0">
            <a:off x="7281587" y="1817320"/>
            <a:ext cx="249093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Shopify</a:t>
            </a:r>
          </a:p>
        </p:txBody>
      </p:sp>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493969" y="1418877"/>
            <a:ext cx="8183687"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Super Computer?</a:t>
            </a:r>
          </a:p>
        </p:txBody>
      </p:sp>
      <p:sp>
        <p:nvSpPr>
          <p:cNvPr name="TextBox 5" id="5"/>
          <p:cNvSpPr txBox="true"/>
          <p:nvPr/>
        </p:nvSpPr>
        <p:spPr>
          <a:xfrm rot="0">
            <a:off x="3319749" y="2614502"/>
            <a:ext cx="11178448" cy="5380990"/>
          </a:xfrm>
          <a:prstGeom prst="rect">
            <a:avLst/>
          </a:prstGeom>
        </p:spPr>
        <p:txBody>
          <a:bodyPr anchor="t" rtlCol="false" tIns="0" lIns="0" bIns="0" rIns="0">
            <a:spAutoFit/>
          </a:bodyPr>
          <a:lstStyle/>
          <a:p>
            <a:pPr algn="l">
              <a:lnSpc>
                <a:spcPts val="4759"/>
              </a:lnSpc>
            </a:pP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Definition: </a:t>
            </a:r>
            <a:r>
              <a:rPr lang="en-US" b="true" sz="3399">
                <a:solidFill>
                  <a:srgbClr val="000000"/>
                </a:solidFill>
                <a:latin typeface="Canva Sans Bold"/>
                <a:ea typeface="Canva Sans Bold"/>
                <a:cs typeface="Canva Sans Bold"/>
                <a:sym typeface="Canva Sans Bold"/>
              </a:rPr>
              <a:t>A supercomputer is an extremely powerful computer designed to perform complex calculations and solve very large problems at very high speeds.</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Key Point: Supercomputers are much faster and more capable than regular computers or even powerful desktop computers.</a:t>
            </a:r>
          </a:p>
          <a:p>
            <a:pPr algn="l">
              <a:lnSpc>
                <a:spcPts val="4759"/>
              </a:lnSpc>
            </a:pPr>
          </a:p>
        </p:txBody>
      </p:sp>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645186" y="2358730"/>
            <a:ext cx="13029282" cy="598106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Q.How Does</a:t>
            </a:r>
            <a:r>
              <a:rPr lang="en-US" sz="3399" b="true">
                <a:solidFill>
                  <a:srgbClr val="000000"/>
                </a:solidFill>
                <a:latin typeface="Canva Sans Bold"/>
                <a:ea typeface="Canva Sans Bold"/>
                <a:cs typeface="Canva Sans Bold"/>
                <a:sym typeface="Canva Sans Bold"/>
              </a:rPr>
              <a:t> a Supercomputer Work?</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Parallel Processing: Supercomputers have many processors working together at the same time. This is called parallel processing.</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Speed: They can process billions or even trillions of calculations per second.</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Specialized Tasks: Supercomputers are designed to handle specific tasks like weather forecasting, scientific research, and simulations.</a:t>
            </a:r>
          </a:p>
          <a:p>
            <a:pPr algn="l">
              <a:lnSpc>
                <a:spcPts val="4759"/>
              </a:lnSpc>
            </a:pPr>
          </a:p>
        </p:txBody>
      </p:sp>
    </p:spTree>
  </p:cSld>
  <p:clrMapOvr>
    <a:masterClrMapping/>
  </p:clrMapOvr>
</p:sld>
</file>

<file path=ppt/slides/slide5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67229" y="1677772"/>
            <a:ext cx="17259300" cy="65811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Q.Why are Supercomputers Important?</a:t>
            </a: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Scientific Research: Supercomputers are used for a</a:t>
            </a:r>
            <a:r>
              <a:rPr lang="en-US" b="true" sz="3399">
                <a:solidFill>
                  <a:srgbClr val="000000"/>
                </a:solidFill>
                <a:latin typeface="Canva Sans Bold"/>
                <a:ea typeface="Canva Sans Bold"/>
                <a:cs typeface="Canva Sans Bold"/>
                <a:sym typeface="Canva Sans Bold"/>
              </a:rPr>
              <a:t>dvanced simulations in physics, chemistry, and biology.</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Example: Simulating climate change or protein folding.</a:t>
            </a: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Weather Forecasting: They help predict weather patterns, natural disasters, and climate changes by running complex models.</a:t>
            </a: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Medical Research: Supercomputers analyze huge datasets to find new drugs, treatments, and study diseases.</a:t>
            </a: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Space Exploration: NASA uses supercomputers to simulate space missions and explore the universe.</a:t>
            </a:r>
          </a:p>
          <a:p>
            <a:pPr algn="l">
              <a:lnSpc>
                <a:spcPts val="4759"/>
              </a:lnSpc>
            </a:pPr>
          </a:p>
        </p:txBody>
      </p:sp>
    </p:spTree>
  </p:cSld>
  <p:clrMapOvr>
    <a:masterClrMapping/>
  </p:clrMapOvr>
</p:sld>
</file>

<file path=ppt/slides/slide5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910728" y="1940893"/>
            <a:ext cx="15232655" cy="718121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Key Features of a Supercomputer:</a:t>
            </a: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Speed: Supercomputers process data at incre</a:t>
            </a:r>
            <a:r>
              <a:rPr lang="en-US" b="true" sz="3399">
                <a:solidFill>
                  <a:srgbClr val="000000"/>
                </a:solidFill>
                <a:latin typeface="Canva Sans Bold"/>
                <a:ea typeface="Canva Sans Bold"/>
                <a:cs typeface="Canva Sans Bold"/>
                <a:sym typeface="Canva Sans Bold"/>
              </a:rPr>
              <a:t>dible speeds. For example, they can do billions or even trillions of calculations in just one second.</a:t>
            </a: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Size: Supercomputers are physically large and need a lot of space to house their many processors and cooling systems.</a:t>
            </a: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Parallel Processing: Multiple processors work together to solve problems faster than a single processor could.</a:t>
            </a: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Cooling Systems: Because they generate a lot of heat, supercomputers need special cooling systems to keep them running efficiently.</a:t>
            </a:r>
          </a:p>
          <a:p>
            <a:pPr algn="l">
              <a:lnSpc>
                <a:spcPts val="4759"/>
              </a:lnSpc>
            </a:pPr>
          </a:p>
        </p:txBody>
      </p:sp>
    </p:spTree>
  </p:cSld>
  <p:clrMapOvr>
    <a:masterClrMapping/>
  </p:clrMapOvr>
</p:sld>
</file>

<file path=ppt/slides/slide5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011277" y="1810067"/>
            <a:ext cx="12618191" cy="7353204"/>
          </a:xfrm>
          <a:prstGeom prst="rect">
            <a:avLst/>
          </a:prstGeom>
        </p:spPr>
        <p:txBody>
          <a:bodyPr anchor="t" rtlCol="false" tIns="0" lIns="0" bIns="0" rIns="0">
            <a:spAutoFit/>
          </a:bodyPr>
          <a:lstStyle/>
          <a:p>
            <a:pPr algn="l">
              <a:lnSpc>
                <a:spcPts val="5317"/>
              </a:lnSpc>
            </a:pPr>
            <a:r>
              <a:rPr lang="en-US" sz="3797" b="true">
                <a:solidFill>
                  <a:srgbClr val="000000"/>
                </a:solidFill>
                <a:latin typeface="Canva Sans Bold"/>
                <a:ea typeface="Canva Sans Bold"/>
                <a:cs typeface="Canva Sans Bold"/>
                <a:sym typeface="Canva Sans Bold"/>
              </a:rPr>
              <a:t>Examples of Supercomputers</a:t>
            </a:r>
          </a:p>
          <a:p>
            <a:pPr algn="l" marL="819984" indent="-409992" lvl="1">
              <a:lnSpc>
                <a:spcPts val="5317"/>
              </a:lnSpc>
              <a:buFont typeface="Arial"/>
              <a:buChar char="•"/>
            </a:pPr>
            <a:r>
              <a:rPr lang="en-US" b="true" sz="3797">
                <a:solidFill>
                  <a:srgbClr val="000000"/>
                </a:solidFill>
                <a:latin typeface="Canva Sans Bold"/>
                <a:ea typeface="Canva Sans Bold"/>
                <a:cs typeface="Canva Sans Bold"/>
                <a:sym typeface="Canva Sans Bold"/>
              </a:rPr>
              <a:t>Fugaku (Japan): Currently the fastest supercomputer in the worl</a:t>
            </a:r>
            <a:r>
              <a:rPr lang="en-US" b="true" sz="3797">
                <a:solidFill>
                  <a:srgbClr val="000000"/>
                </a:solidFill>
                <a:latin typeface="Canva Sans Bold"/>
                <a:ea typeface="Canva Sans Bold"/>
                <a:cs typeface="Canva Sans Bold"/>
                <a:sym typeface="Canva Sans Bold"/>
              </a:rPr>
              <a:t>d (as of 2024), used for research in healthcare, climate science, and disaster management.</a:t>
            </a:r>
          </a:p>
          <a:p>
            <a:pPr algn="l" marL="819984" indent="-409992" lvl="1">
              <a:lnSpc>
                <a:spcPts val="5317"/>
              </a:lnSpc>
              <a:buFont typeface="Arial"/>
              <a:buChar char="•"/>
            </a:pPr>
            <a:r>
              <a:rPr lang="en-US" b="true" sz="3797">
                <a:solidFill>
                  <a:srgbClr val="000000"/>
                </a:solidFill>
                <a:latin typeface="Canva Sans Bold"/>
                <a:ea typeface="Canva Sans Bold"/>
                <a:cs typeface="Canva Sans Bold"/>
                <a:sym typeface="Canva Sans Bold"/>
              </a:rPr>
              <a:t>Summit (USA): Used by the Oak Ridge National Laboratory for research in energy, materials science, and artificial intelligence.</a:t>
            </a:r>
          </a:p>
          <a:p>
            <a:pPr algn="l" marL="819984" indent="-409992" lvl="1">
              <a:lnSpc>
                <a:spcPts val="5317"/>
              </a:lnSpc>
              <a:buFont typeface="Arial"/>
              <a:buChar char="•"/>
            </a:pPr>
            <a:r>
              <a:rPr lang="en-US" b="true" sz="3797">
                <a:solidFill>
                  <a:srgbClr val="000000"/>
                </a:solidFill>
                <a:latin typeface="Canva Sans Bold"/>
                <a:ea typeface="Canva Sans Bold"/>
                <a:cs typeface="Canva Sans Bold"/>
                <a:sym typeface="Canva Sans Bold"/>
              </a:rPr>
              <a:t>Sierra (USA): Primarily used for nuclear weapons research by the U.S. Department of Energy.</a:t>
            </a:r>
          </a:p>
          <a:p>
            <a:pPr algn="l">
              <a:lnSpc>
                <a:spcPts val="5317"/>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677772"/>
            <a:ext cx="15227851" cy="718121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In Cryptography, the techniques that are used to protect information are obtained from mathematical concepts and a set of rule-based calculations known as algorithms to convert messages in ways that make it hard to decode them. These algorithms are used for cryptographic key generation, digital signing, and verification to protect data privacy, web browsing on the internet and to protect confidential transactions such as credit card and debit card transactions.</a:t>
            </a:r>
          </a:p>
          <a:p>
            <a:pPr algn="l">
              <a:lnSpc>
                <a:spcPts val="4759"/>
              </a:lnSpc>
            </a:pPr>
            <a:r>
              <a:rPr lang="en-US" sz="3399">
                <a:solidFill>
                  <a:srgbClr val="000000"/>
                </a:solidFill>
                <a:latin typeface="Canva Sans"/>
                <a:ea typeface="Canva Sans"/>
                <a:cs typeface="Canva Sans"/>
                <a:sym typeface="Canva Sans"/>
              </a:rPr>
              <a:t>The first known evidence of the use of cryptography (in some form) was found in an inscription carved around 1900 BC, in the main chamber of the tomb of the nobleman </a:t>
            </a:r>
            <a:r>
              <a:rPr lang="en-US" sz="3399" u="sng">
                <a:solidFill>
                  <a:srgbClr val="0066CC"/>
                </a:solidFill>
                <a:latin typeface="Canva Sans"/>
                <a:ea typeface="Canva Sans"/>
                <a:cs typeface="Canva Sans"/>
                <a:sym typeface="Canva Sans"/>
                <a:hlinkClick r:id="rId4" tooltip="https://en.wikipedia.org/wiki/Khnumhotep_II"/>
              </a:rPr>
              <a:t>Khnumhotep II</a:t>
            </a:r>
            <a:r>
              <a:rPr lang="en-US" sz="3399">
                <a:solidFill>
                  <a:srgbClr val="000000"/>
                </a:solidFill>
                <a:latin typeface="Canva Sans"/>
                <a:ea typeface="Canva Sans"/>
                <a:cs typeface="Canva Sans"/>
                <a:sym typeface="Canva Sans"/>
              </a:rPr>
              <a:t>, in Egypt. The scribe used some unusual hieroglyphic symbols here and </a:t>
            </a:r>
          </a:p>
          <a:p>
            <a:pPr algn="l">
              <a:lnSpc>
                <a:spcPts val="4759"/>
              </a:lnSpc>
            </a:pPr>
          </a:p>
        </p:txBody>
      </p:sp>
    </p:spTree>
  </p:cSld>
  <p:clrMapOvr>
    <a:masterClrMapping/>
  </p:clrMapOvr>
</p:sld>
</file>

<file path=ppt/slides/slide6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0" y="2077085"/>
            <a:ext cx="18288000" cy="718121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Applications of Supercomputers</a:t>
            </a: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Weather Prediction: Supercomputers analyze massive amounts of data to predict weather patterns and natural disasters (e.g., hurricanes, tornadoes).</a:t>
            </a: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Medical Simulations: Scientists use them to simulate how diseases spread or how treatments might work.</a:t>
            </a: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Space Research: Supercomputers help simulate space missions, calculate orbits, and study black holes.</a:t>
            </a: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Artificial Intelligence: Supercomputers power AI and machine learning models that require immense computational power.</a:t>
            </a: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Engineering &amp; Design: Used for creating simulations for car design, aerodynamics, and more.</a:t>
            </a:r>
          </a:p>
          <a:p>
            <a:pPr algn="l">
              <a:lnSpc>
                <a:spcPts val="4759"/>
              </a:lnSpc>
            </a:pPr>
          </a:p>
        </p:txBody>
      </p:sp>
    </p:spTree>
  </p:cSld>
  <p:clrMapOvr>
    <a:masterClrMapping/>
  </p:clrMapOvr>
</p:sld>
</file>

<file path=ppt/slides/slide6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2161230"/>
            <a:ext cx="15238123" cy="5887596"/>
          </a:xfrm>
          <a:prstGeom prst="rect">
            <a:avLst/>
          </a:prstGeom>
        </p:spPr>
        <p:txBody>
          <a:bodyPr anchor="t" rtlCol="false" tIns="0" lIns="0" bIns="0" rIns="0">
            <a:spAutoFit/>
          </a:bodyPr>
          <a:lstStyle/>
          <a:p>
            <a:pPr algn="l">
              <a:lnSpc>
                <a:spcPts val="5186"/>
              </a:lnSpc>
            </a:pPr>
            <a:r>
              <a:rPr lang="en-US" sz="3704" b="true">
                <a:solidFill>
                  <a:srgbClr val="000000"/>
                </a:solidFill>
                <a:latin typeface="Canva Sans Bold"/>
                <a:ea typeface="Canva Sans Bold"/>
                <a:cs typeface="Canva Sans Bold"/>
                <a:sym typeface="Canva Sans Bold"/>
              </a:rPr>
              <a:t>Challenges of Supercomputers</a:t>
            </a:r>
          </a:p>
          <a:p>
            <a:pPr algn="l" marL="799887" indent="-399943" lvl="1">
              <a:lnSpc>
                <a:spcPts val="5186"/>
              </a:lnSpc>
              <a:buAutoNum type="arabicPeriod" startAt="1"/>
            </a:pPr>
            <a:r>
              <a:rPr lang="en-US" b="true" sz="3704">
                <a:solidFill>
                  <a:srgbClr val="000000"/>
                </a:solidFill>
                <a:latin typeface="Canva Sans Bold"/>
                <a:ea typeface="Canva Sans Bold"/>
                <a:cs typeface="Canva Sans Bold"/>
                <a:sym typeface="Canva Sans Bold"/>
              </a:rPr>
              <a:t>High Cost: Supercomputers are very expensive to buil</a:t>
            </a:r>
            <a:r>
              <a:rPr lang="en-US" b="true" sz="3704">
                <a:solidFill>
                  <a:srgbClr val="000000"/>
                </a:solidFill>
                <a:latin typeface="Canva Sans Bold"/>
                <a:ea typeface="Canva Sans Bold"/>
                <a:cs typeface="Canva Sans Bold"/>
                <a:sym typeface="Canva Sans Bold"/>
              </a:rPr>
              <a:t>d and maintain.</a:t>
            </a:r>
          </a:p>
          <a:p>
            <a:pPr algn="l" marL="799887" indent="-399943" lvl="1">
              <a:lnSpc>
                <a:spcPts val="5186"/>
              </a:lnSpc>
              <a:buAutoNum type="arabicPeriod" startAt="1"/>
            </a:pPr>
            <a:r>
              <a:rPr lang="en-US" b="true" sz="3704">
                <a:solidFill>
                  <a:srgbClr val="000000"/>
                </a:solidFill>
                <a:latin typeface="Canva Sans Bold"/>
                <a:ea typeface="Canva Sans Bold"/>
                <a:cs typeface="Canva Sans Bold"/>
                <a:sym typeface="Canva Sans Bold"/>
              </a:rPr>
              <a:t>Energy Consumption: They require a lot of electricity to run, which can lead to high operational costs and environmental concerns.</a:t>
            </a:r>
          </a:p>
          <a:p>
            <a:pPr algn="l" marL="799887" indent="-399943" lvl="1">
              <a:lnSpc>
                <a:spcPts val="5186"/>
              </a:lnSpc>
              <a:buAutoNum type="arabicPeriod" startAt="1"/>
            </a:pPr>
            <a:r>
              <a:rPr lang="en-US" b="true" sz="3704">
                <a:solidFill>
                  <a:srgbClr val="000000"/>
                </a:solidFill>
                <a:latin typeface="Canva Sans Bold"/>
                <a:ea typeface="Canva Sans Bold"/>
                <a:cs typeface="Canva Sans Bold"/>
                <a:sym typeface="Canva Sans Bold"/>
              </a:rPr>
              <a:t>Size and Maintenance: Supercomputers take up large spaces and require specialized staff to maintain them.</a:t>
            </a:r>
          </a:p>
          <a:p>
            <a:pPr algn="l">
              <a:lnSpc>
                <a:spcPts val="5186"/>
              </a:lnSpc>
            </a:pPr>
          </a:p>
        </p:txBody>
      </p:sp>
    </p:spTree>
  </p:cSld>
  <p:clrMapOvr>
    <a:masterClrMapping/>
  </p:clrMapOvr>
</p:sld>
</file>

<file path=ppt/slides/slide6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542890" y="2106363"/>
            <a:ext cx="14721343" cy="6857214"/>
          </a:xfrm>
          <a:prstGeom prst="rect">
            <a:avLst/>
          </a:prstGeom>
        </p:spPr>
        <p:txBody>
          <a:bodyPr anchor="t" rtlCol="false" tIns="0" lIns="0" bIns="0" rIns="0">
            <a:spAutoFit/>
          </a:bodyPr>
          <a:lstStyle/>
          <a:p>
            <a:pPr algn="l">
              <a:lnSpc>
                <a:spcPts val="5457"/>
              </a:lnSpc>
            </a:pPr>
            <a:r>
              <a:rPr lang="en-US" sz="3898" b="true">
                <a:solidFill>
                  <a:srgbClr val="000000"/>
                </a:solidFill>
                <a:latin typeface="Canva Sans Bold"/>
                <a:ea typeface="Canva Sans Bold"/>
                <a:cs typeface="Canva Sans Bold"/>
                <a:sym typeface="Canva Sans Bold"/>
              </a:rPr>
              <a:t>Future</a:t>
            </a:r>
            <a:r>
              <a:rPr lang="en-US" sz="3898" b="true">
                <a:solidFill>
                  <a:srgbClr val="000000"/>
                </a:solidFill>
                <a:latin typeface="Canva Sans Bold"/>
                <a:ea typeface="Canva Sans Bold"/>
                <a:cs typeface="Canva Sans Bold"/>
                <a:sym typeface="Canva Sans Bold"/>
              </a:rPr>
              <a:t> of Supercomputing</a:t>
            </a:r>
          </a:p>
          <a:p>
            <a:pPr algn="l" marL="841620" indent="-420810" lvl="1">
              <a:lnSpc>
                <a:spcPts val="5457"/>
              </a:lnSpc>
              <a:buFont typeface="Arial"/>
              <a:buChar char="•"/>
            </a:pPr>
            <a:r>
              <a:rPr lang="en-US" b="true" sz="3898">
                <a:solidFill>
                  <a:srgbClr val="000000"/>
                </a:solidFill>
                <a:latin typeface="Canva Sans Bold"/>
                <a:ea typeface="Canva Sans Bold"/>
                <a:cs typeface="Canva Sans Bold"/>
                <a:sym typeface="Canva Sans Bold"/>
              </a:rPr>
              <a:t>Exascale Computing: The next frontier is exascale computing, which means supercomputers capable of performing a quintillion calculations per second (1 exaflop).</a:t>
            </a:r>
          </a:p>
          <a:p>
            <a:pPr algn="l" marL="841620" indent="-420810" lvl="1">
              <a:lnSpc>
                <a:spcPts val="5457"/>
              </a:lnSpc>
              <a:buFont typeface="Arial"/>
              <a:buChar char="•"/>
            </a:pPr>
            <a:r>
              <a:rPr lang="en-US" b="true" sz="3898">
                <a:solidFill>
                  <a:srgbClr val="000000"/>
                </a:solidFill>
                <a:latin typeface="Canva Sans Bold"/>
                <a:ea typeface="Canva Sans Bold"/>
                <a:cs typeface="Canva Sans Bold"/>
                <a:sym typeface="Canva Sans Bold"/>
              </a:rPr>
              <a:t>Quantum Computing: Supercomputers may eventually work with quantum computers, which can potentially perform certain tasks even faster than today's supercomputers.</a:t>
            </a:r>
          </a:p>
          <a:p>
            <a:pPr algn="l">
              <a:lnSpc>
                <a:spcPts val="5457"/>
              </a:lnSpc>
            </a:pPr>
          </a:p>
        </p:txBody>
      </p:sp>
    </p:spTree>
  </p:cSld>
  <p:clrMapOvr>
    <a:masterClrMapping/>
  </p:clrMapOvr>
</p:sld>
</file>

<file path=ppt/slides/slide6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277957" y="2219987"/>
            <a:ext cx="14866885" cy="6644642"/>
          </a:xfrm>
          <a:prstGeom prst="rect">
            <a:avLst/>
          </a:prstGeom>
        </p:spPr>
        <p:txBody>
          <a:bodyPr anchor="t" rtlCol="false" tIns="0" lIns="0" bIns="0" rIns="0">
            <a:spAutoFit/>
          </a:bodyPr>
          <a:lstStyle/>
          <a:p>
            <a:pPr algn="l">
              <a:lnSpc>
                <a:spcPts val="5294"/>
              </a:lnSpc>
            </a:pPr>
            <a:r>
              <a:rPr lang="en-US" sz="3781" b="true">
                <a:solidFill>
                  <a:srgbClr val="000000"/>
                </a:solidFill>
                <a:latin typeface="Canva Sans Bold"/>
                <a:ea typeface="Canva Sans Bold"/>
                <a:cs typeface="Canva Sans Bold"/>
                <a:sym typeface="Canva Sans Bold"/>
              </a:rPr>
              <a:t>What </a:t>
            </a:r>
            <a:r>
              <a:rPr lang="en-US" sz="3781" b="true">
                <a:solidFill>
                  <a:srgbClr val="000000"/>
                </a:solidFill>
                <a:latin typeface="Canva Sans Bold"/>
                <a:ea typeface="Canva Sans Bold"/>
                <a:cs typeface="Canva Sans Bold"/>
                <a:sym typeface="Canva Sans Bold"/>
              </a:rPr>
              <a:t>Are AI-Powered Supercomputers?</a:t>
            </a:r>
          </a:p>
          <a:p>
            <a:pPr algn="l" marL="816419" indent="-408209" lvl="1">
              <a:lnSpc>
                <a:spcPts val="5294"/>
              </a:lnSpc>
              <a:buFont typeface="Arial"/>
              <a:buChar char="•"/>
            </a:pPr>
            <a:r>
              <a:rPr lang="en-US" b="true" sz="3781">
                <a:solidFill>
                  <a:srgbClr val="000000"/>
                </a:solidFill>
                <a:latin typeface="Canva Sans Bold"/>
                <a:ea typeface="Canva Sans Bold"/>
                <a:cs typeface="Canva Sans Bold"/>
                <a:sym typeface="Canva Sans Bold"/>
              </a:rPr>
              <a:t>Definition: AI-powered supercomputers are supercomputers that use artificial intelligence (AI) and machine learning (ML) algorithms to perform tasks like data analysis, simulations, and decision-making at extremely high speeds.</a:t>
            </a:r>
          </a:p>
          <a:p>
            <a:pPr algn="l" marL="816419" indent="-408209" lvl="1">
              <a:lnSpc>
                <a:spcPts val="5294"/>
              </a:lnSpc>
              <a:buFont typeface="Arial"/>
              <a:buChar char="•"/>
            </a:pPr>
            <a:r>
              <a:rPr lang="en-US" b="true" sz="3781">
                <a:solidFill>
                  <a:srgbClr val="000000"/>
                </a:solidFill>
                <a:latin typeface="Canva Sans Bold"/>
                <a:ea typeface="Canva Sans Bold"/>
                <a:cs typeface="Canva Sans Bold"/>
                <a:sym typeface="Canva Sans Bold"/>
              </a:rPr>
              <a:t>Key Point: They combine the power of supercomputing hardware with AI models to solve problems that were previously too complex or time-consuming.</a:t>
            </a:r>
          </a:p>
          <a:p>
            <a:pPr algn="l">
              <a:lnSpc>
                <a:spcPts val="5294"/>
              </a:lnSpc>
            </a:pPr>
          </a:p>
        </p:txBody>
      </p:sp>
    </p:spTree>
  </p:cSld>
  <p:clrMapOvr>
    <a:masterClrMapping/>
  </p:clrMapOvr>
</p:sld>
</file>

<file path=ppt/slides/slide6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2475172" y="-5809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16567" y="63605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182428" y="2043147"/>
            <a:ext cx="15853219" cy="6795236"/>
          </a:xfrm>
          <a:prstGeom prst="rect">
            <a:avLst/>
          </a:prstGeom>
        </p:spPr>
        <p:txBody>
          <a:bodyPr anchor="t" rtlCol="false" tIns="0" lIns="0" bIns="0" rIns="0">
            <a:spAutoFit/>
          </a:bodyPr>
          <a:lstStyle/>
          <a:p>
            <a:pPr algn="l">
              <a:lnSpc>
                <a:spcPts val="5407"/>
              </a:lnSpc>
            </a:pPr>
            <a:r>
              <a:rPr lang="en-US" sz="3862" b="true">
                <a:solidFill>
                  <a:srgbClr val="000000"/>
                </a:solidFill>
                <a:latin typeface="Canva Sans Bold"/>
                <a:ea typeface="Canva Sans Bold"/>
                <a:cs typeface="Canva Sans Bold"/>
                <a:sym typeface="Canva Sans Bold"/>
              </a:rPr>
              <a:t>How Do </a:t>
            </a:r>
            <a:r>
              <a:rPr lang="en-US" sz="3862" b="true">
                <a:solidFill>
                  <a:srgbClr val="000000"/>
                </a:solidFill>
                <a:latin typeface="Canva Sans Bold"/>
                <a:ea typeface="Canva Sans Bold"/>
                <a:cs typeface="Canva Sans Bold"/>
                <a:sym typeface="Canva Sans Bold"/>
              </a:rPr>
              <a:t>AI-Powered Supercomputers Work?</a:t>
            </a:r>
          </a:p>
          <a:p>
            <a:pPr algn="l" marL="833927" indent="-416964" lvl="1">
              <a:lnSpc>
                <a:spcPts val="5407"/>
              </a:lnSpc>
              <a:buFont typeface="Arial"/>
              <a:buChar char="•"/>
            </a:pPr>
            <a:r>
              <a:rPr lang="en-US" b="true" sz="3862">
                <a:solidFill>
                  <a:srgbClr val="000000"/>
                </a:solidFill>
                <a:latin typeface="Canva Sans Bold"/>
                <a:ea typeface="Canva Sans Bold"/>
                <a:cs typeface="Canva Sans Bold"/>
                <a:sym typeface="Canva Sans Bold"/>
              </a:rPr>
              <a:t>Parallel Processing: AI supercomputers use many processors working at once (parallel processing) to analyze large amounts of data quickly.</a:t>
            </a:r>
          </a:p>
          <a:p>
            <a:pPr algn="l" marL="833927" indent="-416964" lvl="1">
              <a:lnSpc>
                <a:spcPts val="5407"/>
              </a:lnSpc>
              <a:buFont typeface="Arial"/>
              <a:buChar char="•"/>
            </a:pPr>
            <a:r>
              <a:rPr lang="en-US" b="true" sz="3862">
                <a:solidFill>
                  <a:srgbClr val="000000"/>
                </a:solidFill>
                <a:latin typeface="Canva Sans Bold"/>
                <a:ea typeface="Canva Sans Bold"/>
                <a:cs typeface="Canva Sans Bold"/>
                <a:sym typeface="Canva Sans Bold"/>
              </a:rPr>
              <a:t>AI &amp; ML Algorithms: AI algorithms process and learn from data patterns, making decisions or predictions.</a:t>
            </a:r>
          </a:p>
          <a:p>
            <a:pPr algn="l" marL="833927" indent="-416964" lvl="1">
              <a:lnSpc>
                <a:spcPts val="5407"/>
              </a:lnSpc>
              <a:buFont typeface="Arial"/>
              <a:buChar char="•"/>
            </a:pPr>
            <a:r>
              <a:rPr lang="en-US" b="true" sz="3862">
                <a:solidFill>
                  <a:srgbClr val="000000"/>
                </a:solidFill>
                <a:latin typeface="Canva Sans Bold"/>
                <a:ea typeface="Canva Sans Bold"/>
                <a:cs typeface="Canva Sans Bold"/>
                <a:sym typeface="Canva Sans Bold"/>
              </a:rPr>
              <a:t>High-Speed Computation: The supercomputers use their massive computing power to speed up AI tasks, allowing models to train faster and handle more complex data.</a:t>
            </a:r>
          </a:p>
          <a:p>
            <a:pPr algn="l">
              <a:lnSpc>
                <a:spcPts val="5407"/>
              </a:lnSpc>
            </a:pPr>
          </a:p>
        </p:txBody>
      </p:sp>
    </p:spTree>
  </p:cSld>
  <p:clrMapOvr>
    <a:masterClrMapping/>
  </p:clrMapOvr>
</p:sld>
</file>

<file path=ppt/slides/slide6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131065" y="1940893"/>
            <a:ext cx="14953605" cy="7796022"/>
          </a:xfrm>
          <a:prstGeom prst="rect">
            <a:avLst/>
          </a:prstGeom>
        </p:spPr>
        <p:txBody>
          <a:bodyPr anchor="t" rtlCol="false" tIns="0" lIns="0" bIns="0" rIns="0">
            <a:spAutoFit/>
          </a:bodyPr>
          <a:lstStyle/>
          <a:p>
            <a:pPr algn="l">
              <a:lnSpc>
                <a:spcPts val="5171"/>
              </a:lnSpc>
            </a:pPr>
            <a:r>
              <a:rPr lang="en-US" sz="3693" b="true">
                <a:solidFill>
                  <a:srgbClr val="000000"/>
                </a:solidFill>
                <a:latin typeface="Canva Sans Bold"/>
                <a:ea typeface="Canva Sans Bold"/>
                <a:cs typeface="Canva Sans Bold"/>
                <a:sym typeface="Canva Sans Bold"/>
              </a:rPr>
              <a:t>Why </a:t>
            </a:r>
            <a:r>
              <a:rPr lang="en-US" sz="3693" b="true">
                <a:solidFill>
                  <a:srgbClr val="000000"/>
                </a:solidFill>
                <a:latin typeface="Canva Sans Bold"/>
                <a:ea typeface="Canva Sans Bold"/>
                <a:cs typeface="Canva Sans Bold"/>
                <a:sym typeface="Canva Sans Bold"/>
              </a:rPr>
              <a:t>AI-Powered Supercomputers Are Important</a:t>
            </a:r>
          </a:p>
          <a:p>
            <a:pPr algn="l" marL="797494" indent="-398747" lvl="1">
              <a:lnSpc>
                <a:spcPts val="5171"/>
              </a:lnSpc>
              <a:buAutoNum type="arabicPeriod" startAt="1"/>
            </a:pPr>
            <a:r>
              <a:rPr lang="en-US" b="true" sz="3693">
                <a:solidFill>
                  <a:srgbClr val="000000"/>
                </a:solidFill>
                <a:latin typeface="Canva Sans Bold"/>
                <a:ea typeface="Canva Sans Bold"/>
                <a:cs typeface="Canva Sans Bold"/>
                <a:sym typeface="Canva Sans Bold"/>
              </a:rPr>
              <a:t>Accelerating AI Research: AI-powered supercomputers speed up the development of advanced AI models, such as deep learning, natural language processing (NLP), and computer vision.</a:t>
            </a:r>
          </a:p>
          <a:p>
            <a:pPr algn="l" marL="797494" indent="-398747" lvl="1">
              <a:lnSpc>
                <a:spcPts val="5171"/>
              </a:lnSpc>
              <a:buAutoNum type="arabicPeriod" startAt="1"/>
            </a:pPr>
            <a:r>
              <a:rPr lang="en-US" b="true" sz="3693">
                <a:solidFill>
                  <a:srgbClr val="000000"/>
                </a:solidFill>
                <a:latin typeface="Canva Sans Bold"/>
                <a:ea typeface="Canva Sans Bold"/>
                <a:cs typeface="Canva Sans Bold"/>
                <a:sym typeface="Canva Sans Bold"/>
              </a:rPr>
              <a:t>Solving Complex Problems: They help solve some of the world's toughest challenges, from drug discovery to climate modeling and disaster response.</a:t>
            </a:r>
          </a:p>
          <a:p>
            <a:pPr algn="l" marL="797494" indent="-398747" lvl="1">
              <a:lnSpc>
                <a:spcPts val="5171"/>
              </a:lnSpc>
              <a:buAutoNum type="arabicPeriod" startAt="1"/>
            </a:pPr>
            <a:r>
              <a:rPr lang="en-US" b="true" sz="3693">
                <a:solidFill>
                  <a:srgbClr val="000000"/>
                </a:solidFill>
                <a:latin typeface="Canva Sans Bold"/>
                <a:ea typeface="Canva Sans Bold"/>
                <a:cs typeface="Canva Sans Bold"/>
                <a:sym typeface="Canva Sans Bold"/>
              </a:rPr>
              <a:t>Real-Time Decisions: They can analyze vast amounts of data in real-time, enabling faster and more accurate decisions in critical areas like healthcare, business, and government.</a:t>
            </a:r>
          </a:p>
          <a:p>
            <a:pPr algn="l">
              <a:lnSpc>
                <a:spcPts val="5171"/>
              </a:lnSpc>
            </a:pPr>
          </a:p>
        </p:txBody>
      </p:sp>
    </p:spTree>
  </p:cSld>
  <p:clrMapOvr>
    <a:masterClrMapping/>
  </p:clrMapOvr>
</p:sld>
</file>

<file path=ppt/slides/slide6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63795" y="1915002"/>
            <a:ext cx="17257972" cy="6770980"/>
          </a:xfrm>
          <a:prstGeom prst="rect">
            <a:avLst/>
          </a:prstGeom>
        </p:spPr>
        <p:txBody>
          <a:bodyPr anchor="t" rtlCol="false" tIns="0" lIns="0" bIns="0" rIns="0">
            <a:spAutoFit/>
          </a:bodyPr>
          <a:lstStyle/>
          <a:p>
            <a:pPr algn="l">
              <a:lnSpc>
                <a:spcPts val="4491"/>
              </a:lnSpc>
            </a:pPr>
            <a:r>
              <a:rPr lang="en-US" sz="3208" b="true">
                <a:solidFill>
                  <a:srgbClr val="000000"/>
                </a:solidFill>
                <a:latin typeface="Canva Sans Bold"/>
                <a:ea typeface="Canva Sans Bold"/>
                <a:cs typeface="Canva Sans Bold"/>
                <a:sym typeface="Canva Sans Bold"/>
              </a:rPr>
              <a:t>Key Features of </a:t>
            </a:r>
            <a:r>
              <a:rPr lang="en-US" sz="3208" b="true">
                <a:solidFill>
                  <a:srgbClr val="000000"/>
                </a:solidFill>
                <a:latin typeface="Canva Sans Bold"/>
                <a:ea typeface="Canva Sans Bold"/>
                <a:cs typeface="Canva Sans Bold"/>
                <a:sym typeface="Canva Sans Bold"/>
              </a:rPr>
              <a:t>AI-Powered Supercomputers</a:t>
            </a:r>
          </a:p>
          <a:p>
            <a:pPr algn="l" marL="692715" indent="-346358" lvl="1">
              <a:lnSpc>
                <a:spcPts val="4491"/>
              </a:lnSpc>
              <a:buAutoNum type="arabicPeriod" startAt="1"/>
            </a:pPr>
            <a:r>
              <a:rPr lang="en-US" b="true" sz="3208">
                <a:solidFill>
                  <a:srgbClr val="000000"/>
                </a:solidFill>
                <a:latin typeface="Canva Sans Bold"/>
                <a:ea typeface="Canva Sans Bold"/>
                <a:cs typeface="Canva Sans Bold"/>
                <a:sym typeface="Canva Sans Bold"/>
              </a:rPr>
              <a:t>Massive Computational Power: AI supercomputers can perform billions or even trillions of calculations per second, making them much faster than traditional computers.</a:t>
            </a:r>
          </a:p>
          <a:p>
            <a:pPr algn="l" marL="692715" indent="-346358" lvl="1">
              <a:lnSpc>
                <a:spcPts val="4491"/>
              </a:lnSpc>
              <a:buAutoNum type="arabicPeriod" startAt="1"/>
            </a:pPr>
            <a:r>
              <a:rPr lang="en-US" b="true" sz="3208">
                <a:solidFill>
                  <a:srgbClr val="000000"/>
                </a:solidFill>
                <a:latin typeface="Canva Sans Bold"/>
                <a:ea typeface="Canva Sans Bold"/>
                <a:cs typeface="Canva Sans Bold"/>
                <a:sym typeface="Canva Sans Bold"/>
              </a:rPr>
              <a:t>AI-Optimized Hardware: They use specialized hardware, such as GPUs (Graphics Processing Units) or TPUs(Tensor Processing Units), that are optimized for machine learning tasks.</a:t>
            </a:r>
          </a:p>
          <a:p>
            <a:pPr algn="l" marL="692715" indent="-346358" lvl="1">
              <a:lnSpc>
                <a:spcPts val="4491"/>
              </a:lnSpc>
              <a:buAutoNum type="arabicPeriod" startAt="1"/>
            </a:pPr>
            <a:r>
              <a:rPr lang="en-US" b="true" sz="3208">
                <a:solidFill>
                  <a:srgbClr val="000000"/>
                </a:solidFill>
                <a:latin typeface="Canva Sans Bold"/>
                <a:ea typeface="Canva Sans Bold"/>
                <a:cs typeface="Canva Sans Bold"/>
                <a:sym typeface="Canva Sans Bold"/>
              </a:rPr>
              <a:t>Data Processing at Scale: AI-powered supercomputers handle huge datasets, which is essential for AI training and real-world applications.</a:t>
            </a:r>
          </a:p>
          <a:p>
            <a:pPr algn="l" marL="692715" indent="-346358" lvl="1">
              <a:lnSpc>
                <a:spcPts val="4491"/>
              </a:lnSpc>
              <a:buAutoNum type="arabicPeriod" startAt="1"/>
            </a:pPr>
            <a:r>
              <a:rPr lang="en-US" b="true" sz="3208">
                <a:solidFill>
                  <a:srgbClr val="000000"/>
                </a:solidFill>
                <a:latin typeface="Canva Sans Bold"/>
                <a:ea typeface="Canva Sans Bold"/>
                <a:cs typeface="Canva Sans Bold"/>
                <a:sym typeface="Canva Sans Bold"/>
              </a:rPr>
              <a:t>Energy Efficiency: Newer AI supercomputers focus on optimizing energy usage while delivering maximum computational power.</a:t>
            </a:r>
          </a:p>
          <a:p>
            <a:pPr algn="l">
              <a:lnSpc>
                <a:spcPts val="4491"/>
              </a:lnSpc>
            </a:pPr>
          </a:p>
        </p:txBody>
      </p:sp>
    </p:spTree>
  </p:cSld>
  <p:clrMapOvr>
    <a:masterClrMapping/>
  </p:clrMapOvr>
</p:sld>
</file>

<file path=ppt/slides/slide6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602905" y="2198303"/>
            <a:ext cx="15411909" cy="6088844"/>
          </a:xfrm>
          <a:prstGeom prst="rect">
            <a:avLst/>
          </a:prstGeom>
        </p:spPr>
        <p:txBody>
          <a:bodyPr anchor="t" rtlCol="false" tIns="0" lIns="0" bIns="0" rIns="0">
            <a:spAutoFit/>
          </a:bodyPr>
          <a:lstStyle/>
          <a:p>
            <a:pPr algn="l">
              <a:lnSpc>
                <a:spcPts val="5394"/>
              </a:lnSpc>
            </a:pPr>
            <a:r>
              <a:rPr lang="en-US" sz="3852" b="true">
                <a:solidFill>
                  <a:srgbClr val="000000"/>
                </a:solidFill>
                <a:latin typeface="Canva Sans Bold"/>
                <a:ea typeface="Canva Sans Bold"/>
                <a:cs typeface="Canva Sans Bold"/>
                <a:sym typeface="Canva Sans Bold"/>
              </a:rPr>
              <a:t>Examples of </a:t>
            </a:r>
            <a:r>
              <a:rPr lang="en-US" sz="3852" b="true">
                <a:solidFill>
                  <a:srgbClr val="000000"/>
                </a:solidFill>
                <a:latin typeface="Canva Sans Bold"/>
                <a:ea typeface="Canva Sans Bold"/>
                <a:cs typeface="Canva Sans Bold"/>
                <a:sym typeface="Canva Sans Bold"/>
              </a:rPr>
              <a:t>AI-Powered Supercomputers</a:t>
            </a:r>
          </a:p>
          <a:p>
            <a:pPr algn="l" marL="831834" indent="-415917" lvl="1">
              <a:lnSpc>
                <a:spcPts val="5394"/>
              </a:lnSpc>
              <a:buFont typeface="Arial"/>
              <a:buChar char="•"/>
            </a:pPr>
            <a:r>
              <a:rPr lang="en-US" b="true" sz="3852">
                <a:solidFill>
                  <a:srgbClr val="000000"/>
                </a:solidFill>
                <a:latin typeface="Canva Sans Bold"/>
                <a:ea typeface="Canva Sans Bold"/>
                <a:cs typeface="Canva Sans Bold"/>
                <a:sym typeface="Canva Sans Bold"/>
              </a:rPr>
              <a:t>Fugaku (Japan): The world’s fastest supercomputer (as of 2024), designed to power AI models for climate research, healthcare, and more.</a:t>
            </a:r>
          </a:p>
          <a:p>
            <a:pPr algn="l" marL="831834" indent="-415917" lvl="1">
              <a:lnSpc>
                <a:spcPts val="5394"/>
              </a:lnSpc>
              <a:buFont typeface="Arial"/>
              <a:buChar char="•"/>
            </a:pPr>
            <a:r>
              <a:rPr lang="en-US" b="true" sz="3852">
                <a:solidFill>
                  <a:srgbClr val="000000"/>
                </a:solidFill>
                <a:latin typeface="Canva Sans Bold"/>
                <a:ea typeface="Canva Sans Bold"/>
                <a:cs typeface="Canva Sans Bold"/>
                <a:sym typeface="Canva Sans Bold"/>
              </a:rPr>
              <a:t>Summit (USA): Used at Oak Ridge National Laboratory for AI-driven research in energy, genomics, and material science.</a:t>
            </a:r>
          </a:p>
          <a:p>
            <a:pPr algn="l" marL="831834" indent="-415917" lvl="1">
              <a:lnSpc>
                <a:spcPts val="5394"/>
              </a:lnSpc>
              <a:buFont typeface="Arial"/>
              <a:buChar char="•"/>
            </a:pPr>
            <a:r>
              <a:rPr lang="en-US" b="true" sz="3852">
                <a:solidFill>
                  <a:srgbClr val="000000"/>
                </a:solidFill>
                <a:latin typeface="Canva Sans Bold"/>
                <a:ea typeface="Canva Sans Bold"/>
                <a:cs typeface="Canva Sans Bold"/>
                <a:sym typeface="Canva Sans Bold"/>
              </a:rPr>
              <a:t>Sierra (USA): Another powerful AI supercomputer used for simulations and AI-driven scientific research.</a:t>
            </a:r>
          </a:p>
          <a:p>
            <a:pPr algn="l">
              <a:lnSpc>
                <a:spcPts val="5394"/>
              </a:lnSpc>
            </a:pPr>
          </a:p>
        </p:txBody>
      </p:sp>
    </p:spTree>
  </p:cSld>
  <p:clrMapOvr>
    <a:masterClrMapping/>
  </p:clrMapOvr>
</p:sld>
</file>

<file path=ppt/slides/slide6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90390" y="2009174"/>
            <a:ext cx="16147501" cy="6890378"/>
          </a:xfrm>
          <a:prstGeom prst="rect">
            <a:avLst/>
          </a:prstGeom>
        </p:spPr>
        <p:txBody>
          <a:bodyPr anchor="t" rtlCol="false" tIns="0" lIns="0" bIns="0" rIns="0">
            <a:spAutoFit/>
          </a:bodyPr>
          <a:lstStyle/>
          <a:p>
            <a:pPr algn="l">
              <a:lnSpc>
                <a:spcPts val="4992"/>
              </a:lnSpc>
            </a:pPr>
            <a:r>
              <a:rPr lang="en-US" sz="3566" b="true">
                <a:solidFill>
                  <a:srgbClr val="000000"/>
                </a:solidFill>
                <a:latin typeface="Canva Sans Bold"/>
                <a:ea typeface="Canva Sans Bold"/>
                <a:cs typeface="Canva Sans Bold"/>
                <a:sym typeface="Canva Sans Bold"/>
              </a:rPr>
              <a:t>Applications of AI-Powered Supercomputers</a:t>
            </a:r>
          </a:p>
          <a:p>
            <a:pPr algn="l" marL="769978" indent="-384989" lvl="1">
              <a:lnSpc>
                <a:spcPts val="4992"/>
              </a:lnSpc>
              <a:buAutoNum type="arabicPeriod" startAt="1"/>
            </a:pPr>
            <a:r>
              <a:rPr lang="en-US" b="true" sz="3566">
                <a:solidFill>
                  <a:srgbClr val="000000"/>
                </a:solidFill>
                <a:latin typeface="Canva Sans Bold"/>
                <a:ea typeface="Canva Sans Bold"/>
                <a:cs typeface="Canva Sans Bold"/>
                <a:sym typeface="Canva Sans Bold"/>
              </a:rPr>
              <a:t>Healthcare:</a:t>
            </a:r>
          </a:p>
          <a:p>
            <a:pPr algn="l" marL="769978" indent="-384989" lvl="1">
              <a:lnSpc>
                <a:spcPts val="4992"/>
              </a:lnSpc>
              <a:buFont typeface="Arial"/>
              <a:buChar char="•"/>
            </a:pPr>
            <a:r>
              <a:rPr lang="en-US" b="true" sz="3566">
                <a:solidFill>
                  <a:srgbClr val="000000"/>
                </a:solidFill>
                <a:latin typeface="Canva Sans Bold"/>
                <a:ea typeface="Canva Sans Bold"/>
                <a:cs typeface="Canva Sans Bold"/>
                <a:sym typeface="Canva Sans Bold"/>
              </a:rPr>
              <a:t>Drug Discovery: Supercomputers use AI to analyze molecular structures and predict the effectiveness of potential drugs.</a:t>
            </a:r>
          </a:p>
          <a:p>
            <a:pPr algn="l" marL="769978" indent="-384989" lvl="1">
              <a:lnSpc>
                <a:spcPts val="4992"/>
              </a:lnSpc>
              <a:buFont typeface="Arial"/>
              <a:buChar char="•"/>
            </a:pPr>
            <a:r>
              <a:rPr lang="en-US" b="true" sz="3566">
                <a:solidFill>
                  <a:srgbClr val="000000"/>
                </a:solidFill>
                <a:latin typeface="Canva Sans Bold"/>
                <a:ea typeface="Canva Sans Bold"/>
                <a:cs typeface="Canva Sans Bold"/>
                <a:sym typeface="Canva Sans Bold"/>
              </a:rPr>
              <a:t>Personalized Medicine: AI helps tailor treatment plans to individual patients based on genetic data.</a:t>
            </a:r>
          </a:p>
          <a:p>
            <a:pPr algn="l" marL="769978" indent="-384989" lvl="1">
              <a:lnSpc>
                <a:spcPts val="4992"/>
              </a:lnSpc>
              <a:buAutoNum type="arabicPeriod" startAt="1"/>
            </a:pPr>
            <a:r>
              <a:rPr lang="en-US" b="true" sz="3566">
                <a:solidFill>
                  <a:srgbClr val="000000"/>
                </a:solidFill>
                <a:latin typeface="Canva Sans Bold"/>
                <a:ea typeface="Canva Sans Bold"/>
                <a:cs typeface="Canva Sans Bold"/>
                <a:sym typeface="Canva Sans Bold"/>
              </a:rPr>
              <a:t>Climate Modeling:</a:t>
            </a:r>
          </a:p>
          <a:p>
            <a:pPr algn="l" marL="769978" indent="-384989" lvl="1">
              <a:lnSpc>
                <a:spcPts val="4992"/>
              </a:lnSpc>
              <a:buFont typeface="Arial"/>
              <a:buChar char="•"/>
            </a:pPr>
            <a:r>
              <a:rPr lang="en-US" b="true" sz="3566">
                <a:solidFill>
                  <a:srgbClr val="000000"/>
                </a:solidFill>
                <a:latin typeface="Canva Sans Bold"/>
                <a:ea typeface="Canva Sans Bold"/>
                <a:cs typeface="Canva Sans Bold"/>
                <a:sym typeface="Canva Sans Bold"/>
              </a:rPr>
              <a:t>AI models run on supercomputers can predict climate change, track weather patterns, and simulate natural disasters.</a:t>
            </a:r>
          </a:p>
          <a:p>
            <a:pPr algn="l">
              <a:lnSpc>
                <a:spcPts val="4992"/>
              </a:lnSpc>
            </a:pPr>
          </a:p>
          <a:p>
            <a:pPr algn="l">
              <a:lnSpc>
                <a:spcPts val="4992"/>
              </a:lnSpc>
            </a:pPr>
          </a:p>
        </p:txBody>
      </p:sp>
    </p:spTree>
  </p:cSld>
  <p:clrMapOvr>
    <a:masterClrMapping/>
  </p:clrMapOvr>
</p:sld>
</file>

<file path=ppt/slides/slide6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866660" y="1896825"/>
            <a:ext cx="15482371" cy="718121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3. </a:t>
            </a:r>
            <a:r>
              <a:rPr lang="en-US" sz="3399" b="true">
                <a:solidFill>
                  <a:srgbClr val="000000"/>
                </a:solidFill>
                <a:latin typeface="Canva Sans Bold"/>
                <a:ea typeface="Canva Sans Bold"/>
                <a:cs typeface="Canva Sans Bold"/>
                <a:sym typeface="Canva Sans Bold"/>
              </a:rPr>
              <a:t>Autonomous Vehicles:</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AI-powered supercomputers process data from sensors and cameras to help self-driving cars make real-time decisions.</a:t>
            </a:r>
          </a:p>
          <a:p>
            <a:pPr algn="l">
              <a:lnSpc>
                <a:spcPts val="4759"/>
              </a:lnSpc>
            </a:pPr>
          </a:p>
          <a:p>
            <a:pPr algn="l">
              <a:lnSpc>
                <a:spcPts val="4759"/>
              </a:lnSpc>
            </a:pPr>
            <a:r>
              <a:rPr lang="en-US" sz="3399" b="true">
                <a:solidFill>
                  <a:srgbClr val="000000"/>
                </a:solidFill>
                <a:latin typeface="Canva Sans Bold"/>
                <a:ea typeface="Canva Sans Bold"/>
                <a:cs typeface="Canva Sans Bold"/>
                <a:sym typeface="Canva Sans Bold"/>
              </a:rPr>
              <a:t>4. </a:t>
            </a:r>
            <a:r>
              <a:rPr lang="en-US" sz="3399" b="true">
                <a:solidFill>
                  <a:srgbClr val="000000"/>
                </a:solidFill>
                <a:latin typeface="Canva Sans Bold"/>
                <a:ea typeface="Canva Sans Bold"/>
                <a:cs typeface="Canva Sans Bold"/>
                <a:sym typeface="Canva Sans Bold"/>
              </a:rPr>
              <a:t>Natural Language Processing:</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AI supercomputers help process and understand human language, powering voice assistants and language translation tools.</a:t>
            </a:r>
          </a:p>
          <a:p>
            <a:pPr algn="l">
              <a:lnSpc>
                <a:spcPts val="4759"/>
              </a:lnSpc>
            </a:pPr>
          </a:p>
          <a:p>
            <a:pPr algn="l">
              <a:lnSpc>
                <a:spcPts val="4759"/>
              </a:lnSpc>
            </a:pPr>
            <a:r>
              <a:rPr lang="en-US" sz="3399" b="true">
                <a:solidFill>
                  <a:srgbClr val="000000"/>
                </a:solidFill>
                <a:latin typeface="Canva Sans Bold"/>
                <a:ea typeface="Canva Sans Bold"/>
                <a:cs typeface="Canva Sans Bold"/>
                <a:sym typeface="Canva Sans Bold"/>
              </a:rPr>
              <a:t>5. </a:t>
            </a:r>
            <a:r>
              <a:rPr lang="en-US" sz="3399" b="true">
                <a:solidFill>
                  <a:srgbClr val="000000"/>
                </a:solidFill>
                <a:latin typeface="Canva Sans Bold"/>
                <a:ea typeface="Canva Sans Bold"/>
                <a:cs typeface="Canva Sans Bold"/>
                <a:sym typeface="Canva Sans Bold"/>
              </a:rPr>
              <a:t>Financial Forecasting:</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AI analyzes stock market data in real-time to predict trends, improving financial decision-making.</a:t>
            </a:r>
          </a:p>
          <a:p>
            <a:pPr algn="l">
              <a:lnSpc>
                <a:spcPts val="47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351402" y="3788849"/>
            <a:ext cx="14645089" cy="4781550"/>
          </a:xfrm>
          <a:prstGeom prst="rect">
            <a:avLst/>
          </a:prstGeom>
        </p:spPr>
        <p:txBody>
          <a:bodyPr anchor="t" rtlCol="false" tIns="0" lIns="0" bIns="0" rIns="0">
            <a:spAutoFit/>
          </a:bodyPr>
          <a:lstStyle/>
          <a:p>
            <a:pPr algn="l">
              <a:lnSpc>
                <a:spcPts val="4200"/>
              </a:lnSpc>
            </a:pPr>
            <a:r>
              <a:rPr lang="en-US" sz="3000" b="true">
                <a:solidFill>
                  <a:srgbClr val="000000"/>
                </a:solidFill>
                <a:latin typeface="Canva Sans Bold"/>
                <a:ea typeface="Canva Sans Bold"/>
                <a:cs typeface="Canva Sans Bold"/>
                <a:sym typeface="Canva Sans Bold"/>
              </a:rPr>
              <a:t>Symmetric Cryptography: Also known as private key cryptography, secret key cryptography or single-key encryption, symmetric key encryption uses only one key for both the encryption process and decryption process. For these types of systems, each user must have access to the same private key. </a:t>
            </a:r>
          </a:p>
          <a:p>
            <a:pPr algn="l">
              <a:lnSpc>
                <a:spcPts val="4200"/>
              </a:lnSpc>
            </a:pPr>
            <a:r>
              <a:rPr lang="en-US" sz="3000" b="true">
                <a:solidFill>
                  <a:srgbClr val="000000"/>
                </a:solidFill>
                <a:latin typeface="Canva Sans Bold"/>
                <a:ea typeface="Canva Sans Bold"/>
                <a:cs typeface="Canva Sans Bold"/>
                <a:sym typeface="Canva Sans Bold"/>
              </a:rPr>
              <a:t>Private keys might be shared either through a previously established secure communication channel like a private courier or secured line or, more practically, a secure key exchange method like the Diffie-Hellman key agreement. </a:t>
            </a:r>
          </a:p>
          <a:p>
            <a:pPr algn="l">
              <a:lnSpc>
                <a:spcPts val="4200"/>
              </a:lnSpc>
            </a:pPr>
          </a:p>
        </p:txBody>
      </p:sp>
      <p:sp>
        <p:nvSpPr>
          <p:cNvPr name="TextBox 5" id="5"/>
          <p:cNvSpPr txBox="true"/>
          <p:nvPr/>
        </p:nvSpPr>
        <p:spPr>
          <a:xfrm rot="0">
            <a:off x="-249716" y="2292877"/>
            <a:ext cx="18288000"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Types of Cryptography</a:t>
            </a:r>
          </a:p>
          <a:p>
            <a:pPr algn="ctr">
              <a:lnSpc>
                <a:spcPts val="7279"/>
              </a:lnSpc>
            </a:pPr>
          </a:p>
        </p:txBody>
      </p:sp>
    </p:spTree>
  </p:cSld>
  <p:clrMapOvr>
    <a:masterClrMapping/>
  </p:clrMapOvr>
</p:sld>
</file>

<file path=ppt/slides/slide7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365205" y="2490840"/>
            <a:ext cx="15115569" cy="5561087"/>
          </a:xfrm>
          <a:prstGeom prst="rect">
            <a:avLst/>
          </a:prstGeom>
        </p:spPr>
        <p:txBody>
          <a:bodyPr anchor="t" rtlCol="false" tIns="0" lIns="0" bIns="0" rIns="0">
            <a:spAutoFit/>
          </a:bodyPr>
          <a:lstStyle/>
          <a:p>
            <a:pPr algn="l">
              <a:lnSpc>
                <a:spcPts val="5538"/>
              </a:lnSpc>
            </a:pPr>
            <a:r>
              <a:rPr lang="en-US" sz="3955" b="true">
                <a:solidFill>
                  <a:srgbClr val="000000"/>
                </a:solidFill>
                <a:latin typeface="Canva Sans Bold"/>
                <a:ea typeface="Canva Sans Bold"/>
                <a:cs typeface="Canva Sans Bold"/>
                <a:sym typeface="Canva Sans Bold"/>
              </a:rPr>
              <a:t>How </a:t>
            </a:r>
            <a:r>
              <a:rPr lang="en-US" sz="3955" b="true">
                <a:solidFill>
                  <a:srgbClr val="000000"/>
                </a:solidFill>
                <a:latin typeface="Canva Sans Bold"/>
                <a:ea typeface="Canva Sans Bold"/>
                <a:cs typeface="Canva Sans Bold"/>
                <a:sym typeface="Canva Sans Bold"/>
              </a:rPr>
              <a:t>AI and Supercomputing Work Together?</a:t>
            </a:r>
          </a:p>
          <a:p>
            <a:pPr algn="l">
              <a:lnSpc>
                <a:spcPts val="5538"/>
              </a:lnSpc>
            </a:pPr>
            <a:r>
              <a:rPr lang="en-US" sz="3955" b="true">
                <a:solidFill>
                  <a:srgbClr val="000000"/>
                </a:solidFill>
                <a:latin typeface="Canva Sans Bold"/>
                <a:ea typeface="Canva Sans Bold"/>
                <a:cs typeface="Canva Sans Bold"/>
                <a:sym typeface="Canva Sans Bold"/>
              </a:rPr>
              <a:t>Ans-</a:t>
            </a:r>
          </a:p>
          <a:p>
            <a:pPr algn="l" marL="854058" indent="-427029" lvl="1">
              <a:lnSpc>
                <a:spcPts val="5538"/>
              </a:lnSpc>
              <a:buFont typeface="Arial"/>
              <a:buChar char="•"/>
            </a:pPr>
            <a:r>
              <a:rPr lang="en-US" b="true" sz="3955">
                <a:solidFill>
                  <a:srgbClr val="000000"/>
                </a:solidFill>
                <a:latin typeface="Canva Sans Bold"/>
                <a:ea typeface="Canva Sans Bold"/>
                <a:cs typeface="Canva Sans Bold"/>
                <a:sym typeface="Canva Sans Bold"/>
              </a:rPr>
              <a:t>AI Models: Supercomputers use machine learning models to analyze large datasets and make predictions. For example, a supercomputer may process millions of medical records to help identify new treatments.</a:t>
            </a:r>
          </a:p>
          <a:p>
            <a:pPr algn="l">
              <a:lnSpc>
                <a:spcPts val="5538"/>
              </a:lnSpc>
            </a:pPr>
          </a:p>
          <a:p>
            <a:pPr algn="l">
              <a:lnSpc>
                <a:spcPts val="5538"/>
              </a:lnSpc>
            </a:pPr>
          </a:p>
        </p:txBody>
      </p:sp>
    </p:spTree>
  </p:cSld>
  <p:clrMapOvr>
    <a:masterClrMapping/>
  </p:clrMapOvr>
</p:sld>
</file>

<file path=ppt/slides/slide7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30028" y="1916679"/>
            <a:ext cx="14799458" cy="6839879"/>
          </a:xfrm>
          <a:prstGeom prst="rect">
            <a:avLst/>
          </a:prstGeom>
        </p:spPr>
        <p:txBody>
          <a:bodyPr anchor="t" rtlCol="false" tIns="0" lIns="0" bIns="0" rIns="0">
            <a:spAutoFit/>
          </a:bodyPr>
          <a:lstStyle/>
          <a:p>
            <a:pPr algn="just" marL="839468" indent="-419734" lvl="1">
              <a:lnSpc>
                <a:spcPts val="5443"/>
              </a:lnSpc>
              <a:buFont typeface="Arial"/>
              <a:buChar char="•"/>
            </a:pPr>
            <a:r>
              <a:rPr lang="en-US" b="true" sz="3888">
                <a:solidFill>
                  <a:srgbClr val="000000"/>
                </a:solidFill>
                <a:latin typeface="Canva Sans Bold"/>
                <a:ea typeface="Canva Sans Bold"/>
                <a:cs typeface="Canva Sans Bold"/>
                <a:sym typeface="Canva Sans Bold"/>
              </a:rPr>
              <a:t>Data-Intensive Tasks: </a:t>
            </a:r>
            <a:r>
              <a:rPr lang="en-US" b="true" sz="3888">
                <a:solidFill>
                  <a:srgbClr val="000000"/>
                </a:solidFill>
                <a:latin typeface="Canva Sans Bold"/>
                <a:ea typeface="Canva Sans Bold"/>
                <a:cs typeface="Canva Sans Bold"/>
                <a:sym typeface="Canva Sans Bold"/>
              </a:rPr>
              <a:t>AI algorithms, especially in deep learning, require huge amounts of data and computational power. Supercomputers provide the necessary hardware and processing speed.</a:t>
            </a:r>
          </a:p>
          <a:p>
            <a:pPr algn="just">
              <a:lnSpc>
                <a:spcPts val="5443"/>
              </a:lnSpc>
            </a:pPr>
          </a:p>
          <a:p>
            <a:pPr algn="just" marL="839468" indent="-419734" lvl="1">
              <a:lnSpc>
                <a:spcPts val="5443"/>
              </a:lnSpc>
              <a:buFont typeface="Arial"/>
              <a:buChar char="•"/>
            </a:pPr>
            <a:r>
              <a:rPr lang="en-US" b="true" sz="3888">
                <a:solidFill>
                  <a:srgbClr val="000000"/>
                </a:solidFill>
                <a:latin typeface="Canva Sans Bold"/>
                <a:ea typeface="Canva Sans Bold"/>
                <a:cs typeface="Canva Sans Bold"/>
                <a:sym typeface="Canva Sans Bold"/>
              </a:rPr>
              <a:t>Training AI Models: Training AI models, like neural networks, can take weeks or months on regular computers. Supercomputers drastically shorten this time by performing thousands of calculations in parallel.</a:t>
            </a:r>
          </a:p>
          <a:p>
            <a:pPr algn="just">
              <a:lnSpc>
                <a:spcPts val="5443"/>
              </a:lnSpc>
            </a:pPr>
          </a:p>
        </p:txBody>
      </p:sp>
    </p:spTree>
  </p:cSld>
  <p:clrMapOvr>
    <a:masterClrMapping/>
  </p:clrMapOvr>
</p:sld>
</file>

<file path=ppt/slides/slide7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292646" y="1942358"/>
            <a:ext cx="14371727" cy="6891728"/>
          </a:xfrm>
          <a:prstGeom prst="rect">
            <a:avLst/>
          </a:prstGeom>
        </p:spPr>
        <p:txBody>
          <a:bodyPr anchor="t" rtlCol="false" tIns="0" lIns="0" bIns="0" rIns="0">
            <a:spAutoFit/>
          </a:bodyPr>
          <a:lstStyle/>
          <a:p>
            <a:pPr algn="l">
              <a:lnSpc>
                <a:spcPts val="5485"/>
              </a:lnSpc>
            </a:pPr>
            <a:r>
              <a:rPr lang="en-US" sz="3918" b="true">
                <a:solidFill>
                  <a:srgbClr val="000000"/>
                </a:solidFill>
                <a:latin typeface="Canva Sans Bold"/>
                <a:ea typeface="Canva Sans Bold"/>
                <a:cs typeface="Canva Sans Bold"/>
                <a:sym typeface="Canva Sans Bold"/>
              </a:rPr>
              <a:t>Benefits of </a:t>
            </a:r>
            <a:r>
              <a:rPr lang="en-US" sz="3918" b="true">
                <a:solidFill>
                  <a:srgbClr val="000000"/>
                </a:solidFill>
                <a:latin typeface="Canva Sans Bold"/>
                <a:ea typeface="Canva Sans Bold"/>
                <a:cs typeface="Canva Sans Bold"/>
                <a:sym typeface="Canva Sans Bold"/>
              </a:rPr>
              <a:t>AI-Powered Supercomputers</a:t>
            </a:r>
          </a:p>
          <a:p>
            <a:pPr algn="l">
              <a:lnSpc>
                <a:spcPts val="5485"/>
              </a:lnSpc>
            </a:pPr>
          </a:p>
          <a:p>
            <a:pPr algn="l" marL="845903" indent="-422952" lvl="1">
              <a:lnSpc>
                <a:spcPts val="5485"/>
              </a:lnSpc>
              <a:buAutoNum type="arabicPeriod" startAt="1"/>
            </a:pPr>
            <a:r>
              <a:rPr lang="en-US" b="true" sz="3918">
                <a:solidFill>
                  <a:srgbClr val="000000"/>
                </a:solidFill>
                <a:latin typeface="Canva Sans Bold"/>
                <a:ea typeface="Canva Sans Bold"/>
                <a:cs typeface="Canva Sans Bold"/>
                <a:sym typeface="Canva Sans Bold"/>
              </a:rPr>
              <a:t>Faster AI Training: Supercomputers accelerate the process of training AI models, allowing for more advanced and accurate predictions.</a:t>
            </a:r>
          </a:p>
          <a:p>
            <a:pPr algn="l">
              <a:lnSpc>
                <a:spcPts val="5485"/>
              </a:lnSpc>
            </a:pPr>
          </a:p>
          <a:p>
            <a:pPr algn="l">
              <a:lnSpc>
                <a:spcPts val="5485"/>
              </a:lnSpc>
            </a:pPr>
            <a:r>
              <a:rPr lang="en-US" sz="3918" b="true">
                <a:solidFill>
                  <a:srgbClr val="000000"/>
                </a:solidFill>
                <a:latin typeface="Canva Sans Bold"/>
                <a:ea typeface="Canva Sans Bold"/>
                <a:cs typeface="Canva Sans Bold"/>
                <a:sym typeface="Canva Sans Bold"/>
              </a:rPr>
              <a:t>   2. Enhanced Accuracy: By processing massive datasets, AI supercomputers can provide more accurate insights and predictions.</a:t>
            </a:r>
          </a:p>
          <a:p>
            <a:pPr algn="l">
              <a:lnSpc>
                <a:spcPts val="5485"/>
              </a:lnSpc>
            </a:pPr>
          </a:p>
        </p:txBody>
      </p:sp>
    </p:spTree>
  </p:cSld>
  <p:clrMapOvr>
    <a:masterClrMapping/>
  </p:clrMapOvr>
</p:sld>
</file>

<file path=ppt/slides/slide7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160443" y="2322811"/>
            <a:ext cx="15369573" cy="5963260"/>
          </a:xfrm>
          <a:prstGeom prst="rect">
            <a:avLst/>
          </a:prstGeom>
        </p:spPr>
        <p:txBody>
          <a:bodyPr anchor="t" rtlCol="false" tIns="0" lIns="0" bIns="0" rIns="0">
            <a:spAutoFit/>
          </a:bodyPr>
          <a:lstStyle/>
          <a:p>
            <a:pPr algn="l" marL="814488" indent="-407244" lvl="1">
              <a:lnSpc>
                <a:spcPts val="5281"/>
              </a:lnSpc>
              <a:buFont typeface="Arial"/>
              <a:buChar char="•"/>
            </a:pPr>
            <a:r>
              <a:rPr lang="en-US" b="true" sz="3772">
                <a:solidFill>
                  <a:srgbClr val="000000"/>
                </a:solidFill>
                <a:latin typeface="Canva Sans Bold"/>
                <a:ea typeface="Canva Sans Bold"/>
                <a:cs typeface="Canva Sans Bold"/>
                <a:sym typeface="Canva Sans Bold"/>
              </a:rPr>
              <a:t>Innovation in Research: </a:t>
            </a:r>
            <a:r>
              <a:rPr lang="en-US" b="true" sz="3772">
                <a:solidFill>
                  <a:srgbClr val="000000"/>
                </a:solidFill>
                <a:latin typeface="Canva Sans Bold"/>
                <a:ea typeface="Canva Sans Bold"/>
                <a:cs typeface="Canva Sans Bold"/>
                <a:sym typeface="Canva Sans Bold"/>
              </a:rPr>
              <a:t>AI supercomputers enable breakthroughs in fields like healthcare, physics, and space exploration by solving problems faster and more efficiently.</a:t>
            </a:r>
          </a:p>
          <a:p>
            <a:pPr algn="l">
              <a:lnSpc>
                <a:spcPts val="5281"/>
              </a:lnSpc>
            </a:pPr>
          </a:p>
          <a:p>
            <a:pPr algn="l" marL="814488" indent="-407244" lvl="1">
              <a:lnSpc>
                <a:spcPts val="5281"/>
              </a:lnSpc>
              <a:buFont typeface="Arial"/>
              <a:buChar char="•"/>
            </a:pPr>
            <a:r>
              <a:rPr lang="en-US" b="true" sz="3772">
                <a:solidFill>
                  <a:srgbClr val="000000"/>
                </a:solidFill>
                <a:latin typeface="Canva Sans Bold"/>
                <a:ea typeface="Canva Sans Bold"/>
                <a:cs typeface="Canva Sans Bold"/>
                <a:sym typeface="Canva Sans Bold"/>
              </a:rPr>
              <a:t>Cost Efficiency: By reducing the time required for simulations and data analysis, AI-powered supercomputers can save both time and money in industries like drug development and weather forecasting.</a:t>
            </a:r>
          </a:p>
          <a:p>
            <a:pPr algn="l">
              <a:lnSpc>
                <a:spcPts val="5281"/>
              </a:lnSpc>
            </a:pPr>
          </a:p>
        </p:txBody>
      </p:sp>
    </p:spTree>
  </p:cSld>
  <p:clrMapOvr>
    <a:masterClrMapping/>
  </p:clrMapOvr>
</p:sld>
</file>

<file path=ppt/slides/slide7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30028" y="1819592"/>
            <a:ext cx="15820222" cy="65811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Challenges of </a:t>
            </a:r>
            <a:r>
              <a:rPr lang="en-US" sz="3399" b="true">
                <a:solidFill>
                  <a:srgbClr val="000000"/>
                </a:solidFill>
                <a:latin typeface="Canva Sans Bold"/>
                <a:ea typeface="Canva Sans Bold"/>
                <a:cs typeface="Canva Sans Bold"/>
                <a:sym typeface="Canva Sans Bold"/>
              </a:rPr>
              <a:t>AI-Powered Supercomputers</a:t>
            </a: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Cost: AI-powered supercomputers are expensive to build and maintain, making them accessible mainly to large organizations and governments.</a:t>
            </a: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Energy Consumption: They consume a large amount of electricity, contributing to high operational costs and environmental concerns.</a:t>
            </a: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Data Privacy: With AI analyzing massive amounts of personal and sensitive data, ensuring privacy and security is a challenge.</a:t>
            </a: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Complexity: Developing and managing AI models on supercomputers requires highly specialized knowledge and expertise.</a:t>
            </a:r>
          </a:p>
          <a:p>
            <a:pPr algn="l">
              <a:lnSpc>
                <a:spcPts val="4759"/>
              </a:lnSpc>
            </a:pPr>
          </a:p>
        </p:txBody>
      </p:sp>
    </p:spTree>
  </p:cSld>
  <p:clrMapOvr>
    <a:masterClrMapping/>
  </p:clrMapOvr>
</p:sld>
</file>

<file path=ppt/slides/slide7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337172" y="1677772"/>
            <a:ext cx="15026548" cy="718121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The Future of </a:t>
            </a:r>
            <a:r>
              <a:rPr lang="en-US" sz="3399" b="true">
                <a:solidFill>
                  <a:srgbClr val="000000"/>
                </a:solidFill>
                <a:latin typeface="Canva Sans Bold"/>
                <a:ea typeface="Canva Sans Bold"/>
                <a:cs typeface="Canva Sans Bold"/>
                <a:sym typeface="Canva Sans Bold"/>
              </a:rPr>
              <a:t>AI-Powered Supercomputers</a:t>
            </a: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Exascale Computing: The next generation of supercomputers is focused on exascale computing, capable of performing one quintillion calculations per second. This will make AI even more powerful and faster.</a:t>
            </a: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Quantum Computing: As quantum computing progresses, AI supercomputers could become even more capable by solving problems that classical computers cannot handle.</a:t>
            </a:r>
          </a:p>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AI for Social Good: Future AI-powered supercomputers will be used for solving global challenges like pandemics, climate change, and social inequality by processing data at unprecedented speeds.</a:t>
            </a:r>
          </a:p>
          <a:p>
            <a:pPr algn="l">
              <a:lnSpc>
                <a:spcPts val="4759"/>
              </a:lnSpc>
            </a:pPr>
          </a:p>
        </p:txBody>
      </p:sp>
    </p:spTree>
  </p:cSld>
  <p:clrMapOvr>
    <a:masterClrMapping/>
  </p:clrMapOvr>
</p:sld>
</file>

<file path=ppt/slides/slide7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070335" y="1462944"/>
            <a:ext cx="1153038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List of Ai Powered Super computers</a:t>
            </a:r>
          </a:p>
        </p:txBody>
      </p:sp>
      <p:sp>
        <p:nvSpPr>
          <p:cNvPr name="TextBox 5" id="5"/>
          <p:cNvSpPr txBox="true"/>
          <p:nvPr/>
        </p:nvSpPr>
        <p:spPr>
          <a:xfrm rot="0">
            <a:off x="1821685" y="2695392"/>
            <a:ext cx="15724308" cy="7134617"/>
          </a:xfrm>
          <a:prstGeom prst="rect">
            <a:avLst/>
          </a:prstGeom>
        </p:spPr>
        <p:txBody>
          <a:bodyPr anchor="t" rtlCol="false" tIns="0" lIns="0" bIns="0" rIns="0">
            <a:spAutoFit/>
          </a:bodyPr>
          <a:lstStyle/>
          <a:p>
            <a:pPr algn="l" marL="876049" indent="-438025" lvl="1">
              <a:lnSpc>
                <a:spcPts val="5680"/>
              </a:lnSpc>
              <a:buFont typeface="Arial"/>
              <a:buChar char="•"/>
            </a:pPr>
            <a:r>
              <a:rPr lang="en-US" b="true" sz="4057">
                <a:solidFill>
                  <a:srgbClr val="000000"/>
                </a:solidFill>
                <a:latin typeface="Canva Sans Bold"/>
                <a:ea typeface="Canva Sans Bold"/>
                <a:cs typeface="Canva Sans Bold"/>
                <a:sym typeface="Canva Sans Bold"/>
              </a:rPr>
              <a:t>Fugaku (Japan) – Rank 1 (Fastest Supercomputer)</a:t>
            </a:r>
          </a:p>
          <a:p>
            <a:pPr algn="l" marL="876049" indent="-438025" lvl="1">
              <a:lnSpc>
                <a:spcPts val="5680"/>
              </a:lnSpc>
              <a:buFont typeface="Arial"/>
              <a:buChar char="•"/>
            </a:pPr>
            <a:r>
              <a:rPr lang="en-US" b="true" sz="4057">
                <a:solidFill>
                  <a:srgbClr val="000000"/>
                </a:solidFill>
                <a:latin typeface="Canva Sans Bold"/>
                <a:ea typeface="Canva Sans Bold"/>
                <a:cs typeface="Canva Sans Bold"/>
                <a:sym typeface="Canva Sans Bold"/>
              </a:rPr>
              <a:t>Summit (US</a:t>
            </a:r>
            <a:r>
              <a:rPr lang="en-US" b="true" sz="4057">
                <a:solidFill>
                  <a:srgbClr val="000000"/>
                </a:solidFill>
                <a:latin typeface="Canva Sans Bold"/>
                <a:ea typeface="Canva Sans Bold"/>
                <a:cs typeface="Canva Sans Bold"/>
                <a:sym typeface="Canva Sans Bold"/>
              </a:rPr>
              <a:t>A) – Rank 2</a:t>
            </a:r>
          </a:p>
          <a:p>
            <a:pPr algn="l" marL="876049" indent="-438025" lvl="1">
              <a:lnSpc>
                <a:spcPts val="5680"/>
              </a:lnSpc>
              <a:buFont typeface="Arial"/>
              <a:buChar char="•"/>
            </a:pPr>
            <a:r>
              <a:rPr lang="en-US" b="true" sz="4057">
                <a:solidFill>
                  <a:srgbClr val="000000"/>
                </a:solidFill>
                <a:latin typeface="Canva Sans Bold"/>
                <a:ea typeface="Canva Sans Bold"/>
                <a:cs typeface="Canva Sans Bold"/>
                <a:sym typeface="Canva Sans Bold"/>
              </a:rPr>
              <a:t>Sierra (USA) – Rank 3</a:t>
            </a:r>
          </a:p>
          <a:p>
            <a:pPr algn="l" marL="876049" indent="-438025" lvl="1">
              <a:lnSpc>
                <a:spcPts val="5680"/>
              </a:lnSpc>
              <a:buFont typeface="Arial"/>
              <a:buChar char="•"/>
            </a:pPr>
            <a:r>
              <a:rPr lang="en-US" b="true" sz="4057">
                <a:solidFill>
                  <a:srgbClr val="000000"/>
                </a:solidFill>
                <a:latin typeface="Canva Sans Bold"/>
                <a:ea typeface="Canva Sans Bold"/>
                <a:cs typeface="Canva Sans Bold"/>
                <a:sym typeface="Canva Sans Bold"/>
              </a:rPr>
              <a:t>LUMI (Europe) – Rank 4</a:t>
            </a:r>
          </a:p>
          <a:p>
            <a:pPr algn="l" marL="876049" indent="-438025" lvl="1">
              <a:lnSpc>
                <a:spcPts val="5680"/>
              </a:lnSpc>
              <a:buFont typeface="Arial"/>
              <a:buChar char="•"/>
            </a:pPr>
            <a:r>
              <a:rPr lang="en-US" b="true" sz="4057">
                <a:solidFill>
                  <a:srgbClr val="000000"/>
                </a:solidFill>
                <a:latin typeface="Canva Sans Bold"/>
                <a:ea typeface="Canva Sans Bold"/>
                <a:cs typeface="Canva Sans Bold"/>
                <a:sym typeface="Canva Sans Bold"/>
              </a:rPr>
              <a:t>Perlmutter (USA) – Rank 5</a:t>
            </a:r>
          </a:p>
          <a:p>
            <a:pPr algn="l" marL="876049" indent="-438025" lvl="1">
              <a:lnSpc>
                <a:spcPts val="5680"/>
              </a:lnSpc>
              <a:buFont typeface="Arial"/>
              <a:buChar char="•"/>
            </a:pPr>
            <a:r>
              <a:rPr lang="en-US" b="true" sz="4057">
                <a:solidFill>
                  <a:srgbClr val="000000"/>
                </a:solidFill>
                <a:latin typeface="Canva Sans Bold"/>
                <a:ea typeface="Canva Sans Bold"/>
                <a:cs typeface="Canva Sans Bold"/>
                <a:sym typeface="Canva Sans Bold"/>
              </a:rPr>
              <a:t>Azure AI Supercomputer (Microsoft) – Rank 6 (Cloud-based AI supercomputer, ranking varies)</a:t>
            </a:r>
          </a:p>
          <a:p>
            <a:pPr algn="l" marL="876049" indent="-438025" lvl="1">
              <a:lnSpc>
                <a:spcPts val="5680"/>
              </a:lnSpc>
              <a:buFont typeface="Arial"/>
              <a:buChar char="•"/>
            </a:pPr>
            <a:r>
              <a:rPr lang="en-US" b="true" sz="4057">
                <a:solidFill>
                  <a:srgbClr val="000000"/>
                </a:solidFill>
                <a:latin typeface="Canva Sans Bold"/>
                <a:ea typeface="Canva Sans Bold"/>
                <a:cs typeface="Canva Sans Bold"/>
                <a:sym typeface="Canva Sans Bold"/>
              </a:rPr>
              <a:t>Marconi 100 (Italy) – Rank 7</a:t>
            </a:r>
          </a:p>
          <a:p>
            <a:pPr algn="l" marL="876049" indent="-438025" lvl="1">
              <a:lnSpc>
                <a:spcPts val="5680"/>
              </a:lnSpc>
              <a:buFont typeface="Arial"/>
              <a:buChar char="•"/>
            </a:pPr>
            <a:r>
              <a:rPr lang="en-US" b="true" sz="4057">
                <a:solidFill>
                  <a:srgbClr val="000000"/>
                </a:solidFill>
                <a:latin typeface="Canva Sans Bold"/>
                <a:ea typeface="Canva Sans Bold"/>
                <a:cs typeface="Canva Sans Bold"/>
                <a:sym typeface="Canva Sans Bold"/>
              </a:rPr>
              <a:t>SuperMUC-NG (Germany) – Rank 8</a:t>
            </a:r>
          </a:p>
          <a:p>
            <a:pPr algn="l">
              <a:lnSpc>
                <a:spcPts val="5680"/>
              </a:lnSpc>
            </a:pPr>
          </a:p>
        </p:txBody>
      </p:sp>
    </p:spTree>
  </p:cSld>
  <p:clrMapOvr>
    <a:masterClrMapping/>
  </p:clrMapOvr>
</p:sld>
</file>

<file path=ppt/slides/slide7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074628" y="2078546"/>
            <a:ext cx="13628262" cy="6697093"/>
          </a:xfrm>
          <a:prstGeom prst="rect">
            <a:avLst/>
          </a:prstGeom>
        </p:spPr>
        <p:txBody>
          <a:bodyPr anchor="t" rtlCol="false" tIns="0" lIns="0" bIns="0" rIns="0">
            <a:spAutoFit/>
          </a:bodyPr>
          <a:lstStyle/>
          <a:p>
            <a:pPr algn="l" marL="914535" indent="-457268" lvl="1">
              <a:lnSpc>
                <a:spcPts val="5930"/>
              </a:lnSpc>
              <a:buFont typeface="Arial"/>
              <a:buChar char="•"/>
            </a:pPr>
            <a:r>
              <a:rPr lang="en-US" b="true" sz="4235">
                <a:solidFill>
                  <a:srgbClr val="000000"/>
                </a:solidFill>
                <a:latin typeface="Canva Sans Bold"/>
                <a:ea typeface="Canva Sans Bold"/>
                <a:cs typeface="Canva Sans Bold"/>
                <a:sym typeface="Canva Sans Bold"/>
              </a:rPr>
              <a:t>Tianhe-2</a:t>
            </a:r>
            <a:r>
              <a:rPr lang="en-US" b="true" sz="4235">
                <a:solidFill>
                  <a:srgbClr val="000000"/>
                </a:solidFill>
                <a:latin typeface="Canva Sans Bold"/>
                <a:ea typeface="Canva Sans Bold"/>
                <a:cs typeface="Canva Sans Bold"/>
                <a:sym typeface="Canva Sans Bold"/>
              </a:rPr>
              <a:t>A (China) – Rank 9</a:t>
            </a:r>
          </a:p>
          <a:p>
            <a:pPr algn="l" marL="914535" indent="-457268" lvl="1">
              <a:lnSpc>
                <a:spcPts val="5930"/>
              </a:lnSpc>
              <a:buFont typeface="Arial"/>
              <a:buChar char="•"/>
            </a:pPr>
            <a:r>
              <a:rPr lang="en-US" b="true" sz="4235">
                <a:solidFill>
                  <a:srgbClr val="000000"/>
                </a:solidFill>
                <a:latin typeface="Canva Sans Bold"/>
                <a:ea typeface="Canva Sans Bold"/>
                <a:cs typeface="Canva Sans Bold"/>
                <a:sym typeface="Canva Sans Bold"/>
              </a:rPr>
              <a:t>DeepBlue (USA) – Rank 10</a:t>
            </a:r>
          </a:p>
          <a:p>
            <a:pPr algn="l" marL="914535" indent="-457268" lvl="1">
              <a:lnSpc>
                <a:spcPts val="5930"/>
              </a:lnSpc>
              <a:buFont typeface="Arial"/>
              <a:buChar char="•"/>
            </a:pPr>
            <a:r>
              <a:rPr lang="en-US" b="true" sz="4235">
                <a:solidFill>
                  <a:srgbClr val="000000"/>
                </a:solidFill>
                <a:latin typeface="Canva Sans Bold"/>
                <a:ea typeface="Canva Sans Bold"/>
                <a:cs typeface="Canva Sans Bold"/>
                <a:sym typeface="Canva Sans Bold"/>
              </a:rPr>
              <a:t>JOLIET (USA) – Rank 11</a:t>
            </a:r>
          </a:p>
          <a:p>
            <a:pPr algn="l" marL="914535" indent="-457268" lvl="1">
              <a:lnSpc>
                <a:spcPts val="5930"/>
              </a:lnSpc>
              <a:buFont typeface="Arial"/>
              <a:buChar char="•"/>
            </a:pPr>
            <a:r>
              <a:rPr lang="en-US" b="true" sz="4235">
                <a:solidFill>
                  <a:srgbClr val="000000"/>
                </a:solidFill>
                <a:latin typeface="Canva Sans Bold"/>
                <a:ea typeface="Canva Sans Bold"/>
                <a:cs typeface="Canva Sans Bold"/>
                <a:sym typeface="Canva Sans Bold"/>
              </a:rPr>
              <a:t>AI Bridging Cloud Infrastructure (ABCI) (Japan) – Rank 12</a:t>
            </a:r>
          </a:p>
          <a:p>
            <a:pPr algn="l" marL="914535" indent="-457268" lvl="1">
              <a:lnSpc>
                <a:spcPts val="5930"/>
              </a:lnSpc>
              <a:buFont typeface="Arial"/>
              <a:buChar char="•"/>
            </a:pPr>
            <a:r>
              <a:rPr lang="en-US" b="true" sz="4235">
                <a:solidFill>
                  <a:srgbClr val="000000"/>
                </a:solidFill>
                <a:latin typeface="Canva Sans Bold"/>
                <a:ea typeface="Canva Sans Bold"/>
                <a:cs typeface="Canva Sans Bold"/>
                <a:sym typeface="Canva Sans Bold"/>
              </a:rPr>
              <a:t>GREAT (United Kingdom) – Rank 13</a:t>
            </a:r>
          </a:p>
          <a:p>
            <a:pPr algn="l" marL="914535" indent="-457268" lvl="1">
              <a:lnSpc>
                <a:spcPts val="5930"/>
              </a:lnSpc>
              <a:buFont typeface="Arial"/>
              <a:buChar char="•"/>
            </a:pPr>
            <a:r>
              <a:rPr lang="en-US" b="true" sz="4235">
                <a:solidFill>
                  <a:srgbClr val="000000"/>
                </a:solidFill>
                <a:latin typeface="Canva Sans Bold"/>
                <a:ea typeface="Canva Sans Bold"/>
                <a:cs typeface="Canva Sans Bold"/>
                <a:sym typeface="Canva Sans Bold"/>
              </a:rPr>
              <a:t>Piz Daint (Switzerland) – Rank 14</a:t>
            </a:r>
          </a:p>
          <a:p>
            <a:pPr algn="l" marL="914535" indent="-457268" lvl="1">
              <a:lnSpc>
                <a:spcPts val="5930"/>
              </a:lnSpc>
              <a:buFont typeface="Arial"/>
              <a:buChar char="•"/>
            </a:pPr>
            <a:r>
              <a:rPr lang="en-US" b="true" sz="4235">
                <a:solidFill>
                  <a:srgbClr val="000000"/>
                </a:solidFill>
                <a:latin typeface="Canva Sans Bold"/>
                <a:ea typeface="Canva Sans Bold"/>
                <a:cs typeface="Canva Sans Bold"/>
                <a:sym typeface="Canva Sans Bold"/>
              </a:rPr>
              <a:t>Vega (Serbia) – Rank 15</a:t>
            </a:r>
          </a:p>
          <a:p>
            <a:pPr algn="l">
              <a:lnSpc>
                <a:spcPts val="5930"/>
              </a:lnSpc>
            </a:pPr>
          </a:p>
        </p:txBody>
      </p:sp>
    </p:spTree>
  </p:cSld>
  <p:clrMapOvr>
    <a:masterClrMapping/>
  </p:clrMapOvr>
</p:sld>
</file>

<file path=ppt/slides/slide7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08864" y="4360345"/>
            <a:ext cx="11595709" cy="5532383"/>
          </a:xfrm>
          <a:custGeom>
            <a:avLst/>
            <a:gdLst/>
            <a:ahLst/>
            <a:cxnLst/>
            <a:rect r="r" b="b" t="t" l="l"/>
            <a:pathLst>
              <a:path h="5532383" w="11595709">
                <a:moveTo>
                  <a:pt x="0" y="0"/>
                </a:moveTo>
                <a:lnTo>
                  <a:pt x="11595709" y="0"/>
                </a:lnTo>
                <a:lnTo>
                  <a:pt x="11595709" y="5532383"/>
                </a:lnTo>
                <a:lnTo>
                  <a:pt x="0" y="5532383"/>
                </a:lnTo>
                <a:lnTo>
                  <a:pt x="0" y="0"/>
                </a:lnTo>
                <a:close/>
              </a:path>
            </a:pathLst>
          </a:custGeom>
          <a:blipFill>
            <a:blip r:embed="rId4"/>
            <a:stretch>
              <a:fillRect l="0" t="-19808" r="0" b="-19808"/>
            </a:stretch>
          </a:blipFill>
        </p:spPr>
      </p:sp>
      <p:sp>
        <p:nvSpPr>
          <p:cNvPr name="TextBox 5" id="5"/>
          <p:cNvSpPr txBox="true"/>
          <p:nvPr/>
        </p:nvSpPr>
        <p:spPr>
          <a:xfrm rot="0">
            <a:off x="279521" y="2162810"/>
            <a:ext cx="17142246" cy="298069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1. Fugaku (Japan)</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Developed by: RIKEN and Fujitsu</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Location: Japan</a:t>
            </a:r>
          </a:p>
          <a:p>
            <a:pPr algn="l">
              <a:lnSpc>
                <a:spcPts val="4759"/>
              </a:lnSpc>
            </a:pPr>
          </a:p>
          <a:p>
            <a:pPr algn="l">
              <a:lnSpc>
                <a:spcPts val="4759"/>
              </a:lnSpc>
            </a:pPr>
          </a:p>
        </p:txBody>
      </p:sp>
    </p:spTree>
  </p:cSld>
  <p:clrMapOvr>
    <a:masterClrMapping/>
  </p:clrMapOvr>
</p:sld>
</file>

<file path=ppt/slides/slide7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30028" y="2410946"/>
            <a:ext cx="15541128" cy="5981065"/>
          </a:xfrm>
          <a:prstGeom prst="rect">
            <a:avLst/>
          </a:prstGeom>
        </p:spPr>
        <p:txBody>
          <a:bodyPr anchor="t" rtlCol="false" tIns="0" lIns="0" bIns="0" rIns="0">
            <a:spAutoFit/>
          </a:bodyPr>
          <a:lstStyle/>
          <a:p>
            <a:pPr algn="l">
              <a:lnSpc>
                <a:spcPts val="4759"/>
              </a:lnSpc>
            </a:pPr>
          </a:p>
          <a:p>
            <a:pPr algn="l">
              <a:lnSpc>
                <a:spcPts val="4759"/>
              </a:lnSpc>
            </a:pPr>
            <a:r>
              <a:rPr lang="en-US" sz="3399" b="true">
                <a:solidFill>
                  <a:srgbClr val="000000"/>
                </a:solidFill>
                <a:latin typeface="Canva Sans Bold"/>
                <a:ea typeface="Canva Sans Bold"/>
                <a:cs typeface="Canva Sans Bold"/>
                <a:sym typeface="Canva Sans Bold"/>
              </a:rPr>
              <a:t>Key Features:</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Currently ranke</a:t>
            </a:r>
            <a:r>
              <a:rPr lang="en-US" b="true" sz="3399">
                <a:solidFill>
                  <a:srgbClr val="000000"/>
                </a:solidFill>
                <a:latin typeface="Canva Sans Bold"/>
                <a:ea typeface="Canva Sans Bold"/>
                <a:cs typeface="Canva Sans Bold"/>
                <a:sym typeface="Canva Sans Bold"/>
              </a:rPr>
              <a:t>d as the world's fastest supercomputer (as of 2024).</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Capable of performing over 442 petaflops (quadrillion floating-point operations per second).</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Used for AI research, drug discovery, climate modeling, and disaster prediction.</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Built to handle both traditional supercomputing and AI workloads, with optimized support for deep learning tasks.</a:t>
            </a:r>
          </a:p>
          <a:p>
            <a:pPr algn="l">
              <a:lnSpc>
                <a:spcPts val="47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90916" y="1112420"/>
            <a:ext cx="17106168" cy="89814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Types of Cryptography</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Title: Types of Cryptography</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Content:</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Symmetric Key Cryptography:</a:t>
            </a:r>
          </a:p>
          <a:p>
            <a:pPr algn="l" marL="2202178" indent="-550545" lvl="3">
              <a:lnSpc>
                <a:spcPts val="4759"/>
              </a:lnSpc>
              <a:buFont typeface="Arial"/>
              <a:buChar char="￭"/>
            </a:pPr>
            <a:r>
              <a:rPr lang="en-US" b="true" sz="3399">
                <a:solidFill>
                  <a:srgbClr val="000000"/>
                </a:solidFill>
                <a:latin typeface="Canva Sans Bold"/>
                <a:ea typeface="Canva Sans Bold"/>
                <a:cs typeface="Canva Sans Bold"/>
                <a:sym typeface="Canva Sans Bold"/>
              </a:rPr>
              <a:t>The s</a:t>
            </a:r>
            <a:r>
              <a:rPr lang="en-US" b="true" sz="3399">
                <a:solidFill>
                  <a:srgbClr val="000000"/>
                </a:solidFill>
                <a:latin typeface="Canva Sans Bold"/>
                <a:ea typeface="Canva Sans Bold"/>
                <a:cs typeface="Canva Sans Bold"/>
                <a:sym typeface="Canva Sans Bold"/>
              </a:rPr>
              <a:t>ame key is used for both encryption and decryption (e.g., AES).</a:t>
            </a:r>
          </a:p>
          <a:p>
            <a:pPr algn="l" marL="2202178" indent="-550545" lvl="3">
              <a:lnSpc>
                <a:spcPts val="4759"/>
              </a:lnSpc>
              <a:buFont typeface="Arial"/>
              <a:buChar char="￭"/>
            </a:pPr>
            <a:r>
              <a:rPr lang="en-US" b="true" sz="3399">
                <a:solidFill>
                  <a:srgbClr val="000000"/>
                </a:solidFill>
                <a:latin typeface="Canva Sans Bold"/>
                <a:ea typeface="Canva Sans Bold"/>
                <a:cs typeface="Canva Sans Bold"/>
                <a:sym typeface="Canva Sans Bold"/>
              </a:rPr>
              <a:t>Fast and efficient but requires secure key distribution.</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Asymmetric Key</a:t>
            </a:r>
            <a:r>
              <a:rPr lang="en-US" b="true" sz="3399">
                <a:solidFill>
                  <a:srgbClr val="000000"/>
                </a:solidFill>
                <a:latin typeface="Canva Sans Bold"/>
                <a:ea typeface="Canva Sans Bold"/>
                <a:cs typeface="Canva Sans Bold"/>
                <a:sym typeface="Canva Sans Bold"/>
              </a:rPr>
              <a:t> Cryptography (Public Key Cryptography):</a:t>
            </a:r>
          </a:p>
          <a:p>
            <a:pPr algn="l" marL="2202178" indent="-550545" lvl="3">
              <a:lnSpc>
                <a:spcPts val="4759"/>
              </a:lnSpc>
              <a:buFont typeface="Arial"/>
              <a:buChar char="￭"/>
            </a:pPr>
            <a:r>
              <a:rPr lang="en-US" b="true" sz="3399">
                <a:solidFill>
                  <a:srgbClr val="000000"/>
                </a:solidFill>
                <a:latin typeface="Canva Sans Bold"/>
                <a:ea typeface="Canva Sans Bold"/>
                <a:cs typeface="Canva Sans Bold"/>
                <a:sym typeface="Canva Sans Bold"/>
              </a:rPr>
              <a:t>Uses a pair of keys: a public key (for encryption) and a private key (for decryption).</a:t>
            </a:r>
          </a:p>
          <a:p>
            <a:pPr algn="l" marL="2202178" indent="-550545" lvl="3">
              <a:lnSpc>
                <a:spcPts val="4759"/>
              </a:lnSpc>
              <a:buFont typeface="Arial"/>
              <a:buChar char="￭"/>
            </a:pPr>
            <a:r>
              <a:rPr lang="en-US" b="true" sz="3399">
                <a:solidFill>
                  <a:srgbClr val="000000"/>
                </a:solidFill>
                <a:latin typeface="Canva Sans Bold"/>
                <a:ea typeface="Canva Sans Bold"/>
                <a:cs typeface="Canva Sans Bold"/>
                <a:sym typeface="Canva Sans Bold"/>
              </a:rPr>
              <a:t>Example: RSA, Elliptic Curve </a:t>
            </a:r>
            <a:r>
              <a:rPr lang="en-US" b="true" sz="3399">
                <a:solidFill>
                  <a:srgbClr val="000000"/>
                </a:solidFill>
                <a:latin typeface="Canva Sans Bold"/>
                <a:ea typeface="Canva Sans Bold"/>
                <a:cs typeface="Canva Sans Bold"/>
                <a:sym typeface="Canva Sans Bold"/>
              </a:rPr>
              <a:t>Cryptography (ECC).</a:t>
            </a:r>
          </a:p>
          <a:p>
            <a:pPr algn="l" marL="2202178" indent="-550545" lvl="3">
              <a:lnSpc>
                <a:spcPts val="4759"/>
              </a:lnSpc>
              <a:buFont typeface="Arial"/>
              <a:buChar char="￭"/>
            </a:pPr>
            <a:r>
              <a:rPr lang="en-US" b="true" sz="3399">
                <a:solidFill>
                  <a:srgbClr val="000000"/>
                </a:solidFill>
                <a:latin typeface="Canva Sans Bold"/>
                <a:ea typeface="Canva Sans Bold"/>
                <a:cs typeface="Canva Sans Bold"/>
                <a:sym typeface="Canva Sans Bold"/>
              </a:rPr>
              <a:t>Provides secure communication without needing to share a secret key.</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Hash Functions:</a:t>
            </a:r>
          </a:p>
          <a:p>
            <a:pPr algn="l" marL="2202178" indent="-550545" lvl="3">
              <a:lnSpc>
                <a:spcPts val="4759"/>
              </a:lnSpc>
              <a:buFont typeface="Arial"/>
              <a:buChar char="￭"/>
            </a:pPr>
            <a:r>
              <a:rPr lang="en-US" b="true" sz="3399">
                <a:solidFill>
                  <a:srgbClr val="000000"/>
                </a:solidFill>
                <a:latin typeface="Canva Sans Bold"/>
                <a:ea typeface="Canva Sans Bold"/>
                <a:cs typeface="Canva Sans Bold"/>
                <a:sym typeface="Canva Sans Bold"/>
              </a:rPr>
              <a:t>Converts input data (like a message) into a fixed-length string, typically used for data integrity verification (e.g., SHA-256).</a:t>
            </a:r>
          </a:p>
          <a:p>
            <a:pPr algn="l">
              <a:lnSpc>
                <a:spcPts val="4759"/>
              </a:lnSpc>
            </a:pPr>
          </a:p>
        </p:txBody>
      </p:sp>
    </p:spTree>
  </p:cSld>
  <p:clrMapOvr>
    <a:masterClrMapping/>
  </p:clrMapOvr>
</p:sld>
</file>

<file path=ppt/slides/slide8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30028" y="2104842"/>
            <a:ext cx="14703846" cy="65811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2. Summit (US</a:t>
            </a:r>
            <a:r>
              <a:rPr lang="en-US" sz="3399" b="true">
                <a:solidFill>
                  <a:srgbClr val="000000"/>
                </a:solidFill>
                <a:latin typeface="Canva Sans Bold"/>
                <a:ea typeface="Canva Sans Bold"/>
                <a:cs typeface="Canva Sans Bold"/>
                <a:sym typeface="Canva Sans Bold"/>
              </a:rPr>
              <a:t>A)</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Developed by: IBM for Oak Ridge National Laboratory (ORNL)</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Location: Tennessee, USA</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Key Features:</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Previously the world's fastest supercomputer before Fugaku.</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Performance: Capable of 200 petaflops peak performance.</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Summit uses NVIDIA GPUs for AI and deep learning applications.</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Applications include genomics, AI-driven materials science, energy research, and climate simulations.</a:t>
            </a:r>
          </a:p>
          <a:p>
            <a:pPr algn="l">
              <a:lnSpc>
                <a:spcPts val="4759"/>
              </a:lnSpc>
            </a:pPr>
          </a:p>
        </p:txBody>
      </p:sp>
    </p:spTree>
  </p:cSld>
  <p:clrMapOvr>
    <a:masterClrMapping/>
  </p:clrMapOvr>
</p:sld>
</file>

<file path=ppt/slides/slide8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394333" y="1905547"/>
            <a:ext cx="13278998" cy="778129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3. Sierra (US</a:t>
            </a:r>
            <a:r>
              <a:rPr lang="en-US" sz="3399" b="true">
                <a:solidFill>
                  <a:srgbClr val="000000"/>
                </a:solidFill>
                <a:latin typeface="Canva Sans Bold"/>
                <a:ea typeface="Canva Sans Bold"/>
                <a:cs typeface="Canva Sans Bold"/>
                <a:sym typeface="Canva Sans Bold"/>
              </a:rPr>
              <a:t>A)</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Developed by: IBM for Lawrence Livermore National Laboratory (LLNL)</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Location: California, USA</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Key Features:</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Primarily used for nuclear weapons simulations and AI research.</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Performance: Can achieve 125 petaflops peak performance.</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Uses AI and machine learning to improve simulations and predictions in areas like nuclear science and defense.</a:t>
            </a:r>
          </a:p>
          <a:p>
            <a:pPr algn="l">
              <a:lnSpc>
                <a:spcPts val="4759"/>
              </a:lnSpc>
            </a:pPr>
          </a:p>
        </p:txBody>
      </p:sp>
    </p:spTree>
  </p:cSld>
  <p:clrMapOvr>
    <a:masterClrMapping/>
  </p:clrMapOvr>
</p:sld>
</file>

<file path=ppt/slides/slide8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484064" y="2104842"/>
            <a:ext cx="13851416" cy="65811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4. LUMI (Europe)</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Developed by: </a:t>
            </a:r>
            <a:r>
              <a:rPr lang="en-US" b="true" sz="3399">
                <a:solidFill>
                  <a:srgbClr val="000000"/>
                </a:solidFill>
                <a:latin typeface="Canva Sans Bold"/>
                <a:ea typeface="Canva Sans Bold"/>
                <a:cs typeface="Canva Sans Bold"/>
                <a:sym typeface="Canva Sans Bold"/>
              </a:rPr>
              <a:t>A consortium of European countries and organizations</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Location: Finland</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Key Features:</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Ranked among the fastest supercomputers in Europe.</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Uses AMD EPYC processors and AMD Radeon Instinct GPUs for AI workloads.</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Focuses on AI research, climate modeling, and healthcare innovations, especially in personalized medicine.</a:t>
            </a:r>
          </a:p>
          <a:p>
            <a:pPr algn="l">
              <a:lnSpc>
                <a:spcPts val="4759"/>
              </a:lnSpc>
            </a:pPr>
          </a:p>
        </p:txBody>
      </p:sp>
    </p:spTree>
  </p:cSld>
  <p:clrMapOvr>
    <a:masterClrMapping/>
  </p:clrMapOvr>
</p:sld>
</file>

<file path=ppt/slides/slide8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21455" y="2077085"/>
            <a:ext cx="13616848" cy="718121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5. Perlmutter (US</a:t>
            </a:r>
            <a:r>
              <a:rPr lang="en-US" sz="3399" b="true">
                <a:solidFill>
                  <a:srgbClr val="000000"/>
                </a:solidFill>
                <a:latin typeface="Canva Sans Bold"/>
                <a:ea typeface="Canva Sans Bold"/>
                <a:cs typeface="Canva Sans Bold"/>
                <a:sym typeface="Canva Sans Bold"/>
              </a:rPr>
              <a:t>A)</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Developed by: NERSC (National Energy Research Scientific Computing Center)</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Location: California, USA</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Key Features:</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Uses NVIDIA A100 GPUs optimized for deep learning applications.</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Supports a wide range of AI-driven research in astrophysics, biomedical sciences, and climate science.</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Performance: Capable of reaching 10 petaflops in AI-related workloads.</a:t>
            </a:r>
          </a:p>
          <a:p>
            <a:pPr algn="l">
              <a:lnSpc>
                <a:spcPts val="4759"/>
              </a:lnSpc>
            </a:pPr>
          </a:p>
        </p:txBody>
      </p:sp>
    </p:spTree>
  </p:cSld>
  <p:clrMapOvr>
    <a:masterClrMapping/>
  </p:clrMapOvr>
</p:sld>
</file>

<file path=ppt/slides/slide8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232752" y="1926204"/>
            <a:ext cx="12985214" cy="65811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6. </a:t>
            </a:r>
            <a:r>
              <a:rPr lang="en-US" sz="3399" b="true">
                <a:solidFill>
                  <a:srgbClr val="000000"/>
                </a:solidFill>
                <a:latin typeface="Canva Sans Bold"/>
                <a:ea typeface="Canva Sans Bold"/>
                <a:cs typeface="Canva Sans Bold"/>
                <a:sym typeface="Canva Sans Bold"/>
              </a:rPr>
              <a:t>Azure AI Supercomputer (Microsoft)</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Developed by: Microsoft in partnership with OpenAI</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Location: Data centers worldwide</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Key Features:</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Dedicated to AI research and deep learning applications.</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Powers large-scale AI models like GPT-3 and DALL·E through OpenAI.</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Built using a custom Azure cloud infrastructure with NVIDIA GPUs to accelerate AI model training.</a:t>
            </a:r>
          </a:p>
          <a:p>
            <a:pPr algn="l">
              <a:lnSpc>
                <a:spcPts val="4759"/>
              </a:lnSpc>
            </a:pPr>
          </a:p>
        </p:txBody>
      </p:sp>
    </p:spTree>
  </p:cSld>
  <p:clrMapOvr>
    <a:masterClrMapping/>
  </p:clrMapOvr>
</p:sld>
</file>

<file path=ppt/slides/slide8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511846" y="1677772"/>
            <a:ext cx="13514024" cy="65811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7. Marconi 100 (Italy)</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Develope</a:t>
            </a:r>
            <a:r>
              <a:rPr lang="en-US" b="true" sz="3399">
                <a:solidFill>
                  <a:srgbClr val="000000"/>
                </a:solidFill>
                <a:latin typeface="Canva Sans Bold"/>
                <a:ea typeface="Canva Sans Bold"/>
                <a:cs typeface="Canva Sans Bold"/>
                <a:sym typeface="Canva Sans Bold"/>
              </a:rPr>
              <a:t>d by: CINECA (Italian National Supercomputing Center)</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Location: Italy</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Key Features:</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A hybrid supercomputer optimized for both traditional scientific computing and AI applications.</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Performance: Capable of delivering over 25 petaflops.</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Focused on AI-driven climate research, material science, and energy production simulations.</a:t>
            </a:r>
          </a:p>
          <a:p>
            <a:pPr algn="l">
              <a:lnSpc>
                <a:spcPts val="4759"/>
              </a:lnSpc>
            </a:pPr>
          </a:p>
        </p:txBody>
      </p:sp>
    </p:spTree>
  </p:cSld>
  <p:clrMapOvr>
    <a:masterClrMapping/>
  </p:clrMapOvr>
</p:sld>
</file>

<file path=ppt/slides/slide8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2381567"/>
            <a:ext cx="14924183" cy="5981065"/>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8. SuperMUC-NG</a:t>
            </a:r>
            <a:r>
              <a:rPr lang="en-US" b="true" sz="3399">
                <a:solidFill>
                  <a:srgbClr val="000000"/>
                </a:solidFill>
                <a:latin typeface="Canva Sans Bold"/>
                <a:ea typeface="Canva Sans Bold"/>
                <a:cs typeface="Canva Sans Bold"/>
                <a:sym typeface="Canva Sans Bold"/>
              </a:rPr>
              <a:t> (Germany)</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Developed by: Leibniz Supercomputing Centre (LRZ)</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Location: Germany</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Key Features: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Performance: Capable of reaching 26 petaflops in AI workloads.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It uses Intel Xeon processors and NVIDIA GPUs for deep learning and AI applications.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Primarily used for AI research, healthcare, and physics simulations.</a:t>
            </a:r>
          </a:p>
          <a:p>
            <a:pPr algn="just">
              <a:lnSpc>
                <a:spcPts val="4759"/>
              </a:lnSpc>
            </a:pPr>
          </a:p>
        </p:txBody>
      </p:sp>
    </p:spTree>
  </p:cSld>
  <p:clrMapOvr>
    <a:masterClrMapping/>
  </p:clrMapOvr>
</p:sld>
</file>

<file path=ppt/slides/slide8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212741" y="1677772"/>
            <a:ext cx="12860905" cy="718121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9. Tianhe-2</a:t>
            </a:r>
            <a:r>
              <a:rPr lang="en-US" sz="3399" b="true">
                <a:solidFill>
                  <a:srgbClr val="000000"/>
                </a:solidFill>
                <a:latin typeface="Canva Sans Bold"/>
                <a:ea typeface="Canva Sans Bold"/>
                <a:cs typeface="Canva Sans Bold"/>
                <a:sym typeface="Canva Sans Bold"/>
              </a:rPr>
              <a:t>A (China)</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Developed by: National Supercomputing Center in Guangzhou (NSCC-GZ)</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Location: China</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Key Features:</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Performance: Peak performance of around 61 petaflops.</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Uses Intel Xeon processors combined with AI accelerators for deep learning.</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Used for weather forecasting, biological modeling, and AI research.</a:t>
            </a:r>
          </a:p>
          <a:p>
            <a:pPr algn="l">
              <a:lnSpc>
                <a:spcPts val="4759"/>
              </a:lnSpc>
            </a:pPr>
          </a:p>
        </p:txBody>
      </p:sp>
    </p:spTree>
  </p:cSld>
  <p:clrMapOvr>
    <a:masterClrMapping/>
  </p:clrMapOvr>
</p:sld>
</file>

<file path=ppt/slides/slide8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040655" y="1819592"/>
            <a:ext cx="12206689" cy="65811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10. DeepBlue (US</a:t>
            </a:r>
            <a:r>
              <a:rPr lang="en-US" sz="3399" b="true">
                <a:solidFill>
                  <a:srgbClr val="000000"/>
                </a:solidFill>
                <a:latin typeface="Canva Sans Bold"/>
                <a:ea typeface="Canva Sans Bold"/>
                <a:cs typeface="Canva Sans Bold"/>
                <a:sym typeface="Canva Sans Bold"/>
              </a:rPr>
              <a:t>A)</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Developed by: IBM</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Location: USA (various research institutions)</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Key Features:</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Specialized in AI-driven simulations for medical research and drug discovery.</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Combines IBM Power Systems with advanced NVIDIA GPUs for deep learning tasks.</a:t>
            </a:r>
          </a:p>
          <a:p>
            <a:pPr algn="l"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Optimized for AI workloads in medical imaging, drug design, and healthcare analytics.</a:t>
            </a:r>
          </a:p>
          <a:p>
            <a:pPr algn="l">
              <a:lnSpc>
                <a:spcPts val="4759"/>
              </a:lnSpc>
            </a:pPr>
          </a:p>
        </p:txBody>
      </p:sp>
    </p:spTree>
  </p:cSld>
  <p:clrMapOvr>
    <a:masterClrMapping/>
  </p:clrMapOvr>
</p:sld>
</file>

<file path=ppt/slides/slide8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658737" y="1926204"/>
            <a:ext cx="12192000" cy="6581140"/>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11. JOLIET (US</a:t>
            </a:r>
            <a:r>
              <a:rPr lang="en-US" b="true" sz="3399">
                <a:solidFill>
                  <a:srgbClr val="000000"/>
                </a:solidFill>
                <a:latin typeface="Canva Sans Bold"/>
                <a:ea typeface="Canva Sans Bold"/>
                <a:cs typeface="Canva Sans Bold"/>
                <a:sym typeface="Canva Sans Bold"/>
              </a:rPr>
              <a:t>A)</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Developed by: University of Illinois</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Location: Illinois, USA</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Key Features: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Performance: Over 1 petaflop with capabilities for AI-based research.</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Focuses on machine learning, big data analytics, and biological research.</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It supports AI applications in healthcare, climate studies, and engineering simulations.</a:t>
            </a:r>
          </a:p>
          <a:p>
            <a:pPr algn="just">
              <a:lnSpc>
                <a:spcPts val="475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925417" y="1503726"/>
            <a:ext cx="15966654" cy="83813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2. Hash Functions </a:t>
            </a:r>
          </a:p>
          <a:p>
            <a:pPr algn="l">
              <a:lnSpc>
                <a:spcPts val="4759"/>
              </a:lnSpc>
            </a:pPr>
            <a:r>
              <a:rPr lang="en-US" sz="3399">
                <a:solidFill>
                  <a:srgbClr val="000000"/>
                </a:solidFill>
                <a:latin typeface="Canva Sans"/>
                <a:ea typeface="Canva Sans"/>
                <a:cs typeface="Canva Sans"/>
                <a:sym typeface="Canva Sans"/>
              </a:rPr>
              <a:t>There is no usage of any key in this algorithm. A hash value with a fixed length is calculated as per the plain text which makes it impossible for the contents of plain text to be recovered. Many operating systems use hash functions to encrypt passwords.</a:t>
            </a:r>
          </a:p>
          <a:p>
            <a:pPr algn="l">
              <a:lnSpc>
                <a:spcPts val="4759"/>
              </a:lnSpc>
            </a:pPr>
          </a:p>
          <a:p>
            <a:pPr algn="l">
              <a:lnSpc>
                <a:spcPts val="4759"/>
              </a:lnSpc>
            </a:pPr>
            <a:r>
              <a:rPr lang="en-US" sz="3399">
                <a:solidFill>
                  <a:srgbClr val="000000"/>
                </a:solidFill>
                <a:latin typeface="Canva Sans"/>
                <a:ea typeface="Canva Sans"/>
                <a:cs typeface="Canva Sans"/>
                <a:sym typeface="Canva Sans"/>
              </a:rPr>
              <a:t>3. Asymmetric Key Cryptography </a:t>
            </a:r>
          </a:p>
          <a:p>
            <a:pPr algn="l">
              <a:lnSpc>
                <a:spcPts val="4759"/>
              </a:lnSpc>
            </a:pPr>
            <a:r>
              <a:rPr lang="en-US" sz="3399">
                <a:solidFill>
                  <a:srgbClr val="000000"/>
                </a:solidFill>
                <a:latin typeface="Canva Sans"/>
                <a:ea typeface="Canva Sans"/>
                <a:cs typeface="Canva Sans"/>
                <a:sym typeface="Canva Sans"/>
              </a:rPr>
              <a:t>In </a:t>
            </a:r>
            <a:r>
              <a:rPr lang="en-US" sz="3399" b="true">
                <a:solidFill>
                  <a:srgbClr val="000000"/>
                </a:solidFill>
                <a:latin typeface="Canva Sans Medium"/>
                <a:ea typeface="Canva Sans Medium"/>
                <a:cs typeface="Canva Sans Medium"/>
                <a:sym typeface="Canva Sans Medium"/>
              </a:rPr>
              <a:t>Asymmetric Key Cryptography, </a:t>
            </a:r>
            <a:r>
              <a:rPr lang="en-US" sz="3399">
                <a:solidFill>
                  <a:srgbClr val="000000"/>
                </a:solidFill>
                <a:latin typeface="Canva Sans"/>
                <a:ea typeface="Canva Sans"/>
                <a:cs typeface="Canva Sans"/>
                <a:sym typeface="Canva Sans"/>
              </a:rPr>
              <a:t>a pair of keys is used to encrypt and decrypt information. A sender’s public key is used for encryption and a receiver’s private key is used for decryption. Public keys and Private keys are different. Even if the public key is known by everyone the intended receiver can only decode it because he alone knows his private key. The most popular asymmetric key cryptography algorithm is the RSA algorithm.</a:t>
            </a:r>
          </a:p>
          <a:p>
            <a:pPr algn="l">
              <a:lnSpc>
                <a:spcPts val="4759"/>
              </a:lnSpc>
            </a:pPr>
          </a:p>
        </p:txBody>
      </p:sp>
    </p:spTree>
  </p:cSld>
  <p:clrMapOvr>
    <a:masterClrMapping/>
  </p:clrMapOvr>
</p:sld>
</file>

<file path=ppt/slides/slide9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95328" y="1800542"/>
            <a:ext cx="13004045" cy="7220580"/>
          </a:xfrm>
          <a:prstGeom prst="rect">
            <a:avLst/>
          </a:prstGeom>
        </p:spPr>
        <p:txBody>
          <a:bodyPr anchor="t" rtlCol="false" tIns="0" lIns="0" bIns="0" rIns="0">
            <a:spAutoFit/>
          </a:bodyPr>
          <a:lstStyle/>
          <a:p>
            <a:pPr algn="l">
              <a:lnSpc>
                <a:spcPts val="5215"/>
              </a:lnSpc>
            </a:pPr>
            <a:r>
              <a:rPr lang="en-US" sz="3725" b="true">
                <a:solidFill>
                  <a:srgbClr val="000000"/>
                </a:solidFill>
                <a:latin typeface="Canva Sans Bold"/>
                <a:ea typeface="Canva Sans Bold"/>
                <a:cs typeface="Canva Sans Bold"/>
                <a:sym typeface="Canva Sans Bold"/>
              </a:rPr>
              <a:t>12. </a:t>
            </a:r>
            <a:r>
              <a:rPr lang="en-US" sz="3725" b="true">
                <a:solidFill>
                  <a:srgbClr val="000000"/>
                </a:solidFill>
                <a:latin typeface="Canva Sans Bold"/>
                <a:ea typeface="Canva Sans Bold"/>
                <a:cs typeface="Canva Sans Bold"/>
                <a:sym typeface="Canva Sans Bold"/>
              </a:rPr>
              <a:t>AI Bridging Cloud Infrastructure (ABCI) (Japan)</a:t>
            </a:r>
          </a:p>
          <a:p>
            <a:pPr algn="l" marL="804269" indent="-402134" lvl="1">
              <a:lnSpc>
                <a:spcPts val="5215"/>
              </a:lnSpc>
              <a:buFont typeface="Arial"/>
              <a:buChar char="•"/>
            </a:pPr>
            <a:r>
              <a:rPr lang="en-US" b="true" sz="3725">
                <a:solidFill>
                  <a:srgbClr val="000000"/>
                </a:solidFill>
                <a:latin typeface="Canva Sans Bold"/>
                <a:ea typeface="Canva Sans Bold"/>
                <a:cs typeface="Canva Sans Bold"/>
                <a:sym typeface="Canva Sans Bold"/>
              </a:rPr>
              <a:t>Developed by: RIKEN and Japan’s National Institute of Informatics (NII)</a:t>
            </a:r>
          </a:p>
          <a:p>
            <a:pPr algn="l" marL="804269" indent="-402134" lvl="1">
              <a:lnSpc>
                <a:spcPts val="5215"/>
              </a:lnSpc>
              <a:buFont typeface="Arial"/>
              <a:buChar char="•"/>
            </a:pPr>
            <a:r>
              <a:rPr lang="en-US" b="true" sz="3725">
                <a:solidFill>
                  <a:srgbClr val="000000"/>
                </a:solidFill>
                <a:latin typeface="Canva Sans Bold"/>
                <a:ea typeface="Canva Sans Bold"/>
                <a:cs typeface="Canva Sans Bold"/>
                <a:sym typeface="Canva Sans Bold"/>
              </a:rPr>
              <a:t>Location: Japan</a:t>
            </a:r>
          </a:p>
          <a:p>
            <a:pPr algn="l" marL="804269" indent="-402134" lvl="1">
              <a:lnSpc>
                <a:spcPts val="5215"/>
              </a:lnSpc>
              <a:buFont typeface="Arial"/>
              <a:buChar char="•"/>
            </a:pPr>
            <a:r>
              <a:rPr lang="en-US" b="true" sz="3725">
                <a:solidFill>
                  <a:srgbClr val="000000"/>
                </a:solidFill>
                <a:latin typeface="Canva Sans Bold"/>
                <a:ea typeface="Canva Sans Bold"/>
                <a:cs typeface="Canva Sans Bold"/>
                <a:sym typeface="Canva Sans Bold"/>
              </a:rPr>
              <a:t>Key Features:</a:t>
            </a:r>
          </a:p>
          <a:p>
            <a:pPr algn="l" marL="1608537" indent="-536179" lvl="2">
              <a:lnSpc>
                <a:spcPts val="5215"/>
              </a:lnSpc>
              <a:buFont typeface="Arial"/>
              <a:buChar char="⚬"/>
            </a:pPr>
            <a:r>
              <a:rPr lang="en-US" b="true" sz="3725">
                <a:solidFill>
                  <a:srgbClr val="000000"/>
                </a:solidFill>
                <a:latin typeface="Canva Sans Bold"/>
                <a:ea typeface="Canva Sans Bold"/>
                <a:cs typeface="Canva Sans Bold"/>
                <a:sym typeface="Canva Sans Bold"/>
              </a:rPr>
              <a:t>Performance: AI-specific supercomputing facility that focuses on deep learning.</a:t>
            </a:r>
          </a:p>
          <a:p>
            <a:pPr algn="l" marL="1608537" indent="-536179" lvl="2">
              <a:lnSpc>
                <a:spcPts val="5215"/>
              </a:lnSpc>
              <a:buFont typeface="Arial"/>
              <a:buChar char="⚬"/>
            </a:pPr>
            <a:r>
              <a:rPr lang="en-US" b="true" sz="3725">
                <a:solidFill>
                  <a:srgbClr val="000000"/>
                </a:solidFill>
                <a:latin typeface="Canva Sans Bold"/>
                <a:ea typeface="Canva Sans Bold"/>
                <a:cs typeface="Canva Sans Bold"/>
                <a:sym typeface="Canva Sans Bold"/>
              </a:rPr>
              <a:t>Used to accelerate the development of AI technologies in fields such as robotics, big data analysis, and autonomous driving.</a:t>
            </a:r>
          </a:p>
          <a:p>
            <a:pPr algn="l">
              <a:lnSpc>
                <a:spcPts val="5215"/>
              </a:lnSpc>
            </a:pPr>
          </a:p>
        </p:txBody>
      </p:sp>
    </p:spTree>
  </p:cSld>
  <p:clrMapOvr>
    <a:masterClrMapping/>
  </p:clrMapOvr>
</p:sld>
</file>

<file path=ppt/slides/slide9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997725" y="1800542"/>
            <a:ext cx="14171700" cy="7211552"/>
          </a:xfrm>
          <a:prstGeom prst="rect">
            <a:avLst/>
          </a:prstGeom>
        </p:spPr>
        <p:txBody>
          <a:bodyPr anchor="t" rtlCol="false" tIns="0" lIns="0" bIns="0" rIns="0">
            <a:spAutoFit/>
          </a:bodyPr>
          <a:lstStyle/>
          <a:p>
            <a:pPr algn="l">
              <a:lnSpc>
                <a:spcPts val="5206"/>
              </a:lnSpc>
            </a:pPr>
            <a:r>
              <a:rPr lang="en-US" sz="3719" b="true">
                <a:solidFill>
                  <a:srgbClr val="000000"/>
                </a:solidFill>
                <a:latin typeface="Canva Sans Bold"/>
                <a:ea typeface="Canva Sans Bold"/>
                <a:cs typeface="Canva Sans Bold"/>
                <a:sym typeface="Canva Sans Bold"/>
              </a:rPr>
              <a:t>13. GRE</a:t>
            </a:r>
            <a:r>
              <a:rPr lang="en-US" sz="3719" b="true">
                <a:solidFill>
                  <a:srgbClr val="000000"/>
                </a:solidFill>
                <a:latin typeface="Canva Sans Bold"/>
                <a:ea typeface="Canva Sans Bold"/>
                <a:cs typeface="Canva Sans Bold"/>
                <a:sym typeface="Canva Sans Bold"/>
              </a:rPr>
              <a:t>AT (United Kingdom)</a:t>
            </a:r>
          </a:p>
          <a:p>
            <a:pPr algn="l" marL="802949" indent="-401474" lvl="1">
              <a:lnSpc>
                <a:spcPts val="5206"/>
              </a:lnSpc>
              <a:buFont typeface="Arial"/>
              <a:buChar char="•"/>
            </a:pPr>
            <a:r>
              <a:rPr lang="en-US" b="true" sz="3719">
                <a:solidFill>
                  <a:srgbClr val="000000"/>
                </a:solidFill>
                <a:latin typeface="Canva Sans Bold"/>
                <a:ea typeface="Canva Sans Bold"/>
                <a:cs typeface="Canva Sans Bold"/>
                <a:sym typeface="Canva Sans Bold"/>
              </a:rPr>
              <a:t>Developed by: STFC (Science and Technology Facilities Council)</a:t>
            </a:r>
          </a:p>
          <a:p>
            <a:pPr algn="l" marL="802949" indent="-401474" lvl="1">
              <a:lnSpc>
                <a:spcPts val="5206"/>
              </a:lnSpc>
              <a:buFont typeface="Arial"/>
              <a:buChar char="•"/>
            </a:pPr>
            <a:r>
              <a:rPr lang="en-US" b="true" sz="3719">
                <a:solidFill>
                  <a:srgbClr val="000000"/>
                </a:solidFill>
                <a:latin typeface="Canva Sans Bold"/>
                <a:ea typeface="Canva Sans Bold"/>
                <a:cs typeface="Canva Sans Bold"/>
                <a:sym typeface="Canva Sans Bold"/>
              </a:rPr>
              <a:t>Location: United Kingdom</a:t>
            </a:r>
          </a:p>
          <a:p>
            <a:pPr algn="l" marL="802949" indent="-401474" lvl="1">
              <a:lnSpc>
                <a:spcPts val="5206"/>
              </a:lnSpc>
              <a:buFont typeface="Arial"/>
              <a:buChar char="•"/>
            </a:pPr>
            <a:r>
              <a:rPr lang="en-US" b="true" sz="3719">
                <a:solidFill>
                  <a:srgbClr val="000000"/>
                </a:solidFill>
                <a:latin typeface="Canva Sans Bold"/>
                <a:ea typeface="Canva Sans Bold"/>
                <a:cs typeface="Canva Sans Bold"/>
                <a:sym typeface="Canva Sans Bold"/>
              </a:rPr>
              <a:t>Key Features:</a:t>
            </a:r>
          </a:p>
          <a:p>
            <a:pPr algn="l" marL="1605897" indent="-535299" lvl="2">
              <a:lnSpc>
                <a:spcPts val="5206"/>
              </a:lnSpc>
              <a:buFont typeface="Arial"/>
              <a:buChar char="⚬"/>
            </a:pPr>
            <a:r>
              <a:rPr lang="en-US" b="true" sz="3719">
                <a:solidFill>
                  <a:srgbClr val="000000"/>
                </a:solidFill>
                <a:latin typeface="Canva Sans Bold"/>
                <a:ea typeface="Canva Sans Bold"/>
                <a:cs typeface="Canva Sans Bold"/>
                <a:sym typeface="Canva Sans Bold"/>
              </a:rPr>
              <a:t>AI-optimized supercomputer used for large-scale AI training and data analytics.</a:t>
            </a:r>
          </a:p>
          <a:p>
            <a:pPr algn="l" marL="1605897" indent="-535299" lvl="2">
              <a:lnSpc>
                <a:spcPts val="5206"/>
              </a:lnSpc>
              <a:buFont typeface="Arial"/>
              <a:buChar char="⚬"/>
            </a:pPr>
            <a:r>
              <a:rPr lang="en-US" b="true" sz="3719">
                <a:solidFill>
                  <a:srgbClr val="000000"/>
                </a:solidFill>
                <a:latin typeface="Canva Sans Bold"/>
                <a:ea typeface="Canva Sans Bold"/>
                <a:cs typeface="Canva Sans Bold"/>
                <a:sym typeface="Canva Sans Bold"/>
              </a:rPr>
              <a:t>Focus areas include space exploration, climate change, and AI-powered simulations for material sciences.</a:t>
            </a:r>
          </a:p>
          <a:p>
            <a:pPr algn="l">
              <a:lnSpc>
                <a:spcPts val="5206"/>
              </a:lnSpc>
            </a:pPr>
          </a:p>
        </p:txBody>
      </p:sp>
    </p:spTree>
  </p:cSld>
  <p:clrMapOvr>
    <a:masterClrMapping/>
  </p:clrMapOvr>
</p:sld>
</file>

<file path=ppt/slides/slide9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395470" y="1894274"/>
            <a:ext cx="15003673" cy="6625878"/>
          </a:xfrm>
          <a:prstGeom prst="rect">
            <a:avLst/>
          </a:prstGeom>
        </p:spPr>
        <p:txBody>
          <a:bodyPr anchor="t" rtlCol="false" tIns="0" lIns="0" bIns="0" rIns="0">
            <a:spAutoFit/>
          </a:bodyPr>
          <a:lstStyle/>
          <a:p>
            <a:pPr algn="l">
              <a:lnSpc>
                <a:spcPts val="5278"/>
              </a:lnSpc>
            </a:pPr>
            <a:r>
              <a:rPr lang="en-US" sz="3770" b="true">
                <a:solidFill>
                  <a:srgbClr val="000000"/>
                </a:solidFill>
                <a:latin typeface="Canva Sans Bold"/>
                <a:ea typeface="Canva Sans Bold"/>
                <a:cs typeface="Canva Sans Bold"/>
                <a:sym typeface="Canva Sans Bold"/>
              </a:rPr>
              <a:t>14. Piz Daint (Switzerlan</a:t>
            </a:r>
            <a:r>
              <a:rPr lang="en-US" sz="3770" b="true">
                <a:solidFill>
                  <a:srgbClr val="000000"/>
                </a:solidFill>
                <a:latin typeface="Canva Sans Bold"/>
                <a:ea typeface="Canva Sans Bold"/>
                <a:cs typeface="Canva Sans Bold"/>
                <a:sym typeface="Canva Sans Bold"/>
              </a:rPr>
              <a:t>d)</a:t>
            </a:r>
          </a:p>
          <a:p>
            <a:pPr algn="l" marL="814090" indent="-407045" lvl="1">
              <a:lnSpc>
                <a:spcPts val="5278"/>
              </a:lnSpc>
              <a:buFont typeface="Arial"/>
              <a:buChar char="•"/>
            </a:pPr>
            <a:r>
              <a:rPr lang="en-US" b="true" sz="3770">
                <a:solidFill>
                  <a:srgbClr val="000000"/>
                </a:solidFill>
                <a:latin typeface="Canva Sans Bold"/>
                <a:ea typeface="Canva Sans Bold"/>
                <a:cs typeface="Canva Sans Bold"/>
                <a:sym typeface="Canva Sans Bold"/>
              </a:rPr>
              <a:t>Developed by: Swiss Supercomputing Centre (CSCS)</a:t>
            </a:r>
          </a:p>
          <a:p>
            <a:pPr algn="l" marL="814090" indent="-407045" lvl="1">
              <a:lnSpc>
                <a:spcPts val="5278"/>
              </a:lnSpc>
              <a:buFont typeface="Arial"/>
              <a:buChar char="•"/>
            </a:pPr>
            <a:r>
              <a:rPr lang="en-US" b="true" sz="3770">
                <a:solidFill>
                  <a:srgbClr val="000000"/>
                </a:solidFill>
                <a:latin typeface="Canva Sans Bold"/>
                <a:ea typeface="Canva Sans Bold"/>
                <a:cs typeface="Canva Sans Bold"/>
                <a:sym typeface="Canva Sans Bold"/>
              </a:rPr>
              <a:t>Location: Switzerland</a:t>
            </a:r>
          </a:p>
          <a:p>
            <a:pPr algn="l" marL="814090" indent="-407045" lvl="1">
              <a:lnSpc>
                <a:spcPts val="5278"/>
              </a:lnSpc>
              <a:buFont typeface="Arial"/>
              <a:buChar char="•"/>
            </a:pPr>
            <a:r>
              <a:rPr lang="en-US" b="true" sz="3770">
                <a:solidFill>
                  <a:srgbClr val="000000"/>
                </a:solidFill>
                <a:latin typeface="Canva Sans Bold"/>
                <a:ea typeface="Canva Sans Bold"/>
                <a:cs typeface="Canva Sans Bold"/>
                <a:sym typeface="Canva Sans Bold"/>
              </a:rPr>
              <a:t>Key Features:</a:t>
            </a:r>
          </a:p>
          <a:p>
            <a:pPr algn="l" marL="1628180" indent="-542727" lvl="2">
              <a:lnSpc>
                <a:spcPts val="5278"/>
              </a:lnSpc>
              <a:buFont typeface="Arial"/>
              <a:buChar char="⚬"/>
            </a:pPr>
            <a:r>
              <a:rPr lang="en-US" b="true" sz="3770">
                <a:solidFill>
                  <a:srgbClr val="000000"/>
                </a:solidFill>
                <a:latin typeface="Canva Sans Bold"/>
                <a:ea typeface="Canva Sans Bold"/>
                <a:cs typeface="Canva Sans Bold"/>
                <a:sym typeface="Canva Sans Bold"/>
              </a:rPr>
              <a:t>One of Europe’s fastest supercomputers with a focus on AI research.</a:t>
            </a:r>
          </a:p>
          <a:p>
            <a:pPr algn="l" marL="1628180" indent="-542727" lvl="2">
              <a:lnSpc>
                <a:spcPts val="5278"/>
              </a:lnSpc>
              <a:buFont typeface="Arial"/>
              <a:buChar char="⚬"/>
            </a:pPr>
            <a:r>
              <a:rPr lang="en-US" b="true" sz="3770">
                <a:solidFill>
                  <a:srgbClr val="000000"/>
                </a:solidFill>
                <a:latin typeface="Canva Sans Bold"/>
                <a:ea typeface="Canva Sans Bold"/>
                <a:cs typeface="Canva Sans Bold"/>
                <a:sym typeface="Canva Sans Bold"/>
              </a:rPr>
              <a:t>Performance: Over 25 petaflops of computational power.</a:t>
            </a:r>
          </a:p>
          <a:p>
            <a:pPr algn="l" marL="1628180" indent="-542727" lvl="2">
              <a:lnSpc>
                <a:spcPts val="5278"/>
              </a:lnSpc>
              <a:buFont typeface="Arial"/>
              <a:buChar char="⚬"/>
            </a:pPr>
            <a:r>
              <a:rPr lang="en-US" b="true" sz="3770">
                <a:solidFill>
                  <a:srgbClr val="000000"/>
                </a:solidFill>
                <a:latin typeface="Canva Sans Bold"/>
                <a:ea typeface="Canva Sans Bold"/>
                <a:cs typeface="Canva Sans Bold"/>
                <a:sym typeface="Canva Sans Bold"/>
              </a:rPr>
              <a:t>Used for research in AI-driven climate change, biomedical applications, and AI simulations in physics.</a:t>
            </a:r>
          </a:p>
          <a:p>
            <a:pPr algn="l">
              <a:lnSpc>
                <a:spcPts val="5278"/>
              </a:lnSpc>
            </a:pPr>
          </a:p>
        </p:txBody>
      </p:sp>
    </p:spTree>
  </p:cSld>
  <p:clrMapOvr>
    <a:masterClrMapping/>
  </p:clrMapOvr>
</p:sld>
</file>

<file path=ppt/slides/slide9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55364" y="2269218"/>
            <a:ext cx="16257928" cy="6053713"/>
          </a:xfrm>
          <a:prstGeom prst="rect">
            <a:avLst/>
          </a:prstGeom>
        </p:spPr>
        <p:txBody>
          <a:bodyPr anchor="t" rtlCol="false" tIns="0" lIns="0" bIns="0" rIns="0">
            <a:spAutoFit/>
          </a:bodyPr>
          <a:lstStyle/>
          <a:p>
            <a:pPr algn="just">
              <a:lnSpc>
                <a:spcPts val="5354"/>
              </a:lnSpc>
            </a:pPr>
            <a:r>
              <a:rPr lang="en-US" sz="3824" b="true">
                <a:solidFill>
                  <a:srgbClr val="000000"/>
                </a:solidFill>
                <a:latin typeface="Canva Sans Bold"/>
                <a:ea typeface="Canva Sans Bold"/>
                <a:cs typeface="Canva Sans Bold"/>
                <a:sym typeface="Canva Sans Bold"/>
              </a:rPr>
              <a:t>15. Veg</a:t>
            </a:r>
            <a:r>
              <a:rPr lang="en-US" b="true" sz="3824">
                <a:solidFill>
                  <a:srgbClr val="000000"/>
                </a:solidFill>
                <a:latin typeface="Canva Sans Bold"/>
                <a:ea typeface="Canva Sans Bold"/>
                <a:cs typeface="Canva Sans Bold"/>
                <a:sym typeface="Canva Sans Bold"/>
              </a:rPr>
              <a:t>a (Serbia)</a:t>
            </a:r>
          </a:p>
          <a:p>
            <a:pPr algn="just" marL="825666" indent="-412833" lvl="1">
              <a:lnSpc>
                <a:spcPts val="5354"/>
              </a:lnSpc>
              <a:buFont typeface="Arial"/>
              <a:buChar char="•"/>
            </a:pPr>
            <a:r>
              <a:rPr lang="en-US" b="true" sz="3824">
                <a:solidFill>
                  <a:srgbClr val="000000"/>
                </a:solidFill>
                <a:latin typeface="Canva Sans Bold"/>
                <a:ea typeface="Canva Sans Bold"/>
                <a:cs typeface="Canva Sans Bold"/>
                <a:sym typeface="Canva Sans Bold"/>
              </a:rPr>
              <a:t>Developed by: Institute of Physics, University of Belgrade</a:t>
            </a:r>
          </a:p>
          <a:p>
            <a:pPr algn="just" marL="825666" indent="-412833" lvl="1">
              <a:lnSpc>
                <a:spcPts val="5354"/>
              </a:lnSpc>
              <a:buFont typeface="Arial"/>
              <a:buChar char="•"/>
            </a:pPr>
            <a:r>
              <a:rPr lang="en-US" b="true" sz="3824">
                <a:solidFill>
                  <a:srgbClr val="000000"/>
                </a:solidFill>
                <a:latin typeface="Canva Sans Bold"/>
                <a:ea typeface="Canva Sans Bold"/>
                <a:cs typeface="Canva Sans Bold"/>
                <a:sym typeface="Canva Sans Bold"/>
              </a:rPr>
              <a:t>Location: Serbia</a:t>
            </a:r>
          </a:p>
          <a:p>
            <a:pPr algn="just" marL="825666" indent="-412833" lvl="1">
              <a:lnSpc>
                <a:spcPts val="5354"/>
              </a:lnSpc>
              <a:buFont typeface="Arial"/>
              <a:buChar char="•"/>
            </a:pPr>
            <a:r>
              <a:rPr lang="en-US" b="true" sz="3824">
                <a:solidFill>
                  <a:srgbClr val="000000"/>
                </a:solidFill>
                <a:latin typeface="Canva Sans Bold"/>
                <a:ea typeface="Canva Sans Bold"/>
                <a:cs typeface="Canva Sans Bold"/>
                <a:sym typeface="Canva Sans Bold"/>
              </a:rPr>
              <a:t>Key Features:</a:t>
            </a:r>
          </a:p>
          <a:p>
            <a:pPr algn="just" marL="1651332" indent="-550444" lvl="2">
              <a:lnSpc>
                <a:spcPts val="5354"/>
              </a:lnSpc>
              <a:buFont typeface="Arial"/>
              <a:buChar char="⚬"/>
            </a:pPr>
            <a:r>
              <a:rPr lang="en-US" b="true" sz="3824">
                <a:solidFill>
                  <a:srgbClr val="000000"/>
                </a:solidFill>
                <a:latin typeface="Canva Sans Bold"/>
                <a:ea typeface="Canva Sans Bold"/>
                <a:cs typeface="Canva Sans Bold"/>
                <a:sym typeface="Canva Sans Bold"/>
              </a:rPr>
              <a:t>AI-driven supercomputing system that focuses on deep learning and neuroscience research.</a:t>
            </a:r>
          </a:p>
          <a:p>
            <a:pPr algn="just" marL="1651332" indent="-550444" lvl="2">
              <a:lnSpc>
                <a:spcPts val="5354"/>
              </a:lnSpc>
              <a:buFont typeface="Arial"/>
              <a:buChar char="⚬"/>
            </a:pPr>
            <a:r>
              <a:rPr lang="en-US" b="true" sz="3824">
                <a:solidFill>
                  <a:srgbClr val="000000"/>
                </a:solidFill>
                <a:latin typeface="Canva Sans Bold"/>
                <a:ea typeface="Canva Sans Bold"/>
                <a:cs typeface="Canva Sans Bold"/>
                <a:sym typeface="Canva Sans Bold"/>
              </a:rPr>
              <a:t>Used in fields such as biotechnology, automotive AI, and space exploration.</a:t>
            </a:r>
          </a:p>
          <a:p>
            <a:pPr algn="just">
              <a:lnSpc>
                <a:spcPts val="5354"/>
              </a:lnSpc>
            </a:pPr>
          </a:p>
        </p:txBody>
      </p:sp>
    </p:spTree>
  </p:cSld>
  <p:clrMapOvr>
    <a:masterClrMapping/>
  </p:clrMapOvr>
</p:sld>
</file>

<file path=ppt/slides/slide9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961002" y="1819592"/>
            <a:ext cx="14365995" cy="7781290"/>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Frontier (US</a:t>
            </a:r>
            <a:r>
              <a:rPr lang="en-US" b="true" sz="3399">
                <a:solidFill>
                  <a:srgbClr val="000000"/>
                </a:solidFill>
                <a:latin typeface="Canva Sans Bold"/>
                <a:ea typeface="Canva Sans Bold"/>
                <a:cs typeface="Canva Sans Bold"/>
                <a:sym typeface="Canva Sans Bold"/>
              </a:rPr>
              <a:t>A) – Rank 1</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Location: Oak Ridge National Laboratory, Tennessee, USA</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Key Features:</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Frontier is the world's fastest supercomputer as of 2024, capable of achieving an exascale performanceof more than 1 exaflop (1 quintillion calculations per second).</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Built with AMD CPUs and NVIDIA GPUs, Frontier is optimized for both traditional scientific computing and AI applications like deep learning and machine learning.</a:t>
            </a:r>
          </a:p>
          <a:p>
            <a:pPr algn="just" marL="1468119" indent="-489373" lvl="2">
              <a:lnSpc>
                <a:spcPts val="4759"/>
              </a:lnSpc>
              <a:buFont typeface="Arial"/>
              <a:buChar char="⚬"/>
            </a:pPr>
            <a:r>
              <a:rPr lang="en-US" b="true" sz="3399">
                <a:solidFill>
                  <a:srgbClr val="000000"/>
                </a:solidFill>
                <a:latin typeface="Canva Sans Bold"/>
                <a:ea typeface="Canva Sans Bold"/>
                <a:cs typeface="Canva Sans Bold"/>
                <a:sym typeface="Canva Sans Bold"/>
              </a:rPr>
              <a:t>Frontier is used in a wide variety of fields including AI research, climate simulations, genomics, material science, and quantum computing.</a:t>
            </a:r>
          </a:p>
          <a:p>
            <a:pPr algn="just">
              <a:lnSpc>
                <a:spcPts val="4759"/>
              </a:lnSpc>
            </a:pPr>
          </a:p>
        </p:txBody>
      </p:sp>
    </p:spTree>
  </p:cSld>
  <p:clrMapOvr>
    <a:masterClrMapping/>
  </p:clrMapOvr>
</p:sld>
</file>

<file path=ppt/slides/slide9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301130" y="1744447"/>
            <a:ext cx="9960896" cy="6633957"/>
          </a:xfrm>
          <a:custGeom>
            <a:avLst/>
            <a:gdLst/>
            <a:ahLst/>
            <a:cxnLst/>
            <a:rect r="r" b="b" t="t" l="l"/>
            <a:pathLst>
              <a:path h="6633957" w="9960896">
                <a:moveTo>
                  <a:pt x="0" y="0"/>
                </a:moveTo>
                <a:lnTo>
                  <a:pt x="9960896" y="0"/>
                </a:lnTo>
                <a:lnTo>
                  <a:pt x="9960896" y="6633957"/>
                </a:lnTo>
                <a:lnTo>
                  <a:pt x="0" y="6633957"/>
                </a:lnTo>
                <a:lnTo>
                  <a:pt x="0" y="0"/>
                </a:lnTo>
                <a:close/>
              </a:path>
            </a:pathLst>
          </a:custGeom>
          <a:blipFill>
            <a:blip r:embed="rId4"/>
            <a:stretch>
              <a:fillRect l="0" t="0" r="0" b="0"/>
            </a:stretch>
          </a:blipFill>
        </p:spPr>
      </p:sp>
    </p:spTree>
  </p:cSld>
  <p:clrMapOvr>
    <a:masterClrMapping/>
  </p:clrMapOvr>
</p:sld>
</file>

<file path=ppt/slides/slide9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219200" y="2419667"/>
            <a:ext cx="15835187" cy="5853475"/>
          </a:xfrm>
          <a:prstGeom prst="rect">
            <a:avLst/>
          </a:prstGeom>
        </p:spPr>
        <p:txBody>
          <a:bodyPr anchor="t" rtlCol="false" tIns="0" lIns="0" bIns="0" rIns="0">
            <a:spAutoFit/>
          </a:bodyPr>
          <a:lstStyle/>
          <a:p>
            <a:pPr algn="l">
              <a:lnSpc>
                <a:spcPts val="5183"/>
              </a:lnSpc>
            </a:pPr>
            <a:r>
              <a:rPr lang="en-US" sz="3702" b="true">
                <a:solidFill>
                  <a:srgbClr val="000000"/>
                </a:solidFill>
                <a:latin typeface="Canva Sans Bold"/>
                <a:ea typeface="Canva Sans Bold"/>
                <a:cs typeface="Canva Sans Bold"/>
                <a:sym typeface="Canva Sans Bold"/>
              </a:rPr>
              <a:t>Param Si</a:t>
            </a:r>
            <a:r>
              <a:rPr lang="en-US" sz="3702" b="true">
                <a:solidFill>
                  <a:srgbClr val="000000"/>
                </a:solidFill>
                <a:latin typeface="Canva Sans Bold"/>
                <a:ea typeface="Canva Sans Bold"/>
                <a:cs typeface="Canva Sans Bold"/>
                <a:sym typeface="Canva Sans Bold"/>
              </a:rPr>
              <a:t>ddhi (India) – Rank 14</a:t>
            </a:r>
          </a:p>
          <a:p>
            <a:pPr algn="l" marL="799323" indent="-399662" lvl="1">
              <a:lnSpc>
                <a:spcPts val="5183"/>
              </a:lnSpc>
              <a:buFont typeface="Arial"/>
              <a:buChar char="•"/>
            </a:pPr>
            <a:r>
              <a:rPr lang="en-US" b="true" sz="3702">
                <a:solidFill>
                  <a:srgbClr val="000000"/>
                </a:solidFill>
                <a:latin typeface="Canva Sans Bold"/>
                <a:ea typeface="Canva Sans Bold"/>
                <a:cs typeface="Canva Sans Bold"/>
                <a:sym typeface="Canva Sans Bold"/>
              </a:rPr>
              <a:t>Location: National Supercomputing Mission, India</a:t>
            </a:r>
          </a:p>
          <a:p>
            <a:pPr algn="l" marL="799323" indent="-399662" lvl="1">
              <a:lnSpc>
                <a:spcPts val="5183"/>
              </a:lnSpc>
              <a:buFont typeface="Arial"/>
              <a:buChar char="•"/>
            </a:pPr>
            <a:r>
              <a:rPr lang="en-US" b="true" sz="3702">
                <a:solidFill>
                  <a:srgbClr val="000000"/>
                </a:solidFill>
                <a:latin typeface="Canva Sans Bold"/>
                <a:ea typeface="Canva Sans Bold"/>
                <a:cs typeface="Canva Sans Bold"/>
                <a:sym typeface="Canva Sans Bold"/>
              </a:rPr>
              <a:t>Key Features:</a:t>
            </a:r>
          </a:p>
          <a:p>
            <a:pPr algn="l" marL="1598646" indent="-532882" lvl="2">
              <a:lnSpc>
                <a:spcPts val="5183"/>
              </a:lnSpc>
              <a:buFont typeface="Arial"/>
              <a:buChar char="⚬"/>
            </a:pPr>
            <a:r>
              <a:rPr lang="en-US" b="true" sz="3702">
                <a:solidFill>
                  <a:srgbClr val="000000"/>
                </a:solidFill>
                <a:latin typeface="Canva Sans Bold"/>
                <a:ea typeface="Canva Sans Bold"/>
                <a:cs typeface="Canva Sans Bold"/>
                <a:sym typeface="Canva Sans Bold"/>
              </a:rPr>
              <a:t>Param Siddhi is India’s most powerful supercomputer, designed for AI applications in healthcare, energy, climate research, and engineering simulations.</a:t>
            </a:r>
          </a:p>
          <a:p>
            <a:pPr algn="l" marL="1598646" indent="-532882" lvl="2">
              <a:lnSpc>
                <a:spcPts val="5183"/>
              </a:lnSpc>
              <a:buFont typeface="Arial"/>
              <a:buChar char="⚬"/>
            </a:pPr>
            <a:r>
              <a:rPr lang="en-US" b="true" sz="3702">
                <a:solidFill>
                  <a:srgbClr val="000000"/>
                </a:solidFill>
                <a:latin typeface="Canva Sans Bold"/>
                <a:ea typeface="Canva Sans Bold"/>
                <a:cs typeface="Canva Sans Bold"/>
                <a:sym typeface="Canva Sans Bold"/>
              </a:rPr>
              <a:t>It is used for AI-based deep learning models and scientific research that requires high computational capacity.</a:t>
            </a:r>
          </a:p>
          <a:p>
            <a:pPr algn="l">
              <a:lnSpc>
                <a:spcPts val="5183"/>
              </a:lnSpc>
            </a:pPr>
          </a:p>
        </p:txBody>
      </p:sp>
    </p:spTree>
  </p:cSld>
  <p:clrMapOvr>
    <a:masterClrMapping/>
  </p:clrMapOvr>
</p:sld>
</file>

<file path=ppt/slides/slide9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930662" y="1744447"/>
            <a:ext cx="12731651" cy="7155188"/>
          </a:xfrm>
          <a:custGeom>
            <a:avLst/>
            <a:gdLst/>
            <a:ahLst/>
            <a:cxnLst/>
            <a:rect r="r" b="b" t="t" l="l"/>
            <a:pathLst>
              <a:path h="7155188" w="12731651">
                <a:moveTo>
                  <a:pt x="0" y="0"/>
                </a:moveTo>
                <a:lnTo>
                  <a:pt x="12731651" y="0"/>
                </a:lnTo>
                <a:lnTo>
                  <a:pt x="12731651" y="7155188"/>
                </a:lnTo>
                <a:lnTo>
                  <a:pt x="0" y="7155188"/>
                </a:lnTo>
                <a:lnTo>
                  <a:pt x="0" y="0"/>
                </a:lnTo>
                <a:close/>
              </a:path>
            </a:pathLst>
          </a:custGeom>
          <a:blipFill>
            <a:blip r:embed="rId4"/>
            <a:stretch>
              <a:fillRect l="0" t="0" r="0" b="0"/>
            </a:stretch>
          </a:blipFill>
        </p:spPr>
      </p:sp>
    </p:spTree>
  </p:cSld>
  <p:clrMapOvr>
    <a:masterClrMapping/>
  </p:clrMapOvr>
</p:sld>
</file>

<file path=ppt/slides/slide9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792077" y="2227681"/>
            <a:ext cx="15081838" cy="6069295"/>
          </a:xfrm>
          <a:prstGeom prst="rect">
            <a:avLst/>
          </a:prstGeom>
        </p:spPr>
        <p:txBody>
          <a:bodyPr anchor="t" rtlCol="false" tIns="0" lIns="0" bIns="0" rIns="0">
            <a:spAutoFit/>
          </a:bodyPr>
          <a:lstStyle/>
          <a:p>
            <a:pPr algn="l">
              <a:lnSpc>
                <a:spcPts val="5376"/>
              </a:lnSpc>
            </a:pPr>
            <a:r>
              <a:rPr lang="en-US" sz="3840" b="true">
                <a:solidFill>
                  <a:srgbClr val="000000"/>
                </a:solidFill>
                <a:latin typeface="Canva Sans Bold"/>
                <a:ea typeface="Canva Sans Bold"/>
                <a:cs typeface="Canva Sans Bold"/>
                <a:sym typeface="Canva Sans Bold"/>
              </a:rPr>
              <a:t>Airavat (India) – Rank 15</a:t>
            </a:r>
          </a:p>
          <a:p>
            <a:pPr algn="l" marL="829134" indent="-414567" lvl="1">
              <a:lnSpc>
                <a:spcPts val="5376"/>
              </a:lnSpc>
              <a:buFont typeface="Arial"/>
              <a:buChar char="•"/>
            </a:pPr>
            <a:r>
              <a:rPr lang="en-US" b="true" sz="3840">
                <a:solidFill>
                  <a:srgbClr val="000000"/>
                </a:solidFill>
                <a:latin typeface="Canva Sans Bold"/>
                <a:ea typeface="Canva Sans Bold"/>
                <a:cs typeface="Canva Sans Bold"/>
                <a:sym typeface="Canva Sans Bold"/>
              </a:rPr>
              <a:t>Location: National Supercomputing Mission, India</a:t>
            </a:r>
          </a:p>
          <a:p>
            <a:pPr algn="l" marL="829134" indent="-414567" lvl="1">
              <a:lnSpc>
                <a:spcPts val="5376"/>
              </a:lnSpc>
              <a:buFont typeface="Arial"/>
              <a:buChar char="•"/>
            </a:pPr>
            <a:r>
              <a:rPr lang="en-US" b="true" sz="3840">
                <a:solidFill>
                  <a:srgbClr val="000000"/>
                </a:solidFill>
                <a:latin typeface="Canva Sans Bold"/>
                <a:ea typeface="Canva Sans Bold"/>
                <a:cs typeface="Canva Sans Bold"/>
                <a:sym typeface="Canva Sans Bold"/>
              </a:rPr>
              <a:t>Key Features:</a:t>
            </a:r>
          </a:p>
          <a:p>
            <a:pPr algn="l" marL="1658268" indent="-552756" lvl="2">
              <a:lnSpc>
                <a:spcPts val="5376"/>
              </a:lnSpc>
              <a:buFont typeface="Arial"/>
              <a:buChar char="⚬"/>
            </a:pPr>
            <a:r>
              <a:rPr lang="en-US" b="true" sz="3840">
                <a:solidFill>
                  <a:srgbClr val="000000"/>
                </a:solidFill>
                <a:latin typeface="Canva Sans Bold"/>
                <a:ea typeface="Canva Sans Bold"/>
                <a:cs typeface="Canva Sans Bold"/>
                <a:sym typeface="Canva Sans Bold"/>
              </a:rPr>
              <a:t>Airavat is an AI-powered supercomputer used for machine learning, big data processing, and natural language processing.</a:t>
            </a:r>
          </a:p>
          <a:p>
            <a:pPr algn="l" marL="1658268" indent="-552756" lvl="2">
              <a:lnSpc>
                <a:spcPts val="5376"/>
              </a:lnSpc>
              <a:buFont typeface="Arial"/>
              <a:buChar char="⚬"/>
            </a:pPr>
            <a:r>
              <a:rPr lang="en-US" b="true" sz="3840">
                <a:solidFill>
                  <a:srgbClr val="000000"/>
                </a:solidFill>
                <a:latin typeface="Canva Sans Bold"/>
                <a:ea typeface="Canva Sans Bold"/>
                <a:cs typeface="Canva Sans Bold"/>
                <a:sym typeface="Canva Sans Bold"/>
              </a:rPr>
              <a:t>Focused on AI-based simulations in biomedical research, agriculture, and smart cities applications.</a:t>
            </a:r>
          </a:p>
          <a:p>
            <a:pPr algn="l">
              <a:lnSpc>
                <a:spcPts val="5376"/>
              </a:lnSpc>
            </a:pPr>
          </a:p>
        </p:txBody>
      </p:sp>
    </p:spTree>
  </p:cSld>
  <p:clrMapOvr>
    <a:masterClrMapping/>
  </p:clrMapOvr>
</p:sld>
</file>

<file path=ppt/slides/slide9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255082" y="1744447"/>
            <a:ext cx="12448504" cy="7145441"/>
          </a:xfrm>
          <a:custGeom>
            <a:avLst/>
            <a:gdLst/>
            <a:ahLst/>
            <a:cxnLst/>
            <a:rect r="r" b="b" t="t" l="l"/>
            <a:pathLst>
              <a:path h="7145441" w="12448504">
                <a:moveTo>
                  <a:pt x="0" y="0"/>
                </a:moveTo>
                <a:lnTo>
                  <a:pt x="12448504" y="0"/>
                </a:lnTo>
                <a:lnTo>
                  <a:pt x="12448504" y="7145441"/>
                </a:lnTo>
                <a:lnTo>
                  <a:pt x="0" y="7145441"/>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DAGXluwZkYk</dc:identifier>
  <dcterms:modified xsi:type="dcterms:W3CDTF">2011-08-01T06:04:30Z</dcterms:modified>
  <cp:revision>1</cp:revision>
  <dc:title>1</dc:title>
</cp:coreProperties>
</file>