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86" r:id="rId3"/>
    <p:sldId id="290" r:id="rId4"/>
    <p:sldId id="291" r:id="rId5"/>
    <p:sldId id="292" r:id="rId6"/>
    <p:sldId id="293" r:id="rId7"/>
    <p:sldId id="257" r:id="rId8"/>
    <p:sldId id="271" r:id="rId9"/>
    <p:sldId id="272" r:id="rId10"/>
    <p:sldId id="273" r:id="rId11"/>
    <p:sldId id="258" r:id="rId12"/>
    <p:sldId id="274" r:id="rId13"/>
    <p:sldId id="259" r:id="rId14"/>
    <p:sldId id="275" r:id="rId15"/>
    <p:sldId id="287" r:id="rId16"/>
    <p:sldId id="260" r:id="rId17"/>
    <p:sldId id="276" r:id="rId18"/>
    <p:sldId id="277" r:id="rId19"/>
    <p:sldId id="261" r:id="rId20"/>
    <p:sldId id="288" r:id="rId21"/>
    <p:sldId id="278" r:id="rId22"/>
    <p:sldId id="262" r:id="rId23"/>
    <p:sldId id="279" r:id="rId24"/>
    <p:sldId id="280" r:id="rId25"/>
    <p:sldId id="263" r:id="rId26"/>
    <p:sldId id="281" r:id="rId27"/>
    <p:sldId id="282" r:id="rId28"/>
    <p:sldId id="264" r:id="rId29"/>
    <p:sldId id="283" r:id="rId30"/>
    <p:sldId id="284" r:id="rId31"/>
    <p:sldId id="265" r:id="rId32"/>
    <p:sldId id="285" r:id="rId33"/>
    <p:sldId id="289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23F6C-B8A9-4157-A9F5-A1FDAEDA65CA}" v="12" dt="2024-11-25T16:06:00.115"/>
    <p1510:client id="{1459EF2F-6C51-409C-8FD4-0C89205FE7BC}" v="249" dt="2024-11-25T11:41:30.312"/>
    <p1510:client id="{1B83740D-AF7B-4B84-B80B-D99A5B2DBE68}" v="30" dt="2024-11-25T15:55:37.435"/>
    <p1510:client id="{90AD81D7-DFBA-6CA1-C62E-03E06F7AB2D8}" v="41" dt="2024-11-25T17:04:13.004"/>
    <p1510:client id="{C0D91DA7-2B5B-46E4-BD1C-4DEC1D135657}" v="26" dt="2024-11-25T16:04:26.292"/>
    <p1510:client id="{F1BAF87D-21AA-4117-9685-F8EC1D3488A2}" v="801" dt="2024-11-25T16:01:50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9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6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3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0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7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791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All about </a:t>
            </a:r>
            <a:br>
              <a:rPr lang="en-US"/>
            </a:br>
            <a:r>
              <a:rPr lang="en-US"/>
              <a:t>No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Name : Om </a:t>
            </a:r>
            <a:r>
              <a:rPr lang="en-US" err="1"/>
              <a:t>Tellur</a:t>
            </a:r>
            <a:endParaRPr lang="en-US" dirty="0" err="1"/>
          </a:p>
          <a:p>
            <a:r>
              <a:rPr lang="en-US" dirty="0"/>
              <a:t>Roll no : 150096724009</a:t>
            </a:r>
          </a:p>
          <a:p>
            <a:r>
              <a:rPr lang="en-US" dirty="0"/>
              <a:t>Cohort : Elon Musk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Databases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 sz="2000">
              <a:solidFill>
                <a:srgbClr val="22242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46B89-C001-A671-03E0-F63288F70E36}"/>
              </a:ext>
            </a:extLst>
          </p:cNvPr>
          <p:cNvSpPr txBox="1"/>
          <p:nvPr/>
        </p:nvSpPr>
        <p:spPr>
          <a:xfrm>
            <a:off x="662065" y="1686392"/>
            <a:ext cx="6633147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Airtable</a:t>
            </a:r>
            <a:endParaRPr lang="en-US" sz="2400" err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Pros</a:t>
            </a:r>
            <a:br>
              <a:rPr lang="en-US" sz="2400"/>
            </a:br>
            <a:r>
              <a:rPr lang="en-US" sz="2000">
                <a:ea typeface="+mn-lt"/>
                <a:cs typeface="+mn-lt"/>
              </a:rPr>
              <a:t>Combines spreadsheet functionality with a database structure, offering versatility for organizing data.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400"/>
              <a:t>Cons</a:t>
            </a:r>
            <a:br>
              <a:rPr lang="en-US" sz="2000"/>
            </a:br>
            <a:r>
              <a:rPr lang="en-US" sz="2000">
                <a:ea typeface="+mn-lt"/>
                <a:cs typeface="+mn-lt"/>
              </a:rPr>
              <a:t>Can become expensive as team size and data usage scale.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A970399-1F56-449F-4D1F-017FABF3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32" y="2943225"/>
            <a:ext cx="3028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1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Baserow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Open-source and self-hosted, allowing for customization and privacy.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Lacks advanced features compared to </a:t>
            </a:r>
            <a:r>
              <a:rPr lang="en-US" err="1">
                <a:ea typeface="+mn-lt"/>
                <a:cs typeface="+mn-lt"/>
              </a:rPr>
              <a:t>Airtable</a:t>
            </a:r>
            <a:r>
              <a:rPr lang="en-US">
                <a:ea typeface="+mn-lt"/>
                <a:cs typeface="+mn-lt"/>
              </a:rPr>
              <a:t> and requires technical knowledge to self-host.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18865D5-C26C-9DA6-892C-CEAC840F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2943225"/>
            <a:ext cx="3028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Dataland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Real-time collaboration with a modern interface tailored for analytics teams.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Limited ecosystem integrations compared to other database tools.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3770260-E3C9-33FD-22EA-7F3BFDA4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3093127"/>
            <a:ext cx="3028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Backendless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Provides comprehensive backend services, including APIs and user management, without coding.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Steep learning curve for beginners unfamiliar with backend concepts.</a:t>
            </a:r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BA69617-D044-5986-8D32-C8D85F07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15" y="3076575"/>
            <a:ext cx="3657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Softr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Provides comprehensive backend services, including APIs and user management, without coding.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Steep learning curve for beginners unfamiliar with backend concepts.</a:t>
            </a:r>
            <a:endParaRPr lang="en-US"/>
          </a:p>
        </p:txBody>
      </p:sp>
      <p:pic>
        <p:nvPicPr>
          <p:cNvPr id="4" name="Picture 3" descr="A black and white sign with white letters&#10;&#10;Description automatically generated">
            <a:extLst>
              <a:ext uri="{FF2B5EF4-FFF2-40B4-BE49-F238E27FC236}">
                <a16:creationId xmlns:a16="http://schemas.microsoft.com/office/drawing/2014/main" id="{32EB96CD-F8FB-4BF1-C460-EF04EF4A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5" y="3257706"/>
            <a:ext cx="243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9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>
                <a:ea typeface="+mj-lt"/>
                <a:cs typeface="+mj-lt"/>
              </a:rPr>
              <a:t>Bubble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Offers a complete no-code platform for building responsive web apps with logic and workflows.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Can feel overwhelming for beginners due to the number of features and settings.</a:t>
            </a:r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FF420BE9-A0F1-2453-B724-65309D79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38" y="3076575"/>
            <a:ext cx="243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Wix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Drag-and-drop builder with a wide variety of templates, great for beginners.</a:t>
            </a:r>
            <a:br>
              <a:rPr lang="en-US"/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Less control over advanced customization compared to other tools like </a:t>
            </a:r>
            <a:r>
              <a:rPr lang="en-US" err="1">
                <a:ea typeface="+mn-lt"/>
                <a:cs typeface="+mn-lt"/>
              </a:rPr>
              <a:t>Webflow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A635F34-B7C2-46DA-A103-B8390770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729" y="3076575"/>
            <a:ext cx="1695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2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>
                <a:ea typeface="+mj-lt"/>
                <a:cs typeface="+mj-lt"/>
              </a:rPr>
              <a:t>Squarespace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Visually stunning templates, ideal for creative professionals.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Lacks flexibility in design and third-party integrations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1286144-3F36-52FF-B50C-12FF4DB0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097" y="3076575"/>
            <a:ext cx="38481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Webflow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Combines the power of coding with a visual interface, offering unparalleled design flexibility.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Steeper learning curve, especially for beginners.</a:t>
            </a:r>
            <a:endParaRPr lang="en-US"/>
          </a:p>
          <a:p>
            <a:endParaRPr lang="en-US"/>
          </a:p>
        </p:txBody>
      </p:sp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4BF0E03-82A9-A0AE-473F-26595909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56" y="3076575"/>
            <a:ext cx="2590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Retool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Powerful tool for creating internal dashboards and admin panels quickly.</a:t>
            </a:r>
            <a:br>
              <a:rPr lang="en-US"/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Expensive for small teams or startups.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3FD515-E382-8911-D9C1-32593E8D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62" y="3257706"/>
            <a:ext cx="2590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The 5 Ps of Data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274320" indent="-274320">
              <a:lnSpc>
                <a:spcPct val="130000"/>
              </a:lnSpc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rade Gothic Next Light"/>
                <a:ea typeface="+mn-lt"/>
                <a:cs typeface="+mn-lt"/>
              </a:rPr>
              <a:t>P</a:t>
            </a:r>
            <a:r>
              <a:rPr lang="en-US" sz="2600" dirty="0" err="1">
                <a:latin typeface="Trade Gothic Next Light"/>
                <a:ea typeface="+mn-lt"/>
                <a:cs typeface="+mn-lt"/>
              </a:rPr>
              <a:t>Purpose:Definition</a:t>
            </a:r>
            <a:r>
              <a:rPr lang="en-US" sz="2600" dirty="0">
                <a:latin typeface="Trade Gothic Next Light"/>
                <a:ea typeface="+mn-lt"/>
                <a:cs typeface="+mn-lt"/>
              </a:rPr>
              <a:t>: Explaining the purpose for the data collection and any analysis. Example: The aim of determining consumer behavior in order to enhance product features. </a:t>
            </a:r>
            <a:endParaRPr lang="en-US" dirty="0">
              <a:latin typeface="Trade Gothic Next Light"/>
            </a:endParaRPr>
          </a:p>
          <a:p>
            <a:pPr marL="274320" indent="-274320">
              <a:lnSpc>
                <a:spcPct val="130000"/>
              </a:lnSpc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2600">
                <a:latin typeface="Trade Gothic Next Light"/>
                <a:ea typeface="+mn-lt"/>
                <a:cs typeface="+mn-lt"/>
              </a:rPr>
              <a:t>People: Definition: Establishing who will use the data, and by whom will it be of help. Example: Data analysts, marketing teams, and end-users.</a:t>
            </a:r>
          </a:p>
          <a:p>
            <a:pPr marL="274320" indent="-274320">
              <a:lnSpc>
                <a:spcPct val="130000"/>
              </a:lnSpc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2600">
                <a:latin typeface="Trade Gothic Next Light"/>
                <a:ea typeface="+mn-lt"/>
                <a:cs typeface="+mn-lt"/>
              </a:rPr>
              <a:t> Processes: Definition: Describing the steps and procedures of how data will be gathered, stored, and analyzed. Example: Data storage, ETL processes, and reporting systems. </a:t>
            </a:r>
          </a:p>
          <a:p>
            <a:pPr marL="274320" indent="-274320">
              <a:lnSpc>
                <a:spcPct val="130000"/>
              </a:lnSpc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2600">
                <a:latin typeface="Trade Gothic Next Light"/>
                <a:ea typeface="+mn-lt"/>
                <a:cs typeface="+mn-lt"/>
              </a:rPr>
              <a:t>Platform: Definition: Choosing the instruments and technologies that are required for the data management and analysis. Example: SQL bases, business intelligence tools, and hard disk storage services. </a:t>
            </a:r>
          </a:p>
          <a:p>
            <a:pPr marL="274320" indent="-274320">
              <a:lnSpc>
                <a:spcPct val="130000"/>
              </a:lnSpc>
              <a:spcAft>
                <a:spcPts val="0"/>
              </a:spcAft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2600">
                <a:latin typeface="Trade Gothic Next Light"/>
                <a:ea typeface="+mn-lt"/>
                <a:cs typeface="+mn-lt"/>
              </a:rPr>
              <a:t>Performance: Definition: Effectiveness and the influence of data utilization are assessed. Example: Key performance indicators (KPIs), dashboards, and data quality metrics.</a:t>
            </a:r>
            <a:endParaRPr lang="en-US" sz="260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585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Budibase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Open-source platform with templates for building internal tools.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Requires hosting and setup, which might be challenging for non-technical teams.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C30A457-6032-9969-1DA7-C494BBBA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75" y="3160114"/>
            <a:ext cx="3162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Tadabase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Code-free internal tool builder with robust database management features.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Lacks extensive third-party integrations compared to competitors.</a:t>
            </a:r>
            <a:endParaRPr lang="en-US"/>
          </a:p>
          <a:p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2A75D74-9FB3-0131-04C3-1B49722C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3295494"/>
            <a:ext cx="3028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Shopify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User-friendly and scalable, with a vast ecosystem of plugins and apps.</a:t>
            </a:r>
            <a:br>
              <a:rPr lang="en-US"/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Transaction fees unless using Shopify Payments.</a:t>
            </a:r>
            <a:endParaRPr lang="en-US"/>
          </a:p>
          <a:p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752C497-9D4A-4341-59CC-1BA15942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345" y="3009900"/>
            <a:ext cx="3028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Thirtybees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Open-source platform tailored for small to medium businesses.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Limited community and fewer plugins compared to Shopify.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B59780D-6129-DE2B-B0D2-2E2E2A13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76" y="2872490"/>
            <a:ext cx="3467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0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>
                <a:ea typeface="+mj-lt"/>
                <a:cs typeface="+mj-lt"/>
              </a:rPr>
              <a:t>Odoo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Comprehensive suite of business apps, including ecommerce and CRM.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Complex to set up and requires technical expertise to customize.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D37DD-487E-E35D-6932-4F1DEF29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671" y="3084538"/>
            <a:ext cx="1562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9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Notion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Versatile all-in-one workspace for notes, tasks, and project management.</a:t>
            </a:r>
            <a:br>
              <a:rPr lang="en-US"/>
            </a:b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Can become cluttered and slow with large databases.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black and white image of a cube&#10;&#10;Description automatically generated">
            <a:extLst>
              <a:ext uri="{FF2B5EF4-FFF2-40B4-BE49-F238E27FC236}">
                <a16:creationId xmlns:a16="http://schemas.microsoft.com/office/drawing/2014/main" id="{C7A9B0AC-EF73-04E7-6554-90678AC5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553" y="3178227"/>
            <a:ext cx="2476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3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ClickUp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Extensive features for task and project management in one platform.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Overwhelming interface for new users due to its complexity.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E1A8112-4672-A65A-0361-AF96C6B1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253" y="2943225"/>
            <a:ext cx="27241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>
                <a:ea typeface="+mj-lt"/>
                <a:cs typeface="+mj-lt"/>
              </a:rPr>
              <a:t>Asana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Intuitive project management with clear task organization and tracking.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Free plan lacks advanced features like time tracking.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200460-EA12-25C3-76E4-493E4917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38" y="2986946"/>
            <a:ext cx="27241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Jotform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Easy-to-use form builder with many templates and integrations.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Limited functionality on the free plan.</a:t>
            </a:r>
            <a:endParaRPr lang="en-US"/>
          </a:p>
          <a:p>
            <a:endParaRPr lang="en-US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622C9F92-079E-BC58-D87C-40EDD632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27" y="2816589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6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Paperform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Allows for beautifully designed, conversational forms.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More expensive than similar tools for advanced features.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97488-B2DB-3343-8341-98E1097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96" y="3028950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The 5 Vs of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1450" indent="-171450"/>
            <a:r>
              <a:rPr lang="en-US" sz="1200">
                <a:ea typeface="+mn-lt"/>
                <a:cs typeface="+mn-lt"/>
              </a:rPr>
              <a:t>Volume: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Definition: The amount of data generated and stored.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Example: Petabytes of data generated by social media platforms daily.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Velocity: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Definition: The speed at which data is generated, processed, and analyzed.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Example: Real-time data streaming from IoT devices.</a:t>
            </a:r>
            <a:endParaRPr lang="en-US" sz="1200"/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Variety: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Definition: The different types of data (structured, unstructured, semi-structured).</a:t>
            </a:r>
            <a:endParaRPr lang="en-US" sz="1200"/>
          </a:p>
          <a:p>
            <a:r>
              <a:rPr lang="en-US" sz="1200">
                <a:ea typeface="+mn-lt"/>
                <a:cs typeface="+mn-lt"/>
              </a:rPr>
              <a:t>Example: Text, images, videos, and sensor data.</a:t>
            </a:r>
            <a:endParaRPr lang="en-US" sz="1200"/>
          </a:p>
          <a:p>
            <a:endParaRPr lang="en-US" sz="1050"/>
          </a:p>
          <a:p>
            <a:endParaRPr lang="en-US" sz="105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Typeform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Engaging and interactive forms that improve user experience.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Higher pricing compared to basic form builders.</a:t>
            </a:r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1FD8B3-D862-5BF3-9A95-37DCC170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27" y="3028950"/>
            <a:ext cx="2857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85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Automation &amp;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Zapier</a:t>
            </a:r>
          </a:p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Connects thousands of apps with simple automation workflows.</a:t>
            </a:r>
            <a:br>
              <a:rPr lang="en-US"/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Expensive for users requiring a high volume of tasks.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F67F38-191E-63C6-520B-E074216B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859" y="3160114"/>
            <a:ext cx="1981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>
                <a:ea typeface="+mj-lt"/>
                <a:cs typeface="+mj-lt"/>
              </a:rPr>
              <a:t>Make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Visual interface for building complex workflows affordably.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Less intuitive than Zapier for non-technical users.</a:t>
            </a:r>
            <a:endParaRPr lang="en-US"/>
          </a:p>
        </p:txBody>
      </p:sp>
      <p:pic>
        <p:nvPicPr>
          <p:cNvPr id="4" name="Picture 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F96398CE-8EE2-E3D4-2266-52F0923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433" y="3255676"/>
            <a:ext cx="2724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8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0" err="1">
                <a:ea typeface="+mj-lt"/>
                <a:cs typeface="+mj-lt"/>
              </a:rPr>
              <a:t>Actiondesk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Pro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Integrates directly with spreadsheets for automation and analysis.</a:t>
            </a:r>
            <a:br>
              <a:rPr lang="en-US">
                <a:ea typeface="+mn-lt"/>
                <a:cs typeface="+mn-lt"/>
              </a:rPr>
            </a:br>
            <a:endParaRPr lang="en-US"/>
          </a:p>
          <a:p>
            <a:r>
              <a:rPr lang="en-US" b="1">
                <a:ea typeface="+mn-lt"/>
                <a:cs typeface="+mn-lt"/>
              </a:rPr>
              <a:t>Con</a:t>
            </a:r>
            <a:r>
              <a:rPr lang="en-US">
                <a:ea typeface="+mn-lt"/>
                <a:cs typeface="+mn-lt"/>
              </a:rPr>
              <a:t>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Limited app integrations compared to Zapier and Make.</a:t>
            </a:r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97B2EEC-6856-64BA-CB58-979AC395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82" y="3333282"/>
            <a:ext cx="3676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70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963" y="805207"/>
            <a:ext cx="779654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cs typeface="Arial"/>
              </a:rPr>
              <a:t>Thank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957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785918"/>
            <a:ext cx="7335835" cy="49753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Veracity: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Definition: The quality and trustworthiness of the data.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Example: Ensuring data accuracy, reliability, and validity.</a:t>
            </a:r>
            <a:endParaRPr lang="en-US" sz="2000"/>
          </a:p>
          <a:p>
            <a:endParaRPr lang="en-US" sz="2000"/>
          </a:p>
          <a:p>
            <a:r>
              <a:rPr lang="en-US" sz="2000">
                <a:ea typeface="+mn-lt"/>
                <a:cs typeface="+mn-lt"/>
              </a:rPr>
              <a:t>Value: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Definition: The potential insights and benefits derived from the data.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Example: Using data analytics to drive business decisions and strategies.</a:t>
            </a:r>
            <a:endParaRPr lang="en-US" sz="200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2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>
                <a:ea typeface="+mj-lt"/>
                <a:cs typeface="+mj-lt"/>
              </a:rPr>
              <a:t>Advantages of No-Code Tools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9259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b="1">
                <a:ea typeface="+mn-lt"/>
                <a:cs typeface="+mn-lt"/>
              </a:rPr>
              <a:t>Accessibility:</a:t>
            </a:r>
            <a:endParaRPr lang="en-US" sz="1400" b="1"/>
          </a:p>
          <a:p>
            <a:r>
              <a:rPr lang="en-US" sz="1400">
                <a:ea typeface="+mn-lt"/>
                <a:cs typeface="+mn-lt"/>
              </a:rPr>
              <a:t>Non-Developers Should Be Encouraged: Make it possible for the people who have no knowledge of coding to create and deploy applications.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For instance: A marketer does need a developer to do anything in creating his custom dashboard.</a:t>
            </a:r>
          </a:p>
          <a:p>
            <a:pPr marL="0" indent="0">
              <a:buNone/>
            </a:pPr>
            <a:endParaRPr lang="en-US" sz="1400">
              <a:ea typeface="+mn-lt"/>
              <a:cs typeface="+mn-lt"/>
            </a:endParaRPr>
          </a:p>
          <a:p>
            <a:r>
              <a:rPr lang="en-US" sz="1400" b="1">
                <a:ea typeface="+mn-lt"/>
                <a:cs typeface="+mn-lt"/>
              </a:rPr>
              <a:t>Speed:</a:t>
            </a:r>
            <a:endParaRPr lang="en-US" sz="1400" b="1"/>
          </a:p>
          <a:p>
            <a:r>
              <a:rPr lang="en-US" sz="1400">
                <a:ea typeface="+mn-lt"/>
                <a:cs typeface="+mn-lt"/>
              </a:rPr>
              <a:t>Shorter Times for Development Cycles: Application development and deployment is not time-consuming.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For instance: Projects which used to take months now can be finished in days or even weeks.</a:t>
            </a:r>
          </a:p>
          <a:p>
            <a:endParaRPr lang="en-US" sz="1000" b="1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8506-6A37-17E2-601B-FA56C28C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Arial"/>
                <a:cs typeface="Arial"/>
              </a:rPr>
              <a:t>Cost-Effective:</a:t>
            </a:r>
            <a:endParaRPr lang="en-US" sz="1400">
              <a:latin typeface="Arial"/>
              <a:cs typeface="Arial"/>
            </a:endParaRPr>
          </a:p>
          <a:p>
            <a:r>
              <a:rPr lang="en-US" sz="1400">
                <a:latin typeface="Arial"/>
                <a:cs typeface="Arial"/>
              </a:rPr>
              <a:t>Reduced Development Costs: There will be no need for having a big team of developers making it cheaper in terms of labor costs.</a:t>
            </a:r>
          </a:p>
          <a:p>
            <a:r>
              <a:rPr lang="en-US" sz="1400">
                <a:latin typeface="Arial"/>
                <a:cs typeface="Arial"/>
              </a:rPr>
              <a:t>For instance: Small business organizations are in a position to design their own applications without employing costly developers.</a:t>
            </a:r>
          </a:p>
          <a:p>
            <a:endParaRPr lang="en-US" sz="1400">
              <a:latin typeface="Arial"/>
              <a:cs typeface="Arial"/>
            </a:endParaRPr>
          </a:p>
          <a:p>
            <a:r>
              <a:rPr lang="en-US" sz="1400" b="1">
                <a:ea typeface="+mn-lt"/>
                <a:cs typeface="+mn-lt"/>
              </a:rPr>
              <a:t>Flexibility:</a:t>
            </a:r>
            <a:endParaRPr lang="en-US" sz="1400" b="1">
              <a:latin typeface="Arial"/>
              <a:cs typeface="Arial"/>
            </a:endParaRPr>
          </a:p>
          <a:p>
            <a:r>
              <a:rPr lang="en-US" sz="1400">
                <a:ea typeface="+mn-lt"/>
                <a:cs typeface="+mn-lt"/>
              </a:rPr>
              <a:t>Quickly and Easily Implemented: It is possible to make changes and variations on parts of the application in a short period of time without heavy coding.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For instance: A day is enough for making revisions to an existing application as a result of the need to include new features or change designs.</a:t>
            </a:r>
            <a:endParaRPr lang="en-US" sz="1400"/>
          </a:p>
          <a:p>
            <a:endParaRPr lang="en-US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07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95B5-7DDA-5505-8B98-FCABF515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EC1E-562E-E321-81C6-95F940B6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Thunkable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Pros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:-</a:t>
            </a:r>
            <a:br>
              <a:rPr lang="en-US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sz="1500" b="1">
                <a:solidFill>
                  <a:srgbClr val="263659"/>
                </a:solidFill>
                <a:ea typeface="+mn-lt"/>
                <a:cs typeface="+mn-lt"/>
              </a:rPr>
              <a:t>User-Friendly Interface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: </a:t>
            </a:r>
            <a:r>
              <a:rPr lang="en-US" sz="1500" err="1">
                <a:solidFill>
                  <a:srgbClr val="263659"/>
                </a:solidFill>
                <a:ea typeface="+mn-lt"/>
                <a:cs typeface="+mn-lt"/>
              </a:rPr>
              <a:t>Thunkable’s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 drag-and-drop system is intuitive, making app development easy, even for beginners without coding experience</a:t>
            </a:r>
            <a:br>
              <a:rPr lang="en-US" sz="1500">
                <a:solidFill>
                  <a:srgbClr val="263659"/>
                </a:solidFill>
                <a:ea typeface="+mn-lt"/>
                <a:cs typeface="+mn-lt"/>
              </a:rPr>
            </a:br>
            <a:br>
              <a:rPr lang="en-US" sz="1500">
                <a:ea typeface="+mn-lt"/>
                <a:cs typeface="+mn-lt"/>
              </a:rPr>
            </a:br>
            <a:r>
              <a:rPr lang="en-US">
                <a:solidFill>
                  <a:srgbClr val="263659"/>
                </a:solidFill>
                <a:ea typeface="+mn-lt"/>
                <a:cs typeface="+mn-lt"/>
              </a:rPr>
              <a:t>Cons :-</a:t>
            </a:r>
            <a:br>
              <a:rPr lang="en-US">
                <a:solidFill>
                  <a:srgbClr val="263659"/>
                </a:solidFill>
                <a:ea typeface="+mn-lt"/>
                <a:cs typeface="+mn-lt"/>
              </a:rPr>
            </a:br>
            <a:r>
              <a:rPr lang="en-US" sz="1500" b="1">
                <a:solidFill>
                  <a:srgbClr val="263659"/>
                </a:solidFill>
                <a:ea typeface="+mn-lt"/>
                <a:cs typeface="+mn-lt"/>
              </a:rPr>
              <a:t>Limited Customization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: Advanced users often feel restricted by </a:t>
            </a:r>
            <a:r>
              <a:rPr lang="en-US" sz="1500" err="1">
                <a:solidFill>
                  <a:srgbClr val="263659"/>
                </a:solidFill>
                <a:ea typeface="+mn-lt"/>
                <a:cs typeface="+mn-lt"/>
              </a:rPr>
              <a:t>Thunkable's</a:t>
            </a:r>
            <a:r>
              <a:rPr lang="en-US" sz="1500">
                <a:solidFill>
                  <a:srgbClr val="263659"/>
                </a:solidFill>
                <a:ea typeface="+mn-lt"/>
                <a:cs typeface="+mn-lt"/>
              </a:rPr>
              <a:t> simplicity. Its drag-and-drop interface can lack the depth needed for complex apps or advanced logic features.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4" name="Picture 3" descr="A cartoon of a rodent wearing glasses&#10;&#10;Description automatically generated">
            <a:extLst>
              <a:ext uri="{FF2B5EF4-FFF2-40B4-BE49-F238E27FC236}">
                <a16:creationId xmlns:a16="http://schemas.microsoft.com/office/drawing/2014/main" id="{38E3D847-677B-8960-FDF2-AD0B4F94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13" y="2074832"/>
            <a:ext cx="2878360" cy="27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8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800" b="0">
                <a:ea typeface="+mj-lt"/>
                <a:cs typeface="+mj-lt"/>
              </a:rPr>
              <a:t>Glide</a:t>
            </a:r>
            <a:endParaRPr lang="en-US" sz="4800"/>
          </a:p>
        </p:txBody>
      </p:sp>
      <p:pic>
        <p:nvPicPr>
          <p:cNvPr id="7" name="Content Placeholder 6" descr="A black and white logo&#10;&#10;Description automatically generated">
            <a:extLst>
              <a:ext uri="{FF2B5EF4-FFF2-40B4-BE49-F238E27FC236}">
                <a16:creationId xmlns:a16="http://schemas.microsoft.com/office/drawing/2014/main" id="{CFDD9BCC-9D49-E712-CAE6-B2535ABC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297" y="2943946"/>
            <a:ext cx="3028950" cy="971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B4408E-CB14-FA81-A0F4-D38F19874BC2}"/>
              </a:ext>
            </a:extLst>
          </p:cNvPr>
          <p:cNvSpPr txBox="1"/>
          <p:nvPr/>
        </p:nvSpPr>
        <p:spPr>
          <a:xfrm>
            <a:off x="562131" y="2248524"/>
            <a:ext cx="7195278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/>
            <a:r>
              <a:rPr lang="en-US" sz="2400"/>
              <a:t>Pros :-</a:t>
            </a:r>
            <a:br>
              <a:rPr lang="en-US" sz="2400"/>
            </a:br>
            <a:r>
              <a:rPr lang="en-US" sz="1500">
                <a:solidFill>
                  <a:srgbClr val="222222"/>
                </a:solidFill>
                <a:ea typeface="+mn-lt"/>
                <a:cs typeface="+mn-lt"/>
              </a:rPr>
              <a:t>Connects to Google Sheets, </a:t>
            </a:r>
            <a:r>
              <a:rPr lang="en-US" sz="1500" err="1">
                <a:solidFill>
                  <a:srgbClr val="222222"/>
                </a:solidFill>
                <a:ea typeface="+mn-lt"/>
                <a:cs typeface="+mn-lt"/>
              </a:rPr>
              <a:t>BigQuery</a:t>
            </a:r>
            <a:r>
              <a:rPr lang="en-US" sz="1500">
                <a:solidFill>
                  <a:srgbClr val="222222"/>
                </a:solidFill>
                <a:ea typeface="+mn-lt"/>
                <a:cs typeface="+mn-lt"/>
              </a:rPr>
              <a:t>, SQL, and more, allowing seamless integration with existing data sources.</a:t>
            </a:r>
            <a:br>
              <a:rPr lang="en-US" sz="1500">
                <a:solidFill>
                  <a:srgbClr val="222222"/>
                </a:solidFill>
                <a:ea typeface="+mn-lt"/>
                <a:cs typeface="+mn-lt"/>
              </a:rPr>
            </a:br>
            <a:endParaRPr lang="en-US" sz="1500">
              <a:solidFill>
                <a:srgbClr val="222222"/>
              </a:solidFill>
            </a:endParaRPr>
          </a:p>
          <a:p>
            <a:pPr marL="914400"/>
            <a:r>
              <a:rPr lang="en-US" sz="2400">
                <a:solidFill>
                  <a:srgbClr val="222222"/>
                </a:solidFill>
              </a:rPr>
              <a:t>Cons :-</a:t>
            </a:r>
            <a:br>
              <a:rPr lang="en-US" sz="2400">
                <a:solidFill>
                  <a:srgbClr val="222222"/>
                </a:solidFill>
              </a:rPr>
            </a:br>
            <a:r>
              <a:rPr lang="en-US" sz="1500">
                <a:solidFill>
                  <a:srgbClr val="222222"/>
                </a:solidFill>
                <a:ea typeface="+mn-lt"/>
                <a:cs typeface="+mn-lt"/>
              </a:rPr>
              <a:t>Glide apps are PWAs, lacking the capabilities and performance of native apps.</a:t>
            </a:r>
            <a:endParaRPr lang="en-US" sz="1500">
              <a:solidFill>
                <a:srgbClr val="222222"/>
              </a:solidFill>
            </a:endParaRP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301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957-6AC4-423A-C99E-17CB8AEA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err="1"/>
              <a:t>Adolo</a:t>
            </a:r>
          </a:p>
        </p:txBody>
      </p:sp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31A6129-6E2F-FEEC-5D42-1E4198C7F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5018" y="2943945"/>
            <a:ext cx="3028950" cy="971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01C9D-0E93-8BD6-4D9F-C9AE48617847}"/>
              </a:ext>
            </a:extLst>
          </p:cNvPr>
          <p:cNvSpPr txBox="1"/>
          <p:nvPr/>
        </p:nvSpPr>
        <p:spPr>
          <a:xfrm>
            <a:off x="724524" y="1979950"/>
            <a:ext cx="6570688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2400">
                <a:latin typeface="Arial"/>
                <a:cs typeface="Arial"/>
              </a:rPr>
              <a:t>Pros</a:t>
            </a:r>
            <a:br>
              <a:rPr lang="en-US" sz="2400">
                <a:latin typeface="Arial"/>
                <a:cs typeface="Arial"/>
              </a:rPr>
            </a:br>
            <a:br>
              <a:rPr lang="en-US" sz="2400">
                <a:latin typeface="Arial"/>
                <a:cs typeface="Arial"/>
              </a:rPr>
            </a:br>
            <a:r>
              <a:rPr lang="en-US" sz="2400">
                <a:latin typeface="Arial"/>
                <a:cs typeface="Arial"/>
              </a:rPr>
              <a:t>Despite some reported bugs, </a:t>
            </a:r>
            <a:r>
              <a:rPr lang="en-US" sz="2000" err="1">
                <a:solidFill>
                  <a:srgbClr val="22242C"/>
                </a:solidFill>
                <a:latin typeface="Arial"/>
                <a:cs typeface="Arial"/>
              </a:rPr>
              <a:t>Adalo</a:t>
            </a:r>
            <a:r>
              <a:rPr lang="en-US" sz="2000">
                <a:solidFill>
                  <a:srgbClr val="22242C"/>
                </a:solidFill>
                <a:latin typeface="Arial"/>
                <a:cs typeface="Arial"/>
              </a:rPr>
              <a:t> has been recognized for its potential in app creation</a:t>
            </a:r>
            <a:endParaRPr lang="en-US" sz="2000">
              <a:latin typeface="Arial"/>
              <a:cs typeface="Arial"/>
            </a:endParaRP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endParaRPr lang="en-US" sz="2000">
              <a:latin typeface="Arial"/>
              <a:cs typeface="Arial"/>
            </a:endParaRP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2400">
                <a:solidFill>
                  <a:srgbClr val="22242C"/>
                </a:solidFill>
                <a:latin typeface="Arial"/>
                <a:cs typeface="Arial"/>
              </a:rPr>
              <a:t>Cons</a:t>
            </a:r>
            <a:br>
              <a:rPr lang="en-US" sz="2400">
                <a:solidFill>
                  <a:srgbClr val="22242C"/>
                </a:solidFill>
                <a:latin typeface="Arial"/>
                <a:cs typeface="Arial"/>
              </a:rPr>
            </a:br>
            <a:r>
              <a:rPr lang="en-US" sz="2400">
                <a:solidFill>
                  <a:srgbClr val="22242C"/>
                </a:solidFill>
                <a:latin typeface="Arial"/>
                <a:cs typeface="Arial"/>
              </a:rPr>
              <a:t>The user described </a:t>
            </a:r>
            <a:r>
              <a:rPr lang="en-US" sz="2000" err="1">
                <a:solidFill>
                  <a:srgbClr val="22242C"/>
                </a:solidFill>
                <a:latin typeface="Arial"/>
                <a:cs typeface="Arial"/>
              </a:rPr>
              <a:t>Adalo</a:t>
            </a:r>
            <a:r>
              <a:rPr lang="en-US" sz="2000">
                <a:solidFill>
                  <a:srgbClr val="22242C"/>
                </a:solidFill>
                <a:latin typeface="Arial"/>
                <a:cs typeface="Arial"/>
              </a:rPr>
              <a:t> as not reliable, which could lead to issues with app performance and </a:t>
            </a:r>
            <a:r>
              <a:rPr lang="en-US" sz="2000" err="1">
                <a:solidFill>
                  <a:srgbClr val="22242C"/>
                </a:solidFill>
                <a:latin typeface="Arial"/>
                <a:cs typeface="Arial"/>
              </a:rPr>
              <a:t>stabilitlity</a:t>
            </a:r>
            <a:r>
              <a:rPr lang="en-US" sz="2000">
                <a:solidFill>
                  <a:srgbClr val="22242C"/>
                </a:solidFill>
                <a:latin typeface="Arial"/>
                <a:cs typeface="Arial"/>
              </a:rPr>
              <a:t>.</a:t>
            </a:r>
            <a:br>
              <a:rPr lang="en-US" sz="2400"/>
            </a:b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39377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Madison</vt:lpstr>
      <vt:lpstr>All about  No Code</vt:lpstr>
      <vt:lpstr>The 5 Ps of Data </vt:lpstr>
      <vt:lpstr>The 5 Vs of Data</vt:lpstr>
      <vt:lpstr>PowerPoint Presentation</vt:lpstr>
      <vt:lpstr>Advantages of No-Code Tools </vt:lpstr>
      <vt:lpstr>PowerPoint Presentation</vt:lpstr>
      <vt:lpstr>Mobile Development </vt:lpstr>
      <vt:lpstr>Glide</vt:lpstr>
      <vt:lpstr>Adolo</vt:lpstr>
      <vt:lpstr>Databases </vt:lpstr>
      <vt:lpstr>Baserow</vt:lpstr>
      <vt:lpstr>Dataland</vt:lpstr>
      <vt:lpstr>Web Apps</vt:lpstr>
      <vt:lpstr>Softr</vt:lpstr>
      <vt:lpstr>Bubble</vt:lpstr>
      <vt:lpstr>Website Builders</vt:lpstr>
      <vt:lpstr>Squarespace</vt:lpstr>
      <vt:lpstr>Webflow</vt:lpstr>
      <vt:lpstr>Internal tools</vt:lpstr>
      <vt:lpstr>Budibase</vt:lpstr>
      <vt:lpstr>Tadabase</vt:lpstr>
      <vt:lpstr>E-commerce</vt:lpstr>
      <vt:lpstr>Thirtybees</vt:lpstr>
      <vt:lpstr>Odoo</vt:lpstr>
      <vt:lpstr>Productivity</vt:lpstr>
      <vt:lpstr>ClickUp</vt:lpstr>
      <vt:lpstr>Asana</vt:lpstr>
      <vt:lpstr>Forms</vt:lpstr>
      <vt:lpstr>Paperform</vt:lpstr>
      <vt:lpstr>Typeform</vt:lpstr>
      <vt:lpstr>Automation &amp; Integrations</vt:lpstr>
      <vt:lpstr>Make</vt:lpstr>
      <vt:lpstr>Actiondesk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</cp:revision>
  <dcterms:created xsi:type="dcterms:W3CDTF">2024-11-25T10:44:33Z</dcterms:created>
  <dcterms:modified xsi:type="dcterms:W3CDTF">2024-11-25T17:04:14Z</dcterms:modified>
</cp:coreProperties>
</file>