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6" r:id="rId2"/>
    <p:sldId id="394" r:id="rId3"/>
    <p:sldId id="395" r:id="rId4"/>
    <p:sldId id="396" r:id="rId5"/>
    <p:sldId id="397" r:id="rId6"/>
    <p:sldId id="271" r:id="rId7"/>
    <p:sldId id="363" r:id="rId8"/>
    <p:sldId id="361" r:id="rId9"/>
    <p:sldId id="362" r:id="rId10"/>
    <p:sldId id="357" r:id="rId11"/>
    <p:sldId id="358" r:id="rId12"/>
    <p:sldId id="360" r:id="rId13"/>
    <p:sldId id="364" r:id="rId14"/>
    <p:sldId id="365" r:id="rId15"/>
    <p:sldId id="393" r:id="rId16"/>
    <p:sldId id="366" r:id="rId17"/>
    <p:sldId id="372" r:id="rId18"/>
    <p:sldId id="373" r:id="rId19"/>
    <p:sldId id="370"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7" r:id="rId33"/>
    <p:sldId id="386" r:id="rId34"/>
    <p:sldId id="388" r:id="rId35"/>
    <p:sldId id="389" r:id="rId36"/>
    <p:sldId id="390" r:id="rId37"/>
    <p:sldId id="391" r:id="rId38"/>
    <p:sldId id="3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8" d="100"/>
          <a:sy n="38" d="100"/>
        </p:scale>
        <p:origin x="7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39587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453BA-0569-40C3-A706-DBA2E5C1A0F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99508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73099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4852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1965208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3882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110378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3273429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4070468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30805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85394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2453BA-0569-40C3-A706-DBA2E5C1A0F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2615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2453BA-0569-40C3-A706-DBA2E5C1A0FB}"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358818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264409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321110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32453BA-0569-40C3-A706-DBA2E5C1A0FB}" type="datetimeFigureOut">
              <a:rPr lang="en-US" smtClean="0"/>
              <a:t>2/1/2023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334529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453BA-0569-40C3-A706-DBA2E5C1A0FB}"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DC085-6C00-4756-A2F1-58354E2BB5C6}" type="slidenum">
              <a:rPr lang="en-US" smtClean="0"/>
              <a:t>‹#›</a:t>
            </a:fld>
            <a:endParaRPr lang="en-US"/>
          </a:p>
        </p:txBody>
      </p:sp>
    </p:spTree>
    <p:extLst>
      <p:ext uri="{BB962C8B-B14F-4D97-AF65-F5344CB8AC3E}">
        <p14:creationId xmlns:p14="http://schemas.microsoft.com/office/powerpoint/2010/main" val="168459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2453BA-0569-40C3-A706-DBA2E5C1A0FB}" type="datetimeFigureOut">
              <a:rPr lang="en-US" smtClean="0"/>
              <a:t>2/1/2023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8DC085-6C00-4756-A2F1-58354E2BB5C6}" type="slidenum">
              <a:rPr lang="en-US" smtClean="0"/>
              <a:t>‹#›</a:t>
            </a:fld>
            <a:endParaRPr lang="en-US"/>
          </a:p>
        </p:txBody>
      </p:sp>
    </p:spTree>
    <p:extLst>
      <p:ext uri="{BB962C8B-B14F-4D97-AF65-F5344CB8AC3E}">
        <p14:creationId xmlns:p14="http://schemas.microsoft.com/office/powerpoint/2010/main" val="4194662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smtClean="0"/>
              <a:t>ARRAYS</a:t>
            </a:r>
            <a:endParaRPr lang="en-US" b="1" dirty="0"/>
          </a:p>
        </p:txBody>
      </p:sp>
      <p:pic>
        <p:nvPicPr>
          <p:cNvPr id="5" name="Picture 2" descr="cpu"/>
          <p:cNvPicPr>
            <a:picLocks noChangeAspect="1" noChangeArrowheads="1"/>
          </p:cNvPicPr>
          <p:nvPr/>
        </p:nvPicPr>
        <p:blipFill>
          <a:blip r:embed="rId2">
            <a:clrChange>
              <a:clrFrom>
                <a:srgbClr val="F8FCFF"/>
              </a:clrFrom>
              <a:clrTo>
                <a:srgbClr val="F8FCFF">
                  <a:alpha val="0"/>
                </a:srgbClr>
              </a:clrTo>
            </a:clrChange>
            <a:extLst>
              <a:ext uri="{28A0092B-C50C-407E-A947-70E740481C1C}">
                <a14:useLocalDpi xmlns:a14="http://schemas.microsoft.com/office/drawing/2010/main" val="0"/>
              </a:ext>
            </a:extLst>
          </a:blip>
          <a:srcRect/>
          <a:stretch>
            <a:fillRect/>
          </a:stretch>
        </p:blipFill>
        <p:spPr bwMode="auto">
          <a:xfrm>
            <a:off x="635000" y="5256742"/>
            <a:ext cx="990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a:extLst>
              <a:ext uri="{FF2B5EF4-FFF2-40B4-BE49-F238E27FC236}">
                <a16:creationId xmlns:a16="http://schemas.microsoft.com/office/drawing/2014/main" id="{79106CEC-0A51-4717-A55E-A3ACDD17AECF}"/>
              </a:ext>
            </a:extLst>
          </p:cNvPr>
          <p:cNvSpPr>
            <a:spLocks noChangeArrowheads="1"/>
          </p:cNvSpPr>
          <p:nvPr/>
        </p:nvSpPr>
        <p:spPr bwMode="auto">
          <a:xfrm>
            <a:off x="1854200" y="5335123"/>
            <a:ext cx="655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en-US" sz="2000" dirty="0">
                <a:latin typeface="Arial (W1)" pitchFamily="34" charset="0"/>
              </a:rPr>
              <a:t>Prof. Adrian V. </a:t>
            </a:r>
            <a:r>
              <a:rPr lang="en-US" altLang="en-US" sz="2000" dirty="0" err="1">
                <a:latin typeface="Arial (W1)" pitchFamily="34" charset="0"/>
              </a:rPr>
              <a:t>Antopina</a:t>
            </a:r>
            <a:r>
              <a:rPr lang="en-US" altLang="en-US" sz="2000" dirty="0">
                <a:latin typeface="Arial (W1)" pitchFamily="34" charset="0"/>
              </a:rPr>
              <a:t>, BSIM, LPT</a:t>
            </a:r>
          </a:p>
          <a:p>
            <a:pPr eaLnBrk="1" hangingPunct="1">
              <a:lnSpc>
                <a:spcPct val="80000"/>
              </a:lnSpc>
            </a:pPr>
            <a:r>
              <a:rPr lang="en-US" altLang="en-US" sz="2000" dirty="0">
                <a:latin typeface="Old English Text MT" panose="03040902040508030806" pitchFamily="66" charset="0"/>
              </a:rPr>
              <a:t>Central Philippine University</a:t>
            </a:r>
          </a:p>
          <a:p>
            <a:pPr eaLnBrk="1" hangingPunct="1">
              <a:lnSpc>
                <a:spcPct val="80000"/>
              </a:lnSpc>
            </a:pPr>
            <a:r>
              <a:rPr lang="en-US" altLang="en-US" sz="1600" dirty="0"/>
              <a:t>College of Computer Studies</a:t>
            </a:r>
          </a:p>
          <a:p>
            <a:pPr eaLnBrk="1" hangingPunct="1">
              <a:lnSpc>
                <a:spcPct val="80000"/>
              </a:lnSpc>
            </a:pPr>
            <a:r>
              <a:rPr lang="en-US" altLang="en-US" sz="1100" dirty="0"/>
              <a:t>Copyright 2015</a:t>
            </a:r>
            <a:endParaRPr lang="uk-UA" altLang="en-US" sz="1200" dirty="0"/>
          </a:p>
        </p:txBody>
      </p:sp>
    </p:spTree>
    <p:extLst>
      <p:ext uri="{BB962C8B-B14F-4D97-AF65-F5344CB8AC3E}">
        <p14:creationId xmlns:p14="http://schemas.microsoft.com/office/powerpoint/2010/main" val="4118796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smtClean="0"/>
              <a:t>Arrays</a:t>
            </a:r>
            <a:endParaRPr lang="hu-HU" u="sng" dirty="0"/>
          </a:p>
        </p:txBody>
      </p:sp>
      <p:sp>
        <p:nvSpPr>
          <p:cNvPr id="3" name="Content Placeholder 2"/>
          <p:cNvSpPr>
            <a:spLocks noGrp="1"/>
          </p:cNvSpPr>
          <p:nvPr>
            <p:ph idx="1"/>
          </p:nvPr>
        </p:nvSpPr>
        <p:spPr>
          <a:xfrm>
            <a:off x="646111" y="1474695"/>
            <a:ext cx="10904912" cy="4195481"/>
          </a:xfrm>
        </p:spPr>
        <p:txBody>
          <a:bodyPr>
            <a:noAutofit/>
          </a:bodyPr>
          <a:lstStyle/>
          <a:p>
            <a:r>
              <a:rPr lang="hu-HU" sz="2800" dirty="0" smtClean="0"/>
              <a:t>Arrays are data structures in order to store items of the same type</a:t>
            </a:r>
            <a:r>
              <a:rPr lang="en-PH" sz="2800" dirty="0" smtClean="0"/>
              <a:t>.</a:t>
            </a:r>
            <a:endParaRPr lang="hu-HU" sz="2800" dirty="0" smtClean="0"/>
          </a:p>
          <a:p>
            <a:r>
              <a:rPr lang="hu-HU" sz="2800" dirty="0" smtClean="0"/>
              <a:t>We use indices as keys !!!</a:t>
            </a:r>
          </a:p>
          <a:p>
            <a:r>
              <a:rPr lang="hu-HU" sz="2800" dirty="0" smtClean="0"/>
              <a:t>Arrays can have as many dimensions as we want: one or two dimensional arrays are quite popular</a:t>
            </a:r>
            <a:r>
              <a:rPr lang="en-PH" sz="2800" dirty="0" smtClean="0"/>
              <a:t>.</a:t>
            </a:r>
            <a:endParaRPr lang="hu-HU" sz="2800" dirty="0" smtClean="0"/>
          </a:p>
          <a:p>
            <a:r>
              <a:rPr lang="hu-HU" sz="2800" dirty="0" smtClean="0"/>
              <a:t>For example: storing a matrix </a:t>
            </a:r>
            <a:r>
              <a:rPr lang="hu-HU" sz="2800" dirty="0" smtClean="0">
                <a:sym typeface="Wingdings" panose="05000000000000000000" pitchFamily="2" charset="2"/>
              </a:rPr>
              <a:t> two dimensional array</a:t>
            </a:r>
          </a:p>
          <a:p>
            <a:r>
              <a:rPr lang="hu-HU" sz="2800" dirty="0" smtClean="0">
                <a:sym typeface="Wingdings" panose="05000000000000000000" pitchFamily="2" charset="2"/>
              </a:rPr>
              <a:t>Dynamic array: when the size of the array is changing dynamically</a:t>
            </a:r>
            <a:r>
              <a:rPr lang="en-PH" sz="2800" dirty="0" smtClean="0">
                <a:sym typeface="Wingdings" panose="05000000000000000000" pitchFamily="2" charset="2"/>
              </a:rPr>
              <a:t>.</a:t>
            </a:r>
            <a:endParaRPr lang="hu-HU" sz="2800" dirty="0" smtClean="0">
              <a:sym typeface="Wingdings" panose="05000000000000000000" pitchFamily="2" charset="2"/>
            </a:endParaRPr>
          </a:p>
          <a:p>
            <a:r>
              <a:rPr lang="hu-HU" sz="2800" dirty="0" smtClean="0">
                <a:sym typeface="Wingdings" panose="05000000000000000000" pitchFamily="2" charset="2"/>
              </a:rPr>
              <a:t>Applications: lookup tables / hashtables, heaps</a:t>
            </a:r>
          </a:p>
        </p:txBody>
      </p:sp>
    </p:spTree>
    <p:extLst>
      <p:ext uri="{BB962C8B-B14F-4D97-AF65-F5344CB8AC3E}">
        <p14:creationId xmlns:p14="http://schemas.microsoft.com/office/powerpoint/2010/main" val="358592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Advantages</a:t>
            </a:r>
            <a:endParaRPr lang="hu-HU" b="1" u="sng" dirty="0"/>
          </a:p>
        </p:txBody>
      </p:sp>
      <p:sp>
        <p:nvSpPr>
          <p:cNvPr id="3" name="Content Placeholder 2"/>
          <p:cNvSpPr>
            <a:spLocks noGrp="1"/>
          </p:cNvSpPr>
          <p:nvPr>
            <p:ph idx="1"/>
          </p:nvPr>
        </p:nvSpPr>
        <p:spPr>
          <a:xfrm>
            <a:off x="646111" y="1437341"/>
            <a:ext cx="10151876" cy="4195481"/>
          </a:xfrm>
        </p:spPr>
        <p:txBody>
          <a:bodyPr>
            <a:noAutofit/>
          </a:bodyPr>
          <a:lstStyle/>
          <a:p>
            <a:r>
              <a:rPr lang="hu-HU" sz="3200" dirty="0" smtClean="0"/>
              <a:t>We can use random access because of the keys: getItem(int index) will return the value with the given key very fast // </a:t>
            </a:r>
            <a:r>
              <a:rPr lang="hu-HU" sz="3200" b="1" dirty="0" smtClean="0"/>
              <a:t>O(1)</a:t>
            </a:r>
          </a:p>
          <a:p>
            <a:r>
              <a:rPr lang="hu-HU" sz="3200" dirty="0" smtClean="0"/>
              <a:t>Very easy to implement and to use</a:t>
            </a:r>
            <a:r>
              <a:rPr lang="en-PH" sz="3200" dirty="0" smtClean="0"/>
              <a:t>.</a:t>
            </a:r>
            <a:endParaRPr lang="hu-HU" sz="3200" dirty="0" smtClean="0"/>
          </a:p>
          <a:p>
            <a:r>
              <a:rPr lang="hu-HU" sz="3200" dirty="0" smtClean="0"/>
              <a:t>Very fast data structure</a:t>
            </a:r>
            <a:r>
              <a:rPr lang="en-PH" sz="3200" dirty="0" smtClean="0"/>
              <a:t>.</a:t>
            </a:r>
            <a:endParaRPr lang="hu-HU" sz="3200" dirty="0" smtClean="0"/>
          </a:p>
          <a:p>
            <a:r>
              <a:rPr lang="hu-HU" sz="3200" dirty="0" smtClean="0"/>
              <a:t>We should use arrays in applications when we want to add items over and over again and we want to take items with given indexes!!! ~ it will be fast</a:t>
            </a:r>
            <a:r>
              <a:rPr lang="en-PH" sz="3200" dirty="0" smtClean="0"/>
              <a:t>.</a:t>
            </a:r>
            <a:endParaRPr lang="hu-HU" sz="3200" dirty="0"/>
          </a:p>
        </p:txBody>
      </p:sp>
    </p:spTree>
    <p:extLst>
      <p:ext uri="{BB962C8B-B14F-4D97-AF65-F5344CB8AC3E}">
        <p14:creationId xmlns:p14="http://schemas.microsoft.com/office/powerpoint/2010/main" val="493864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smtClean="0"/>
              <a:t>Disadvantages</a:t>
            </a:r>
            <a:endParaRPr lang="hu-HU" b="1" u="sng" dirty="0"/>
          </a:p>
        </p:txBody>
      </p:sp>
      <p:sp>
        <p:nvSpPr>
          <p:cNvPr id="3" name="Content Placeholder 2"/>
          <p:cNvSpPr>
            <a:spLocks noGrp="1"/>
          </p:cNvSpPr>
          <p:nvPr>
            <p:ph idx="1"/>
          </p:nvPr>
        </p:nvSpPr>
        <p:spPr>
          <a:xfrm>
            <a:off x="442911" y="1531514"/>
            <a:ext cx="10635970" cy="4195481"/>
          </a:xfrm>
        </p:spPr>
        <p:txBody>
          <a:bodyPr>
            <a:noAutofit/>
          </a:bodyPr>
          <a:lstStyle/>
          <a:p>
            <a:r>
              <a:rPr lang="hu-HU" sz="3600" dirty="0" smtClean="0"/>
              <a:t>We have to know the size of the array at compile-time: so it is not so dynamic data structure</a:t>
            </a:r>
            <a:r>
              <a:rPr lang="en-PH" sz="3600" dirty="0" smtClean="0"/>
              <a:t>.</a:t>
            </a:r>
            <a:endParaRPr lang="hu-HU" sz="3600" dirty="0" smtClean="0"/>
          </a:p>
          <a:p>
            <a:r>
              <a:rPr lang="hu-HU" sz="3600" dirty="0" smtClean="0"/>
              <a:t>If it is full: we have to create a bigger array and have to copy the values one by one // reconstructing an array is </a:t>
            </a:r>
            <a:r>
              <a:rPr lang="hu-HU" sz="3600" b="1" dirty="0" smtClean="0"/>
              <a:t>O(N)</a:t>
            </a:r>
            <a:r>
              <a:rPr lang="hu-HU" sz="3600" dirty="0" smtClean="0"/>
              <a:t> operation</a:t>
            </a:r>
          </a:p>
          <a:p>
            <a:r>
              <a:rPr lang="hu-HU" sz="3600" dirty="0" smtClean="0"/>
              <a:t>It is not able to store items with different types</a:t>
            </a:r>
            <a:r>
              <a:rPr lang="en-PH" sz="3600" dirty="0" smtClean="0"/>
              <a:t>.</a:t>
            </a:r>
            <a:endParaRPr lang="hu-HU" sz="3600" dirty="0"/>
          </a:p>
        </p:txBody>
      </p:sp>
    </p:spTree>
    <p:extLst>
      <p:ext uri="{BB962C8B-B14F-4D97-AF65-F5344CB8AC3E}">
        <p14:creationId xmlns:p14="http://schemas.microsoft.com/office/powerpoint/2010/main" val="75598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10468020" cy="1384995"/>
          </a:xfrm>
          <a:prstGeom prst="rect">
            <a:avLst/>
          </a:prstGeom>
          <a:noFill/>
        </p:spPr>
        <p:txBody>
          <a:bodyPr wrap="square" rtlCol="0">
            <a:spAutoFit/>
          </a:bodyPr>
          <a:lstStyle/>
          <a:p>
            <a:r>
              <a:rPr lang="hu-HU" sz="2800" b="1" u="sng" dirty="0" smtClean="0"/>
              <a:t>Arrays operation</a:t>
            </a:r>
            <a:r>
              <a:rPr lang="hu-HU" sz="2800" dirty="0" smtClean="0"/>
              <a:t>: add</a:t>
            </a:r>
          </a:p>
          <a:p>
            <a:r>
              <a:rPr lang="hu-HU" sz="2800" dirty="0" smtClean="0"/>
              <a:t>We can keep adding values to the array as far as the</a:t>
            </a:r>
            <a:r>
              <a:rPr lang="en-PH" sz="2800" dirty="0" smtClean="0"/>
              <a:t> </a:t>
            </a:r>
            <a:r>
              <a:rPr lang="hu-HU" sz="2800" dirty="0" smtClean="0"/>
              <a:t>array is not full</a:t>
            </a:r>
            <a:r>
              <a:rPr lang="en-PH" sz="2800" dirty="0" smtClean="0"/>
              <a:t>.</a:t>
            </a:r>
            <a:endParaRPr lang="hu-HU" sz="2800" dirty="0"/>
          </a:p>
        </p:txBody>
      </p:sp>
    </p:spTree>
    <p:extLst>
      <p:ext uri="{BB962C8B-B14F-4D97-AF65-F5344CB8AC3E}">
        <p14:creationId xmlns:p14="http://schemas.microsoft.com/office/powerpoint/2010/main" val="1702820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79" y="875764"/>
            <a:ext cx="9722953" cy="1384995"/>
          </a:xfrm>
          <a:prstGeom prst="rect">
            <a:avLst/>
          </a:prstGeom>
          <a:noFill/>
        </p:spPr>
        <p:txBody>
          <a:bodyPr wrap="square" rtlCol="0">
            <a:spAutoFit/>
          </a:bodyPr>
          <a:lstStyle/>
          <a:p>
            <a:r>
              <a:rPr lang="hu-HU" sz="2800" b="1" u="sng" dirty="0" smtClean="0"/>
              <a:t>Arrays operation</a:t>
            </a:r>
            <a:r>
              <a:rPr lang="hu-HU" sz="2800" dirty="0" smtClean="0"/>
              <a:t>: add</a:t>
            </a:r>
          </a:p>
          <a:p>
            <a:r>
              <a:rPr lang="hu-HU" sz="2800" dirty="0" smtClean="0"/>
              <a:t>We can keep adding values to the array as far as the </a:t>
            </a:r>
          </a:p>
          <a:p>
            <a:r>
              <a:rPr lang="hu-HU" sz="2800" dirty="0" smtClean="0"/>
              <a:t>array is not full</a:t>
            </a:r>
            <a:r>
              <a:rPr lang="en-PH" sz="2800" dirty="0" smtClean="0"/>
              <a:t>.</a:t>
            </a:r>
            <a:endParaRPr lang="hu-HU" sz="2800" dirty="0"/>
          </a:p>
        </p:txBody>
      </p:sp>
      <p:sp>
        <p:nvSpPr>
          <p:cNvPr id="2" name="TextBox 1"/>
          <p:cNvSpPr txBox="1"/>
          <p:nvPr/>
        </p:nvSpPr>
        <p:spPr>
          <a:xfrm>
            <a:off x="1056068" y="2820473"/>
            <a:ext cx="1085554" cy="369332"/>
          </a:xfrm>
          <a:prstGeom prst="rect">
            <a:avLst/>
          </a:prstGeom>
          <a:noFill/>
        </p:spPr>
        <p:txBody>
          <a:bodyPr wrap="none" rtlCol="0">
            <a:spAutoFit/>
          </a:bodyPr>
          <a:lstStyle/>
          <a:p>
            <a:r>
              <a:rPr lang="hu-HU" dirty="0"/>
              <a:t>a</a:t>
            </a:r>
            <a:r>
              <a:rPr lang="hu-HU" dirty="0" smtClean="0"/>
              <a:t>dd(34)</a:t>
            </a:r>
            <a:endParaRPr lang="hu-HU" dirty="0"/>
          </a:p>
        </p:txBody>
      </p:sp>
      <p:sp>
        <p:nvSpPr>
          <p:cNvPr id="13" name="TextBox 12"/>
          <p:cNvSpPr txBox="1"/>
          <p:nvPr/>
        </p:nvSpPr>
        <p:spPr>
          <a:xfrm>
            <a:off x="7122015" y="3005139"/>
            <a:ext cx="312906" cy="369332"/>
          </a:xfrm>
          <a:prstGeom prst="rect">
            <a:avLst/>
          </a:prstGeom>
          <a:noFill/>
        </p:spPr>
        <p:txBody>
          <a:bodyPr wrap="none" rtlCol="0">
            <a:spAutoFit/>
          </a:bodyPr>
          <a:lstStyle/>
          <a:p>
            <a:r>
              <a:rPr lang="hu-HU" dirty="0" smtClean="0"/>
              <a:t>0</a:t>
            </a:r>
            <a:endParaRPr lang="hu-HU" dirty="0"/>
          </a:p>
        </p:txBody>
      </p:sp>
      <p:sp>
        <p:nvSpPr>
          <p:cNvPr id="14" name="Rectangle 13"/>
          <p:cNvSpPr/>
          <p:nvPr/>
        </p:nvSpPr>
        <p:spPr>
          <a:xfrm>
            <a:off x="4700787" y="300513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5" name="Rectangle 14"/>
          <p:cNvSpPr/>
          <p:nvPr/>
        </p:nvSpPr>
        <p:spPr>
          <a:xfrm>
            <a:off x="4700787" y="339150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6" name="Rectangle 15"/>
          <p:cNvSpPr/>
          <p:nvPr/>
        </p:nvSpPr>
        <p:spPr>
          <a:xfrm>
            <a:off x="4700787" y="377787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7" name="Rectangle 16"/>
          <p:cNvSpPr/>
          <p:nvPr/>
        </p:nvSpPr>
        <p:spPr>
          <a:xfrm>
            <a:off x="4700787" y="4164237"/>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8" name="Rectangle 17"/>
          <p:cNvSpPr/>
          <p:nvPr/>
        </p:nvSpPr>
        <p:spPr>
          <a:xfrm>
            <a:off x="4700787" y="4550603"/>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9" name="Rectangle 18"/>
          <p:cNvSpPr/>
          <p:nvPr/>
        </p:nvSpPr>
        <p:spPr>
          <a:xfrm>
            <a:off x="4700787" y="493696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0" name="Rectangle 19"/>
          <p:cNvSpPr/>
          <p:nvPr/>
        </p:nvSpPr>
        <p:spPr>
          <a:xfrm>
            <a:off x="4700787" y="532333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1" name="Rectangle 20"/>
          <p:cNvSpPr/>
          <p:nvPr/>
        </p:nvSpPr>
        <p:spPr>
          <a:xfrm>
            <a:off x="4700787" y="570970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2" name="TextBox 21"/>
          <p:cNvSpPr txBox="1"/>
          <p:nvPr/>
        </p:nvSpPr>
        <p:spPr>
          <a:xfrm>
            <a:off x="7122015" y="3403602"/>
            <a:ext cx="312906" cy="369332"/>
          </a:xfrm>
          <a:prstGeom prst="rect">
            <a:avLst/>
          </a:prstGeom>
          <a:noFill/>
        </p:spPr>
        <p:txBody>
          <a:bodyPr wrap="none" rtlCol="0">
            <a:spAutoFit/>
          </a:bodyPr>
          <a:lstStyle/>
          <a:p>
            <a:r>
              <a:rPr lang="hu-HU" dirty="0"/>
              <a:t>1</a:t>
            </a:r>
          </a:p>
        </p:txBody>
      </p:sp>
      <p:sp>
        <p:nvSpPr>
          <p:cNvPr id="23" name="TextBox 22"/>
          <p:cNvSpPr txBox="1"/>
          <p:nvPr/>
        </p:nvSpPr>
        <p:spPr>
          <a:xfrm>
            <a:off x="7122015" y="3802065"/>
            <a:ext cx="312906" cy="369332"/>
          </a:xfrm>
          <a:prstGeom prst="rect">
            <a:avLst/>
          </a:prstGeom>
          <a:noFill/>
        </p:spPr>
        <p:txBody>
          <a:bodyPr wrap="none" rtlCol="0">
            <a:spAutoFit/>
          </a:bodyPr>
          <a:lstStyle/>
          <a:p>
            <a:r>
              <a:rPr lang="hu-HU" dirty="0"/>
              <a:t>2</a:t>
            </a:r>
          </a:p>
        </p:txBody>
      </p:sp>
      <p:sp>
        <p:nvSpPr>
          <p:cNvPr id="24" name="TextBox 23"/>
          <p:cNvSpPr txBox="1"/>
          <p:nvPr/>
        </p:nvSpPr>
        <p:spPr>
          <a:xfrm>
            <a:off x="7122015" y="4171397"/>
            <a:ext cx="285483" cy="369332"/>
          </a:xfrm>
          <a:prstGeom prst="rect">
            <a:avLst/>
          </a:prstGeom>
          <a:noFill/>
        </p:spPr>
        <p:txBody>
          <a:bodyPr wrap="square" rtlCol="0">
            <a:spAutoFit/>
          </a:bodyPr>
          <a:lstStyle/>
          <a:p>
            <a:r>
              <a:rPr lang="hu-HU" dirty="0"/>
              <a:t>3</a:t>
            </a:r>
          </a:p>
        </p:txBody>
      </p:sp>
      <p:sp>
        <p:nvSpPr>
          <p:cNvPr id="25" name="TextBox 24"/>
          <p:cNvSpPr txBox="1"/>
          <p:nvPr/>
        </p:nvSpPr>
        <p:spPr>
          <a:xfrm>
            <a:off x="7122015" y="4560477"/>
            <a:ext cx="312906" cy="369332"/>
          </a:xfrm>
          <a:prstGeom prst="rect">
            <a:avLst/>
          </a:prstGeom>
          <a:noFill/>
        </p:spPr>
        <p:txBody>
          <a:bodyPr wrap="none" rtlCol="0">
            <a:spAutoFit/>
          </a:bodyPr>
          <a:lstStyle/>
          <a:p>
            <a:r>
              <a:rPr lang="hu-HU" dirty="0"/>
              <a:t>4</a:t>
            </a:r>
          </a:p>
        </p:txBody>
      </p:sp>
      <p:sp>
        <p:nvSpPr>
          <p:cNvPr id="26" name="TextBox 25"/>
          <p:cNvSpPr txBox="1"/>
          <p:nvPr/>
        </p:nvSpPr>
        <p:spPr>
          <a:xfrm>
            <a:off x="7122015" y="4958940"/>
            <a:ext cx="312906" cy="369332"/>
          </a:xfrm>
          <a:prstGeom prst="rect">
            <a:avLst/>
          </a:prstGeom>
          <a:noFill/>
        </p:spPr>
        <p:txBody>
          <a:bodyPr wrap="none" rtlCol="0">
            <a:spAutoFit/>
          </a:bodyPr>
          <a:lstStyle/>
          <a:p>
            <a:r>
              <a:rPr lang="hu-HU" dirty="0"/>
              <a:t>5</a:t>
            </a:r>
          </a:p>
        </p:txBody>
      </p:sp>
      <p:sp>
        <p:nvSpPr>
          <p:cNvPr id="27" name="TextBox 26"/>
          <p:cNvSpPr txBox="1"/>
          <p:nvPr/>
        </p:nvSpPr>
        <p:spPr>
          <a:xfrm>
            <a:off x="7122015" y="5357403"/>
            <a:ext cx="312906" cy="369332"/>
          </a:xfrm>
          <a:prstGeom prst="rect">
            <a:avLst/>
          </a:prstGeom>
          <a:noFill/>
        </p:spPr>
        <p:txBody>
          <a:bodyPr wrap="none" rtlCol="0">
            <a:spAutoFit/>
          </a:bodyPr>
          <a:lstStyle/>
          <a:p>
            <a:r>
              <a:rPr lang="hu-HU" dirty="0"/>
              <a:t>6</a:t>
            </a:r>
          </a:p>
        </p:txBody>
      </p:sp>
      <p:sp>
        <p:nvSpPr>
          <p:cNvPr id="28" name="TextBox 27"/>
          <p:cNvSpPr txBox="1"/>
          <p:nvPr/>
        </p:nvSpPr>
        <p:spPr>
          <a:xfrm>
            <a:off x="7135726" y="5726735"/>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933670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563837" cy="1384995"/>
          </a:xfrm>
          <a:prstGeom prst="rect">
            <a:avLst/>
          </a:prstGeom>
          <a:noFill/>
        </p:spPr>
        <p:txBody>
          <a:bodyPr wrap="none" rtlCol="0">
            <a:spAutoFit/>
          </a:bodyPr>
          <a:lstStyle/>
          <a:p>
            <a:r>
              <a:rPr lang="hu-HU" sz="2800" b="1" u="sng" dirty="0" smtClean="0"/>
              <a:t>Arrays operation</a:t>
            </a:r>
            <a:r>
              <a:rPr lang="hu-HU" sz="2800" dirty="0" smtClean="0"/>
              <a:t>: add</a:t>
            </a:r>
          </a:p>
          <a:p>
            <a:r>
              <a:rPr lang="hu-HU" sz="2800" dirty="0" smtClean="0"/>
              <a:t>We can keep adding values to the array as far as the </a:t>
            </a:r>
          </a:p>
          <a:p>
            <a:r>
              <a:rPr lang="hu-HU" sz="2800" dirty="0" smtClean="0"/>
              <a:t>array is not full</a:t>
            </a:r>
            <a:r>
              <a:rPr lang="en-PH" sz="2800" dirty="0" smtClean="0"/>
              <a:t>.</a:t>
            </a:r>
            <a:endParaRPr lang="hu-HU" sz="2800" dirty="0"/>
          </a:p>
        </p:txBody>
      </p:sp>
      <p:sp>
        <p:nvSpPr>
          <p:cNvPr id="2" name="TextBox 1"/>
          <p:cNvSpPr txBox="1"/>
          <p:nvPr/>
        </p:nvSpPr>
        <p:spPr>
          <a:xfrm>
            <a:off x="1056068" y="2820473"/>
            <a:ext cx="1085554" cy="369332"/>
          </a:xfrm>
          <a:prstGeom prst="rect">
            <a:avLst/>
          </a:prstGeom>
          <a:noFill/>
        </p:spPr>
        <p:txBody>
          <a:bodyPr wrap="none" rtlCol="0">
            <a:spAutoFit/>
          </a:bodyPr>
          <a:lstStyle/>
          <a:p>
            <a:r>
              <a:rPr lang="hu-HU" dirty="0"/>
              <a:t>a</a:t>
            </a:r>
            <a:r>
              <a:rPr lang="hu-HU" dirty="0" smtClean="0"/>
              <a:t>dd(34)</a:t>
            </a:r>
            <a:endParaRPr lang="hu-HU" dirty="0"/>
          </a:p>
        </p:txBody>
      </p:sp>
      <p:sp>
        <p:nvSpPr>
          <p:cNvPr id="13" name="TextBox 12"/>
          <p:cNvSpPr txBox="1"/>
          <p:nvPr/>
        </p:nvSpPr>
        <p:spPr>
          <a:xfrm>
            <a:off x="7122015" y="3005139"/>
            <a:ext cx="312906" cy="369332"/>
          </a:xfrm>
          <a:prstGeom prst="rect">
            <a:avLst/>
          </a:prstGeom>
          <a:noFill/>
        </p:spPr>
        <p:txBody>
          <a:bodyPr wrap="none" rtlCol="0">
            <a:spAutoFit/>
          </a:bodyPr>
          <a:lstStyle/>
          <a:p>
            <a:r>
              <a:rPr lang="hu-HU" dirty="0" smtClean="0"/>
              <a:t>0</a:t>
            </a:r>
            <a:endParaRPr lang="hu-HU" dirty="0"/>
          </a:p>
        </p:txBody>
      </p:sp>
      <p:sp>
        <p:nvSpPr>
          <p:cNvPr id="14" name="Rectangle 13"/>
          <p:cNvSpPr/>
          <p:nvPr/>
        </p:nvSpPr>
        <p:spPr>
          <a:xfrm>
            <a:off x="4700787" y="300513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15" name="Rectangle 14"/>
          <p:cNvSpPr/>
          <p:nvPr/>
        </p:nvSpPr>
        <p:spPr>
          <a:xfrm>
            <a:off x="4700787" y="339150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6" name="Rectangle 15"/>
          <p:cNvSpPr/>
          <p:nvPr/>
        </p:nvSpPr>
        <p:spPr>
          <a:xfrm>
            <a:off x="4700787" y="377787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7" name="Rectangle 16"/>
          <p:cNvSpPr/>
          <p:nvPr/>
        </p:nvSpPr>
        <p:spPr>
          <a:xfrm>
            <a:off x="4700787" y="4164237"/>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8" name="Rectangle 17"/>
          <p:cNvSpPr/>
          <p:nvPr/>
        </p:nvSpPr>
        <p:spPr>
          <a:xfrm>
            <a:off x="4700787" y="4550603"/>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9" name="Rectangle 18"/>
          <p:cNvSpPr/>
          <p:nvPr/>
        </p:nvSpPr>
        <p:spPr>
          <a:xfrm>
            <a:off x="4700787" y="493696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0" name="Rectangle 19"/>
          <p:cNvSpPr/>
          <p:nvPr/>
        </p:nvSpPr>
        <p:spPr>
          <a:xfrm>
            <a:off x="4700787" y="532333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1" name="Rectangle 20"/>
          <p:cNvSpPr/>
          <p:nvPr/>
        </p:nvSpPr>
        <p:spPr>
          <a:xfrm>
            <a:off x="4700787" y="570970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2" name="TextBox 21"/>
          <p:cNvSpPr txBox="1"/>
          <p:nvPr/>
        </p:nvSpPr>
        <p:spPr>
          <a:xfrm>
            <a:off x="7122015" y="3403602"/>
            <a:ext cx="312906" cy="369332"/>
          </a:xfrm>
          <a:prstGeom prst="rect">
            <a:avLst/>
          </a:prstGeom>
          <a:noFill/>
        </p:spPr>
        <p:txBody>
          <a:bodyPr wrap="none" rtlCol="0">
            <a:spAutoFit/>
          </a:bodyPr>
          <a:lstStyle/>
          <a:p>
            <a:r>
              <a:rPr lang="hu-HU" dirty="0"/>
              <a:t>1</a:t>
            </a:r>
          </a:p>
        </p:txBody>
      </p:sp>
      <p:sp>
        <p:nvSpPr>
          <p:cNvPr id="23" name="TextBox 22"/>
          <p:cNvSpPr txBox="1"/>
          <p:nvPr/>
        </p:nvSpPr>
        <p:spPr>
          <a:xfrm>
            <a:off x="7122015" y="3802065"/>
            <a:ext cx="312906" cy="369332"/>
          </a:xfrm>
          <a:prstGeom prst="rect">
            <a:avLst/>
          </a:prstGeom>
          <a:noFill/>
        </p:spPr>
        <p:txBody>
          <a:bodyPr wrap="none" rtlCol="0">
            <a:spAutoFit/>
          </a:bodyPr>
          <a:lstStyle/>
          <a:p>
            <a:r>
              <a:rPr lang="hu-HU" dirty="0"/>
              <a:t>2</a:t>
            </a:r>
          </a:p>
        </p:txBody>
      </p:sp>
      <p:sp>
        <p:nvSpPr>
          <p:cNvPr id="24" name="TextBox 23"/>
          <p:cNvSpPr txBox="1"/>
          <p:nvPr/>
        </p:nvSpPr>
        <p:spPr>
          <a:xfrm>
            <a:off x="7122015" y="4171397"/>
            <a:ext cx="285483" cy="369332"/>
          </a:xfrm>
          <a:prstGeom prst="rect">
            <a:avLst/>
          </a:prstGeom>
          <a:noFill/>
        </p:spPr>
        <p:txBody>
          <a:bodyPr wrap="square" rtlCol="0">
            <a:spAutoFit/>
          </a:bodyPr>
          <a:lstStyle/>
          <a:p>
            <a:r>
              <a:rPr lang="hu-HU" dirty="0"/>
              <a:t>3</a:t>
            </a:r>
          </a:p>
        </p:txBody>
      </p:sp>
      <p:sp>
        <p:nvSpPr>
          <p:cNvPr id="25" name="TextBox 24"/>
          <p:cNvSpPr txBox="1"/>
          <p:nvPr/>
        </p:nvSpPr>
        <p:spPr>
          <a:xfrm>
            <a:off x="7122015" y="4560477"/>
            <a:ext cx="312906" cy="369332"/>
          </a:xfrm>
          <a:prstGeom prst="rect">
            <a:avLst/>
          </a:prstGeom>
          <a:noFill/>
        </p:spPr>
        <p:txBody>
          <a:bodyPr wrap="none" rtlCol="0">
            <a:spAutoFit/>
          </a:bodyPr>
          <a:lstStyle/>
          <a:p>
            <a:r>
              <a:rPr lang="hu-HU" dirty="0"/>
              <a:t>4</a:t>
            </a:r>
          </a:p>
        </p:txBody>
      </p:sp>
      <p:sp>
        <p:nvSpPr>
          <p:cNvPr id="26" name="TextBox 25"/>
          <p:cNvSpPr txBox="1"/>
          <p:nvPr/>
        </p:nvSpPr>
        <p:spPr>
          <a:xfrm>
            <a:off x="7122015" y="4958940"/>
            <a:ext cx="312906" cy="369332"/>
          </a:xfrm>
          <a:prstGeom prst="rect">
            <a:avLst/>
          </a:prstGeom>
          <a:noFill/>
        </p:spPr>
        <p:txBody>
          <a:bodyPr wrap="none" rtlCol="0">
            <a:spAutoFit/>
          </a:bodyPr>
          <a:lstStyle/>
          <a:p>
            <a:r>
              <a:rPr lang="hu-HU" dirty="0"/>
              <a:t>5</a:t>
            </a:r>
          </a:p>
        </p:txBody>
      </p:sp>
      <p:sp>
        <p:nvSpPr>
          <p:cNvPr id="27" name="TextBox 26"/>
          <p:cNvSpPr txBox="1"/>
          <p:nvPr/>
        </p:nvSpPr>
        <p:spPr>
          <a:xfrm>
            <a:off x="7122015" y="5357403"/>
            <a:ext cx="312906" cy="369332"/>
          </a:xfrm>
          <a:prstGeom prst="rect">
            <a:avLst/>
          </a:prstGeom>
          <a:noFill/>
        </p:spPr>
        <p:txBody>
          <a:bodyPr wrap="none" rtlCol="0">
            <a:spAutoFit/>
          </a:bodyPr>
          <a:lstStyle/>
          <a:p>
            <a:r>
              <a:rPr lang="hu-HU" dirty="0"/>
              <a:t>6</a:t>
            </a:r>
          </a:p>
        </p:txBody>
      </p:sp>
      <p:sp>
        <p:nvSpPr>
          <p:cNvPr id="28" name="TextBox 27"/>
          <p:cNvSpPr txBox="1"/>
          <p:nvPr/>
        </p:nvSpPr>
        <p:spPr>
          <a:xfrm>
            <a:off x="7135726" y="5726735"/>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07758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563837" cy="1384995"/>
          </a:xfrm>
          <a:prstGeom prst="rect">
            <a:avLst/>
          </a:prstGeom>
          <a:noFill/>
        </p:spPr>
        <p:txBody>
          <a:bodyPr wrap="none" rtlCol="0">
            <a:spAutoFit/>
          </a:bodyPr>
          <a:lstStyle/>
          <a:p>
            <a:r>
              <a:rPr lang="hu-HU" sz="2800" b="1" u="sng" dirty="0" smtClean="0"/>
              <a:t>Arrays operation</a:t>
            </a:r>
            <a:r>
              <a:rPr lang="hu-HU" sz="2800" dirty="0" smtClean="0"/>
              <a:t>: add</a:t>
            </a:r>
          </a:p>
          <a:p>
            <a:r>
              <a:rPr lang="hu-HU" sz="2800" dirty="0" smtClean="0"/>
              <a:t>We can keep adding values to the array as far as the </a:t>
            </a:r>
          </a:p>
          <a:p>
            <a:r>
              <a:rPr lang="hu-HU" sz="2800" dirty="0" smtClean="0"/>
              <a:t>array is not full</a:t>
            </a:r>
            <a:r>
              <a:rPr lang="en-PH" sz="2800" dirty="0" smtClean="0"/>
              <a:t>.</a:t>
            </a:r>
            <a:endParaRPr lang="hu-HU" sz="2800" dirty="0"/>
          </a:p>
        </p:txBody>
      </p:sp>
      <p:sp>
        <p:nvSpPr>
          <p:cNvPr id="13" name="TextBox 12"/>
          <p:cNvSpPr txBox="1"/>
          <p:nvPr/>
        </p:nvSpPr>
        <p:spPr>
          <a:xfrm>
            <a:off x="1056068" y="2820473"/>
            <a:ext cx="1085554" cy="369332"/>
          </a:xfrm>
          <a:prstGeom prst="rect">
            <a:avLst/>
          </a:prstGeom>
          <a:noFill/>
        </p:spPr>
        <p:txBody>
          <a:bodyPr wrap="none" rtlCol="0">
            <a:spAutoFit/>
          </a:bodyPr>
          <a:lstStyle/>
          <a:p>
            <a:r>
              <a:rPr lang="hu-HU" dirty="0" smtClean="0"/>
              <a:t>add(12)</a:t>
            </a:r>
            <a:endParaRPr lang="hu-HU" dirty="0"/>
          </a:p>
        </p:txBody>
      </p:sp>
      <p:sp>
        <p:nvSpPr>
          <p:cNvPr id="14" name="TextBox 13"/>
          <p:cNvSpPr txBox="1"/>
          <p:nvPr/>
        </p:nvSpPr>
        <p:spPr>
          <a:xfrm>
            <a:off x="7122015" y="3005139"/>
            <a:ext cx="312906" cy="369332"/>
          </a:xfrm>
          <a:prstGeom prst="rect">
            <a:avLst/>
          </a:prstGeom>
          <a:noFill/>
        </p:spPr>
        <p:txBody>
          <a:bodyPr wrap="none" rtlCol="0">
            <a:spAutoFit/>
          </a:bodyPr>
          <a:lstStyle/>
          <a:p>
            <a:r>
              <a:rPr lang="hu-HU" dirty="0" smtClean="0"/>
              <a:t>0</a:t>
            </a:r>
            <a:endParaRPr lang="hu-HU" dirty="0"/>
          </a:p>
        </p:txBody>
      </p:sp>
      <p:sp>
        <p:nvSpPr>
          <p:cNvPr id="15" name="Rectangle 14"/>
          <p:cNvSpPr/>
          <p:nvPr/>
        </p:nvSpPr>
        <p:spPr>
          <a:xfrm>
            <a:off x="4700787" y="300513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16" name="Rectangle 15"/>
          <p:cNvSpPr/>
          <p:nvPr/>
        </p:nvSpPr>
        <p:spPr>
          <a:xfrm>
            <a:off x="4700787" y="339150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17" name="Rectangle 16"/>
          <p:cNvSpPr/>
          <p:nvPr/>
        </p:nvSpPr>
        <p:spPr>
          <a:xfrm>
            <a:off x="4700787" y="377787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8" name="Rectangle 17"/>
          <p:cNvSpPr/>
          <p:nvPr/>
        </p:nvSpPr>
        <p:spPr>
          <a:xfrm>
            <a:off x="4700787" y="4164237"/>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9" name="Rectangle 18"/>
          <p:cNvSpPr/>
          <p:nvPr/>
        </p:nvSpPr>
        <p:spPr>
          <a:xfrm>
            <a:off x="4700787" y="4550603"/>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0" name="Rectangle 19"/>
          <p:cNvSpPr/>
          <p:nvPr/>
        </p:nvSpPr>
        <p:spPr>
          <a:xfrm>
            <a:off x="4700787" y="493696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1" name="Rectangle 20"/>
          <p:cNvSpPr/>
          <p:nvPr/>
        </p:nvSpPr>
        <p:spPr>
          <a:xfrm>
            <a:off x="4700787" y="532333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2" name="Rectangle 21"/>
          <p:cNvSpPr/>
          <p:nvPr/>
        </p:nvSpPr>
        <p:spPr>
          <a:xfrm>
            <a:off x="4700787" y="570970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3" name="TextBox 22"/>
          <p:cNvSpPr txBox="1"/>
          <p:nvPr/>
        </p:nvSpPr>
        <p:spPr>
          <a:xfrm>
            <a:off x="7122015" y="3403602"/>
            <a:ext cx="312906" cy="369332"/>
          </a:xfrm>
          <a:prstGeom prst="rect">
            <a:avLst/>
          </a:prstGeom>
          <a:noFill/>
        </p:spPr>
        <p:txBody>
          <a:bodyPr wrap="none" rtlCol="0">
            <a:spAutoFit/>
          </a:bodyPr>
          <a:lstStyle/>
          <a:p>
            <a:r>
              <a:rPr lang="hu-HU" dirty="0"/>
              <a:t>1</a:t>
            </a:r>
          </a:p>
        </p:txBody>
      </p:sp>
      <p:sp>
        <p:nvSpPr>
          <p:cNvPr id="24" name="TextBox 23"/>
          <p:cNvSpPr txBox="1"/>
          <p:nvPr/>
        </p:nvSpPr>
        <p:spPr>
          <a:xfrm>
            <a:off x="7122015" y="3802065"/>
            <a:ext cx="312906" cy="369332"/>
          </a:xfrm>
          <a:prstGeom prst="rect">
            <a:avLst/>
          </a:prstGeom>
          <a:noFill/>
        </p:spPr>
        <p:txBody>
          <a:bodyPr wrap="none" rtlCol="0">
            <a:spAutoFit/>
          </a:bodyPr>
          <a:lstStyle/>
          <a:p>
            <a:r>
              <a:rPr lang="hu-HU" dirty="0"/>
              <a:t>2</a:t>
            </a:r>
          </a:p>
        </p:txBody>
      </p:sp>
      <p:sp>
        <p:nvSpPr>
          <p:cNvPr id="25" name="TextBox 24"/>
          <p:cNvSpPr txBox="1"/>
          <p:nvPr/>
        </p:nvSpPr>
        <p:spPr>
          <a:xfrm>
            <a:off x="7122015" y="4171397"/>
            <a:ext cx="285483" cy="369332"/>
          </a:xfrm>
          <a:prstGeom prst="rect">
            <a:avLst/>
          </a:prstGeom>
          <a:noFill/>
        </p:spPr>
        <p:txBody>
          <a:bodyPr wrap="square" rtlCol="0">
            <a:spAutoFit/>
          </a:bodyPr>
          <a:lstStyle/>
          <a:p>
            <a:r>
              <a:rPr lang="hu-HU" dirty="0"/>
              <a:t>3</a:t>
            </a:r>
          </a:p>
        </p:txBody>
      </p:sp>
      <p:sp>
        <p:nvSpPr>
          <p:cNvPr id="26" name="TextBox 25"/>
          <p:cNvSpPr txBox="1"/>
          <p:nvPr/>
        </p:nvSpPr>
        <p:spPr>
          <a:xfrm>
            <a:off x="7122015" y="4560477"/>
            <a:ext cx="312906" cy="369332"/>
          </a:xfrm>
          <a:prstGeom prst="rect">
            <a:avLst/>
          </a:prstGeom>
          <a:noFill/>
        </p:spPr>
        <p:txBody>
          <a:bodyPr wrap="none" rtlCol="0">
            <a:spAutoFit/>
          </a:bodyPr>
          <a:lstStyle/>
          <a:p>
            <a:r>
              <a:rPr lang="hu-HU" dirty="0"/>
              <a:t>4</a:t>
            </a:r>
          </a:p>
        </p:txBody>
      </p:sp>
      <p:sp>
        <p:nvSpPr>
          <p:cNvPr id="27" name="TextBox 26"/>
          <p:cNvSpPr txBox="1"/>
          <p:nvPr/>
        </p:nvSpPr>
        <p:spPr>
          <a:xfrm>
            <a:off x="7122015" y="4958940"/>
            <a:ext cx="312906" cy="369332"/>
          </a:xfrm>
          <a:prstGeom prst="rect">
            <a:avLst/>
          </a:prstGeom>
          <a:noFill/>
        </p:spPr>
        <p:txBody>
          <a:bodyPr wrap="none" rtlCol="0">
            <a:spAutoFit/>
          </a:bodyPr>
          <a:lstStyle/>
          <a:p>
            <a:r>
              <a:rPr lang="hu-HU" dirty="0"/>
              <a:t>5</a:t>
            </a:r>
          </a:p>
        </p:txBody>
      </p:sp>
      <p:sp>
        <p:nvSpPr>
          <p:cNvPr id="28" name="TextBox 27"/>
          <p:cNvSpPr txBox="1"/>
          <p:nvPr/>
        </p:nvSpPr>
        <p:spPr>
          <a:xfrm>
            <a:off x="7122015" y="5357403"/>
            <a:ext cx="312906" cy="369332"/>
          </a:xfrm>
          <a:prstGeom prst="rect">
            <a:avLst/>
          </a:prstGeom>
          <a:noFill/>
        </p:spPr>
        <p:txBody>
          <a:bodyPr wrap="none" rtlCol="0">
            <a:spAutoFit/>
          </a:bodyPr>
          <a:lstStyle/>
          <a:p>
            <a:r>
              <a:rPr lang="hu-HU" dirty="0"/>
              <a:t>6</a:t>
            </a:r>
          </a:p>
        </p:txBody>
      </p:sp>
      <p:sp>
        <p:nvSpPr>
          <p:cNvPr id="29" name="TextBox 28"/>
          <p:cNvSpPr txBox="1"/>
          <p:nvPr/>
        </p:nvSpPr>
        <p:spPr>
          <a:xfrm>
            <a:off x="7135726" y="5726735"/>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840900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563837" cy="1384995"/>
          </a:xfrm>
          <a:prstGeom prst="rect">
            <a:avLst/>
          </a:prstGeom>
          <a:noFill/>
        </p:spPr>
        <p:txBody>
          <a:bodyPr wrap="none" rtlCol="0">
            <a:spAutoFit/>
          </a:bodyPr>
          <a:lstStyle/>
          <a:p>
            <a:r>
              <a:rPr lang="hu-HU" sz="2800" b="1" u="sng" dirty="0" smtClean="0"/>
              <a:t>Arrays operation</a:t>
            </a:r>
            <a:r>
              <a:rPr lang="hu-HU" sz="2800" dirty="0" smtClean="0"/>
              <a:t>: add</a:t>
            </a:r>
          </a:p>
          <a:p>
            <a:r>
              <a:rPr lang="hu-HU" sz="2800" dirty="0" smtClean="0"/>
              <a:t>We can keep adding values to the array as far as the </a:t>
            </a:r>
          </a:p>
          <a:p>
            <a:r>
              <a:rPr lang="hu-HU" sz="2800" dirty="0" smtClean="0"/>
              <a:t>array is not full</a:t>
            </a:r>
            <a:r>
              <a:rPr lang="en-PH" sz="2800" dirty="0" smtClean="0"/>
              <a:t>.</a:t>
            </a:r>
            <a:endParaRPr lang="hu-HU" sz="2800" dirty="0"/>
          </a:p>
        </p:txBody>
      </p:sp>
      <p:sp>
        <p:nvSpPr>
          <p:cNvPr id="13" name="TextBox 12"/>
          <p:cNvSpPr txBox="1"/>
          <p:nvPr/>
        </p:nvSpPr>
        <p:spPr>
          <a:xfrm>
            <a:off x="1056068" y="2820473"/>
            <a:ext cx="1213794" cy="369332"/>
          </a:xfrm>
          <a:prstGeom prst="rect">
            <a:avLst/>
          </a:prstGeom>
          <a:noFill/>
        </p:spPr>
        <p:txBody>
          <a:bodyPr wrap="none" rtlCol="0">
            <a:spAutoFit/>
          </a:bodyPr>
          <a:lstStyle/>
          <a:p>
            <a:r>
              <a:rPr lang="hu-HU" dirty="0" smtClean="0"/>
              <a:t>add(120)</a:t>
            </a:r>
            <a:endParaRPr lang="hu-HU" dirty="0"/>
          </a:p>
        </p:txBody>
      </p:sp>
      <p:sp>
        <p:nvSpPr>
          <p:cNvPr id="14" name="TextBox 13"/>
          <p:cNvSpPr txBox="1"/>
          <p:nvPr/>
        </p:nvSpPr>
        <p:spPr>
          <a:xfrm>
            <a:off x="7122015" y="3005139"/>
            <a:ext cx="312906" cy="369332"/>
          </a:xfrm>
          <a:prstGeom prst="rect">
            <a:avLst/>
          </a:prstGeom>
          <a:noFill/>
        </p:spPr>
        <p:txBody>
          <a:bodyPr wrap="none" rtlCol="0">
            <a:spAutoFit/>
          </a:bodyPr>
          <a:lstStyle/>
          <a:p>
            <a:r>
              <a:rPr lang="hu-HU" dirty="0" smtClean="0"/>
              <a:t>0</a:t>
            </a:r>
            <a:endParaRPr lang="hu-HU" dirty="0"/>
          </a:p>
        </p:txBody>
      </p:sp>
      <p:sp>
        <p:nvSpPr>
          <p:cNvPr id="15" name="Rectangle 14"/>
          <p:cNvSpPr/>
          <p:nvPr/>
        </p:nvSpPr>
        <p:spPr>
          <a:xfrm>
            <a:off x="4700787" y="300513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16" name="Rectangle 15"/>
          <p:cNvSpPr/>
          <p:nvPr/>
        </p:nvSpPr>
        <p:spPr>
          <a:xfrm>
            <a:off x="4700787" y="339150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17" name="Rectangle 16"/>
          <p:cNvSpPr/>
          <p:nvPr/>
        </p:nvSpPr>
        <p:spPr>
          <a:xfrm>
            <a:off x="4700787" y="377787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8" name="Rectangle 17"/>
          <p:cNvSpPr/>
          <p:nvPr/>
        </p:nvSpPr>
        <p:spPr>
          <a:xfrm>
            <a:off x="4700787" y="4164237"/>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9" name="Rectangle 18"/>
          <p:cNvSpPr/>
          <p:nvPr/>
        </p:nvSpPr>
        <p:spPr>
          <a:xfrm>
            <a:off x="4700787" y="4550603"/>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0" name="Rectangle 19"/>
          <p:cNvSpPr/>
          <p:nvPr/>
        </p:nvSpPr>
        <p:spPr>
          <a:xfrm>
            <a:off x="4700787" y="493696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1" name="Rectangle 20"/>
          <p:cNvSpPr/>
          <p:nvPr/>
        </p:nvSpPr>
        <p:spPr>
          <a:xfrm>
            <a:off x="4700787" y="532333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2" name="Rectangle 21"/>
          <p:cNvSpPr/>
          <p:nvPr/>
        </p:nvSpPr>
        <p:spPr>
          <a:xfrm>
            <a:off x="4700787" y="570970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3" name="TextBox 22"/>
          <p:cNvSpPr txBox="1"/>
          <p:nvPr/>
        </p:nvSpPr>
        <p:spPr>
          <a:xfrm>
            <a:off x="7122015" y="3403602"/>
            <a:ext cx="312906" cy="369332"/>
          </a:xfrm>
          <a:prstGeom prst="rect">
            <a:avLst/>
          </a:prstGeom>
          <a:noFill/>
        </p:spPr>
        <p:txBody>
          <a:bodyPr wrap="none" rtlCol="0">
            <a:spAutoFit/>
          </a:bodyPr>
          <a:lstStyle/>
          <a:p>
            <a:r>
              <a:rPr lang="hu-HU" dirty="0"/>
              <a:t>1</a:t>
            </a:r>
          </a:p>
        </p:txBody>
      </p:sp>
      <p:sp>
        <p:nvSpPr>
          <p:cNvPr id="24" name="TextBox 23"/>
          <p:cNvSpPr txBox="1"/>
          <p:nvPr/>
        </p:nvSpPr>
        <p:spPr>
          <a:xfrm>
            <a:off x="7122015" y="3802065"/>
            <a:ext cx="312906" cy="369332"/>
          </a:xfrm>
          <a:prstGeom prst="rect">
            <a:avLst/>
          </a:prstGeom>
          <a:noFill/>
        </p:spPr>
        <p:txBody>
          <a:bodyPr wrap="none" rtlCol="0">
            <a:spAutoFit/>
          </a:bodyPr>
          <a:lstStyle/>
          <a:p>
            <a:r>
              <a:rPr lang="hu-HU" dirty="0"/>
              <a:t>2</a:t>
            </a:r>
          </a:p>
        </p:txBody>
      </p:sp>
      <p:sp>
        <p:nvSpPr>
          <p:cNvPr id="25" name="TextBox 24"/>
          <p:cNvSpPr txBox="1"/>
          <p:nvPr/>
        </p:nvSpPr>
        <p:spPr>
          <a:xfrm>
            <a:off x="7122015" y="4171397"/>
            <a:ext cx="285483" cy="369332"/>
          </a:xfrm>
          <a:prstGeom prst="rect">
            <a:avLst/>
          </a:prstGeom>
          <a:noFill/>
        </p:spPr>
        <p:txBody>
          <a:bodyPr wrap="square" rtlCol="0">
            <a:spAutoFit/>
          </a:bodyPr>
          <a:lstStyle/>
          <a:p>
            <a:r>
              <a:rPr lang="hu-HU" dirty="0"/>
              <a:t>3</a:t>
            </a:r>
          </a:p>
        </p:txBody>
      </p:sp>
      <p:sp>
        <p:nvSpPr>
          <p:cNvPr id="26" name="TextBox 25"/>
          <p:cNvSpPr txBox="1"/>
          <p:nvPr/>
        </p:nvSpPr>
        <p:spPr>
          <a:xfrm>
            <a:off x="7122015" y="4560477"/>
            <a:ext cx="312906" cy="369332"/>
          </a:xfrm>
          <a:prstGeom prst="rect">
            <a:avLst/>
          </a:prstGeom>
          <a:noFill/>
        </p:spPr>
        <p:txBody>
          <a:bodyPr wrap="none" rtlCol="0">
            <a:spAutoFit/>
          </a:bodyPr>
          <a:lstStyle/>
          <a:p>
            <a:r>
              <a:rPr lang="hu-HU" dirty="0"/>
              <a:t>4</a:t>
            </a:r>
          </a:p>
        </p:txBody>
      </p:sp>
      <p:sp>
        <p:nvSpPr>
          <p:cNvPr id="27" name="TextBox 26"/>
          <p:cNvSpPr txBox="1"/>
          <p:nvPr/>
        </p:nvSpPr>
        <p:spPr>
          <a:xfrm>
            <a:off x="7122015" y="4958940"/>
            <a:ext cx="312906" cy="369332"/>
          </a:xfrm>
          <a:prstGeom prst="rect">
            <a:avLst/>
          </a:prstGeom>
          <a:noFill/>
        </p:spPr>
        <p:txBody>
          <a:bodyPr wrap="none" rtlCol="0">
            <a:spAutoFit/>
          </a:bodyPr>
          <a:lstStyle/>
          <a:p>
            <a:r>
              <a:rPr lang="hu-HU" dirty="0"/>
              <a:t>5</a:t>
            </a:r>
          </a:p>
        </p:txBody>
      </p:sp>
      <p:sp>
        <p:nvSpPr>
          <p:cNvPr id="28" name="TextBox 27"/>
          <p:cNvSpPr txBox="1"/>
          <p:nvPr/>
        </p:nvSpPr>
        <p:spPr>
          <a:xfrm>
            <a:off x="7122015" y="5357403"/>
            <a:ext cx="312906" cy="369332"/>
          </a:xfrm>
          <a:prstGeom prst="rect">
            <a:avLst/>
          </a:prstGeom>
          <a:noFill/>
        </p:spPr>
        <p:txBody>
          <a:bodyPr wrap="none" rtlCol="0">
            <a:spAutoFit/>
          </a:bodyPr>
          <a:lstStyle/>
          <a:p>
            <a:r>
              <a:rPr lang="hu-HU" dirty="0"/>
              <a:t>6</a:t>
            </a:r>
          </a:p>
        </p:txBody>
      </p:sp>
      <p:sp>
        <p:nvSpPr>
          <p:cNvPr id="29" name="TextBox 28"/>
          <p:cNvSpPr txBox="1"/>
          <p:nvPr/>
        </p:nvSpPr>
        <p:spPr>
          <a:xfrm>
            <a:off x="7135726" y="5726735"/>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900331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563837" cy="1384995"/>
          </a:xfrm>
          <a:prstGeom prst="rect">
            <a:avLst/>
          </a:prstGeom>
          <a:noFill/>
        </p:spPr>
        <p:txBody>
          <a:bodyPr wrap="none" rtlCol="0">
            <a:spAutoFit/>
          </a:bodyPr>
          <a:lstStyle/>
          <a:p>
            <a:r>
              <a:rPr lang="hu-HU" sz="2800" b="1" u="sng" dirty="0" smtClean="0"/>
              <a:t>Arrays operation</a:t>
            </a:r>
            <a:r>
              <a:rPr lang="hu-HU" sz="2800" dirty="0" smtClean="0"/>
              <a:t>: add</a:t>
            </a:r>
          </a:p>
          <a:p>
            <a:r>
              <a:rPr lang="hu-HU" sz="2800" dirty="0" smtClean="0"/>
              <a:t>We can keep adding values to the array as far as the </a:t>
            </a:r>
          </a:p>
          <a:p>
            <a:r>
              <a:rPr lang="hu-HU" sz="2800" dirty="0" smtClean="0"/>
              <a:t>array is not full</a:t>
            </a:r>
            <a:r>
              <a:rPr lang="en-PH" sz="2800" dirty="0"/>
              <a:t>.</a:t>
            </a:r>
            <a:endParaRPr lang="hu-HU" sz="2800" dirty="0"/>
          </a:p>
        </p:txBody>
      </p:sp>
      <p:sp>
        <p:nvSpPr>
          <p:cNvPr id="13" name="TextBox 12"/>
          <p:cNvSpPr txBox="1"/>
          <p:nvPr/>
        </p:nvSpPr>
        <p:spPr>
          <a:xfrm>
            <a:off x="1056068" y="2820473"/>
            <a:ext cx="1034257" cy="369332"/>
          </a:xfrm>
          <a:prstGeom prst="rect">
            <a:avLst/>
          </a:prstGeom>
          <a:noFill/>
        </p:spPr>
        <p:txBody>
          <a:bodyPr wrap="none" rtlCol="0">
            <a:spAutoFit/>
          </a:bodyPr>
          <a:lstStyle/>
          <a:p>
            <a:r>
              <a:rPr lang="hu-HU" dirty="0" smtClean="0"/>
              <a:t>add(-5)</a:t>
            </a:r>
            <a:endParaRPr lang="hu-HU" dirty="0"/>
          </a:p>
        </p:txBody>
      </p:sp>
      <p:sp>
        <p:nvSpPr>
          <p:cNvPr id="14" name="TextBox 13"/>
          <p:cNvSpPr txBox="1"/>
          <p:nvPr/>
        </p:nvSpPr>
        <p:spPr>
          <a:xfrm>
            <a:off x="7122015" y="3005139"/>
            <a:ext cx="312906" cy="369332"/>
          </a:xfrm>
          <a:prstGeom prst="rect">
            <a:avLst/>
          </a:prstGeom>
          <a:noFill/>
        </p:spPr>
        <p:txBody>
          <a:bodyPr wrap="none" rtlCol="0">
            <a:spAutoFit/>
          </a:bodyPr>
          <a:lstStyle/>
          <a:p>
            <a:r>
              <a:rPr lang="hu-HU" dirty="0" smtClean="0"/>
              <a:t>0</a:t>
            </a:r>
            <a:endParaRPr lang="hu-HU" dirty="0"/>
          </a:p>
        </p:txBody>
      </p:sp>
      <p:sp>
        <p:nvSpPr>
          <p:cNvPr id="15" name="Rectangle 14"/>
          <p:cNvSpPr/>
          <p:nvPr/>
        </p:nvSpPr>
        <p:spPr>
          <a:xfrm>
            <a:off x="4700787" y="300513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16" name="Rectangle 15"/>
          <p:cNvSpPr/>
          <p:nvPr/>
        </p:nvSpPr>
        <p:spPr>
          <a:xfrm>
            <a:off x="4700787" y="339150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17" name="Rectangle 16"/>
          <p:cNvSpPr/>
          <p:nvPr/>
        </p:nvSpPr>
        <p:spPr>
          <a:xfrm>
            <a:off x="4700787" y="377787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8" name="Rectangle 17"/>
          <p:cNvSpPr/>
          <p:nvPr/>
        </p:nvSpPr>
        <p:spPr>
          <a:xfrm>
            <a:off x="4700787" y="4164237"/>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9" name="Rectangle 18"/>
          <p:cNvSpPr/>
          <p:nvPr/>
        </p:nvSpPr>
        <p:spPr>
          <a:xfrm>
            <a:off x="4700787" y="4550603"/>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0" name="Rectangle 19"/>
          <p:cNvSpPr/>
          <p:nvPr/>
        </p:nvSpPr>
        <p:spPr>
          <a:xfrm>
            <a:off x="4700787" y="4936969"/>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1" name="Rectangle 20"/>
          <p:cNvSpPr/>
          <p:nvPr/>
        </p:nvSpPr>
        <p:spPr>
          <a:xfrm>
            <a:off x="4700787" y="5323335"/>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2" name="Rectangle 21"/>
          <p:cNvSpPr/>
          <p:nvPr/>
        </p:nvSpPr>
        <p:spPr>
          <a:xfrm>
            <a:off x="4700787" y="5709701"/>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23" name="TextBox 22"/>
          <p:cNvSpPr txBox="1"/>
          <p:nvPr/>
        </p:nvSpPr>
        <p:spPr>
          <a:xfrm>
            <a:off x="7122015" y="3403602"/>
            <a:ext cx="312906" cy="369332"/>
          </a:xfrm>
          <a:prstGeom prst="rect">
            <a:avLst/>
          </a:prstGeom>
          <a:noFill/>
        </p:spPr>
        <p:txBody>
          <a:bodyPr wrap="none" rtlCol="0">
            <a:spAutoFit/>
          </a:bodyPr>
          <a:lstStyle/>
          <a:p>
            <a:r>
              <a:rPr lang="hu-HU" dirty="0"/>
              <a:t>1</a:t>
            </a:r>
          </a:p>
        </p:txBody>
      </p:sp>
      <p:sp>
        <p:nvSpPr>
          <p:cNvPr id="24" name="TextBox 23"/>
          <p:cNvSpPr txBox="1"/>
          <p:nvPr/>
        </p:nvSpPr>
        <p:spPr>
          <a:xfrm>
            <a:off x="7122015" y="3802065"/>
            <a:ext cx="312906" cy="369332"/>
          </a:xfrm>
          <a:prstGeom prst="rect">
            <a:avLst/>
          </a:prstGeom>
          <a:noFill/>
        </p:spPr>
        <p:txBody>
          <a:bodyPr wrap="none" rtlCol="0">
            <a:spAutoFit/>
          </a:bodyPr>
          <a:lstStyle/>
          <a:p>
            <a:r>
              <a:rPr lang="hu-HU" dirty="0"/>
              <a:t>2</a:t>
            </a:r>
          </a:p>
        </p:txBody>
      </p:sp>
      <p:sp>
        <p:nvSpPr>
          <p:cNvPr id="25" name="TextBox 24"/>
          <p:cNvSpPr txBox="1"/>
          <p:nvPr/>
        </p:nvSpPr>
        <p:spPr>
          <a:xfrm>
            <a:off x="7122015" y="4171397"/>
            <a:ext cx="285483" cy="369332"/>
          </a:xfrm>
          <a:prstGeom prst="rect">
            <a:avLst/>
          </a:prstGeom>
          <a:noFill/>
        </p:spPr>
        <p:txBody>
          <a:bodyPr wrap="square" rtlCol="0">
            <a:spAutoFit/>
          </a:bodyPr>
          <a:lstStyle/>
          <a:p>
            <a:r>
              <a:rPr lang="hu-HU" dirty="0"/>
              <a:t>3</a:t>
            </a:r>
          </a:p>
        </p:txBody>
      </p:sp>
      <p:sp>
        <p:nvSpPr>
          <p:cNvPr id="26" name="TextBox 25"/>
          <p:cNvSpPr txBox="1"/>
          <p:nvPr/>
        </p:nvSpPr>
        <p:spPr>
          <a:xfrm>
            <a:off x="7122015" y="4560477"/>
            <a:ext cx="312906" cy="369332"/>
          </a:xfrm>
          <a:prstGeom prst="rect">
            <a:avLst/>
          </a:prstGeom>
          <a:noFill/>
        </p:spPr>
        <p:txBody>
          <a:bodyPr wrap="none" rtlCol="0">
            <a:spAutoFit/>
          </a:bodyPr>
          <a:lstStyle/>
          <a:p>
            <a:r>
              <a:rPr lang="hu-HU" dirty="0"/>
              <a:t>4</a:t>
            </a:r>
          </a:p>
        </p:txBody>
      </p:sp>
      <p:sp>
        <p:nvSpPr>
          <p:cNvPr id="27" name="TextBox 26"/>
          <p:cNvSpPr txBox="1"/>
          <p:nvPr/>
        </p:nvSpPr>
        <p:spPr>
          <a:xfrm>
            <a:off x="7122015" y="4958940"/>
            <a:ext cx="312906" cy="369332"/>
          </a:xfrm>
          <a:prstGeom prst="rect">
            <a:avLst/>
          </a:prstGeom>
          <a:noFill/>
        </p:spPr>
        <p:txBody>
          <a:bodyPr wrap="none" rtlCol="0">
            <a:spAutoFit/>
          </a:bodyPr>
          <a:lstStyle/>
          <a:p>
            <a:r>
              <a:rPr lang="hu-HU" dirty="0"/>
              <a:t>5</a:t>
            </a:r>
          </a:p>
        </p:txBody>
      </p:sp>
      <p:sp>
        <p:nvSpPr>
          <p:cNvPr id="28" name="TextBox 27"/>
          <p:cNvSpPr txBox="1"/>
          <p:nvPr/>
        </p:nvSpPr>
        <p:spPr>
          <a:xfrm>
            <a:off x="7122015" y="5357403"/>
            <a:ext cx="312906" cy="369332"/>
          </a:xfrm>
          <a:prstGeom prst="rect">
            <a:avLst/>
          </a:prstGeom>
          <a:noFill/>
        </p:spPr>
        <p:txBody>
          <a:bodyPr wrap="none" rtlCol="0">
            <a:spAutoFit/>
          </a:bodyPr>
          <a:lstStyle/>
          <a:p>
            <a:r>
              <a:rPr lang="hu-HU" dirty="0"/>
              <a:t>6</a:t>
            </a:r>
          </a:p>
        </p:txBody>
      </p:sp>
      <p:sp>
        <p:nvSpPr>
          <p:cNvPr id="29" name="TextBox 28"/>
          <p:cNvSpPr txBox="1"/>
          <p:nvPr/>
        </p:nvSpPr>
        <p:spPr>
          <a:xfrm>
            <a:off x="7135726" y="5726735"/>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09619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563837" cy="1384995"/>
          </a:xfrm>
          <a:prstGeom prst="rect">
            <a:avLst/>
          </a:prstGeom>
          <a:noFill/>
        </p:spPr>
        <p:txBody>
          <a:bodyPr wrap="none" rtlCol="0">
            <a:spAutoFit/>
          </a:bodyPr>
          <a:lstStyle/>
          <a:p>
            <a:r>
              <a:rPr lang="hu-HU" sz="2800" b="1" u="sng" dirty="0" smtClean="0"/>
              <a:t>Arrays operation</a:t>
            </a:r>
            <a:r>
              <a:rPr lang="hu-HU" sz="2800" dirty="0" smtClean="0"/>
              <a:t>: add </a:t>
            </a:r>
          </a:p>
          <a:p>
            <a:r>
              <a:rPr lang="hu-HU" sz="2800" dirty="0" smtClean="0"/>
              <a:t>We can keep adding values to the array as far as the </a:t>
            </a:r>
          </a:p>
          <a:p>
            <a:r>
              <a:rPr lang="hu-HU" sz="2800" dirty="0" smtClean="0"/>
              <a:t>array is not full</a:t>
            </a:r>
            <a:r>
              <a:rPr lang="en-PH" sz="2800" dirty="0" smtClean="0"/>
              <a:t>.</a:t>
            </a:r>
            <a:endParaRPr lang="hu-HU" sz="2800" dirty="0"/>
          </a:p>
        </p:txBody>
      </p:sp>
      <p:sp>
        <p:nvSpPr>
          <p:cNvPr id="6" name="TextBox 5"/>
          <p:cNvSpPr txBox="1"/>
          <p:nvPr/>
        </p:nvSpPr>
        <p:spPr>
          <a:xfrm>
            <a:off x="2537137" y="5934240"/>
            <a:ext cx="6930102" cy="646331"/>
          </a:xfrm>
          <a:prstGeom prst="rect">
            <a:avLst/>
          </a:prstGeom>
          <a:noFill/>
        </p:spPr>
        <p:txBody>
          <a:bodyPr wrap="none" rtlCol="0">
            <a:spAutoFit/>
          </a:bodyPr>
          <a:lstStyle/>
          <a:p>
            <a:r>
              <a:rPr lang="hu-HU" dirty="0" smtClean="0"/>
              <a:t>So: when adding new values to the list, we just have to insert</a:t>
            </a:r>
          </a:p>
          <a:p>
            <a:r>
              <a:rPr lang="hu-HU" dirty="0" smtClean="0"/>
              <a:t>it with the next index </a:t>
            </a:r>
            <a:r>
              <a:rPr lang="hu-HU" dirty="0" smtClean="0">
                <a:sym typeface="Wingdings" panose="05000000000000000000" pitchFamily="2" charset="2"/>
              </a:rPr>
              <a:t> very fast </a:t>
            </a:r>
            <a:r>
              <a:rPr lang="hu-HU" b="1" dirty="0" smtClean="0">
                <a:sym typeface="Wingdings" panose="05000000000000000000" pitchFamily="2" charset="2"/>
              </a:rPr>
              <a:t>O(1)</a:t>
            </a:r>
            <a:r>
              <a:rPr lang="hu-HU" dirty="0" smtClean="0">
                <a:sym typeface="Wingdings" panose="05000000000000000000" pitchFamily="2" charset="2"/>
              </a:rPr>
              <a:t> operation</a:t>
            </a:r>
            <a:endParaRPr lang="hu-HU"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872193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455D-3629-429E-A956-6A5868FF073E}"/>
              </a:ext>
            </a:extLst>
          </p:cNvPr>
          <p:cNvSpPr>
            <a:spLocks noGrp="1"/>
          </p:cNvSpPr>
          <p:nvPr>
            <p:ph type="title"/>
          </p:nvPr>
        </p:nvSpPr>
        <p:spPr/>
        <p:txBody>
          <a:bodyPr/>
          <a:lstStyle/>
          <a:p>
            <a:r>
              <a:rPr lang="en-US" dirty="0"/>
              <a:t>Array</a:t>
            </a:r>
            <a:endParaRPr lang="en-PH" dirty="0"/>
          </a:p>
        </p:txBody>
      </p:sp>
      <p:sp>
        <p:nvSpPr>
          <p:cNvPr id="3" name="Content Placeholder 2">
            <a:extLst>
              <a:ext uri="{FF2B5EF4-FFF2-40B4-BE49-F238E27FC236}">
                <a16:creationId xmlns:a16="http://schemas.microsoft.com/office/drawing/2014/main" id="{C994B5C6-7204-4AB1-80A1-FC5E98B67B84}"/>
              </a:ext>
            </a:extLst>
          </p:cNvPr>
          <p:cNvSpPr>
            <a:spLocks noGrp="1"/>
          </p:cNvSpPr>
          <p:nvPr>
            <p:ph idx="1"/>
          </p:nvPr>
        </p:nvSpPr>
        <p:spPr>
          <a:xfrm>
            <a:off x="1104293" y="2078797"/>
            <a:ext cx="8946541" cy="4195481"/>
          </a:xfrm>
        </p:spPr>
        <p:txBody>
          <a:bodyPr/>
          <a:lstStyle/>
          <a:p>
            <a:r>
              <a:rPr lang="en-US" dirty="0"/>
              <a:t>Array is a container which can hold a fix number of items and these items should be of the same type. Most of the data structures make use of arrays to implement their algorithms. Following are the important terms to understand the concept of Array.</a:t>
            </a:r>
          </a:p>
          <a:p>
            <a:r>
              <a:rPr lang="en-US" b="1" dirty="0"/>
              <a:t>Element</a:t>
            </a:r>
            <a:r>
              <a:rPr lang="en-US" dirty="0"/>
              <a:t> − Each item stored in an array is called an element.</a:t>
            </a:r>
          </a:p>
          <a:p>
            <a:r>
              <a:rPr lang="en-US" b="1" dirty="0"/>
              <a:t>Index</a:t>
            </a:r>
            <a:r>
              <a:rPr lang="en-US" dirty="0"/>
              <a:t> − Each location of an element in an array has a numerical index, which is used to identify the element.</a:t>
            </a:r>
          </a:p>
          <a:p>
            <a:pPr marL="0" indent="0">
              <a:buNone/>
            </a:pPr>
            <a:endParaRPr lang="en-PH" dirty="0"/>
          </a:p>
        </p:txBody>
      </p:sp>
    </p:spTree>
    <p:extLst>
      <p:ext uri="{BB962C8B-B14F-4D97-AF65-F5344CB8AC3E}">
        <p14:creationId xmlns:p14="http://schemas.microsoft.com/office/powerpoint/2010/main" val="91565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882834" cy="954107"/>
          </a:xfrm>
          <a:prstGeom prst="rect">
            <a:avLst/>
          </a:prstGeom>
          <a:noFill/>
        </p:spPr>
        <p:txBody>
          <a:bodyPr wrap="none" rtlCol="0">
            <a:spAutoFit/>
          </a:bodyPr>
          <a:lstStyle/>
          <a:p>
            <a:r>
              <a:rPr lang="hu-HU" sz="2800" b="1" u="sng" dirty="0" smtClean="0"/>
              <a:t>Arrays operation</a:t>
            </a:r>
            <a:r>
              <a:rPr lang="hu-HU" sz="2800" dirty="0" smtClean="0"/>
              <a:t>: insert item  </a:t>
            </a:r>
          </a:p>
          <a:p>
            <a:r>
              <a:rPr lang="hu-HU" sz="2800" dirty="0" smtClean="0"/>
              <a:t>We would like to insert a given value with a given index</a:t>
            </a:r>
            <a:r>
              <a:rPr lang="en-PH" sz="2800" dirty="0" smtClean="0"/>
              <a:t>.</a:t>
            </a:r>
            <a:endParaRPr lang="hu-HU" sz="28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Tree>
    <p:extLst>
      <p:ext uri="{BB962C8B-B14F-4D97-AF65-F5344CB8AC3E}">
        <p14:creationId xmlns:p14="http://schemas.microsoft.com/office/powerpoint/2010/main" val="698978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10789753" cy="1569660"/>
          </a:xfrm>
          <a:prstGeom prst="rect">
            <a:avLst/>
          </a:prstGeom>
          <a:noFill/>
        </p:spPr>
        <p:txBody>
          <a:bodyPr wrap="square" rtlCol="0">
            <a:spAutoFit/>
          </a:bodyPr>
          <a:lstStyle/>
          <a:p>
            <a:r>
              <a:rPr lang="hu-HU" sz="3200" b="1" u="sng" dirty="0" smtClean="0"/>
              <a:t>Arrays operation</a:t>
            </a:r>
            <a:r>
              <a:rPr lang="hu-HU" sz="3200" dirty="0" smtClean="0"/>
              <a:t>: insert item  </a:t>
            </a:r>
          </a:p>
          <a:p>
            <a:r>
              <a:rPr lang="hu-HU" sz="3200" dirty="0" smtClean="0"/>
              <a:t>We would like to insert a given value</a:t>
            </a:r>
            <a:r>
              <a:rPr lang="en-PH" sz="3200" dirty="0" smtClean="0"/>
              <a:t> </a:t>
            </a:r>
            <a:r>
              <a:rPr lang="hu-HU" sz="3200" dirty="0" smtClean="0"/>
              <a:t>with a given index</a:t>
            </a:r>
            <a:r>
              <a:rPr lang="en-PH" sz="3200" dirty="0" smtClean="0"/>
              <a:t>.</a:t>
            </a:r>
            <a:endParaRPr lang="hu-HU" sz="32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Tree>
    <p:extLst>
      <p:ext uri="{BB962C8B-B14F-4D97-AF65-F5344CB8AC3E}">
        <p14:creationId xmlns:p14="http://schemas.microsoft.com/office/powerpoint/2010/main" val="1030496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882834" cy="954107"/>
          </a:xfrm>
          <a:prstGeom prst="rect">
            <a:avLst/>
          </a:prstGeom>
          <a:noFill/>
        </p:spPr>
        <p:txBody>
          <a:bodyPr wrap="none" rtlCol="0">
            <a:spAutoFit/>
          </a:bodyPr>
          <a:lstStyle/>
          <a:p>
            <a:r>
              <a:rPr lang="hu-HU" sz="2800" b="1" u="sng" dirty="0" smtClean="0"/>
              <a:t>Arrays operation</a:t>
            </a:r>
            <a:r>
              <a:rPr lang="hu-HU" sz="2800" dirty="0" smtClean="0"/>
              <a:t>: insert item  </a:t>
            </a:r>
          </a:p>
          <a:p>
            <a:r>
              <a:rPr lang="hu-HU" sz="2800" dirty="0" smtClean="0"/>
              <a:t>We would like to insert a given value with a given index</a:t>
            </a:r>
            <a:r>
              <a:rPr lang="en-PH" sz="2800" dirty="0" smtClean="0"/>
              <a:t>.</a:t>
            </a:r>
            <a:endParaRPr lang="hu-HU" sz="28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Tree>
    <p:extLst>
      <p:ext uri="{BB962C8B-B14F-4D97-AF65-F5344CB8AC3E}">
        <p14:creationId xmlns:p14="http://schemas.microsoft.com/office/powerpoint/2010/main" val="3792416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11256608" cy="1077218"/>
          </a:xfrm>
          <a:prstGeom prst="rect">
            <a:avLst/>
          </a:prstGeom>
          <a:noFill/>
        </p:spPr>
        <p:txBody>
          <a:bodyPr wrap="none" rtlCol="0">
            <a:spAutoFit/>
          </a:bodyPr>
          <a:lstStyle/>
          <a:p>
            <a:r>
              <a:rPr lang="hu-HU" sz="3200" b="1" u="sng" dirty="0" smtClean="0"/>
              <a:t>Arrays operation</a:t>
            </a:r>
            <a:r>
              <a:rPr lang="hu-HU" sz="3200" dirty="0" smtClean="0"/>
              <a:t>: insert item  </a:t>
            </a:r>
          </a:p>
          <a:p>
            <a:r>
              <a:rPr lang="hu-HU" sz="3200" dirty="0" smtClean="0"/>
              <a:t>We would like to insert a given value with a given index</a:t>
            </a:r>
            <a:r>
              <a:rPr lang="en-PH" sz="3200" dirty="0" smtClean="0"/>
              <a:t>.</a:t>
            </a:r>
            <a:endParaRPr lang="hu-HU" sz="32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Tree>
    <p:extLst>
      <p:ext uri="{BB962C8B-B14F-4D97-AF65-F5344CB8AC3E}">
        <p14:creationId xmlns:p14="http://schemas.microsoft.com/office/powerpoint/2010/main" val="3173037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11256608" cy="1077218"/>
          </a:xfrm>
          <a:prstGeom prst="rect">
            <a:avLst/>
          </a:prstGeom>
          <a:noFill/>
        </p:spPr>
        <p:txBody>
          <a:bodyPr wrap="none" rtlCol="0">
            <a:spAutoFit/>
          </a:bodyPr>
          <a:lstStyle/>
          <a:p>
            <a:r>
              <a:rPr lang="hu-HU" sz="3200" b="1" u="sng" dirty="0" smtClean="0"/>
              <a:t>Arrays operation</a:t>
            </a:r>
            <a:r>
              <a:rPr lang="hu-HU" sz="3200" dirty="0" smtClean="0"/>
              <a:t>: insert item  </a:t>
            </a:r>
          </a:p>
          <a:p>
            <a:r>
              <a:rPr lang="hu-HU" sz="3200" dirty="0" smtClean="0"/>
              <a:t>We would like to insert a given value with a given index</a:t>
            </a:r>
            <a:r>
              <a:rPr lang="en-PH" sz="3200" dirty="0" smtClean="0"/>
              <a:t>.</a:t>
            </a:r>
            <a:endParaRPr lang="hu-HU" sz="32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Tree>
    <p:extLst>
      <p:ext uri="{BB962C8B-B14F-4D97-AF65-F5344CB8AC3E}">
        <p14:creationId xmlns:p14="http://schemas.microsoft.com/office/powerpoint/2010/main" val="284050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11256608" cy="1077218"/>
          </a:xfrm>
          <a:prstGeom prst="rect">
            <a:avLst/>
          </a:prstGeom>
          <a:noFill/>
        </p:spPr>
        <p:txBody>
          <a:bodyPr wrap="none" rtlCol="0">
            <a:spAutoFit/>
          </a:bodyPr>
          <a:lstStyle/>
          <a:p>
            <a:r>
              <a:rPr lang="hu-HU" sz="3200" b="1" u="sng" dirty="0" smtClean="0"/>
              <a:t>Arrays operation</a:t>
            </a:r>
            <a:r>
              <a:rPr lang="hu-HU" sz="3200" dirty="0" smtClean="0"/>
              <a:t>: insert item  </a:t>
            </a:r>
          </a:p>
          <a:p>
            <a:r>
              <a:rPr lang="hu-HU" sz="3200" dirty="0" smtClean="0"/>
              <a:t>We would like to insert a given value with a given index</a:t>
            </a:r>
            <a:r>
              <a:rPr lang="en-PH" sz="3200" dirty="0" smtClean="0"/>
              <a:t>.</a:t>
            </a:r>
            <a:endParaRPr lang="hu-HU" sz="32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Tree>
    <p:extLst>
      <p:ext uri="{BB962C8B-B14F-4D97-AF65-F5344CB8AC3E}">
        <p14:creationId xmlns:p14="http://schemas.microsoft.com/office/powerpoint/2010/main" val="58966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321783" cy="830997"/>
          </a:xfrm>
          <a:prstGeom prst="rect">
            <a:avLst/>
          </a:prstGeom>
          <a:noFill/>
        </p:spPr>
        <p:txBody>
          <a:bodyPr wrap="none" rtlCol="0">
            <a:spAutoFit/>
          </a:bodyPr>
          <a:lstStyle/>
          <a:p>
            <a:r>
              <a:rPr lang="hu-HU" sz="2400" b="1" u="sng" dirty="0" smtClean="0"/>
              <a:t>Arrays operation</a:t>
            </a:r>
            <a:r>
              <a:rPr lang="hu-HU" sz="2400" dirty="0" smtClean="0"/>
              <a:t>: insert item  </a:t>
            </a:r>
          </a:p>
          <a:p>
            <a:r>
              <a:rPr lang="hu-HU" sz="2400" dirty="0" smtClean="0"/>
              <a:t>	We would like to insert a given value with a given index</a:t>
            </a:r>
            <a:endParaRPr lang="hu-HU" sz="2400" dirty="0"/>
          </a:p>
        </p:txBody>
      </p:sp>
      <p:sp>
        <p:nvSpPr>
          <p:cNvPr id="30" name="TextBox 29"/>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31" name="Rectangle 30"/>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32" name="Rectangle 31"/>
          <p:cNvSpPr/>
          <p:nvPr/>
        </p:nvSpPr>
        <p:spPr>
          <a:xfrm>
            <a:off x="4443210" y="294154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33" name="Rectangle 32"/>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34" name="Rectangle 33"/>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35" name="Rectangle 34"/>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36" name="Rectangle 35"/>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7" name="Rectangle 36"/>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8" name="Rectangle 37"/>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39" name="TextBox 38"/>
          <p:cNvSpPr txBox="1"/>
          <p:nvPr/>
        </p:nvSpPr>
        <p:spPr>
          <a:xfrm>
            <a:off x="6864438" y="2953645"/>
            <a:ext cx="312906" cy="369332"/>
          </a:xfrm>
          <a:prstGeom prst="rect">
            <a:avLst/>
          </a:prstGeom>
          <a:noFill/>
        </p:spPr>
        <p:txBody>
          <a:bodyPr wrap="none" rtlCol="0">
            <a:spAutoFit/>
          </a:bodyPr>
          <a:lstStyle/>
          <a:p>
            <a:r>
              <a:rPr lang="hu-HU" dirty="0"/>
              <a:t>1</a:t>
            </a:r>
          </a:p>
        </p:txBody>
      </p:sp>
      <p:sp>
        <p:nvSpPr>
          <p:cNvPr id="40" name="TextBox 39"/>
          <p:cNvSpPr txBox="1"/>
          <p:nvPr/>
        </p:nvSpPr>
        <p:spPr>
          <a:xfrm>
            <a:off x="6864438" y="3352108"/>
            <a:ext cx="312906" cy="369332"/>
          </a:xfrm>
          <a:prstGeom prst="rect">
            <a:avLst/>
          </a:prstGeom>
          <a:noFill/>
        </p:spPr>
        <p:txBody>
          <a:bodyPr wrap="none" rtlCol="0">
            <a:spAutoFit/>
          </a:bodyPr>
          <a:lstStyle/>
          <a:p>
            <a:r>
              <a:rPr lang="hu-HU" dirty="0"/>
              <a:t>2</a:t>
            </a:r>
          </a:p>
        </p:txBody>
      </p:sp>
      <p:sp>
        <p:nvSpPr>
          <p:cNvPr id="41" name="TextBox 40"/>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42" name="TextBox 41"/>
          <p:cNvSpPr txBox="1"/>
          <p:nvPr/>
        </p:nvSpPr>
        <p:spPr>
          <a:xfrm>
            <a:off x="6864438" y="4110520"/>
            <a:ext cx="312906" cy="369332"/>
          </a:xfrm>
          <a:prstGeom prst="rect">
            <a:avLst/>
          </a:prstGeom>
          <a:noFill/>
        </p:spPr>
        <p:txBody>
          <a:bodyPr wrap="none" rtlCol="0">
            <a:spAutoFit/>
          </a:bodyPr>
          <a:lstStyle/>
          <a:p>
            <a:r>
              <a:rPr lang="hu-HU" dirty="0"/>
              <a:t>4</a:t>
            </a:r>
          </a:p>
        </p:txBody>
      </p:sp>
      <p:sp>
        <p:nvSpPr>
          <p:cNvPr id="43" name="TextBox 42"/>
          <p:cNvSpPr txBox="1"/>
          <p:nvPr/>
        </p:nvSpPr>
        <p:spPr>
          <a:xfrm>
            <a:off x="6864438" y="4508983"/>
            <a:ext cx="312906" cy="369332"/>
          </a:xfrm>
          <a:prstGeom prst="rect">
            <a:avLst/>
          </a:prstGeom>
          <a:noFill/>
        </p:spPr>
        <p:txBody>
          <a:bodyPr wrap="none" rtlCol="0">
            <a:spAutoFit/>
          </a:bodyPr>
          <a:lstStyle/>
          <a:p>
            <a:r>
              <a:rPr lang="hu-HU" dirty="0"/>
              <a:t>5</a:t>
            </a:r>
          </a:p>
        </p:txBody>
      </p:sp>
      <p:sp>
        <p:nvSpPr>
          <p:cNvPr id="44" name="TextBox 43"/>
          <p:cNvSpPr txBox="1"/>
          <p:nvPr/>
        </p:nvSpPr>
        <p:spPr>
          <a:xfrm>
            <a:off x="6864438" y="4907446"/>
            <a:ext cx="312906" cy="369332"/>
          </a:xfrm>
          <a:prstGeom prst="rect">
            <a:avLst/>
          </a:prstGeom>
          <a:noFill/>
        </p:spPr>
        <p:txBody>
          <a:bodyPr wrap="none" rtlCol="0">
            <a:spAutoFit/>
          </a:bodyPr>
          <a:lstStyle/>
          <a:p>
            <a:r>
              <a:rPr lang="hu-HU" dirty="0"/>
              <a:t>6</a:t>
            </a:r>
          </a:p>
        </p:txBody>
      </p:sp>
      <p:sp>
        <p:nvSpPr>
          <p:cNvPr id="45" name="TextBox 44"/>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824248" y="2555182"/>
            <a:ext cx="1449436" cy="369332"/>
          </a:xfrm>
          <a:prstGeom prst="rect">
            <a:avLst/>
          </a:prstGeom>
          <a:noFill/>
        </p:spPr>
        <p:txBody>
          <a:bodyPr wrap="none" rtlCol="0">
            <a:spAutoFit/>
          </a:bodyPr>
          <a:lstStyle/>
          <a:p>
            <a:r>
              <a:rPr lang="hu-HU" dirty="0"/>
              <a:t>i</a:t>
            </a:r>
            <a:r>
              <a:rPr lang="hu-HU" dirty="0" smtClean="0"/>
              <a:t>nsert(23,1);</a:t>
            </a:r>
            <a:endParaRPr lang="hu-HU" dirty="0"/>
          </a:p>
        </p:txBody>
      </p:sp>
      <p:sp>
        <p:nvSpPr>
          <p:cNvPr id="4" name="TextBox 3"/>
          <p:cNvSpPr txBox="1"/>
          <p:nvPr/>
        </p:nvSpPr>
        <p:spPr>
          <a:xfrm>
            <a:off x="1944710" y="5908482"/>
            <a:ext cx="8334333" cy="646331"/>
          </a:xfrm>
          <a:prstGeom prst="rect">
            <a:avLst/>
          </a:prstGeom>
          <a:noFill/>
        </p:spPr>
        <p:txBody>
          <a:bodyPr wrap="none" rtlCol="0">
            <a:spAutoFit/>
          </a:bodyPr>
          <a:lstStyle/>
          <a:p>
            <a:r>
              <a:rPr lang="hu-HU" dirty="0" smtClean="0"/>
              <a:t>So: it is a bit more problematic, sometime we have to shift lots of values in</a:t>
            </a:r>
          </a:p>
          <a:p>
            <a:r>
              <a:rPr lang="hu-HU" dirty="0"/>
              <a:t>	</a:t>
            </a:r>
            <a:r>
              <a:rPr lang="hu-HU" dirty="0" smtClean="0"/>
              <a:t>order to be able to insert the new one !!!  ~ </a:t>
            </a:r>
            <a:r>
              <a:rPr lang="hu-HU" b="1" dirty="0" smtClean="0"/>
              <a:t>O(N)</a:t>
            </a:r>
            <a:r>
              <a:rPr lang="hu-HU" dirty="0" smtClean="0"/>
              <a:t> time complexity</a:t>
            </a:r>
            <a:endParaRPr lang="hu-HU" dirty="0"/>
          </a:p>
        </p:txBody>
      </p:sp>
    </p:spTree>
    <p:extLst>
      <p:ext uri="{BB962C8B-B14F-4D97-AF65-F5344CB8AC3E}">
        <p14:creationId xmlns:p14="http://schemas.microsoft.com/office/powerpoint/2010/main" val="18048384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321783" cy="830997"/>
          </a:xfrm>
          <a:prstGeom prst="rect">
            <a:avLst/>
          </a:prstGeom>
          <a:noFill/>
        </p:spPr>
        <p:txBody>
          <a:bodyPr wrap="none" rtlCol="0">
            <a:spAutoFit/>
          </a:bodyPr>
          <a:lstStyle/>
          <a:p>
            <a:r>
              <a:rPr lang="hu-HU" sz="2400" b="1" u="sng" dirty="0" smtClean="0"/>
              <a:t>Arrays operation</a:t>
            </a:r>
            <a:r>
              <a:rPr lang="hu-HU" sz="2400" dirty="0" smtClean="0"/>
              <a:t>: insert item  </a:t>
            </a:r>
          </a:p>
          <a:p>
            <a:r>
              <a:rPr lang="hu-HU" sz="2400" dirty="0" smtClean="0"/>
              <a:t>	We would like to insert a given value with a given index</a:t>
            </a:r>
            <a:endParaRPr lang="hu-HU" sz="2400" dirty="0"/>
          </a:p>
        </p:txBody>
      </p:sp>
      <p:sp>
        <p:nvSpPr>
          <p:cNvPr id="5" name="TextBox 4"/>
          <p:cNvSpPr txBox="1"/>
          <p:nvPr/>
        </p:nvSpPr>
        <p:spPr>
          <a:xfrm>
            <a:off x="2446987" y="2253803"/>
            <a:ext cx="6205545" cy="954107"/>
          </a:xfrm>
          <a:prstGeom prst="rect">
            <a:avLst/>
          </a:prstGeom>
          <a:noFill/>
        </p:spPr>
        <p:txBody>
          <a:bodyPr wrap="none" rtlCol="0">
            <a:spAutoFit/>
          </a:bodyPr>
          <a:lstStyle/>
          <a:p>
            <a:r>
              <a:rPr lang="hu-HU" sz="2800" dirty="0" smtClean="0"/>
              <a:t>Add new item:                          </a:t>
            </a:r>
            <a:r>
              <a:rPr lang="hu-HU" sz="2800" b="1" dirty="0" smtClean="0"/>
              <a:t>O(1)</a:t>
            </a:r>
          </a:p>
          <a:p>
            <a:r>
              <a:rPr lang="hu-HU" sz="2800" dirty="0" smtClean="0"/>
              <a:t>Insert item to a given index:    </a:t>
            </a:r>
            <a:r>
              <a:rPr lang="hu-HU" sz="2800" b="1" dirty="0" smtClean="0"/>
              <a:t>O(N)</a:t>
            </a:r>
            <a:endParaRPr lang="hu-HU" sz="2800" b="1" dirty="0"/>
          </a:p>
        </p:txBody>
      </p:sp>
    </p:spTree>
    <p:extLst>
      <p:ext uri="{BB962C8B-B14F-4D97-AF65-F5344CB8AC3E}">
        <p14:creationId xmlns:p14="http://schemas.microsoft.com/office/powerpoint/2010/main" val="2022560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119804" cy="1200329"/>
          </a:xfrm>
          <a:prstGeom prst="rect">
            <a:avLst/>
          </a:prstGeom>
          <a:noFill/>
        </p:spPr>
        <p:txBody>
          <a:bodyPr wrap="none" rtlCol="0">
            <a:spAutoFit/>
          </a:bodyPr>
          <a:lstStyle/>
          <a:p>
            <a:r>
              <a:rPr lang="hu-HU" sz="2400" b="1" u="sng" dirty="0" smtClean="0"/>
              <a:t>Arrays operation</a:t>
            </a:r>
            <a:r>
              <a:rPr lang="hu-HU" sz="2400" dirty="0" smtClean="0"/>
              <a:t>: remove items</a:t>
            </a:r>
          </a:p>
          <a:p>
            <a:r>
              <a:rPr lang="hu-HU" sz="2400" dirty="0" smtClean="0"/>
              <a:t>	We would like to remove the last item, it is very simple,</a:t>
            </a:r>
          </a:p>
          <a:p>
            <a:r>
              <a:rPr lang="hu-HU" sz="2400" dirty="0"/>
              <a:t>	</a:t>
            </a:r>
            <a:r>
              <a:rPr lang="hu-HU" sz="2400" dirty="0" smtClean="0"/>
              <a:t>	just remove it // </a:t>
            </a:r>
            <a:r>
              <a:rPr lang="hu-HU" sz="2400" b="1" dirty="0" smtClean="0"/>
              <a:t>O(1)</a:t>
            </a:r>
            <a:r>
              <a:rPr lang="hu-HU" sz="2400" dirty="0" smtClean="0"/>
              <a:t> time complexity</a:t>
            </a:r>
            <a:endParaRPr lang="hu-HU" sz="2400" dirty="0"/>
          </a:p>
        </p:txBody>
      </p:sp>
      <p:sp>
        <p:nvSpPr>
          <p:cNvPr id="4" name="TextBox 3"/>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443210" y="294154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8" name="Rectangle 7"/>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6864438" y="2953645"/>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6864438" y="3352108"/>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6864438" y="4110520"/>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6864438" y="4508983"/>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6864438" y="4907446"/>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6878149" y="5276778"/>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3648540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119804" cy="1200329"/>
          </a:xfrm>
          <a:prstGeom prst="rect">
            <a:avLst/>
          </a:prstGeom>
          <a:noFill/>
        </p:spPr>
        <p:txBody>
          <a:bodyPr wrap="none" rtlCol="0">
            <a:spAutoFit/>
          </a:bodyPr>
          <a:lstStyle/>
          <a:p>
            <a:r>
              <a:rPr lang="hu-HU" sz="2400" b="1" u="sng" dirty="0" smtClean="0"/>
              <a:t>Arrays operation</a:t>
            </a:r>
            <a:r>
              <a:rPr lang="hu-HU" sz="2400" dirty="0" smtClean="0"/>
              <a:t>: remove items</a:t>
            </a:r>
          </a:p>
          <a:p>
            <a:r>
              <a:rPr lang="hu-HU" sz="2400" dirty="0" smtClean="0"/>
              <a:t>	We would like to remove the last item, it is very simple,</a:t>
            </a:r>
          </a:p>
          <a:p>
            <a:r>
              <a:rPr lang="hu-HU" sz="2400" dirty="0"/>
              <a:t>	</a:t>
            </a:r>
            <a:r>
              <a:rPr lang="hu-HU" sz="2400" dirty="0" smtClean="0"/>
              <a:t>	just remove it // </a:t>
            </a:r>
            <a:r>
              <a:rPr lang="hu-HU" sz="2400" b="1" dirty="0" smtClean="0"/>
              <a:t>O(1)</a:t>
            </a:r>
            <a:r>
              <a:rPr lang="hu-HU" sz="2400" dirty="0" smtClean="0"/>
              <a:t> time complexity</a:t>
            </a:r>
            <a:endParaRPr lang="hu-HU" sz="2400" dirty="0"/>
          </a:p>
        </p:txBody>
      </p:sp>
      <p:sp>
        <p:nvSpPr>
          <p:cNvPr id="4" name="TextBox 3"/>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443210" y="294154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8" name="Rectangle 7"/>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1" name="Rectangle 10"/>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6864438" y="2953645"/>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6864438" y="3352108"/>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6864438" y="4110520"/>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6864438" y="4508983"/>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6864438" y="4907446"/>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927279" y="2717442"/>
            <a:ext cx="1717137" cy="369332"/>
          </a:xfrm>
          <a:prstGeom prst="rect">
            <a:avLst/>
          </a:prstGeom>
          <a:noFill/>
        </p:spPr>
        <p:txBody>
          <a:bodyPr wrap="none" rtlCol="0">
            <a:spAutoFit/>
          </a:bodyPr>
          <a:lstStyle/>
          <a:p>
            <a:r>
              <a:rPr lang="hu-HU" dirty="0" smtClean="0"/>
              <a:t>removeLast();</a:t>
            </a:r>
            <a:endParaRPr lang="hu-HU" dirty="0"/>
          </a:p>
        </p:txBody>
      </p:sp>
    </p:spTree>
    <p:extLst>
      <p:ext uri="{BB962C8B-B14F-4D97-AF65-F5344CB8AC3E}">
        <p14:creationId xmlns:p14="http://schemas.microsoft.com/office/powerpoint/2010/main" val="1228143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177F-5E4D-41A7-877D-5E2C58806FBE}"/>
              </a:ext>
            </a:extLst>
          </p:cNvPr>
          <p:cNvSpPr>
            <a:spLocks noGrp="1"/>
          </p:cNvSpPr>
          <p:nvPr>
            <p:ph type="title"/>
          </p:nvPr>
        </p:nvSpPr>
        <p:spPr/>
        <p:txBody>
          <a:bodyPr/>
          <a:lstStyle/>
          <a:p>
            <a:r>
              <a:rPr lang="en-PH" dirty="0"/>
              <a:t>Array Representation</a:t>
            </a:r>
            <a:br>
              <a:rPr lang="en-PH" dirty="0"/>
            </a:br>
            <a:r>
              <a:rPr lang="en-PH" dirty="0" smtClean="0"/>
              <a:t> 		</a:t>
            </a:r>
            <a:endParaRPr lang="en-PH" dirty="0"/>
          </a:p>
        </p:txBody>
      </p:sp>
      <p:sp>
        <p:nvSpPr>
          <p:cNvPr id="3" name="Content Placeholder 2">
            <a:extLst>
              <a:ext uri="{FF2B5EF4-FFF2-40B4-BE49-F238E27FC236}">
                <a16:creationId xmlns:a16="http://schemas.microsoft.com/office/drawing/2014/main" id="{8185AC0C-AACB-4835-AD83-EDCEAA58AE6A}"/>
              </a:ext>
            </a:extLst>
          </p:cNvPr>
          <p:cNvSpPr>
            <a:spLocks noGrp="1"/>
          </p:cNvSpPr>
          <p:nvPr>
            <p:ph idx="1"/>
          </p:nvPr>
        </p:nvSpPr>
        <p:spPr>
          <a:xfrm>
            <a:off x="1104293" y="1699235"/>
            <a:ext cx="8946541" cy="4195481"/>
          </a:xfrm>
        </p:spPr>
        <p:txBody>
          <a:bodyPr/>
          <a:lstStyle/>
          <a:p>
            <a:pPr marL="0" indent="0">
              <a:buNone/>
            </a:pPr>
            <a:r>
              <a:rPr lang="en-US" dirty="0"/>
              <a:t>Arrays can be declared in various ways in different languages. For illustration, let's take C array declaration.</a:t>
            </a:r>
            <a:endParaRPr lang="en-PH" dirty="0"/>
          </a:p>
        </p:txBody>
      </p:sp>
      <p:pic>
        <p:nvPicPr>
          <p:cNvPr id="6" name="Picture 5">
            <a:extLst>
              <a:ext uri="{FF2B5EF4-FFF2-40B4-BE49-F238E27FC236}">
                <a16:creationId xmlns:a16="http://schemas.microsoft.com/office/drawing/2014/main" id="{4B23F8E8-F5B7-47D6-946C-745C364FD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944" y="2858940"/>
            <a:ext cx="7250296" cy="2030083"/>
          </a:xfrm>
          <a:prstGeom prst="rect">
            <a:avLst/>
          </a:prstGeom>
        </p:spPr>
      </p:pic>
    </p:spTree>
    <p:extLst>
      <p:ext uri="{BB962C8B-B14F-4D97-AF65-F5344CB8AC3E}">
        <p14:creationId xmlns:p14="http://schemas.microsoft.com/office/powerpoint/2010/main" val="638929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119804" cy="1200329"/>
          </a:xfrm>
          <a:prstGeom prst="rect">
            <a:avLst/>
          </a:prstGeom>
          <a:noFill/>
        </p:spPr>
        <p:txBody>
          <a:bodyPr wrap="none" rtlCol="0">
            <a:spAutoFit/>
          </a:bodyPr>
          <a:lstStyle/>
          <a:p>
            <a:r>
              <a:rPr lang="hu-HU" sz="2400" b="1" u="sng" dirty="0" smtClean="0"/>
              <a:t>Arrays operation</a:t>
            </a:r>
            <a:r>
              <a:rPr lang="hu-HU" sz="2400" dirty="0" smtClean="0"/>
              <a:t>: remove items</a:t>
            </a:r>
          </a:p>
          <a:p>
            <a:r>
              <a:rPr lang="hu-HU" sz="2400" dirty="0" smtClean="0"/>
              <a:t>	We would like to remove the last item, it is very simple,</a:t>
            </a:r>
          </a:p>
          <a:p>
            <a:r>
              <a:rPr lang="hu-HU" sz="2400" dirty="0"/>
              <a:t>	</a:t>
            </a:r>
            <a:r>
              <a:rPr lang="hu-HU" sz="2400" dirty="0" smtClean="0"/>
              <a:t>	just remove it // </a:t>
            </a:r>
            <a:r>
              <a:rPr lang="hu-HU" sz="2400" b="1" dirty="0" smtClean="0"/>
              <a:t>O(1)</a:t>
            </a:r>
            <a:r>
              <a:rPr lang="hu-HU" sz="2400" dirty="0" smtClean="0"/>
              <a:t> time complexity</a:t>
            </a:r>
            <a:endParaRPr lang="hu-HU" sz="2400" dirty="0"/>
          </a:p>
        </p:txBody>
      </p:sp>
      <p:sp>
        <p:nvSpPr>
          <p:cNvPr id="4" name="TextBox 3"/>
          <p:cNvSpPr txBox="1"/>
          <p:nvPr/>
        </p:nvSpPr>
        <p:spPr>
          <a:xfrm>
            <a:off x="6864438" y="2555182"/>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443210" y="255518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443210" y="294154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8" name="Rectangle 7"/>
          <p:cNvSpPr/>
          <p:nvPr/>
        </p:nvSpPr>
        <p:spPr>
          <a:xfrm>
            <a:off x="4443210" y="332791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443210" y="371428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0" name="Rectangle 9"/>
          <p:cNvSpPr/>
          <p:nvPr/>
        </p:nvSpPr>
        <p:spPr>
          <a:xfrm>
            <a:off x="4443210" y="410064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1" name="Rectangle 10"/>
          <p:cNvSpPr/>
          <p:nvPr/>
        </p:nvSpPr>
        <p:spPr>
          <a:xfrm>
            <a:off x="4443210" y="448701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443210" y="487337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443210" y="525974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6864438" y="2953645"/>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6864438" y="3352108"/>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6864438" y="3721440"/>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6864438" y="4110520"/>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6864438" y="4508983"/>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6864438" y="4907446"/>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6878149" y="5276778"/>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927279" y="2717442"/>
            <a:ext cx="1717137" cy="369332"/>
          </a:xfrm>
          <a:prstGeom prst="rect">
            <a:avLst/>
          </a:prstGeom>
          <a:noFill/>
        </p:spPr>
        <p:txBody>
          <a:bodyPr wrap="none" rtlCol="0">
            <a:spAutoFit/>
          </a:bodyPr>
          <a:lstStyle/>
          <a:p>
            <a:r>
              <a:rPr lang="hu-HU" dirty="0" smtClean="0"/>
              <a:t>removeLast();</a:t>
            </a:r>
            <a:endParaRPr lang="hu-HU" dirty="0"/>
          </a:p>
        </p:txBody>
      </p:sp>
    </p:spTree>
    <p:extLst>
      <p:ext uri="{BB962C8B-B14F-4D97-AF65-F5344CB8AC3E}">
        <p14:creationId xmlns:p14="http://schemas.microsoft.com/office/powerpoint/2010/main" val="4294176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Tree>
    <p:extLst>
      <p:ext uri="{BB962C8B-B14F-4D97-AF65-F5344CB8AC3E}">
        <p14:creationId xmlns:p14="http://schemas.microsoft.com/office/powerpoint/2010/main" val="2594191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682580" y="2992504"/>
            <a:ext cx="1412566" cy="369332"/>
          </a:xfrm>
          <a:prstGeom prst="rect">
            <a:avLst/>
          </a:prstGeom>
          <a:noFill/>
        </p:spPr>
        <p:txBody>
          <a:bodyPr wrap="none" rtlCol="0">
            <a:spAutoFit/>
          </a:bodyPr>
          <a:lstStyle/>
          <a:p>
            <a:r>
              <a:rPr lang="hu-HU" dirty="0"/>
              <a:t>r</a:t>
            </a:r>
            <a:r>
              <a:rPr lang="hu-HU" dirty="0" smtClean="0"/>
              <a:t>emove(1);</a:t>
            </a:r>
            <a:endParaRPr lang="hu-HU" dirty="0"/>
          </a:p>
        </p:txBody>
      </p:sp>
    </p:spTree>
    <p:extLst>
      <p:ext uri="{BB962C8B-B14F-4D97-AF65-F5344CB8AC3E}">
        <p14:creationId xmlns:p14="http://schemas.microsoft.com/office/powerpoint/2010/main" val="20688369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23</a:t>
            </a: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682580" y="2992504"/>
            <a:ext cx="1412566" cy="369332"/>
          </a:xfrm>
          <a:prstGeom prst="rect">
            <a:avLst/>
          </a:prstGeom>
          <a:noFill/>
        </p:spPr>
        <p:txBody>
          <a:bodyPr wrap="none" rtlCol="0">
            <a:spAutoFit/>
          </a:bodyPr>
          <a:lstStyle/>
          <a:p>
            <a:r>
              <a:rPr lang="hu-HU" dirty="0"/>
              <a:t>r</a:t>
            </a:r>
            <a:r>
              <a:rPr lang="hu-HU" dirty="0" smtClean="0"/>
              <a:t>emove(1);</a:t>
            </a:r>
            <a:endParaRPr lang="hu-HU" dirty="0"/>
          </a:p>
        </p:txBody>
      </p:sp>
    </p:spTree>
    <p:extLst>
      <p:ext uri="{BB962C8B-B14F-4D97-AF65-F5344CB8AC3E}">
        <p14:creationId xmlns:p14="http://schemas.microsoft.com/office/powerpoint/2010/main" val="34417558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682580" y="2992504"/>
            <a:ext cx="1412566" cy="369332"/>
          </a:xfrm>
          <a:prstGeom prst="rect">
            <a:avLst/>
          </a:prstGeom>
          <a:noFill/>
        </p:spPr>
        <p:txBody>
          <a:bodyPr wrap="none" rtlCol="0">
            <a:spAutoFit/>
          </a:bodyPr>
          <a:lstStyle/>
          <a:p>
            <a:r>
              <a:rPr lang="hu-HU" dirty="0"/>
              <a:t>r</a:t>
            </a:r>
            <a:r>
              <a:rPr lang="hu-HU" dirty="0" smtClean="0"/>
              <a:t>emove(1);</a:t>
            </a:r>
            <a:endParaRPr lang="hu-HU" dirty="0"/>
          </a:p>
        </p:txBody>
      </p:sp>
    </p:spTree>
    <p:extLst>
      <p:ext uri="{BB962C8B-B14F-4D97-AF65-F5344CB8AC3E}">
        <p14:creationId xmlns:p14="http://schemas.microsoft.com/office/powerpoint/2010/main" val="31499591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682580" y="2992504"/>
            <a:ext cx="1412566" cy="369332"/>
          </a:xfrm>
          <a:prstGeom prst="rect">
            <a:avLst/>
          </a:prstGeom>
          <a:noFill/>
        </p:spPr>
        <p:txBody>
          <a:bodyPr wrap="none" rtlCol="0">
            <a:spAutoFit/>
          </a:bodyPr>
          <a:lstStyle/>
          <a:p>
            <a:r>
              <a:rPr lang="hu-HU" dirty="0"/>
              <a:t>r</a:t>
            </a:r>
            <a:r>
              <a:rPr lang="hu-HU" dirty="0" smtClean="0"/>
              <a:t>emove(1);</a:t>
            </a:r>
            <a:endParaRPr lang="hu-HU" dirty="0"/>
          </a:p>
        </p:txBody>
      </p:sp>
    </p:spTree>
    <p:extLst>
      <p:ext uri="{BB962C8B-B14F-4D97-AF65-F5344CB8AC3E}">
        <p14:creationId xmlns:p14="http://schemas.microsoft.com/office/powerpoint/2010/main" val="9152380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682580" y="2992504"/>
            <a:ext cx="1412566" cy="369332"/>
          </a:xfrm>
          <a:prstGeom prst="rect">
            <a:avLst/>
          </a:prstGeom>
          <a:noFill/>
        </p:spPr>
        <p:txBody>
          <a:bodyPr wrap="none" rtlCol="0">
            <a:spAutoFit/>
          </a:bodyPr>
          <a:lstStyle/>
          <a:p>
            <a:r>
              <a:rPr lang="hu-HU" dirty="0"/>
              <a:t>r</a:t>
            </a:r>
            <a:r>
              <a:rPr lang="hu-HU" dirty="0" smtClean="0"/>
              <a:t>emove(1);</a:t>
            </a:r>
            <a:endParaRPr lang="hu-HU" dirty="0"/>
          </a:p>
        </p:txBody>
      </p:sp>
    </p:spTree>
    <p:extLst>
      <p:ext uri="{BB962C8B-B14F-4D97-AF65-F5344CB8AC3E}">
        <p14:creationId xmlns:p14="http://schemas.microsoft.com/office/powerpoint/2010/main" val="2151552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a:t>
            </a:r>
            <a:r>
              <a:rPr lang="hu-HU" sz="2400" b="1" dirty="0" smtClean="0"/>
              <a:t>O(N)</a:t>
            </a:r>
            <a:r>
              <a:rPr lang="hu-HU" sz="2400" dirty="0" smtClean="0"/>
              <a:t> time complexity</a:t>
            </a:r>
            <a:endParaRPr lang="hu-HU" sz="2400" dirty="0"/>
          </a:p>
        </p:txBody>
      </p:sp>
      <p:sp>
        <p:nvSpPr>
          <p:cNvPr id="4" name="TextBox 3"/>
          <p:cNvSpPr txBox="1"/>
          <p:nvPr/>
        </p:nvSpPr>
        <p:spPr>
          <a:xfrm>
            <a:off x="7049968" y="2992504"/>
            <a:ext cx="312906" cy="369332"/>
          </a:xfrm>
          <a:prstGeom prst="rect">
            <a:avLst/>
          </a:prstGeom>
          <a:noFill/>
        </p:spPr>
        <p:txBody>
          <a:bodyPr wrap="none" rtlCol="0">
            <a:spAutoFit/>
          </a:bodyPr>
          <a:lstStyle/>
          <a:p>
            <a:r>
              <a:rPr lang="hu-HU" dirty="0" smtClean="0"/>
              <a:t>0</a:t>
            </a:r>
            <a:endParaRPr lang="hu-HU" dirty="0"/>
          </a:p>
        </p:txBody>
      </p:sp>
      <p:sp>
        <p:nvSpPr>
          <p:cNvPr id="6" name="Rectangle 5"/>
          <p:cNvSpPr/>
          <p:nvPr/>
        </p:nvSpPr>
        <p:spPr>
          <a:xfrm>
            <a:off x="4628740" y="299250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7" name="Rectangle 6"/>
          <p:cNvSpPr/>
          <p:nvPr/>
        </p:nvSpPr>
        <p:spPr>
          <a:xfrm>
            <a:off x="4628740" y="337887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8" name="Rectangle 7"/>
          <p:cNvSpPr/>
          <p:nvPr/>
        </p:nvSpPr>
        <p:spPr>
          <a:xfrm>
            <a:off x="4628740" y="376523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120</a:t>
            </a:r>
            <a:endParaRPr lang="hu-HU" dirty="0">
              <a:solidFill>
                <a:schemeClr val="bg1"/>
              </a:solidFill>
            </a:endParaRPr>
          </a:p>
        </p:txBody>
      </p:sp>
      <p:sp>
        <p:nvSpPr>
          <p:cNvPr id="9" name="Rectangle 8"/>
          <p:cNvSpPr/>
          <p:nvPr/>
        </p:nvSpPr>
        <p:spPr>
          <a:xfrm>
            <a:off x="4628740" y="41516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0" name="Rectangle 9"/>
          <p:cNvSpPr/>
          <p:nvPr/>
        </p:nvSpPr>
        <p:spPr>
          <a:xfrm>
            <a:off x="4628740" y="45379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1" name="Rectangle 10"/>
          <p:cNvSpPr/>
          <p:nvPr/>
        </p:nvSpPr>
        <p:spPr>
          <a:xfrm>
            <a:off x="4628740" y="49243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2" name="Rectangle 11"/>
          <p:cNvSpPr/>
          <p:nvPr/>
        </p:nvSpPr>
        <p:spPr>
          <a:xfrm>
            <a:off x="4628740" y="53107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3" name="Rectangle 12"/>
          <p:cNvSpPr/>
          <p:nvPr/>
        </p:nvSpPr>
        <p:spPr>
          <a:xfrm>
            <a:off x="4628740" y="56970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bg1"/>
              </a:solidFill>
            </a:endParaRPr>
          </a:p>
        </p:txBody>
      </p:sp>
      <p:sp>
        <p:nvSpPr>
          <p:cNvPr id="14" name="TextBox 13"/>
          <p:cNvSpPr txBox="1"/>
          <p:nvPr/>
        </p:nvSpPr>
        <p:spPr>
          <a:xfrm>
            <a:off x="7049968" y="3390967"/>
            <a:ext cx="312906" cy="369332"/>
          </a:xfrm>
          <a:prstGeom prst="rect">
            <a:avLst/>
          </a:prstGeom>
          <a:noFill/>
        </p:spPr>
        <p:txBody>
          <a:bodyPr wrap="none" rtlCol="0">
            <a:spAutoFit/>
          </a:bodyPr>
          <a:lstStyle/>
          <a:p>
            <a:r>
              <a:rPr lang="hu-HU" dirty="0"/>
              <a:t>1</a:t>
            </a:r>
          </a:p>
        </p:txBody>
      </p:sp>
      <p:sp>
        <p:nvSpPr>
          <p:cNvPr id="15" name="TextBox 14"/>
          <p:cNvSpPr txBox="1"/>
          <p:nvPr/>
        </p:nvSpPr>
        <p:spPr>
          <a:xfrm>
            <a:off x="7049968" y="3789430"/>
            <a:ext cx="312906" cy="369332"/>
          </a:xfrm>
          <a:prstGeom prst="rect">
            <a:avLst/>
          </a:prstGeom>
          <a:noFill/>
        </p:spPr>
        <p:txBody>
          <a:bodyPr wrap="none" rtlCol="0">
            <a:spAutoFit/>
          </a:bodyPr>
          <a:lstStyle/>
          <a:p>
            <a:r>
              <a:rPr lang="hu-HU" dirty="0"/>
              <a:t>2</a:t>
            </a:r>
          </a:p>
        </p:txBody>
      </p:sp>
      <p:sp>
        <p:nvSpPr>
          <p:cNvPr id="16" name="TextBox 15"/>
          <p:cNvSpPr txBox="1"/>
          <p:nvPr/>
        </p:nvSpPr>
        <p:spPr>
          <a:xfrm>
            <a:off x="7049968" y="4158762"/>
            <a:ext cx="285483" cy="369332"/>
          </a:xfrm>
          <a:prstGeom prst="rect">
            <a:avLst/>
          </a:prstGeom>
          <a:noFill/>
        </p:spPr>
        <p:txBody>
          <a:bodyPr wrap="square" rtlCol="0">
            <a:spAutoFit/>
          </a:bodyPr>
          <a:lstStyle/>
          <a:p>
            <a:r>
              <a:rPr lang="hu-HU" dirty="0"/>
              <a:t>3</a:t>
            </a:r>
          </a:p>
        </p:txBody>
      </p:sp>
      <p:sp>
        <p:nvSpPr>
          <p:cNvPr id="17" name="TextBox 16"/>
          <p:cNvSpPr txBox="1"/>
          <p:nvPr/>
        </p:nvSpPr>
        <p:spPr>
          <a:xfrm>
            <a:off x="7049968" y="4547842"/>
            <a:ext cx="312906" cy="369332"/>
          </a:xfrm>
          <a:prstGeom prst="rect">
            <a:avLst/>
          </a:prstGeom>
          <a:noFill/>
        </p:spPr>
        <p:txBody>
          <a:bodyPr wrap="none" rtlCol="0">
            <a:spAutoFit/>
          </a:bodyPr>
          <a:lstStyle/>
          <a:p>
            <a:r>
              <a:rPr lang="hu-HU" dirty="0"/>
              <a:t>4</a:t>
            </a:r>
          </a:p>
        </p:txBody>
      </p:sp>
      <p:sp>
        <p:nvSpPr>
          <p:cNvPr id="18" name="TextBox 17"/>
          <p:cNvSpPr txBox="1"/>
          <p:nvPr/>
        </p:nvSpPr>
        <p:spPr>
          <a:xfrm>
            <a:off x="7049968" y="4946305"/>
            <a:ext cx="312906" cy="369332"/>
          </a:xfrm>
          <a:prstGeom prst="rect">
            <a:avLst/>
          </a:prstGeom>
          <a:noFill/>
        </p:spPr>
        <p:txBody>
          <a:bodyPr wrap="none" rtlCol="0">
            <a:spAutoFit/>
          </a:bodyPr>
          <a:lstStyle/>
          <a:p>
            <a:r>
              <a:rPr lang="hu-HU" dirty="0"/>
              <a:t>5</a:t>
            </a:r>
          </a:p>
        </p:txBody>
      </p:sp>
      <p:sp>
        <p:nvSpPr>
          <p:cNvPr id="19" name="TextBox 18"/>
          <p:cNvSpPr txBox="1"/>
          <p:nvPr/>
        </p:nvSpPr>
        <p:spPr>
          <a:xfrm>
            <a:off x="7049968" y="5344768"/>
            <a:ext cx="312906" cy="369332"/>
          </a:xfrm>
          <a:prstGeom prst="rect">
            <a:avLst/>
          </a:prstGeom>
          <a:noFill/>
        </p:spPr>
        <p:txBody>
          <a:bodyPr wrap="none" rtlCol="0">
            <a:spAutoFit/>
          </a:bodyPr>
          <a:lstStyle/>
          <a:p>
            <a:r>
              <a:rPr lang="hu-HU" dirty="0"/>
              <a:t>6</a:t>
            </a:r>
          </a:p>
        </p:txBody>
      </p:sp>
      <p:sp>
        <p:nvSpPr>
          <p:cNvPr id="20" name="TextBox 19"/>
          <p:cNvSpPr txBox="1"/>
          <p:nvPr/>
        </p:nvSpPr>
        <p:spPr>
          <a:xfrm>
            <a:off x="7063679" y="5714100"/>
            <a:ext cx="285483" cy="369332"/>
          </a:xfrm>
          <a:prstGeom prst="rect">
            <a:avLst/>
          </a:prstGeom>
          <a:noFill/>
        </p:spPr>
        <p:txBody>
          <a:bodyPr wrap="square" rtlCol="0">
            <a:spAutoFit/>
          </a:bodyPr>
          <a:lstStyle/>
          <a:p>
            <a:r>
              <a:rPr lang="hu-HU" dirty="0"/>
              <a:t>7</a:t>
            </a:r>
          </a:p>
        </p:txBody>
      </p:sp>
      <p:sp>
        <p:nvSpPr>
          <p:cNvPr id="2" name="TextBox 1"/>
          <p:cNvSpPr txBox="1"/>
          <p:nvPr/>
        </p:nvSpPr>
        <p:spPr>
          <a:xfrm>
            <a:off x="682580" y="2992504"/>
            <a:ext cx="1412566" cy="369332"/>
          </a:xfrm>
          <a:prstGeom prst="rect">
            <a:avLst/>
          </a:prstGeom>
          <a:noFill/>
        </p:spPr>
        <p:txBody>
          <a:bodyPr wrap="none" rtlCol="0">
            <a:spAutoFit/>
          </a:bodyPr>
          <a:lstStyle/>
          <a:p>
            <a:r>
              <a:rPr lang="hu-HU" dirty="0"/>
              <a:t>r</a:t>
            </a:r>
            <a:r>
              <a:rPr lang="hu-HU" dirty="0" smtClean="0"/>
              <a:t>emove(1);</a:t>
            </a:r>
            <a:endParaRPr lang="hu-HU" dirty="0"/>
          </a:p>
        </p:txBody>
      </p:sp>
      <p:sp>
        <p:nvSpPr>
          <p:cNvPr id="5" name="TextBox 4"/>
          <p:cNvSpPr txBox="1"/>
          <p:nvPr/>
        </p:nvSpPr>
        <p:spPr>
          <a:xfrm>
            <a:off x="3193961" y="6251064"/>
            <a:ext cx="4772460" cy="369332"/>
          </a:xfrm>
          <a:prstGeom prst="rect">
            <a:avLst/>
          </a:prstGeom>
          <a:noFill/>
        </p:spPr>
        <p:txBody>
          <a:bodyPr wrap="none" rtlCol="0">
            <a:spAutoFit/>
          </a:bodyPr>
          <a:lstStyle/>
          <a:p>
            <a:r>
              <a:rPr lang="hu-HU" dirty="0" smtClean="0"/>
              <a:t>So: overall complecity will be linear </a:t>
            </a:r>
            <a:r>
              <a:rPr lang="hu-HU" b="1" dirty="0" smtClean="0"/>
              <a:t>O(N)</a:t>
            </a:r>
            <a:r>
              <a:rPr lang="hu-HU" dirty="0" smtClean="0"/>
              <a:t> </a:t>
            </a:r>
            <a:endParaRPr lang="hu-HU" dirty="0"/>
          </a:p>
        </p:txBody>
      </p:sp>
    </p:spTree>
    <p:extLst>
      <p:ext uri="{BB962C8B-B14F-4D97-AF65-F5344CB8AC3E}">
        <p14:creationId xmlns:p14="http://schemas.microsoft.com/office/powerpoint/2010/main" val="956924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875764"/>
            <a:ext cx="9400330" cy="1569660"/>
          </a:xfrm>
          <a:prstGeom prst="rect">
            <a:avLst/>
          </a:prstGeom>
          <a:noFill/>
        </p:spPr>
        <p:txBody>
          <a:bodyPr wrap="none" rtlCol="0">
            <a:spAutoFit/>
          </a:bodyPr>
          <a:lstStyle/>
          <a:p>
            <a:r>
              <a:rPr lang="hu-HU" sz="2400" b="1" u="sng" dirty="0" smtClean="0"/>
              <a:t>Arrays operation</a:t>
            </a:r>
            <a:r>
              <a:rPr lang="hu-HU" sz="2400" dirty="0" smtClean="0"/>
              <a:t>: remove items with given index</a:t>
            </a:r>
          </a:p>
          <a:p>
            <a:r>
              <a:rPr lang="hu-HU" sz="2400" dirty="0" smtClean="0"/>
              <a:t>	We would like to remove a value with a given index, it is</a:t>
            </a:r>
          </a:p>
          <a:p>
            <a:r>
              <a:rPr lang="hu-HU" sz="2400" dirty="0"/>
              <a:t>	</a:t>
            </a:r>
            <a:r>
              <a:rPr lang="hu-HU" sz="2400" dirty="0" smtClean="0"/>
              <a:t>	not that simple, we may have to shift items</a:t>
            </a:r>
          </a:p>
          <a:p>
            <a:r>
              <a:rPr lang="hu-HU" sz="2400" dirty="0"/>
              <a:t>	</a:t>
            </a:r>
            <a:r>
              <a:rPr lang="hu-HU" sz="2400" dirty="0" smtClean="0"/>
              <a:t>		// O(N) time complexity</a:t>
            </a:r>
            <a:endParaRPr lang="hu-HU" sz="2400" dirty="0"/>
          </a:p>
        </p:txBody>
      </p:sp>
      <p:sp>
        <p:nvSpPr>
          <p:cNvPr id="5" name="TextBox 4"/>
          <p:cNvSpPr txBox="1"/>
          <p:nvPr/>
        </p:nvSpPr>
        <p:spPr>
          <a:xfrm>
            <a:off x="2640169" y="3082861"/>
            <a:ext cx="5997155" cy="954107"/>
          </a:xfrm>
          <a:prstGeom prst="rect">
            <a:avLst/>
          </a:prstGeom>
          <a:noFill/>
        </p:spPr>
        <p:txBody>
          <a:bodyPr wrap="none" rtlCol="0">
            <a:spAutoFit/>
          </a:bodyPr>
          <a:lstStyle/>
          <a:p>
            <a:r>
              <a:rPr lang="hu-HU" sz="2800" dirty="0" smtClean="0"/>
              <a:t>Removing last item:                </a:t>
            </a:r>
            <a:r>
              <a:rPr lang="hu-HU" sz="2800" b="1" dirty="0" smtClean="0"/>
              <a:t>O(1)</a:t>
            </a:r>
          </a:p>
          <a:p>
            <a:r>
              <a:rPr lang="hu-HU" sz="2800" dirty="0" smtClean="0"/>
              <a:t>Removing f.e. middle item:   </a:t>
            </a:r>
            <a:r>
              <a:rPr lang="hu-HU" sz="2800" b="1" dirty="0" smtClean="0"/>
              <a:t>O(N)</a:t>
            </a:r>
            <a:endParaRPr lang="hu-HU" sz="2800" b="1" dirty="0"/>
          </a:p>
        </p:txBody>
      </p:sp>
    </p:spTree>
    <p:extLst>
      <p:ext uri="{BB962C8B-B14F-4D97-AF65-F5344CB8AC3E}">
        <p14:creationId xmlns:p14="http://schemas.microsoft.com/office/powerpoint/2010/main" val="2933873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42712-91B3-4120-BAE4-20905E4A78A1}"/>
              </a:ext>
            </a:extLst>
          </p:cNvPr>
          <p:cNvSpPr>
            <a:spLocks noGrp="1"/>
          </p:cNvSpPr>
          <p:nvPr>
            <p:ph idx="1"/>
          </p:nvPr>
        </p:nvSpPr>
        <p:spPr>
          <a:xfrm>
            <a:off x="1103312" y="1345722"/>
            <a:ext cx="8946541" cy="4902678"/>
          </a:xfrm>
        </p:spPr>
        <p:txBody>
          <a:bodyPr/>
          <a:lstStyle/>
          <a:p>
            <a:r>
              <a:rPr lang="en-US" dirty="0"/>
              <a:t>Arrays can be declared in various ways in different languages. For illustration, let's take C array declaration.</a:t>
            </a:r>
            <a:endParaRPr lang="en-PH" dirty="0"/>
          </a:p>
        </p:txBody>
      </p:sp>
      <p:pic>
        <p:nvPicPr>
          <p:cNvPr id="5" name="Picture 4">
            <a:extLst>
              <a:ext uri="{FF2B5EF4-FFF2-40B4-BE49-F238E27FC236}">
                <a16:creationId xmlns:a16="http://schemas.microsoft.com/office/drawing/2014/main" id="{DA09161E-4F8E-430F-B4D0-E7C57733A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492" y="2829329"/>
            <a:ext cx="7892179" cy="1935463"/>
          </a:xfrm>
          <a:prstGeom prst="rect">
            <a:avLst/>
          </a:prstGeom>
        </p:spPr>
      </p:pic>
    </p:spTree>
    <p:extLst>
      <p:ext uri="{BB962C8B-B14F-4D97-AF65-F5344CB8AC3E}">
        <p14:creationId xmlns:p14="http://schemas.microsoft.com/office/powerpoint/2010/main" val="4223602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D6701-7928-4FE2-8FAC-35D1FAC37626}"/>
              </a:ext>
            </a:extLst>
          </p:cNvPr>
          <p:cNvSpPr>
            <a:spLocks noGrp="1"/>
          </p:cNvSpPr>
          <p:nvPr>
            <p:ph idx="1"/>
          </p:nvPr>
        </p:nvSpPr>
        <p:spPr>
          <a:xfrm>
            <a:off x="1103312" y="733246"/>
            <a:ext cx="8946541" cy="5515154"/>
          </a:xfrm>
        </p:spPr>
        <p:txBody>
          <a:bodyPr/>
          <a:lstStyle/>
          <a:p>
            <a:pPr marL="0" indent="0">
              <a:buNone/>
            </a:pPr>
            <a:r>
              <a:rPr lang="en-US" dirty="0"/>
              <a:t>As per the above illustration, following are the important points to be considered.</a:t>
            </a:r>
          </a:p>
          <a:p>
            <a:pPr marL="0" indent="0">
              <a:buNone/>
            </a:pPr>
            <a:endParaRPr lang="en-US" dirty="0"/>
          </a:p>
          <a:p>
            <a:pPr marL="0" indent="0">
              <a:buNone/>
            </a:pPr>
            <a:endParaRPr lang="en-US" dirty="0"/>
          </a:p>
          <a:p>
            <a:r>
              <a:rPr lang="en-US" dirty="0"/>
              <a:t>Index starts with 0.</a:t>
            </a:r>
          </a:p>
          <a:p>
            <a:r>
              <a:rPr lang="en-US" dirty="0"/>
              <a:t>Array length is 10 which means it can store 10 elements.</a:t>
            </a:r>
          </a:p>
          <a:p>
            <a:r>
              <a:rPr lang="en-US" dirty="0"/>
              <a:t>Each element can be accessed via its index. For example, we can fetch an element at index 6 as 9.</a:t>
            </a:r>
          </a:p>
          <a:p>
            <a:pPr marL="0" indent="0">
              <a:buNone/>
            </a:pPr>
            <a:endParaRPr lang="en-PH" dirty="0"/>
          </a:p>
        </p:txBody>
      </p:sp>
    </p:spTree>
    <p:extLst>
      <p:ext uri="{BB962C8B-B14F-4D97-AF65-F5344CB8AC3E}">
        <p14:creationId xmlns:p14="http://schemas.microsoft.com/office/powerpoint/2010/main" val="2254449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55358" y="22538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5" name="Rectangle 4"/>
          <p:cNvSpPr/>
          <p:nvPr/>
        </p:nvSpPr>
        <p:spPr>
          <a:xfrm>
            <a:off x="8255358" y="26401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6" name="Rectangle 5"/>
          <p:cNvSpPr/>
          <p:nvPr/>
        </p:nvSpPr>
        <p:spPr>
          <a:xfrm>
            <a:off x="8255358" y="30265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a:t>
            </a:r>
            <a:endParaRPr lang="hu-HU" dirty="0">
              <a:solidFill>
                <a:schemeClr val="bg1"/>
              </a:solidFill>
            </a:endParaRPr>
          </a:p>
        </p:txBody>
      </p:sp>
      <p:sp>
        <p:nvSpPr>
          <p:cNvPr id="7" name="Rectangle 6"/>
          <p:cNvSpPr/>
          <p:nvPr/>
        </p:nvSpPr>
        <p:spPr>
          <a:xfrm>
            <a:off x="8255358" y="34129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300</a:t>
            </a:r>
            <a:endParaRPr lang="hu-HU" dirty="0">
              <a:solidFill>
                <a:schemeClr val="bg1"/>
              </a:solidFill>
            </a:endParaRPr>
          </a:p>
        </p:txBody>
      </p:sp>
      <p:sp>
        <p:nvSpPr>
          <p:cNvPr id="8" name="Rectangle 7"/>
          <p:cNvSpPr/>
          <p:nvPr/>
        </p:nvSpPr>
        <p:spPr>
          <a:xfrm>
            <a:off x="8255358" y="3799266"/>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-45</a:t>
            </a:r>
            <a:endParaRPr lang="hu-HU" dirty="0">
              <a:solidFill>
                <a:schemeClr val="bg1"/>
              </a:solidFill>
            </a:endParaRPr>
          </a:p>
        </p:txBody>
      </p:sp>
      <p:sp>
        <p:nvSpPr>
          <p:cNvPr id="9" name="Rectangle 8"/>
          <p:cNvSpPr/>
          <p:nvPr/>
        </p:nvSpPr>
        <p:spPr>
          <a:xfrm>
            <a:off x="8255358" y="418563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0</a:t>
            </a:r>
            <a:endParaRPr lang="hu-HU" dirty="0">
              <a:solidFill>
                <a:schemeClr val="bg1"/>
              </a:solidFill>
            </a:endParaRPr>
          </a:p>
        </p:txBody>
      </p:sp>
      <p:sp>
        <p:nvSpPr>
          <p:cNvPr id="10" name="Rectangle 9"/>
          <p:cNvSpPr/>
          <p:nvPr/>
        </p:nvSpPr>
        <p:spPr>
          <a:xfrm>
            <a:off x="8255358" y="457199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8255358" y="495836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a:t>
            </a:r>
            <a:endParaRPr lang="hu-HU" dirty="0">
              <a:solidFill>
                <a:schemeClr val="bg1"/>
              </a:solidFill>
            </a:endParaRPr>
          </a:p>
        </p:txBody>
      </p:sp>
      <p:sp>
        <p:nvSpPr>
          <p:cNvPr id="2" name="TextBox 1"/>
          <p:cNvSpPr txBox="1"/>
          <p:nvPr/>
        </p:nvSpPr>
        <p:spPr>
          <a:xfrm>
            <a:off x="7830354" y="2253802"/>
            <a:ext cx="312906" cy="369332"/>
          </a:xfrm>
          <a:prstGeom prst="rect">
            <a:avLst/>
          </a:prstGeom>
          <a:noFill/>
        </p:spPr>
        <p:txBody>
          <a:bodyPr wrap="none" rtlCol="0">
            <a:spAutoFit/>
          </a:bodyPr>
          <a:lstStyle/>
          <a:p>
            <a:r>
              <a:rPr lang="hu-HU" dirty="0" smtClean="0"/>
              <a:t>0</a:t>
            </a:r>
          </a:p>
        </p:txBody>
      </p:sp>
      <p:sp>
        <p:nvSpPr>
          <p:cNvPr id="13" name="TextBox 12"/>
          <p:cNvSpPr txBox="1"/>
          <p:nvPr/>
        </p:nvSpPr>
        <p:spPr>
          <a:xfrm>
            <a:off x="7830354" y="2687321"/>
            <a:ext cx="312906" cy="369332"/>
          </a:xfrm>
          <a:prstGeom prst="rect">
            <a:avLst/>
          </a:prstGeom>
          <a:noFill/>
        </p:spPr>
        <p:txBody>
          <a:bodyPr wrap="none" rtlCol="0">
            <a:spAutoFit/>
          </a:bodyPr>
          <a:lstStyle/>
          <a:p>
            <a:r>
              <a:rPr lang="hu-HU" dirty="0"/>
              <a:t>1</a:t>
            </a:r>
            <a:endParaRPr lang="hu-HU" dirty="0" smtClean="0"/>
          </a:p>
        </p:txBody>
      </p:sp>
      <p:sp>
        <p:nvSpPr>
          <p:cNvPr id="14" name="TextBox 13"/>
          <p:cNvSpPr txBox="1"/>
          <p:nvPr/>
        </p:nvSpPr>
        <p:spPr>
          <a:xfrm>
            <a:off x="7830354" y="3035051"/>
            <a:ext cx="312906" cy="369332"/>
          </a:xfrm>
          <a:prstGeom prst="rect">
            <a:avLst/>
          </a:prstGeom>
          <a:noFill/>
        </p:spPr>
        <p:txBody>
          <a:bodyPr wrap="none" rtlCol="0">
            <a:spAutoFit/>
          </a:bodyPr>
          <a:lstStyle/>
          <a:p>
            <a:r>
              <a:rPr lang="hu-HU" dirty="0" smtClean="0"/>
              <a:t>2</a:t>
            </a:r>
          </a:p>
        </p:txBody>
      </p:sp>
      <p:sp>
        <p:nvSpPr>
          <p:cNvPr id="15" name="TextBox 14"/>
          <p:cNvSpPr txBox="1"/>
          <p:nvPr/>
        </p:nvSpPr>
        <p:spPr>
          <a:xfrm>
            <a:off x="7830354" y="3412900"/>
            <a:ext cx="312906" cy="369332"/>
          </a:xfrm>
          <a:prstGeom prst="rect">
            <a:avLst/>
          </a:prstGeom>
          <a:noFill/>
        </p:spPr>
        <p:txBody>
          <a:bodyPr wrap="none" rtlCol="0">
            <a:spAutoFit/>
          </a:bodyPr>
          <a:lstStyle/>
          <a:p>
            <a:r>
              <a:rPr lang="hu-HU" dirty="0"/>
              <a:t>3</a:t>
            </a:r>
            <a:endParaRPr lang="hu-HU" dirty="0" smtClean="0"/>
          </a:p>
        </p:txBody>
      </p:sp>
      <p:sp>
        <p:nvSpPr>
          <p:cNvPr id="16" name="TextBox 15"/>
          <p:cNvSpPr txBox="1"/>
          <p:nvPr/>
        </p:nvSpPr>
        <p:spPr>
          <a:xfrm>
            <a:off x="7830354" y="3799266"/>
            <a:ext cx="312906" cy="369332"/>
          </a:xfrm>
          <a:prstGeom prst="rect">
            <a:avLst/>
          </a:prstGeom>
          <a:noFill/>
        </p:spPr>
        <p:txBody>
          <a:bodyPr wrap="none" rtlCol="0">
            <a:spAutoFit/>
          </a:bodyPr>
          <a:lstStyle/>
          <a:p>
            <a:r>
              <a:rPr lang="hu-HU" dirty="0" smtClean="0"/>
              <a:t>4</a:t>
            </a:r>
          </a:p>
        </p:txBody>
      </p:sp>
      <p:sp>
        <p:nvSpPr>
          <p:cNvPr id="17" name="TextBox 16"/>
          <p:cNvSpPr txBox="1"/>
          <p:nvPr/>
        </p:nvSpPr>
        <p:spPr>
          <a:xfrm>
            <a:off x="7830354" y="4159666"/>
            <a:ext cx="312906" cy="369332"/>
          </a:xfrm>
          <a:prstGeom prst="rect">
            <a:avLst/>
          </a:prstGeom>
          <a:noFill/>
        </p:spPr>
        <p:txBody>
          <a:bodyPr wrap="none" rtlCol="0">
            <a:spAutoFit/>
          </a:bodyPr>
          <a:lstStyle/>
          <a:p>
            <a:r>
              <a:rPr lang="hu-HU" dirty="0" smtClean="0"/>
              <a:t>5</a:t>
            </a:r>
          </a:p>
        </p:txBody>
      </p:sp>
      <p:sp>
        <p:nvSpPr>
          <p:cNvPr id="18" name="TextBox 17"/>
          <p:cNvSpPr txBox="1"/>
          <p:nvPr/>
        </p:nvSpPr>
        <p:spPr>
          <a:xfrm>
            <a:off x="7830354" y="4571998"/>
            <a:ext cx="312906" cy="369332"/>
          </a:xfrm>
          <a:prstGeom prst="rect">
            <a:avLst/>
          </a:prstGeom>
          <a:noFill/>
        </p:spPr>
        <p:txBody>
          <a:bodyPr wrap="none" rtlCol="0">
            <a:spAutoFit/>
          </a:bodyPr>
          <a:lstStyle/>
          <a:p>
            <a:r>
              <a:rPr lang="hu-HU" dirty="0" smtClean="0"/>
              <a:t>6</a:t>
            </a:r>
          </a:p>
        </p:txBody>
      </p:sp>
      <p:sp>
        <p:nvSpPr>
          <p:cNvPr id="19" name="TextBox 18"/>
          <p:cNvSpPr txBox="1"/>
          <p:nvPr/>
        </p:nvSpPr>
        <p:spPr>
          <a:xfrm>
            <a:off x="7830354" y="4983915"/>
            <a:ext cx="312906" cy="369332"/>
          </a:xfrm>
          <a:prstGeom prst="rect">
            <a:avLst/>
          </a:prstGeom>
          <a:noFill/>
        </p:spPr>
        <p:txBody>
          <a:bodyPr wrap="none" rtlCol="0">
            <a:spAutoFit/>
          </a:bodyPr>
          <a:lstStyle/>
          <a:p>
            <a:r>
              <a:rPr lang="hu-HU" dirty="0" smtClean="0"/>
              <a:t>7</a:t>
            </a:r>
          </a:p>
        </p:txBody>
      </p:sp>
      <p:sp>
        <p:nvSpPr>
          <p:cNvPr id="3" name="TextBox 2"/>
          <p:cNvSpPr txBox="1"/>
          <p:nvPr/>
        </p:nvSpPr>
        <p:spPr>
          <a:xfrm>
            <a:off x="479380" y="469363"/>
            <a:ext cx="7013620" cy="5509200"/>
          </a:xfrm>
          <a:prstGeom prst="rect">
            <a:avLst/>
          </a:prstGeom>
          <a:noFill/>
        </p:spPr>
        <p:txBody>
          <a:bodyPr wrap="square" rtlCol="0">
            <a:spAutoFit/>
          </a:bodyPr>
          <a:lstStyle/>
          <a:p>
            <a:r>
              <a:rPr lang="hu-HU" sz="3200" b="1" u="sng" dirty="0" smtClean="0"/>
              <a:t>Arrays:</a:t>
            </a:r>
            <a:r>
              <a:rPr lang="hu-HU" sz="3200" dirty="0" smtClean="0"/>
              <a:t>  data structures</a:t>
            </a:r>
          </a:p>
          <a:p>
            <a:endParaRPr lang="hu-HU" sz="3200" b="1" u="sng" dirty="0"/>
          </a:p>
          <a:p>
            <a:r>
              <a:rPr lang="hu-HU" sz="3200" dirty="0" smtClean="0"/>
              <a:t>A collection of elements / values</a:t>
            </a:r>
          </a:p>
          <a:p>
            <a:r>
              <a:rPr lang="hu-HU" sz="3200" dirty="0"/>
              <a:t>e</a:t>
            </a:r>
            <a:r>
              <a:rPr lang="hu-HU" sz="3200" dirty="0" smtClean="0"/>
              <a:t>ach identified by an array index or key !!!</a:t>
            </a:r>
          </a:p>
          <a:p>
            <a:endParaRPr lang="hu-HU" sz="3200" dirty="0"/>
          </a:p>
          <a:p>
            <a:pPr marL="342900" indent="-342900">
              <a:buFontTx/>
              <a:buChar char="-"/>
            </a:pPr>
            <a:r>
              <a:rPr lang="hu-HU" sz="3200" dirty="0"/>
              <a:t>i</a:t>
            </a:r>
            <a:r>
              <a:rPr lang="hu-HU" sz="3200" dirty="0" smtClean="0"/>
              <a:t>ndex starts at zero</a:t>
            </a:r>
            <a:r>
              <a:rPr lang="en-PH" sz="3200" dirty="0" smtClean="0"/>
              <a:t>.</a:t>
            </a:r>
            <a:endParaRPr lang="hu-HU" sz="3200" dirty="0" smtClean="0"/>
          </a:p>
          <a:p>
            <a:pPr marL="342900" indent="-342900">
              <a:buFontTx/>
              <a:buChar char="-"/>
            </a:pPr>
            <a:r>
              <a:rPr lang="hu-HU" sz="3200" dirty="0"/>
              <a:t>b</a:t>
            </a:r>
            <a:r>
              <a:rPr lang="hu-HU" sz="3200" dirty="0" smtClean="0"/>
              <a:t>ecause of the indexes: random access</a:t>
            </a:r>
            <a:r>
              <a:rPr lang="en-PH" sz="3200" dirty="0" smtClean="0"/>
              <a:t> </a:t>
            </a:r>
            <a:r>
              <a:rPr lang="hu-HU" sz="3200" dirty="0" smtClean="0"/>
              <a:t>is possible</a:t>
            </a:r>
            <a:r>
              <a:rPr lang="en-PH" sz="3200" dirty="0" smtClean="0"/>
              <a:t>.</a:t>
            </a:r>
            <a:endParaRPr lang="hu-HU" sz="3200" dirty="0" smtClean="0"/>
          </a:p>
          <a:p>
            <a:endParaRPr lang="hu-HU" sz="3200" b="1" u="sng" dirty="0"/>
          </a:p>
          <a:p>
            <a:endParaRPr lang="hu-HU" sz="3200" dirty="0"/>
          </a:p>
        </p:txBody>
      </p:sp>
      <p:sp>
        <p:nvSpPr>
          <p:cNvPr id="20" name="TextBox 19"/>
          <p:cNvSpPr txBox="1"/>
          <p:nvPr/>
        </p:nvSpPr>
        <p:spPr>
          <a:xfrm>
            <a:off x="8770513" y="1635617"/>
            <a:ext cx="1377300" cy="369332"/>
          </a:xfrm>
          <a:prstGeom prst="rect">
            <a:avLst/>
          </a:prstGeom>
          <a:noFill/>
        </p:spPr>
        <p:txBody>
          <a:bodyPr wrap="none" rtlCol="0">
            <a:spAutoFit/>
          </a:bodyPr>
          <a:lstStyle/>
          <a:p>
            <a:r>
              <a:rPr lang="hu-HU" dirty="0" smtClean="0"/>
              <a:t>numbers[</a:t>
            </a:r>
            <a:r>
              <a:rPr lang="en-PH" dirty="0" smtClean="0"/>
              <a:t> </a:t>
            </a:r>
            <a:r>
              <a:rPr lang="hu-HU" dirty="0" smtClean="0"/>
              <a:t>]</a:t>
            </a:r>
            <a:endParaRPr lang="hu-HU" dirty="0"/>
          </a:p>
        </p:txBody>
      </p:sp>
    </p:spTree>
    <p:extLst>
      <p:ext uri="{BB962C8B-B14F-4D97-AF65-F5344CB8AC3E}">
        <p14:creationId xmlns:p14="http://schemas.microsoft.com/office/powerpoint/2010/main" val="74890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55358" y="225380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34</a:t>
            </a:r>
            <a:endParaRPr lang="hu-HU" dirty="0">
              <a:solidFill>
                <a:schemeClr val="bg1"/>
              </a:solidFill>
            </a:endParaRPr>
          </a:p>
        </p:txBody>
      </p:sp>
      <p:sp>
        <p:nvSpPr>
          <p:cNvPr id="5" name="Rectangle 4"/>
          <p:cNvSpPr/>
          <p:nvPr/>
        </p:nvSpPr>
        <p:spPr>
          <a:xfrm>
            <a:off x="8255358" y="264016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-12</a:t>
            </a:r>
            <a:endParaRPr lang="hu-HU" dirty="0">
              <a:solidFill>
                <a:schemeClr val="bg1"/>
              </a:solidFill>
            </a:endParaRPr>
          </a:p>
        </p:txBody>
      </p:sp>
      <p:sp>
        <p:nvSpPr>
          <p:cNvPr id="6" name="Rectangle 5"/>
          <p:cNvSpPr/>
          <p:nvPr/>
        </p:nvSpPr>
        <p:spPr>
          <a:xfrm>
            <a:off x="8255358" y="302653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2</a:t>
            </a:r>
            <a:endParaRPr lang="hu-HU" dirty="0">
              <a:solidFill>
                <a:schemeClr val="bg1"/>
              </a:solidFill>
            </a:endParaRPr>
          </a:p>
        </p:txBody>
      </p:sp>
      <p:sp>
        <p:nvSpPr>
          <p:cNvPr id="7" name="Rectangle 6"/>
          <p:cNvSpPr/>
          <p:nvPr/>
        </p:nvSpPr>
        <p:spPr>
          <a:xfrm>
            <a:off x="8255358" y="3412900"/>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300</a:t>
            </a:r>
            <a:endParaRPr lang="hu-HU" dirty="0">
              <a:solidFill>
                <a:schemeClr val="bg1"/>
              </a:solidFill>
            </a:endParaRPr>
          </a:p>
        </p:txBody>
      </p:sp>
      <p:sp>
        <p:nvSpPr>
          <p:cNvPr id="8" name="Rectangle 7"/>
          <p:cNvSpPr/>
          <p:nvPr/>
        </p:nvSpPr>
        <p:spPr>
          <a:xfrm>
            <a:off x="8255358" y="3799266"/>
            <a:ext cx="2421228" cy="3863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-45</a:t>
            </a:r>
            <a:endParaRPr lang="hu-HU" dirty="0">
              <a:solidFill>
                <a:schemeClr val="bg1"/>
              </a:solidFill>
            </a:endParaRPr>
          </a:p>
        </p:txBody>
      </p:sp>
      <p:sp>
        <p:nvSpPr>
          <p:cNvPr id="9" name="Rectangle 8"/>
          <p:cNvSpPr/>
          <p:nvPr/>
        </p:nvSpPr>
        <p:spPr>
          <a:xfrm>
            <a:off x="8255358" y="4185632"/>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0</a:t>
            </a:r>
            <a:endParaRPr lang="hu-HU" dirty="0">
              <a:solidFill>
                <a:schemeClr val="bg1"/>
              </a:solidFill>
            </a:endParaRPr>
          </a:p>
        </p:txBody>
      </p:sp>
      <p:sp>
        <p:nvSpPr>
          <p:cNvPr id="10" name="Rectangle 9"/>
          <p:cNvSpPr/>
          <p:nvPr/>
        </p:nvSpPr>
        <p:spPr>
          <a:xfrm>
            <a:off x="8255358" y="4571998"/>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5</a:t>
            </a:r>
            <a:endParaRPr lang="hu-HU" dirty="0">
              <a:solidFill>
                <a:schemeClr val="bg1"/>
              </a:solidFill>
            </a:endParaRPr>
          </a:p>
        </p:txBody>
      </p:sp>
      <p:sp>
        <p:nvSpPr>
          <p:cNvPr id="11" name="Rectangle 10"/>
          <p:cNvSpPr/>
          <p:nvPr/>
        </p:nvSpPr>
        <p:spPr>
          <a:xfrm>
            <a:off x="8255358" y="4958364"/>
            <a:ext cx="2421228" cy="38636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bg1"/>
                </a:solidFill>
              </a:rPr>
              <a:t>1</a:t>
            </a:r>
            <a:endParaRPr lang="hu-HU" dirty="0">
              <a:solidFill>
                <a:schemeClr val="bg1"/>
              </a:solidFill>
            </a:endParaRPr>
          </a:p>
        </p:txBody>
      </p:sp>
      <p:sp>
        <p:nvSpPr>
          <p:cNvPr id="2" name="TextBox 1"/>
          <p:cNvSpPr txBox="1"/>
          <p:nvPr/>
        </p:nvSpPr>
        <p:spPr>
          <a:xfrm>
            <a:off x="7830354" y="2253802"/>
            <a:ext cx="312906" cy="369332"/>
          </a:xfrm>
          <a:prstGeom prst="rect">
            <a:avLst/>
          </a:prstGeom>
          <a:noFill/>
        </p:spPr>
        <p:txBody>
          <a:bodyPr wrap="none" rtlCol="0">
            <a:spAutoFit/>
          </a:bodyPr>
          <a:lstStyle/>
          <a:p>
            <a:r>
              <a:rPr lang="hu-HU" dirty="0" smtClean="0"/>
              <a:t>0</a:t>
            </a:r>
          </a:p>
        </p:txBody>
      </p:sp>
      <p:sp>
        <p:nvSpPr>
          <p:cNvPr id="13" name="TextBox 12"/>
          <p:cNvSpPr txBox="1"/>
          <p:nvPr/>
        </p:nvSpPr>
        <p:spPr>
          <a:xfrm>
            <a:off x="7830354" y="2687321"/>
            <a:ext cx="312906" cy="369332"/>
          </a:xfrm>
          <a:prstGeom prst="rect">
            <a:avLst/>
          </a:prstGeom>
          <a:noFill/>
        </p:spPr>
        <p:txBody>
          <a:bodyPr wrap="none" rtlCol="0">
            <a:spAutoFit/>
          </a:bodyPr>
          <a:lstStyle/>
          <a:p>
            <a:r>
              <a:rPr lang="hu-HU" dirty="0"/>
              <a:t>1</a:t>
            </a:r>
            <a:endParaRPr lang="hu-HU" dirty="0" smtClean="0"/>
          </a:p>
        </p:txBody>
      </p:sp>
      <p:sp>
        <p:nvSpPr>
          <p:cNvPr id="14" name="TextBox 13"/>
          <p:cNvSpPr txBox="1"/>
          <p:nvPr/>
        </p:nvSpPr>
        <p:spPr>
          <a:xfrm>
            <a:off x="7830354" y="3035051"/>
            <a:ext cx="312906" cy="369332"/>
          </a:xfrm>
          <a:prstGeom prst="rect">
            <a:avLst/>
          </a:prstGeom>
          <a:noFill/>
        </p:spPr>
        <p:txBody>
          <a:bodyPr wrap="none" rtlCol="0">
            <a:spAutoFit/>
          </a:bodyPr>
          <a:lstStyle/>
          <a:p>
            <a:r>
              <a:rPr lang="hu-HU" dirty="0" smtClean="0"/>
              <a:t>2</a:t>
            </a:r>
          </a:p>
        </p:txBody>
      </p:sp>
      <p:sp>
        <p:nvSpPr>
          <p:cNvPr id="15" name="TextBox 14"/>
          <p:cNvSpPr txBox="1"/>
          <p:nvPr/>
        </p:nvSpPr>
        <p:spPr>
          <a:xfrm>
            <a:off x="7830354" y="3412900"/>
            <a:ext cx="312906" cy="369332"/>
          </a:xfrm>
          <a:prstGeom prst="rect">
            <a:avLst/>
          </a:prstGeom>
          <a:noFill/>
        </p:spPr>
        <p:txBody>
          <a:bodyPr wrap="none" rtlCol="0">
            <a:spAutoFit/>
          </a:bodyPr>
          <a:lstStyle/>
          <a:p>
            <a:r>
              <a:rPr lang="hu-HU" dirty="0"/>
              <a:t>3</a:t>
            </a:r>
            <a:endParaRPr lang="hu-HU" dirty="0" smtClean="0"/>
          </a:p>
        </p:txBody>
      </p:sp>
      <p:sp>
        <p:nvSpPr>
          <p:cNvPr id="16" name="TextBox 15"/>
          <p:cNvSpPr txBox="1"/>
          <p:nvPr/>
        </p:nvSpPr>
        <p:spPr>
          <a:xfrm>
            <a:off x="7830354" y="3799266"/>
            <a:ext cx="312906" cy="369332"/>
          </a:xfrm>
          <a:prstGeom prst="rect">
            <a:avLst/>
          </a:prstGeom>
          <a:noFill/>
        </p:spPr>
        <p:txBody>
          <a:bodyPr wrap="none" rtlCol="0">
            <a:spAutoFit/>
          </a:bodyPr>
          <a:lstStyle/>
          <a:p>
            <a:r>
              <a:rPr lang="hu-HU" dirty="0" smtClean="0"/>
              <a:t>4</a:t>
            </a:r>
          </a:p>
        </p:txBody>
      </p:sp>
      <p:sp>
        <p:nvSpPr>
          <p:cNvPr id="17" name="TextBox 16"/>
          <p:cNvSpPr txBox="1"/>
          <p:nvPr/>
        </p:nvSpPr>
        <p:spPr>
          <a:xfrm>
            <a:off x="7830354" y="4159666"/>
            <a:ext cx="312906" cy="369332"/>
          </a:xfrm>
          <a:prstGeom prst="rect">
            <a:avLst/>
          </a:prstGeom>
          <a:noFill/>
        </p:spPr>
        <p:txBody>
          <a:bodyPr wrap="none" rtlCol="0">
            <a:spAutoFit/>
          </a:bodyPr>
          <a:lstStyle/>
          <a:p>
            <a:r>
              <a:rPr lang="hu-HU" dirty="0" smtClean="0"/>
              <a:t>5</a:t>
            </a:r>
          </a:p>
        </p:txBody>
      </p:sp>
      <p:sp>
        <p:nvSpPr>
          <p:cNvPr id="18" name="TextBox 17"/>
          <p:cNvSpPr txBox="1"/>
          <p:nvPr/>
        </p:nvSpPr>
        <p:spPr>
          <a:xfrm>
            <a:off x="7830354" y="4571998"/>
            <a:ext cx="312906" cy="369332"/>
          </a:xfrm>
          <a:prstGeom prst="rect">
            <a:avLst/>
          </a:prstGeom>
          <a:noFill/>
        </p:spPr>
        <p:txBody>
          <a:bodyPr wrap="none" rtlCol="0">
            <a:spAutoFit/>
          </a:bodyPr>
          <a:lstStyle/>
          <a:p>
            <a:r>
              <a:rPr lang="hu-HU" dirty="0" smtClean="0"/>
              <a:t>6</a:t>
            </a:r>
          </a:p>
        </p:txBody>
      </p:sp>
      <p:sp>
        <p:nvSpPr>
          <p:cNvPr id="19" name="TextBox 18"/>
          <p:cNvSpPr txBox="1"/>
          <p:nvPr/>
        </p:nvSpPr>
        <p:spPr>
          <a:xfrm>
            <a:off x="7830354" y="4983915"/>
            <a:ext cx="312906" cy="369332"/>
          </a:xfrm>
          <a:prstGeom prst="rect">
            <a:avLst/>
          </a:prstGeom>
          <a:noFill/>
        </p:spPr>
        <p:txBody>
          <a:bodyPr wrap="none" rtlCol="0">
            <a:spAutoFit/>
          </a:bodyPr>
          <a:lstStyle/>
          <a:p>
            <a:r>
              <a:rPr lang="hu-HU" dirty="0" smtClean="0"/>
              <a:t>7</a:t>
            </a:r>
          </a:p>
        </p:txBody>
      </p:sp>
      <p:sp>
        <p:nvSpPr>
          <p:cNvPr id="3" name="TextBox 2"/>
          <p:cNvSpPr txBox="1"/>
          <p:nvPr/>
        </p:nvSpPr>
        <p:spPr>
          <a:xfrm>
            <a:off x="377780" y="300031"/>
            <a:ext cx="7081353" cy="5509200"/>
          </a:xfrm>
          <a:prstGeom prst="rect">
            <a:avLst/>
          </a:prstGeom>
          <a:noFill/>
        </p:spPr>
        <p:txBody>
          <a:bodyPr wrap="square" rtlCol="0">
            <a:spAutoFit/>
          </a:bodyPr>
          <a:lstStyle/>
          <a:p>
            <a:r>
              <a:rPr lang="hu-HU" sz="3200" b="1" u="sng" dirty="0" smtClean="0"/>
              <a:t>Arrays:</a:t>
            </a:r>
            <a:r>
              <a:rPr lang="hu-HU" sz="3200" dirty="0" smtClean="0"/>
              <a:t>  data structure</a:t>
            </a:r>
          </a:p>
          <a:p>
            <a:endParaRPr lang="hu-HU" sz="3200" b="1" u="sng" dirty="0"/>
          </a:p>
          <a:p>
            <a:r>
              <a:rPr lang="hu-HU" sz="3200" dirty="0" smtClean="0"/>
              <a:t>A collection of elements / values</a:t>
            </a:r>
          </a:p>
          <a:p>
            <a:r>
              <a:rPr lang="hu-HU" sz="3200" dirty="0"/>
              <a:t>e</a:t>
            </a:r>
            <a:r>
              <a:rPr lang="hu-HU" sz="3200" dirty="0" smtClean="0"/>
              <a:t>ach identified by an array index or key !!!</a:t>
            </a:r>
          </a:p>
          <a:p>
            <a:endParaRPr lang="hu-HU" sz="3200" dirty="0"/>
          </a:p>
          <a:p>
            <a:pPr marL="342900" indent="-342900">
              <a:buFontTx/>
              <a:buChar char="-"/>
            </a:pPr>
            <a:r>
              <a:rPr lang="hu-HU" sz="3200" dirty="0"/>
              <a:t>i</a:t>
            </a:r>
            <a:r>
              <a:rPr lang="hu-HU" sz="3200" dirty="0" smtClean="0"/>
              <a:t>ndex starts at zero</a:t>
            </a:r>
          </a:p>
          <a:p>
            <a:pPr marL="342900" indent="-342900">
              <a:buFontTx/>
              <a:buChar char="-"/>
            </a:pPr>
            <a:r>
              <a:rPr lang="hu-HU" sz="3200" dirty="0"/>
              <a:t>b</a:t>
            </a:r>
            <a:r>
              <a:rPr lang="hu-HU" sz="3200" dirty="0" smtClean="0"/>
              <a:t>ecause of the indexes: random access</a:t>
            </a:r>
            <a:r>
              <a:rPr lang="en-PH" sz="3200" dirty="0" smtClean="0"/>
              <a:t> </a:t>
            </a:r>
            <a:r>
              <a:rPr lang="hu-HU" sz="3200" dirty="0" smtClean="0"/>
              <a:t>is possible</a:t>
            </a:r>
            <a:r>
              <a:rPr lang="en-PH" sz="3200" dirty="0" smtClean="0"/>
              <a:t>.</a:t>
            </a:r>
            <a:endParaRPr lang="hu-HU" sz="3200" dirty="0" smtClean="0"/>
          </a:p>
          <a:p>
            <a:endParaRPr lang="hu-HU" sz="3200" b="1" u="sng" dirty="0"/>
          </a:p>
          <a:p>
            <a:endParaRPr lang="hu-HU" sz="3200" dirty="0"/>
          </a:p>
        </p:txBody>
      </p:sp>
      <p:sp>
        <p:nvSpPr>
          <p:cNvPr id="20" name="TextBox 19"/>
          <p:cNvSpPr txBox="1"/>
          <p:nvPr/>
        </p:nvSpPr>
        <p:spPr>
          <a:xfrm>
            <a:off x="8770513" y="1635617"/>
            <a:ext cx="1377300" cy="369332"/>
          </a:xfrm>
          <a:prstGeom prst="rect">
            <a:avLst/>
          </a:prstGeom>
          <a:noFill/>
        </p:spPr>
        <p:txBody>
          <a:bodyPr wrap="none" rtlCol="0">
            <a:spAutoFit/>
          </a:bodyPr>
          <a:lstStyle/>
          <a:p>
            <a:r>
              <a:rPr lang="hu-HU" dirty="0" smtClean="0"/>
              <a:t>numbers[</a:t>
            </a:r>
            <a:r>
              <a:rPr lang="en-PH" dirty="0" smtClean="0"/>
              <a:t> </a:t>
            </a:r>
            <a:r>
              <a:rPr lang="hu-HU" dirty="0" smtClean="0"/>
              <a:t>]</a:t>
            </a:r>
            <a:endParaRPr lang="hu-HU" dirty="0"/>
          </a:p>
        </p:txBody>
      </p:sp>
      <p:sp>
        <p:nvSpPr>
          <p:cNvPr id="21" name="TextBox 20"/>
          <p:cNvSpPr txBox="1"/>
          <p:nvPr/>
        </p:nvSpPr>
        <p:spPr>
          <a:xfrm>
            <a:off x="10676586" y="3799266"/>
            <a:ext cx="1441420" cy="369332"/>
          </a:xfrm>
          <a:prstGeom prst="rect">
            <a:avLst/>
          </a:prstGeom>
          <a:noFill/>
        </p:spPr>
        <p:txBody>
          <a:bodyPr wrap="none" rtlCol="0">
            <a:spAutoFit/>
          </a:bodyPr>
          <a:lstStyle/>
          <a:p>
            <a:r>
              <a:rPr lang="hu-HU" dirty="0" smtClean="0"/>
              <a:t>numbers[4]</a:t>
            </a:r>
            <a:endParaRPr lang="hu-HU" dirty="0"/>
          </a:p>
        </p:txBody>
      </p:sp>
    </p:spTree>
    <p:extLst>
      <p:ext uri="{BB962C8B-B14F-4D97-AF65-F5344CB8AC3E}">
        <p14:creationId xmlns:p14="http://schemas.microsoft.com/office/powerpoint/2010/main" val="41486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866" y="3597401"/>
            <a:ext cx="312906" cy="369332"/>
          </a:xfrm>
          <a:prstGeom prst="rect">
            <a:avLst/>
          </a:prstGeom>
          <a:noFill/>
        </p:spPr>
        <p:txBody>
          <a:bodyPr wrap="none" rtlCol="0">
            <a:spAutoFit/>
          </a:bodyPr>
          <a:lstStyle/>
          <a:p>
            <a:r>
              <a:rPr lang="hu-HU" dirty="0" smtClean="0"/>
              <a:t>0</a:t>
            </a:r>
          </a:p>
        </p:txBody>
      </p:sp>
      <p:sp>
        <p:nvSpPr>
          <p:cNvPr id="13" name="TextBox 12"/>
          <p:cNvSpPr txBox="1"/>
          <p:nvPr/>
        </p:nvSpPr>
        <p:spPr>
          <a:xfrm>
            <a:off x="1837866" y="4121285"/>
            <a:ext cx="312906" cy="369332"/>
          </a:xfrm>
          <a:prstGeom prst="rect">
            <a:avLst/>
          </a:prstGeom>
          <a:noFill/>
        </p:spPr>
        <p:txBody>
          <a:bodyPr wrap="none" rtlCol="0">
            <a:spAutoFit/>
          </a:bodyPr>
          <a:lstStyle/>
          <a:p>
            <a:r>
              <a:rPr lang="hu-HU" dirty="0"/>
              <a:t>1</a:t>
            </a:r>
            <a:endParaRPr lang="hu-HU" dirty="0" smtClean="0"/>
          </a:p>
        </p:txBody>
      </p:sp>
      <p:sp>
        <p:nvSpPr>
          <p:cNvPr id="14" name="TextBox 13"/>
          <p:cNvSpPr txBox="1"/>
          <p:nvPr/>
        </p:nvSpPr>
        <p:spPr>
          <a:xfrm>
            <a:off x="1837866" y="4636230"/>
            <a:ext cx="312906" cy="369332"/>
          </a:xfrm>
          <a:prstGeom prst="rect">
            <a:avLst/>
          </a:prstGeom>
          <a:noFill/>
        </p:spPr>
        <p:txBody>
          <a:bodyPr wrap="none" rtlCol="0">
            <a:spAutoFit/>
          </a:bodyPr>
          <a:lstStyle/>
          <a:p>
            <a:r>
              <a:rPr lang="hu-HU" dirty="0" smtClean="0"/>
              <a:t>2</a:t>
            </a:r>
          </a:p>
        </p:txBody>
      </p:sp>
      <p:sp>
        <p:nvSpPr>
          <p:cNvPr id="15" name="TextBox 14"/>
          <p:cNvSpPr txBox="1"/>
          <p:nvPr/>
        </p:nvSpPr>
        <p:spPr>
          <a:xfrm>
            <a:off x="1837866" y="5160113"/>
            <a:ext cx="312906" cy="369332"/>
          </a:xfrm>
          <a:prstGeom prst="rect">
            <a:avLst/>
          </a:prstGeom>
          <a:noFill/>
        </p:spPr>
        <p:txBody>
          <a:bodyPr wrap="none" rtlCol="0">
            <a:spAutoFit/>
          </a:bodyPr>
          <a:lstStyle/>
          <a:p>
            <a:r>
              <a:rPr lang="hu-HU" dirty="0"/>
              <a:t>3</a:t>
            </a:r>
            <a:endParaRPr lang="hu-HU" dirty="0" smtClean="0"/>
          </a:p>
        </p:txBody>
      </p:sp>
      <p:sp>
        <p:nvSpPr>
          <p:cNvPr id="3" name="TextBox 2"/>
          <p:cNvSpPr txBox="1"/>
          <p:nvPr/>
        </p:nvSpPr>
        <p:spPr>
          <a:xfrm>
            <a:off x="310047" y="489458"/>
            <a:ext cx="10079279" cy="2554545"/>
          </a:xfrm>
          <a:prstGeom prst="rect">
            <a:avLst/>
          </a:prstGeom>
          <a:noFill/>
        </p:spPr>
        <p:txBody>
          <a:bodyPr wrap="square" rtlCol="0">
            <a:spAutoFit/>
          </a:bodyPr>
          <a:lstStyle/>
          <a:p>
            <a:r>
              <a:rPr lang="hu-HU" sz="3200" b="1" u="sng" dirty="0" smtClean="0"/>
              <a:t>Multidimensional arrays</a:t>
            </a:r>
            <a:r>
              <a:rPr lang="hu-HU" sz="3200" dirty="0" smtClean="0"/>
              <a:t>: it can prove to be very important</a:t>
            </a:r>
            <a:r>
              <a:rPr lang="en-PH" sz="3200" dirty="0" smtClean="0"/>
              <a:t> </a:t>
            </a:r>
            <a:r>
              <a:rPr lang="hu-HU" sz="3200" dirty="0" smtClean="0"/>
              <a:t>in mathematical related computations ( matri</a:t>
            </a:r>
            <a:r>
              <a:rPr lang="en-PH" sz="3200" dirty="0" smtClean="0"/>
              <a:t>c</a:t>
            </a:r>
            <a:r>
              <a:rPr lang="hu-HU" sz="3200" dirty="0" smtClean="0"/>
              <a:t>es )</a:t>
            </a:r>
            <a:r>
              <a:rPr lang="en-PH" sz="3200" dirty="0" smtClean="0"/>
              <a:t>.</a:t>
            </a:r>
            <a:endParaRPr lang="hu-HU" sz="3200" dirty="0" smtClean="0"/>
          </a:p>
          <a:p>
            <a:endParaRPr lang="hu-HU" sz="3200" b="1" u="sng" dirty="0"/>
          </a:p>
          <a:p>
            <a:endParaRPr lang="hu-HU" sz="3200" dirty="0"/>
          </a:p>
        </p:txBody>
      </p:sp>
      <p:sp>
        <p:nvSpPr>
          <p:cNvPr id="20" name="TextBox 19"/>
          <p:cNvSpPr txBox="1"/>
          <p:nvPr/>
        </p:nvSpPr>
        <p:spPr>
          <a:xfrm>
            <a:off x="5466555" y="2638248"/>
            <a:ext cx="6433171" cy="1815882"/>
          </a:xfrm>
          <a:prstGeom prst="rect">
            <a:avLst/>
          </a:prstGeom>
          <a:noFill/>
        </p:spPr>
        <p:txBody>
          <a:bodyPr wrap="none" rtlCol="0">
            <a:spAutoFit/>
          </a:bodyPr>
          <a:lstStyle/>
          <a:p>
            <a:r>
              <a:rPr lang="hu-HU" sz="2800" dirty="0" smtClean="0"/>
              <a:t>numbers[</a:t>
            </a:r>
            <a:r>
              <a:rPr lang="en-PH" sz="2800" dirty="0" smtClean="0"/>
              <a:t> </a:t>
            </a:r>
            <a:r>
              <a:rPr lang="hu-HU" sz="2800" dirty="0" smtClean="0"/>
              <a:t>][</a:t>
            </a:r>
            <a:r>
              <a:rPr lang="en-PH" sz="2800" dirty="0" smtClean="0"/>
              <a:t> </a:t>
            </a:r>
            <a:r>
              <a:rPr lang="hu-HU" sz="2800" dirty="0" smtClean="0"/>
              <a:t>]  two dimensional array</a:t>
            </a:r>
          </a:p>
          <a:p>
            <a:endParaRPr lang="hu-HU" sz="2800" dirty="0"/>
          </a:p>
          <a:p>
            <a:r>
              <a:rPr lang="hu-HU" sz="2800" dirty="0" smtClean="0"/>
              <a:t>First paramter: row index</a:t>
            </a:r>
          </a:p>
          <a:p>
            <a:r>
              <a:rPr lang="hu-HU" sz="2800" dirty="0" smtClean="0"/>
              <a:t>Second parameter: column index</a:t>
            </a:r>
          </a:p>
        </p:txBody>
      </p:sp>
      <p:sp>
        <p:nvSpPr>
          <p:cNvPr id="12" name="Rectangle 11"/>
          <p:cNvSpPr/>
          <p:nvPr/>
        </p:nvSpPr>
        <p:spPr>
          <a:xfrm>
            <a:off x="2202287" y="35334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Rectangle 20"/>
          <p:cNvSpPr/>
          <p:nvPr/>
        </p:nvSpPr>
        <p:spPr>
          <a:xfrm>
            <a:off x="2717442" y="35332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Rectangle 21"/>
          <p:cNvSpPr/>
          <p:nvPr/>
        </p:nvSpPr>
        <p:spPr>
          <a:xfrm>
            <a:off x="3232597" y="35334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Rectangle 22"/>
          <p:cNvSpPr/>
          <p:nvPr/>
        </p:nvSpPr>
        <p:spPr>
          <a:xfrm>
            <a:off x="3747752" y="35332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Rectangle 23"/>
          <p:cNvSpPr/>
          <p:nvPr/>
        </p:nvSpPr>
        <p:spPr>
          <a:xfrm>
            <a:off x="2202287" y="40485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Rectangle 24"/>
          <p:cNvSpPr/>
          <p:nvPr/>
        </p:nvSpPr>
        <p:spPr>
          <a:xfrm>
            <a:off x="2717442" y="40483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Rectangle 25"/>
          <p:cNvSpPr/>
          <p:nvPr/>
        </p:nvSpPr>
        <p:spPr>
          <a:xfrm>
            <a:off x="3232597" y="40485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Rectangle 26"/>
          <p:cNvSpPr/>
          <p:nvPr/>
        </p:nvSpPr>
        <p:spPr>
          <a:xfrm>
            <a:off x="3747752" y="40483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8" name="Rectangle 27"/>
          <p:cNvSpPr/>
          <p:nvPr/>
        </p:nvSpPr>
        <p:spPr>
          <a:xfrm>
            <a:off x="2202287" y="45635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9" name="Rectangle 28"/>
          <p:cNvSpPr/>
          <p:nvPr/>
        </p:nvSpPr>
        <p:spPr>
          <a:xfrm>
            <a:off x="2717442" y="45633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0" name="Rectangle 29"/>
          <p:cNvSpPr/>
          <p:nvPr/>
        </p:nvSpPr>
        <p:spPr>
          <a:xfrm>
            <a:off x="3232597" y="45635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1" name="Rectangle 30"/>
          <p:cNvSpPr/>
          <p:nvPr/>
        </p:nvSpPr>
        <p:spPr>
          <a:xfrm>
            <a:off x="3747752" y="45633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2" name="Rectangle 31"/>
          <p:cNvSpPr/>
          <p:nvPr/>
        </p:nvSpPr>
        <p:spPr>
          <a:xfrm>
            <a:off x="2202287" y="50786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3" name="Rectangle 32"/>
          <p:cNvSpPr/>
          <p:nvPr/>
        </p:nvSpPr>
        <p:spPr>
          <a:xfrm>
            <a:off x="2717442" y="50784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4" name="Rectangle 33"/>
          <p:cNvSpPr/>
          <p:nvPr/>
        </p:nvSpPr>
        <p:spPr>
          <a:xfrm>
            <a:off x="3232597" y="50786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Rectangle 34"/>
          <p:cNvSpPr/>
          <p:nvPr/>
        </p:nvSpPr>
        <p:spPr>
          <a:xfrm>
            <a:off x="3747752" y="50784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6" name="TextBox 35"/>
          <p:cNvSpPr txBox="1"/>
          <p:nvPr/>
        </p:nvSpPr>
        <p:spPr>
          <a:xfrm>
            <a:off x="2303411" y="3057792"/>
            <a:ext cx="312906" cy="369332"/>
          </a:xfrm>
          <a:prstGeom prst="rect">
            <a:avLst/>
          </a:prstGeom>
          <a:noFill/>
        </p:spPr>
        <p:txBody>
          <a:bodyPr wrap="none" rtlCol="0">
            <a:spAutoFit/>
          </a:bodyPr>
          <a:lstStyle/>
          <a:p>
            <a:r>
              <a:rPr lang="hu-HU" dirty="0" smtClean="0"/>
              <a:t>0</a:t>
            </a:r>
          </a:p>
        </p:txBody>
      </p:sp>
      <p:sp>
        <p:nvSpPr>
          <p:cNvPr id="37" name="TextBox 36"/>
          <p:cNvSpPr txBox="1"/>
          <p:nvPr/>
        </p:nvSpPr>
        <p:spPr>
          <a:xfrm>
            <a:off x="2818566" y="3057684"/>
            <a:ext cx="312906" cy="369332"/>
          </a:xfrm>
          <a:prstGeom prst="rect">
            <a:avLst/>
          </a:prstGeom>
          <a:noFill/>
        </p:spPr>
        <p:txBody>
          <a:bodyPr wrap="none" rtlCol="0">
            <a:spAutoFit/>
          </a:bodyPr>
          <a:lstStyle/>
          <a:p>
            <a:r>
              <a:rPr lang="hu-HU" dirty="0"/>
              <a:t>1</a:t>
            </a:r>
            <a:endParaRPr lang="hu-HU" dirty="0" smtClean="0"/>
          </a:p>
        </p:txBody>
      </p:sp>
      <p:sp>
        <p:nvSpPr>
          <p:cNvPr id="38" name="TextBox 37"/>
          <p:cNvSpPr txBox="1"/>
          <p:nvPr/>
        </p:nvSpPr>
        <p:spPr>
          <a:xfrm>
            <a:off x="3335628" y="3056388"/>
            <a:ext cx="312906" cy="369332"/>
          </a:xfrm>
          <a:prstGeom prst="rect">
            <a:avLst/>
          </a:prstGeom>
          <a:noFill/>
        </p:spPr>
        <p:txBody>
          <a:bodyPr wrap="none" rtlCol="0">
            <a:spAutoFit/>
          </a:bodyPr>
          <a:lstStyle/>
          <a:p>
            <a:r>
              <a:rPr lang="hu-HU" dirty="0"/>
              <a:t>2</a:t>
            </a:r>
            <a:endParaRPr lang="hu-HU" dirty="0" smtClean="0"/>
          </a:p>
        </p:txBody>
      </p:sp>
      <p:sp>
        <p:nvSpPr>
          <p:cNvPr id="39" name="TextBox 38"/>
          <p:cNvSpPr txBox="1"/>
          <p:nvPr/>
        </p:nvSpPr>
        <p:spPr>
          <a:xfrm>
            <a:off x="3837904" y="3068562"/>
            <a:ext cx="312906" cy="369332"/>
          </a:xfrm>
          <a:prstGeom prst="rect">
            <a:avLst/>
          </a:prstGeom>
          <a:noFill/>
        </p:spPr>
        <p:txBody>
          <a:bodyPr wrap="none" rtlCol="0">
            <a:spAutoFit/>
          </a:bodyPr>
          <a:lstStyle/>
          <a:p>
            <a:r>
              <a:rPr lang="hu-HU" dirty="0"/>
              <a:t>3</a:t>
            </a:r>
            <a:endParaRPr lang="hu-HU" dirty="0" smtClean="0"/>
          </a:p>
        </p:txBody>
      </p:sp>
      <p:sp>
        <p:nvSpPr>
          <p:cNvPr id="40" name="TextBox 39"/>
          <p:cNvSpPr txBox="1"/>
          <p:nvPr/>
        </p:nvSpPr>
        <p:spPr>
          <a:xfrm>
            <a:off x="547633" y="4138572"/>
            <a:ext cx="1032655" cy="646331"/>
          </a:xfrm>
          <a:prstGeom prst="rect">
            <a:avLst/>
          </a:prstGeom>
          <a:noFill/>
        </p:spPr>
        <p:txBody>
          <a:bodyPr wrap="none" rtlCol="0">
            <a:spAutoFit/>
          </a:bodyPr>
          <a:lstStyle/>
          <a:p>
            <a:r>
              <a:rPr lang="hu-HU" dirty="0" smtClean="0"/>
              <a:t>   row </a:t>
            </a:r>
          </a:p>
          <a:p>
            <a:r>
              <a:rPr lang="hu-HU" dirty="0" smtClean="0"/>
              <a:t>indexes</a:t>
            </a:r>
          </a:p>
        </p:txBody>
      </p:sp>
      <p:sp>
        <p:nvSpPr>
          <p:cNvPr id="41" name="TextBox 40"/>
          <p:cNvSpPr txBox="1"/>
          <p:nvPr/>
        </p:nvSpPr>
        <p:spPr>
          <a:xfrm>
            <a:off x="2303411" y="2502285"/>
            <a:ext cx="1941557" cy="369332"/>
          </a:xfrm>
          <a:prstGeom prst="rect">
            <a:avLst/>
          </a:prstGeom>
          <a:noFill/>
        </p:spPr>
        <p:txBody>
          <a:bodyPr wrap="none" rtlCol="0">
            <a:spAutoFit/>
          </a:bodyPr>
          <a:lstStyle/>
          <a:p>
            <a:r>
              <a:rPr lang="hu-HU" dirty="0" smtClean="0"/>
              <a:t>column indexes</a:t>
            </a:r>
          </a:p>
        </p:txBody>
      </p:sp>
    </p:spTree>
    <p:extLst>
      <p:ext uri="{BB962C8B-B14F-4D97-AF65-F5344CB8AC3E}">
        <p14:creationId xmlns:p14="http://schemas.microsoft.com/office/powerpoint/2010/main" val="2439475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866" y="3597401"/>
            <a:ext cx="312906" cy="369332"/>
          </a:xfrm>
          <a:prstGeom prst="rect">
            <a:avLst/>
          </a:prstGeom>
          <a:noFill/>
        </p:spPr>
        <p:txBody>
          <a:bodyPr wrap="none" rtlCol="0">
            <a:spAutoFit/>
          </a:bodyPr>
          <a:lstStyle/>
          <a:p>
            <a:r>
              <a:rPr lang="hu-HU" dirty="0" smtClean="0"/>
              <a:t>0</a:t>
            </a:r>
          </a:p>
        </p:txBody>
      </p:sp>
      <p:sp>
        <p:nvSpPr>
          <p:cNvPr id="13" name="TextBox 12"/>
          <p:cNvSpPr txBox="1"/>
          <p:nvPr/>
        </p:nvSpPr>
        <p:spPr>
          <a:xfrm>
            <a:off x="1837866" y="4121285"/>
            <a:ext cx="312906" cy="369332"/>
          </a:xfrm>
          <a:prstGeom prst="rect">
            <a:avLst/>
          </a:prstGeom>
          <a:noFill/>
        </p:spPr>
        <p:txBody>
          <a:bodyPr wrap="none" rtlCol="0">
            <a:spAutoFit/>
          </a:bodyPr>
          <a:lstStyle/>
          <a:p>
            <a:r>
              <a:rPr lang="hu-HU" dirty="0"/>
              <a:t>1</a:t>
            </a:r>
            <a:endParaRPr lang="hu-HU" dirty="0" smtClean="0"/>
          </a:p>
        </p:txBody>
      </p:sp>
      <p:sp>
        <p:nvSpPr>
          <p:cNvPr id="14" name="TextBox 13"/>
          <p:cNvSpPr txBox="1"/>
          <p:nvPr/>
        </p:nvSpPr>
        <p:spPr>
          <a:xfrm>
            <a:off x="1837866" y="4636230"/>
            <a:ext cx="312906" cy="369332"/>
          </a:xfrm>
          <a:prstGeom prst="rect">
            <a:avLst/>
          </a:prstGeom>
          <a:noFill/>
        </p:spPr>
        <p:txBody>
          <a:bodyPr wrap="none" rtlCol="0">
            <a:spAutoFit/>
          </a:bodyPr>
          <a:lstStyle/>
          <a:p>
            <a:r>
              <a:rPr lang="hu-HU" dirty="0" smtClean="0"/>
              <a:t>2</a:t>
            </a:r>
          </a:p>
        </p:txBody>
      </p:sp>
      <p:sp>
        <p:nvSpPr>
          <p:cNvPr id="15" name="TextBox 14"/>
          <p:cNvSpPr txBox="1"/>
          <p:nvPr/>
        </p:nvSpPr>
        <p:spPr>
          <a:xfrm>
            <a:off x="1837866" y="5160113"/>
            <a:ext cx="312906" cy="369332"/>
          </a:xfrm>
          <a:prstGeom prst="rect">
            <a:avLst/>
          </a:prstGeom>
          <a:noFill/>
        </p:spPr>
        <p:txBody>
          <a:bodyPr wrap="none" rtlCol="0">
            <a:spAutoFit/>
          </a:bodyPr>
          <a:lstStyle/>
          <a:p>
            <a:r>
              <a:rPr lang="hu-HU" dirty="0"/>
              <a:t>3</a:t>
            </a:r>
            <a:endParaRPr lang="hu-HU" dirty="0" smtClean="0"/>
          </a:p>
        </p:txBody>
      </p:sp>
      <p:sp>
        <p:nvSpPr>
          <p:cNvPr id="3" name="TextBox 2"/>
          <p:cNvSpPr txBox="1"/>
          <p:nvPr/>
        </p:nvSpPr>
        <p:spPr>
          <a:xfrm>
            <a:off x="290695" y="479130"/>
            <a:ext cx="9975808" cy="2554545"/>
          </a:xfrm>
          <a:prstGeom prst="rect">
            <a:avLst/>
          </a:prstGeom>
          <a:noFill/>
        </p:spPr>
        <p:txBody>
          <a:bodyPr wrap="none" rtlCol="0">
            <a:spAutoFit/>
          </a:bodyPr>
          <a:lstStyle/>
          <a:p>
            <a:r>
              <a:rPr lang="hu-HU" sz="3200" b="1" u="sng" dirty="0" smtClean="0"/>
              <a:t>Multidimensional arrays</a:t>
            </a:r>
            <a:r>
              <a:rPr lang="hu-HU" sz="3200" dirty="0" smtClean="0"/>
              <a:t>: it can prove to be very </a:t>
            </a:r>
            <a:endParaRPr lang="en-PH" sz="3200" dirty="0" smtClean="0"/>
          </a:p>
          <a:p>
            <a:r>
              <a:rPr lang="hu-HU" sz="3200" dirty="0" smtClean="0"/>
              <a:t>Important</a:t>
            </a:r>
            <a:r>
              <a:rPr lang="en-PH" sz="3200" dirty="0" smtClean="0"/>
              <a:t> </a:t>
            </a:r>
            <a:r>
              <a:rPr lang="hu-HU" sz="3200" dirty="0" smtClean="0"/>
              <a:t>in mathematical related computations</a:t>
            </a:r>
            <a:endParaRPr lang="en-PH" sz="3200" dirty="0" smtClean="0"/>
          </a:p>
          <a:p>
            <a:r>
              <a:rPr lang="hu-HU" sz="3200" dirty="0" smtClean="0"/>
              <a:t>(matri</a:t>
            </a:r>
            <a:r>
              <a:rPr lang="en-PH" sz="3200" dirty="0" smtClean="0"/>
              <a:t>c</a:t>
            </a:r>
            <a:r>
              <a:rPr lang="hu-HU" sz="3200" dirty="0" smtClean="0"/>
              <a:t>es)</a:t>
            </a:r>
            <a:r>
              <a:rPr lang="en-PH" sz="3200" dirty="0" smtClean="0"/>
              <a:t>.</a:t>
            </a:r>
            <a:endParaRPr lang="hu-HU" sz="3200" dirty="0" smtClean="0"/>
          </a:p>
          <a:p>
            <a:endParaRPr lang="hu-HU" sz="3200" b="1" u="sng" dirty="0"/>
          </a:p>
          <a:p>
            <a:endParaRPr lang="hu-HU" sz="3200" dirty="0"/>
          </a:p>
        </p:txBody>
      </p:sp>
      <p:sp>
        <p:nvSpPr>
          <p:cNvPr id="20" name="TextBox 19"/>
          <p:cNvSpPr txBox="1"/>
          <p:nvPr/>
        </p:nvSpPr>
        <p:spPr>
          <a:xfrm>
            <a:off x="6257684" y="2841831"/>
            <a:ext cx="5695406" cy="1569660"/>
          </a:xfrm>
          <a:prstGeom prst="rect">
            <a:avLst/>
          </a:prstGeom>
          <a:noFill/>
        </p:spPr>
        <p:txBody>
          <a:bodyPr wrap="square" rtlCol="0">
            <a:spAutoFit/>
          </a:bodyPr>
          <a:lstStyle/>
          <a:p>
            <a:r>
              <a:rPr lang="hu-HU" sz="2400" dirty="0" smtClean="0"/>
              <a:t>numbers[</a:t>
            </a:r>
            <a:r>
              <a:rPr lang="en-PH" sz="2400" dirty="0" smtClean="0"/>
              <a:t> </a:t>
            </a:r>
            <a:r>
              <a:rPr lang="hu-HU" sz="2400" dirty="0" smtClean="0"/>
              <a:t>][</a:t>
            </a:r>
            <a:r>
              <a:rPr lang="en-PH" sz="2400" dirty="0" smtClean="0"/>
              <a:t> </a:t>
            </a:r>
            <a:r>
              <a:rPr lang="hu-HU" sz="2400" dirty="0" smtClean="0"/>
              <a:t>]  two dimensional array</a:t>
            </a:r>
          </a:p>
          <a:p>
            <a:endParaRPr lang="hu-HU" sz="2400" dirty="0"/>
          </a:p>
          <a:p>
            <a:r>
              <a:rPr lang="hu-HU" sz="2400" dirty="0" smtClean="0"/>
              <a:t>First paramter: row index</a:t>
            </a:r>
          </a:p>
          <a:p>
            <a:r>
              <a:rPr lang="hu-HU" sz="2400" dirty="0" smtClean="0"/>
              <a:t>Second parameter: column index</a:t>
            </a:r>
          </a:p>
        </p:txBody>
      </p:sp>
      <p:sp>
        <p:nvSpPr>
          <p:cNvPr id="12" name="Rectangle 11"/>
          <p:cNvSpPr/>
          <p:nvPr/>
        </p:nvSpPr>
        <p:spPr>
          <a:xfrm>
            <a:off x="2202287" y="35334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Rectangle 20"/>
          <p:cNvSpPr/>
          <p:nvPr/>
        </p:nvSpPr>
        <p:spPr>
          <a:xfrm>
            <a:off x="2717442" y="35332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Rectangle 21"/>
          <p:cNvSpPr/>
          <p:nvPr/>
        </p:nvSpPr>
        <p:spPr>
          <a:xfrm>
            <a:off x="3232597" y="35334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Rectangle 22"/>
          <p:cNvSpPr/>
          <p:nvPr/>
        </p:nvSpPr>
        <p:spPr>
          <a:xfrm>
            <a:off x="3747752" y="35332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Rectangle 23"/>
          <p:cNvSpPr/>
          <p:nvPr/>
        </p:nvSpPr>
        <p:spPr>
          <a:xfrm>
            <a:off x="2202287" y="40485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Rectangle 24"/>
          <p:cNvSpPr/>
          <p:nvPr/>
        </p:nvSpPr>
        <p:spPr>
          <a:xfrm>
            <a:off x="2717442" y="40483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Rectangle 25"/>
          <p:cNvSpPr/>
          <p:nvPr/>
        </p:nvSpPr>
        <p:spPr>
          <a:xfrm>
            <a:off x="3232597" y="40485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Rectangle 26"/>
          <p:cNvSpPr/>
          <p:nvPr/>
        </p:nvSpPr>
        <p:spPr>
          <a:xfrm>
            <a:off x="3747752" y="40483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8" name="Rectangle 27"/>
          <p:cNvSpPr/>
          <p:nvPr/>
        </p:nvSpPr>
        <p:spPr>
          <a:xfrm>
            <a:off x="2202287" y="45635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9" name="Rectangle 28"/>
          <p:cNvSpPr/>
          <p:nvPr/>
        </p:nvSpPr>
        <p:spPr>
          <a:xfrm>
            <a:off x="2717442" y="456331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0" name="Rectangle 29"/>
          <p:cNvSpPr/>
          <p:nvPr/>
        </p:nvSpPr>
        <p:spPr>
          <a:xfrm>
            <a:off x="3232597" y="4563529"/>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1" name="Rectangle 30"/>
          <p:cNvSpPr/>
          <p:nvPr/>
        </p:nvSpPr>
        <p:spPr>
          <a:xfrm>
            <a:off x="3747752" y="4563319"/>
            <a:ext cx="515155" cy="51515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2" name="Rectangle 31"/>
          <p:cNvSpPr/>
          <p:nvPr/>
        </p:nvSpPr>
        <p:spPr>
          <a:xfrm>
            <a:off x="2202287" y="50786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3" name="Rectangle 32"/>
          <p:cNvSpPr/>
          <p:nvPr/>
        </p:nvSpPr>
        <p:spPr>
          <a:xfrm>
            <a:off x="2717442" y="50784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4" name="Rectangle 33"/>
          <p:cNvSpPr/>
          <p:nvPr/>
        </p:nvSpPr>
        <p:spPr>
          <a:xfrm>
            <a:off x="3232597" y="507868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Rectangle 34"/>
          <p:cNvSpPr/>
          <p:nvPr/>
        </p:nvSpPr>
        <p:spPr>
          <a:xfrm>
            <a:off x="3747752" y="5078474"/>
            <a:ext cx="515155" cy="515155"/>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6" name="TextBox 35"/>
          <p:cNvSpPr txBox="1"/>
          <p:nvPr/>
        </p:nvSpPr>
        <p:spPr>
          <a:xfrm>
            <a:off x="2303411" y="3057792"/>
            <a:ext cx="312906" cy="369332"/>
          </a:xfrm>
          <a:prstGeom prst="rect">
            <a:avLst/>
          </a:prstGeom>
          <a:noFill/>
        </p:spPr>
        <p:txBody>
          <a:bodyPr wrap="none" rtlCol="0">
            <a:spAutoFit/>
          </a:bodyPr>
          <a:lstStyle/>
          <a:p>
            <a:r>
              <a:rPr lang="hu-HU" dirty="0" smtClean="0"/>
              <a:t>0</a:t>
            </a:r>
          </a:p>
        </p:txBody>
      </p:sp>
      <p:sp>
        <p:nvSpPr>
          <p:cNvPr id="37" name="TextBox 36"/>
          <p:cNvSpPr txBox="1"/>
          <p:nvPr/>
        </p:nvSpPr>
        <p:spPr>
          <a:xfrm>
            <a:off x="2818566" y="3057684"/>
            <a:ext cx="312906" cy="369332"/>
          </a:xfrm>
          <a:prstGeom prst="rect">
            <a:avLst/>
          </a:prstGeom>
          <a:noFill/>
        </p:spPr>
        <p:txBody>
          <a:bodyPr wrap="none" rtlCol="0">
            <a:spAutoFit/>
          </a:bodyPr>
          <a:lstStyle/>
          <a:p>
            <a:r>
              <a:rPr lang="hu-HU" dirty="0"/>
              <a:t>1</a:t>
            </a:r>
            <a:endParaRPr lang="hu-HU" dirty="0" smtClean="0"/>
          </a:p>
        </p:txBody>
      </p:sp>
      <p:sp>
        <p:nvSpPr>
          <p:cNvPr id="38" name="TextBox 37"/>
          <p:cNvSpPr txBox="1"/>
          <p:nvPr/>
        </p:nvSpPr>
        <p:spPr>
          <a:xfrm>
            <a:off x="3335628" y="3056388"/>
            <a:ext cx="312906" cy="369332"/>
          </a:xfrm>
          <a:prstGeom prst="rect">
            <a:avLst/>
          </a:prstGeom>
          <a:noFill/>
        </p:spPr>
        <p:txBody>
          <a:bodyPr wrap="none" rtlCol="0">
            <a:spAutoFit/>
          </a:bodyPr>
          <a:lstStyle/>
          <a:p>
            <a:r>
              <a:rPr lang="hu-HU" dirty="0"/>
              <a:t>2</a:t>
            </a:r>
            <a:endParaRPr lang="hu-HU" dirty="0" smtClean="0"/>
          </a:p>
        </p:txBody>
      </p:sp>
      <p:sp>
        <p:nvSpPr>
          <p:cNvPr id="39" name="TextBox 38"/>
          <p:cNvSpPr txBox="1"/>
          <p:nvPr/>
        </p:nvSpPr>
        <p:spPr>
          <a:xfrm>
            <a:off x="3837904" y="3068562"/>
            <a:ext cx="312906" cy="369332"/>
          </a:xfrm>
          <a:prstGeom prst="rect">
            <a:avLst/>
          </a:prstGeom>
          <a:noFill/>
        </p:spPr>
        <p:txBody>
          <a:bodyPr wrap="none" rtlCol="0">
            <a:spAutoFit/>
          </a:bodyPr>
          <a:lstStyle/>
          <a:p>
            <a:r>
              <a:rPr lang="hu-HU" dirty="0"/>
              <a:t>3</a:t>
            </a:r>
            <a:endParaRPr lang="hu-HU" dirty="0" smtClean="0"/>
          </a:p>
        </p:txBody>
      </p:sp>
      <p:sp>
        <p:nvSpPr>
          <p:cNvPr id="40" name="TextBox 39"/>
          <p:cNvSpPr txBox="1"/>
          <p:nvPr/>
        </p:nvSpPr>
        <p:spPr>
          <a:xfrm>
            <a:off x="547633" y="4138572"/>
            <a:ext cx="1032655" cy="646331"/>
          </a:xfrm>
          <a:prstGeom prst="rect">
            <a:avLst/>
          </a:prstGeom>
          <a:noFill/>
        </p:spPr>
        <p:txBody>
          <a:bodyPr wrap="none" rtlCol="0">
            <a:spAutoFit/>
          </a:bodyPr>
          <a:lstStyle/>
          <a:p>
            <a:r>
              <a:rPr lang="hu-HU" dirty="0" smtClean="0"/>
              <a:t>   row </a:t>
            </a:r>
          </a:p>
          <a:p>
            <a:r>
              <a:rPr lang="hu-HU" dirty="0" smtClean="0"/>
              <a:t>indexes</a:t>
            </a:r>
          </a:p>
        </p:txBody>
      </p:sp>
      <p:sp>
        <p:nvSpPr>
          <p:cNvPr id="41" name="TextBox 40"/>
          <p:cNvSpPr txBox="1"/>
          <p:nvPr/>
        </p:nvSpPr>
        <p:spPr>
          <a:xfrm>
            <a:off x="2303411" y="2502285"/>
            <a:ext cx="1941557" cy="369332"/>
          </a:xfrm>
          <a:prstGeom prst="rect">
            <a:avLst/>
          </a:prstGeom>
          <a:noFill/>
        </p:spPr>
        <p:txBody>
          <a:bodyPr wrap="none" rtlCol="0">
            <a:spAutoFit/>
          </a:bodyPr>
          <a:lstStyle/>
          <a:p>
            <a:r>
              <a:rPr lang="hu-HU" dirty="0" smtClean="0"/>
              <a:t>column indexes</a:t>
            </a:r>
          </a:p>
        </p:txBody>
      </p:sp>
      <p:sp>
        <p:nvSpPr>
          <p:cNvPr id="4" name="TextBox 3"/>
          <p:cNvSpPr txBox="1"/>
          <p:nvPr/>
        </p:nvSpPr>
        <p:spPr>
          <a:xfrm>
            <a:off x="4374295" y="4563319"/>
            <a:ext cx="1643399" cy="369332"/>
          </a:xfrm>
          <a:prstGeom prst="rect">
            <a:avLst/>
          </a:prstGeom>
          <a:noFill/>
        </p:spPr>
        <p:txBody>
          <a:bodyPr wrap="none" rtlCol="0">
            <a:spAutoFit/>
          </a:bodyPr>
          <a:lstStyle/>
          <a:p>
            <a:r>
              <a:rPr lang="hu-HU" dirty="0"/>
              <a:t>n</a:t>
            </a:r>
            <a:r>
              <a:rPr lang="hu-HU" dirty="0" smtClean="0"/>
              <a:t>umber[2][3]</a:t>
            </a:r>
            <a:endParaRPr lang="hu-HU" dirty="0"/>
          </a:p>
        </p:txBody>
      </p:sp>
    </p:spTree>
    <p:extLst>
      <p:ext uri="{BB962C8B-B14F-4D97-AF65-F5344CB8AC3E}">
        <p14:creationId xmlns:p14="http://schemas.microsoft.com/office/powerpoint/2010/main" val="23094754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3970</TotalTime>
  <Words>1343</Words>
  <Application>Microsoft Office PowerPoint</Application>
  <PresentationFormat>Widescreen</PresentationFormat>
  <Paragraphs>495</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(W1)</vt:lpstr>
      <vt:lpstr>Century Gothic</vt:lpstr>
      <vt:lpstr>Old English Text MT</vt:lpstr>
      <vt:lpstr>Wingdings</vt:lpstr>
      <vt:lpstr>Wingdings 3</vt:lpstr>
      <vt:lpstr>Ion</vt:lpstr>
      <vt:lpstr>ARRAYS</vt:lpstr>
      <vt:lpstr>Array</vt:lpstr>
      <vt:lpstr>Array Representation    </vt:lpstr>
      <vt:lpstr>PowerPoint Presentation</vt:lpstr>
      <vt:lpstr>PowerPoint Presentation</vt:lpstr>
      <vt:lpstr>PowerPoint Presentation</vt:lpstr>
      <vt:lpstr>PowerPoint Presentation</vt:lpstr>
      <vt:lpstr>PowerPoint Presentation</vt:lpstr>
      <vt:lpstr>PowerPoint Presentation</vt:lpstr>
      <vt:lpstr>Arrays</vt:lpstr>
      <vt:lpstr>Advantages</vt:lpstr>
      <vt:lpstr>Disadvantages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Balazs Holczer</dc:creator>
  <cp:lastModifiedBy>RIAN</cp:lastModifiedBy>
  <cp:revision>102</cp:revision>
  <dcterms:created xsi:type="dcterms:W3CDTF">2015-02-20T11:28:05Z</dcterms:created>
  <dcterms:modified xsi:type="dcterms:W3CDTF">2023-02-01T09:16:42Z</dcterms:modified>
</cp:coreProperties>
</file>