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3" r:id="rId6"/>
    <p:sldId id="271" r:id="rId7"/>
    <p:sldId id="265" r:id="rId8"/>
    <p:sldId id="266" r:id="rId9"/>
    <p:sldId id="272" r:id="rId10"/>
    <p:sldId id="273" r:id="rId11"/>
    <p:sldId id="274" r:id="rId12"/>
    <p:sldId id="267" r:id="rId13"/>
    <p:sldId id="275" r:id="rId14"/>
    <p:sldId id="262" r:id="rId15"/>
    <p:sldId id="261" r:id="rId16"/>
    <p:sldId id="276"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7" autoAdjust="0"/>
    <p:restoredTop sz="94660"/>
  </p:normalViewPr>
  <p:slideViewPr>
    <p:cSldViewPr snapToGrid="0">
      <p:cViewPr varScale="1">
        <p:scale>
          <a:sx n="73" d="100"/>
          <a:sy n="73" d="100"/>
        </p:scale>
        <p:origin x="4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797098-8543-4B13-8F92-3E09857D4AA9}" type="datetimeFigureOut">
              <a:rPr lang="en-PH" smtClean="0"/>
              <a:t>2/1/2023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AAC2DA8-F64A-458B-B941-C47A56A98F7D}" type="slidenum">
              <a:rPr lang="en-PH" smtClean="0"/>
              <a:t>‹#›</a:t>
            </a:fld>
            <a:endParaRPr lang="en-PH"/>
          </a:p>
        </p:txBody>
      </p:sp>
    </p:spTree>
    <p:extLst>
      <p:ext uri="{BB962C8B-B14F-4D97-AF65-F5344CB8AC3E}">
        <p14:creationId xmlns:p14="http://schemas.microsoft.com/office/powerpoint/2010/main" val="4033908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F797098-8543-4B13-8F92-3E09857D4AA9}" type="datetimeFigureOut">
              <a:rPr lang="en-PH" smtClean="0"/>
              <a:t>2/1/2023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AAC2DA8-F64A-458B-B941-C47A56A98F7D}" type="slidenum">
              <a:rPr lang="en-PH" smtClean="0"/>
              <a:t>‹#›</a:t>
            </a:fld>
            <a:endParaRPr lang="en-PH"/>
          </a:p>
        </p:txBody>
      </p:sp>
    </p:spTree>
    <p:extLst>
      <p:ext uri="{BB962C8B-B14F-4D97-AF65-F5344CB8AC3E}">
        <p14:creationId xmlns:p14="http://schemas.microsoft.com/office/powerpoint/2010/main" val="1719200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F797098-8543-4B13-8F92-3E09857D4AA9}" type="datetimeFigureOut">
              <a:rPr lang="en-PH" smtClean="0"/>
              <a:t>2/1/2023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AAC2DA8-F64A-458B-B941-C47A56A98F7D}" type="slidenum">
              <a:rPr lang="en-PH" smtClean="0"/>
              <a:t>‹#›</a:t>
            </a:fld>
            <a:endParaRPr lang="en-PH"/>
          </a:p>
        </p:txBody>
      </p:sp>
    </p:spTree>
    <p:extLst>
      <p:ext uri="{BB962C8B-B14F-4D97-AF65-F5344CB8AC3E}">
        <p14:creationId xmlns:p14="http://schemas.microsoft.com/office/powerpoint/2010/main" val="357131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F797098-8543-4B13-8F92-3E09857D4AA9}" type="datetimeFigureOut">
              <a:rPr lang="en-PH" smtClean="0"/>
              <a:t>2/1/2023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AAC2DA8-F64A-458B-B941-C47A56A98F7D}" type="slidenum">
              <a:rPr lang="en-PH" smtClean="0"/>
              <a:t>‹#›</a:t>
            </a:fld>
            <a:endParaRPr lang="en-PH"/>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38046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797098-8543-4B13-8F92-3E09857D4AA9}" type="datetimeFigureOut">
              <a:rPr lang="en-PH" smtClean="0"/>
              <a:t>2/1/2023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AAC2DA8-F64A-458B-B941-C47A56A98F7D}" type="slidenum">
              <a:rPr lang="en-PH" smtClean="0"/>
              <a:t>‹#›</a:t>
            </a:fld>
            <a:endParaRPr lang="en-PH"/>
          </a:p>
        </p:txBody>
      </p:sp>
    </p:spTree>
    <p:extLst>
      <p:ext uri="{BB962C8B-B14F-4D97-AF65-F5344CB8AC3E}">
        <p14:creationId xmlns:p14="http://schemas.microsoft.com/office/powerpoint/2010/main" val="2194959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F797098-8543-4B13-8F92-3E09857D4AA9}" type="datetimeFigureOut">
              <a:rPr lang="en-PH" smtClean="0"/>
              <a:t>2/1/2023</a:t>
            </a:fld>
            <a:endParaRPr lang="en-PH"/>
          </a:p>
        </p:txBody>
      </p:sp>
      <p:sp>
        <p:nvSpPr>
          <p:cNvPr id="4"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AAC2DA8-F64A-458B-B941-C47A56A98F7D}" type="slidenum">
              <a:rPr lang="en-PH" smtClean="0"/>
              <a:t>‹#›</a:t>
            </a:fld>
            <a:endParaRPr lang="en-PH"/>
          </a:p>
        </p:txBody>
      </p:sp>
    </p:spTree>
    <p:extLst>
      <p:ext uri="{BB962C8B-B14F-4D97-AF65-F5344CB8AC3E}">
        <p14:creationId xmlns:p14="http://schemas.microsoft.com/office/powerpoint/2010/main" val="28986478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F797098-8543-4B13-8F92-3E09857D4AA9}" type="datetimeFigureOut">
              <a:rPr lang="en-PH" smtClean="0"/>
              <a:t>2/1/2023</a:t>
            </a:fld>
            <a:endParaRPr lang="en-PH"/>
          </a:p>
        </p:txBody>
      </p:sp>
      <p:sp>
        <p:nvSpPr>
          <p:cNvPr id="4"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AAC2DA8-F64A-458B-B941-C47A56A98F7D}" type="slidenum">
              <a:rPr lang="en-PH" smtClean="0"/>
              <a:t>‹#›</a:t>
            </a:fld>
            <a:endParaRPr lang="en-PH"/>
          </a:p>
        </p:txBody>
      </p:sp>
    </p:spTree>
    <p:extLst>
      <p:ext uri="{BB962C8B-B14F-4D97-AF65-F5344CB8AC3E}">
        <p14:creationId xmlns:p14="http://schemas.microsoft.com/office/powerpoint/2010/main" val="4264789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797098-8543-4B13-8F92-3E09857D4AA9}" type="datetimeFigureOut">
              <a:rPr lang="en-PH" smtClean="0"/>
              <a:t>2/1/2023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AAC2DA8-F64A-458B-B941-C47A56A98F7D}" type="slidenum">
              <a:rPr lang="en-PH" smtClean="0"/>
              <a:t>‹#›</a:t>
            </a:fld>
            <a:endParaRPr lang="en-PH"/>
          </a:p>
        </p:txBody>
      </p:sp>
    </p:spTree>
    <p:extLst>
      <p:ext uri="{BB962C8B-B14F-4D97-AF65-F5344CB8AC3E}">
        <p14:creationId xmlns:p14="http://schemas.microsoft.com/office/powerpoint/2010/main" val="3283975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797098-8543-4B13-8F92-3E09857D4AA9}" type="datetimeFigureOut">
              <a:rPr lang="en-PH" smtClean="0"/>
              <a:t>2/1/2023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AAC2DA8-F64A-458B-B941-C47A56A98F7D}" type="slidenum">
              <a:rPr lang="en-PH" smtClean="0"/>
              <a:t>‹#›</a:t>
            </a:fld>
            <a:endParaRPr lang="en-PH"/>
          </a:p>
        </p:txBody>
      </p:sp>
    </p:spTree>
    <p:extLst>
      <p:ext uri="{BB962C8B-B14F-4D97-AF65-F5344CB8AC3E}">
        <p14:creationId xmlns:p14="http://schemas.microsoft.com/office/powerpoint/2010/main" val="3307797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F797098-8543-4B13-8F92-3E09857D4AA9}" type="datetimeFigureOut">
              <a:rPr lang="en-PH" smtClean="0"/>
              <a:t>2/1/2023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AAC2DA8-F64A-458B-B941-C47A56A98F7D}" type="slidenum">
              <a:rPr lang="en-PH" smtClean="0"/>
              <a:t>‹#›</a:t>
            </a:fld>
            <a:endParaRPr lang="en-PH"/>
          </a:p>
        </p:txBody>
      </p:sp>
    </p:spTree>
    <p:extLst>
      <p:ext uri="{BB962C8B-B14F-4D97-AF65-F5344CB8AC3E}">
        <p14:creationId xmlns:p14="http://schemas.microsoft.com/office/powerpoint/2010/main" val="2944256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797098-8543-4B13-8F92-3E09857D4AA9}" type="datetimeFigureOut">
              <a:rPr lang="en-PH" smtClean="0"/>
              <a:t>2/1/2023</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AAC2DA8-F64A-458B-B941-C47A56A98F7D}" type="slidenum">
              <a:rPr lang="en-PH" smtClean="0"/>
              <a:t>‹#›</a:t>
            </a:fld>
            <a:endParaRPr lang="en-PH"/>
          </a:p>
        </p:txBody>
      </p:sp>
    </p:spTree>
    <p:extLst>
      <p:ext uri="{BB962C8B-B14F-4D97-AF65-F5344CB8AC3E}">
        <p14:creationId xmlns:p14="http://schemas.microsoft.com/office/powerpoint/2010/main" val="4115085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797098-8543-4B13-8F92-3E09857D4AA9}" type="datetimeFigureOut">
              <a:rPr lang="en-PH" smtClean="0"/>
              <a:t>2/1/2023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AAC2DA8-F64A-458B-B941-C47A56A98F7D}" type="slidenum">
              <a:rPr lang="en-PH" smtClean="0"/>
              <a:t>‹#›</a:t>
            </a:fld>
            <a:endParaRPr lang="en-PH"/>
          </a:p>
        </p:txBody>
      </p:sp>
    </p:spTree>
    <p:extLst>
      <p:ext uri="{BB962C8B-B14F-4D97-AF65-F5344CB8AC3E}">
        <p14:creationId xmlns:p14="http://schemas.microsoft.com/office/powerpoint/2010/main" val="1772174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797098-8543-4B13-8F92-3E09857D4AA9}" type="datetimeFigureOut">
              <a:rPr lang="en-PH" smtClean="0"/>
              <a:t>2/1/2023</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1AAC2DA8-F64A-458B-B941-C47A56A98F7D}" type="slidenum">
              <a:rPr lang="en-PH" smtClean="0"/>
              <a:t>‹#›</a:t>
            </a:fld>
            <a:endParaRPr lang="en-PH"/>
          </a:p>
        </p:txBody>
      </p:sp>
    </p:spTree>
    <p:extLst>
      <p:ext uri="{BB962C8B-B14F-4D97-AF65-F5344CB8AC3E}">
        <p14:creationId xmlns:p14="http://schemas.microsoft.com/office/powerpoint/2010/main" val="2244315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F797098-8543-4B13-8F92-3E09857D4AA9}" type="datetimeFigureOut">
              <a:rPr lang="en-PH" smtClean="0"/>
              <a:t>2/1/2023</a:t>
            </a:fld>
            <a:endParaRPr lang="en-PH"/>
          </a:p>
        </p:txBody>
      </p:sp>
      <p:sp>
        <p:nvSpPr>
          <p:cNvPr id="5" name="Footer Placeholder 3"/>
          <p:cNvSpPr>
            <a:spLocks noGrp="1"/>
          </p:cNvSpPr>
          <p:nvPr>
            <p:ph type="ftr" sz="quarter" idx="11"/>
          </p:nvPr>
        </p:nvSpPr>
        <p:spPr/>
        <p:txBody>
          <a:bodyPr/>
          <a:lstStyle/>
          <a:p>
            <a:endParaRPr lang="en-PH"/>
          </a:p>
        </p:txBody>
      </p:sp>
      <p:sp>
        <p:nvSpPr>
          <p:cNvPr id="6" name="Slide Number Placeholder 4"/>
          <p:cNvSpPr>
            <a:spLocks noGrp="1"/>
          </p:cNvSpPr>
          <p:nvPr>
            <p:ph type="sldNum" sz="quarter" idx="12"/>
          </p:nvPr>
        </p:nvSpPr>
        <p:spPr/>
        <p:txBody>
          <a:bodyPr/>
          <a:lstStyle/>
          <a:p>
            <a:fld id="{1AAC2DA8-F64A-458B-B941-C47A56A98F7D}" type="slidenum">
              <a:rPr lang="en-PH" smtClean="0"/>
              <a:t>‹#›</a:t>
            </a:fld>
            <a:endParaRPr lang="en-PH"/>
          </a:p>
        </p:txBody>
      </p:sp>
    </p:spTree>
    <p:extLst>
      <p:ext uri="{BB962C8B-B14F-4D97-AF65-F5344CB8AC3E}">
        <p14:creationId xmlns:p14="http://schemas.microsoft.com/office/powerpoint/2010/main" val="1022612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F797098-8543-4B13-8F92-3E09857D4AA9}" type="datetimeFigureOut">
              <a:rPr lang="en-PH" smtClean="0"/>
              <a:t>2/1/2023</a:t>
            </a:fld>
            <a:endParaRPr lang="en-PH"/>
          </a:p>
        </p:txBody>
      </p:sp>
      <p:sp>
        <p:nvSpPr>
          <p:cNvPr id="5" name="Footer Placeholder 2"/>
          <p:cNvSpPr>
            <a:spLocks noGrp="1"/>
          </p:cNvSpPr>
          <p:nvPr>
            <p:ph type="ftr" sz="quarter" idx="11"/>
          </p:nvPr>
        </p:nvSpPr>
        <p:spPr/>
        <p:txBody>
          <a:bodyPr/>
          <a:lstStyle/>
          <a:p>
            <a:endParaRPr lang="en-PH"/>
          </a:p>
        </p:txBody>
      </p:sp>
      <p:sp>
        <p:nvSpPr>
          <p:cNvPr id="6" name="Slide Number Placeholder 3"/>
          <p:cNvSpPr>
            <a:spLocks noGrp="1"/>
          </p:cNvSpPr>
          <p:nvPr>
            <p:ph type="sldNum" sz="quarter" idx="12"/>
          </p:nvPr>
        </p:nvSpPr>
        <p:spPr/>
        <p:txBody>
          <a:bodyPr/>
          <a:lstStyle/>
          <a:p>
            <a:fld id="{1AAC2DA8-F64A-458B-B941-C47A56A98F7D}" type="slidenum">
              <a:rPr lang="en-PH" smtClean="0"/>
              <a:t>‹#›</a:t>
            </a:fld>
            <a:endParaRPr lang="en-PH"/>
          </a:p>
        </p:txBody>
      </p:sp>
    </p:spTree>
    <p:extLst>
      <p:ext uri="{BB962C8B-B14F-4D97-AF65-F5344CB8AC3E}">
        <p14:creationId xmlns:p14="http://schemas.microsoft.com/office/powerpoint/2010/main" val="19382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F797098-8543-4B13-8F92-3E09857D4AA9}" type="datetimeFigureOut">
              <a:rPr lang="en-PH" smtClean="0"/>
              <a:t>2/1/2023</a:t>
            </a:fld>
            <a:endParaRPr lang="en-PH"/>
          </a:p>
        </p:txBody>
      </p:sp>
      <p:sp>
        <p:nvSpPr>
          <p:cNvPr id="5" name="Footer Placeholder 5"/>
          <p:cNvSpPr>
            <a:spLocks noGrp="1"/>
          </p:cNvSpPr>
          <p:nvPr>
            <p:ph type="ftr" sz="quarter" idx="11"/>
          </p:nvPr>
        </p:nvSpPr>
        <p:spPr/>
        <p:txBody>
          <a:bodyPr/>
          <a:lstStyle/>
          <a:p>
            <a:endParaRPr lang="en-PH"/>
          </a:p>
        </p:txBody>
      </p:sp>
      <p:sp>
        <p:nvSpPr>
          <p:cNvPr id="6" name="Slide Number Placeholder 6"/>
          <p:cNvSpPr>
            <a:spLocks noGrp="1"/>
          </p:cNvSpPr>
          <p:nvPr>
            <p:ph type="sldNum" sz="quarter" idx="12"/>
          </p:nvPr>
        </p:nvSpPr>
        <p:spPr/>
        <p:txBody>
          <a:bodyPr/>
          <a:lstStyle/>
          <a:p>
            <a:fld id="{1AAC2DA8-F64A-458B-B941-C47A56A98F7D}" type="slidenum">
              <a:rPr lang="en-PH" smtClean="0"/>
              <a:t>‹#›</a:t>
            </a:fld>
            <a:endParaRPr lang="en-PH"/>
          </a:p>
        </p:txBody>
      </p:sp>
    </p:spTree>
    <p:extLst>
      <p:ext uri="{BB962C8B-B14F-4D97-AF65-F5344CB8AC3E}">
        <p14:creationId xmlns:p14="http://schemas.microsoft.com/office/powerpoint/2010/main" val="3836586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F797098-8543-4B13-8F92-3E09857D4AA9}" type="datetimeFigureOut">
              <a:rPr lang="en-PH" smtClean="0"/>
              <a:t>2/1/2023</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AAC2DA8-F64A-458B-B941-C47A56A98F7D}" type="slidenum">
              <a:rPr lang="en-PH" smtClean="0"/>
              <a:t>‹#›</a:t>
            </a:fld>
            <a:endParaRPr lang="en-PH"/>
          </a:p>
        </p:txBody>
      </p:sp>
    </p:spTree>
    <p:extLst>
      <p:ext uri="{BB962C8B-B14F-4D97-AF65-F5344CB8AC3E}">
        <p14:creationId xmlns:p14="http://schemas.microsoft.com/office/powerpoint/2010/main" val="1795670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F797098-8543-4B13-8F92-3E09857D4AA9}" type="datetimeFigureOut">
              <a:rPr lang="en-PH" smtClean="0"/>
              <a:t>2/1/2023</a:t>
            </a:fld>
            <a:endParaRPr lang="en-PH"/>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PH"/>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AAC2DA8-F64A-458B-B941-C47A56A98F7D}" type="slidenum">
              <a:rPr lang="en-PH" smtClean="0"/>
              <a:t>‹#›</a:t>
            </a:fld>
            <a:endParaRPr lang="en-PH"/>
          </a:p>
        </p:txBody>
      </p:sp>
    </p:spTree>
    <p:extLst>
      <p:ext uri="{BB962C8B-B14F-4D97-AF65-F5344CB8AC3E}">
        <p14:creationId xmlns:p14="http://schemas.microsoft.com/office/powerpoint/2010/main" val="29598188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0F501-9856-4B85-852C-5CA6B73641A7}"/>
              </a:ext>
            </a:extLst>
          </p:cNvPr>
          <p:cNvSpPr>
            <a:spLocks noGrp="1"/>
          </p:cNvSpPr>
          <p:nvPr>
            <p:ph type="ctrTitle"/>
          </p:nvPr>
        </p:nvSpPr>
        <p:spPr/>
        <p:txBody>
          <a:bodyPr/>
          <a:lstStyle/>
          <a:p>
            <a:r>
              <a:rPr lang="hu-HU" b="1" dirty="0"/>
              <a:t>DATA STRUCTURES</a:t>
            </a:r>
            <a:endParaRPr lang="en-PH" dirty="0"/>
          </a:p>
        </p:txBody>
      </p:sp>
      <p:sp>
        <p:nvSpPr>
          <p:cNvPr id="4" name="Rectangle 5">
            <a:extLst>
              <a:ext uri="{FF2B5EF4-FFF2-40B4-BE49-F238E27FC236}">
                <a16:creationId xmlns:a16="http://schemas.microsoft.com/office/drawing/2014/main" id="{79106CEC-0A51-4717-A55E-A3ACDD17AECF}"/>
              </a:ext>
            </a:extLst>
          </p:cNvPr>
          <p:cNvSpPr>
            <a:spLocks noChangeArrowheads="1"/>
          </p:cNvSpPr>
          <p:nvPr/>
        </p:nvSpPr>
        <p:spPr bwMode="auto">
          <a:xfrm>
            <a:off x="1524000" y="4714875"/>
            <a:ext cx="6553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pPr>
            <a:r>
              <a:rPr lang="en-US" altLang="en-US" sz="2000" dirty="0">
                <a:latin typeface="Arial (W1)" pitchFamily="34" charset="0"/>
              </a:rPr>
              <a:t>Prof. Adrian V. </a:t>
            </a:r>
            <a:r>
              <a:rPr lang="en-US" altLang="en-US" sz="2000" dirty="0" err="1">
                <a:latin typeface="Arial (W1)" pitchFamily="34" charset="0"/>
              </a:rPr>
              <a:t>Antopina</a:t>
            </a:r>
            <a:r>
              <a:rPr lang="en-US" altLang="en-US" sz="2000" dirty="0">
                <a:latin typeface="Arial (W1)" pitchFamily="34" charset="0"/>
              </a:rPr>
              <a:t>, BSIM, LPT</a:t>
            </a:r>
          </a:p>
          <a:p>
            <a:pPr eaLnBrk="1" hangingPunct="1">
              <a:lnSpc>
                <a:spcPct val="80000"/>
              </a:lnSpc>
            </a:pPr>
            <a:r>
              <a:rPr lang="en-US" altLang="en-US" sz="2000" dirty="0">
                <a:latin typeface="Old English Text MT" panose="03040902040508030806" pitchFamily="66" charset="0"/>
              </a:rPr>
              <a:t>Central Philippine University</a:t>
            </a:r>
          </a:p>
          <a:p>
            <a:pPr eaLnBrk="1" hangingPunct="1">
              <a:lnSpc>
                <a:spcPct val="80000"/>
              </a:lnSpc>
            </a:pPr>
            <a:r>
              <a:rPr lang="en-US" altLang="en-US" sz="1600" dirty="0"/>
              <a:t>College of Computer Studies</a:t>
            </a:r>
          </a:p>
          <a:p>
            <a:pPr eaLnBrk="1" hangingPunct="1">
              <a:lnSpc>
                <a:spcPct val="80000"/>
              </a:lnSpc>
            </a:pPr>
            <a:r>
              <a:rPr lang="en-US" altLang="en-US" sz="1100" dirty="0"/>
              <a:t>Copyright 2015</a:t>
            </a:r>
            <a:endParaRPr lang="uk-UA" altLang="en-US" sz="1200" dirty="0"/>
          </a:p>
        </p:txBody>
      </p:sp>
    </p:spTree>
    <p:extLst>
      <p:ext uri="{BB962C8B-B14F-4D97-AF65-F5344CB8AC3E}">
        <p14:creationId xmlns:p14="http://schemas.microsoft.com/office/powerpoint/2010/main" val="1656536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CF197-6EAD-48BA-B930-0FB5AE93A9C0}"/>
              </a:ext>
            </a:extLst>
          </p:cNvPr>
          <p:cNvSpPr>
            <a:spLocks noGrp="1"/>
          </p:cNvSpPr>
          <p:nvPr>
            <p:ph type="title"/>
          </p:nvPr>
        </p:nvSpPr>
        <p:spPr/>
        <p:txBody>
          <a:bodyPr/>
          <a:lstStyle/>
          <a:p>
            <a:r>
              <a:rPr lang="en-PH" dirty="0"/>
              <a:t>Data Structures - Algorithms Basics</a:t>
            </a:r>
          </a:p>
        </p:txBody>
      </p:sp>
      <p:sp>
        <p:nvSpPr>
          <p:cNvPr id="3" name="Content Placeholder 2">
            <a:extLst>
              <a:ext uri="{FF2B5EF4-FFF2-40B4-BE49-F238E27FC236}">
                <a16:creationId xmlns:a16="http://schemas.microsoft.com/office/drawing/2014/main" id="{0A3203BF-07C5-4DD2-93FA-69BAB0C7ADFE}"/>
              </a:ext>
            </a:extLst>
          </p:cNvPr>
          <p:cNvSpPr>
            <a:spLocks noGrp="1"/>
          </p:cNvSpPr>
          <p:nvPr>
            <p:ph idx="1"/>
          </p:nvPr>
        </p:nvSpPr>
        <p:spPr/>
        <p:txBody>
          <a:bodyPr>
            <a:normAutofit lnSpcReduction="10000"/>
          </a:bodyPr>
          <a:lstStyle/>
          <a:p>
            <a:pPr marL="0" indent="0">
              <a:buNone/>
            </a:pPr>
            <a:r>
              <a:rPr lang="en-US" dirty="0"/>
              <a:t>Algorithm is a step-by-step procedure, which defines a set of instructions to be executed in a certain order to get the desired output. Algorithms are generally created independent of underlying languages, i.e. an algorithm can be implemented in more than one programming language.</a:t>
            </a:r>
          </a:p>
          <a:p>
            <a:pPr marL="0" indent="0">
              <a:buNone/>
            </a:pPr>
            <a:r>
              <a:rPr lang="en-US" dirty="0"/>
              <a:t>From the data structure point of view, following are some important categories of algorithms −</a:t>
            </a:r>
          </a:p>
          <a:p>
            <a:r>
              <a:rPr lang="en-US" b="1" dirty="0"/>
              <a:t>Search</a:t>
            </a:r>
            <a:r>
              <a:rPr lang="en-US" dirty="0"/>
              <a:t> − Algorithm to search an item in a data structure.</a:t>
            </a:r>
          </a:p>
          <a:p>
            <a:r>
              <a:rPr lang="en-US" b="1" dirty="0"/>
              <a:t>Sort</a:t>
            </a:r>
            <a:r>
              <a:rPr lang="en-US" dirty="0"/>
              <a:t> − Algorithm to sort items in a certain order.</a:t>
            </a:r>
          </a:p>
          <a:p>
            <a:r>
              <a:rPr lang="en-US" b="1" dirty="0"/>
              <a:t>Insert</a:t>
            </a:r>
            <a:r>
              <a:rPr lang="en-US" dirty="0"/>
              <a:t> − Algorithm to insert item in a data structure.</a:t>
            </a:r>
          </a:p>
          <a:p>
            <a:r>
              <a:rPr lang="en-US" b="1" dirty="0"/>
              <a:t>Update</a:t>
            </a:r>
            <a:r>
              <a:rPr lang="en-US" dirty="0"/>
              <a:t> − Algorithm to update an existing item in a data structure.</a:t>
            </a:r>
          </a:p>
          <a:p>
            <a:r>
              <a:rPr lang="en-US" b="1" dirty="0"/>
              <a:t>Delete</a:t>
            </a:r>
            <a:r>
              <a:rPr lang="en-US" dirty="0"/>
              <a:t> − Algorithm to delete an existing item from a data structure.</a:t>
            </a:r>
          </a:p>
          <a:p>
            <a:pPr marL="0" indent="0">
              <a:buNone/>
            </a:pPr>
            <a:endParaRPr lang="en-US" dirty="0"/>
          </a:p>
        </p:txBody>
      </p:sp>
    </p:spTree>
    <p:extLst>
      <p:ext uri="{BB962C8B-B14F-4D97-AF65-F5344CB8AC3E}">
        <p14:creationId xmlns:p14="http://schemas.microsoft.com/office/powerpoint/2010/main" val="2442499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339B1-215C-4DDD-B2EA-D8AEFA5389A1}"/>
              </a:ext>
            </a:extLst>
          </p:cNvPr>
          <p:cNvSpPr>
            <a:spLocks noGrp="1"/>
          </p:cNvSpPr>
          <p:nvPr>
            <p:ph type="title"/>
          </p:nvPr>
        </p:nvSpPr>
        <p:spPr/>
        <p:txBody>
          <a:bodyPr/>
          <a:lstStyle/>
          <a:p>
            <a:r>
              <a:rPr lang="en-US" dirty="0"/>
              <a:t>Characteristics of an Algorithm</a:t>
            </a:r>
            <a:br>
              <a:rPr lang="en-US" dirty="0"/>
            </a:br>
            <a:endParaRPr lang="en-PH" dirty="0"/>
          </a:p>
        </p:txBody>
      </p:sp>
      <p:sp>
        <p:nvSpPr>
          <p:cNvPr id="3" name="Content Placeholder 2">
            <a:extLst>
              <a:ext uri="{FF2B5EF4-FFF2-40B4-BE49-F238E27FC236}">
                <a16:creationId xmlns:a16="http://schemas.microsoft.com/office/drawing/2014/main" id="{2B2EBC8E-C1BB-403F-916E-4F8506074D31}"/>
              </a:ext>
            </a:extLst>
          </p:cNvPr>
          <p:cNvSpPr>
            <a:spLocks noGrp="1"/>
          </p:cNvSpPr>
          <p:nvPr>
            <p:ph idx="1"/>
          </p:nvPr>
        </p:nvSpPr>
        <p:spPr/>
        <p:txBody>
          <a:bodyPr>
            <a:normAutofit fontScale="92500" lnSpcReduction="10000"/>
          </a:bodyPr>
          <a:lstStyle/>
          <a:p>
            <a:r>
              <a:rPr lang="en-US" dirty="0"/>
              <a:t>Not all procedures can be called an algorithm. An algorithm should have the following characteristics −</a:t>
            </a:r>
          </a:p>
          <a:p>
            <a:r>
              <a:rPr lang="en-US" b="1" dirty="0"/>
              <a:t>Unambiguous</a:t>
            </a:r>
            <a:r>
              <a:rPr lang="en-US" dirty="0"/>
              <a:t> − Algorithm should be clear and unambiguous. Each of its steps (or phases), and their inputs/outputs should be clear and must lead to only one meaning.</a:t>
            </a:r>
          </a:p>
          <a:p>
            <a:r>
              <a:rPr lang="en-US" b="1" dirty="0"/>
              <a:t>Input</a:t>
            </a:r>
            <a:r>
              <a:rPr lang="en-US" dirty="0"/>
              <a:t> − An algorithm should have 0 or more well-defined inputs.</a:t>
            </a:r>
          </a:p>
          <a:p>
            <a:r>
              <a:rPr lang="en-US" b="1" dirty="0"/>
              <a:t>Output</a:t>
            </a:r>
            <a:r>
              <a:rPr lang="en-US" dirty="0"/>
              <a:t> − An algorithm should have 1 or more well-defined outputs, and should match the desired output.</a:t>
            </a:r>
          </a:p>
          <a:p>
            <a:r>
              <a:rPr lang="en-US" b="1" dirty="0"/>
              <a:t>Finiteness</a:t>
            </a:r>
            <a:r>
              <a:rPr lang="en-US" dirty="0"/>
              <a:t> − Algorithms must terminate after a finite number of steps.</a:t>
            </a:r>
          </a:p>
          <a:p>
            <a:r>
              <a:rPr lang="en-US" b="1" dirty="0"/>
              <a:t>Feasibility</a:t>
            </a:r>
            <a:r>
              <a:rPr lang="en-US" dirty="0"/>
              <a:t> − Should be feasible with the available resources.</a:t>
            </a:r>
          </a:p>
          <a:p>
            <a:r>
              <a:rPr lang="en-US" b="1" dirty="0"/>
              <a:t>Independent</a:t>
            </a:r>
            <a:r>
              <a:rPr lang="en-US" dirty="0"/>
              <a:t> − An algorithm should have step-by-step directions, which should be independent of any programming code.</a:t>
            </a:r>
          </a:p>
          <a:p>
            <a:endParaRPr lang="en-PH" dirty="0"/>
          </a:p>
        </p:txBody>
      </p:sp>
    </p:spTree>
    <p:extLst>
      <p:ext uri="{BB962C8B-B14F-4D97-AF65-F5344CB8AC3E}">
        <p14:creationId xmlns:p14="http://schemas.microsoft.com/office/powerpoint/2010/main" val="4180658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BEC50-19BA-422A-91EF-A31854ED9793}"/>
              </a:ext>
            </a:extLst>
          </p:cNvPr>
          <p:cNvSpPr>
            <a:spLocks noGrp="1"/>
          </p:cNvSpPr>
          <p:nvPr>
            <p:ph type="title"/>
          </p:nvPr>
        </p:nvSpPr>
        <p:spPr/>
        <p:txBody>
          <a:bodyPr/>
          <a:lstStyle/>
          <a:p>
            <a:r>
              <a:rPr lang="en-PH" dirty="0"/>
              <a:t>Algorithm Properties</a:t>
            </a:r>
          </a:p>
        </p:txBody>
      </p:sp>
      <p:sp>
        <p:nvSpPr>
          <p:cNvPr id="3" name="Content Placeholder 2">
            <a:extLst>
              <a:ext uri="{FF2B5EF4-FFF2-40B4-BE49-F238E27FC236}">
                <a16:creationId xmlns:a16="http://schemas.microsoft.com/office/drawing/2014/main" id="{8666E96B-1911-43BB-B129-2DB914710A74}"/>
              </a:ext>
            </a:extLst>
          </p:cNvPr>
          <p:cNvSpPr>
            <a:spLocks noGrp="1"/>
          </p:cNvSpPr>
          <p:nvPr>
            <p:ph idx="1"/>
          </p:nvPr>
        </p:nvSpPr>
        <p:spPr/>
        <p:txBody>
          <a:bodyPr>
            <a:normAutofit/>
          </a:bodyPr>
          <a:lstStyle/>
          <a:p>
            <a:pPr marL="0" indent="0">
              <a:buNone/>
            </a:pPr>
            <a:r>
              <a:rPr lang="en-US" dirty="0"/>
              <a:t>An algorithm possesses the following properties:</a:t>
            </a:r>
          </a:p>
          <a:p>
            <a:pPr marL="0" indent="0">
              <a:buNone/>
            </a:pPr>
            <a:r>
              <a:rPr lang="en-US" dirty="0"/>
              <a:t>– It must be correct. </a:t>
            </a:r>
          </a:p>
          <a:p>
            <a:pPr marL="0" indent="0">
              <a:buNone/>
            </a:pPr>
            <a:r>
              <a:rPr lang="en-US" dirty="0"/>
              <a:t>– It must be composed of a series of concrete steps. </a:t>
            </a:r>
          </a:p>
          <a:p>
            <a:pPr marL="0" indent="0">
              <a:buNone/>
            </a:pPr>
            <a:r>
              <a:rPr lang="en-US" dirty="0"/>
              <a:t>– There can be no ambiguity as to which step will be performed next. </a:t>
            </a:r>
          </a:p>
          <a:p>
            <a:pPr marL="0" indent="0">
              <a:buNone/>
            </a:pPr>
            <a:r>
              <a:rPr lang="en-US" dirty="0"/>
              <a:t>– It must be composed of a finite number of steps. – It must terminate. – It takes zero or more inputs</a:t>
            </a:r>
          </a:p>
          <a:p>
            <a:pPr marL="0" indent="0">
              <a:buNone/>
            </a:pPr>
            <a:r>
              <a:rPr lang="en-US" dirty="0"/>
              <a:t>- It should be efficient and flexible </a:t>
            </a:r>
          </a:p>
          <a:p>
            <a:pPr marL="0" indent="0">
              <a:buNone/>
            </a:pPr>
            <a:r>
              <a:rPr lang="en-US" dirty="0"/>
              <a:t>– It should use less memory space as much as possible </a:t>
            </a:r>
          </a:p>
          <a:p>
            <a:pPr marL="0" indent="0">
              <a:buNone/>
            </a:pPr>
            <a:r>
              <a:rPr lang="en-US" dirty="0"/>
              <a:t>– It results in one or more outputs</a:t>
            </a:r>
            <a:endParaRPr lang="en-PH" dirty="0"/>
          </a:p>
        </p:txBody>
      </p:sp>
    </p:spTree>
    <p:extLst>
      <p:ext uri="{BB962C8B-B14F-4D97-AF65-F5344CB8AC3E}">
        <p14:creationId xmlns:p14="http://schemas.microsoft.com/office/powerpoint/2010/main" val="204600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8B37E-65A4-4BBC-95CC-08CC9CDC3661}"/>
              </a:ext>
            </a:extLst>
          </p:cNvPr>
          <p:cNvSpPr>
            <a:spLocks noGrp="1"/>
          </p:cNvSpPr>
          <p:nvPr>
            <p:ph type="title"/>
          </p:nvPr>
        </p:nvSpPr>
        <p:spPr/>
        <p:txBody>
          <a:bodyPr/>
          <a:lstStyle/>
          <a:p>
            <a:r>
              <a:rPr lang="en-US" dirty="0"/>
              <a:t>How to Write an Algorithm?</a:t>
            </a:r>
            <a:endParaRPr lang="en-PH" dirty="0"/>
          </a:p>
        </p:txBody>
      </p:sp>
      <p:sp>
        <p:nvSpPr>
          <p:cNvPr id="3" name="Content Placeholder 2">
            <a:extLst>
              <a:ext uri="{FF2B5EF4-FFF2-40B4-BE49-F238E27FC236}">
                <a16:creationId xmlns:a16="http://schemas.microsoft.com/office/drawing/2014/main" id="{AAD6DFF5-3F79-45BC-BE47-BD8EFAA390E0}"/>
              </a:ext>
            </a:extLst>
          </p:cNvPr>
          <p:cNvSpPr>
            <a:spLocks noGrp="1"/>
          </p:cNvSpPr>
          <p:nvPr>
            <p:ph idx="1"/>
          </p:nvPr>
        </p:nvSpPr>
        <p:spPr/>
        <p:txBody>
          <a:bodyPr>
            <a:normAutofit/>
          </a:bodyPr>
          <a:lstStyle/>
          <a:p>
            <a:r>
              <a:rPr lang="en-US" dirty="0"/>
              <a:t>How to Write an Algorithm?</a:t>
            </a:r>
          </a:p>
          <a:p>
            <a:r>
              <a:rPr lang="en-US" dirty="0"/>
              <a:t>There are no well-defined standards for writing algorithms. Rather, it is problem and resource dependent. Algorithms are never written to support a particular programming code.</a:t>
            </a:r>
          </a:p>
          <a:p>
            <a:r>
              <a:rPr lang="en-US" dirty="0"/>
              <a:t>As we know that all programming languages share basic code constructs like loops (do, for, while), flow-control (if-else), etc. These common constructs can be used to write an algorithm.</a:t>
            </a:r>
          </a:p>
          <a:p>
            <a:r>
              <a:rPr lang="en-US" dirty="0"/>
              <a:t>We write algorithms in a step-by-step manner, but it is not always the case. Algorithm writing is a process and is executed after the problem domain is well-defined. That is, we should know the problem domain, for which we are designing a solution.</a:t>
            </a:r>
          </a:p>
          <a:p>
            <a:pPr marL="0" indent="0">
              <a:buNone/>
            </a:pPr>
            <a:endParaRPr lang="en-PH" dirty="0"/>
          </a:p>
        </p:txBody>
      </p:sp>
    </p:spTree>
    <p:extLst>
      <p:ext uri="{BB962C8B-B14F-4D97-AF65-F5344CB8AC3E}">
        <p14:creationId xmlns:p14="http://schemas.microsoft.com/office/powerpoint/2010/main" val="1500402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A266E-BC85-4FF9-A1DB-036D10BCA917}"/>
              </a:ext>
            </a:extLst>
          </p:cNvPr>
          <p:cNvSpPr>
            <a:spLocks noGrp="1"/>
          </p:cNvSpPr>
          <p:nvPr>
            <p:ph type="title"/>
          </p:nvPr>
        </p:nvSpPr>
        <p:spPr/>
        <p:txBody>
          <a:bodyPr/>
          <a:lstStyle/>
          <a:p>
            <a:r>
              <a:rPr lang="en-PH" dirty="0"/>
              <a:t>Good Computer Program</a:t>
            </a:r>
          </a:p>
        </p:txBody>
      </p:sp>
      <p:sp>
        <p:nvSpPr>
          <p:cNvPr id="3" name="Content Placeholder 2">
            <a:extLst>
              <a:ext uri="{FF2B5EF4-FFF2-40B4-BE49-F238E27FC236}">
                <a16:creationId xmlns:a16="http://schemas.microsoft.com/office/drawing/2014/main" id="{DA3C2F53-F580-4710-ACDF-ADDFB3B48AE3}"/>
              </a:ext>
            </a:extLst>
          </p:cNvPr>
          <p:cNvSpPr>
            <a:spLocks noGrp="1"/>
          </p:cNvSpPr>
          <p:nvPr>
            <p:ph idx="1"/>
          </p:nvPr>
        </p:nvSpPr>
        <p:spPr/>
        <p:txBody>
          <a:bodyPr>
            <a:normAutofit/>
          </a:bodyPr>
          <a:lstStyle/>
          <a:p>
            <a:r>
              <a:rPr lang="en-US" dirty="0"/>
              <a:t>Programs consists of two things: Algorithms and data structures.</a:t>
            </a:r>
          </a:p>
          <a:p>
            <a:r>
              <a:rPr lang="en-US" dirty="0"/>
              <a:t>A Good Program is a combination of both algorithm and a data structures.</a:t>
            </a:r>
          </a:p>
          <a:p>
            <a:r>
              <a:rPr lang="en-US" dirty="0"/>
              <a:t>An algorithm is a step by step recipe for solving an instance of a problem.</a:t>
            </a:r>
          </a:p>
          <a:p>
            <a:r>
              <a:rPr lang="en-US" dirty="0"/>
              <a:t>A data structure represents the logical relationship that exists between individual elements of data to carry out certain tasks </a:t>
            </a:r>
          </a:p>
          <a:p>
            <a:r>
              <a:rPr lang="en-US" dirty="0"/>
              <a:t>A data structure defines a way of organizing all data items that consider not only the elements stored but also stores the relationship between the elements</a:t>
            </a:r>
            <a:endParaRPr lang="en-PH" dirty="0"/>
          </a:p>
        </p:txBody>
      </p:sp>
    </p:spTree>
    <p:extLst>
      <p:ext uri="{BB962C8B-B14F-4D97-AF65-F5344CB8AC3E}">
        <p14:creationId xmlns:p14="http://schemas.microsoft.com/office/powerpoint/2010/main" val="4038224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A37B-4A6F-4A82-BC74-0C066594E5FC}"/>
              </a:ext>
            </a:extLst>
          </p:cNvPr>
          <p:cNvSpPr>
            <a:spLocks noGrp="1"/>
          </p:cNvSpPr>
          <p:nvPr>
            <p:ph type="title"/>
          </p:nvPr>
        </p:nvSpPr>
        <p:spPr/>
        <p:txBody>
          <a:bodyPr/>
          <a:lstStyle/>
          <a:p>
            <a:r>
              <a:rPr lang="en-PH" dirty="0"/>
              <a:t>Good Computer Program</a:t>
            </a:r>
          </a:p>
        </p:txBody>
      </p:sp>
      <p:sp>
        <p:nvSpPr>
          <p:cNvPr id="3" name="Content Placeholder 2">
            <a:extLst>
              <a:ext uri="{FF2B5EF4-FFF2-40B4-BE49-F238E27FC236}">
                <a16:creationId xmlns:a16="http://schemas.microsoft.com/office/drawing/2014/main" id="{CE1E6B4D-C70C-4AE4-8746-B60734833BB1}"/>
              </a:ext>
            </a:extLst>
          </p:cNvPr>
          <p:cNvSpPr>
            <a:spLocks noGrp="1"/>
          </p:cNvSpPr>
          <p:nvPr>
            <p:ph idx="1"/>
          </p:nvPr>
        </p:nvSpPr>
        <p:spPr>
          <a:xfrm>
            <a:off x="838200" y="1690688"/>
            <a:ext cx="10515600" cy="4486275"/>
          </a:xfrm>
        </p:spPr>
        <p:txBody>
          <a:bodyPr>
            <a:normAutofit/>
          </a:bodyPr>
          <a:lstStyle/>
          <a:p>
            <a:pPr marL="0" indent="0">
              <a:buNone/>
            </a:pPr>
            <a:r>
              <a:rPr lang="en-US" dirty="0"/>
              <a:t>A computer program is a series of instructions to carry out a particular task written in a language that a computer can understand. </a:t>
            </a:r>
          </a:p>
          <a:p>
            <a:pPr marL="0" indent="0">
              <a:buNone/>
            </a:pPr>
            <a:r>
              <a:rPr lang="en-US" dirty="0"/>
              <a:t>The process of preparing and feeding the instructions into the computer for execution is referred as programming.</a:t>
            </a:r>
          </a:p>
          <a:p>
            <a:pPr marL="0" indent="0">
              <a:buNone/>
            </a:pPr>
            <a:r>
              <a:rPr lang="en-US" dirty="0"/>
              <a:t>There are a number of features for a good program </a:t>
            </a:r>
          </a:p>
          <a:p>
            <a:r>
              <a:rPr lang="en-US" dirty="0"/>
              <a:t>Run efficiently and correctly </a:t>
            </a:r>
          </a:p>
          <a:p>
            <a:r>
              <a:rPr lang="en-US" dirty="0"/>
              <a:t>Have a user friendly interface </a:t>
            </a:r>
          </a:p>
          <a:p>
            <a:r>
              <a:rPr lang="en-US" dirty="0"/>
              <a:t>Be easy to read and understand </a:t>
            </a:r>
          </a:p>
          <a:p>
            <a:r>
              <a:rPr lang="en-US" dirty="0"/>
              <a:t>Be easy to debug </a:t>
            </a:r>
          </a:p>
          <a:p>
            <a:r>
              <a:rPr lang="en-US" dirty="0"/>
              <a:t>Be easy to modify </a:t>
            </a:r>
          </a:p>
          <a:p>
            <a:r>
              <a:rPr lang="en-US" dirty="0"/>
              <a:t>Be easy to maintain</a:t>
            </a:r>
            <a:endParaRPr lang="en-PH" dirty="0"/>
          </a:p>
        </p:txBody>
      </p:sp>
    </p:spTree>
    <p:extLst>
      <p:ext uri="{BB962C8B-B14F-4D97-AF65-F5344CB8AC3E}">
        <p14:creationId xmlns:p14="http://schemas.microsoft.com/office/powerpoint/2010/main" val="3876440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A178B-86B6-4D69-B487-7E3BA0EFF393}"/>
              </a:ext>
            </a:extLst>
          </p:cNvPr>
          <p:cNvSpPr>
            <a:spLocks noGrp="1"/>
          </p:cNvSpPr>
          <p:nvPr>
            <p:ph type="title"/>
          </p:nvPr>
        </p:nvSpPr>
        <p:spPr/>
        <p:txBody>
          <a:bodyPr/>
          <a:lstStyle/>
          <a:p>
            <a:r>
              <a:rPr lang="en-PH" dirty="0"/>
              <a:t>Example</a:t>
            </a:r>
            <a:br>
              <a:rPr lang="en-PH" dirty="0"/>
            </a:br>
            <a:endParaRPr lang="en-PH" dirty="0"/>
          </a:p>
        </p:txBody>
      </p:sp>
      <p:sp>
        <p:nvSpPr>
          <p:cNvPr id="3" name="Content Placeholder 2">
            <a:extLst>
              <a:ext uri="{FF2B5EF4-FFF2-40B4-BE49-F238E27FC236}">
                <a16:creationId xmlns:a16="http://schemas.microsoft.com/office/drawing/2014/main" id="{52A50488-DC27-4CFF-9DEE-24DD51C74F22}"/>
              </a:ext>
            </a:extLst>
          </p:cNvPr>
          <p:cNvSpPr>
            <a:spLocks noGrp="1"/>
          </p:cNvSpPr>
          <p:nvPr>
            <p:ph idx="1"/>
          </p:nvPr>
        </p:nvSpPr>
        <p:spPr/>
        <p:txBody>
          <a:bodyPr>
            <a:normAutofit fontScale="92500" lnSpcReduction="20000"/>
          </a:bodyPr>
          <a:lstStyle/>
          <a:p>
            <a:pPr marL="0" indent="0">
              <a:buNone/>
            </a:pPr>
            <a:r>
              <a:rPr lang="en-US" dirty="0"/>
              <a:t>Let's try to learn algorithm-writing by using an example.</a:t>
            </a:r>
          </a:p>
          <a:p>
            <a:pPr marL="0" indent="0">
              <a:buNone/>
            </a:pPr>
            <a:r>
              <a:rPr lang="en-US" b="1" dirty="0"/>
              <a:t>Problem</a:t>
            </a:r>
            <a:r>
              <a:rPr lang="en-US" dirty="0"/>
              <a:t> − Design an algorithm to add two numbers and display the result.</a:t>
            </a:r>
          </a:p>
          <a:p>
            <a:pPr marL="0" indent="0">
              <a:buNone/>
            </a:pPr>
            <a:endParaRPr lang="en-US" sz="2600" dirty="0"/>
          </a:p>
          <a:p>
            <a:pPr marL="0" indent="0">
              <a:buNone/>
            </a:pPr>
            <a:r>
              <a:rPr lang="en-US" sz="2600" dirty="0"/>
              <a:t>Step 1 − START</a:t>
            </a:r>
          </a:p>
          <a:p>
            <a:pPr marL="0" indent="0">
              <a:buNone/>
            </a:pPr>
            <a:r>
              <a:rPr lang="en-US" sz="2600" dirty="0"/>
              <a:t>Step 2 − declare three integers a, b &amp; c</a:t>
            </a:r>
          </a:p>
          <a:p>
            <a:pPr marL="0" indent="0">
              <a:buNone/>
            </a:pPr>
            <a:r>
              <a:rPr lang="en-US" sz="2600" dirty="0"/>
              <a:t>Step 3 − define values of a &amp; b</a:t>
            </a:r>
          </a:p>
          <a:p>
            <a:pPr marL="0" indent="0">
              <a:buNone/>
            </a:pPr>
            <a:r>
              <a:rPr lang="en-US" sz="2600" dirty="0"/>
              <a:t>Step 4 − add values of a &amp; b</a:t>
            </a:r>
          </a:p>
          <a:p>
            <a:pPr marL="0" indent="0">
              <a:buNone/>
            </a:pPr>
            <a:r>
              <a:rPr lang="en-US" sz="2600" dirty="0"/>
              <a:t>Step 5 − store output of step 4 to c</a:t>
            </a:r>
          </a:p>
          <a:p>
            <a:pPr marL="0" indent="0">
              <a:buNone/>
            </a:pPr>
            <a:r>
              <a:rPr lang="en-US" sz="2600" dirty="0"/>
              <a:t>Step 6 − print c</a:t>
            </a:r>
          </a:p>
          <a:p>
            <a:pPr marL="0" indent="0">
              <a:buNone/>
            </a:pPr>
            <a:r>
              <a:rPr lang="en-US" sz="2600" dirty="0"/>
              <a:t>Step 7 − STOP</a:t>
            </a:r>
            <a:endParaRPr lang="en-PH" dirty="0"/>
          </a:p>
        </p:txBody>
      </p:sp>
    </p:spTree>
    <p:extLst>
      <p:ext uri="{BB962C8B-B14F-4D97-AF65-F5344CB8AC3E}">
        <p14:creationId xmlns:p14="http://schemas.microsoft.com/office/powerpoint/2010/main" val="1358440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4BD55A-44EE-46B0-8267-D9E13415FD63}"/>
              </a:ext>
            </a:extLst>
          </p:cNvPr>
          <p:cNvSpPr>
            <a:spLocks noGrp="1"/>
          </p:cNvSpPr>
          <p:nvPr>
            <p:ph idx="1"/>
          </p:nvPr>
        </p:nvSpPr>
        <p:spPr>
          <a:xfrm>
            <a:off x="838200" y="439947"/>
            <a:ext cx="10515600" cy="5737016"/>
          </a:xfrm>
        </p:spPr>
        <p:txBody>
          <a:bodyPr/>
          <a:lstStyle/>
          <a:p>
            <a:pPr marL="0" indent="0">
              <a:buNone/>
            </a:pPr>
            <a:r>
              <a:rPr lang="en-US" dirty="0"/>
              <a:t>Algorithms tell the programmers how to code the program. Alternatively, the algorithm can be written as −</a:t>
            </a:r>
          </a:p>
          <a:p>
            <a:pPr marL="0" indent="0">
              <a:buNone/>
            </a:pPr>
            <a:endParaRPr lang="en-US" dirty="0"/>
          </a:p>
          <a:p>
            <a:pPr marL="0" indent="0">
              <a:buNone/>
            </a:pPr>
            <a:r>
              <a:rPr lang="en-US" dirty="0"/>
              <a:t>Step 1 − START ADD</a:t>
            </a:r>
          </a:p>
          <a:p>
            <a:pPr marL="0" indent="0">
              <a:buNone/>
            </a:pPr>
            <a:r>
              <a:rPr lang="en-US" dirty="0"/>
              <a:t>Step 2 − get values of a &amp; b</a:t>
            </a:r>
          </a:p>
          <a:p>
            <a:pPr marL="0" indent="0">
              <a:buNone/>
            </a:pPr>
            <a:r>
              <a:rPr lang="en-US" dirty="0"/>
              <a:t>Step 3 − c ← a + b</a:t>
            </a:r>
          </a:p>
          <a:p>
            <a:pPr marL="0" indent="0">
              <a:buNone/>
            </a:pPr>
            <a:r>
              <a:rPr lang="en-US" dirty="0"/>
              <a:t>Step 4 − display c</a:t>
            </a:r>
          </a:p>
          <a:p>
            <a:pPr marL="0" indent="0">
              <a:buNone/>
            </a:pPr>
            <a:r>
              <a:rPr lang="en-US" dirty="0"/>
              <a:t>Step 5 − STOP</a:t>
            </a:r>
            <a:endParaRPr lang="en-PH" dirty="0"/>
          </a:p>
        </p:txBody>
      </p:sp>
    </p:spTree>
    <p:extLst>
      <p:ext uri="{BB962C8B-B14F-4D97-AF65-F5344CB8AC3E}">
        <p14:creationId xmlns:p14="http://schemas.microsoft.com/office/powerpoint/2010/main" val="2185565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B0665-6AE5-4DA2-9788-1A089607DABF}"/>
              </a:ext>
            </a:extLst>
          </p:cNvPr>
          <p:cNvSpPr>
            <a:spLocks noGrp="1"/>
          </p:cNvSpPr>
          <p:nvPr>
            <p:ph type="title"/>
          </p:nvPr>
        </p:nvSpPr>
        <p:spPr/>
        <p:txBody>
          <a:bodyPr>
            <a:normAutofit/>
          </a:bodyPr>
          <a:lstStyle/>
          <a:p>
            <a:r>
              <a:rPr lang="en-US" sz="4800" dirty="0"/>
              <a:t>Data Structure</a:t>
            </a:r>
            <a:endParaRPr lang="en-PH" sz="4800" dirty="0"/>
          </a:p>
        </p:txBody>
      </p:sp>
      <p:sp>
        <p:nvSpPr>
          <p:cNvPr id="3" name="Content Placeholder 2">
            <a:extLst>
              <a:ext uri="{FF2B5EF4-FFF2-40B4-BE49-F238E27FC236}">
                <a16:creationId xmlns:a16="http://schemas.microsoft.com/office/drawing/2014/main" id="{DD20D21B-6FC9-45B9-8CCA-0D89A2A79023}"/>
              </a:ext>
            </a:extLst>
          </p:cNvPr>
          <p:cNvSpPr>
            <a:spLocks noGrp="1"/>
          </p:cNvSpPr>
          <p:nvPr>
            <p:ph idx="1"/>
          </p:nvPr>
        </p:nvSpPr>
        <p:spPr/>
        <p:txBody>
          <a:bodyPr>
            <a:normAutofit/>
          </a:bodyPr>
          <a:lstStyle/>
          <a:p>
            <a:r>
              <a:rPr lang="en-US" sz="3600" dirty="0"/>
              <a:t>Data Structures are the programmatic way of storing data so that data can be used efficiently. Almost every enterprise application uses various types of data structures in one or the other way.</a:t>
            </a:r>
            <a:endParaRPr lang="en-PH" sz="3600" dirty="0"/>
          </a:p>
        </p:txBody>
      </p:sp>
    </p:spTree>
    <p:extLst>
      <p:ext uri="{BB962C8B-B14F-4D97-AF65-F5344CB8AC3E}">
        <p14:creationId xmlns:p14="http://schemas.microsoft.com/office/powerpoint/2010/main" val="3073349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3883-82BA-46B8-A6C6-3B3C9FD84CF2}"/>
              </a:ext>
            </a:extLst>
          </p:cNvPr>
          <p:cNvSpPr>
            <a:spLocks noGrp="1"/>
          </p:cNvSpPr>
          <p:nvPr>
            <p:ph type="title"/>
          </p:nvPr>
        </p:nvSpPr>
        <p:spPr/>
        <p:txBody>
          <a:bodyPr/>
          <a:lstStyle/>
          <a:p>
            <a:r>
              <a:rPr lang="en-US" dirty="0"/>
              <a:t>Why to Learn Data Structure and Algorithms?</a:t>
            </a:r>
            <a:endParaRPr lang="en-PH" dirty="0"/>
          </a:p>
        </p:txBody>
      </p:sp>
      <p:sp>
        <p:nvSpPr>
          <p:cNvPr id="3" name="Content Placeholder 2">
            <a:extLst>
              <a:ext uri="{FF2B5EF4-FFF2-40B4-BE49-F238E27FC236}">
                <a16:creationId xmlns:a16="http://schemas.microsoft.com/office/drawing/2014/main" id="{77720645-B690-4D43-B0E9-11EB58297D8C}"/>
              </a:ext>
            </a:extLst>
          </p:cNvPr>
          <p:cNvSpPr>
            <a:spLocks noGrp="1"/>
          </p:cNvSpPr>
          <p:nvPr>
            <p:ph idx="1"/>
          </p:nvPr>
        </p:nvSpPr>
        <p:spPr/>
        <p:txBody>
          <a:bodyPr/>
          <a:lstStyle/>
          <a:p>
            <a:pPr marL="0" indent="0">
              <a:buNone/>
            </a:pPr>
            <a:r>
              <a:rPr lang="en-US" dirty="0"/>
              <a:t>As applications are getting complex and data rich, there are three common problems that applications face now-a-days.</a:t>
            </a:r>
          </a:p>
          <a:p>
            <a:pPr marL="0" indent="0">
              <a:buNone/>
            </a:pPr>
            <a:endParaRPr lang="en-US" dirty="0"/>
          </a:p>
          <a:p>
            <a:pPr marL="0" indent="0">
              <a:buNone/>
            </a:pPr>
            <a:r>
              <a:rPr lang="en-US" b="1" dirty="0"/>
              <a:t>Data Search</a:t>
            </a:r>
            <a:r>
              <a:rPr lang="en-US" dirty="0"/>
              <a:t> − Consider an inventory of 1 million(10</a:t>
            </a:r>
            <a:r>
              <a:rPr lang="en-US" baseline="30000" dirty="0"/>
              <a:t>6</a:t>
            </a:r>
            <a:r>
              <a:rPr lang="en-US" dirty="0"/>
              <a:t>) items of a store. If the application is to search an item, it has to search an item in 1 million(10</a:t>
            </a:r>
            <a:r>
              <a:rPr lang="en-US" baseline="30000" dirty="0"/>
              <a:t>6</a:t>
            </a:r>
            <a:r>
              <a:rPr lang="en-US" dirty="0"/>
              <a:t>) items every time slowing down the search. As data grows, search will become slower.</a:t>
            </a:r>
          </a:p>
          <a:p>
            <a:pPr marL="0" indent="0">
              <a:buNone/>
            </a:pPr>
            <a:endParaRPr lang="en-PH" dirty="0"/>
          </a:p>
        </p:txBody>
      </p:sp>
    </p:spTree>
    <p:extLst>
      <p:ext uri="{BB962C8B-B14F-4D97-AF65-F5344CB8AC3E}">
        <p14:creationId xmlns:p14="http://schemas.microsoft.com/office/powerpoint/2010/main" val="1145840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49CA6-773D-4E43-B9D2-D91F5AFD3BEB}"/>
              </a:ext>
            </a:extLst>
          </p:cNvPr>
          <p:cNvSpPr>
            <a:spLocks noGrp="1"/>
          </p:cNvSpPr>
          <p:nvPr>
            <p:ph type="title"/>
          </p:nvPr>
        </p:nvSpPr>
        <p:spPr/>
        <p:txBody>
          <a:bodyPr/>
          <a:lstStyle/>
          <a:p>
            <a:r>
              <a:rPr lang="en-US" dirty="0"/>
              <a:t>Why to Learn Data Structure and Algorithms?</a:t>
            </a:r>
            <a:endParaRPr lang="en-PH" dirty="0"/>
          </a:p>
        </p:txBody>
      </p:sp>
      <p:sp>
        <p:nvSpPr>
          <p:cNvPr id="3" name="Content Placeholder 2">
            <a:extLst>
              <a:ext uri="{FF2B5EF4-FFF2-40B4-BE49-F238E27FC236}">
                <a16:creationId xmlns:a16="http://schemas.microsoft.com/office/drawing/2014/main" id="{EDA4F765-B45A-4167-85C7-D13636B6730E}"/>
              </a:ext>
            </a:extLst>
          </p:cNvPr>
          <p:cNvSpPr>
            <a:spLocks noGrp="1"/>
          </p:cNvSpPr>
          <p:nvPr>
            <p:ph idx="1"/>
          </p:nvPr>
        </p:nvSpPr>
        <p:spPr/>
        <p:txBody>
          <a:bodyPr/>
          <a:lstStyle/>
          <a:p>
            <a:pPr marL="0" indent="0">
              <a:buNone/>
            </a:pPr>
            <a:r>
              <a:rPr lang="en-US" b="1" dirty="0"/>
              <a:t>Processor speed</a:t>
            </a:r>
            <a:r>
              <a:rPr lang="en-US" dirty="0"/>
              <a:t> − Processor speed although being very high, falls limited if the data grows to billion records.</a:t>
            </a:r>
          </a:p>
          <a:p>
            <a:pPr marL="0" indent="0">
              <a:buNone/>
            </a:pPr>
            <a:endParaRPr lang="en-US" dirty="0"/>
          </a:p>
          <a:p>
            <a:pPr marL="0" indent="0">
              <a:buNone/>
            </a:pPr>
            <a:r>
              <a:rPr lang="en-US" b="1" dirty="0"/>
              <a:t>Multiple requests</a:t>
            </a:r>
            <a:r>
              <a:rPr lang="en-US" dirty="0"/>
              <a:t> − As thousands of users can search data simultaneously on a web server, even the fast server fails while searching the data.</a:t>
            </a:r>
          </a:p>
          <a:p>
            <a:pPr marL="0" indent="0">
              <a:buNone/>
            </a:pPr>
            <a:endParaRPr lang="en-PH" dirty="0"/>
          </a:p>
        </p:txBody>
      </p:sp>
    </p:spTree>
    <p:extLst>
      <p:ext uri="{BB962C8B-B14F-4D97-AF65-F5344CB8AC3E}">
        <p14:creationId xmlns:p14="http://schemas.microsoft.com/office/powerpoint/2010/main" val="2222766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547A2-F411-41ED-910D-8D065C662841}"/>
              </a:ext>
            </a:extLst>
          </p:cNvPr>
          <p:cNvSpPr>
            <a:spLocks noGrp="1"/>
          </p:cNvSpPr>
          <p:nvPr>
            <p:ph type="title"/>
          </p:nvPr>
        </p:nvSpPr>
        <p:spPr/>
        <p:txBody>
          <a:bodyPr/>
          <a:lstStyle/>
          <a:p>
            <a:r>
              <a:rPr lang="en-US" dirty="0"/>
              <a:t>Why to Learn Data Structure and Algorithms?</a:t>
            </a:r>
            <a:endParaRPr lang="en-PH" dirty="0"/>
          </a:p>
        </p:txBody>
      </p:sp>
      <p:sp>
        <p:nvSpPr>
          <p:cNvPr id="3" name="Content Placeholder 2">
            <a:extLst>
              <a:ext uri="{FF2B5EF4-FFF2-40B4-BE49-F238E27FC236}">
                <a16:creationId xmlns:a16="http://schemas.microsoft.com/office/drawing/2014/main" id="{53876F57-44B9-4C0D-9C1D-6920BE95A1B4}"/>
              </a:ext>
            </a:extLst>
          </p:cNvPr>
          <p:cNvSpPr>
            <a:spLocks noGrp="1"/>
          </p:cNvSpPr>
          <p:nvPr>
            <p:ph idx="1"/>
          </p:nvPr>
        </p:nvSpPr>
        <p:spPr/>
        <p:txBody>
          <a:bodyPr/>
          <a:lstStyle/>
          <a:p>
            <a:r>
              <a:rPr lang="en-US" dirty="0"/>
              <a:t>To solve the above-mentioned problems, data structures come to rescue. Data can be organized in a data structure in such a way that all items may not be required to be searched, and the required data can be searched almost instantly.</a:t>
            </a:r>
            <a:endParaRPr lang="en-PH" dirty="0"/>
          </a:p>
        </p:txBody>
      </p:sp>
    </p:spTree>
    <p:extLst>
      <p:ext uri="{BB962C8B-B14F-4D97-AF65-F5344CB8AC3E}">
        <p14:creationId xmlns:p14="http://schemas.microsoft.com/office/powerpoint/2010/main" val="708896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0BCC3-FE6A-4332-BC31-B3F7A0F589EF}"/>
              </a:ext>
            </a:extLst>
          </p:cNvPr>
          <p:cNvSpPr>
            <a:spLocks noGrp="1"/>
          </p:cNvSpPr>
          <p:nvPr>
            <p:ph type="title"/>
          </p:nvPr>
        </p:nvSpPr>
        <p:spPr/>
        <p:txBody>
          <a:bodyPr/>
          <a:lstStyle/>
          <a:p>
            <a:r>
              <a:rPr lang="en-US" dirty="0"/>
              <a:t>Characteristics of a Data Structure</a:t>
            </a:r>
            <a:endParaRPr lang="en-PH" dirty="0"/>
          </a:p>
        </p:txBody>
      </p:sp>
      <p:sp>
        <p:nvSpPr>
          <p:cNvPr id="3" name="Content Placeholder 2">
            <a:extLst>
              <a:ext uri="{FF2B5EF4-FFF2-40B4-BE49-F238E27FC236}">
                <a16:creationId xmlns:a16="http://schemas.microsoft.com/office/drawing/2014/main" id="{67D82551-1E05-4B95-B61F-D97D6EC5699B}"/>
              </a:ext>
            </a:extLst>
          </p:cNvPr>
          <p:cNvSpPr>
            <a:spLocks noGrp="1"/>
          </p:cNvSpPr>
          <p:nvPr>
            <p:ph idx="1"/>
          </p:nvPr>
        </p:nvSpPr>
        <p:spPr/>
        <p:txBody>
          <a:bodyPr/>
          <a:lstStyle/>
          <a:p>
            <a:r>
              <a:rPr lang="en-US" b="1" dirty="0"/>
              <a:t>Correctness</a:t>
            </a:r>
            <a:r>
              <a:rPr lang="en-US" dirty="0"/>
              <a:t> − Data structure implementation should implement its interface correctly.</a:t>
            </a:r>
          </a:p>
          <a:p>
            <a:r>
              <a:rPr lang="en-US" b="1" dirty="0"/>
              <a:t>Time Complexity</a:t>
            </a:r>
            <a:r>
              <a:rPr lang="en-US" dirty="0"/>
              <a:t> − Running time or the execution time of operations of data structure must be as small as possible.</a:t>
            </a:r>
          </a:p>
          <a:p>
            <a:r>
              <a:rPr lang="en-US" b="1" dirty="0"/>
              <a:t>Space Complexity</a:t>
            </a:r>
            <a:r>
              <a:rPr lang="en-US" dirty="0"/>
              <a:t> − Memory usage of a data structure operation should be as little as possible.</a:t>
            </a:r>
          </a:p>
          <a:p>
            <a:endParaRPr lang="en-PH" dirty="0"/>
          </a:p>
        </p:txBody>
      </p:sp>
    </p:spTree>
    <p:extLst>
      <p:ext uri="{BB962C8B-B14F-4D97-AF65-F5344CB8AC3E}">
        <p14:creationId xmlns:p14="http://schemas.microsoft.com/office/powerpoint/2010/main" val="3533759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A1825-19A6-43DC-A020-B33C48A90009}"/>
              </a:ext>
            </a:extLst>
          </p:cNvPr>
          <p:cNvSpPr>
            <a:spLocks noGrp="1"/>
          </p:cNvSpPr>
          <p:nvPr>
            <p:ph type="title"/>
          </p:nvPr>
        </p:nvSpPr>
        <p:spPr/>
        <p:txBody>
          <a:bodyPr/>
          <a:lstStyle/>
          <a:p>
            <a:r>
              <a:rPr lang="en-US" dirty="0"/>
              <a:t>Applications of Data Structure and Algorithms</a:t>
            </a:r>
            <a:endParaRPr lang="en-PH" dirty="0"/>
          </a:p>
        </p:txBody>
      </p:sp>
      <p:sp>
        <p:nvSpPr>
          <p:cNvPr id="3" name="Content Placeholder 2">
            <a:extLst>
              <a:ext uri="{FF2B5EF4-FFF2-40B4-BE49-F238E27FC236}">
                <a16:creationId xmlns:a16="http://schemas.microsoft.com/office/drawing/2014/main" id="{634DBFD0-50F9-4DAA-B759-52B960BDCFA2}"/>
              </a:ext>
            </a:extLst>
          </p:cNvPr>
          <p:cNvSpPr>
            <a:spLocks noGrp="1"/>
          </p:cNvSpPr>
          <p:nvPr>
            <p:ph idx="1"/>
          </p:nvPr>
        </p:nvSpPr>
        <p:spPr/>
        <p:txBody>
          <a:bodyPr/>
          <a:lstStyle/>
          <a:p>
            <a:r>
              <a:rPr lang="en-US" dirty="0"/>
              <a:t>From the data structure point of view, following are some important categories of algorithms −</a:t>
            </a:r>
          </a:p>
          <a:p>
            <a:r>
              <a:rPr lang="en-PH" b="1" dirty="0"/>
              <a:t>Search</a:t>
            </a:r>
            <a:r>
              <a:rPr lang="en-PH" dirty="0"/>
              <a:t> − Algorithm to search an item in a data structure.</a:t>
            </a:r>
          </a:p>
          <a:p>
            <a:r>
              <a:rPr lang="en-PH" b="1" dirty="0"/>
              <a:t>Sort</a:t>
            </a:r>
            <a:r>
              <a:rPr lang="en-PH" dirty="0"/>
              <a:t> − Algorithm to sort items in a certain order.</a:t>
            </a:r>
          </a:p>
          <a:p>
            <a:r>
              <a:rPr lang="en-PH" b="1" dirty="0"/>
              <a:t>Insert</a:t>
            </a:r>
            <a:r>
              <a:rPr lang="en-PH" dirty="0"/>
              <a:t> − Algorithm to insert item in a data structure.</a:t>
            </a:r>
          </a:p>
          <a:p>
            <a:r>
              <a:rPr lang="en-PH" b="1" dirty="0"/>
              <a:t>Update</a:t>
            </a:r>
            <a:r>
              <a:rPr lang="en-PH" dirty="0"/>
              <a:t> − Algorithm to update an existing item in a data structure.</a:t>
            </a:r>
          </a:p>
          <a:p>
            <a:r>
              <a:rPr lang="en-PH" b="1" dirty="0"/>
              <a:t>Delete</a:t>
            </a:r>
            <a:r>
              <a:rPr lang="en-PH" dirty="0"/>
              <a:t> − Algorithm to delete an existing item from a data structure.</a:t>
            </a:r>
          </a:p>
          <a:p>
            <a:endParaRPr lang="en-PH" dirty="0"/>
          </a:p>
        </p:txBody>
      </p:sp>
    </p:spTree>
    <p:extLst>
      <p:ext uri="{BB962C8B-B14F-4D97-AF65-F5344CB8AC3E}">
        <p14:creationId xmlns:p14="http://schemas.microsoft.com/office/powerpoint/2010/main" val="3574658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97E1B-7895-4AA6-93B9-A7B25E076BBB}"/>
              </a:ext>
            </a:extLst>
          </p:cNvPr>
          <p:cNvSpPr>
            <a:spLocks noGrp="1"/>
          </p:cNvSpPr>
          <p:nvPr>
            <p:ph type="title"/>
          </p:nvPr>
        </p:nvSpPr>
        <p:spPr/>
        <p:txBody>
          <a:bodyPr/>
          <a:lstStyle/>
          <a:p>
            <a:r>
              <a:rPr lang="en-PH" dirty="0"/>
              <a:t>Algorithms</a:t>
            </a:r>
          </a:p>
        </p:txBody>
      </p:sp>
      <p:sp>
        <p:nvSpPr>
          <p:cNvPr id="3" name="Content Placeholder 2">
            <a:extLst>
              <a:ext uri="{FF2B5EF4-FFF2-40B4-BE49-F238E27FC236}">
                <a16:creationId xmlns:a16="http://schemas.microsoft.com/office/drawing/2014/main" id="{9F4C08EF-D184-42E5-A4E6-616787E526AF}"/>
              </a:ext>
            </a:extLst>
          </p:cNvPr>
          <p:cNvSpPr>
            <a:spLocks noGrp="1"/>
          </p:cNvSpPr>
          <p:nvPr>
            <p:ph idx="1"/>
          </p:nvPr>
        </p:nvSpPr>
        <p:spPr/>
        <p:txBody>
          <a:bodyPr>
            <a:normAutofit lnSpcReduction="10000"/>
          </a:bodyPr>
          <a:lstStyle/>
          <a:p>
            <a:r>
              <a:rPr lang="en-US" dirty="0"/>
              <a:t>An algorithm is a step by step recipe for solving an instance of a problem. </a:t>
            </a:r>
          </a:p>
          <a:p>
            <a:r>
              <a:rPr lang="en-US" dirty="0"/>
              <a:t>Every single procedure that a computer performs is an algorithm</a:t>
            </a:r>
          </a:p>
          <a:p>
            <a:r>
              <a:rPr lang="en-US" dirty="0"/>
              <a:t> An algorithm is a precise procedure for solving a problem in finite number of steps.</a:t>
            </a:r>
          </a:p>
          <a:p>
            <a:r>
              <a:rPr lang="en-US" dirty="0"/>
              <a:t>An algorithm states the actions to be executed and the order in which these actions are to be executed. </a:t>
            </a:r>
          </a:p>
          <a:p>
            <a:r>
              <a:rPr lang="en-US" dirty="0"/>
              <a:t>An algorithm is a well ordered collection of clear and simple instructions of definite and effectively computable operations that when executed produces a result and stops executing at some point in a finite amount of time rather than just going on and on infinitely.</a:t>
            </a:r>
            <a:endParaRPr lang="en-PH" dirty="0"/>
          </a:p>
        </p:txBody>
      </p:sp>
    </p:spTree>
    <p:extLst>
      <p:ext uri="{BB962C8B-B14F-4D97-AF65-F5344CB8AC3E}">
        <p14:creationId xmlns:p14="http://schemas.microsoft.com/office/powerpoint/2010/main" val="2929302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37A99-0F6D-47A9-94B8-E7DF750B866C}"/>
              </a:ext>
            </a:extLst>
          </p:cNvPr>
          <p:cNvSpPr>
            <a:spLocks noGrp="1"/>
          </p:cNvSpPr>
          <p:nvPr>
            <p:ph type="title"/>
          </p:nvPr>
        </p:nvSpPr>
        <p:spPr/>
        <p:txBody>
          <a:bodyPr/>
          <a:lstStyle/>
          <a:p>
            <a:r>
              <a:rPr lang="en-PH" dirty="0"/>
              <a:t>Execution Time Cases</a:t>
            </a:r>
          </a:p>
        </p:txBody>
      </p:sp>
      <p:sp>
        <p:nvSpPr>
          <p:cNvPr id="3" name="Content Placeholder 2">
            <a:extLst>
              <a:ext uri="{FF2B5EF4-FFF2-40B4-BE49-F238E27FC236}">
                <a16:creationId xmlns:a16="http://schemas.microsoft.com/office/drawing/2014/main" id="{36B0AA43-C345-4E4E-A380-2321C7EC0E8A}"/>
              </a:ext>
            </a:extLst>
          </p:cNvPr>
          <p:cNvSpPr>
            <a:spLocks noGrp="1"/>
          </p:cNvSpPr>
          <p:nvPr>
            <p:ph idx="1"/>
          </p:nvPr>
        </p:nvSpPr>
        <p:spPr/>
        <p:txBody>
          <a:bodyPr>
            <a:normAutofit fontScale="92500" lnSpcReduction="10000"/>
          </a:bodyPr>
          <a:lstStyle/>
          <a:p>
            <a:pPr marL="0" indent="0">
              <a:buNone/>
            </a:pPr>
            <a:r>
              <a:rPr lang="en-US" dirty="0"/>
              <a:t>There are three cases which are usually used to compare various data structure's execution time in a relative manner.</a:t>
            </a:r>
          </a:p>
          <a:p>
            <a:r>
              <a:rPr lang="en-US" b="1" dirty="0"/>
              <a:t>Worst Case</a:t>
            </a:r>
            <a:r>
              <a:rPr lang="en-US" dirty="0"/>
              <a:t> − This is the scenario where a particular data structure operation takes maximum time it can take. If an operation's worst case time is ƒ(n) then this operation will not take more than ƒ(n) time where ƒ(n) represents function of n.</a:t>
            </a:r>
          </a:p>
          <a:p>
            <a:r>
              <a:rPr lang="en-US" b="1" dirty="0"/>
              <a:t>Average Case</a:t>
            </a:r>
            <a:r>
              <a:rPr lang="en-US" dirty="0"/>
              <a:t> − This is the scenario depicting the average execution time of an operation of a data structure. If an operation takes ƒ(n) time in execution, then m operations will take ƒ(n) time.</a:t>
            </a:r>
          </a:p>
          <a:p>
            <a:r>
              <a:rPr lang="en-US" b="1" dirty="0"/>
              <a:t>Best Case</a:t>
            </a:r>
            <a:r>
              <a:rPr lang="en-US" dirty="0"/>
              <a:t> − This is the scenario depicting the least possible execution time of an operation of a data structure. If an operation takes ƒ(n) time in execution, then the actual operation may take time as the random number which would be maximum as ƒ(n).</a:t>
            </a:r>
          </a:p>
          <a:p>
            <a:pPr marL="0" indent="0">
              <a:buNone/>
            </a:pPr>
            <a:endParaRPr lang="en-PH" dirty="0"/>
          </a:p>
        </p:txBody>
      </p:sp>
    </p:spTree>
    <p:extLst>
      <p:ext uri="{BB962C8B-B14F-4D97-AF65-F5344CB8AC3E}">
        <p14:creationId xmlns:p14="http://schemas.microsoft.com/office/powerpoint/2010/main" val="28086260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1005</TotalTime>
  <Words>856</Words>
  <Application>Microsoft Office PowerPoint</Application>
  <PresentationFormat>Widescreen</PresentationFormat>
  <Paragraphs>103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(W1)</vt:lpstr>
      <vt:lpstr>Century Gothic</vt:lpstr>
      <vt:lpstr>Old English Text MT</vt:lpstr>
      <vt:lpstr>Wingdings 3</vt:lpstr>
      <vt:lpstr>Ion</vt:lpstr>
      <vt:lpstr>DATA STRUCTURES</vt:lpstr>
      <vt:lpstr>Data Structure</vt:lpstr>
      <vt:lpstr>Why to Learn Data Structure and Algorithms?</vt:lpstr>
      <vt:lpstr>Why to Learn Data Structure and Algorithms?</vt:lpstr>
      <vt:lpstr>Why to Learn Data Structure and Algorithms?</vt:lpstr>
      <vt:lpstr>Characteristics of a Data Structure</vt:lpstr>
      <vt:lpstr>Applications of Data Structure and Algorithms</vt:lpstr>
      <vt:lpstr>Algorithms</vt:lpstr>
      <vt:lpstr>Execution Time Cases</vt:lpstr>
      <vt:lpstr>Data Structures - Algorithms Basics</vt:lpstr>
      <vt:lpstr>Characteristics of an Algorithm </vt:lpstr>
      <vt:lpstr>Algorithm Properties</vt:lpstr>
      <vt:lpstr>How to Write an Algorithm?</vt:lpstr>
      <vt:lpstr>Good Computer Program</vt:lpstr>
      <vt:lpstr>Good Computer Program</vt:lpstr>
      <vt:lpstr>Example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creator>Student</dc:creator>
  <cp:lastModifiedBy>RIAN</cp:lastModifiedBy>
  <cp:revision>23</cp:revision>
  <dcterms:created xsi:type="dcterms:W3CDTF">2022-02-09T14:31:47Z</dcterms:created>
  <dcterms:modified xsi:type="dcterms:W3CDTF">2023-02-01T04:39:53Z</dcterms:modified>
</cp:coreProperties>
</file>