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2" r:id="rId4"/>
    <p:sldId id="264" r:id="rId5"/>
    <p:sldId id="257" r:id="rId6"/>
    <p:sldId id="258" r:id="rId7"/>
    <p:sldId id="259" r:id="rId8"/>
    <p:sldId id="261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73"/>
  </p:normalViewPr>
  <p:slideViewPr>
    <p:cSldViewPr snapToGrid="0">
      <p:cViewPr>
        <p:scale>
          <a:sx n="109" d="100"/>
          <a:sy n="109" d="100"/>
        </p:scale>
        <p:origin x="48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C56B6B-3C70-4DA9-8F51-C85CC6E898B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B7162B-6743-4214-9E57-24927CDD0B7D}">
      <dgm:prSet/>
      <dgm:spPr/>
      <dgm:t>
        <a:bodyPr/>
        <a:lstStyle/>
        <a:p>
          <a:r>
            <a:rPr lang="en-US" dirty="0"/>
            <a:t>Understand Air Quality Across the contiguous USA and other areas</a:t>
          </a:r>
        </a:p>
      </dgm:t>
    </dgm:pt>
    <dgm:pt modelId="{AD2521A6-8678-43D2-AF9F-370779F68A00}" type="parTrans" cxnId="{2FC618EE-2191-4BEB-B0E6-E77851D92551}">
      <dgm:prSet/>
      <dgm:spPr/>
      <dgm:t>
        <a:bodyPr/>
        <a:lstStyle/>
        <a:p>
          <a:endParaRPr lang="en-US"/>
        </a:p>
      </dgm:t>
    </dgm:pt>
    <dgm:pt modelId="{D13405ED-6F2C-4A48-8D60-39BAEED4599F}" type="sibTrans" cxnId="{2FC618EE-2191-4BEB-B0E6-E77851D9255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969CBC3-E1A2-4F64-A24D-71340A35E58A}">
      <dgm:prSet/>
      <dgm:spPr/>
      <dgm:t>
        <a:bodyPr/>
        <a:lstStyle/>
        <a:p>
          <a:r>
            <a:rPr lang="en-US"/>
            <a:t>Observe what the major pollutants are</a:t>
          </a:r>
        </a:p>
      </dgm:t>
    </dgm:pt>
    <dgm:pt modelId="{1920239C-E3A5-4BC8-A14C-23DA2C91C83A}" type="parTrans" cxnId="{4F6835A4-B385-428C-89C5-E117128CA0FF}">
      <dgm:prSet/>
      <dgm:spPr/>
      <dgm:t>
        <a:bodyPr/>
        <a:lstStyle/>
        <a:p>
          <a:endParaRPr lang="en-US"/>
        </a:p>
      </dgm:t>
    </dgm:pt>
    <dgm:pt modelId="{BB771367-2912-4F7E-997A-8AF94DD14F8A}" type="sibTrans" cxnId="{4F6835A4-B385-428C-89C5-E117128CA0F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9AAED5D-8DD9-4BED-AF78-9B6340876645}">
      <dgm:prSet/>
      <dgm:spPr/>
      <dgm:t>
        <a:bodyPr/>
        <a:lstStyle/>
        <a:p>
          <a:r>
            <a:rPr lang="en-US"/>
            <a:t>Assess what the effect of each pollutants are</a:t>
          </a:r>
        </a:p>
      </dgm:t>
    </dgm:pt>
    <dgm:pt modelId="{E501D529-5B30-4AA4-8AEC-A74F2F3B6926}" type="parTrans" cxnId="{F887B2CA-CF44-44A0-B1B8-71450C0A2AEC}">
      <dgm:prSet/>
      <dgm:spPr/>
      <dgm:t>
        <a:bodyPr/>
        <a:lstStyle/>
        <a:p>
          <a:endParaRPr lang="en-US"/>
        </a:p>
      </dgm:t>
    </dgm:pt>
    <dgm:pt modelId="{530752D2-B3CC-4E04-8614-3B4B3CA228D6}" type="sibTrans" cxnId="{F887B2CA-CF44-44A0-B1B8-71450C0A2AE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C80BBF2-B023-DA40-8FCE-F73D686D2B6D}" type="pres">
      <dgm:prSet presAssocID="{21C56B6B-3C70-4DA9-8F51-C85CC6E898BF}" presName="Name0" presStyleCnt="0">
        <dgm:presLayoutVars>
          <dgm:animLvl val="lvl"/>
          <dgm:resizeHandles val="exact"/>
        </dgm:presLayoutVars>
      </dgm:prSet>
      <dgm:spPr/>
    </dgm:pt>
    <dgm:pt modelId="{84FFFA14-39AA-0846-915D-8981E416EFA1}" type="pres">
      <dgm:prSet presAssocID="{91B7162B-6743-4214-9E57-24927CDD0B7D}" presName="compositeNode" presStyleCnt="0">
        <dgm:presLayoutVars>
          <dgm:bulletEnabled val="1"/>
        </dgm:presLayoutVars>
      </dgm:prSet>
      <dgm:spPr/>
    </dgm:pt>
    <dgm:pt modelId="{592FD2B5-6F8B-B54D-85EA-67AEC9DEA011}" type="pres">
      <dgm:prSet presAssocID="{91B7162B-6743-4214-9E57-24927CDD0B7D}" presName="bgRect" presStyleLbl="bgAccFollowNode1" presStyleIdx="0" presStyleCnt="3"/>
      <dgm:spPr/>
    </dgm:pt>
    <dgm:pt modelId="{894EEF6D-5872-1F4D-9D28-1173909A650A}" type="pres">
      <dgm:prSet presAssocID="{D13405ED-6F2C-4A48-8D60-39BAEED4599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4859CBA-465E-DD47-81E5-F49CA81FC587}" type="pres">
      <dgm:prSet presAssocID="{91B7162B-6743-4214-9E57-24927CDD0B7D}" presName="bottomLine" presStyleLbl="alignNode1" presStyleIdx="1" presStyleCnt="6">
        <dgm:presLayoutVars/>
      </dgm:prSet>
      <dgm:spPr/>
    </dgm:pt>
    <dgm:pt modelId="{65D9096F-1DC8-6840-BD63-631F27989D9B}" type="pres">
      <dgm:prSet presAssocID="{91B7162B-6743-4214-9E57-24927CDD0B7D}" presName="nodeText" presStyleLbl="bgAccFollowNode1" presStyleIdx="0" presStyleCnt="3">
        <dgm:presLayoutVars>
          <dgm:bulletEnabled val="1"/>
        </dgm:presLayoutVars>
      </dgm:prSet>
      <dgm:spPr/>
    </dgm:pt>
    <dgm:pt modelId="{F9631667-A6D9-C548-A004-04A97C293FDC}" type="pres">
      <dgm:prSet presAssocID="{D13405ED-6F2C-4A48-8D60-39BAEED4599F}" presName="sibTrans" presStyleCnt="0"/>
      <dgm:spPr/>
    </dgm:pt>
    <dgm:pt modelId="{6FBD4046-C505-9B4E-8699-DB9D94F7875C}" type="pres">
      <dgm:prSet presAssocID="{8969CBC3-E1A2-4F64-A24D-71340A35E58A}" presName="compositeNode" presStyleCnt="0">
        <dgm:presLayoutVars>
          <dgm:bulletEnabled val="1"/>
        </dgm:presLayoutVars>
      </dgm:prSet>
      <dgm:spPr/>
    </dgm:pt>
    <dgm:pt modelId="{7DF31CB8-5E66-2346-9CA2-C76BAAE4F818}" type="pres">
      <dgm:prSet presAssocID="{8969CBC3-E1A2-4F64-A24D-71340A35E58A}" presName="bgRect" presStyleLbl="bgAccFollowNode1" presStyleIdx="1" presStyleCnt="3"/>
      <dgm:spPr/>
    </dgm:pt>
    <dgm:pt modelId="{D6B4396B-C78A-7A48-B11A-B448086BBAE9}" type="pres">
      <dgm:prSet presAssocID="{BB771367-2912-4F7E-997A-8AF94DD14F8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03AF1D16-48E1-064F-A683-9A7C37D5DCF8}" type="pres">
      <dgm:prSet presAssocID="{8969CBC3-E1A2-4F64-A24D-71340A35E58A}" presName="bottomLine" presStyleLbl="alignNode1" presStyleIdx="3" presStyleCnt="6">
        <dgm:presLayoutVars/>
      </dgm:prSet>
      <dgm:spPr/>
    </dgm:pt>
    <dgm:pt modelId="{D130D462-4411-4D40-9BF1-4EF3606D7C85}" type="pres">
      <dgm:prSet presAssocID="{8969CBC3-E1A2-4F64-A24D-71340A35E58A}" presName="nodeText" presStyleLbl="bgAccFollowNode1" presStyleIdx="1" presStyleCnt="3">
        <dgm:presLayoutVars>
          <dgm:bulletEnabled val="1"/>
        </dgm:presLayoutVars>
      </dgm:prSet>
      <dgm:spPr/>
    </dgm:pt>
    <dgm:pt modelId="{33989CFA-8C7B-D648-904B-65E500C0AA5F}" type="pres">
      <dgm:prSet presAssocID="{BB771367-2912-4F7E-997A-8AF94DD14F8A}" presName="sibTrans" presStyleCnt="0"/>
      <dgm:spPr/>
    </dgm:pt>
    <dgm:pt modelId="{93B898CF-4999-6B4A-91E6-E981C1C7DED5}" type="pres">
      <dgm:prSet presAssocID="{19AAED5D-8DD9-4BED-AF78-9B6340876645}" presName="compositeNode" presStyleCnt="0">
        <dgm:presLayoutVars>
          <dgm:bulletEnabled val="1"/>
        </dgm:presLayoutVars>
      </dgm:prSet>
      <dgm:spPr/>
    </dgm:pt>
    <dgm:pt modelId="{A1F486B1-5910-CE4E-86CF-138C0132C926}" type="pres">
      <dgm:prSet presAssocID="{19AAED5D-8DD9-4BED-AF78-9B6340876645}" presName="bgRect" presStyleLbl="bgAccFollowNode1" presStyleIdx="2" presStyleCnt="3"/>
      <dgm:spPr/>
    </dgm:pt>
    <dgm:pt modelId="{C41914B4-8EF3-004E-BDFC-03485E61DA61}" type="pres">
      <dgm:prSet presAssocID="{530752D2-B3CC-4E04-8614-3B4B3CA228D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477DA89-E54E-BF4C-BF95-1DC4920121AA}" type="pres">
      <dgm:prSet presAssocID="{19AAED5D-8DD9-4BED-AF78-9B6340876645}" presName="bottomLine" presStyleLbl="alignNode1" presStyleIdx="5" presStyleCnt="6">
        <dgm:presLayoutVars/>
      </dgm:prSet>
      <dgm:spPr/>
    </dgm:pt>
    <dgm:pt modelId="{35469C84-4FBD-714C-93E5-F9922C9358B0}" type="pres">
      <dgm:prSet presAssocID="{19AAED5D-8DD9-4BED-AF78-9B634087664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1FADB01-4BAF-2742-B35E-AA040368AEB7}" type="presOf" srcId="{D13405ED-6F2C-4A48-8D60-39BAEED4599F}" destId="{894EEF6D-5872-1F4D-9D28-1173909A650A}" srcOrd="0" destOrd="0" presId="urn:microsoft.com/office/officeart/2016/7/layout/BasicLinearProcessNumbered"/>
    <dgm:cxn modelId="{9D29921B-49FF-1D4B-89EB-B7C4F77E0DAD}" type="presOf" srcId="{19AAED5D-8DD9-4BED-AF78-9B6340876645}" destId="{A1F486B1-5910-CE4E-86CF-138C0132C926}" srcOrd="0" destOrd="0" presId="urn:microsoft.com/office/officeart/2016/7/layout/BasicLinearProcessNumbered"/>
    <dgm:cxn modelId="{0053F420-F41C-6441-9DA3-C26B19EA33AF}" type="presOf" srcId="{91B7162B-6743-4214-9E57-24927CDD0B7D}" destId="{592FD2B5-6F8B-B54D-85EA-67AEC9DEA011}" srcOrd="0" destOrd="0" presId="urn:microsoft.com/office/officeart/2016/7/layout/BasicLinearProcessNumbered"/>
    <dgm:cxn modelId="{FBA1D93E-A982-C74A-A4C3-4353D2416E10}" type="presOf" srcId="{8969CBC3-E1A2-4F64-A24D-71340A35E58A}" destId="{7DF31CB8-5E66-2346-9CA2-C76BAAE4F818}" srcOrd="0" destOrd="0" presId="urn:microsoft.com/office/officeart/2016/7/layout/BasicLinearProcessNumbered"/>
    <dgm:cxn modelId="{52658F41-29CF-9A4D-BB58-1936DE0525AD}" type="presOf" srcId="{91B7162B-6743-4214-9E57-24927CDD0B7D}" destId="{65D9096F-1DC8-6840-BD63-631F27989D9B}" srcOrd="1" destOrd="0" presId="urn:microsoft.com/office/officeart/2016/7/layout/BasicLinearProcessNumbered"/>
    <dgm:cxn modelId="{5B684D52-E904-F44C-9303-FC5E5082DE1B}" type="presOf" srcId="{21C56B6B-3C70-4DA9-8F51-C85CC6E898BF}" destId="{CC80BBF2-B023-DA40-8FCE-F73D686D2B6D}" srcOrd="0" destOrd="0" presId="urn:microsoft.com/office/officeart/2016/7/layout/BasicLinearProcessNumbered"/>
    <dgm:cxn modelId="{6B5FC553-3818-EB4D-956D-D45BD7D95A9F}" type="presOf" srcId="{19AAED5D-8DD9-4BED-AF78-9B6340876645}" destId="{35469C84-4FBD-714C-93E5-F9922C9358B0}" srcOrd="1" destOrd="0" presId="urn:microsoft.com/office/officeart/2016/7/layout/BasicLinearProcessNumbered"/>
    <dgm:cxn modelId="{D4404D59-8156-9045-A6F9-3EE7F7543E17}" type="presOf" srcId="{BB771367-2912-4F7E-997A-8AF94DD14F8A}" destId="{D6B4396B-C78A-7A48-B11A-B448086BBAE9}" srcOrd="0" destOrd="0" presId="urn:microsoft.com/office/officeart/2016/7/layout/BasicLinearProcessNumbered"/>
    <dgm:cxn modelId="{5AEE5271-57C2-AC44-BE92-AEA48BE36272}" type="presOf" srcId="{530752D2-B3CC-4E04-8614-3B4B3CA228D6}" destId="{C41914B4-8EF3-004E-BDFC-03485E61DA61}" srcOrd="0" destOrd="0" presId="urn:microsoft.com/office/officeart/2016/7/layout/BasicLinearProcessNumbered"/>
    <dgm:cxn modelId="{B4D0A786-C697-DA4F-8A72-B5A1C9C4E678}" type="presOf" srcId="{8969CBC3-E1A2-4F64-A24D-71340A35E58A}" destId="{D130D462-4411-4D40-9BF1-4EF3606D7C85}" srcOrd="1" destOrd="0" presId="urn:microsoft.com/office/officeart/2016/7/layout/BasicLinearProcessNumbered"/>
    <dgm:cxn modelId="{4F6835A4-B385-428C-89C5-E117128CA0FF}" srcId="{21C56B6B-3C70-4DA9-8F51-C85CC6E898BF}" destId="{8969CBC3-E1A2-4F64-A24D-71340A35E58A}" srcOrd="1" destOrd="0" parTransId="{1920239C-E3A5-4BC8-A14C-23DA2C91C83A}" sibTransId="{BB771367-2912-4F7E-997A-8AF94DD14F8A}"/>
    <dgm:cxn modelId="{F887B2CA-CF44-44A0-B1B8-71450C0A2AEC}" srcId="{21C56B6B-3C70-4DA9-8F51-C85CC6E898BF}" destId="{19AAED5D-8DD9-4BED-AF78-9B6340876645}" srcOrd="2" destOrd="0" parTransId="{E501D529-5B30-4AA4-8AEC-A74F2F3B6926}" sibTransId="{530752D2-B3CC-4E04-8614-3B4B3CA228D6}"/>
    <dgm:cxn modelId="{2FC618EE-2191-4BEB-B0E6-E77851D92551}" srcId="{21C56B6B-3C70-4DA9-8F51-C85CC6E898BF}" destId="{91B7162B-6743-4214-9E57-24927CDD0B7D}" srcOrd="0" destOrd="0" parTransId="{AD2521A6-8678-43D2-AF9F-370779F68A00}" sibTransId="{D13405ED-6F2C-4A48-8D60-39BAEED4599F}"/>
    <dgm:cxn modelId="{D3FA06FF-0259-234A-89DC-2CC4D0CE2E6B}" type="presParOf" srcId="{CC80BBF2-B023-DA40-8FCE-F73D686D2B6D}" destId="{84FFFA14-39AA-0846-915D-8981E416EFA1}" srcOrd="0" destOrd="0" presId="urn:microsoft.com/office/officeart/2016/7/layout/BasicLinearProcessNumbered"/>
    <dgm:cxn modelId="{9769C28E-7D27-2F43-AE80-E66B008F62A0}" type="presParOf" srcId="{84FFFA14-39AA-0846-915D-8981E416EFA1}" destId="{592FD2B5-6F8B-B54D-85EA-67AEC9DEA011}" srcOrd="0" destOrd="0" presId="urn:microsoft.com/office/officeart/2016/7/layout/BasicLinearProcessNumbered"/>
    <dgm:cxn modelId="{FBB120E2-2BC8-6145-A40D-F549F07E3622}" type="presParOf" srcId="{84FFFA14-39AA-0846-915D-8981E416EFA1}" destId="{894EEF6D-5872-1F4D-9D28-1173909A650A}" srcOrd="1" destOrd="0" presId="urn:microsoft.com/office/officeart/2016/7/layout/BasicLinearProcessNumbered"/>
    <dgm:cxn modelId="{B82D9C1F-8DAD-4B4B-B155-3CD7EDF70861}" type="presParOf" srcId="{84FFFA14-39AA-0846-915D-8981E416EFA1}" destId="{54859CBA-465E-DD47-81E5-F49CA81FC587}" srcOrd="2" destOrd="0" presId="urn:microsoft.com/office/officeart/2016/7/layout/BasicLinearProcessNumbered"/>
    <dgm:cxn modelId="{66549C28-6186-4048-846D-B692C71AC552}" type="presParOf" srcId="{84FFFA14-39AA-0846-915D-8981E416EFA1}" destId="{65D9096F-1DC8-6840-BD63-631F27989D9B}" srcOrd="3" destOrd="0" presId="urn:microsoft.com/office/officeart/2016/7/layout/BasicLinearProcessNumbered"/>
    <dgm:cxn modelId="{214D0642-E66D-194D-926B-F32B76CEF404}" type="presParOf" srcId="{CC80BBF2-B023-DA40-8FCE-F73D686D2B6D}" destId="{F9631667-A6D9-C548-A004-04A97C293FDC}" srcOrd="1" destOrd="0" presId="urn:microsoft.com/office/officeart/2016/7/layout/BasicLinearProcessNumbered"/>
    <dgm:cxn modelId="{386931A4-BAB6-D34C-AD65-B3180DA3FA7A}" type="presParOf" srcId="{CC80BBF2-B023-DA40-8FCE-F73D686D2B6D}" destId="{6FBD4046-C505-9B4E-8699-DB9D94F7875C}" srcOrd="2" destOrd="0" presId="urn:microsoft.com/office/officeart/2016/7/layout/BasicLinearProcessNumbered"/>
    <dgm:cxn modelId="{CD6198E6-8FB9-A642-BFD4-CF60C20BAAF3}" type="presParOf" srcId="{6FBD4046-C505-9B4E-8699-DB9D94F7875C}" destId="{7DF31CB8-5E66-2346-9CA2-C76BAAE4F818}" srcOrd="0" destOrd="0" presId="urn:microsoft.com/office/officeart/2016/7/layout/BasicLinearProcessNumbered"/>
    <dgm:cxn modelId="{C593E6DD-DB07-D847-84C6-38AD381CB24C}" type="presParOf" srcId="{6FBD4046-C505-9B4E-8699-DB9D94F7875C}" destId="{D6B4396B-C78A-7A48-B11A-B448086BBAE9}" srcOrd="1" destOrd="0" presId="urn:microsoft.com/office/officeart/2016/7/layout/BasicLinearProcessNumbered"/>
    <dgm:cxn modelId="{81A83540-5EC0-704E-A31E-9C967346F51A}" type="presParOf" srcId="{6FBD4046-C505-9B4E-8699-DB9D94F7875C}" destId="{03AF1D16-48E1-064F-A683-9A7C37D5DCF8}" srcOrd="2" destOrd="0" presId="urn:microsoft.com/office/officeart/2016/7/layout/BasicLinearProcessNumbered"/>
    <dgm:cxn modelId="{05E9808C-0D90-254D-A154-2E472D1CAB3E}" type="presParOf" srcId="{6FBD4046-C505-9B4E-8699-DB9D94F7875C}" destId="{D130D462-4411-4D40-9BF1-4EF3606D7C85}" srcOrd="3" destOrd="0" presId="urn:microsoft.com/office/officeart/2016/7/layout/BasicLinearProcessNumbered"/>
    <dgm:cxn modelId="{0276FB19-8512-024D-BEB9-0C42FB0E5D90}" type="presParOf" srcId="{CC80BBF2-B023-DA40-8FCE-F73D686D2B6D}" destId="{33989CFA-8C7B-D648-904B-65E500C0AA5F}" srcOrd="3" destOrd="0" presId="urn:microsoft.com/office/officeart/2016/7/layout/BasicLinearProcessNumbered"/>
    <dgm:cxn modelId="{01B0B3A0-9BD0-E14D-A289-EE957E8AA8A5}" type="presParOf" srcId="{CC80BBF2-B023-DA40-8FCE-F73D686D2B6D}" destId="{93B898CF-4999-6B4A-91E6-E981C1C7DED5}" srcOrd="4" destOrd="0" presId="urn:microsoft.com/office/officeart/2016/7/layout/BasicLinearProcessNumbered"/>
    <dgm:cxn modelId="{7B4F0CBA-7A1C-EE4C-BB6E-D990A0949E80}" type="presParOf" srcId="{93B898CF-4999-6B4A-91E6-E981C1C7DED5}" destId="{A1F486B1-5910-CE4E-86CF-138C0132C926}" srcOrd="0" destOrd="0" presId="urn:microsoft.com/office/officeart/2016/7/layout/BasicLinearProcessNumbered"/>
    <dgm:cxn modelId="{A738EE34-4AFB-2947-8CCA-83520728CC07}" type="presParOf" srcId="{93B898CF-4999-6B4A-91E6-E981C1C7DED5}" destId="{C41914B4-8EF3-004E-BDFC-03485E61DA61}" srcOrd="1" destOrd="0" presId="urn:microsoft.com/office/officeart/2016/7/layout/BasicLinearProcessNumbered"/>
    <dgm:cxn modelId="{F81D91A5-98EE-B54C-A72A-C05D7FB7FD61}" type="presParOf" srcId="{93B898CF-4999-6B4A-91E6-E981C1C7DED5}" destId="{1477DA89-E54E-BF4C-BF95-1DC4920121AA}" srcOrd="2" destOrd="0" presId="urn:microsoft.com/office/officeart/2016/7/layout/BasicLinearProcessNumbered"/>
    <dgm:cxn modelId="{D3380B46-1DA8-8E4E-860E-19B0BC5994E9}" type="presParOf" srcId="{93B898CF-4999-6B4A-91E6-E981C1C7DED5}" destId="{35469C84-4FBD-714C-93E5-F9922C9358B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734FE2-1670-AE42-958E-CFD71C4E5FC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5AD269-89E3-3649-8B5D-132B5E8E341D}">
      <dgm:prSet/>
      <dgm:spPr/>
      <dgm:t>
        <a:bodyPr/>
        <a:lstStyle/>
        <a:p>
          <a:r>
            <a:rPr lang="en-US"/>
            <a:t>Chemical Gases have major impact on air quality</a:t>
          </a:r>
        </a:p>
      </dgm:t>
    </dgm:pt>
    <dgm:pt modelId="{AA8C74C4-3E7C-DD44-99CA-3F2411CBF468}" type="parTrans" cxnId="{972314DB-A85C-4D49-BA5A-032E9AF9AE6D}">
      <dgm:prSet/>
      <dgm:spPr/>
      <dgm:t>
        <a:bodyPr/>
        <a:lstStyle/>
        <a:p>
          <a:endParaRPr lang="en-US"/>
        </a:p>
      </dgm:t>
    </dgm:pt>
    <dgm:pt modelId="{E9398BA2-06EE-3443-B7B6-31C108BBA857}" type="sibTrans" cxnId="{972314DB-A85C-4D49-BA5A-032E9AF9AE6D}">
      <dgm:prSet/>
      <dgm:spPr/>
      <dgm:t>
        <a:bodyPr/>
        <a:lstStyle/>
        <a:p>
          <a:endParaRPr lang="en-US"/>
        </a:p>
      </dgm:t>
    </dgm:pt>
    <dgm:pt modelId="{DEA95BDA-5DE4-1F4D-A183-396CE0091AF4}">
      <dgm:prSet/>
      <dgm:spPr/>
      <dgm:t>
        <a:bodyPr/>
        <a:lstStyle/>
        <a:p>
          <a:r>
            <a:rPr lang="en-US" dirty="0"/>
            <a:t>Small particulates have less impact but still make air quality severely reduced</a:t>
          </a:r>
        </a:p>
      </dgm:t>
    </dgm:pt>
    <dgm:pt modelId="{3BBBF31B-7EA7-4B4A-B305-38F41D9D000D}" type="parTrans" cxnId="{4CF1A0DF-10AB-7D4C-8ECB-AB290381DFEC}">
      <dgm:prSet/>
      <dgm:spPr/>
      <dgm:t>
        <a:bodyPr/>
        <a:lstStyle/>
        <a:p>
          <a:endParaRPr lang="en-US"/>
        </a:p>
      </dgm:t>
    </dgm:pt>
    <dgm:pt modelId="{6561D1EB-B8E6-1342-B13B-82B1F03EDC6A}" type="sibTrans" cxnId="{4CF1A0DF-10AB-7D4C-8ECB-AB290381DFEC}">
      <dgm:prSet/>
      <dgm:spPr/>
      <dgm:t>
        <a:bodyPr/>
        <a:lstStyle/>
        <a:p>
          <a:endParaRPr lang="en-US"/>
        </a:p>
      </dgm:t>
    </dgm:pt>
    <dgm:pt modelId="{54684E24-20A2-7046-8736-BCEF58118950}">
      <dgm:prSet/>
      <dgm:spPr/>
      <dgm:t>
        <a:bodyPr/>
        <a:lstStyle/>
        <a:p>
          <a:r>
            <a:rPr lang="en-US" dirty="0"/>
            <a:t>US Cities have high air pollution, but comparatively lower than other foreign territories and countries</a:t>
          </a:r>
        </a:p>
      </dgm:t>
    </dgm:pt>
    <dgm:pt modelId="{6CD54AE9-A400-A849-96EE-F2C70CD626E7}" type="parTrans" cxnId="{7E136F37-C6F6-DA42-877A-E1E0C106EC8A}">
      <dgm:prSet/>
      <dgm:spPr/>
      <dgm:t>
        <a:bodyPr/>
        <a:lstStyle/>
        <a:p>
          <a:endParaRPr lang="en-US"/>
        </a:p>
      </dgm:t>
    </dgm:pt>
    <dgm:pt modelId="{E0F0C06B-A0C8-6746-B6B0-0EC0AE8B44C2}" type="sibTrans" cxnId="{7E136F37-C6F6-DA42-877A-E1E0C106EC8A}">
      <dgm:prSet/>
      <dgm:spPr/>
      <dgm:t>
        <a:bodyPr/>
        <a:lstStyle/>
        <a:p>
          <a:endParaRPr lang="en-US"/>
        </a:p>
      </dgm:t>
    </dgm:pt>
    <dgm:pt modelId="{5EC10842-36DE-9E47-986E-D3CEA28FA651}" type="pres">
      <dgm:prSet presAssocID="{0A734FE2-1670-AE42-958E-CFD71C4E5FC0}" presName="Name0" presStyleCnt="0">
        <dgm:presLayoutVars>
          <dgm:dir/>
          <dgm:animLvl val="lvl"/>
          <dgm:resizeHandles val="exact"/>
        </dgm:presLayoutVars>
      </dgm:prSet>
      <dgm:spPr/>
    </dgm:pt>
    <dgm:pt modelId="{CB75D1CE-62DC-4F4D-8A5F-8291840EF542}" type="pres">
      <dgm:prSet presAssocID="{465AD269-89E3-3649-8B5D-132B5E8E341D}" presName="linNode" presStyleCnt="0"/>
      <dgm:spPr/>
    </dgm:pt>
    <dgm:pt modelId="{7D7A48EE-3EA0-F24B-96BD-0FBF0688B441}" type="pres">
      <dgm:prSet presAssocID="{465AD269-89E3-3649-8B5D-132B5E8E341D}" presName="parentText" presStyleLbl="node1" presStyleIdx="0" presStyleCnt="3" custScaleX="263814">
        <dgm:presLayoutVars>
          <dgm:chMax val="1"/>
          <dgm:bulletEnabled val="1"/>
        </dgm:presLayoutVars>
      </dgm:prSet>
      <dgm:spPr/>
    </dgm:pt>
    <dgm:pt modelId="{5DD31197-F48B-6345-8136-DDB59E4CD3C8}" type="pres">
      <dgm:prSet presAssocID="{E9398BA2-06EE-3443-B7B6-31C108BBA857}" presName="sp" presStyleCnt="0"/>
      <dgm:spPr/>
    </dgm:pt>
    <dgm:pt modelId="{80EB58AD-FD61-D643-B7EF-326801C0F067}" type="pres">
      <dgm:prSet presAssocID="{DEA95BDA-5DE4-1F4D-A183-396CE0091AF4}" presName="linNode" presStyleCnt="0"/>
      <dgm:spPr/>
    </dgm:pt>
    <dgm:pt modelId="{109470EF-2847-1D4B-AD98-526BE26A2A24}" type="pres">
      <dgm:prSet presAssocID="{DEA95BDA-5DE4-1F4D-A183-396CE0091AF4}" presName="parentText" presStyleLbl="node1" presStyleIdx="1" presStyleCnt="3" custScaleX="265803">
        <dgm:presLayoutVars>
          <dgm:chMax val="1"/>
          <dgm:bulletEnabled val="1"/>
        </dgm:presLayoutVars>
      </dgm:prSet>
      <dgm:spPr/>
    </dgm:pt>
    <dgm:pt modelId="{471F6473-8AB3-9A45-ABBA-E7F67E271913}" type="pres">
      <dgm:prSet presAssocID="{6561D1EB-B8E6-1342-B13B-82B1F03EDC6A}" presName="sp" presStyleCnt="0"/>
      <dgm:spPr/>
    </dgm:pt>
    <dgm:pt modelId="{2F665169-D7A1-EE4D-9A4A-942B5BF1E776}" type="pres">
      <dgm:prSet presAssocID="{54684E24-20A2-7046-8736-BCEF58118950}" presName="linNode" presStyleCnt="0"/>
      <dgm:spPr/>
    </dgm:pt>
    <dgm:pt modelId="{44FFC4A6-1FFF-A347-AE67-D5D6CA73DABD}" type="pres">
      <dgm:prSet presAssocID="{54684E24-20A2-7046-8736-BCEF58118950}" presName="parentText" presStyleLbl="node1" presStyleIdx="2" presStyleCnt="3" custScaleX="265803">
        <dgm:presLayoutVars>
          <dgm:chMax val="1"/>
          <dgm:bulletEnabled val="1"/>
        </dgm:presLayoutVars>
      </dgm:prSet>
      <dgm:spPr/>
    </dgm:pt>
  </dgm:ptLst>
  <dgm:cxnLst>
    <dgm:cxn modelId="{8F0EDF2D-5E39-1348-8D94-7C7F1A14ACD3}" type="presOf" srcId="{DEA95BDA-5DE4-1F4D-A183-396CE0091AF4}" destId="{109470EF-2847-1D4B-AD98-526BE26A2A24}" srcOrd="0" destOrd="0" presId="urn:microsoft.com/office/officeart/2005/8/layout/vList5"/>
    <dgm:cxn modelId="{7E136F37-C6F6-DA42-877A-E1E0C106EC8A}" srcId="{0A734FE2-1670-AE42-958E-CFD71C4E5FC0}" destId="{54684E24-20A2-7046-8736-BCEF58118950}" srcOrd="2" destOrd="0" parTransId="{6CD54AE9-A400-A849-96EE-F2C70CD626E7}" sibTransId="{E0F0C06B-A0C8-6746-B6B0-0EC0AE8B44C2}"/>
    <dgm:cxn modelId="{E8CD0D70-5519-C546-9FC8-A9B2E9FA870C}" type="presOf" srcId="{465AD269-89E3-3649-8B5D-132B5E8E341D}" destId="{7D7A48EE-3EA0-F24B-96BD-0FBF0688B441}" srcOrd="0" destOrd="0" presId="urn:microsoft.com/office/officeart/2005/8/layout/vList5"/>
    <dgm:cxn modelId="{19E7DE8B-69A1-B143-8FAE-FD0192F08135}" type="presOf" srcId="{54684E24-20A2-7046-8736-BCEF58118950}" destId="{44FFC4A6-1FFF-A347-AE67-D5D6CA73DABD}" srcOrd="0" destOrd="0" presId="urn:microsoft.com/office/officeart/2005/8/layout/vList5"/>
    <dgm:cxn modelId="{972314DB-A85C-4D49-BA5A-032E9AF9AE6D}" srcId="{0A734FE2-1670-AE42-958E-CFD71C4E5FC0}" destId="{465AD269-89E3-3649-8B5D-132B5E8E341D}" srcOrd="0" destOrd="0" parTransId="{AA8C74C4-3E7C-DD44-99CA-3F2411CBF468}" sibTransId="{E9398BA2-06EE-3443-B7B6-31C108BBA857}"/>
    <dgm:cxn modelId="{4CF1A0DF-10AB-7D4C-8ECB-AB290381DFEC}" srcId="{0A734FE2-1670-AE42-958E-CFD71C4E5FC0}" destId="{DEA95BDA-5DE4-1F4D-A183-396CE0091AF4}" srcOrd="1" destOrd="0" parTransId="{3BBBF31B-7EA7-4B4A-B305-38F41D9D000D}" sibTransId="{6561D1EB-B8E6-1342-B13B-82B1F03EDC6A}"/>
    <dgm:cxn modelId="{B45F66EB-3C31-F94B-B91E-CE970A261CC6}" type="presOf" srcId="{0A734FE2-1670-AE42-958E-CFD71C4E5FC0}" destId="{5EC10842-36DE-9E47-986E-D3CEA28FA651}" srcOrd="0" destOrd="0" presId="urn:microsoft.com/office/officeart/2005/8/layout/vList5"/>
    <dgm:cxn modelId="{8AB05FCD-70A6-8C48-B3F8-B5B34F796877}" type="presParOf" srcId="{5EC10842-36DE-9E47-986E-D3CEA28FA651}" destId="{CB75D1CE-62DC-4F4D-8A5F-8291840EF542}" srcOrd="0" destOrd="0" presId="urn:microsoft.com/office/officeart/2005/8/layout/vList5"/>
    <dgm:cxn modelId="{B4AB939F-A9B7-234A-B181-45FB8C6C9981}" type="presParOf" srcId="{CB75D1CE-62DC-4F4D-8A5F-8291840EF542}" destId="{7D7A48EE-3EA0-F24B-96BD-0FBF0688B441}" srcOrd="0" destOrd="0" presId="urn:microsoft.com/office/officeart/2005/8/layout/vList5"/>
    <dgm:cxn modelId="{E20AD0D0-A8A6-6E47-AF12-35E7EE072771}" type="presParOf" srcId="{5EC10842-36DE-9E47-986E-D3CEA28FA651}" destId="{5DD31197-F48B-6345-8136-DDB59E4CD3C8}" srcOrd="1" destOrd="0" presId="urn:microsoft.com/office/officeart/2005/8/layout/vList5"/>
    <dgm:cxn modelId="{1F0BA99B-BF6A-A14B-9D58-60E8D61816F6}" type="presParOf" srcId="{5EC10842-36DE-9E47-986E-D3CEA28FA651}" destId="{80EB58AD-FD61-D643-B7EF-326801C0F067}" srcOrd="2" destOrd="0" presId="urn:microsoft.com/office/officeart/2005/8/layout/vList5"/>
    <dgm:cxn modelId="{A88E0F60-36EE-C84E-B907-9B6E61F5B0B9}" type="presParOf" srcId="{80EB58AD-FD61-D643-B7EF-326801C0F067}" destId="{109470EF-2847-1D4B-AD98-526BE26A2A24}" srcOrd="0" destOrd="0" presId="urn:microsoft.com/office/officeart/2005/8/layout/vList5"/>
    <dgm:cxn modelId="{F7073FED-055E-C945-A66D-4896CCD44146}" type="presParOf" srcId="{5EC10842-36DE-9E47-986E-D3CEA28FA651}" destId="{471F6473-8AB3-9A45-ABBA-E7F67E271913}" srcOrd="3" destOrd="0" presId="urn:microsoft.com/office/officeart/2005/8/layout/vList5"/>
    <dgm:cxn modelId="{D1A079A4-4AFE-F140-B51C-0F6234541EE3}" type="presParOf" srcId="{5EC10842-36DE-9E47-986E-D3CEA28FA651}" destId="{2F665169-D7A1-EE4D-9A4A-942B5BF1E776}" srcOrd="4" destOrd="0" presId="urn:microsoft.com/office/officeart/2005/8/layout/vList5"/>
    <dgm:cxn modelId="{1D72E7F5-9EBA-1343-B7B0-861A1CD2FD9F}" type="presParOf" srcId="{2F665169-D7A1-EE4D-9A4A-942B5BF1E776}" destId="{44FFC4A6-1FFF-A347-AE67-D5D6CA73DAB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FD2B5-6F8B-B54D-85EA-67AEC9DEA011}">
      <dsp:nvSpPr>
        <dsp:cNvPr id="0" name=""/>
        <dsp:cNvSpPr/>
      </dsp:nvSpPr>
      <dsp:spPr>
        <a:xfrm>
          <a:off x="0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Understand Air Quality Across the contiguous USA and other areas</a:t>
          </a:r>
        </a:p>
      </dsp:txBody>
      <dsp:txXfrm>
        <a:off x="0" y="1401973"/>
        <a:ext cx="3414946" cy="2213643"/>
      </dsp:txXfrm>
    </dsp:sp>
    <dsp:sp modelId="{894EEF6D-5872-1F4D-9D28-1173909A650A}">
      <dsp:nvSpPr>
        <dsp:cNvPr id="0" name=""/>
        <dsp:cNvSpPr/>
      </dsp:nvSpPr>
      <dsp:spPr>
        <a:xfrm>
          <a:off x="1154062" y="368940"/>
          <a:ext cx="1106821" cy="11068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16152" y="531030"/>
        <a:ext cx="782641" cy="782641"/>
      </dsp:txXfrm>
    </dsp:sp>
    <dsp:sp modelId="{54859CBA-465E-DD47-81E5-F49CA81FC587}">
      <dsp:nvSpPr>
        <dsp:cNvPr id="0" name=""/>
        <dsp:cNvSpPr/>
      </dsp:nvSpPr>
      <dsp:spPr>
        <a:xfrm>
          <a:off x="0" y="3689333"/>
          <a:ext cx="3414946" cy="72"/>
        </a:xfrm>
        <a:prstGeom prst="rect">
          <a:avLst/>
        </a:prstGeom>
        <a:solidFill>
          <a:schemeClr val="accent2">
            <a:hueOff val="1288722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2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31CB8-5E66-2346-9CA2-C76BAAE4F818}">
      <dsp:nvSpPr>
        <dsp:cNvPr id="0" name=""/>
        <dsp:cNvSpPr/>
      </dsp:nvSpPr>
      <dsp:spPr>
        <a:xfrm>
          <a:off x="3756441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Observe what the major pollutants are</a:t>
          </a:r>
        </a:p>
      </dsp:txBody>
      <dsp:txXfrm>
        <a:off x="3756441" y="1401973"/>
        <a:ext cx="3414946" cy="2213643"/>
      </dsp:txXfrm>
    </dsp:sp>
    <dsp:sp modelId="{D6B4396B-C78A-7A48-B11A-B448086BBAE9}">
      <dsp:nvSpPr>
        <dsp:cNvPr id="0" name=""/>
        <dsp:cNvSpPr/>
      </dsp:nvSpPr>
      <dsp:spPr>
        <a:xfrm>
          <a:off x="4910503" y="368940"/>
          <a:ext cx="1106821" cy="110682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72593" y="531030"/>
        <a:ext cx="782641" cy="782641"/>
      </dsp:txXfrm>
    </dsp:sp>
    <dsp:sp modelId="{03AF1D16-48E1-064F-A683-9A7C37D5DCF8}">
      <dsp:nvSpPr>
        <dsp:cNvPr id="0" name=""/>
        <dsp:cNvSpPr/>
      </dsp:nvSpPr>
      <dsp:spPr>
        <a:xfrm>
          <a:off x="3756441" y="3689333"/>
          <a:ext cx="3414946" cy="72"/>
        </a:xfrm>
        <a:prstGeom prst="rect">
          <a:avLst/>
        </a:prstGeom>
        <a:solidFill>
          <a:schemeClr val="accent2">
            <a:hueOff val="3866168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8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486B1-5910-CE4E-86CF-138C0132C926}">
      <dsp:nvSpPr>
        <dsp:cNvPr id="0" name=""/>
        <dsp:cNvSpPr/>
      </dsp:nvSpPr>
      <dsp:spPr>
        <a:xfrm>
          <a:off x="7512882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Assess what the effect of each pollutants are</a:t>
          </a:r>
        </a:p>
      </dsp:txBody>
      <dsp:txXfrm>
        <a:off x="7512882" y="1401973"/>
        <a:ext cx="3414946" cy="2213643"/>
      </dsp:txXfrm>
    </dsp:sp>
    <dsp:sp modelId="{C41914B4-8EF3-004E-BDFC-03485E61DA61}">
      <dsp:nvSpPr>
        <dsp:cNvPr id="0" name=""/>
        <dsp:cNvSpPr/>
      </dsp:nvSpPr>
      <dsp:spPr>
        <a:xfrm>
          <a:off x="8666944" y="368940"/>
          <a:ext cx="1106821" cy="1106821"/>
        </a:xfrm>
        <a:prstGeom prst="ellipse">
          <a:avLst/>
        </a:prstGeom>
        <a:solidFill>
          <a:schemeClr val="accent2">
            <a:hueOff val="5154890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0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29034" y="531030"/>
        <a:ext cx="782641" cy="782641"/>
      </dsp:txXfrm>
    </dsp:sp>
    <dsp:sp modelId="{1477DA89-E54E-BF4C-BF95-1DC4920121AA}">
      <dsp:nvSpPr>
        <dsp:cNvPr id="0" name=""/>
        <dsp:cNvSpPr/>
      </dsp:nvSpPr>
      <dsp:spPr>
        <a:xfrm>
          <a:off x="7512882" y="3689333"/>
          <a:ext cx="3414946" cy="72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A48EE-3EA0-F24B-96BD-0FBF0688B441}">
      <dsp:nvSpPr>
        <dsp:cNvPr id="0" name=""/>
        <dsp:cNvSpPr/>
      </dsp:nvSpPr>
      <dsp:spPr>
        <a:xfrm>
          <a:off x="113329" y="2124"/>
          <a:ext cx="499349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Chemical Gases have major impact on air quality</a:t>
          </a:r>
        </a:p>
      </dsp:txBody>
      <dsp:txXfrm>
        <a:off x="181783" y="70578"/>
        <a:ext cx="4856584" cy="1265378"/>
      </dsp:txXfrm>
    </dsp:sp>
    <dsp:sp modelId="{109470EF-2847-1D4B-AD98-526BE26A2A24}">
      <dsp:nvSpPr>
        <dsp:cNvPr id="0" name=""/>
        <dsp:cNvSpPr/>
      </dsp:nvSpPr>
      <dsp:spPr>
        <a:xfrm>
          <a:off x="113329" y="1474525"/>
          <a:ext cx="5031140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Small particulates have less impact but still make air quality severely reduced</a:t>
          </a:r>
        </a:p>
      </dsp:txBody>
      <dsp:txXfrm>
        <a:off x="181783" y="1542979"/>
        <a:ext cx="4894232" cy="1265378"/>
      </dsp:txXfrm>
    </dsp:sp>
    <dsp:sp modelId="{44FFC4A6-1FFF-A347-AE67-D5D6CA73DABD}">
      <dsp:nvSpPr>
        <dsp:cNvPr id="0" name=""/>
        <dsp:cNvSpPr/>
      </dsp:nvSpPr>
      <dsp:spPr>
        <a:xfrm>
          <a:off x="113329" y="2946926"/>
          <a:ext cx="5031140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 Cities have high air pollution, but comparatively lower than other foreign territories and countries</a:t>
          </a:r>
        </a:p>
      </dsp:txBody>
      <dsp:txXfrm>
        <a:off x="181783" y="3015380"/>
        <a:ext cx="4894232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87058-86BA-E844-BF1C-AB84606A4D5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D705B-2B7F-3744-929A-FDD9E5D22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2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47AA-4391-E512-8404-FDE21994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A4F13-5567-D110-06F5-81141400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225D-9CF2-3176-2195-5B6AA3EF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CBFF8-CCE1-CE4E-A2CF-33C358807193}" type="datetime1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F112-136B-1CBD-91BC-940B77F0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EBD3-C4DF-F7C3-DD86-0F953E24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E271-9FB0-923E-32DD-EB401A43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0D852-1A07-701B-C504-523128AEF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011A0-6C79-790F-E80F-8955B256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8044-A672-9349-8FE8-254A29B1B67B}" type="datetime1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E93EB-A4AD-A62E-ADD1-67D69016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6E98B-1E88-B9E1-D8E6-FE1C6FD6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8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51505-CEC9-E85A-8036-2E37BF493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E7965-0E3C-ABE3-850A-A0FBF2725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642A7-8ED4-D6EF-3900-C371D1A2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F6456-B754-8549-929F-9F598C0B8602}" type="datetime1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F0E1F-0AB4-3185-8B35-6262D12A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D31A8-5527-CD74-A0E7-D191E294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FCAA-E3F0-4A30-3A12-29D6FAF4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7FA6-821F-9DCA-FC4E-3620A855F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2C045-ADE9-FF32-F032-5DB129AB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2AD2C-B6B2-3141-924C-DC1CE9A00B3D}" type="datetime1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2D49-C5D9-256D-C033-4C2A6D22A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EF9DA-E78C-F395-97D5-24E2E253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2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D93E-82BE-CF07-EA49-31CDAF18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DED11-68CA-1724-E0D5-139837AF9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4319-8F0E-2457-34FF-E7AC0D63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C1C5-F015-2A49-AC75-FB5641A323C3}" type="datetime1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3A02-7176-D432-33C6-72A9914A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4C4D-019A-FA6C-A02B-92DA41C3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A0B0-E7DC-9D60-4A08-918C0810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2DAA4-C10F-5D47-F061-54B6077D7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57489-BCBC-216C-2803-A4134FA09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9FBED-AF00-7F83-C8A4-8406160E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F65A-E34B-9249-85DE-87B534A481E0}" type="datetime1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E8A03-8D8E-AF55-EC66-526FC62C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9F5C6-8BFB-8493-9ACC-8E182D24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59A3-3A54-F7A5-E2AE-F7651266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E960E-2578-FF64-33E8-66FD03E5F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9D14B-CCB3-BE82-C64E-98602993D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184BE-4DB9-31CB-6BA4-9D80229B2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7DB23-6BE8-3819-EE53-95C1C1CB7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1A8AF-F9DA-A305-E3F3-55E2179C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5572-47B2-E145-965A-7BFA571EAE68}" type="datetime1">
              <a:rPr lang="en-US" smtClean="0"/>
              <a:t>6/10/25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273B3-74EF-2DD5-591F-E25C111B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AAE0B-81DA-9273-9ED1-CC439B75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1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9576-35B9-C88B-8E2D-362D241C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42C35-F595-77C1-EE3A-07C20549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3CF7-6159-584E-AECD-4D353B5516CC}" type="datetime1">
              <a:rPr lang="en-US" smtClean="0"/>
              <a:t>6/10/25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B93DC-09A2-44E4-6DBA-79B0D762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02250-1425-3B1A-F4DB-535FAF6F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3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3519A-980D-DE80-F796-AFB38F2A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CCD6-FF85-1146-ABD9-E2EA7B13C8C6}" type="datetime1">
              <a:rPr lang="en-US" smtClean="0"/>
              <a:t>6/10/25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25799-BE6C-D124-EEAF-289B2AEF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23FCE-0612-B7CC-BC0C-EAA7B342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2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70EC-3694-12B1-F746-6E9CFD5C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462C-8224-D1F3-E516-65FFE7ED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89E91-3642-3453-5781-BA226B677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2EC47-BD62-97E8-3F97-C8DE8BC4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E000-CB53-D14D-A1C3-9032BAC771FC}" type="datetime1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42D63-F777-D0D8-46D9-125D43BA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3ACC0-6530-F0B3-B7E7-31EB5B65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2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05E9-406B-2150-D696-8D5FC38A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D3D70-7BED-DC2A-153E-09F72D65A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E3824-FAED-A1AA-9FAD-FD58B91D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C8D23-822C-B79F-DAD4-DAF46993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A569-03AF-1A41-BC6E-8E6090A47638}" type="datetime1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E05C3-84A4-DA6E-E23C-E761AF19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861CA-D975-FE8E-516B-946FE61F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1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9FA4C-9DB8-AD5B-ACE5-34565590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575A7-3B50-20FF-A9EA-74851B4E7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2D2B-1935-8470-248F-330FC86EE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8B638D-F715-AC47-8A81-B199C266B0D5}" type="datetime1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2EBA4-C5CD-9709-9C4D-BB92E3B15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B8EC7-1A2D-6C04-EC5B-ED56B12C5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3A0589-4326-4AFF-B31A-52971BFD6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0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omparison of people walking on a street with a dog and scooter&#10;&#10;AI-generated content may be incorrect.">
            <a:extLst>
              <a:ext uri="{FF2B5EF4-FFF2-40B4-BE49-F238E27FC236}">
                <a16:creationId xmlns:a16="http://schemas.microsoft.com/office/drawing/2014/main" id="{45465B26-B324-486C-A26D-96A2F68F74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" r="18016"/>
          <a:stretch>
            <a:fillRect/>
          </a:stretch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79DCB-EAFF-4560-BC47-C0896ECA2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2024 U.S. Air-Quality Snapshot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55F1D-E107-F29F-A099-7EB7F9E59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Ali </a:t>
            </a:r>
            <a:r>
              <a:rPr lang="pt-BR" sz="2000" dirty="0" err="1">
                <a:solidFill>
                  <a:schemeClr val="bg1"/>
                </a:solidFill>
              </a:rPr>
              <a:t>Nizar</a:t>
            </a:r>
            <a:endParaRPr lang="pt-BR" sz="2000" dirty="0">
              <a:solidFill>
                <a:schemeClr val="bg1"/>
              </a:solidFill>
            </a:endParaRP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Telmen Enkhtuvshin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CS 445 </a:t>
            </a:r>
            <a:r>
              <a:rPr lang="pt-BR" sz="2000" dirty="0" err="1">
                <a:solidFill>
                  <a:schemeClr val="bg1"/>
                </a:solidFill>
              </a:rPr>
              <a:t>Stage</a:t>
            </a:r>
            <a:r>
              <a:rPr lang="pt-BR" sz="2000" dirty="0">
                <a:solidFill>
                  <a:schemeClr val="bg1"/>
                </a:solidFill>
              </a:rPr>
              <a:t> 3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849EC-6A72-F960-4FB0-4E0469D1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7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B3424-D613-D45E-FF05-4A5D546F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611880" cy="15361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Chemical Pollutants Change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4B4A0-DB61-A90E-E2BE-6724286D2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95826" y="4495466"/>
            <a:ext cx="6061022" cy="1536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Shows 4 different chemical pollutant amount change</a:t>
            </a:r>
          </a:p>
        </p:txBody>
      </p:sp>
      <p:pic>
        <p:nvPicPr>
          <p:cNvPr id="26" name="Picture 2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7F15621-4529-E0E2-28FE-CB15DDC37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06" y="150150"/>
            <a:ext cx="10539542" cy="4068752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7C359A8A-45D2-12A2-8919-E38E7C32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2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8F40FE-293C-453F-B8A6-42789935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01ACB-4A04-B067-C395-F04BACD7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56271"/>
            <a:ext cx="2651760" cy="16451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800" dirty="0"/>
              <a:t>Normalized Values</a:t>
            </a:r>
            <a:br>
              <a:rPr lang="en-US" sz="3800" dirty="0"/>
            </a:br>
            <a:r>
              <a:rPr lang="en-US" sz="3800" dirty="0"/>
              <a:t>Distribution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1EABE0-FA8E-49A5-A966-F0539111C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6384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3E26D-73B1-468C-B97B-BC181595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" y="2712821"/>
            <a:ext cx="3975945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2251C-6E4B-7369-4B8B-6B4F27433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0" y="2942520"/>
            <a:ext cx="2094548" cy="324580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Variance of values between chemical pollutant amounts and tied AQI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7861C34-D2F8-B483-45F5-447CA2FC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 descr="A graph of a normalized value&#10;&#10;Description automatically generated">
            <a:extLst>
              <a:ext uri="{FF2B5EF4-FFF2-40B4-BE49-F238E27FC236}">
                <a16:creationId xmlns:a16="http://schemas.microsoft.com/office/drawing/2014/main" id="{CD6DB487-88B7-69A6-58C0-3AB3BC6C6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77" y="3323915"/>
            <a:ext cx="4699216" cy="2819530"/>
          </a:xfrm>
          <a:prstGeom prst="rect">
            <a:avLst/>
          </a:prstGeom>
        </p:spPr>
      </p:pic>
      <p:pic>
        <p:nvPicPr>
          <p:cNvPr id="14" name="Picture 1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639256A2-8C00-8AB1-C232-032FDA0E2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76" y="350600"/>
            <a:ext cx="4699217" cy="2819531"/>
          </a:xfrm>
          <a:prstGeom prst="rect">
            <a:avLst/>
          </a:prstGeom>
        </p:spPr>
      </p:pic>
      <p:pic>
        <p:nvPicPr>
          <p:cNvPr id="16" name="Picture 15" descr="A graph with a red line&#10;&#10;Description automatically generated">
            <a:extLst>
              <a:ext uri="{FF2B5EF4-FFF2-40B4-BE49-F238E27FC236}">
                <a16:creationId xmlns:a16="http://schemas.microsoft.com/office/drawing/2014/main" id="{503B5473-680B-CAE4-4AAA-9D2FB4DD8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34" y="350600"/>
            <a:ext cx="4699216" cy="2819530"/>
          </a:xfrm>
          <a:prstGeom prst="rect">
            <a:avLst/>
          </a:prstGeom>
        </p:spPr>
      </p:pic>
      <p:pic>
        <p:nvPicPr>
          <p:cNvPr id="6" name="Picture 5" descr="A graph of a normalized co&#10;&#10;Description automatically generated">
            <a:extLst>
              <a:ext uri="{FF2B5EF4-FFF2-40B4-BE49-F238E27FC236}">
                <a16:creationId xmlns:a16="http://schemas.microsoft.com/office/drawing/2014/main" id="{7DE5604A-62E9-6E2D-2DCA-9CEE6C198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93" y="3323914"/>
            <a:ext cx="4699218" cy="281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7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A8035-56F0-E84F-7181-62D0CCF0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200C490-6B5D-204C-757F-03B214903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750286"/>
              </p:ext>
            </p:extLst>
          </p:nvPr>
        </p:nvGraphicFramePr>
        <p:xfrm>
          <a:off x="838200" y="1825625"/>
          <a:ext cx="5257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Clipboard Checked with solid fill">
            <a:extLst>
              <a:ext uri="{FF2B5EF4-FFF2-40B4-BE49-F238E27FC236}">
                <a16:creationId xmlns:a16="http://schemas.microsoft.com/office/drawing/2014/main" id="{7666EDCC-49FB-87C2-DF25-E7B45C0B41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0520" b="10520"/>
          <a:stretch>
            <a:fillRect/>
          </a:stretch>
        </p:blipFill>
        <p:spPr>
          <a:xfrm>
            <a:off x="7887184" y="1614250"/>
            <a:ext cx="3781051" cy="298552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7064AD-2906-121B-C123-86A58E79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03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4ED74-202C-E71F-A358-5B11F2DD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82E25-3743-9ECA-B38C-66F6A4FD4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93520" y="5224337"/>
            <a:ext cx="6589707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03AA8-79AC-FCBC-1F92-4BED804B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0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6DDF0-3B63-5786-0203-4B311B9C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33E908-1AC5-7CC6-FE4C-4D6AEF96E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73771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3FDA-3D58-B7FE-82DD-CB4799FD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2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PA Logo and symbol, meaning, history, PNG, brand">
            <a:extLst>
              <a:ext uri="{FF2B5EF4-FFF2-40B4-BE49-F238E27FC236}">
                <a16:creationId xmlns:a16="http://schemas.microsoft.com/office/drawing/2014/main" id="{91F5ECAE-3207-56DD-AB48-C08089E8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B82583-FB3A-EAAE-D694-561C8949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2EA2-30B0-95FA-BAD4-55928B9AA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Used the latest 2024 data in the official EPA website.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67328-7BB8-674D-FDE2-C38DD083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31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35BA-D720-04FB-98AD-1112DF36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9C17B-4A3C-FF5F-B72F-8811331E2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NO2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SO2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CO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O3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AQI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PM Small Particulates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Location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Amount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A47F2F-F775-9018-D2B0-8293A2E4CF71}"/>
              </a:ext>
            </a:extLst>
          </p:cNvPr>
          <p:cNvSpPr/>
          <p:nvPr/>
        </p:nvSpPr>
        <p:spPr>
          <a:xfrm>
            <a:off x="7538313" y="1148775"/>
            <a:ext cx="1322019" cy="12776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524648-5B34-D98F-1B3F-2A30A49A9D0C}"/>
              </a:ext>
            </a:extLst>
          </p:cNvPr>
          <p:cNvSpPr/>
          <p:nvPr/>
        </p:nvSpPr>
        <p:spPr>
          <a:xfrm>
            <a:off x="9390343" y="2617612"/>
            <a:ext cx="1322019" cy="1277655"/>
          </a:xfrm>
          <a:prstGeom prst="ellips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132177-5545-9ABF-89FE-5DB0AE408508}"/>
              </a:ext>
            </a:extLst>
          </p:cNvPr>
          <p:cNvSpPr/>
          <p:nvPr/>
        </p:nvSpPr>
        <p:spPr>
          <a:xfrm>
            <a:off x="6602782" y="4533205"/>
            <a:ext cx="1322019" cy="1277655"/>
          </a:xfrm>
          <a:prstGeom prst="ellipse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2842FD-343F-E7E6-9C81-087A6BBB48BD}"/>
              </a:ext>
            </a:extLst>
          </p:cNvPr>
          <p:cNvSpPr/>
          <p:nvPr/>
        </p:nvSpPr>
        <p:spPr>
          <a:xfrm>
            <a:off x="5754143" y="2631686"/>
            <a:ext cx="1322019" cy="1277655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0ECBB5-F1A0-A6B9-7DB2-F9D316F06C9D}"/>
              </a:ext>
            </a:extLst>
          </p:cNvPr>
          <p:cNvSpPr/>
          <p:nvPr/>
        </p:nvSpPr>
        <p:spPr>
          <a:xfrm>
            <a:off x="8525004" y="4520676"/>
            <a:ext cx="1322019" cy="127765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60DA6-2494-1B7D-B858-014E8D467686}"/>
              </a:ext>
            </a:extLst>
          </p:cNvPr>
          <p:cNvSpPr/>
          <p:nvPr/>
        </p:nvSpPr>
        <p:spPr>
          <a:xfrm>
            <a:off x="7538312" y="2876918"/>
            <a:ext cx="1322019" cy="12776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AQI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5172282-E716-5EA0-2D96-8B694749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9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4E86B-3D6D-BF65-522C-5E0C7D42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PM\u2082.₅ – Six Major Cities (2024)</a:t>
            </a:r>
            <a:endParaRPr 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6C7DC-6902-18E6-A2C8-B6E57524E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Seattle posts the cleanest air at 1.7 µg/m³ while Houston tops the chart at 6.2 µg/m³. Even within a single year, particulate levels vary more than three-fold across major metros.</a:t>
            </a:r>
          </a:p>
        </p:txBody>
      </p:sp>
      <p:pic>
        <p:nvPicPr>
          <p:cNvPr id="6" name="Picture Placeholder 5" descr="A graph of blue rectangular bars with white text&#10;&#10;AI-generated content may be incorrect.">
            <a:extLst>
              <a:ext uri="{FF2B5EF4-FFF2-40B4-BE49-F238E27FC236}">
                <a16:creationId xmlns:a16="http://schemas.microsoft.com/office/drawing/2014/main" id="{BD3FB049-B20A-5020-E127-BB625953AD8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" r="2229"/>
          <a:stretch>
            <a:fillRect/>
          </a:stretch>
        </p:blipFill>
        <p:spPr>
          <a:xfrm>
            <a:off x="4654296" y="703213"/>
            <a:ext cx="6903720" cy="545157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61FD8F-4F11-AAB0-F5AE-806DD8F7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7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8D996-6975-964B-D0B9-8EA5AC87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Spearman Correlation – Major Pollutants (States, 2024)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66569-06F6-2984-2E09-F66D734A8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Traffic-related pollutants CO, NO₂, and PM remain strongly linked across states (ρ≈0.5). SO₂ correlates weakly, reflecting its more stationary-source origins."</a:t>
            </a:r>
          </a:p>
        </p:txBody>
      </p:sp>
      <p:pic>
        <p:nvPicPr>
          <p:cNvPr id="6" name="Picture Placeholder 5" descr="A diagram of a number of pollutants&#10;&#10;AI-generated content may be incorrect.">
            <a:extLst>
              <a:ext uri="{FF2B5EF4-FFF2-40B4-BE49-F238E27FC236}">
                <a16:creationId xmlns:a16="http://schemas.microsoft.com/office/drawing/2014/main" id="{F3947F7B-05AC-CFB3-10B3-6291836E51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"/>
          <a:stretch>
            <a:fillRect/>
          </a:stretch>
        </p:blipFill>
        <p:spPr>
          <a:xfrm>
            <a:off x="4727485" y="640080"/>
            <a:ext cx="6757341" cy="55778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0AA64-35D8-7E13-9E28-2002409A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6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669C9-4FF6-44A4-29C7-0D70F42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PM\u2082.₅ Hot-Spots – Bubble View (Top 25, 2024)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549B1-47DB-DF15-B9AF-FA7C099CD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A handful of jurisdictions—led by “County of Mexico” and Puerto Rico—drive a disproportionate share of PM\u2082.₅ burden; most states cluster below 6 µg/m³.</a:t>
            </a:r>
          </a:p>
        </p:txBody>
      </p:sp>
      <p:pic>
        <p:nvPicPr>
          <p:cNvPr id="18" name="Picture 17" descr="A diagram of a long line of pink balls&#10;&#10;AI-generated content may be incorrect.">
            <a:extLst>
              <a:ext uri="{FF2B5EF4-FFF2-40B4-BE49-F238E27FC236}">
                <a16:creationId xmlns:a16="http://schemas.microsoft.com/office/drawing/2014/main" id="{F0F3F94F-2A40-D3E5-938F-8D10E32A7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03070"/>
            <a:ext cx="6903720" cy="34518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F80CB-B593-0CFA-3AC3-A33540C2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8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669C9-4FF6-44A4-29C7-0D70F42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000" dirty="0"/>
              <a:t>Average AQI Across the State from Nitrogen Dioxide (NO2), (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2024)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549B1-47DB-DF15-B9AF-FA7C099CD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The highest concentration of NO2 are in East and West coast of the mainland USA.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Concentrated in states with large population and big cities.</a:t>
            </a:r>
          </a:p>
        </p:txBody>
      </p:sp>
      <p:pic>
        <p:nvPicPr>
          <p:cNvPr id="7" name="Picture 6" descr="A map of the united states with colored circles&#10;&#10;Description automatically generated">
            <a:extLst>
              <a:ext uri="{FF2B5EF4-FFF2-40B4-BE49-F238E27FC236}">
                <a16:creationId xmlns:a16="http://schemas.microsoft.com/office/drawing/2014/main" id="{FD9B7036-911E-8485-10A5-C81B092AD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411162"/>
            <a:ext cx="7772400" cy="555171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5E75C-358D-A328-C25B-DD6E11E7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669C9-4FF6-44A4-29C7-0D70F42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000" dirty="0"/>
              <a:t>Average AQI Across the State from Sulfur Dioxide (SO2), (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2024)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549B1-47DB-DF15-B9AF-FA7C099CD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The highest concentration of SO2 are in Mid Eastern and Southern states.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Significant states clustered in East side.</a:t>
            </a:r>
          </a:p>
        </p:txBody>
      </p:sp>
      <p:pic>
        <p:nvPicPr>
          <p:cNvPr id="5" name="Picture 4" descr="A map of the united states with colored circles&#10;&#10;Description automatically generated">
            <a:extLst>
              <a:ext uri="{FF2B5EF4-FFF2-40B4-BE49-F238E27FC236}">
                <a16:creationId xmlns:a16="http://schemas.microsoft.com/office/drawing/2014/main" id="{10940E08-9A44-37BD-96B4-5A25210DA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753505"/>
            <a:ext cx="7109007" cy="50778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94ABD-D727-B121-A19C-CAEB60E8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0589-4326-4AFF-B31A-52971BFD6E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369</Words>
  <Application>Microsoft Macintosh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Wingdings</vt:lpstr>
      <vt:lpstr>Office Theme</vt:lpstr>
      <vt:lpstr>2024 U.S. Air-Quality Snapshot</vt:lpstr>
      <vt:lpstr>Purpose</vt:lpstr>
      <vt:lpstr>Scope</vt:lpstr>
      <vt:lpstr>Dataset Preview</vt:lpstr>
      <vt:lpstr>PM\u2082.₅ – Six Major Cities (2024)</vt:lpstr>
      <vt:lpstr>Spearman Correlation – Major Pollutants (States, 2024)</vt:lpstr>
      <vt:lpstr>PM\u2082.₅ Hot-Spots – Bubble View (Top 25, 2024)</vt:lpstr>
      <vt:lpstr>Average AQI Across the State from Nitrogen Dioxide (NO2), (2024)</vt:lpstr>
      <vt:lpstr>Average AQI Across the State from Sulfur Dioxide (SO2), (2024)</vt:lpstr>
      <vt:lpstr>Chemical Pollutants Change</vt:lpstr>
      <vt:lpstr>Normalized Values Distribution</vt:lpstr>
      <vt:lpstr>Conclusion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U.S. Air-Quality Snapshot</dc:title>
  <dc:creator>Ali Nizar</dc:creator>
  <cp:lastModifiedBy>Telmen Enkhtuvshin</cp:lastModifiedBy>
  <cp:revision>4</cp:revision>
  <dcterms:created xsi:type="dcterms:W3CDTF">2025-06-02T04:35:23Z</dcterms:created>
  <dcterms:modified xsi:type="dcterms:W3CDTF">2025-06-10T16:23:16Z</dcterms:modified>
</cp:coreProperties>
</file>