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407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4F0E-849A-4E35-BE61-B6D87705A98B}" v="1702" dt="2024-01-25T12:59:41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660"/>
  </p:normalViewPr>
  <p:slideViewPr>
    <p:cSldViewPr>
      <p:cViewPr varScale="1">
        <p:scale>
          <a:sx n="32" d="100"/>
          <a:sy n="32" d="100"/>
        </p:scale>
        <p:origin x="3634" y="115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E95891-9226-47EE-8138-4FA8599AEF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3466B0E-3E09-4774-BE7E-184977EC3D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4B2C2C2-BF8C-4598-AF78-EAE0208A3A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7A42633-7931-4B93-9F99-9625105D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3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7" dirty="0"/>
              <a:t>2023/24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D76BE85D-CF59-429D-89CD-F8BE552B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917371"/>
            <a:ext cx="5292" cy="1961179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267E460-353E-4A98-B43A-B67E0CD97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8734508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72823C9-12BC-4EEC-88D5-A5AA7A1E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363" y="3533205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B07FB40-787C-4EA0-87CB-97F41CDB3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363" y="18334682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DD88BBD-9854-43D2-B2B7-B89229D8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3533205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BE235A7-DB28-4BF7-8E62-71EFA2B0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4121004"/>
            <a:ext cx="8460000" cy="460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Multiparty Session Types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(MPST)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are a typing discipline ensuring that a message-passing process implements a given multiparty session protocol </a:t>
            </a:r>
            <a:r>
              <a:rPr lang="en-US" altLang="en-US" sz="2400" b="1" dirty="0">
                <a:latin typeface="Arial Narrow" panose="020B0606020202030204" pitchFamily="34" charset="0"/>
              </a:rPr>
              <a:t>[1]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 marL="0" indent="0"/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Session Types </a:t>
            </a:r>
            <a:r>
              <a:rPr lang="en-US" altLang="en-US" sz="2400" dirty="0">
                <a:latin typeface="Arial Narrow" panose="020B0606020202030204" pitchFamily="34" charset="0"/>
              </a:rPr>
              <a:t>ensure the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correctness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of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concurrent programs, where the validity of a protocol can be asserted through the well-typedness of its agents.</a:t>
            </a:r>
          </a:p>
          <a:p>
            <a:pPr marL="0" indent="0"/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Multiparty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describes a session with more than two agents in contrast with the parent concept of binary session types.</a:t>
            </a:r>
          </a:p>
          <a:p>
            <a:pPr marL="0" indent="0"/>
            <a:r>
              <a:rPr lang="en-US" altLang="en-US" sz="2400" dirty="0">
                <a:latin typeface="Arial Narrow" panose="020B0606020202030204" pitchFamily="34" charset="0"/>
              </a:rPr>
              <a:t>The MPST framework guarantees </a:t>
            </a:r>
            <a:r>
              <a:rPr lang="en-US" altLang="en-US" sz="2400" b="1" dirty="0">
                <a:latin typeface="Arial Narrow" panose="020B0606020202030204" pitchFamily="34" charset="0"/>
              </a:rPr>
              <a:t>[2]</a:t>
            </a:r>
            <a:r>
              <a:rPr lang="en-US" altLang="en-US" sz="2400" dirty="0">
                <a:latin typeface="Arial Narrow" panose="020B0606020202030204" pitchFamily="34" charset="0"/>
              </a:rPr>
              <a:t>:</a:t>
            </a:r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Communication safety</a:t>
            </a:r>
            <a:r>
              <a:rPr lang="en-US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i.e.,</a:t>
            </a:r>
            <a:r>
              <a:rPr lang="en-US" altLang="en-US" sz="2400" dirty="0">
                <a:latin typeface="Arial Narrow" panose="020B0606020202030204" pitchFamily="34" charset="0"/>
              </a:rPr>
              <a:t> absence of errors;</a:t>
            </a:r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Progress</a:t>
            </a:r>
            <a:r>
              <a:rPr lang="en-US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i.e.,</a:t>
            </a:r>
            <a:r>
              <a:rPr lang="en-US" altLang="en-US" sz="2400" dirty="0">
                <a:latin typeface="Arial Narrow" panose="020B0606020202030204" pitchFamily="34" charset="0"/>
              </a:rPr>
              <a:t> deadlock-freedom;</a:t>
            </a:r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Session fidelity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, i.e.,</a:t>
            </a:r>
            <a:r>
              <a:rPr lang="en-US" altLang="en-US" sz="2400" dirty="0">
                <a:latin typeface="Arial Narrow" panose="020B0606020202030204" pitchFamily="34" charset="0"/>
              </a:rPr>
              <a:t> protocol compliance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4147558-5111-43E5-83EC-840294FC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9" y="9326463"/>
            <a:ext cx="8460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Achieve a framework capable of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generating APIs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allowing the implementation of different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MPSTs</a:t>
            </a:r>
            <a:r>
              <a:rPr lang="en-US" altLang="en-US" sz="2400" dirty="0">
                <a:latin typeface="Arial Narrow" panose="020B0606020202030204" pitchFamily="34" charset="0"/>
              </a:rPr>
              <a:t> in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Scala3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(APIGenMPST)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Allow the choice between multiple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semantics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Allow the choice between multiple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constructors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71E3EC6-49F0-4487-9DB5-85340DF1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10989468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 (SotA)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D39F82F-0771-4758-9620-D61674B1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11556199"/>
            <a:ext cx="8460000" cy="297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1638" lvl="1" indent="-401638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Overview and roadmap of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different models of MPST</a:t>
            </a:r>
            <a:r>
              <a:rPr lang="en-US" altLang="en-US" sz="2400" dirty="0">
                <a:latin typeface="Arial Narrow" panose="020B0606020202030204" pitchFamily="34" charset="0"/>
              </a:rPr>
              <a:t>, with different expressivity and guarantees </a:t>
            </a:r>
            <a:r>
              <a:rPr lang="en-US" altLang="en-US" sz="2400" b="1" dirty="0">
                <a:latin typeface="Arial Narrow" panose="020B0606020202030204" pitchFamily="34" charset="0"/>
              </a:rPr>
              <a:t>[1]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 marL="401638" indent="-401638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API generation</a:t>
            </a:r>
            <a:r>
              <a:rPr lang="en-US" altLang="en-US" sz="2400" dirty="0">
                <a:latin typeface="Arial Narrow" panose="020B0606020202030204" pitchFamily="34" charset="0"/>
              </a:rPr>
              <a:t> to enforce session types in different </a:t>
            </a:r>
            <a:r>
              <a:rPr lang="en-US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programing languages</a:t>
            </a:r>
            <a:r>
              <a:rPr lang="en-US" altLang="en-US" sz="2400" dirty="0">
                <a:latin typeface="Arial Narrow" panose="020B0606020202030204" pitchFamily="34" charset="0"/>
              </a:rPr>
              <a:t> </a:t>
            </a:r>
            <a:r>
              <a:rPr lang="en-US" altLang="en-US" sz="2400" b="1" dirty="0">
                <a:latin typeface="Arial Narrow" panose="020B0606020202030204" pitchFamily="34" charset="0"/>
              </a:rPr>
              <a:t>[3] [4]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 marL="401638" indent="-401638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Use of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Scala 3</a:t>
            </a:r>
            <a:r>
              <a:rPr lang="en-US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’s type system to generate compact APIs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 marL="0" indent="0"/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This work proposes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APIGenMPST</a:t>
            </a:r>
            <a:r>
              <a:rPr lang="en-US" altLang="en-US" sz="2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a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framework to generate APIs of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different MPST models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using 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Scala 3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  <a:endParaRPr lang="en-US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B1E3D08F-62E9-4E30-95B7-1FE27356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363" y="18926632"/>
            <a:ext cx="8460000" cy="356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6020202030204" pitchFamily="34" charset="0"/>
              </a:rPr>
              <a:t>[1] </a:t>
            </a:r>
            <a:r>
              <a:rPr lang="en-US" sz="2000" dirty="0">
                <a:latin typeface="Arial Narrow" panose="020B0606020202030204" pitchFamily="34" charset="0"/>
              </a:rPr>
              <a:t>Scalas, A., &amp; Yoshida, N. (2019). Less is more: multiparty session types revisited. </a:t>
            </a:r>
            <a:r>
              <a:rPr lang="en-US" sz="2000" i="1" dirty="0">
                <a:latin typeface="Arial Narrow" panose="020B0606020202030204" pitchFamily="34" charset="0"/>
              </a:rPr>
              <a:t>POPL</a:t>
            </a:r>
            <a:r>
              <a:rPr lang="en-US" sz="2000" dirty="0">
                <a:latin typeface="Arial Narrow" panose="020B0606020202030204" pitchFamily="34" charset="0"/>
              </a:rPr>
              <a:t>, 1-29.</a:t>
            </a:r>
            <a:endParaRPr lang="en-US" altLang="en-US" sz="2000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6020202030204" pitchFamily="34" charset="0"/>
              </a:rPr>
              <a:t>[2] </a:t>
            </a:r>
            <a:r>
              <a:rPr lang="en-US" sz="2000" dirty="0">
                <a:latin typeface="Arial Narrow" panose="020B0606020202030204" pitchFamily="34" charset="0"/>
              </a:rPr>
              <a:t>Honda, K., Yoshida, N., &amp; Carbone, M. (2008). Multiparty asynchronous session types. </a:t>
            </a:r>
            <a:r>
              <a:rPr lang="en-US" sz="2000" i="1" dirty="0">
                <a:latin typeface="Arial Narrow" panose="020B0606020202030204" pitchFamily="34" charset="0"/>
              </a:rPr>
              <a:t>POPL</a:t>
            </a:r>
            <a:r>
              <a:rPr lang="en-US" sz="2000" dirty="0">
                <a:latin typeface="Arial Narrow" panose="020B0606020202030204" pitchFamily="34" charset="0"/>
              </a:rPr>
              <a:t>, 273-284.</a:t>
            </a:r>
            <a:endParaRPr lang="en-US" altLang="en-US" sz="20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6020202030204" pitchFamily="34" charset="0"/>
              </a:rPr>
              <a:t>[3] </a:t>
            </a:r>
            <a:r>
              <a:rPr lang="en-US" sz="2000" dirty="0">
                <a:latin typeface="Arial Narrow" panose="020B0606020202030204" pitchFamily="34" charset="0"/>
              </a:rPr>
              <a:t>Hu, R., &amp; Yoshida, N. (2016). Hybrid session verification through endpoint API generation. </a:t>
            </a:r>
            <a:r>
              <a:rPr lang="en-US" sz="2000" i="1" dirty="0">
                <a:latin typeface="Arial Narrow" panose="020B0606020202030204" pitchFamily="34" charset="0"/>
              </a:rPr>
              <a:t>FASE 2016,</a:t>
            </a:r>
            <a:r>
              <a:rPr lang="en-US" sz="2000" dirty="0">
                <a:latin typeface="Arial Narrow" panose="020B0606020202030204" pitchFamily="34" charset="0"/>
              </a:rPr>
              <a:t> 401-418.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6020202030204" pitchFamily="34" charset="0"/>
              </a:rPr>
              <a:t>[4]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Lagaillardie, N., Neykova, R., &amp; Yoshida, N. (2020). Implementing multiparty session types in rust. </a:t>
            </a:r>
            <a:r>
              <a:rPr lang="en-US" sz="2000" i="1" dirty="0">
                <a:latin typeface="Arial Narrow" panose="020B0606020202030204" pitchFamily="34" charset="0"/>
              </a:rPr>
              <a:t>International Conference on Coordination Languages and Models,</a:t>
            </a:r>
            <a:r>
              <a:rPr lang="en-US" sz="2000" dirty="0">
                <a:latin typeface="Arial Narrow" panose="020B0606020202030204" pitchFamily="34" charset="0"/>
              </a:rPr>
              <a:t> 127-136.</a:t>
            </a:r>
            <a:endParaRPr lang="en-US" altLang="en-US" sz="2000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6020202030204" pitchFamily="34" charset="0"/>
              </a:rPr>
              <a:t>[5] </a:t>
            </a:r>
            <a:r>
              <a:rPr lang="en-US" sz="2000" dirty="0">
                <a:latin typeface="Arial Narrow" panose="020B0606020202030204" pitchFamily="34" charset="0"/>
              </a:rPr>
              <a:t>Cledou, G., Edixhoven, L. J., Jongmans, S. S., &amp; Proença, J. (2022). API generation for multiparty session types, revisited and revised using scala 3.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B457E9C-5635-496A-B5CC-1F781E3BD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211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9" name="Picture 17">
            <a:extLst>
              <a:ext uri="{FF2B5EF4-FFF2-40B4-BE49-F238E27FC236}">
                <a16:creationId xmlns:a16="http://schemas.microsoft.com/office/drawing/2014/main" id="{0969C584-9FF0-4B9E-914B-F42738C3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24559" y="23803976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102026B7-5B07-49C6-9695-496FD9B3E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99553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326A71-3CB9-4CEB-B1BA-F460A1BEC6F2}"/>
              </a:ext>
            </a:extLst>
          </p:cNvPr>
          <p:cNvSpPr/>
          <p:nvPr/>
        </p:nvSpPr>
        <p:spPr>
          <a:xfrm>
            <a:off x="1137811" y="-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API Generation of Multiparty Session Types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Telmo Ribeiro | José Proença &amp; Mário Florido</a:t>
            </a:r>
            <a:endParaRPr lang="en-GB" altLang="en-US" sz="2667" b="1" baseline="300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>
              <a:spcBef>
                <a:spcPts val="267"/>
              </a:spcBef>
            </a:pP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Ciências da Universidade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DB670B-ECBA-4F45-B02D-EA3FBDC1A1D9}"/>
              </a:ext>
            </a:extLst>
          </p:cNvPr>
          <p:cNvSpPr/>
          <p:nvPr/>
        </p:nvSpPr>
        <p:spPr>
          <a:xfrm>
            <a:off x="14296142" y="23739988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3A4DF-40B3-4C68-9279-D927F5201990}"/>
              </a:ext>
            </a:extLst>
          </p:cNvPr>
          <p:cNvSpPr txBox="1"/>
          <p:nvPr/>
        </p:nvSpPr>
        <p:spPr>
          <a:xfrm>
            <a:off x="15121013" y="23982257"/>
            <a:ext cx="2322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M:CC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169A7B-93BD-0D90-2C31-F39F6740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14737295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Examples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7DA9CB8-104D-72C3-72A8-413DF37E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300" y="7904866"/>
            <a:ext cx="846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Tool Development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3DF2B13-1608-BB78-173C-20093EDB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15794"/>
              </p:ext>
            </p:extLst>
          </p:nvPr>
        </p:nvGraphicFramePr>
        <p:xfrm>
          <a:off x="9295028" y="4121004"/>
          <a:ext cx="846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000">
                  <a:extLst>
                    <a:ext uri="{9D8B030D-6E8A-4147-A177-3AD203B41FA5}">
                      <a16:colId xmlns:a16="http://schemas.microsoft.com/office/drawing/2014/main" val="1370214483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809927755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2982172504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1892193130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2205995711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3829417376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3497316322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2935796785"/>
                    </a:ext>
                  </a:extLst>
                </a:gridCol>
                <a:gridCol w="940000">
                  <a:extLst>
                    <a:ext uri="{9D8B030D-6E8A-4147-A177-3AD203B41FA5}">
                      <a16:colId xmlns:a16="http://schemas.microsoft.com/office/drawing/2014/main" val="317587246"/>
                    </a:ext>
                  </a:extLst>
                </a:gridCol>
              </a:tblGrid>
              <a:tr h="439984">
                <a:tc>
                  <a:txBody>
                    <a:bodyPr/>
                    <a:lstStyle/>
                    <a:p>
                      <a:pPr marL="0" indent="0" algn="ctr"/>
                      <a:endParaRPr lang="en-US" sz="2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10-23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11-23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12-23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01-24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02-24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03-24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04-24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 Narrow" panose="020B0606020202030204" pitchFamily="34" charset="0"/>
                        </a:rPr>
                        <a:t>05-24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34073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54944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554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45075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6460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16499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Task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77473"/>
                  </a:ext>
                </a:extLst>
              </a:tr>
            </a:tbl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1686A06B-AFA1-EF55-E381-EF710B6E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028" y="7321404"/>
            <a:ext cx="8460000" cy="54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1</a:t>
            </a:r>
            <a:r>
              <a:rPr lang="en-US" altLang="en-US" sz="1200" b="1" dirty="0">
                <a:latin typeface="Arial Narrow" panose="020B0606020202030204" pitchFamily="34" charset="0"/>
              </a:rPr>
              <a:t> – Survey API Generation Engines       </a:t>
            </a: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2</a:t>
            </a:r>
            <a:r>
              <a:rPr lang="en-US" altLang="en-US" sz="1200" b="1" dirty="0">
                <a:latin typeface="Arial Narrow" panose="020B0606020202030204" pitchFamily="34" charset="0"/>
              </a:rPr>
              <a:t> – Categorize Engine Supported Concepts      </a:t>
            </a: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3</a:t>
            </a:r>
            <a:r>
              <a:rPr lang="en-US" altLang="en-US" sz="1200" b="1" dirty="0">
                <a:latin typeface="Arial Narrow" panose="020B0606020202030204" pitchFamily="34" charset="0"/>
              </a:rPr>
              <a:t> – API Implementation for MPST</a:t>
            </a:r>
          </a:p>
          <a:p>
            <a:pPr marL="0" indent="0"/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4</a:t>
            </a:r>
            <a:r>
              <a:rPr lang="en-US" altLang="en-US" sz="1200" b="1" dirty="0">
                <a:latin typeface="Arial Narrow" panose="020B0606020202030204" pitchFamily="34" charset="0"/>
              </a:rPr>
              <a:t> – Explore Other Engine Variations      </a:t>
            </a: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5</a:t>
            </a:r>
            <a:r>
              <a:rPr lang="en-US" altLang="en-US" sz="1200" b="1" dirty="0">
                <a:latin typeface="Arial Narrow" panose="020B0606020202030204" pitchFamily="34" charset="0"/>
              </a:rPr>
              <a:t> – Execute a Concurrent System 	                   </a:t>
            </a: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Task 6</a:t>
            </a:r>
            <a:r>
              <a:rPr lang="en-US" altLang="en-US" sz="1200" b="1" dirty="0">
                <a:latin typeface="Arial Narrow" panose="020B0606020202030204" pitchFamily="34" charset="0"/>
              </a:rPr>
              <a:t> – Write the dissertation 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5D85852A-E533-4997-714C-E2A70343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63" y="15326444"/>
            <a:ext cx="8458953" cy="54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Master-Workers Workflow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CD019EE-6E66-ED04-3989-B4ED843DA616}"/>
              </a:ext>
            </a:extLst>
          </p:cNvPr>
          <p:cNvGrpSpPr/>
          <p:nvPr/>
        </p:nvGrpSpPr>
        <p:grpSpPr>
          <a:xfrm>
            <a:off x="10342411" y="8460051"/>
            <a:ext cx="6351904" cy="9602369"/>
            <a:chOff x="9288363" y="8464861"/>
            <a:chExt cx="6351904" cy="960236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30D54D-B5F3-ED4A-45AE-0A1FD5501383}"/>
                </a:ext>
              </a:extLst>
            </p:cNvPr>
            <p:cNvGrpSpPr/>
            <p:nvPr/>
          </p:nvGrpSpPr>
          <p:grpSpPr>
            <a:xfrm>
              <a:off x="9288363" y="16845256"/>
              <a:ext cx="1944216" cy="1221974"/>
              <a:chOff x="9288363" y="11303843"/>
              <a:chExt cx="1944216" cy="122197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E941C18B-F005-C001-2283-B419CB48FBBF}"/>
                  </a:ext>
                </a:extLst>
              </p:cNvPr>
              <p:cNvSpPr/>
              <p:nvPr/>
            </p:nvSpPr>
            <p:spPr>
              <a:xfrm>
                <a:off x="9551967" y="11303843"/>
                <a:ext cx="1680612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8759FE6-9198-686B-59D9-863C09A22EC9}"/>
                  </a:ext>
                </a:extLst>
              </p:cNvPr>
              <p:cNvSpPr/>
              <p:nvPr/>
            </p:nvSpPr>
            <p:spPr>
              <a:xfrm>
                <a:off x="9432379" y="11449761"/>
                <a:ext cx="1680612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A339E1F-A02E-A772-220D-6248A7F51BF4}"/>
                  </a:ext>
                </a:extLst>
              </p:cNvPr>
              <p:cNvSpPr/>
              <p:nvPr/>
            </p:nvSpPr>
            <p:spPr>
              <a:xfrm>
                <a:off x="9288363" y="11591875"/>
                <a:ext cx="1680612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Interpreter</a:t>
                </a:r>
              </a:p>
            </p:txBody>
          </p:sp>
        </p:grp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5A661C44-51EC-CEEA-599A-A286B58DEF8E}"/>
                </a:ext>
              </a:extLst>
            </p:cNvPr>
            <p:cNvSpPr/>
            <p:nvPr/>
          </p:nvSpPr>
          <p:spPr>
            <a:xfrm>
              <a:off x="9288363" y="15458287"/>
              <a:ext cx="6351904" cy="556601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Current Output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09040BF-84E2-86F3-E063-C6CC84C07498}"/>
                </a:ext>
              </a:extLst>
            </p:cNvPr>
            <p:cNvGrpSpPr/>
            <p:nvPr/>
          </p:nvGrpSpPr>
          <p:grpSpPr>
            <a:xfrm>
              <a:off x="9411223" y="10513917"/>
              <a:ext cx="1689669" cy="1962145"/>
              <a:chOff x="9411223" y="10513917"/>
              <a:chExt cx="1689669" cy="1962145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048BC56-DD2A-7A57-0F86-99F59870CC6C}"/>
                  </a:ext>
                </a:extLst>
              </p:cNvPr>
              <p:cNvSpPr/>
              <p:nvPr/>
            </p:nvSpPr>
            <p:spPr>
              <a:xfrm>
                <a:off x="9413375" y="10513917"/>
                <a:ext cx="1680612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Global Type</a:t>
                </a:r>
              </a:p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AST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38E3184-0485-1B01-B6C8-07A91BFEC4E6}"/>
                  </a:ext>
                </a:extLst>
              </p:cNvPr>
              <p:cNvGrpSpPr/>
              <p:nvPr/>
            </p:nvGrpSpPr>
            <p:grpSpPr>
              <a:xfrm>
                <a:off x="9411223" y="11542120"/>
                <a:ext cx="1689669" cy="933942"/>
                <a:chOff x="9411223" y="11542120"/>
                <a:chExt cx="1689669" cy="933942"/>
              </a:xfrm>
            </p:grpSpPr>
            <p:sp>
              <p:nvSpPr>
                <p:cNvPr id="94" name="Arrow: Down 93">
                  <a:extLst>
                    <a:ext uri="{FF2B5EF4-FFF2-40B4-BE49-F238E27FC236}">
                      <a16:creationId xmlns:a16="http://schemas.microsoft.com/office/drawing/2014/main" id="{7BCA97AF-3B98-8745-91B3-B57C5139E448}"/>
                    </a:ext>
                  </a:extLst>
                </p:cNvPr>
                <p:cNvSpPr/>
                <p:nvPr/>
              </p:nvSpPr>
              <p:spPr>
                <a:xfrm>
                  <a:off x="10050755" y="11542120"/>
                  <a:ext cx="395004" cy="93394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AD0671A5-387B-F597-E5E1-3F6B275E09C7}"/>
                    </a:ext>
                  </a:extLst>
                </p:cNvPr>
                <p:cNvSpPr/>
                <p:nvPr/>
              </p:nvSpPr>
              <p:spPr>
                <a:xfrm>
                  <a:off x="9411223" y="11622030"/>
                  <a:ext cx="1689669" cy="556601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accent6">
                          <a:lumMod val="50000"/>
                        </a:schemeClr>
                      </a:solidFill>
                      <a:latin typeface="Arial Narrow" panose="020B0606020202030204" pitchFamily="34" charset="0"/>
                    </a:rPr>
                    <a:t>Projectability</a:t>
                  </a:r>
                </a:p>
              </p:txBody>
            </p: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2301A91-1D8F-020A-4354-EB3E9E01A2F7}"/>
                </a:ext>
              </a:extLst>
            </p:cNvPr>
            <p:cNvGrpSpPr/>
            <p:nvPr/>
          </p:nvGrpSpPr>
          <p:grpSpPr>
            <a:xfrm>
              <a:off x="9407951" y="8464861"/>
              <a:ext cx="1690564" cy="1957335"/>
              <a:chOff x="9407951" y="8464861"/>
              <a:chExt cx="1690564" cy="1957335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1BE2779-6BB0-9379-4B76-DCF85C5FC511}"/>
                  </a:ext>
                </a:extLst>
              </p:cNvPr>
              <p:cNvSpPr/>
              <p:nvPr/>
            </p:nvSpPr>
            <p:spPr>
              <a:xfrm>
                <a:off x="9407951" y="8464861"/>
                <a:ext cx="1680612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Protocol</a:t>
                </a:r>
              </a:p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DSL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D24263A-0F6D-84BC-4321-45A51097C036}"/>
                  </a:ext>
                </a:extLst>
              </p:cNvPr>
              <p:cNvGrpSpPr/>
              <p:nvPr/>
            </p:nvGrpSpPr>
            <p:grpSpPr>
              <a:xfrm>
                <a:off x="9408846" y="9488254"/>
                <a:ext cx="1689669" cy="933942"/>
                <a:chOff x="9408846" y="9488254"/>
                <a:chExt cx="1689669" cy="933942"/>
              </a:xfrm>
            </p:grpSpPr>
            <p:sp>
              <p:nvSpPr>
                <p:cNvPr id="93" name="Arrow: Down 92">
                  <a:extLst>
                    <a:ext uri="{FF2B5EF4-FFF2-40B4-BE49-F238E27FC236}">
                      <a16:creationId xmlns:a16="http://schemas.microsoft.com/office/drawing/2014/main" id="{65832351-8D7A-8401-5F9D-44C8C8A5F2C8}"/>
                    </a:ext>
                  </a:extLst>
                </p:cNvPr>
                <p:cNvSpPr/>
                <p:nvPr/>
              </p:nvSpPr>
              <p:spPr>
                <a:xfrm>
                  <a:off x="10050755" y="9488254"/>
                  <a:ext cx="395004" cy="93394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: Single Corner Snipped 110">
                  <a:extLst>
                    <a:ext uri="{FF2B5EF4-FFF2-40B4-BE49-F238E27FC236}">
                      <a16:creationId xmlns:a16="http://schemas.microsoft.com/office/drawing/2014/main" id="{86599E9C-FB00-D904-8CFE-68FE7DDE0AE9}"/>
                    </a:ext>
                  </a:extLst>
                </p:cNvPr>
                <p:cNvSpPr/>
                <p:nvPr/>
              </p:nvSpPr>
              <p:spPr>
                <a:xfrm>
                  <a:off x="9408846" y="9575165"/>
                  <a:ext cx="1689669" cy="556601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accent6">
                          <a:lumMod val="50000"/>
                        </a:schemeClr>
                      </a:solidFill>
                      <a:latin typeface="Arial Narrow" panose="020B0606020202030204" pitchFamily="34" charset="0"/>
                    </a:rPr>
                    <a:t>Parsing</a:t>
                  </a:r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90F9CDF-2616-D040-1E29-A8939844AC4C}"/>
                </a:ext>
              </a:extLst>
            </p:cNvPr>
            <p:cNvGrpSpPr/>
            <p:nvPr/>
          </p:nvGrpSpPr>
          <p:grpSpPr>
            <a:xfrm>
              <a:off x="11186463" y="8591812"/>
              <a:ext cx="4453804" cy="9187386"/>
              <a:chOff x="11186463" y="8591812"/>
              <a:chExt cx="4453804" cy="918738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60B1A2B-6D68-4657-8B23-0AFA124C8430}"/>
                  </a:ext>
                </a:extLst>
              </p:cNvPr>
              <p:cNvSpPr/>
              <p:nvPr/>
            </p:nvSpPr>
            <p:spPr>
              <a:xfrm>
                <a:off x="13959655" y="16845256"/>
                <a:ext cx="1680612" cy="933942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Error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7F3D1BA-DBAC-8B3D-A14C-ED9D88AAAFB7}"/>
                  </a:ext>
                </a:extLst>
              </p:cNvPr>
              <p:cNvGrpSpPr/>
              <p:nvPr/>
            </p:nvGrpSpPr>
            <p:grpSpPr>
              <a:xfrm>
                <a:off x="11186463" y="8591812"/>
                <a:ext cx="3811000" cy="8141500"/>
                <a:chOff x="11186463" y="8591812"/>
                <a:chExt cx="3811000" cy="814150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5381226-7D8C-8EC0-32AD-870B5F10A71D}"/>
                    </a:ext>
                  </a:extLst>
                </p:cNvPr>
                <p:cNvGrpSpPr/>
                <p:nvPr/>
              </p:nvGrpSpPr>
              <p:grpSpPr>
                <a:xfrm>
                  <a:off x="11186463" y="8790202"/>
                  <a:ext cx="3811000" cy="7943110"/>
                  <a:chOff x="11186463" y="8790202"/>
                  <a:chExt cx="3811000" cy="7943110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29E0E41-5E67-CB69-1052-EDC736314BF6}"/>
                      </a:ext>
                    </a:extLst>
                  </p:cNvPr>
                  <p:cNvSpPr/>
                  <p:nvPr/>
                </p:nvSpPr>
                <p:spPr>
                  <a:xfrm>
                    <a:off x="11186463" y="8790202"/>
                    <a:ext cx="3672588" cy="1934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E8202191-297F-5BF6-B32E-32B26AD3EF8D}"/>
                      </a:ext>
                    </a:extLst>
                  </p:cNvPr>
                  <p:cNvSpPr/>
                  <p:nvPr/>
                </p:nvSpPr>
                <p:spPr>
                  <a:xfrm>
                    <a:off x="11186463" y="10892718"/>
                    <a:ext cx="3672588" cy="1934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Arrow: Down 97">
                    <a:extLst>
                      <a:ext uri="{FF2B5EF4-FFF2-40B4-BE49-F238E27FC236}">
                        <a16:creationId xmlns:a16="http://schemas.microsoft.com/office/drawing/2014/main" id="{E6EB592A-9CE7-8CA4-3A58-F1F3C4532107}"/>
                      </a:ext>
                    </a:extLst>
                  </p:cNvPr>
                  <p:cNvSpPr/>
                  <p:nvPr/>
                </p:nvSpPr>
                <p:spPr>
                  <a:xfrm>
                    <a:off x="14602459" y="8790202"/>
                    <a:ext cx="395004" cy="7943110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0" name="Rectangle: Single Corner Snipped 109">
                  <a:extLst>
                    <a:ext uri="{FF2B5EF4-FFF2-40B4-BE49-F238E27FC236}">
                      <a16:creationId xmlns:a16="http://schemas.microsoft.com/office/drawing/2014/main" id="{3EFF8C88-F694-78CC-CC7C-4724C700132B}"/>
                    </a:ext>
                  </a:extLst>
                </p:cNvPr>
                <p:cNvSpPr/>
                <p:nvPr/>
              </p:nvSpPr>
              <p:spPr>
                <a:xfrm>
                  <a:off x="12092878" y="10702587"/>
                  <a:ext cx="1689669" cy="556601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Projectability</a:t>
                  </a:r>
                </a:p>
              </p:txBody>
            </p:sp>
            <p:sp>
              <p:nvSpPr>
                <p:cNvPr id="112" name="Rectangle: Single Corner Snipped 111">
                  <a:extLst>
                    <a:ext uri="{FF2B5EF4-FFF2-40B4-BE49-F238E27FC236}">
                      <a16:creationId xmlns:a16="http://schemas.microsoft.com/office/drawing/2014/main" id="{049CBA86-D8DB-BB94-8186-6E4E11A42150}"/>
                    </a:ext>
                  </a:extLst>
                </p:cNvPr>
                <p:cNvSpPr/>
                <p:nvPr/>
              </p:nvSpPr>
              <p:spPr>
                <a:xfrm>
                  <a:off x="12092878" y="8591812"/>
                  <a:ext cx="1689669" cy="556601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Parsing</a:t>
                  </a: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C06A5BF-9FB2-CFBB-6724-507F20F0BFF2}"/>
                </a:ext>
              </a:extLst>
            </p:cNvPr>
            <p:cNvGrpSpPr/>
            <p:nvPr/>
          </p:nvGrpSpPr>
          <p:grpSpPr>
            <a:xfrm>
              <a:off x="9300577" y="12602149"/>
              <a:ext cx="1944216" cy="4150019"/>
              <a:chOff x="9300577" y="12602149"/>
              <a:chExt cx="1944216" cy="415001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76EE724-B5C0-2CF8-6BF0-89CEDBF3B135}"/>
                  </a:ext>
                </a:extLst>
              </p:cNvPr>
              <p:cNvGrpSpPr/>
              <p:nvPr/>
            </p:nvGrpSpPr>
            <p:grpSpPr>
              <a:xfrm>
                <a:off x="9300577" y="12602149"/>
                <a:ext cx="1944216" cy="1221974"/>
                <a:chOff x="9288363" y="11303843"/>
                <a:chExt cx="1944216" cy="122197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4D5CD04-DF44-36A8-382D-EBC1CFEEA383}"/>
                    </a:ext>
                  </a:extLst>
                </p:cNvPr>
                <p:cNvSpPr/>
                <p:nvPr/>
              </p:nvSpPr>
              <p:spPr>
                <a:xfrm>
                  <a:off x="9551967" y="11303843"/>
                  <a:ext cx="1680612" cy="9339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B0C2B82-26C1-850B-E9D7-FD68781D5708}"/>
                    </a:ext>
                  </a:extLst>
                </p:cNvPr>
                <p:cNvSpPr/>
                <p:nvPr/>
              </p:nvSpPr>
              <p:spPr>
                <a:xfrm>
                  <a:off x="9432379" y="11449761"/>
                  <a:ext cx="1680612" cy="9339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7901696-F61C-C462-EB0C-B18D936E1DE8}"/>
                    </a:ext>
                  </a:extLst>
                </p:cNvPr>
                <p:cNvSpPr/>
                <p:nvPr/>
              </p:nvSpPr>
              <p:spPr>
                <a:xfrm>
                  <a:off x="9288363" y="11591875"/>
                  <a:ext cx="1680612" cy="9339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Arial Narrow" panose="020B0606020202030204" pitchFamily="34" charset="0"/>
                    </a:rPr>
                    <a:t>Local Type</a:t>
                  </a:r>
                </a:p>
                <a:p>
                  <a:pPr algn="ctr"/>
                  <a:r>
                    <a:rPr lang="en-US" sz="2400" dirty="0">
                      <a:latin typeface="Arial Narrow" panose="020B0606020202030204" pitchFamily="34" charset="0"/>
                    </a:rPr>
                    <a:t>AST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894ACD2-1A32-6FBE-A92A-77DADFED4EF1}"/>
                  </a:ext>
                </a:extLst>
              </p:cNvPr>
              <p:cNvGrpSpPr/>
              <p:nvPr/>
            </p:nvGrpSpPr>
            <p:grpSpPr>
              <a:xfrm>
                <a:off x="9413375" y="13912636"/>
                <a:ext cx="1689669" cy="2839532"/>
                <a:chOff x="9413375" y="13912636"/>
                <a:chExt cx="1689669" cy="2839532"/>
              </a:xfrm>
            </p:grpSpPr>
            <p:sp>
              <p:nvSpPr>
                <p:cNvPr id="95" name="Arrow: Down 94">
                  <a:extLst>
                    <a:ext uri="{FF2B5EF4-FFF2-40B4-BE49-F238E27FC236}">
                      <a16:creationId xmlns:a16="http://schemas.microsoft.com/office/drawing/2014/main" id="{AB555325-8D10-9AC5-B321-09EA40D8471B}"/>
                    </a:ext>
                  </a:extLst>
                </p:cNvPr>
                <p:cNvSpPr/>
                <p:nvPr/>
              </p:nvSpPr>
              <p:spPr>
                <a:xfrm>
                  <a:off x="10047970" y="13912636"/>
                  <a:ext cx="395004" cy="283953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: Single Corner Snipped 112">
                  <a:extLst>
                    <a:ext uri="{FF2B5EF4-FFF2-40B4-BE49-F238E27FC236}">
                      <a16:creationId xmlns:a16="http://schemas.microsoft.com/office/drawing/2014/main" id="{7FB6E452-C222-0501-2830-AAB7EC10842F}"/>
                    </a:ext>
                  </a:extLst>
                </p:cNvPr>
                <p:cNvSpPr/>
                <p:nvPr/>
              </p:nvSpPr>
              <p:spPr>
                <a:xfrm>
                  <a:off x="9413375" y="13995994"/>
                  <a:ext cx="1689669" cy="777842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Arial Narrow" panose="020B0606020202030204" pitchFamily="34" charset="0"/>
                    </a:rPr>
                    <a:t>Operational Semantics</a:t>
                  </a:r>
                </a:p>
              </p:txBody>
            </p:sp>
          </p:grp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055479A-D6DE-DAE9-0AF4-058C7ED7912D}"/>
              </a:ext>
            </a:extLst>
          </p:cNvPr>
          <p:cNvGrpSpPr/>
          <p:nvPr/>
        </p:nvGrpSpPr>
        <p:grpSpPr>
          <a:xfrm>
            <a:off x="4535835" y="16049370"/>
            <a:ext cx="4230000" cy="5585321"/>
            <a:chOff x="4823867" y="16879762"/>
            <a:chExt cx="3744416" cy="558532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9BB5240-0F7A-BBDB-C3BB-973F4131BC8E}"/>
                </a:ext>
              </a:extLst>
            </p:cNvPr>
            <p:cNvGrpSpPr/>
            <p:nvPr/>
          </p:nvGrpSpPr>
          <p:grpSpPr>
            <a:xfrm>
              <a:off x="5701456" y="20205166"/>
              <a:ext cx="2008072" cy="933942"/>
              <a:chOff x="5764046" y="20232835"/>
              <a:chExt cx="2008072" cy="933942"/>
            </a:xfrm>
          </p:grpSpPr>
          <p:sp>
            <p:nvSpPr>
              <p:cNvPr id="91" name="Arrow: Down 90">
                <a:extLst>
                  <a:ext uri="{FF2B5EF4-FFF2-40B4-BE49-F238E27FC236}">
                    <a16:creationId xmlns:a16="http://schemas.microsoft.com/office/drawing/2014/main" id="{4E283E97-44F8-FDA9-C398-271464580629}"/>
                  </a:ext>
                </a:extLst>
              </p:cNvPr>
              <p:cNvSpPr/>
              <p:nvPr/>
            </p:nvSpPr>
            <p:spPr>
              <a:xfrm>
                <a:off x="6561164" y="20232835"/>
                <a:ext cx="395004" cy="93394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: Single Corner Snipped 124">
                <a:extLst>
                  <a:ext uri="{FF2B5EF4-FFF2-40B4-BE49-F238E27FC236}">
                    <a16:creationId xmlns:a16="http://schemas.microsoft.com/office/drawing/2014/main" id="{48F476E2-C06E-F3E0-CC56-7DF8964B75CB}"/>
                  </a:ext>
                </a:extLst>
              </p:cNvPr>
              <p:cNvSpPr/>
              <p:nvPr/>
            </p:nvSpPr>
            <p:spPr>
              <a:xfrm>
                <a:off x="5764046" y="20313493"/>
                <a:ext cx="2008072" cy="556601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Implementation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7E51805-92EE-A342-3228-D8A43320B268}"/>
                </a:ext>
              </a:extLst>
            </p:cNvPr>
            <p:cNvGrpSpPr/>
            <p:nvPr/>
          </p:nvGrpSpPr>
          <p:grpSpPr>
            <a:xfrm>
              <a:off x="5692039" y="17858733"/>
              <a:ext cx="2008072" cy="933942"/>
              <a:chOff x="5754630" y="17858733"/>
              <a:chExt cx="2008072" cy="933942"/>
            </a:xfrm>
          </p:grpSpPr>
          <p:sp>
            <p:nvSpPr>
              <p:cNvPr id="92" name="Arrow: Down 91">
                <a:extLst>
                  <a:ext uri="{FF2B5EF4-FFF2-40B4-BE49-F238E27FC236}">
                    <a16:creationId xmlns:a16="http://schemas.microsoft.com/office/drawing/2014/main" id="{7FE2C866-0F79-CE12-2F25-0E6A6F9715B2}"/>
                  </a:ext>
                </a:extLst>
              </p:cNvPr>
              <p:cNvSpPr/>
              <p:nvPr/>
            </p:nvSpPr>
            <p:spPr>
              <a:xfrm>
                <a:off x="6570581" y="17858733"/>
                <a:ext cx="395004" cy="93394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: Single Corner Snipped 125">
                <a:extLst>
                  <a:ext uri="{FF2B5EF4-FFF2-40B4-BE49-F238E27FC236}">
                    <a16:creationId xmlns:a16="http://schemas.microsoft.com/office/drawing/2014/main" id="{61B68C16-678F-107E-9E4D-9B8BB8E20D13}"/>
                  </a:ext>
                </a:extLst>
              </p:cNvPr>
              <p:cNvSpPr/>
              <p:nvPr/>
            </p:nvSpPr>
            <p:spPr>
              <a:xfrm>
                <a:off x="5754630" y="17935476"/>
                <a:ext cx="2008072" cy="556601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Projection</a:t>
                </a:r>
              </a:p>
            </p:txBody>
          </p:sp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548E05B-338F-8EFC-83E2-1B52495D525E}"/>
                </a:ext>
              </a:extLst>
            </p:cNvPr>
            <p:cNvSpPr/>
            <p:nvPr/>
          </p:nvSpPr>
          <p:spPr>
            <a:xfrm>
              <a:off x="4967884" y="16879762"/>
              <a:ext cx="3456384" cy="93394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  <a:cs typeface="Arabic Typesetting" panose="020F0502020204030204" pitchFamily="66" charset="-78"/>
                </a:rPr>
                <a:t>Global Type</a:t>
              </a:r>
              <a:endParaRPr lang="en-US" sz="1200" b="0" dirty="0">
                <a:latin typeface="Arial Narrow" panose="020B0606020202030204" pitchFamily="34" charset="0"/>
                <a:cs typeface="Arabic Typesetting" panose="020F0502020204030204" pitchFamily="66" charset="-78"/>
              </a:endParaRPr>
            </a:p>
            <a:p>
              <a:pPr algn="ctr"/>
              <a:r>
                <a:rPr lang="en-US" sz="1500" b="0" dirty="0">
                  <a:latin typeface="Arial Narrow" panose="020B0606020202030204" pitchFamily="34" charset="0"/>
                  <a:cs typeface="Arabic Typesetting" panose="020F0502020204030204" pitchFamily="66" charset="-78"/>
                </a:rPr>
                <a:t>Master&gt;WorkerA:Work ; Master&gt;WorkerB:Work ; </a:t>
              </a:r>
              <a:br>
                <a:rPr lang="en-US" sz="1500" b="0" dirty="0">
                  <a:latin typeface="Arial Narrow" panose="020B0606020202030204" pitchFamily="34" charset="0"/>
                  <a:cs typeface="Arabic Typesetting" panose="020F0502020204030204" pitchFamily="66" charset="-78"/>
                </a:rPr>
              </a:br>
              <a:r>
                <a:rPr lang="en-US" sz="1500" b="0" dirty="0">
                  <a:latin typeface="Arial Narrow" panose="020B0606020202030204" pitchFamily="34" charset="0"/>
                  <a:cs typeface="Arabic Typesetting" panose="020F0502020204030204" pitchFamily="66" charset="-78"/>
                </a:rPr>
                <a:t>(WorkerA&gt;Master:Done || WorkerB&gt;Master:Done)</a:t>
              </a:r>
              <a:endParaRPr lang="en-US" sz="1500" dirty="0">
                <a:latin typeface="Arial Narrow" panose="020B0606020202030204" pitchFamily="34" charset="0"/>
                <a:cs typeface="Arabic Typesetting" panose="020F0502020204030204" pitchFamily="66" charset="-78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283BD4E-BF66-4947-FFD9-1FD6CE52A066}"/>
                </a:ext>
              </a:extLst>
            </p:cNvPr>
            <p:cNvGrpSpPr/>
            <p:nvPr/>
          </p:nvGrpSpPr>
          <p:grpSpPr>
            <a:xfrm>
              <a:off x="4823867" y="18939125"/>
              <a:ext cx="3744416" cy="1221702"/>
              <a:chOff x="4895875" y="18795109"/>
              <a:chExt cx="3744416" cy="1221702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BDEFCCF6-E807-E9FD-39A2-EFC5B873ACA5}"/>
                  </a:ext>
                </a:extLst>
              </p:cNvPr>
              <p:cNvSpPr/>
              <p:nvPr/>
            </p:nvSpPr>
            <p:spPr>
              <a:xfrm>
                <a:off x="5183907" y="1879510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 Narrow" panose="020B0606020202030204" pitchFamily="34" charset="0"/>
                  </a:rPr>
                  <a:t>MasterWorkerA!Work</a:t>
                </a:r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2C31CF3-6523-5557-755D-68835B62E507}"/>
                  </a:ext>
                </a:extLst>
              </p:cNvPr>
              <p:cNvSpPr/>
              <p:nvPr/>
            </p:nvSpPr>
            <p:spPr>
              <a:xfrm>
                <a:off x="5039891" y="1894380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 Narrow" panose="020B0606020202030204" pitchFamily="34" charset="0"/>
                  </a:rPr>
                  <a:t>MasterWorkerA!Work</a:t>
                </a:r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59CC74C6-DB20-CB87-C413-96C384916305}"/>
                  </a:ext>
                </a:extLst>
              </p:cNvPr>
              <p:cNvSpPr/>
              <p:nvPr/>
            </p:nvSpPr>
            <p:spPr>
              <a:xfrm>
                <a:off x="4895875" y="1908286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Arial Narrow" panose="020B0606020202030204" pitchFamily="34" charset="0"/>
                  </a:rPr>
                  <a:t>Local Types - </a:t>
                </a:r>
                <a:r>
                  <a:rPr lang="en-US" sz="2400" dirty="0">
                    <a:latin typeface="Arial Narrow" panose="020B0606020202030204" pitchFamily="34" charset="0"/>
                  </a:rPr>
                  <a:t>e.g., WorkerA</a:t>
                </a:r>
                <a:endParaRPr lang="en-US" sz="2400" b="1" dirty="0">
                  <a:latin typeface="Arial Narrow" panose="020B0606020202030204" pitchFamily="34" charset="0"/>
                </a:endParaRPr>
              </a:p>
              <a:p>
                <a:pPr algn="ctr"/>
                <a:r>
                  <a:rPr lang="en-US" sz="1500" dirty="0">
                    <a:latin typeface="Arial Narrow" panose="020B0606020202030204" pitchFamily="34" charset="0"/>
                  </a:rPr>
                  <a:t>MasterWorkerA?Work ; MasterWorkerA!Done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A20B30C-19AE-DF4D-3859-6880EEF6490A}"/>
                </a:ext>
              </a:extLst>
            </p:cNvPr>
            <p:cNvGrpSpPr/>
            <p:nvPr/>
          </p:nvGrpSpPr>
          <p:grpSpPr>
            <a:xfrm>
              <a:off x="4823867" y="21243381"/>
              <a:ext cx="3744416" cy="1221702"/>
              <a:chOff x="4895875" y="18795109"/>
              <a:chExt cx="3744416" cy="1221702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B86E83AD-243C-5797-CD06-0E34FFECAF50}"/>
                  </a:ext>
                </a:extLst>
              </p:cNvPr>
              <p:cNvSpPr/>
              <p:nvPr/>
            </p:nvSpPr>
            <p:spPr>
              <a:xfrm>
                <a:off x="5183907" y="1879510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 Narrow" panose="020B0606020202030204" pitchFamily="34" charset="0"/>
                  </a:rPr>
                  <a:t>MasterWorkerA!Work</a:t>
                </a:r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774423DF-DD7C-00B2-AC56-AFB3A6631669}"/>
                  </a:ext>
                </a:extLst>
              </p:cNvPr>
              <p:cNvSpPr/>
              <p:nvPr/>
            </p:nvSpPr>
            <p:spPr>
              <a:xfrm>
                <a:off x="5039891" y="1894380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 Narrow" panose="020B0606020202030204" pitchFamily="34" charset="0"/>
                  </a:rPr>
                  <a:t>MasterWorkerA!Work</a:t>
                </a:r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07B37D0-C479-F244-1956-9CBC96903DAF}"/>
                  </a:ext>
                </a:extLst>
              </p:cNvPr>
              <p:cNvSpPr/>
              <p:nvPr/>
            </p:nvSpPr>
            <p:spPr>
              <a:xfrm>
                <a:off x="4895875" y="19082869"/>
                <a:ext cx="3456384" cy="933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 Narrow" panose="020B0606020202030204" pitchFamily="34" charset="0"/>
                  </a:rPr>
                  <a:t>Processes</a:t>
                </a:r>
              </a:p>
            </p:txBody>
          </p:sp>
        </p:grpSp>
      </p:grpSp>
      <p:pic>
        <p:nvPicPr>
          <p:cNvPr id="4" name="Picture 3" descr="A diagram of a work flow&#10;&#10;Description automatically generated">
            <a:extLst>
              <a:ext uri="{FF2B5EF4-FFF2-40B4-BE49-F238E27FC236}">
                <a16:creationId xmlns:a16="http://schemas.microsoft.com/office/drawing/2014/main" id="{D8A378D2-2BCD-B8DB-D2EF-B71C03AD8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" y="15984363"/>
            <a:ext cx="4230000" cy="56503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537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Telmo Ribeiro</cp:lastModifiedBy>
  <cp:revision>286</cp:revision>
  <cp:lastPrinted>1601-01-01T00:00:00Z</cp:lastPrinted>
  <dcterms:created xsi:type="dcterms:W3CDTF">2005-12-07T20:09:13Z</dcterms:created>
  <dcterms:modified xsi:type="dcterms:W3CDTF">2024-03-08T19:50:35Z</dcterms:modified>
</cp:coreProperties>
</file>