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F9555C-83F2-41AC-8978-7F7E0FEC9BBA}">
  <a:tblStyle styleId="{FCF9555C-83F2-41AC-8978-7F7E0FEC9B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21af30d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21af30d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21af30d9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21af30d9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21af30d9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21af30d9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21af30d9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21af30d9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21af30d9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21af30d9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21af30d9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21af30d9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21af30d9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21af30d9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21af30d9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21af30d9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21af30d9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21af30d9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21af30d9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21af30d9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21af30d9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21af30d9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1af30d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1af30d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21af30d9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21af30d9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21af30d9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21af30d9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21af30d9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21af30d9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21af30d9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21af30d9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21af30d9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21af30d9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21af30d9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21af30d9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21af30d9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21af30d9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21af30d9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21af30d9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l.acm.org/doi/10.1145/3477314.35072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Roboto"/>
                <a:ea typeface="Roboto"/>
                <a:cs typeface="Roboto"/>
                <a:sym typeface="Roboto"/>
              </a:rPr>
              <a:t>ADU Classifier</a:t>
            </a:r>
            <a:endParaRPr>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Roboto"/>
                <a:ea typeface="Roboto"/>
                <a:cs typeface="Roboto"/>
                <a:sym typeface="Roboto"/>
              </a:rPr>
              <a:t>using Deep Learning with Transformers</a:t>
            </a:r>
            <a:endParaRPr>
              <a:latin typeface="Roboto"/>
              <a:ea typeface="Roboto"/>
              <a:cs typeface="Roboto"/>
              <a:sym typeface="Roboto"/>
            </a:endParaRPr>
          </a:p>
        </p:txBody>
      </p:sp>
      <p:sp>
        <p:nvSpPr>
          <p:cNvPr id="56" name="Google Shape;56;p13"/>
          <p:cNvSpPr txBox="1"/>
          <p:nvPr/>
        </p:nvSpPr>
        <p:spPr>
          <a:xfrm>
            <a:off x="3256200" y="4116300"/>
            <a:ext cx="26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Telmo Baptista | M.EIC | FEUP</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Evaluation</a:t>
            </a:r>
            <a:endParaRPr/>
          </a:p>
        </p:txBody>
      </p: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38" name="Google Shape;138;p22"/>
          <p:cNvGraphicFramePr/>
          <p:nvPr/>
        </p:nvGraphicFramePr>
        <p:xfrm>
          <a:off x="311700" y="1970188"/>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0.30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0.36</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0.50</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0.55</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0.75</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0.63</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0.30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0.38</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0.55</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0.38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0.45</a:t>
                      </a:r>
                      <a:endParaRPr sz="1000"/>
                    </a:p>
                  </a:txBody>
                  <a:tcPr marT="91425" marB="91425" marR="91425" marL="91425" anchor="ct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0.53</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0.52</a:t>
                      </a:r>
                      <a:endParaRPr sz="1000"/>
                    </a:p>
                  </a:txBody>
                  <a:tcPr marT="91425" marB="91425" marR="91425" marL="91425" anchor="ctr"/>
                </a:tc>
              </a:tr>
            </a:tbl>
          </a:graphicData>
        </a:graphic>
      </p:graphicFrame>
      <p:graphicFrame>
        <p:nvGraphicFramePr>
          <p:cNvPr id="139" name="Google Shape;139;p22"/>
          <p:cNvGraphicFramePr/>
          <p:nvPr/>
        </p:nvGraphicFramePr>
        <p:xfrm>
          <a:off x="4819100" y="1970188"/>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0.43</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0.52</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0.63</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0.68</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0.65</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0.34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0.45</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0.66</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0.62</a:t>
                      </a:r>
                      <a:endParaRPr sz="1000"/>
                    </a:p>
                  </a:txBody>
                  <a:tcPr marT="91425" marB="91425" marR="91425" marL="91425" anchor="ct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0.62</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0.62</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0.61</a:t>
                      </a:r>
                      <a:endParaRPr sz="1000"/>
                    </a:p>
                  </a:txBody>
                  <a:tcPr marT="91425" marB="91425" marR="91425" marL="91425" anchor="ctr"/>
                </a:tc>
              </a:tr>
            </a:tbl>
          </a:graphicData>
        </a:graphic>
      </p:graphicFrame>
      <p:sp>
        <p:nvSpPr>
          <p:cNvPr id="140" name="Google Shape;140;p22"/>
          <p:cNvSpPr txBox="1"/>
          <p:nvPr/>
        </p:nvSpPr>
        <p:spPr>
          <a:xfrm>
            <a:off x="311750" y="1295525"/>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SVC</a:t>
            </a:r>
            <a:r>
              <a:rPr lang="en-GB"/>
              <a:t>:</a:t>
            </a:r>
            <a:endParaRPr/>
          </a:p>
          <a:p>
            <a:pPr indent="-317500" lvl="0" marL="457200" rtl="0" algn="l">
              <a:spcBef>
                <a:spcPts val="0"/>
              </a:spcBef>
              <a:spcAft>
                <a:spcPts val="0"/>
              </a:spcAft>
              <a:buSzPts val="1400"/>
              <a:buChar char="●"/>
            </a:pPr>
            <a:r>
              <a:rPr lang="en-GB"/>
              <a:t>Micro-accuracy: 54%</a:t>
            </a:r>
            <a:endParaRPr/>
          </a:p>
        </p:txBody>
      </p:sp>
      <p:sp>
        <p:nvSpPr>
          <p:cNvPr id="141" name="Google Shape;141;p22"/>
          <p:cNvSpPr txBox="1"/>
          <p:nvPr/>
        </p:nvSpPr>
        <p:spPr>
          <a:xfrm>
            <a:off x="4819150" y="1354600"/>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CLS_C</a:t>
            </a:r>
            <a:r>
              <a:rPr lang="en-GB"/>
              <a:t>:</a:t>
            </a:r>
            <a:endParaRPr/>
          </a:p>
          <a:p>
            <a:pPr indent="-317500" lvl="0" marL="457200" rtl="0" algn="l">
              <a:spcBef>
                <a:spcPts val="0"/>
              </a:spcBef>
              <a:spcAft>
                <a:spcPts val="0"/>
              </a:spcAft>
              <a:buSzPts val="1400"/>
              <a:buChar char="●"/>
            </a:pPr>
            <a:r>
              <a:rPr lang="en-GB"/>
              <a:t>Micro-accuracy: 62%</a:t>
            </a:r>
            <a:endParaRPr/>
          </a:p>
        </p:txBody>
      </p:sp>
      <p:sp>
        <p:nvSpPr>
          <p:cNvPr id="142" name="Google Shape;142;p22"/>
          <p:cNvSpPr txBox="1"/>
          <p:nvPr/>
        </p:nvSpPr>
        <p:spPr>
          <a:xfrm>
            <a:off x="311688" y="44855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Table. 1 </a:t>
            </a:r>
            <a:r>
              <a:rPr lang="en-GB" sz="700"/>
              <a:t>- Classification report for SVC (first project).</a:t>
            </a:r>
            <a:endParaRPr sz="700"/>
          </a:p>
        </p:txBody>
      </p:sp>
      <p:sp>
        <p:nvSpPr>
          <p:cNvPr id="143" name="Google Shape;143;p22"/>
          <p:cNvSpPr txBox="1"/>
          <p:nvPr/>
        </p:nvSpPr>
        <p:spPr>
          <a:xfrm>
            <a:off x="4819088" y="44855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Table. 2 - Classification report for CLS_C.</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Evaluation</a:t>
            </a:r>
            <a:endParaRPr/>
          </a:p>
        </p:txBody>
      </p:sp>
      <p:sp>
        <p:nvSpPr>
          <p:cNvPr id="149" name="Google Shape;149;p23"/>
          <p:cNvSpPr txBox="1"/>
          <p:nvPr>
            <p:ph idx="1" type="body"/>
          </p:nvPr>
        </p:nvSpPr>
        <p:spPr>
          <a:xfrm>
            <a:off x="311700" y="1152475"/>
            <a:ext cx="816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Is the accuracy obtained really accurate? </a:t>
            </a:r>
            <a:r>
              <a:rPr b="1" lang="en-GB"/>
              <a:t>No.</a:t>
            </a:r>
            <a:endParaRPr b="1"/>
          </a:p>
          <a:p>
            <a:pPr indent="-317500" lvl="0" marL="457200" rtl="0" algn="l">
              <a:spcBef>
                <a:spcPts val="0"/>
              </a:spcBef>
              <a:spcAft>
                <a:spcPts val="0"/>
              </a:spcAft>
              <a:buSzPts val="1400"/>
              <a:buChar char="●"/>
            </a:pPr>
            <a:r>
              <a:rPr lang="en-GB"/>
              <a:t>There’s conflicts in annotations on the dataset, and they weren’t treated here, let’s look at some “errors”.</a:t>
            </a:r>
            <a:endParaRPr/>
          </a:p>
        </p:txBody>
      </p:sp>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51" name="Google Shape;151;p23"/>
          <p:cNvGraphicFramePr/>
          <p:nvPr/>
        </p:nvGraphicFramePr>
        <p:xfrm>
          <a:off x="491675" y="2199425"/>
          <a:ext cx="3000000" cy="3000000"/>
        </p:xfrm>
        <a:graphic>
          <a:graphicData uri="http://schemas.openxmlformats.org/drawingml/2006/table">
            <a:tbl>
              <a:tblPr>
                <a:noFill/>
                <a:tableStyleId>{FCF9555C-83F2-41AC-8978-7F7E0FEC9BBA}</a:tableStyleId>
              </a:tblPr>
              <a:tblGrid>
                <a:gridCol w="5855600"/>
                <a:gridCol w="1197825"/>
                <a:gridCol w="1107200"/>
              </a:tblGrid>
              <a:tr h="401650">
                <a:tc>
                  <a:txBody>
                    <a:bodyPr/>
                    <a:lstStyle/>
                    <a:p>
                      <a:pPr indent="0" lvl="0" marL="0" rtl="0" algn="ctr">
                        <a:spcBef>
                          <a:spcPts val="0"/>
                        </a:spcBef>
                        <a:spcAft>
                          <a:spcPts val="0"/>
                        </a:spcAft>
                        <a:buNone/>
                      </a:pPr>
                      <a:r>
                        <a:rPr b="1" lang="en-GB"/>
                        <a:t>ADU</a:t>
                      </a:r>
                      <a:endParaRPr b="1"/>
                    </a:p>
                  </a:txBody>
                  <a:tcPr marT="91425" marB="91425" marR="91425" marL="91425" anchor="ctr"/>
                </a:tc>
                <a:tc>
                  <a:txBody>
                    <a:bodyPr/>
                    <a:lstStyle/>
                    <a:p>
                      <a:pPr indent="0" lvl="0" marL="0" rtl="0" algn="ctr">
                        <a:spcBef>
                          <a:spcPts val="0"/>
                        </a:spcBef>
                        <a:spcAft>
                          <a:spcPts val="0"/>
                        </a:spcAft>
                        <a:buNone/>
                      </a:pPr>
                      <a:r>
                        <a:rPr b="1" lang="en-GB"/>
                        <a:t>Target</a:t>
                      </a:r>
                      <a:endParaRPr b="1"/>
                    </a:p>
                  </a:txBody>
                  <a:tcPr marT="91425" marB="91425" marR="91425" marL="91425" anchor="ctr"/>
                </a:tc>
                <a:tc>
                  <a:txBody>
                    <a:bodyPr/>
                    <a:lstStyle/>
                    <a:p>
                      <a:pPr indent="0" lvl="0" marL="0" rtl="0" algn="ctr">
                        <a:spcBef>
                          <a:spcPts val="0"/>
                        </a:spcBef>
                        <a:spcAft>
                          <a:spcPts val="0"/>
                        </a:spcAft>
                        <a:buNone/>
                      </a:pPr>
                      <a:r>
                        <a:rPr b="1" lang="en-GB"/>
                        <a:t>Predicted</a:t>
                      </a:r>
                      <a:endParaRPr b="1"/>
                    </a:p>
                  </a:txBody>
                  <a:tcPr marT="91425" marB="91425" marR="91425" marL="91425" anchor="ctr"/>
                </a:tc>
              </a:tr>
              <a:tr h="394875">
                <a:tc>
                  <a:txBody>
                    <a:bodyPr/>
                    <a:lstStyle/>
                    <a:p>
                      <a:pPr indent="0" lvl="0" marL="0" rtl="0" algn="l">
                        <a:spcBef>
                          <a:spcPts val="0"/>
                        </a:spcBef>
                        <a:spcAft>
                          <a:spcPts val="0"/>
                        </a:spcAft>
                        <a:buNone/>
                      </a:pPr>
                      <a:r>
                        <a:rPr lang="en-GB" sz="1000">
                          <a:solidFill>
                            <a:schemeClr val="dk2"/>
                          </a:solidFill>
                        </a:rPr>
                        <a:t>“Em dezembro do ano passado Fernando Medina avançou com a proposta de obras profundas na Segunda Circular”</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GB">
                          <a:solidFill>
                            <a:srgbClr val="990000"/>
                          </a:solidFill>
                        </a:rPr>
                        <a:t>Value</a:t>
                      </a:r>
                      <a:endParaRPr>
                        <a:solidFill>
                          <a:srgbClr val="990000"/>
                        </a:solidFill>
                      </a:endParaRPr>
                    </a:p>
                  </a:txBody>
                  <a:tcPr marT="91425" marB="91425" marR="91425" marL="91425" anchor="ctr"/>
                </a:tc>
                <a:tc>
                  <a:txBody>
                    <a:bodyPr/>
                    <a:lstStyle/>
                    <a:p>
                      <a:pPr indent="0" lvl="0" marL="0" rtl="0" algn="ctr">
                        <a:spcBef>
                          <a:spcPts val="0"/>
                        </a:spcBef>
                        <a:spcAft>
                          <a:spcPts val="0"/>
                        </a:spcAft>
                        <a:buNone/>
                      </a:pPr>
                      <a:r>
                        <a:rPr lang="en-GB">
                          <a:solidFill>
                            <a:srgbClr val="38761D"/>
                          </a:solidFill>
                        </a:rPr>
                        <a:t>Fact</a:t>
                      </a:r>
                      <a:endParaRPr>
                        <a:solidFill>
                          <a:srgbClr val="38761D"/>
                        </a:solidFill>
                      </a:endParaRPr>
                    </a:p>
                  </a:txBody>
                  <a:tcPr marT="91425" marB="91425" marR="91425" marL="91425" anchor="ctr"/>
                </a:tc>
              </a:tr>
              <a:tr h="394875">
                <a:tc>
                  <a:txBody>
                    <a:bodyPr/>
                    <a:lstStyle/>
                    <a:p>
                      <a:pPr indent="0" lvl="0" marL="0" rtl="0" algn="l">
                        <a:spcBef>
                          <a:spcPts val="0"/>
                        </a:spcBef>
                        <a:spcAft>
                          <a:spcPts val="0"/>
                        </a:spcAft>
                        <a:buNone/>
                      </a:pPr>
                      <a:r>
                        <a:rPr lang="en-GB" sz="1000">
                          <a:solidFill>
                            <a:schemeClr val="dk2"/>
                          </a:solidFill>
                        </a:rPr>
                        <a:t>“É tudo cómico na FIFA”</a:t>
                      </a:r>
                      <a:endParaRPr sz="1000">
                        <a:solidFill>
                          <a:schemeClr val="dk2"/>
                        </a:solidFill>
                      </a:endParaRPr>
                    </a:p>
                  </a:txBody>
                  <a:tcPr marT="91425" marB="91425" marR="91425" marL="91425"/>
                </a:tc>
                <a:tc>
                  <a:txBody>
                    <a:bodyPr/>
                    <a:lstStyle/>
                    <a:p>
                      <a:pPr indent="0" lvl="0" marL="0" rtl="0" algn="ctr">
                        <a:spcBef>
                          <a:spcPts val="0"/>
                        </a:spcBef>
                        <a:spcAft>
                          <a:spcPts val="0"/>
                        </a:spcAft>
                        <a:buNone/>
                      </a:pPr>
                      <a:r>
                        <a:rPr lang="en-GB">
                          <a:solidFill>
                            <a:srgbClr val="990000"/>
                          </a:solidFill>
                        </a:rPr>
                        <a:t>Value(+)</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GB">
                          <a:solidFill>
                            <a:srgbClr val="38761D"/>
                          </a:solidFill>
                        </a:rPr>
                        <a:t>Value(-)</a:t>
                      </a:r>
                      <a:endParaRPr>
                        <a:solidFill>
                          <a:schemeClr val="dk2"/>
                        </a:solidFill>
                      </a:endParaRPr>
                    </a:p>
                  </a:txBody>
                  <a:tcPr marT="91425" marB="91425" marR="91425" marL="91425" anchor="ctr"/>
                </a:tc>
              </a:tr>
              <a:tr h="394875">
                <a:tc>
                  <a:txBody>
                    <a:bodyPr/>
                    <a:lstStyle/>
                    <a:p>
                      <a:pPr indent="0" lvl="0" marL="0" rtl="0" algn="l">
                        <a:spcBef>
                          <a:spcPts val="0"/>
                        </a:spcBef>
                        <a:spcAft>
                          <a:spcPts val="0"/>
                        </a:spcAft>
                        <a:buNone/>
                      </a:pPr>
                      <a:r>
                        <a:rPr lang="en-GB" sz="1000">
                          <a:solidFill>
                            <a:schemeClr val="dk2"/>
                          </a:solidFill>
                        </a:rPr>
                        <a:t>“Referindo-se aos incidentes, o presidente da UEFA, Michel Platini, afirmou estar muito triste com o sucedido”</a:t>
                      </a:r>
                      <a:endParaRPr sz="1000">
                        <a:solidFill>
                          <a:schemeClr val="dk2"/>
                        </a:solidFill>
                      </a:endParaRPr>
                    </a:p>
                  </a:txBody>
                  <a:tcPr marT="91425" marB="91425" marR="91425" marL="91425"/>
                </a:tc>
                <a:tc>
                  <a:txBody>
                    <a:bodyPr/>
                    <a:lstStyle/>
                    <a:p>
                      <a:pPr indent="0" lvl="0" marL="0" rtl="0" algn="ctr">
                        <a:spcBef>
                          <a:spcPts val="0"/>
                        </a:spcBef>
                        <a:spcAft>
                          <a:spcPts val="0"/>
                        </a:spcAft>
                        <a:buNone/>
                      </a:pPr>
                      <a:r>
                        <a:rPr lang="en-GB">
                          <a:solidFill>
                            <a:srgbClr val="990000"/>
                          </a:solidFill>
                        </a:rPr>
                        <a:t>Value(-)</a:t>
                      </a:r>
                      <a:endParaRPr>
                        <a:solidFill>
                          <a:schemeClr val="dk2"/>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GB">
                          <a:solidFill>
                            <a:srgbClr val="38761D"/>
                          </a:solidFill>
                        </a:rPr>
                        <a:t>Fact</a:t>
                      </a:r>
                      <a:endParaRPr>
                        <a:solidFill>
                          <a:schemeClr val="dk2"/>
                        </a:solidFill>
                      </a:endParaRPr>
                    </a:p>
                  </a:txBody>
                  <a:tcPr marT="91425" marB="91425" marR="91425" marL="91425" anchor="ctr"/>
                </a:tc>
              </a:tr>
            </a:tbl>
          </a:graphicData>
        </a:graphic>
      </p:graphicFrame>
      <p:sp>
        <p:nvSpPr>
          <p:cNvPr id="152" name="Google Shape;152;p23"/>
          <p:cNvSpPr txBox="1"/>
          <p:nvPr/>
        </p:nvSpPr>
        <p:spPr>
          <a:xfrm>
            <a:off x="491663" y="39725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Table. 3 - CLS_C errors on testing set.</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a:t>
            </a:r>
            <a:r>
              <a:rPr i="1" lang="en-GB"/>
              <a:t>CLS_NC</a:t>
            </a:r>
            <a:endParaRPr/>
          </a:p>
        </p:txBody>
      </p:sp>
      <p:sp>
        <p:nvSpPr>
          <p:cNvPr id="158" name="Google Shape;158;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Same in architecture </a:t>
            </a:r>
            <a:r>
              <a:rPr lang="en-GB"/>
              <a:t>to </a:t>
            </a:r>
            <a:r>
              <a:rPr i="1" lang="en-GB"/>
              <a:t>CLS_C</a:t>
            </a:r>
            <a:r>
              <a:rPr lang="en-GB"/>
              <a:t> but trained on dataset that doesn’t contain conflicted ADUs:</a:t>
            </a:r>
            <a:endParaRPr/>
          </a:p>
          <a:p>
            <a:pPr indent="-292100" lvl="1" marL="914400" rtl="0" algn="l">
              <a:spcBef>
                <a:spcPts val="0"/>
              </a:spcBef>
              <a:spcAft>
                <a:spcPts val="0"/>
              </a:spcAft>
              <a:buSzPts val="1000"/>
              <a:buChar char="○"/>
            </a:pPr>
            <a:r>
              <a:rPr lang="en-GB"/>
              <a:t>Conflicts are resolved by majority wins, if tied both are eliminated;</a:t>
            </a:r>
            <a:endParaRPr/>
          </a:p>
          <a:p>
            <a:pPr indent="-317500" lvl="0" marL="457200" rtl="0" algn="l">
              <a:spcBef>
                <a:spcPts val="0"/>
              </a:spcBef>
              <a:spcAft>
                <a:spcPts val="0"/>
              </a:spcAft>
              <a:buSzPts val="1400"/>
              <a:buChar char="●"/>
            </a:pPr>
            <a:r>
              <a:rPr lang="en-GB"/>
              <a:t>Trained on non-conflict ADU dataset:</a:t>
            </a:r>
            <a:endParaRPr/>
          </a:p>
          <a:p>
            <a:pPr indent="-292100" lvl="1" marL="914400" rtl="0" algn="l">
              <a:spcBef>
                <a:spcPts val="0"/>
              </a:spcBef>
              <a:spcAft>
                <a:spcPts val="0"/>
              </a:spcAft>
              <a:buSzPts val="1000"/>
              <a:buChar char="○"/>
            </a:pPr>
            <a:r>
              <a:rPr lang="en-GB"/>
              <a:t>Training: 6936 ADUs (64%);</a:t>
            </a:r>
            <a:endParaRPr/>
          </a:p>
          <a:p>
            <a:pPr indent="-292100" lvl="1" marL="914400" rtl="0" algn="l">
              <a:spcBef>
                <a:spcPts val="0"/>
              </a:spcBef>
              <a:spcAft>
                <a:spcPts val="0"/>
              </a:spcAft>
              <a:buSzPts val="1000"/>
              <a:buChar char="○"/>
            </a:pPr>
            <a:r>
              <a:rPr lang="en-GB"/>
              <a:t>Validation: 1469 ADUs (16%);</a:t>
            </a:r>
            <a:endParaRPr/>
          </a:p>
          <a:p>
            <a:pPr indent="-292100" lvl="1" marL="914400" rtl="0" algn="l">
              <a:spcBef>
                <a:spcPts val="0"/>
              </a:spcBef>
              <a:spcAft>
                <a:spcPts val="0"/>
              </a:spcAft>
              <a:buSzPts val="1000"/>
              <a:buChar char="○"/>
            </a:pPr>
            <a:r>
              <a:rPr lang="en-GB"/>
              <a:t>Test: 1787 ADUs (20%)</a:t>
            </a:r>
            <a:endParaRPr/>
          </a:p>
          <a:p>
            <a:pPr indent="-292100" lvl="1" marL="914400" rtl="0" algn="l">
              <a:spcBef>
                <a:spcPts val="0"/>
              </a:spcBef>
              <a:spcAft>
                <a:spcPts val="0"/>
              </a:spcAft>
              <a:buSzPts val="1000"/>
              <a:buChar char="○"/>
            </a:pPr>
            <a:r>
              <a:rPr lang="en-GB"/>
              <a:t>Splits were made to ensure distribution of labels is maintained;</a:t>
            </a:r>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0" name="Google Shape;160;p24"/>
          <p:cNvSpPr txBox="1"/>
          <p:nvPr/>
        </p:nvSpPr>
        <p:spPr>
          <a:xfrm>
            <a:off x="4782463" y="399140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8 - Label distribution after removing conflicted ADUs.</a:t>
            </a:r>
            <a:endParaRPr sz="700"/>
          </a:p>
        </p:txBody>
      </p:sp>
      <p:pic>
        <p:nvPicPr>
          <p:cNvPr id="161" name="Google Shape;161;p24"/>
          <p:cNvPicPr preferRelativeResize="0"/>
          <p:nvPr/>
        </p:nvPicPr>
        <p:blipFill>
          <a:blip r:embed="rId3">
            <a:alphaModFix/>
          </a:blip>
          <a:stretch>
            <a:fillRect/>
          </a:stretch>
        </p:blipFill>
        <p:spPr>
          <a:xfrm>
            <a:off x="4782475" y="1152100"/>
            <a:ext cx="4049816" cy="283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Training stages</a:t>
            </a:r>
            <a:endParaRPr/>
          </a:p>
        </p:txBody>
      </p:sp>
      <p:sp>
        <p:nvSpPr>
          <p:cNvPr id="167" name="Google Shape;16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8" name="Google Shape;168;p25"/>
          <p:cNvPicPr preferRelativeResize="0"/>
          <p:nvPr/>
        </p:nvPicPr>
        <p:blipFill>
          <a:blip r:embed="rId3">
            <a:alphaModFix/>
          </a:blip>
          <a:stretch>
            <a:fillRect/>
          </a:stretch>
        </p:blipFill>
        <p:spPr>
          <a:xfrm>
            <a:off x="311700" y="2095503"/>
            <a:ext cx="3875477" cy="2567724"/>
          </a:xfrm>
          <a:prstGeom prst="rect">
            <a:avLst/>
          </a:prstGeom>
          <a:noFill/>
          <a:ln>
            <a:noFill/>
          </a:ln>
        </p:spPr>
      </p:pic>
      <p:pic>
        <p:nvPicPr>
          <p:cNvPr id="169" name="Google Shape;169;p25"/>
          <p:cNvPicPr preferRelativeResize="0"/>
          <p:nvPr/>
        </p:nvPicPr>
        <p:blipFill>
          <a:blip r:embed="rId4">
            <a:alphaModFix/>
          </a:blip>
          <a:stretch>
            <a:fillRect/>
          </a:stretch>
        </p:blipFill>
        <p:spPr>
          <a:xfrm>
            <a:off x="5145675" y="2095537"/>
            <a:ext cx="3875477" cy="2567700"/>
          </a:xfrm>
          <a:prstGeom prst="rect">
            <a:avLst/>
          </a:prstGeom>
          <a:noFill/>
          <a:ln>
            <a:noFill/>
          </a:ln>
        </p:spPr>
      </p:pic>
      <p:sp>
        <p:nvSpPr>
          <p:cNvPr id="170" name="Google Shape;170;p25"/>
          <p:cNvSpPr txBox="1"/>
          <p:nvPr/>
        </p:nvSpPr>
        <p:spPr>
          <a:xfrm>
            <a:off x="311700" y="1017725"/>
            <a:ext cx="4260300" cy="940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GB">
                <a:solidFill>
                  <a:schemeClr val="dk2"/>
                </a:solidFill>
              </a:rPr>
              <a:t>Freeze training</a:t>
            </a:r>
            <a:r>
              <a:rPr lang="en-GB">
                <a:solidFill>
                  <a:schemeClr val="dk2"/>
                </a:solidFill>
              </a:rPr>
              <a:t> for 30 epochs:</a:t>
            </a:r>
            <a:endParaRPr>
              <a:solidFill>
                <a:schemeClr val="dk2"/>
              </a:solidFill>
            </a:endParaRPr>
          </a:p>
          <a:p>
            <a:pPr indent="-292100" lvl="1" marL="914400" rtl="0" algn="l">
              <a:lnSpc>
                <a:spcPct val="115000"/>
              </a:lnSpc>
              <a:spcBef>
                <a:spcPts val="0"/>
              </a:spcBef>
              <a:spcAft>
                <a:spcPts val="0"/>
              </a:spcAft>
              <a:buClr>
                <a:schemeClr val="dk2"/>
              </a:buClr>
              <a:buSzPts val="1000"/>
              <a:buChar char="○"/>
            </a:pPr>
            <a:r>
              <a:rPr lang="en-GB" sz="1000">
                <a:solidFill>
                  <a:schemeClr val="dk2"/>
                </a:solidFill>
              </a:rPr>
              <a:t>Best epoch: 25;</a:t>
            </a:r>
            <a:endParaRPr sz="1000">
              <a:solidFill>
                <a:schemeClr val="dk2"/>
              </a:solidFill>
            </a:endParaRPr>
          </a:p>
          <a:p>
            <a:pPr indent="-292100" lvl="1" marL="914400" rtl="0" algn="l">
              <a:lnSpc>
                <a:spcPct val="115000"/>
              </a:lnSpc>
              <a:spcBef>
                <a:spcPts val="0"/>
              </a:spcBef>
              <a:spcAft>
                <a:spcPts val="0"/>
              </a:spcAft>
              <a:buClr>
                <a:schemeClr val="dk2"/>
              </a:buClr>
              <a:buSzPts val="1000"/>
              <a:buChar char="○"/>
            </a:pPr>
            <a:r>
              <a:rPr lang="en-GB" sz="1000">
                <a:solidFill>
                  <a:schemeClr val="dk2"/>
                </a:solidFill>
              </a:rPr>
              <a:t>Validation loss: 1.011;</a:t>
            </a:r>
            <a:endParaRPr sz="1000">
              <a:solidFill>
                <a:schemeClr val="dk2"/>
              </a:solidFill>
            </a:endParaRPr>
          </a:p>
          <a:p>
            <a:pPr indent="-292100" lvl="1" marL="914400" rtl="0" algn="l">
              <a:lnSpc>
                <a:spcPct val="115000"/>
              </a:lnSpc>
              <a:spcBef>
                <a:spcPts val="0"/>
              </a:spcBef>
              <a:spcAft>
                <a:spcPts val="0"/>
              </a:spcAft>
              <a:buClr>
                <a:schemeClr val="dk2"/>
              </a:buClr>
              <a:buSzPts val="1000"/>
              <a:buChar char="○"/>
            </a:pPr>
            <a:r>
              <a:rPr lang="en-GB" sz="1000">
                <a:solidFill>
                  <a:schemeClr val="dk2"/>
                </a:solidFill>
              </a:rPr>
              <a:t>Validation micro-accuracy: 57.77%;</a:t>
            </a:r>
            <a:endParaRPr/>
          </a:p>
        </p:txBody>
      </p:sp>
      <p:sp>
        <p:nvSpPr>
          <p:cNvPr id="171" name="Google Shape;171;p25"/>
          <p:cNvSpPr txBox="1"/>
          <p:nvPr/>
        </p:nvSpPr>
        <p:spPr>
          <a:xfrm>
            <a:off x="4760850" y="1017725"/>
            <a:ext cx="4260300" cy="940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GB">
                <a:solidFill>
                  <a:schemeClr val="dk2"/>
                </a:solidFill>
              </a:rPr>
              <a:t>Fine-tuning</a:t>
            </a:r>
            <a:r>
              <a:rPr lang="en-GB">
                <a:solidFill>
                  <a:schemeClr val="dk2"/>
                </a:solidFill>
              </a:rPr>
              <a:t> for 15 epochs:</a:t>
            </a:r>
            <a:endParaRPr>
              <a:solidFill>
                <a:schemeClr val="dk2"/>
              </a:solidFill>
            </a:endParaRPr>
          </a:p>
          <a:p>
            <a:pPr indent="-292100" lvl="1" marL="914400" rtl="0" algn="l">
              <a:lnSpc>
                <a:spcPct val="115000"/>
              </a:lnSpc>
              <a:spcBef>
                <a:spcPts val="0"/>
              </a:spcBef>
              <a:spcAft>
                <a:spcPts val="0"/>
              </a:spcAft>
              <a:buClr>
                <a:schemeClr val="dk2"/>
              </a:buClr>
              <a:buSzPts val="1000"/>
              <a:buChar char="○"/>
            </a:pPr>
            <a:r>
              <a:rPr lang="en-GB" sz="1000">
                <a:solidFill>
                  <a:schemeClr val="dk2"/>
                </a:solidFill>
              </a:rPr>
              <a:t>Best epoch: 1;</a:t>
            </a:r>
            <a:endParaRPr sz="1000">
              <a:solidFill>
                <a:schemeClr val="dk2"/>
              </a:solidFill>
            </a:endParaRPr>
          </a:p>
          <a:p>
            <a:pPr indent="-292100" lvl="1" marL="914400" rtl="0" algn="l">
              <a:lnSpc>
                <a:spcPct val="115000"/>
              </a:lnSpc>
              <a:spcBef>
                <a:spcPts val="0"/>
              </a:spcBef>
              <a:spcAft>
                <a:spcPts val="0"/>
              </a:spcAft>
              <a:buClr>
                <a:schemeClr val="dk2"/>
              </a:buClr>
              <a:buSzPts val="1000"/>
              <a:buChar char="○"/>
            </a:pPr>
            <a:r>
              <a:rPr lang="en-GB" sz="1000">
                <a:solidFill>
                  <a:schemeClr val="dk2"/>
                </a:solidFill>
              </a:rPr>
              <a:t>Validation loss: 0.869;</a:t>
            </a:r>
            <a:endParaRPr sz="1000">
              <a:solidFill>
                <a:schemeClr val="dk2"/>
              </a:solidFill>
            </a:endParaRPr>
          </a:p>
          <a:p>
            <a:pPr indent="-292100" lvl="1" marL="914400" rtl="0" algn="l">
              <a:lnSpc>
                <a:spcPct val="115000"/>
              </a:lnSpc>
              <a:spcBef>
                <a:spcPts val="0"/>
              </a:spcBef>
              <a:spcAft>
                <a:spcPts val="0"/>
              </a:spcAft>
              <a:buClr>
                <a:schemeClr val="dk2"/>
              </a:buClr>
              <a:buSzPts val="1000"/>
              <a:buChar char="○"/>
            </a:pPr>
            <a:r>
              <a:rPr lang="en-GB" sz="1000">
                <a:solidFill>
                  <a:schemeClr val="dk2"/>
                </a:solidFill>
              </a:rPr>
              <a:t>Validation micro-accuracy: 63.78%;</a:t>
            </a:r>
            <a:endParaRPr/>
          </a:p>
        </p:txBody>
      </p:sp>
      <p:sp>
        <p:nvSpPr>
          <p:cNvPr id="172" name="Google Shape;172;p25"/>
          <p:cNvSpPr txBox="1"/>
          <p:nvPr/>
        </p:nvSpPr>
        <p:spPr>
          <a:xfrm>
            <a:off x="311688" y="466322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9 - Loss and micro-accuracy evolution on freeze training stage.</a:t>
            </a:r>
            <a:endParaRPr sz="700"/>
          </a:p>
        </p:txBody>
      </p:sp>
      <p:sp>
        <p:nvSpPr>
          <p:cNvPr id="173" name="Google Shape;173;p25"/>
          <p:cNvSpPr txBox="1"/>
          <p:nvPr/>
        </p:nvSpPr>
        <p:spPr>
          <a:xfrm>
            <a:off x="5145663" y="47137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10 - Loss and micro-accuracy evolution on fine-tuning stage.</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Evaluation</a:t>
            </a:r>
            <a:endParaRPr/>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80" name="Google Shape;180;p26"/>
          <p:cNvSpPr txBox="1"/>
          <p:nvPr/>
        </p:nvSpPr>
        <p:spPr>
          <a:xfrm>
            <a:off x="6108275" y="1220638"/>
            <a:ext cx="86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CLS_NC</a:t>
            </a:r>
            <a:endParaRPr sz="1200"/>
          </a:p>
        </p:txBody>
      </p:sp>
      <p:sp>
        <p:nvSpPr>
          <p:cNvPr id="181" name="Google Shape;181;p26"/>
          <p:cNvSpPr txBox="1"/>
          <p:nvPr/>
        </p:nvSpPr>
        <p:spPr>
          <a:xfrm>
            <a:off x="5414900" y="431485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11 - Confusion matrix for CLS_NC.</a:t>
            </a:r>
            <a:endParaRPr sz="700"/>
          </a:p>
        </p:txBody>
      </p:sp>
      <p:pic>
        <p:nvPicPr>
          <p:cNvPr id="182" name="Google Shape;182;p26"/>
          <p:cNvPicPr preferRelativeResize="0"/>
          <p:nvPr/>
        </p:nvPicPr>
        <p:blipFill>
          <a:blip r:embed="rId3">
            <a:alphaModFix/>
          </a:blip>
          <a:stretch>
            <a:fillRect/>
          </a:stretch>
        </p:blipFill>
        <p:spPr>
          <a:xfrm>
            <a:off x="5287300" y="1509026"/>
            <a:ext cx="3544999" cy="2805826"/>
          </a:xfrm>
          <a:prstGeom prst="rect">
            <a:avLst/>
          </a:prstGeom>
          <a:noFill/>
          <a:ln>
            <a:noFill/>
          </a:ln>
        </p:spPr>
      </p:pic>
      <p:cxnSp>
        <p:nvCxnSpPr>
          <p:cNvPr id="183" name="Google Shape;183;p26"/>
          <p:cNvCxnSpPr/>
          <p:nvPr/>
        </p:nvCxnSpPr>
        <p:spPr>
          <a:xfrm>
            <a:off x="6184475" y="1640450"/>
            <a:ext cx="711300" cy="0"/>
          </a:xfrm>
          <a:prstGeom prst="straightConnector1">
            <a:avLst/>
          </a:prstGeom>
          <a:noFill/>
          <a:ln cap="flat" cmpd="sng" w="28575">
            <a:solidFill>
              <a:srgbClr val="FF0000"/>
            </a:solidFill>
            <a:prstDash val="solid"/>
            <a:round/>
            <a:headEnd len="med" w="med" type="none"/>
            <a:tailEnd len="med" w="med" type="none"/>
          </a:ln>
        </p:spPr>
      </p:cxnSp>
      <p:graphicFrame>
        <p:nvGraphicFramePr>
          <p:cNvPr id="184" name="Google Shape;184;p26"/>
          <p:cNvGraphicFramePr/>
          <p:nvPr/>
        </p:nvGraphicFramePr>
        <p:xfrm>
          <a:off x="311700" y="1962038"/>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0.54</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0.58</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0.49</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0.63</a:t>
                      </a:r>
                      <a:endParaRPr sz="1000"/>
                    </a:p>
                  </a:txBody>
                  <a:tcPr marT="91425" marB="91425" marR="91425" marL="91425" anchor="ct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0.63</a:t>
                      </a:r>
                      <a:endParaRPr sz="1000"/>
                    </a:p>
                  </a:txBody>
                  <a:tcPr marT="91425" marB="91425" marR="91425" marL="91425" anchor="ctr"/>
                </a:tc>
              </a:tr>
            </a:tbl>
          </a:graphicData>
        </a:graphic>
      </p:graphicFrame>
      <p:sp>
        <p:nvSpPr>
          <p:cNvPr id="185" name="Google Shape;185;p26"/>
          <p:cNvSpPr txBox="1"/>
          <p:nvPr/>
        </p:nvSpPr>
        <p:spPr>
          <a:xfrm>
            <a:off x="311750" y="1346450"/>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CLS_NC</a:t>
            </a:r>
            <a:r>
              <a:rPr lang="en-GB"/>
              <a:t>:</a:t>
            </a:r>
            <a:endParaRPr/>
          </a:p>
          <a:p>
            <a:pPr indent="-317500" lvl="0" marL="457200" rtl="0" algn="l">
              <a:spcBef>
                <a:spcPts val="0"/>
              </a:spcBef>
              <a:spcAft>
                <a:spcPts val="0"/>
              </a:spcAft>
              <a:buSzPts val="1400"/>
              <a:buChar char="●"/>
            </a:pPr>
            <a:r>
              <a:rPr lang="en-GB"/>
              <a:t>Micro-accuracy: 64%</a:t>
            </a:r>
            <a:endParaRPr/>
          </a:p>
        </p:txBody>
      </p:sp>
      <p:sp>
        <p:nvSpPr>
          <p:cNvPr id="186" name="Google Shape;186;p26"/>
          <p:cNvSpPr txBox="1"/>
          <p:nvPr/>
        </p:nvSpPr>
        <p:spPr>
          <a:xfrm>
            <a:off x="311688" y="44855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Table. 4 - Classification report for CLS_NC.</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Mix-and-Match Experiment</a:t>
            </a:r>
            <a:endParaRPr/>
          </a:p>
        </p:txBody>
      </p:sp>
      <p:sp>
        <p:nvSpPr>
          <p:cNvPr id="192" name="Google Shape;19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What if we now use the classifier trained on conflicted dataset to classify the non-conflicted dataset?</a:t>
            </a:r>
            <a:endParaRPr/>
          </a:p>
        </p:txBody>
      </p:sp>
      <p:sp>
        <p:nvSpPr>
          <p:cNvPr id="193" name="Google Shape;19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94" name="Google Shape;194;p27"/>
          <p:cNvGraphicFramePr/>
          <p:nvPr/>
        </p:nvGraphicFramePr>
        <p:xfrm>
          <a:off x="4819100" y="2190313"/>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0.57</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0.75</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0.72</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0.82</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0.75</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0.42</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0.54</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tc>
              </a:tr>
            </a:tbl>
          </a:graphicData>
        </a:graphic>
      </p:graphicFrame>
      <p:sp>
        <p:nvSpPr>
          <p:cNvPr id="195" name="Google Shape;195;p27"/>
          <p:cNvSpPr txBox="1"/>
          <p:nvPr/>
        </p:nvSpPr>
        <p:spPr>
          <a:xfrm>
            <a:off x="4819150" y="1574725"/>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CLS_C</a:t>
            </a:r>
            <a:r>
              <a:rPr lang="en-GB"/>
              <a:t>:</a:t>
            </a:r>
            <a:endParaRPr/>
          </a:p>
          <a:p>
            <a:pPr indent="-317500" lvl="0" marL="457200" rtl="0" algn="l">
              <a:spcBef>
                <a:spcPts val="0"/>
              </a:spcBef>
              <a:spcAft>
                <a:spcPts val="0"/>
              </a:spcAft>
              <a:buSzPts val="1400"/>
              <a:buChar char="●"/>
            </a:pPr>
            <a:r>
              <a:rPr lang="en-GB"/>
              <a:t>Micro-accuracy: 70%</a:t>
            </a:r>
            <a:endParaRPr/>
          </a:p>
        </p:txBody>
      </p:sp>
      <p:sp>
        <p:nvSpPr>
          <p:cNvPr id="196" name="Google Shape;196;p27"/>
          <p:cNvSpPr txBox="1"/>
          <p:nvPr/>
        </p:nvSpPr>
        <p:spPr>
          <a:xfrm>
            <a:off x="4819088" y="470362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Table. 5 - Classification report for CLS_C in the non-conflict dataset.</a:t>
            </a:r>
            <a:endParaRPr sz="700"/>
          </a:p>
        </p:txBody>
      </p:sp>
      <p:graphicFrame>
        <p:nvGraphicFramePr>
          <p:cNvPr id="197" name="Google Shape;197;p27"/>
          <p:cNvGraphicFramePr/>
          <p:nvPr/>
        </p:nvGraphicFramePr>
        <p:xfrm>
          <a:off x="311700" y="2190313"/>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0.54</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0.58</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0.67</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0.49</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0.63</a:t>
                      </a:r>
                      <a:endParaRPr sz="1000"/>
                    </a:p>
                  </a:txBody>
                  <a:tcPr marT="91425" marB="91425" marR="91425" marL="91425" anchor="ct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0.63</a:t>
                      </a:r>
                      <a:endParaRPr sz="1000"/>
                    </a:p>
                  </a:txBody>
                  <a:tcPr marT="91425" marB="91425" marR="91425" marL="91425" anchor="ctr"/>
                </a:tc>
              </a:tr>
            </a:tbl>
          </a:graphicData>
        </a:graphic>
      </p:graphicFrame>
      <p:sp>
        <p:nvSpPr>
          <p:cNvPr id="198" name="Google Shape;198;p27"/>
          <p:cNvSpPr txBox="1"/>
          <p:nvPr/>
        </p:nvSpPr>
        <p:spPr>
          <a:xfrm>
            <a:off x="311750" y="1574725"/>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CLS_NC</a:t>
            </a:r>
            <a:r>
              <a:rPr lang="en-GB"/>
              <a:t>:</a:t>
            </a:r>
            <a:endParaRPr/>
          </a:p>
          <a:p>
            <a:pPr indent="-317500" lvl="0" marL="457200" rtl="0" algn="l">
              <a:spcBef>
                <a:spcPts val="0"/>
              </a:spcBef>
              <a:spcAft>
                <a:spcPts val="0"/>
              </a:spcAft>
              <a:buSzPts val="1400"/>
              <a:buChar char="●"/>
            </a:pPr>
            <a:r>
              <a:rPr lang="en-GB"/>
              <a:t>Micro-accuracy: 64%</a:t>
            </a:r>
            <a:endParaRPr/>
          </a:p>
        </p:txBody>
      </p:sp>
      <p:sp>
        <p:nvSpPr>
          <p:cNvPr id="199" name="Google Shape;199;p27"/>
          <p:cNvSpPr txBox="1"/>
          <p:nvPr/>
        </p:nvSpPr>
        <p:spPr>
          <a:xfrm>
            <a:off x="311688" y="471385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Table. 4 - Classification report for CLS_NC.</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Fine-tuning</a:t>
            </a:r>
            <a:r>
              <a:rPr baseline="30000" lang="en-GB"/>
              <a:t>2</a:t>
            </a:r>
            <a:endParaRPr baseline="30000"/>
          </a:p>
        </p:txBody>
      </p:sp>
      <p:sp>
        <p:nvSpPr>
          <p:cNvPr id="205" name="Google Shape;205;p2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Fine-tune </a:t>
            </a:r>
            <a:r>
              <a:rPr i="1" lang="en-GB"/>
              <a:t>CLS_C</a:t>
            </a:r>
            <a:r>
              <a:rPr lang="en-GB"/>
              <a:t> model on the dataset without conflicted ADUs;</a:t>
            </a:r>
            <a:endParaRPr/>
          </a:p>
          <a:p>
            <a:pPr indent="-317500" lvl="0" marL="457200" rtl="0" algn="l">
              <a:spcBef>
                <a:spcPts val="0"/>
              </a:spcBef>
              <a:spcAft>
                <a:spcPts val="0"/>
              </a:spcAft>
              <a:buSzPts val="1400"/>
              <a:buChar char="●"/>
            </a:pPr>
            <a:r>
              <a:rPr lang="en-GB"/>
              <a:t>Language model frozen → unfrozen lead to overfit previously;</a:t>
            </a:r>
            <a:endParaRPr/>
          </a:p>
          <a:p>
            <a:pPr indent="-317500" lvl="0" marL="457200" rtl="0" algn="l">
              <a:spcBef>
                <a:spcPts val="0"/>
              </a:spcBef>
              <a:spcAft>
                <a:spcPts val="0"/>
              </a:spcAft>
              <a:buSzPts val="1400"/>
              <a:buChar char="●"/>
            </a:pPr>
            <a:r>
              <a:rPr lang="en-GB"/>
              <a:t>Objective: try to push model out of local minima;</a:t>
            </a:r>
            <a:endParaRPr/>
          </a:p>
          <a:p>
            <a:pPr indent="-317500" lvl="0" marL="457200" rtl="0" algn="l">
              <a:spcBef>
                <a:spcPts val="0"/>
              </a:spcBef>
              <a:spcAft>
                <a:spcPts val="0"/>
              </a:spcAft>
              <a:buSzPts val="1400"/>
              <a:buChar char="●"/>
            </a:pPr>
            <a:r>
              <a:rPr lang="en-GB"/>
              <a:t>Mini-batch training with size of 64 (shuffled);</a:t>
            </a:r>
            <a:endParaRPr/>
          </a:p>
          <a:p>
            <a:pPr indent="-317500" lvl="0" marL="457200" rtl="0" algn="l">
              <a:spcBef>
                <a:spcPts val="0"/>
              </a:spcBef>
              <a:spcAft>
                <a:spcPts val="0"/>
              </a:spcAft>
              <a:buSzPts val="1400"/>
              <a:buChar char="●"/>
            </a:pPr>
            <a:r>
              <a:rPr lang="en-GB"/>
              <a:t>Adam optimizer:</a:t>
            </a:r>
            <a:endParaRPr/>
          </a:p>
          <a:p>
            <a:pPr indent="-292100" lvl="1" marL="914400" rtl="0" algn="l">
              <a:spcBef>
                <a:spcPts val="0"/>
              </a:spcBef>
              <a:spcAft>
                <a:spcPts val="0"/>
              </a:spcAft>
              <a:buSzPts val="1000"/>
              <a:buChar char="○"/>
            </a:pPr>
            <a:r>
              <a:rPr lang="en-GB"/>
              <a:t>Initial learning rate: 1e-4;</a:t>
            </a:r>
            <a:endParaRPr/>
          </a:p>
          <a:p>
            <a:pPr indent="-317500" lvl="0" marL="457200" rtl="0" algn="l">
              <a:spcBef>
                <a:spcPts val="0"/>
              </a:spcBef>
              <a:spcAft>
                <a:spcPts val="0"/>
              </a:spcAft>
              <a:buSzPts val="1400"/>
              <a:buChar char="●"/>
            </a:pPr>
            <a:r>
              <a:rPr lang="en-GB"/>
              <a:t>Trained for 10 epochs:</a:t>
            </a:r>
            <a:endParaRPr/>
          </a:p>
          <a:p>
            <a:pPr indent="-292100" lvl="1" marL="914400" rtl="0" algn="l">
              <a:spcBef>
                <a:spcPts val="0"/>
              </a:spcBef>
              <a:spcAft>
                <a:spcPts val="0"/>
              </a:spcAft>
              <a:buSzPts val="1000"/>
              <a:buChar char="○"/>
            </a:pPr>
            <a:r>
              <a:rPr lang="en-GB"/>
              <a:t>Best epoch: 10;</a:t>
            </a:r>
            <a:endParaRPr/>
          </a:p>
          <a:p>
            <a:pPr indent="-292100" lvl="1" marL="914400" rtl="0" algn="l">
              <a:spcBef>
                <a:spcPts val="0"/>
              </a:spcBef>
              <a:spcAft>
                <a:spcPts val="0"/>
              </a:spcAft>
              <a:buSzPts val="1000"/>
              <a:buChar char="○"/>
            </a:pPr>
            <a:r>
              <a:rPr lang="en-GB"/>
              <a:t>Validation loss: 0.715;</a:t>
            </a:r>
            <a:endParaRPr/>
          </a:p>
          <a:p>
            <a:pPr indent="-292100" lvl="1" marL="914400" rtl="0" algn="l">
              <a:spcBef>
                <a:spcPts val="0"/>
              </a:spcBef>
              <a:spcAft>
                <a:spcPts val="0"/>
              </a:spcAft>
              <a:buSzPts val="1000"/>
              <a:buChar char="○"/>
            </a:pPr>
            <a:r>
              <a:rPr lang="en-GB"/>
              <a:t>Validation micro-accuracy: 70.45%;</a:t>
            </a:r>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07" name="Google Shape;207;p28"/>
          <p:cNvSpPr txBox="1"/>
          <p:nvPr/>
        </p:nvSpPr>
        <p:spPr>
          <a:xfrm>
            <a:off x="4839350" y="38937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12 - Loss and micro-accuracy evolution on fine-tuning stage.</a:t>
            </a:r>
            <a:endParaRPr sz="700"/>
          </a:p>
        </p:txBody>
      </p:sp>
      <p:pic>
        <p:nvPicPr>
          <p:cNvPr id="208" name="Google Shape;208;p28"/>
          <p:cNvPicPr preferRelativeResize="0"/>
          <p:nvPr/>
        </p:nvPicPr>
        <p:blipFill>
          <a:blip r:embed="rId3">
            <a:alphaModFix/>
          </a:blip>
          <a:stretch>
            <a:fillRect/>
          </a:stretch>
        </p:blipFill>
        <p:spPr>
          <a:xfrm>
            <a:off x="4839350" y="1249725"/>
            <a:ext cx="3992951" cy="2644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Evaluation</a:t>
            </a:r>
            <a:r>
              <a:rPr baseline="30000" lang="en-GB"/>
              <a:t>2</a:t>
            </a:r>
            <a:endParaRPr baseline="30000"/>
          </a:p>
        </p:txBody>
      </p:sp>
      <p:sp>
        <p:nvSpPr>
          <p:cNvPr id="214" name="Google Shape;21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15" name="Google Shape;215;p29"/>
          <p:cNvGraphicFramePr/>
          <p:nvPr/>
        </p:nvGraphicFramePr>
        <p:xfrm>
          <a:off x="311700" y="1970188"/>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0.48</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0.57</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0.68</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0.82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0.77</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0.42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0.54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GB" sz="1000"/>
                        <a:t>0.69</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6" name="Google Shape;216;p29"/>
          <p:cNvGraphicFramePr/>
          <p:nvPr/>
        </p:nvGraphicFramePr>
        <p:xfrm>
          <a:off x="4819100" y="1970188"/>
          <a:ext cx="3000000" cy="3000000"/>
        </p:xfrm>
        <a:graphic>
          <a:graphicData uri="http://schemas.openxmlformats.org/drawingml/2006/table">
            <a:tbl>
              <a:tblPr>
                <a:noFill/>
                <a:tableStyleId>{FCF9555C-83F2-41AC-8978-7F7E0FEC9BBA}</a:tableStyleId>
              </a:tblPr>
              <a:tblGrid>
                <a:gridCol w="1003300"/>
                <a:gridCol w="1003300"/>
                <a:gridCol w="1003300"/>
                <a:gridCol w="1003300"/>
              </a:tblGrid>
              <a:tr h="337425">
                <a:tc>
                  <a:txBody>
                    <a:bodyPr/>
                    <a:lstStyle/>
                    <a:p>
                      <a:pPr indent="0" lvl="0" marL="0" rtl="0" algn="ctr">
                        <a:lnSpc>
                          <a:spcPct val="100000"/>
                        </a:lnSpc>
                        <a:spcBef>
                          <a:spcPts val="0"/>
                        </a:spcBef>
                        <a:spcAft>
                          <a:spcPts val="0"/>
                        </a:spcAft>
                        <a:buNone/>
                      </a:pPr>
                      <a:r>
                        <a:t/>
                      </a:r>
                      <a:endParaRPr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Precision</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Recall</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b="1" lang="en-GB" sz="1000"/>
                        <a:t>F1-Score</a:t>
                      </a:r>
                      <a:endParaRPr b="1"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Fact</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0.52</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0.60</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Policy</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0.65</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0.78</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0.82</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0.76</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0.74</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0.51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0.61</a:t>
                      </a:r>
                      <a:endParaRPr sz="1000"/>
                    </a:p>
                  </a:txBody>
                  <a:tcPr marT="91425" marB="91425" marR="91425" marL="91425" anchor="ctr"/>
                </a:tc>
              </a:tr>
              <a:tr h="337425">
                <a:tc>
                  <a:txBody>
                    <a:bodyPr/>
                    <a:lstStyle/>
                    <a:p>
                      <a:pPr indent="0" lvl="0" marL="0" rtl="0" algn="ctr">
                        <a:lnSpc>
                          <a:spcPct val="100000"/>
                        </a:lnSpc>
                        <a:spcBef>
                          <a:spcPts val="0"/>
                        </a:spcBef>
                        <a:spcAft>
                          <a:spcPts val="0"/>
                        </a:spcAft>
                        <a:buNone/>
                      </a:pPr>
                      <a:r>
                        <a:rPr b="1" lang="en-GB" sz="1000"/>
                        <a:t>Value(-)</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r>
              <a:tr h="490825">
                <a:tc>
                  <a:txBody>
                    <a:bodyPr/>
                    <a:lstStyle/>
                    <a:p>
                      <a:pPr indent="0" lvl="0" marL="0" rtl="0" algn="ctr">
                        <a:lnSpc>
                          <a:spcPct val="100000"/>
                        </a:lnSpc>
                        <a:spcBef>
                          <a:spcPts val="0"/>
                        </a:spcBef>
                        <a:spcAft>
                          <a:spcPts val="0"/>
                        </a:spcAft>
                        <a:buNone/>
                      </a:pPr>
                      <a:r>
                        <a:rPr b="1" lang="en-GB" sz="1000"/>
                        <a:t>Weighted Avg</a:t>
                      </a:r>
                      <a:endParaRPr b="1"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0.71</a:t>
                      </a:r>
                      <a:endParaRPr sz="1000"/>
                    </a:p>
                  </a:txBody>
                  <a:tcPr marT="91425" marB="91425" marR="91425" marL="91425" anchor="ctr"/>
                </a:tc>
                <a:tc>
                  <a:txBody>
                    <a:bodyPr/>
                    <a:lstStyle/>
                    <a:p>
                      <a:pPr indent="0" lvl="0" marL="0" rtl="0" algn="ctr">
                        <a:lnSpc>
                          <a:spcPct val="100000"/>
                        </a:lnSpc>
                        <a:spcBef>
                          <a:spcPts val="0"/>
                        </a:spcBef>
                        <a:spcAft>
                          <a:spcPts val="0"/>
                        </a:spcAft>
                        <a:buNone/>
                      </a:pPr>
                      <a:r>
                        <a:rPr lang="en-GB" sz="1000"/>
                        <a:t>0.70</a:t>
                      </a:r>
                      <a:endParaRPr sz="1000"/>
                    </a:p>
                  </a:txBody>
                  <a:tcPr marT="91425" marB="91425" marR="91425" marL="91425" anchor="ctr"/>
                </a:tc>
              </a:tr>
            </a:tbl>
          </a:graphicData>
        </a:graphic>
      </p:graphicFrame>
      <p:sp>
        <p:nvSpPr>
          <p:cNvPr id="217" name="Google Shape;217;p29"/>
          <p:cNvSpPr txBox="1"/>
          <p:nvPr/>
        </p:nvSpPr>
        <p:spPr>
          <a:xfrm>
            <a:off x="311750" y="1295525"/>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CLS_C</a:t>
            </a:r>
            <a:r>
              <a:rPr lang="en-GB"/>
              <a:t>:</a:t>
            </a:r>
            <a:endParaRPr/>
          </a:p>
          <a:p>
            <a:pPr indent="-317500" lvl="0" marL="457200" rtl="0" algn="l">
              <a:spcBef>
                <a:spcPts val="0"/>
              </a:spcBef>
              <a:spcAft>
                <a:spcPts val="0"/>
              </a:spcAft>
              <a:buSzPts val="1400"/>
              <a:buChar char="●"/>
            </a:pPr>
            <a:r>
              <a:rPr lang="en-GB"/>
              <a:t>Micro-accuracy: 70%</a:t>
            </a:r>
            <a:endParaRPr/>
          </a:p>
        </p:txBody>
      </p:sp>
      <p:sp>
        <p:nvSpPr>
          <p:cNvPr id="218" name="Google Shape;218;p29"/>
          <p:cNvSpPr txBox="1"/>
          <p:nvPr/>
        </p:nvSpPr>
        <p:spPr>
          <a:xfrm>
            <a:off x="4819150" y="1354600"/>
            <a:ext cx="401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CLS_C</a:t>
            </a:r>
            <a:r>
              <a:rPr b="1" baseline="30000" lang="en-GB"/>
              <a:t>2</a:t>
            </a:r>
            <a:r>
              <a:rPr lang="en-GB"/>
              <a:t>:</a:t>
            </a:r>
            <a:endParaRPr/>
          </a:p>
          <a:p>
            <a:pPr indent="-317500" lvl="0" marL="457200" rtl="0" algn="l">
              <a:spcBef>
                <a:spcPts val="0"/>
              </a:spcBef>
              <a:spcAft>
                <a:spcPts val="0"/>
              </a:spcAft>
              <a:buSzPts val="1400"/>
              <a:buChar char="●"/>
            </a:pPr>
            <a:r>
              <a:rPr lang="en-GB"/>
              <a:t>Micro-accuracy: 71%</a:t>
            </a:r>
            <a:endParaRPr/>
          </a:p>
        </p:txBody>
      </p:sp>
      <p:sp>
        <p:nvSpPr>
          <p:cNvPr id="219" name="Google Shape;219;p29"/>
          <p:cNvSpPr txBox="1"/>
          <p:nvPr/>
        </p:nvSpPr>
        <p:spPr>
          <a:xfrm>
            <a:off x="311688" y="44855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chemeClr val="dk1"/>
                </a:solidFill>
              </a:rPr>
              <a:t>Table. 6 - Classification report for CLS_C in the non-conflict dataset.</a:t>
            </a:r>
            <a:endParaRPr sz="700"/>
          </a:p>
        </p:txBody>
      </p:sp>
      <p:sp>
        <p:nvSpPr>
          <p:cNvPr id="220" name="Google Shape;220;p29"/>
          <p:cNvSpPr txBox="1"/>
          <p:nvPr/>
        </p:nvSpPr>
        <p:spPr>
          <a:xfrm>
            <a:off x="4819088" y="4485575"/>
            <a:ext cx="30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700">
                <a:solidFill>
                  <a:schemeClr val="dk1"/>
                </a:solidFill>
              </a:rPr>
              <a:t>Table. 7 - Classification report for CLS_C</a:t>
            </a:r>
            <a:r>
              <a:rPr baseline="30000" lang="en-GB" sz="700">
                <a:solidFill>
                  <a:schemeClr val="dk1"/>
                </a:solidFill>
              </a:rPr>
              <a:t>2</a:t>
            </a:r>
            <a:r>
              <a:rPr lang="en-GB" sz="700">
                <a:solidFill>
                  <a:schemeClr val="dk1"/>
                </a:solidFill>
              </a:rPr>
              <a:t> in the non-conflict dataset.</a:t>
            </a:r>
            <a:endParaRPr sz="700">
              <a:solidFill>
                <a:schemeClr val="dk1"/>
              </a:solidFill>
            </a:endParaRPr>
          </a:p>
          <a:p>
            <a:pPr indent="0" lvl="0" marL="0" rtl="0" algn="l">
              <a:spcBef>
                <a:spcPts val="0"/>
              </a:spcBef>
              <a:spcAft>
                <a:spcPts val="0"/>
              </a:spcAft>
              <a:buNone/>
            </a:pPr>
            <a:r>
              <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Wrapping it up</a:t>
            </a:r>
            <a:endParaRPr/>
          </a:p>
        </p:txBody>
      </p:sp>
      <p:sp>
        <p:nvSpPr>
          <p:cNvPr id="226" name="Google Shape;22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Proposed model: </a:t>
            </a:r>
            <a:r>
              <a:rPr b="1" lang="en-GB">
                <a:solidFill>
                  <a:schemeClr val="dk1"/>
                </a:solidFill>
              </a:rPr>
              <a:t>CLS_C</a:t>
            </a:r>
            <a:r>
              <a:rPr b="1" baseline="30000" lang="en-GB">
                <a:solidFill>
                  <a:schemeClr val="dk1"/>
                </a:solidFill>
              </a:rPr>
              <a:t>2</a:t>
            </a:r>
            <a:r>
              <a:rPr lang="en-GB">
                <a:solidFill>
                  <a:schemeClr val="dk1"/>
                </a:solidFill>
              </a:rPr>
              <a:t>;</a:t>
            </a:r>
            <a:endParaRPr>
              <a:solidFill>
                <a:schemeClr val="dk1"/>
              </a:solidFill>
            </a:endParaRPr>
          </a:p>
        </p:txBody>
      </p:sp>
      <p:sp>
        <p:nvSpPr>
          <p:cNvPr id="227" name="Google Shape;22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28" name="Google Shape;228;p30"/>
          <p:cNvGraphicFramePr/>
          <p:nvPr/>
        </p:nvGraphicFramePr>
        <p:xfrm>
          <a:off x="973100" y="1948750"/>
          <a:ext cx="3000000" cy="3000000"/>
        </p:xfrm>
        <a:graphic>
          <a:graphicData uri="http://schemas.openxmlformats.org/drawingml/2006/table">
            <a:tbl>
              <a:tblPr>
                <a:noFill/>
                <a:tableStyleId>{FCF9555C-83F2-41AC-8978-7F7E0FEC9BBA}</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b="1" lang="en-GB"/>
                        <a:t>SVC*</a:t>
                      </a:r>
                      <a:endParaRPr b="1"/>
                    </a:p>
                  </a:txBody>
                  <a:tcPr marT="91425" marB="91425" marR="91425" marL="91425" anchor="ctr"/>
                </a:tc>
                <a:tc>
                  <a:txBody>
                    <a:bodyPr/>
                    <a:lstStyle/>
                    <a:p>
                      <a:pPr indent="0" lvl="0" marL="0" rtl="0" algn="ctr">
                        <a:spcBef>
                          <a:spcPts val="0"/>
                        </a:spcBef>
                        <a:spcAft>
                          <a:spcPts val="0"/>
                        </a:spcAft>
                        <a:buNone/>
                      </a:pPr>
                      <a:r>
                        <a:rPr b="1" lang="en-GB"/>
                        <a:t>CLS_NC</a:t>
                      </a:r>
                      <a:endParaRPr b="1"/>
                    </a:p>
                  </a:txBody>
                  <a:tcPr marT="91425" marB="91425" marR="91425" marL="91425" anchor="ctr"/>
                </a:tc>
                <a:tc>
                  <a:txBody>
                    <a:bodyPr/>
                    <a:lstStyle/>
                    <a:p>
                      <a:pPr indent="0" lvl="0" marL="0" rtl="0" algn="ctr">
                        <a:spcBef>
                          <a:spcPts val="0"/>
                        </a:spcBef>
                        <a:spcAft>
                          <a:spcPts val="0"/>
                        </a:spcAft>
                        <a:buNone/>
                      </a:pPr>
                      <a:r>
                        <a:rPr b="1" lang="en-GB"/>
                        <a:t>CLS_C</a:t>
                      </a:r>
                      <a:endParaRPr b="1"/>
                    </a:p>
                  </a:txBody>
                  <a:tcPr marT="91425" marB="91425" marR="91425" marL="91425" anchor="ctr"/>
                </a:tc>
                <a:tc>
                  <a:txBody>
                    <a:bodyPr/>
                    <a:lstStyle/>
                    <a:p>
                      <a:pPr indent="0" lvl="0" marL="0" rtl="0" algn="ctr">
                        <a:spcBef>
                          <a:spcPts val="0"/>
                        </a:spcBef>
                        <a:spcAft>
                          <a:spcPts val="0"/>
                        </a:spcAft>
                        <a:buNone/>
                      </a:pPr>
                      <a:r>
                        <a:rPr b="1" lang="en-GB"/>
                        <a:t>CLS_C</a:t>
                      </a:r>
                      <a:r>
                        <a:rPr b="1" baseline="30000" lang="en-GB"/>
                        <a:t>2</a:t>
                      </a:r>
                      <a:endParaRPr b="1" baseline="30000"/>
                    </a:p>
                  </a:txBody>
                  <a:tcPr marT="91425" marB="91425" marR="91425" marL="91425" anchor="ctr"/>
                </a:tc>
              </a:tr>
              <a:tr h="381000">
                <a:tc>
                  <a:txBody>
                    <a:bodyPr/>
                    <a:lstStyle/>
                    <a:p>
                      <a:pPr indent="0" lvl="0" marL="0" rtl="0" algn="ctr">
                        <a:spcBef>
                          <a:spcPts val="0"/>
                        </a:spcBef>
                        <a:spcAft>
                          <a:spcPts val="0"/>
                        </a:spcAft>
                        <a:buNone/>
                      </a:pPr>
                      <a:r>
                        <a:rPr b="1" lang="en-GB"/>
                        <a:t>Precision</a:t>
                      </a:r>
                      <a:endParaRPr b="1"/>
                    </a:p>
                  </a:txBody>
                  <a:tcPr marT="91425" marB="91425" marR="91425" marL="91425" anchor="ctr"/>
                </a:tc>
                <a:tc>
                  <a:txBody>
                    <a:bodyPr/>
                    <a:lstStyle/>
                    <a:p>
                      <a:pPr indent="0" lvl="0" marL="0" rtl="0" algn="ctr">
                        <a:spcBef>
                          <a:spcPts val="0"/>
                        </a:spcBef>
                        <a:spcAft>
                          <a:spcPts val="0"/>
                        </a:spcAft>
                        <a:buNone/>
                      </a:pPr>
                      <a:r>
                        <a:rPr lang="en-GB"/>
                        <a:t>53%</a:t>
                      </a:r>
                      <a:endParaRPr/>
                    </a:p>
                  </a:txBody>
                  <a:tcPr marT="91425" marB="91425" marR="91425" marL="91425" anchor="ctr"/>
                </a:tc>
                <a:tc>
                  <a:txBody>
                    <a:bodyPr/>
                    <a:lstStyle/>
                    <a:p>
                      <a:pPr indent="0" lvl="0" marL="0" rtl="0" algn="ctr">
                        <a:spcBef>
                          <a:spcPts val="0"/>
                        </a:spcBef>
                        <a:spcAft>
                          <a:spcPts val="0"/>
                        </a:spcAft>
                        <a:buNone/>
                      </a:pPr>
                      <a:r>
                        <a:rPr lang="en-GB"/>
                        <a:t>64%</a:t>
                      </a:r>
                      <a:endParaRPr/>
                    </a:p>
                  </a:txBody>
                  <a:tcPr marT="91425" marB="91425" marR="91425" marL="91425" anchor="ctr"/>
                </a:tc>
                <a:tc>
                  <a:txBody>
                    <a:bodyPr/>
                    <a:lstStyle/>
                    <a:p>
                      <a:pPr indent="0" lvl="0" marL="0" rtl="0" algn="ctr">
                        <a:spcBef>
                          <a:spcPts val="0"/>
                        </a:spcBef>
                        <a:spcAft>
                          <a:spcPts val="0"/>
                        </a:spcAft>
                        <a:buNone/>
                      </a:pPr>
                      <a:r>
                        <a:rPr lang="en-GB"/>
                        <a:t>70%</a:t>
                      </a:r>
                      <a:endParaRPr/>
                    </a:p>
                  </a:txBody>
                  <a:tcPr marT="91425" marB="91425" marR="91425" marL="91425" anchor="ctr"/>
                </a:tc>
                <a:tc>
                  <a:txBody>
                    <a:bodyPr/>
                    <a:lstStyle/>
                    <a:p>
                      <a:pPr indent="0" lvl="0" marL="0" rtl="0" algn="ctr">
                        <a:spcBef>
                          <a:spcPts val="0"/>
                        </a:spcBef>
                        <a:spcAft>
                          <a:spcPts val="0"/>
                        </a:spcAft>
                        <a:buNone/>
                      </a:pPr>
                      <a:r>
                        <a:rPr lang="en-GB"/>
                        <a:t>71%</a:t>
                      </a:r>
                      <a:endParaRPr/>
                    </a:p>
                  </a:txBody>
                  <a:tcPr marT="91425" marB="91425" marR="91425" marL="91425" anchor="ctr"/>
                </a:tc>
              </a:tr>
              <a:tr h="381000">
                <a:tc>
                  <a:txBody>
                    <a:bodyPr/>
                    <a:lstStyle/>
                    <a:p>
                      <a:pPr indent="0" lvl="0" marL="0" rtl="0" algn="ctr">
                        <a:spcBef>
                          <a:spcPts val="0"/>
                        </a:spcBef>
                        <a:spcAft>
                          <a:spcPts val="0"/>
                        </a:spcAft>
                        <a:buNone/>
                      </a:pPr>
                      <a:r>
                        <a:rPr b="1" lang="en-GB"/>
                        <a:t>Recall</a:t>
                      </a:r>
                      <a:endParaRPr b="1"/>
                    </a:p>
                  </a:txBody>
                  <a:tcPr marT="91425" marB="91425" marR="91425" marL="91425" anchor="ctr"/>
                </a:tc>
                <a:tc>
                  <a:txBody>
                    <a:bodyPr/>
                    <a:lstStyle/>
                    <a:p>
                      <a:pPr indent="0" lvl="0" marL="0" rtl="0" algn="ctr">
                        <a:spcBef>
                          <a:spcPts val="0"/>
                        </a:spcBef>
                        <a:spcAft>
                          <a:spcPts val="0"/>
                        </a:spcAft>
                        <a:buNone/>
                      </a:pPr>
                      <a:r>
                        <a:rPr lang="en-GB"/>
                        <a:t>54%</a:t>
                      </a:r>
                      <a:endParaRPr/>
                    </a:p>
                  </a:txBody>
                  <a:tcPr marT="91425" marB="91425" marR="91425" marL="91425" anchor="ctr"/>
                </a:tc>
                <a:tc>
                  <a:txBody>
                    <a:bodyPr/>
                    <a:lstStyle/>
                    <a:p>
                      <a:pPr indent="0" lvl="0" marL="0" rtl="0" algn="ctr">
                        <a:spcBef>
                          <a:spcPts val="0"/>
                        </a:spcBef>
                        <a:spcAft>
                          <a:spcPts val="0"/>
                        </a:spcAft>
                        <a:buNone/>
                      </a:pPr>
                      <a:r>
                        <a:rPr lang="en-GB"/>
                        <a:t>64%</a:t>
                      </a:r>
                      <a:endParaRPr/>
                    </a:p>
                  </a:txBody>
                  <a:tcPr marT="91425" marB="91425" marR="91425" marL="91425" anchor="ctr"/>
                </a:tc>
                <a:tc>
                  <a:txBody>
                    <a:bodyPr/>
                    <a:lstStyle/>
                    <a:p>
                      <a:pPr indent="0" lvl="0" marL="0" rtl="0" algn="ctr">
                        <a:spcBef>
                          <a:spcPts val="0"/>
                        </a:spcBef>
                        <a:spcAft>
                          <a:spcPts val="0"/>
                        </a:spcAft>
                        <a:buNone/>
                      </a:pPr>
                      <a:r>
                        <a:rPr lang="en-GB"/>
                        <a:t>70%</a:t>
                      </a:r>
                      <a:endParaRPr/>
                    </a:p>
                  </a:txBody>
                  <a:tcPr marT="91425" marB="91425" marR="91425" marL="91425" anchor="ctr"/>
                </a:tc>
                <a:tc>
                  <a:txBody>
                    <a:bodyPr/>
                    <a:lstStyle/>
                    <a:p>
                      <a:pPr indent="0" lvl="0" marL="0" rtl="0" algn="ctr">
                        <a:spcBef>
                          <a:spcPts val="0"/>
                        </a:spcBef>
                        <a:spcAft>
                          <a:spcPts val="0"/>
                        </a:spcAft>
                        <a:buNone/>
                      </a:pPr>
                      <a:r>
                        <a:rPr lang="en-GB"/>
                        <a:t>71%</a:t>
                      </a:r>
                      <a:endParaRPr/>
                    </a:p>
                  </a:txBody>
                  <a:tcPr marT="91425" marB="91425" marR="91425" marL="91425" anchor="ctr"/>
                </a:tc>
              </a:tr>
              <a:tr h="381000">
                <a:tc>
                  <a:txBody>
                    <a:bodyPr/>
                    <a:lstStyle/>
                    <a:p>
                      <a:pPr indent="0" lvl="0" marL="0" rtl="0" algn="ctr">
                        <a:spcBef>
                          <a:spcPts val="0"/>
                        </a:spcBef>
                        <a:spcAft>
                          <a:spcPts val="0"/>
                        </a:spcAft>
                        <a:buNone/>
                      </a:pPr>
                      <a:r>
                        <a:rPr b="1" lang="en-GB"/>
                        <a:t>F1-Score</a:t>
                      </a:r>
                      <a:endParaRPr b="1"/>
                    </a:p>
                  </a:txBody>
                  <a:tcPr marT="91425" marB="91425" marR="91425" marL="91425" anchor="ctr"/>
                </a:tc>
                <a:tc>
                  <a:txBody>
                    <a:bodyPr/>
                    <a:lstStyle/>
                    <a:p>
                      <a:pPr indent="0" lvl="0" marL="0" rtl="0" algn="ctr">
                        <a:spcBef>
                          <a:spcPts val="0"/>
                        </a:spcBef>
                        <a:spcAft>
                          <a:spcPts val="0"/>
                        </a:spcAft>
                        <a:buNone/>
                      </a:pPr>
                      <a:r>
                        <a:rPr lang="en-GB"/>
                        <a:t>52%</a:t>
                      </a:r>
                      <a:endParaRPr/>
                    </a:p>
                  </a:txBody>
                  <a:tcPr marT="91425" marB="91425" marR="91425" marL="91425" anchor="ctr"/>
                </a:tc>
                <a:tc>
                  <a:txBody>
                    <a:bodyPr/>
                    <a:lstStyle/>
                    <a:p>
                      <a:pPr indent="0" lvl="0" marL="0" rtl="0" algn="ctr">
                        <a:spcBef>
                          <a:spcPts val="0"/>
                        </a:spcBef>
                        <a:spcAft>
                          <a:spcPts val="0"/>
                        </a:spcAft>
                        <a:buNone/>
                      </a:pPr>
                      <a:r>
                        <a:rPr lang="en-GB"/>
                        <a:t>63%</a:t>
                      </a:r>
                      <a:endParaRPr/>
                    </a:p>
                  </a:txBody>
                  <a:tcPr marT="91425" marB="91425" marR="91425" marL="91425" anchor="ctr"/>
                </a:tc>
                <a:tc>
                  <a:txBody>
                    <a:bodyPr/>
                    <a:lstStyle/>
                    <a:p>
                      <a:pPr indent="0" lvl="0" marL="0" rtl="0" algn="ctr">
                        <a:spcBef>
                          <a:spcPts val="0"/>
                        </a:spcBef>
                        <a:spcAft>
                          <a:spcPts val="0"/>
                        </a:spcAft>
                        <a:buNone/>
                      </a:pPr>
                      <a:r>
                        <a:rPr lang="en-GB"/>
                        <a:t>69%</a:t>
                      </a:r>
                      <a:endParaRPr/>
                    </a:p>
                  </a:txBody>
                  <a:tcPr marT="91425" marB="91425" marR="91425" marL="91425" anchor="ctr"/>
                </a:tc>
                <a:tc>
                  <a:txBody>
                    <a:bodyPr/>
                    <a:lstStyle/>
                    <a:p>
                      <a:pPr indent="0" lvl="0" marL="0" rtl="0" algn="ctr">
                        <a:spcBef>
                          <a:spcPts val="0"/>
                        </a:spcBef>
                        <a:spcAft>
                          <a:spcPts val="0"/>
                        </a:spcAft>
                        <a:buNone/>
                      </a:pPr>
                      <a:r>
                        <a:rPr lang="en-GB"/>
                        <a:t>70%</a:t>
                      </a:r>
                      <a:endParaRPr/>
                    </a:p>
                  </a:txBody>
                  <a:tcPr marT="91425" marB="91425" marR="91425" marL="91425" anchor="ctr"/>
                </a:tc>
              </a:tr>
              <a:tr h="381000">
                <a:tc>
                  <a:txBody>
                    <a:bodyPr/>
                    <a:lstStyle/>
                    <a:p>
                      <a:pPr indent="0" lvl="0" marL="0" rtl="0" algn="ctr">
                        <a:spcBef>
                          <a:spcPts val="0"/>
                        </a:spcBef>
                        <a:spcAft>
                          <a:spcPts val="0"/>
                        </a:spcAft>
                        <a:buNone/>
                      </a:pPr>
                      <a:r>
                        <a:rPr b="1" lang="en-GB"/>
                        <a:t>Accuracy</a:t>
                      </a:r>
                      <a:endParaRPr b="1"/>
                    </a:p>
                  </a:txBody>
                  <a:tcPr marT="91425" marB="91425" marR="91425" marL="91425" anchor="ctr"/>
                </a:tc>
                <a:tc>
                  <a:txBody>
                    <a:bodyPr/>
                    <a:lstStyle/>
                    <a:p>
                      <a:pPr indent="0" lvl="0" marL="0" rtl="0" algn="ctr">
                        <a:spcBef>
                          <a:spcPts val="0"/>
                        </a:spcBef>
                        <a:spcAft>
                          <a:spcPts val="0"/>
                        </a:spcAft>
                        <a:buNone/>
                      </a:pPr>
                      <a:r>
                        <a:rPr lang="en-GB"/>
                        <a:t>54%</a:t>
                      </a:r>
                      <a:endParaRPr/>
                    </a:p>
                  </a:txBody>
                  <a:tcPr marT="91425" marB="91425" marR="91425" marL="91425" anchor="ctr"/>
                </a:tc>
                <a:tc>
                  <a:txBody>
                    <a:bodyPr/>
                    <a:lstStyle/>
                    <a:p>
                      <a:pPr indent="0" lvl="0" marL="0" rtl="0" algn="ctr">
                        <a:spcBef>
                          <a:spcPts val="0"/>
                        </a:spcBef>
                        <a:spcAft>
                          <a:spcPts val="0"/>
                        </a:spcAft>
                        <a:buNone/>
                      </a:pPr>
                      <a:r>
                        <a:rPr lang="en-GB"/>
                        <a:t>64%</a:t>
                      </a:r>
                      <a:endParaRPr/>
                    </a:p>
                  </a:txBody>
                  <a:tcPr marT="91425" marB="91425" marR="91425" marL="91425" anchor="ctr"/>
                </a:tc>
                <a:tc>
                  <a:txBody>
                    <a:bodyPr/>
                    <a:lstStyle/>
                    <a:p>
                      <a:pPr indent="0" lvl="0" marL="0" rtl="0" algn="ctr">
                        <a:spcBef>
                          <a:spcPts val="0"/>
                        </a:spcBef>
                        <a:spcAft>
                          <a:spcPts val="0"/>
                        </a:spcAft>
                        <a:buNone/>
                      </a:pPr>
                      <a:r>
                        <a:rPr lang="en-GB"/>
                        <a:t>70%</a:t>
                      </a:r>
                      <a:endParaRPr/>
                    </a:p>
                  </a:txBody>
                  <a:tcPr marT="91425" marB="91425" marR="91425" marL="91425" anchor="ctr"/>
                </a:tc>
                <a:tc>
                  <a:txBody>
                    <a:bodyPr/>
                    <a:lstStyle/>
                    <a:p>
                      <a:pPr indent="0" lvl="0" marL="0" rtl="0" algn="ctr">
                        <a:spcBef>
                          <a:spcPts val="0"/>
                        </a:spcBef>
                        <a:spcAft>
                          <a:spcPts val="0"/>
                        </a:spcAft>
                        <a:buNone/>
                      </a:pPr>
                      <a:r>
                        <a:rPr lang="en-GB"/>
                        <a:t>71%</a:t>
                      </a:r>
                      <a:endParaRPr/>
                    </a:p>
                  </a:txBody>
                  <a:tcPr marT="91425" marB="91425" marR="91425" marL="91425" anchor="ctr"/>
                </a:tc>
              </a:tr>
            </a:tbl>
          </a:graphicData>
        </a:graphic>
      </p:graphicFrame>
      <p:sp>
        <p:nvSpPr>
          <p:cNvPr id="229" name="Google Shape;229;p30"/>
          <p:cNvSpPr txBox="1"/>
          <p:nvPr/>
        </p:nvSpPr>
        <p:spPr>
          <a:xfrm>
            <a:off x="973100" y="3836825"/>
            <a:ext cx="72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Precision, recall and F1-scores are the weighted averages, and accuracy corresponds to the micro-accuracy on the non-conflicted ADU dataset.</a:t>
            </a:r>
            <a:endParaRPr sz="700"/>
          </a:p>
          <a:p>
            <a:pPr indent="0" lvl="0" marL="0" rtl="0" algn="l">
              <a:spcBef>
                <a:spcPts val="0"/>
              </a:spcBef>
              <a:spcAft>
                <a:spcPts val="0"/>
              </a:spcAft>
              <a:buNone/>
            </a:pPr>
            <a:r>
              <a:rPr lang="en-GB" sz="700"/>
              <a:t>*This model wasn’t tested on the non-conflicted ADU dataset, but in the conflicted ADU dataset.</a:t>
            </a:r>
            <a:endParaRPr sz="700"/>
          </a:p>
        </p:txBody>
      </p:sp>
      <p:sp>
        <p:nvSpPr>
          <p:cNvPr id="230" name="Google Shape;230;p30"/>
          <p:cNvSpPr txBox="1"/>
          <p:nvPr/>
        </p:nvSpPr>
        <p:spPr>
          <a:xfrm>
            <a:off x="973100" y="4160175"/>
            <a:ext cx="444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chemeClr val="dk1"/>
                </a:solidFill>
              </a:rPr>
              <a:t>Table. 8 - Performance of developed models on the non-conflicted ADU dataset (see note above).</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 &amp; Future work</a:t>
            </a:r>
            <a:endParaRPr/>
          </a:p>
        </p:txBody>
      </p:sp>
      <p:sp>
        <p:nvSpPr>
          <p:cNvPr id="236" name="Google Shape;23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The tuning of the language model in the domain adaptation phase wasn’t deeply explored, so there’s potential improvement there, including making data augmentation on that phase (which wasn’t performed);</a:t>
            </a:r>
            <a:endParaRPr/>
          </a:p>
          <a:p>
            <a:pPr indent="-317500" lvl="0" marL="457200" rtl="0" algn="l">
              <a:spcBef>
                <a:spcPts val="0"/>
              </a:spcBef>
              <a:spcAft>
                <a:spcPts val="0"/>
              </a:spcAft>
              <a:buSzPts val="1400"/>
              <a:buChar char="●"/>
            </a:pPr>
            <a:r>
              <a:rPr lang="en-GB"/>
              <a:t>The developed models all stagnated at the final results shown, one approach that wasn’t implemented here but can potentially improve the performance is passing the neighbourhood of the ADU from the article as context for the model (</a:t>
            </a:r>
            <a:r>
              <a:rPr i="1" lang="en-GB"/>
              <a:t>“Context matters!: identifying argumentative relations in essays”</a:t>
            </a:r>
            <a:r>
              <a:rPr lang="en-GB"/>
              <a:t>, </a:t>
            </a:r>
            <a:r>
              <a:rPr lang="en-GB" u="sng">
                <a:solidFill>
                  <a:schemeClr val="hlink"/>
                </a:solidFill>
                <a:hlinkClick r:id="rId3"/>
              </a:rPr>
              <a:t>https://dl.acm.org/doi/10.1145/3477314.3507246</a:t>
            </a:r>
            <a:r>
              <a:rPr lang="en-GB"/>
              <a:t>);</a:t>
            </a:r>
            <a:endParaRPr/>
          </a:p>
          <a:p>
            <a:pPr indent="-317500" lvl="0" marL="457200" rtl="0" algn="l">
              <a:spcBef>
                <a:spcPts val="0"/>
              </a:spcBef>
              <a:spcAft>
                <a:spcPts val="0"/>
              </a:spcAft>
              <a:buSzPts val="1400"/>
              <a:buChar char="●"/>
            </a:pPr>
            <a:r>
              <a:rPr lang="en-GB"/>
              <a:t>In the mix-n-match phase it was also tested how the model </a:t>
            </a:r>
            <a:r>
              <a:rPr i="1" lang="en-GB"/>
              <a:t>CLS_NC</a:t>
            </a:r>
            <a:r>
              <a:rPr lang="en-GB"/>
              <a:t> performed on the conflicted dataset, and it also was better than the original model trained there (achieving 66% compared to 62% by </a:t>
            </a:r>
            <a:r>
              <a:rPr i="1" lang="en-GB"/>
              <a:t>CLS_C</a:t>
            </a:r>
            <a:r>
              <a:rPr lang="en-GB"/>
              <a:t>), but the fine-tuning wasn’t explored and can be another experiment. Although, it will most likely stagnate like </a:t>
            </a:r>
            <a:r>
              <a:rPr i="1" lang="en-GB"/>
              <a:t>CLS_C</a:t>
            </a:r>
            <a:r>
              <a:rPr baseline="30000" i="1" lang="en-GB"/>
              <a:t>2</a:t>
            </a:r>
            <a:r>
              <a:rPr lang="en-GB"/>
              <a:t>.</a:t>
            </a:r>
            <a:endParaRPr/>
          </a:p>
          <a:p>
            <a:pPr indent="-317500" lvl="0" marL="457200" rtl="0" algn="l">
              <a:spcBef>
                <a:spcPts val="0"/>
              </a:spcBef>
              <a:spcAft>
                <a:spcPts val="0"/>
              </a:spcAft>
              <a:buSzPts val="1400"/>
              <a:buChar char="●"/>
            </a:pPr>
            <a:r>
              <a:rPr lang="en-GB"/>
              <a:t>Lastly, the quality of the dataset itself is also a factor on the performance of these models, and could be treated better to achieve better results.</a:t>
            </a:r>
            <a:endParaRPr/>
          </a:p>
        </p:txBody>
      </p:sp>
      <p:sp>
        <p:nvSpPr>
          <p:cNvPr id="237" name="Google Shape;23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Recap</a:t>
            </a:r>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GB" sz="1600"/>
              <a:t>Our objective is to classify the propositional content of ADUs from the Público newspaper into:</a:t>
            </a:r>
            <a:endParaRPr sz="1600"/>
          </a:p>
          <a:p>
            <a:pPr indent="-330200" lvl="0" marL="457200" rtl="0" algn="l">
              <a:lnSpc>
                <a:spcPct val="105000"/>
              </a:lnSpc>
              <a:spcBef>
                <a:spcPts val="1200"/>
              </a:spcBef>
              <a:spcAft>
                <a:spcPts val="0"/>
              </a:spcAft>
              <a:buSzPts val="1600"/>
              <a:buChar char="●"/>
            </a:pPr>
            <a:r>
              <a:rPr lang="en-GB" sz="1600"/>
              <a:t>Facts;</a:t>
            </a:r>
            <a:endParaRPr sz="1600"/>
          </a:p>
          <a:p>
            <a:pPr indent="-330200" lvl="0" marL="457200" rtl="0" algn="l">
              <a:lnSpc>
                <a:spcPct val="105000"/>
              </a:lnSpc>
              <a:spcBef>
                <a:spcPts val="0"/>
              </a:spcBef>
              <a:spcAft>
                <a:spcPts val="0"/>
              </a:spcAft>
              <a:buSzPts val="1600"/>
              <a:buChar char="●"/>
            </a:pPr>
            <a:r>
              <a:rPr lang="en-GB" sz="1600"/>
              <a:t>Policies;</a:t>
            </a:r>
            <a:endParaRPr sz="1600"/>
          </a:p>
          <a:p>
            <a:pPr indent="-330200" lvl="0" marL="457200" rtl="0" algn="l">
              <a:lnSpc>
                <a:spcPct val="105000"/>
              </a:lnSpc>
              <a:spcBef>
                <a:spcPts val="0"/>
              </a:spcBef>
              <a:spcAft>
                <a:spcPts val="0"/>
              </a:spcAft>
              <a:buSzPts val="1600"/>
              <a:buChar char="●"/>
            </a:pPr>
            <a:r>
              <a:rPr lang="en-GB" sz="1600"/>
              <a:t>Negative Value;</a:t>
            </a:r>
            <a:endParaRPr sz="1600"/>
          </a:p>
          <a:p>
            <a:pPr indent="-330200" lvl="0" marL="457200" rtl="0" algn="l">
              <a:lnSpc>
                <a:spcPct val="105000"/>
              </a:lnSpc>
              <a:spcBef>
                <a:spcPts val="0"/>
              </a:spcBef>
              <a:spcAft>
                <a:spcPts val="0"/>
              </a:spcAft>
              <a:buSzPts val="1600"/>
              <a:buChar char="●"/>
            </a:pPr>
            <a:r>
              <a:rPr lang="en-GB" sz="1600"/>
              <a:t>Neutral Value;</a:t>
            </a:r>
            <a:endParaRPr sz="1600"/>
          </a:p>
          <a:p>
            <a:pPr indent="-330200" lvl="0" marL="457200" rtl="0" algn="l">
              <a:lnSpc>
                <a:spcPct val="105000"/>
              </a:lnSpc>
              <a:spcBef>
                <a:spcPts val="0"/>
              </a:spcBef>
              <a:spcAft>
                <a:spcPts val="0"/>
              </a:spcAft>
              <a:buSzPts val="1600"/>
              <a:buChar char="●"/>
            </a:pPr>
            <a:r>
              <a:rPr lang="en-GB" sz="1600"/>
              <a:t>Positive Value.</a:t>
            </a:r>
            <a:endParaRPr sz="1600"/>
          </a:p>
          <a:p>
            <a:pPr indent="0" lvl="0" marL="0" rtl="0" algn="l">
              <a:lnSpc>
                <a:spcPct val="105000"/>
              </a:lnSpc>
              <a:spcBef>
                <a:spcPts val="1200"/>
              </a:spcBef>
              <a:spcAft>
                <a:spcPts val="0"/>
              </a:spcAft>
              <a:buClr>
                <a:schemeClr val="dk1"/>
              </a:buClr>
              <a:buSzPts val="1100"/>
              <a:buFont typeface="Arial"/>
              <a:buNone/>
            </a:pPr>
            <a:r>
              <a:t/>
            </a:r>
            <a:endParaRPr sz="1600"/>
          </a:p>
          <a:p>
            <a:pPr indent="0" lvl="0" marL="0" rtl="0" algn="l">
              <a:lnSpc>
                <a:spcPct val="105000"/>
              </a:lnSpc>
              <a:spcBef>
                <a:spcPts val="1200"/>
              </a:spcBef>
              <a:spcAft>
                <a:spcPts val="1200"/>
              </a:spcAft>
              <a:buNone/>
            </a:pPr>
            <a:r>
              <a:t/>
            </a:r>
            <a:endParaRPr sz="1600"/>
          </a:p>
        </p:txBody>
      </p:sp>
      <p:sp>
        <p:nvSpPr>
          <p:cNvPr id="63" name="Google Shape;63;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There’s two datasets:</a:t>
            </a:r>
            <a:endParaRPr/>
          </a:p>
          <a:p>
            <a:pPr indent="-317500" lvl="0" marL="457200" rtl="0" algn="l">
              <a:spcBef>
                <a:spcPts val="1200"/>
              </a:spcBef>
              <a:spcAft>
                <a:spcPts val="0"/>
              </a:spcAft>
              <a:buSzPts val="1400"/>
              <a:buChar char="●"/>
            </a:pPr>
            <a:r>
              <a:rPr lang="en-GB"/>
              <a:t>Articles</a:t>
            </a:r>
            <a:endParaRPr/>
          </a:p>
          <a:p>
            <a:pPr indent="-304800" lvl="1" marL="914400" rtl="0" algn="l">
              <a:spcBef>
                <a:spcPts val="0"/>
              </a:spcBef>
              <a:spcAft>
                <a:spcPts val="0"/>
              </a:spcAft>
              <a:buSzPts val="1200"/>
              <a:buChar char="○"/>
            </a:pPr>
            <a:r>
              <a:rPr lang="en-GB"/>
              <a:t>Contains the raw article and its metadata;</a:t>
            </a:r>
            <a:endParaRPr/>
          </a:p>
          <a:p>
            <a:pPr indent="-317500" lvl="0" marL="457200" rtl="0" algn="l">
              <a:spcBef>
                <a:spcPts val="0"/>
              </a:spcBef>
              <a:spcAft>
                <a:spcPts val="0"/>
              </a:spcAft>
              <a:buSzPts val="1400"/>
              <a:buChar char="●"/>
            </a:pPr>
            <a:r>
              <a:rPr lang="en-GB"/>
              <a:t>ADUs</a:t>
            </a:r>
            <a:endParaRPr/>
          </a:p>
          <a:p>
            <a:pPr indent="-304800" lvl="1" marL="914400" rtl="0" algn="l">
              <a:spcBef>
                <a:spcPts val="0"/>
              </a:spcBef>
              <a:spcAft>
                <a:spcPts val="0"/>
              </a:spcAft>
              <a:buSzPts val="1200"/>
              <a:buChar char="○"/>
            </a:pPr>
            <a:r>
              <a:rPr lang="en-GB"/>
              <a:t>Contains the ADUs for the articles;</a:t>
            </a:r>
            <a:endParaRPr/>
          </a:p>
          <a:p>
            <a:pPr indent="-304800" lvl="1" marL="914400" rtl="0" algn="l">
              <a:spcBef>
                <a:spcPts val="0"/>
              </a:spcBef>
              <a:spcAft>
                <a:spcPts val="0"/>
              </a:spcAft>
              <a:buSzPts val="1200"/>
              <a:buChar char="○"/>
            </a:pPr>
            <a:r>
              <a:rPr lang="en-GB"/>
              <a:t>ADU may be annotated multiple times by different annotators;</a:t>
            </a:r>
            <a:endParaRPr/>
          </a:p>
          <a:p>
            <a:pPr indent="-304800" lvl="1" marL="914400" rtl="0" algn="l">
              <a:spcBef>
                <a:spcPts val="0"/>
              </a:spcBef>
              <a:spcAft>
                <a:spcPts val="0"/>
              </a:spcAft>
              <a:buSzPts val="1200"/>
              <a:buChar char="○"/>
            </a:pPr>
            <a:r>
              <a:rPr lang="en-GB"/>
              <a:t>Has its corresponding label.</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GB" sz="6600"/>
              <a:t>Thanks</a:t>
            </a:r>
            <a:endParaRPr b="1" i="1" sz="6600"/>
          </a:p>
        </p:txBody>
      </p:sp>
      <p:sp>
        <p:nvSpPr>
          <p:cNvPr id="243" name="Google Shape;243;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Any questions?</a:t>
            </a:r>
            <a:endParaRPr/>
          </a:p>
        </p:txBody>
      </p:sp>
      <p:pic>
        <p:nvPicPr>
          <p:cNvPr id="244" name="Google Shape;244;p32"/>
          <p:cNvPicPr preferRelativeResize="0"/>
          <p:nvPr/>
        </p:nvPicPr>
        <p:blipFill>
          <a:blip r:embed="rId3">
            <a:alphaModFix/>
          </a:blip>
          <a:stretch>
            <a:fillRect/>
          </a:stretch>
        </p:blipFill>
        <p:spPr>
          <a:xfrm>
            <a:off x="2923113" y="0"/>
            <a:ext cx="3297775" cy="1855000"/>
          </a:xfrm>
          <a:prstGeom prst="rect">
            <a:avLst/>
          </a:prstGeom>
          <a:noFill/>
          <a:ln>
            <a:noFill/>
          </a:ln>
        </p:spPr>
      </p:pic>
      <p:pic>
        <p:nvPicPr>
          <p:cNvPr id="245" name="Google Shape;245;p32"/>
          <p:cNvPicPr preferRelativeResize="0"/>
          <p:nvPr/>
        </p:nvPicPr>
        <p:blipFill>
          <a:blip r:embed="rId4">
            <a:alphaModFix/>
          </a:blip>
          <a:stretch>
            <a:fillRect/>
          </a:stretch>
        </p:blipFill>
        <p:spPr>
          <a:xfrm>
            <a:off x="3660788" y="3321050"/>
            <a:ext cx="1822450" cy="182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 Language Model</a:t>
            </a:r>
            <a:endParaRPr/>
          </a:p>
        </p:txBody>
      </p:sp>
      <p:sp>
        <p:nvSpPr>
          <p:cNvPr id="70" name="Google Shape;70;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BERTimbau;</a:t>
            </a:r>
            <a:endParaRPr/>
          </a:p>
          <a:p>
            <a:pPr indent="-317500" lvl="0" marL="457200" rtl="0" algn="l">
              <a:spcBef>
                <a:spcPts val="0"/>
              </a:spcBef>
              <a:spcAft>
                <a:spcPts val="0"/>
              </a:spcAft>
              <a:buSzPts val="1400"/>
              <a:buChar char="●"/>
            </a:pPr>
            <a:r>
              <a:rPr lang="en-GB"/>
              <a:t>BERT-based for Portuguese language;</a:t>
            </a:r>
            <a:endParaRPr/>
          </a:p>
          <a:p>
            <a:pPr indent="-317500" lvl="0" marL="457200" rtl="0" algn="l">
              <a:spcBef>
                <a:spcPts val="0"/>
              </a:spcBef>
              <a:spcAft>
                <a:spcPts val="0"/>
              </a:spcAft>
              <a:buSzPts val="1400"/>
              <a:buChar char="●"/>
            </a:pPr>
            <a:r>
              <a:rPr lang="en-GB"/>
              <a:t>Trained on BrWaC (Brazilian Web as Corpus);</a:t>
            </a:r>
            <a:endParaRPr/>
          </a:p>
          <a:p>
            <a:pPr indent="-317500" lvl="0" marL="457200" rtl="0" algn="l">
              <a:spcBef>
                <a:spcPts val="0"/>
              </a:spcBef>
              <a:spcAft>
                <a:spcPts val="0"/>
              </a:spcAft>
              <a:buSzPts val="1400"/>
              <a:buChar char="●"/>
            </a:pPr>
            <a:r>
              <a:rPr lang="en-GB"/>
              <a:t>High scores on multiple tasks compared to its peers;</a:t>
            </a:r>
            <a:endParaRPr/>
          </a:p>
          <a:p>
            <a:pPr indent="-317500" lvl="0" marL="457200" rtl="0" algn="l">
              <a:spcBef>
                <a:spcPts val="0"/>
              </a:spcBef>
              <a:spcAft>
                <a:spcPts val="0"/>
              </a:spcAft>
              <a:buSzPts val="1400"/>
              <a:buChar char="●"/>
            </a:pPr>
            <a:r>
              <a:rPr lang="en-GB"/>
              <a:t>Contains base and large version:</a:t>
            </a:r>
            <a:endParaRPr/>
          </a:p>
          <a:p>
            <a:pPr indent="-292100" lvl="1" marL="914400" rtl="0" algn="l">
              <a:spcBef>
                <a:spcPts val="0"/>
              </a:spcBef>
              <a:spcAft>
                <a:spcPts val="0"/>
              </a:spcAft>
              <a:buSzPts val="1000"/>
              <a:buChar char="○"/>
            </a:pPr>
            <a:r>
              <a:rPr lang="en-GB"/>
              <a:t>Base - </a:t>
            </a:r>
            <a:r>
              <a:rPr lang="en-GB"/>
              <a:t>110M parameters;</a:t>
            </a:r>
            <a:endParaRPr/>
          </a:p>
          <a:p>
            <a:pPr indent="-292100" lvl="1" marL="914400" rtl="0" algn="l">
              <a:spcBef>
                <a:spcPts val="0"/>
              </a:spcBef>
              <a:spcAft>
                <a:spcPts val="0"/>
              </a:spcAft>
              <a:buSzPts val="1000"/>
              <a:buChar char="○"/>
            </a:pPr>
            <a:r>
              <a:rPr lang="en-GB"/>
              <a:t>Large - </a:t>
            </a:r>
            <a:r>
              <a:rPr lang="en-GB" sz="1100">
                <a:solidFill>
                  <a:srgbClr val="52525B"/>
                </a:solidFill>
                <a:highlight>
                  <a:srgbClr val="FFFFFF"/>
                </a:highlight>
                <a:latin typeface="Roboto"/>
                <a:ea typeface="Roboto"/>
                <a:cs typeface="Roboto"/>
                <a:sym typeface="Roboto"/>
              </a:rPr>
              <a:t>335M parameters (version used).</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72" name="Google Shape;72;p15"/>
          <p:cNvSpPr txBox="1"/>
          <p:nvPr/>
        </p:nvSpPr>
        <p:spPr>
          <a:xfrm>
            <a:off x="5532575" y="4644475"/>
            <a:ext cx="315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Base Model in HuggingFace</a:t>
            </a:r>
            <a:endParaRPr sz="800"/>
          </a:p>
          <a:p>
            <a:pPr indent="0" lvl="0" marL="0" rtl="0" algn="l">
              <a:spcBef>
                <a:spcPts val="0"/>
              </a:spcBef>
              <a:spcAft>
                <a:spcPts val="0"/>
              </a:spcAft>
              <a:buNone/>
            </a:pPr>
            <a:r>
              <a:rPr lang="en-GB" sz="800"/>
              <a:t>https://huggingface.co/neuralmind/bert-large-portuguese-cased</a:t>
            </a:r>
            <a:endParaRPr sz="800"/>
          </a:p>
        </p:txBody>
      </p:sp>
      <p:pic>
        <p:nvPicPr>
          <p:cNvPr id="73" name="Google Shape;73;p15"/>
          <p:cNvPicPr preferRelativeResize="0"/>
          <p:nvPr/>
        </p:nvPicPr>
        <p:blipFill>
          <a:blip r:embed="rId3">
            <a:alphaModFix/>
          </a:blip>
          <a:stretch>
            <a:fillRect/>
          </a:stretch>
        </p:blipFill>
        <p:spPr>
          <a:xfrm>
            <a:off x="6259226" y="445025"/>
            <a:ext cx="1699400" cy="2832300"/>
          </a:xfrm>
          <a:prstGeom prst="rect">
            <a:avLst/>
          </a:prstGeom>
          <a:noFill/>
          <a:ln>
            <a:noFill/>
          </a:ln>
        </p:spPr>
      </p:pic>
      <p:sp>
        <p:nvSpPr>
          <p:cNvPr id="74" name="Google Shape;74;p15"/>
          <p:cNvSpPr txBox="1"/>
          <p:nvPr/>
        </p:nvSpPr>
        <p:spPr>
          <a:xfrm>
            <a:off x="5608925" y="3277325"/>
            <a:ext cx="3000000" cy="8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800">
                <a:solidFill>
                  <a:srgbClr val="52525B"/>
                </a:solidFill>
                <a:highlight>
                  <a:srgbClr val="FFFFFF"/>
                </a:highlight>
                <a:latin typeface="Roboto"/>
                <a:ea typeface="Roboto"/>
                <a:cs typeface="Roboto"/>
                <a:sym typeface="Roboto"/>
              </a:rPr>
              <a:t>«</a:t>
            </a:r>
            <a:r>
              <a:rPr i="1" lang="en-GB" sz="800">
                <a:solidFill>
                  <a:srgbClr val="52525B"/>
                </a:solidFill>
                <a:highlight>
                  <a:srgbClr val="FFFFFF"/>
                </a:highlight>
                <a:latin typeface="Roboto"/>
                <a:ea typeface="Roboto"/>
                <a:cs typeface="Roboto"/>
                <a:sym typeface="Roboto"/>
              </a:rPr>
              <a:t>BERTimbau Large is a pretrained BERT model for Brazilian Portuguese that achieves state-of-the-art performances on three downstream NLP tasks: Named Entity Recognition, Sentence Textual Similarity and Recognizing Textual Entailment»</a:t>
            </a:r>
            <a:endParaRPr i="1"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Domain Adaptation</a:t>
            </a:r>
            <a:endParaRPr/>
          </a:p>
        </p:txBody>
      </p:sp>
      <p:sp>
        <p:nvSpPr>
          <p:cNvPr id="80" name="Google Shape;80;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Need to adapt language model to our domain:</a:t>
            </a:r>
            <a:endParaRPr/>
          </a:p>
          <a:p>
            <a:pPr indent="-292100" lvl="1" marL="914400" rtl="0" algn="l">
              <a:spcBef>
                <a:spcPts val="0"/>
              </a:spcBef>
              <a:spcAft>
                <a:spcPts val="0"/>
              </a:spcAft>
              <a:buSzPts val="1000"/>
              <a:buChar char="○"/>
            </a:pPr>
            <a:r>
              <a:rPr lang="en-GB"/>
              <a:t>Different language: European Portuguese vs Brazilian Portuguese;</a:t>
            </a:r>
            <a:endParaRPr/>
          </a:p>
          <a:p>
            <a:pPr indent="-292100" lvl="1" marL="914400" rtl="0" algn="l">
              <a:spcBef>
                <a:spcPts val="0"/>
              </a:spcBef>
              <a:spcAft>
                <a:spcPts val="0"/>
              </a:spcAft>
              <a:buSzPts val="1000"/>
              <a:buChar char="○"/>
            </a:pPr>
            <a:r>
              <a:rPr lang="en-GB"/>
              <a:t>Different context: News articles vs Variety of websites;</a:t>
            </a:r>
            <a:endParaRPr/>
          </a:p>
          <a:p>
            <a:pPr indent="-317500" lvl="0" marL="457200" rtl="0" algn="l">
              <a:spcBef>
                <a:spcPts val="0"/>
              </a:spcBef>
              <a:spcAft>
                <a:spcPts val="0"/>
              </a:spcAft>
              <a:buSzPts val="1400"/>
              <a:buChar char="●"/>
            </a:pPr>
            <a:r>
              <a:rPr lang="en-GB"/>
              <a:t>Trained using MLM (Masked Language Modelling) → objective is to obtain a better representation of input documents;</a:t>
            </a:r>
            <a:endParaRPr/>
          </a:p>
          <a:p>
            <a:pPr indent="-317500" lvl="0" marL="457200" rtl="0" algn="l">
              <a:spcBef>
                <a:spcPts val="0"/>
              </a:spcBef>
              <a:spcAft>
                <a:spcPts val="0"/>
              </a:spcAft>
              <a:buSzPts val="1400"/>
              <a:buChar char="●"/>
            </a:pPr>
            <a:r>
              <a:rPr lang="en-GB"/>
              <a:t>Intrinsic Evaluation for performance (perplexity).</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2" name="Google Shape;82;p16"/>
          <p:cNvPicPr preferRelativeResize="0"/>
          <p:nvPr/>
        </p:nvPicPr>
        <p:blipFill>
          <a:blip r:embed="rId3">
            <a:alphaModFix/>
          </a:blip>
          <a:stretch>
            <a:fillRect/>
          </a:stretch>
        </p:blipFill>
        <p:spPr>
          <a:xfrm>
            <a:off x="6008702" y="445025"/>
            <a:ext cx="2823599" cy="2456975"/>
          </a:xfrm>
          <a:prstGeom prst="rect">
            <a:avLst/>
          </a:prstGeom>
          <a:noFill/>
          <a:ln>
            <a:noFill/>
          </a:ln>
        </p:spPr>
      </p:pic>
      <p:sp>
        <p:nvSpPr>
          <p:cNvPr id="83" name="Google Shape;83;p16"/>
          <p:cNvSpPr txBox="1"/>
          <p:nvPr/>
        </p:nvSpPr>
        <p:spPr>
          <a:xfrm>
            <a:off x="5873100" y="290200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1 - b</a:t>
            </a:r>
            <a:r>
              <a:rPr lang="en-GB" sz="700"/>
              <a:t>rWaC Corpus website content distribution. </a:t>
            </a:r>
            <a:r>
              <a:rPr lang="en-GB" sz="700"/>
              <a:t>Filho et al., 2018.</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Domain Adaptation</a:t>
            </a:r>
            <a:endParaRPr/>
          </a:p>
        </p:txBody>
      </p:sp>
      <p:sp>
        <p:nvSpPr>
          <p:cNvPr id="89" name="Google Shape;89;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Trained on articles dataset:</a:t>
            </a:r>
            <a:endParaRPr/>
          </a:p>
          <a:p>
            <a:pPr indent="-292100" lvl="1" marL="914400" rtl="0" algn="l">
              <a:spcBef>
                <a:spcPts val="0"/>
              </a:spcBef>
              <a:spcAft>
                <a:spcPts val="0"/>
              </a:spcAft>
              <a:buSzPts val="1000"/>
              <a:buChar char="○"/>
            </a:pPr>
            <a:r>
              <a:rPr lang="en-GB"/>
              <a:t>Training: 2914 chunks of 128 tokens (80%);</a:t>
            </a:r>
            <a:endParaRPr/>
          </a:p>
          <a:p>
            <a:pPr indent="-292100" lvl="1" marL="914400" rtl="0" algn="l">
              <a:spcBef>
                <a:spcPts val="0"/>
              </a:spcBef>
              <a:spcAft>
                <a:spcPts val="0"/>
              </a:spcAft>
              <a:buSzPts val="1000"/>
              <a:buChar char="○"/>
            </a:pPr>
            <a:r>
              <a:rPr lang="en-GB"/>
              <a:t>Validation: 729 chunks of 128 tokens (20%);</a:t>
            </a:r>
            <a:endParaRPr/>
          </a:p>
          <a:p>
            <a:pPr indent="-317500" lvl="0" marL="457200" rtl="0" algn="l">
              <a:spcBef>
                <a:spcPts val="0"/>
              </a:spcBef>
              <a:spcAft>
                <a:spcPts val="0"/>
              </a:spcAft>
              <a:buSzPts val="1400"/>
              <a:buChar char="●"/>
            </a:pPr>
            <a:r>
              <a:rPr lang="en-GB"/>
              <a:t>Masking probability: 20%;</a:t>
            </a:r>
            <a:endParaRPr/>
          </a:p>
          <a:p>
            <a:pPr indent="-317500" lvl="0" marL="457200" rtl="0" algn="l">
              <a:spcBef>
                <a:spcPts val="0"/>
              </a:spcBef>
              <a:spcAft>
                <a:spcPts val="0"/>
              </a:spcAft>
              <a:buSzPts val="1400"/>
              <a:buChar char="●"/>
            </a:pPr>
            <a:r>
              <a:rPr lang="en-GB"/>
              <a:t>Mini-batch training with size of </a:t>
            </a:r>
            <a:r>
              <a:rPr lang="en-GB"/>
              <a:t>16 (shuffled);</a:t>
            </a:r>
            <a:endParaRPr/>
          </a:p>
          <a:p>
            <a:pPr indent="-317500" lvl="0" marL="457200" rtl="0" algn="l">
              <a:spcBef>
                <a:spcPts val="0"/>
              </a:spcBef>
              <a:spcAft>
                <a:spcPts val="0"/>
              </a:spcAft>
              <a:buSzPts val="1400"/>
              <a:buChar char="●"/>
            </a:pPr>
            <a:r>
              <a:rPr lang="en-GB"/>
              <a:t>AdamW optimizer:</a:t>
            </a:r>
            <a:endParaRPr/>
          </a:p>
          <a:p>
            <a:pPr indent="-292100" lvl="1" marL="914400" rtl="0" algn="l">
              <a:spcBef>
                <a:spcPts val="0"/>
              </a:spcBef>
              <a:spcAft>
                <a:spcPts val="0"/>
              </a:spcAft>
              <a:buSzPts val="1000"/>
              <a:buChar char="○"/>
            </a:pPr>
            <a:r>
              <a:rPr lang="en-GB"/>
              <a:t>Initial learning rate: 1e-5;</a:t>
            </a:r>
            <a:endParaRPr/>
          </a:p>
          <a:p>
            <a:pPr indent="-292100" lvl="1" marL="914400" rtl="0" algn="l">
              <a:spcBef>
                <a:spcPts val="0"/>
              </a:spcBef>
              <a:spcAft>
                <a:spcPts val="0"/>
              </a:spcAft>
              <a:buSzPts val="1000"/>
              <a:buChar char="○"/>
            </a:pPr>
            <a:r>
              <a:rPr lang="en-GB"/>
              <a:t>Additional linear decay on each epoch;</a:t>
            </a:r>
            <a:endParaRPr/>
          </a:p>
          <a:p>
            <a:pPr indent="-317500" lvl="0" marL="457200" rtl="0" algn="l">
              <a:spcBef>
                <a:spcPts val="0"/>
              </a:spcBef>
              <a:spcAft>
                <a:spcPts val="0"/>
              </a:spcAft>
              <a:buSzPts val="1400"/>
              <a:buChar char="●"/>
            </a:pPr>
            <a:r>
              <a:rPr lang="en-GB"/>
              <a:t>Trained for 10 epochs:</a:t>
            </a:r>
            <a:endParaRPr/>
          </a:p>
          <a:p>
            <a:pPr indent="-292100" lvl="1" marL="914400" rtl="0" algn="l">
              <a:spcBef>
                <a:spcPts val="0"/>
              </a:spcBef>
              <a:spcAft>
                <a:spcPts val="0"/>
              </a:spcAft>
              <a:buSzPts val="1000"/>
              <a:buChar char="○"/>
            </a:pPr>
            <a:r>
              <a:rPr lang="en-GB"/>
              <a:t>Best epoch: 10;</a:t>
            </a:r>
            <a:endParaRPr/>
          </a:p>
          <a:p>
            <a:pPr indent="-292100" lvl="1" marL="914400" rtl="0" algn="l">
              <a:spcBef>
                <a:spcPts val="0"/>
              </a:spcBef>
              <a:spcAft>
                <a:spcPts val="0"/>
              </a:spcAft>
              <a:buSzPts val="1000"/>
              <a:buChar char="○"/>
            </a:pPr>
            <a:r>
              <a:rPr lang="en-GB"/>
              <a:t>Perplexity: 5.257 (-44% compared to 1st epoch).</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1" name="Google Shape;91;p17"/>
          <p:cNvPicPr preferRelativeResize="0"/>
          <p:nvPr/>
        </p:nvPicPr>
        <p:blipFill>
          <a:blip r:embed="rId3">
            <a:alphaModFix/>
          </a:blip>
          <a:stretch>
            <a:fillRect/>
          </a:stretch>
        </p:blipFill>
        <p:spPr>
          <a:xfrm>
            <a:off x="5215075" y="1663037"/>
            <a:ext cx="3617227" cy="2395276"/>
          </a:xfrm>
          <a:prstGeom prst="rect">
            <a:avLst/>
          </a:prstGeom>
          <a:noFill/>
          <a:ln>
            <a:noFill/>
          </a:ln>
        </p:spPr>
      </p:pic>
      <p:sp>
        <p:nvSpPr>
          <p:cNvPr id="92" name="Google Shape;92;p17"/>
          <p:cNvSpPr txBox="1"/>
          <p:nvPr/>
        </p:nvSpPr>
        <p:spPr>
          <a:xfrm>
            <a:off x="5215075" y="405832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2 - Perplexity evolution during MLM training.</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a:t>
            </a:r>
            <a:r>
              <a:rPr i="1" lang="en-GB"/>
              <a:t>CLS_C</a:t>
            </a:r>
            <a:endParaRPr/>
          </a:p>
        </p:txBody>
      </p:sp>
      <p:sp>
        <p:nvSpPr>
          <p:cNvPr id="98" name="Google Shape;98;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Trained on complete ADU dataset:</a:t>
            </a:r>
            <a:endParaRPr/>
          </a:p>
          <a:p>
            <a:pPr indent="-292100" lvl="1" marL="914400" rtl="0" algn="l">
              <a:spcBef>
                <a:spcPts val="0"/>
              </a:spcBef>
              <a:spcAft>
                <a:spcPts val="0"/>
              </a:spcAft>
              <a:buSzPts val="1000"/>
              <a:buChar char="○"/>
            </a:pPr>
            <a:r>
              <a:rPr lang="en-GB"/>
              <a:t>Training: 10716 ADUs (64%);</a:t>
            </a:r>
            <a:endParaRPr/>
          </a:p>
          <a:p>
            <a:pPr indent="-292100" lvl="1" marL="914400" rtl="0" algn="l">
              <a:spcBef>
                <a:spcPts val="0"/>
              </a:spcBef>
              <a:spcAft>
                <a:spcPts val="0"/>
              </a:spcAft>
              <a:buSzPts val="1000"/>
              <a:buChar char="○"/>
            </a:pPr>
            <a:r>
              <a:rPr lang="en-GB"/>
              <a:t>Validation: 2679 ADUs (16%);</a:t>
            </a:r>
            <a:endParaRPr/>
          </a:p>
          <a:p>
            <a:pPr indent="-292100" lvl="1" marL="914400" rtl="0" algn="l">
              <a:spcBef>
                <a:spcPts val="0"/>
              </a:spcBef>
              <a:spcAft>
                <a:spcPts val="0"/>
              </a:spcAft>
              <a:buSzPts val="1000"/>
              <a:buChar char="○"/>
            </a:pPr>
            <a:r>
              <a:rPr lang="en-GB"/>
              <a:t>Test: 3348 ADUs (20%)</a:t>
            </a:r>
            <a:endParaRPr/>
          </a:p>
          <a:p>
            <a:pPr indent="-292100" lvl="1" marL="914400" rtl="0" algn="l">
              <a:spcBef>
                <a:spcPts val="0"/>
              </a:spcBef>
              <a:spcAft>
                <a:spcPts val="0"/>
              </a:spcAft>
              <a:buSzPts val="1000"/>
              <a:buChar char="○"/>
            </a:pPr>
            <a:r>
              <a:rPr lang="en-GB"/>
              <a:t>Splits were made to ensure distribution of labels is maintained;</a:t>
            </a:r>
            <a:endParaRPr/>
          </a:p>
          <a:p>
            <a:pPr indent="-317500" lvl="0" marL="457200" rtl="0" algn="l">
              <a:spcBef>
                <a:spcPts val="0"/>
              </a:spcBef>
              <a:spcAft>
                <a:spcPts val="0"/>
              </a:spcAft>
              <a:buSzPts val="1400"/>
              <a:buChar char="●"/>
            </a:pPr>
            <a:r>
              <a:rPr lang="en-GB"/>
              <a:t>Dynamic data augmentation:</a:t>
            </a:r>
            <a:endParaRPr/>
          </a:p>
          <a:p>
            <a:pPr indent="-292100" lvl="1" marL="914400" rtl="0" algn="l">
              <a:spcBef>
                <a:spcPts val="0"/>
              </a:spcBef>
              <a:spcAft>
                <a:spcPts val="0"/>
              </a:spcAft>
              <a:buSzPts val="1000"/>
              <a:buChar char="○"/>
            </a:pPr>
            <a:r>
              <a:rPr lang="en-GB"/>
              <a:t>Random replacement of words by a random synonym;</a:t>
            </a:r>
            <a:endParaRPr/>
          </a:p>
          <a:p>
            <a:pPr indent="-292100" lvl="1" marL="914400" rtl="0" algn="l">
              <a:spcBef>
                <a:spcPts val="0"/>
              </a:spcBef>
              <a:spcAft>
                <a:spcPts val="0"/>
              </a:spcAft>
              <a:buSzPts val="1000"/>
              <a:buChar char="○"/>
            </a:pPr>
            <a:r>
              <a:rPr lang="en-GB"/>
              <a:t>Replacement probability: 30%;</a:t>
            </a:r>
            <a:endParaRPr/>
          </a:p>
          <a:p>
            <a:pPr indent="-317500" lvl="0" marL="457200" rtl="0" algn="l">
              <a:spcBef>
                <a:spcPts val="0"/>
              </a:spcBef>
              <a:spcAft>
                <a:spcPts val="0"/>
              </a:spcAft>
              <a:buSzPts val="1400"/>
              <a:buChar char="●"/>
            </a:pPr>
            <a:r>
              <a:rPr lang="en-GB"/>
              <a:t>Trained in two steps:</a:t>
            </a:r>
            <a:endParaRPr/>
          </a:p>
          <a:p>
            <a:pPr indent="-292100" lvl="1" marL="914400" rtl="0" algn="l">
              <a:spcBef>
                <a:spcPts val="0"/>
              </a:spcBef>
              <a:spcAft>
                <a:spcPts val="0"/>
              </a:spcAft>
              <a:buSzPts val="1000"/>
              <a:buChar char="○"/>
            </a:pPr>
            <a:r>
              <a:rPr lang="en-GB"/>
              <a:t>Freeze training;</a:t>
            </a:r>
            <a:endParaRPr/>
          </a:p>
          <a:p>
            <a:pPr indent="-292100" lvl="1" marL="914400" rtl="0" algn="l">
              <a:spcBef>
                <a:spcPts val="0"/>
              </a:spcBef>
              <a:spcAft>
                <a:spcPts val="0"/>
              </a:spcAft>
              <a:buSzPts val="1000"/>
              <a:buChar char="○"/>
            </a:pPr>
            <a:r>
              <a:rPr lang="en-GB"/>
              <a:t>Fine-tuning;</a:t>
            </a:r>
            <a:endParaRPr/>
          </a:p>
          <a:p>
            <a:pPr indent="-317500" lvl="0" marL="457200" rtl="0" algn="l">
              <a:spcBef>
                <a:spcPts val="0"/>
              </a:spcBef>
              <a:spcAft>
                <a:spcPts val="0"/>
              </a:spcAft>
              <a:buSzPts val="1400"/>
              <a:buChar char="●"/>
            </a:pPr>
            <a:r>
              <a:rPr lang="en-GB"/>
              <a:t>Objective: minimize loss in the validation set;</a:t>
            </a:r>
            <a:endParaRPr/>
          </a:p>
          <a:p>
            <a:pPr indent="-317500" lvl="0" marL="457200" rtl="0" algn="l">
              <a:spcBef>
                <a:spcPts val="0"/>
              </a:spcBef>
              <a:spcAft>
                <a:spcPts val="0"/>
              </a:spcAft>
              <a:buSzPts val="1400"/>
              <a:buChar char="●"/>
            </a:pPr>
            <a:r>
              <a:rPr lang="en-GB"/>
              <a:t>Evaluated on </a:t>
            </a:r>
            <a:r>
              <a:rPr lang="en-GB"/>
              <a:t>a variety</a:t>
            </a:r>
            <a:r>
              <a:rPr lang="en-GB"/>
              <a:t> of metrics:</a:t>
            </a:r>
            <a:endParaRPr/>
          </a:p>
          <a:p>
            <a:pPr indent="-292100" lvl="1" marL="914400" rtl="0" algn="l">
              <a:spcBef>
                <a:spcPts val="0"/>
              </a:spcBef>
              <a:spcAft>
                <a:spcPts val="0"/>
              </a:spcAft>
              <a:buSzPts val="1000"/>
              <a:buChar char="○"/>
            </a:pPr>
            <a:r>
              <a:rPr lang="en-GB"/>
              <a:t>Micro-accuracy, macro precision, recall, F1 score, others.</a:t>
            </a:r>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0" name="Google Shape;100;p18"/>
          <p:cNvPicPr preferRelativeResize="0"/>
          <p:nvPr/>
        </p:nvPicPr>
        <p:blipFill>
          <a:blip r:embed="rId3">
            <a:alphaModFix/>
          </a:blip>
          <a:stretch>
            <a:fillRect/>
          </a:stretch>
        </p:blipFill>
        <p:spPr>
          <a:xfrm>
            <a:off x="4951399" y="1211313"/>
            <a:ext cx="3880900" cy="2720875"/>
          </a:xfrm>
          <a:prstGeom prst="rect">
            <a:avLst/>
          </a:prstGeom>
          <a:noFill/>
          <a:ln>
            <a:noFill/>
          </a:ln>
        </p:spPr>
      </p:pic>
      <p:sp>
        <p:nvSpPr>
          <p:cNvPr id="101" name="Google Shape;101;p18"/>
          <p:cNvSpPr txBox="1"/>
          <p:nvPr/>
        </p:nvSpPr>
        <p:spPr>
          <a:xfrm>
            <a:off x="4951400" y="393220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3 - Label distribution on the ADUs dataset (complete dataset).</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Freeze Training</a:t>
            </a:r>
            <a:endParaRPr/>
          </a:p>
        </p:txBody>
      </p:sp>
      <p:sp>
        <p:nvSpPr>
          <p:cNvPr id="107" name="Google Shape;107;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Language model layers are frozen;</a:t>
            </a:r>
            <a:endParaRPr/>
          </a:p>
          <a:p>
            <a:pPr indent="-317500" lvl="0" marL="457200" rtl="0" algn="l">
              <a:spcBef>
                <a:spcPts val="0"/>
              </a:spcBef>
              <a:spcAft>
                <a:spcPts val="0"/>
              </a:spcAft>
              <a:buSzPts val="1400"/>
              <a:buChar char="●"/>
            </a:pPr>
            <a:r>
              <a:rPr lang="en-GB"/>
              <a:t>Mini-batch training with size of 64 (shuffled);</a:t>
            </a:r>
            <a:endParaRPr/>
          </a:p>
          <a:p>
            <a:pPr indent="-317500" lvl="0" marL="457200" rtl="0" algn="l">
              <a:spcBef>
                <a:spcPts val="0"/>
              </a:spcBef>
              <a:spcAft>
                <a:spcPts val="0"/>
              </a:spcAft>
              <a:buSzPts val="1400"/>
              <a:buChar char="●"/>
            </a:pPr>
            <a:r>
              <a:rPr lang="en-GB"/>
              <a:t>Adam optimizer:</a:t>
            </a:r>
            <a:endParaRPr/>
          </a:p>
          <a:p>
            <a:pPr indent="-292100" lvl="1" marL="914400" rtl="0" algn="l">
              <a:spcBef>
                <a:spcPts val="0"/>
              </a:spcBef>
              <a:spcAft>
                <a:spcPts val="0"/>
              </a:spcAft>
              <a:buSzPts val="1000"/>
              <a:buChar char="○"/>
            </a:pPr>
            <a:r>
              <a:rPr lang="en-GB"/>
              <a:t>Initial learning rate: 5e-3;</a:t>
            </a:r>
            <a:endParaRPr/>
          </a:p>
          <a:p>
            <a:pPr indent="-292100" lvl="1" marL="914400" rtl="0" algn="l">
              <a:spcBef>
                <a:spcPts val="0"/>
              </a:spcBef>
              <a:spcAft>
                <a:spcPts val="0"/>
              </a:spcAft>
              <a:buSzPts val="1000"/>
              <a:buChar char="○"/>
            </a:pPr>
            <a:r>
              <a:rPr lang="en-GB"/>
              <a:t>Exponential decay on each epoch;</a:t>
            </a:r>
            <a:endParaRPr/>
          </a:p>
          <a:p>
            <a:pPr indent="-317500" lvl="0" marL="457200" rtl="0" algn="l">
              <a:spcBef>
                <a:spcPts val="0"/>
              </a:spcBef>
              <a:spcAft>
                <a:spcPts val="0"/>
              </a:spcAft>
              <a:buSzPts val="1400"/>
              <a:buChar char="●"/>
            </a:pPr>
            <a:r>
              <a:rPr lang="en-GB"/>
              <a:t>Trained for 30 epochs:</a:t>
            </a:r>
            <a:endParaRPr/>
          </a:p>
          <a:p>
            <a:pPr indent="-292100" lvl="1" marL="914400" rtl="0" algn="l">
              <a:spcBef>
                <a:spcPts val="0"/>
              </a:spcBef>
              <a:spcAft>
                <a:spcPts val="0"/>
              </a:spcAft>
              <a:buSzPts val="1000"/>
              <a:buChar char="○"/>
            </a:pPr>
            <a:r>
              <a:rPr lang="en-GB"/>
              <a:t>Best epoch: 26;</a:t>
            </a:r>
            <a:endParaRPr/>
          </a:p>
          <a:p>
            <a:pPr indent="-292100" lvl="1" marL="914400" rtl="0" algn="l">
              <a:spcBef>
                <a:spcPts val="0"/>
              </a:spcBef>
              <a:spcAft>
                <a:spcPts val="0"/>
              </a:spcAft>
              <a:buSzPts val="1000"/>
              <a:buChar char="○"/>
            </a:pPr>
            <a:r>
              <a:rPr lang="en-GB"/>
              <a:t>Validation loss: 1.016;</a:t>
            </a:r>
            <a:endParaRPr/>
          </a:p>
          <a:p>
            <a:pPr indent="-292100" lvl="1" marL="914400" rtl="0" algn="l">
              <a:spcBef>
                <a:spcPts val="0"/>
              </a:spcBef>
              <a:spcAft>
                <a:spcPts val="0"/>
              </a:spcAft>
              <a:buSzPts val="1000"/>
              <a:buChar char="○"/>
            </a:pPr>
            <a:r>
              <a:rPr lang="en-GB"/>
              <a:t>Validation micro-accuracy: 58.83%;</a:t>
            </a:r>
            <a:endParaRPr/>
          </a:p>
          <a:p>
            <a:pPr indent="-317500" lvl="0" marL="457200" rtl="0" algn="l">
              <a:spcBef>
                <a:spcPts val="0"/>
              </a:spcBef>
              <a:spcAft>
                <a:spcPts val="0"/>
              </a:spcAft>
              <a:buSzPts val="1400"/>
              <a:buChar char="●"/>
            </a:pPr>
            <a:r>
              <a:rPr lang="en-GB"/>
              <a:t>Small improvement to expected;</a:t>
            </a:r>
            <a:endParaRPr/>
          </a:p>
          <a:p>
            <a:pPr indent="-317500" lvl="0" marL="457200" rtl="0" algn="l">
              <a:spcBef>
                <a:spcPts val="0"/>
              </a:spcBef>
              <a:spcAft>
                <a:spcPts val="0"/>
              </a:spcAft>
              <a:buSzPts val="1400"/>
              <a:buChar char="●"/>
            </a:pPr>
            <a:r>
              <a:rPr lang="en-GB"/>
              <a:t>Model stagnated → more epochs won’t improve performance;</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9" name="Google Shape;109;p19"/>
          <p:cNvPicPr preferRelativeResize="0"/>
          <p:nvPr/>
        </p:nvPicPr>
        <p:blipFill>
          <a:blip r:embed="rId3">
            <a:alphaModFix/>
          </a:blip>
          <a:stretch>
            <a:fillRect/>
          </a:stretch>
        </p:blipFill>
        <p:spPr>
          <a:xfrm>
            <a:off x="4897575" y="1557188"/>
            <a:ext cx="3934723" cy="2606975"/>
          </a:xfrm>
          <a:prstGeom prst="rect">
            <a:avLst/>
          </a:prstGeom>
          <a:noFill/>
          <a:ln>
            <a:noFill/>
          </a:ln>
        </p:spPr>
      </p:pic>
      <p:sp>
        <p:nvSpPr>
          <p:cNvPr id="110" name="Google Shape;110;p19"/>
          <p:cNvSpPr txBox="1"/>
          <p:nvPr/>
        </p:nvSpPr>
        <p:spPr>
          <a:xfrm>
            <a:off x="4897575" y="4164175"/>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4 - Loss and micro-accuracy evolution on freeze training stage.</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Fine-tuning</a:t>
            </a:r>
            <a:endParaRPr/>
          </a:p>
        </p:txBody>
      </p:sp>
      <p:sp>
        <p:nvSpPr>
          <p:cNvPr id="116" name="Google Shape;116;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Language model layers are now unfrozen;</a:t>
            </a:r>
            <a:endParaRPr/>
          </a:p>
          <a:p>
            <a:pPr indent="-317500" lvl="0" marL="457200" rtl="0" algn="l">
              <a:spcBef>
                <a:spcPts val="0"/>
              </a:spcBef>
              <a:spcAft>
                <a:spcPts val="0"/>
              </a:spcAft>
              <a:buSzPts val="1400"/>
              <a:buChar char="●"/>
            </a:pPr>
            <a:r>
              <a:rPr lang="en-GB"/>
              <a:t>Objective: try to push model out of local minima;</a:t>
            </a:r>
            <a:endParaRPr/>
          </a:p>
          <a:p>
            <a:pPr indent="-317500" lvl="0" marL="457200" rtl="0" algn="l">
              <a:spcBef>
                <a:spcPts val="0"/>
              </a:spcBef>
              <a:spcAft>
                <a:spcPts val="0"/>
              </a:spcAft>
              <a:buSzPts val="1400"/>
              <a:buChar char="●"/>
            </a:pPr>
            <a:r>
              <a:rPr lang="en-GB"/>
              <a:t>Mini-batch training with size of 16 (shuffled);</a:t>
            </a:r>
            <a:endParaRPr/>
          </a:p>
          <a:p>
            <a:pPr indent="-317500" lvl="0" marL="457200" rtl="0" algn="l">
              <a:spcBef>
                <a:spcPts val="0"/>
              </a:spcBef>
              <a:spcAft>
                <a:spcPts val="0"/>
              </a:spcAft>
              <a:buSzPts val="1400"/>
              <a:buChar char="●"/>
            </a:pPr>
            <a:r>
              <a:rPr lang="en-GB"/>
              <a:t>Adam optimizer:</a:t>
            </a:r>
            <a:endParaRPr/>
          </a:p>
          <a:p>
            <a:pPr indent="-292100" lvl="1" marL="914400" rtl="0" algn="l">
              <a:spcBef>
                <a:spcPts val="0"/>
              </a:spcBef>
              <a:spcAft>
                <a:spcPts val="0"/>
              </a:spcAft>
              <a:buSzPts val="1000"/>
              <a:buChar char="○"/>
            </a:pPr>
            <a:r>
              <a:rPr lang="en-GB"/>
              <a:t>Initial learning rate: 1e-5;</a:t>
            </a:r>
            <a:endParaRPr/>
          </a:p>
          <a:p>
            <a:pPr indent="-292100" lvl="1" marL="914400" rtl="0" algn="l">
              <a:spcBef>
                <a:spcPts val="0"/>
              </a:spcBef>
              <a:spcAft>
                <a:spcPts val="0"/>
              </a:spcAft>
              <a:buSzPts val="1000"/>
              <a:buChar char="○"/>
            </a:pPr>
            <a:r>
              <a:rPr lang="en-GB"/>
              <a:t>Exponential decay on each epoch;</a:t>
            </a:r>
            <a:endParaRPr/>
          </a:p>
          <a:p>
            <a:pPr indent="-317500" lvl="0" marL="457200" rtl="0" algn="l">
              <a:spcBef>
                <a:spcPts val="0"/>
              </a:spcBef>
              <a:spcAft>
                <a:spcPts val="0"/>
              </a:spcAft>
              <a:buSzPts val="1400"/>
              <a:buChar char="●"/>
            </a:pPr>
            <a:r>
              <a:rPr lang="en-GB"/>
              <a:t>Trained for 15 epochs:</a:t>
            </a:r>
            <a:endParaRPr/>
          </a:p>
          <a:p>
            <a:pPr indent="-292100" lvl="1" marL="914400" rtl="0" algn="l">
              <a:spcBef>
                <a:spcPts val="0"/>
              </a:spcBef>
              <a:spcAft>
                <a:spcPts val="0"/>
              </a:spcAft>
              <a:buSzPts val="1000"/>
              <a:buChar char="○"/>
            </a:pPr>
            <a:r>
              <a:rPr lang="en-GB"/>
              <a:t>Best epoch: 1;</a:t>
            </a:r>
            <a:endParaRPr/>
          </a:p>
          <a:p>
            <a:pPr indent="-292100" lvl="1" marL="914400" rtl="0" algn="l">
              <a:spcBef>
                <a:spcPts val="0"/>
              </a:spcBef>
              <a:spcAft>
                <a:spcPts val="0"/>
              </a:spcAft>
              <a:buSzPts val="1000"/>
              <a:buChar char="○"/>
            </a:pPr>
            <a:r>
              <a:rPr lang="en-GB"/>
              <a:t>Validation loss: 0.876;</a:t>
            </a:r>
            <a:endParaRPr/>
          </a:p>
          <a:p>
            <a:pPr indent="-292100" lvl="1" marL="914400" rtl="0" algn="l">
              <a:spcBef>
                <a:spcPts val="0"/>
              </a:spcBef>
              <a:spcAft>
                <a:spcPts val="0"/>
              </a:spcAft>
              <a:buSzPts val="1000"/>
              <a:buChar char="○"/>
            </a:pPr>
            <a:r>
              <a:rPr lang="en-GB"/>
              <a:t>Validation micro-accuracy: 63.41%;</a:t>
            </a:r>
            <a:endParaRPr/>
          </a:p>
          <a:p>
            <a:pPr indent="-317500" lvl="0" marL="457200" rtl="0" algn="l">
              <a:spcBef>
                <a:spcPts val="0"/>
              </a:spcBef>
              <a:spcAft>
                <a:spcPts val="0"/>
              </a:spcAft>
              <a:buSzPts val="1400"/>
              <a:buChar char="●"/>
            </a:pPr>
            <a:r>
              <a:rPr lang="en-GB"/>
              <a:t>Overfitted after first epoch.</a:t>
            </a:r>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8" name="Google Shape;118;p20"/>
          <p:cNvSpPr txBox="1"/>
          <p:nvPr/>
        </p:nvSpPr>
        <p:spPr>
          <a:xfrm>
            <a:off x="4897575" y="387450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5 - Loss and micro-accuracy evolution on fine-tuning stage.</a:t>
            </a:r>
            <a:endParaRPr sz="700"/>
          </a:p>
        </p:txBody>
      </p:sp>
      <p:pic>
        <p:nvPicPr>
          <p:cNvPr id="119" name="Google Shape;119;p20"/>
          <p:cNvPicPr preferRelativeResize="0"/>
          <p:nvPr/>
        </p:nvPicPr>
        <p:blipFill>
          <a:blip r:embed="rId3">
            <a:alphaModFix/>
          </a:blip>
          <a:stretch>
            <a:fillRect/>
          </a:stretch>
        </p:blipFill>
        <p:spPr>
          <a:xfrm>
            <a:off x="4897575" y="1269013"/>
            <a:ext cx="3934725" cy="26054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Classification - Evaluation</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6" name="Google Shape;126;p21"/>
          <p:cNvPicPr preferRelativeResize="0"/>
          <p:nvPr/>
        </p:nvPicPr>
        <p:blipFill>
          <a:blip r:embed="rId3">
            <a:alphaModFix/>
          </a:blip>
          <a:stretch>
            <a:fillRect/>
          </a:stretch>
        </p:blipFill>
        <p:spPr>
          <a:xfrm>
            <a:off x="5092300" y="1406512"/>
            <a:ext cx="3740001" cy="2908325"/>
          </a:xfrm>
          <a:prstGeom prst="rect">
            <a:avLst/>
          </a:prstGeom>
          <a:noFill/>
          <a:ln>
            <a:noFill/>
          </a:ln>
        </p:spPr>
      </p:pic>
      <p:cxnSp>
        <p:nvCxnSpPr>
          <p:cNvPr id="127" name="Google Shape;127;p21"/>
          <p:cNvCxnSpPr/>
          <p:nvPr/>
        </p:nvCxnSpPr>
        <p:spPr>
          <a:xfrm>
            <a:off x="6023600" y="1526175"/>
            <a:ext cx="711300" cy="0"/>
          </a:xfrm>
          <a:prstGeom prst="straightConnector1">
            <a:avLst/>
          </a:prstGeom>
          <a:noFill/>
          <a:ln cap="flat" cmpd="sng" w="28575">
            <a:solidFill>
              <a:srgbClr val="FF0000"/>
            </a:solidFill>
            <a:prstDash val="solid"/>
            <a:round/>
            <a:headEnd len="med" w="med" type="none"/>
            <a:tailEnd len="med" w="med" type="none"/>
          </a:ln>
        </p:spPr>
      </p:cxnSp>
      <p:sp>
        <p:nvSpPr>
          <p:cNvPr id="128" name="Google Shape;128;p21"/>
          <p:cNvSpPr txBox="1"/>
          <p:nvPr/>
        </p:nvSpPr>
        <p:spPr>
          <a:xfrm>
            <a:off x="6044750" y="1152475"/>
            <a:ext cx="75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CLS_C</a:t>
            </a:r>
            <a:endParaRPr sz="1200"/>
          </a:p>
        </p:txBody>
      </p:sp>
      <p:pic>
        <p:nvPicPr>
          <p:cNvPr id="129" name="Google Shape;129;p21"/>
          <p:cNvPicPr preferRelativeResize="0"/>
          <p:nvPr/>
        </p:nvPicPr>
        <p:blipFill>
          <a:blip r:embed="rId4">
            <a:alphaModFix/>
          </a:blip>
          <a:stretch>
            <a:fillRect/>
          </a:stretch>
        </p:blipFill>
        <p:spPr>
          <a:xfrm>
            <a:off x="311700" y="1406500"/>
            <a:ext cx="3877778" cy="2908350"/>
          </a:xfrm>
          <a:prstGeom prst="rect">
            <a:avLst/>
          </a:prstGeom>
          <a:noFill/>
          <a:ln>
            <a:noFill/>
          </a:ln>
        </p:spPr>
      </p:pic>
      <p:sp>
        <p:nvSpPr>
          <p:cNvPr id="130" name="Google Shape;130;p21"/>
          <p:cNvSpPr txBox="1"/>
          <p:nvPr/>
        </p:nvSpPr>
        <p:spPr>
          <a:xfrm>
            <a:off x="703188" y="431485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6 - </a:t>
            </a:r>
            <a:r>
              <a:rPr lang="en-GB" sz="700"/>
              <a:t>Confusion matrix for SVC (first project)</a:t>
            </a:r>
            <a:r>
              <a:rPr lang="en-GB" sz="700"/>
              <a:t>.</a:t>
            </a:r>
            <a:endParaRPr sz="700"/>
          </a:p>
        </p:txBody>
      </p:sp>
      <p:sp>
        <p:nvSpPr>
          <p:cNvPr id="131" name="Google Shape;131;p21"/>
          <p:cNvSpPr txBox="1"/>
          <p:nvPr/>
        </p:nvSpPr>
        <p:spPr>
          <a:xfrm>
            <a:off x="5414900" y="4314850"/>
            <a:ext cx="309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Fig. 7 - Confusion matrix for CLS_C.</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