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8" r:id="rId1"/>
  </p:sldMasterIdLst>
  <p:notesMasterIdLst>
    <p:notesMasterId r:id="rId58"/>
  </p:notesMasterIdLst>
  <p:handoutMasterIdLst>
    <p:handoutMasterId r:id="rId59"/>
  </p:handoutMasterIdLst>
  <p:sldIdLst>
    <p:sldId id="343" r:id="rId2"/>
    <p:sldId id="391" r:id="rId3"/>
    <p:sldId id="426" r:id="rId4"/>
    <p:sldId id="392" r:id="rId5"/>
    <p:sldId id="395" r:id="rId6"/>
    <p:sldId id="393" r:id="rId7"/>
    <p:sldId id="394" r:id="rId8"/>
    <p:sldId id="396" r:id="rId9"/>
    <p:sldId id="397" r:id="rId10"/>
    <p:sldId id="398" r:id="rId11"/>
    <p:sldId id="409" r:id="rId12"/>
    <p:sldId id="402" r:id="rId13"/>
    <p:sldId id="403" r:id="rId14"/>
    <p:sldId id="404" r:id="rId15"/>
    <p:sldId id="405" r:id="rId16"/>
    <p:sldId id="406" r:id="rId17"/>
    <p:sldId id="412" r:id="rId18"/>
    <p:sldId id="413" r:id="rId19"/>
    <p:sldId id="414" r:id="rId20"/>
    <p:sldId id="415" r:id="rId21"/>
    <p:sldId id="416" r:id="rId22"/>
    <p:sldId id="417" r:id="rId23"/>
    <p:sldId id="418" r:id="rId24"/>
    <p:sldId id="419" r:id="rId25"/>
    <p:sldId id="372" r:id="rId26"/>
    <p:sldId id="373" r:id="rId27"/>
    <p:sldId id="374" r:id="rId28"/>
    <p:sldId id="410" r:id="rId29"/>
    <p:sldId id="422" r:id="rId30"/>
    <p:sldId id="423" r:id="rId31"/>
    <p:sldId id="407" r:id="rId32"/>
    <p:sldId id="408" r:id="rId33"/>
    <p:sldId id="384" r:id="rId34"/>
    <p:sldId id="424" r:id="rId35"/>
    <p:sldId id="425" r:id="rId36"/>
    <p:sldId id="387" r:id="rId37"/>
    <p:sldId id="383" r:id="rId38"/>
    <p:sldId id="411" r:id="rId39"/>
    <p:sldId id="420" r:id="rId40"/>
    <p:sldId id="421" r:id="rId41"/>
    <p:sldId id="399" r:id="rId42"/>
    <p:sldId id="400" r:id="rId43"/>
    <p:sldId id="401" r:id="rId44"/>
    <p:sldId id="429" r:id="rId45"/>
    <p:sldId id="430" r:id="rId46"/>
    <p:sldId id="431" r:id="rId47"/>
    <p:sldId id="433" r:id="rId48"/>
    <p:sldId id="432" r:id="rId49"/>
    <p:sldId id="427" r:id="rId50"/>
    <p:sldId id="428" r:id="rId51"/>
    <p:sldId id="436" r:id="rId52"/>
    <p:sldId id="434" r:id="rId53"/>
    <p:sldId id="435" r:id="rId54"/>
    <p:sldId id="437" r:id="rId55"/>
    <p:sldId id="389" r:id="rId56"/>
    <p:sldId id="390" r:id="rId57"/>
  </p:sldIdLst>
  <p:sldSz cx="9144000" cy="6858000" type="screen4x3"/>
  <p:notesSz cx="6781800" cy="9918700"/>
  <p:defaultTextStyle>
    <a:defPPr>
      <a:defRPr lang="ru-RU"/>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DDDD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1" autoAdjust="0"/>
    <p:restoredTop sz="85640" autoAdjust="0"/>
  </p:normalViewPr>
  <p:slideViewPr>
    <p:cSldViewPr>
      <p:cViewPr varScale="1">
        <p:scale>
          <a:sx n="70" d="100"/>
          <a:sy n="70" d="100"/>
        </p:scale>
        <p:origin x="60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234" y="-96"/>
      </p:cViewPr>
      <p:guideLst>
        <p:guide orient="horz" pos="3124"/>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1056;&#1072;&#1073;&#1086;&#1090;&#1072;\&#1056;&#1072;&#1073;&#1086;&#1090;&#1072;\Projects\Pyscheme\admin\pgm_sp.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1056;&#1072;&#1073;&#1086;&#1090;&#1072;\&#1056;&#1072;&#1073;&#1086;&#1090;&#1072;\Backup%2010.12.09\&#1088;&#1072;&#1073;&#1086;&#1090;&#1072;\&#1041;&#1072;&#1084;&#1072;&#1078;&#1082;&#1080;\&#1056;&#1091;&#1082;&#1086;&#1074;&#1086;&#1076;&#1089;&#1090;&#1074;&#1086;%20&#1086;&#1090;&#1076;&#1077;&#1083;&#1086;&#1084;\&#1056;&#1086;&#1084;&#1080;&#1085;&#1086;%20&#1085;&#1072;&#1089;&#1083;&#1077;&#1076;&#1080;&#1077;\&#1048;&#1055;&#1055;&#1052;%20&#1057;&#1090;&#1072;&#1090;&#1100;&#1080;\&#1057;&#1090;&#1072;&#1090;&#1100;&#1103;%20033%20(Fault%20Injection%20WoS)\experi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154035433070865"/>
          <c:y val="3.6520584329349272E-2"/>
          <c:w val="0.81508321806058026"/>
          <c:h val="0.67112046339035192"/>
        </c:manualLayout>
      </c:layout>
      <c:lineChart>
        <c:grouping val="standard"/>
        <c:varyColors val="0"/>
        <c:ser>
          <c:idx val="1"/>
          <c:order val="0"/>
          <c:tx>
            <c:v>Метод сквозной оценки</c:v>
          </c:tx>
          <c:spPr>
            <a:ln w="28575" cap="sq">
              <a:noFill/>
              <a:round/>
            </a:ln>
            <a:effectLst/>
          </c:spPr>
          <c:marker>
            <c:symbol val="star"/>
            <c:size val="5"/>
            <c:spPr>
              <a:noFill/>
              <a:ln w="9525">
                <a:solidFill>
                  <a:schemeClr val="accent2"/>
                </a:solidFill>
              </a:ln>
              <a:effectLst/>
            </c:spPr>
          </c:marker>
          <c:cat>
            <c:numRef>
              <c:f>Лист1!$B$3:$AJ$3</c:f>
              <c:numCache>
                <c:formatCode>General</c:formatCode>
                <c:ptCount val="3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numCache>
            </c:numRef>
          </c:cat>
          <c:val>
            <c:numRef>
              <c:f>Лист1!$B$6:$AJ$6</c:f>
              <c:numCache>
                <c:formatCode>General</c:formatCode>
                <c:ptCount val="35"/>
                <c:pt idx="0">
                  <c:v>0</c:v>
                </c:pt>
                <c:pt idx="1">
                  <c:v>4.9396572313149999E-2</c:v>
                </c:pt>
                <c:pt idx="2">
                  <c:v>0.125114120824317</c:v>
                </c:pt>
                <c:pt idx="3">
                  <c:v>0.306304354876895</c:v>
                </c:pt>
                <c:pt idx="4">
                  <c:v>0.23380425216668399</c:v>
                </c:pt>
                <c:pt idx="5">
                  <c:v>0.64976076481226896</c:v>
                </c:pt>
                <c:pt idx="6">
                  <c:v>0.61248184124656202</c:v>
                </c:pt>
                <c:pt idx="7">
                  <c:v>0.65015323999107499</c:v>
                </c:pt>
                <c:pt idx="8">
                  <c:v>1.3125223458024</c:v>
                </c:pt>
                <c:pt idx="9">
                  <c:v>1.63560419683372</c:v>
                </c:pt>
                <c:pt idx="10">
                  <c:v>1.64043917890548</c:v>
                </c:pt>
                <c:pt idx="11">
                  <c:v>2.5299873641150299</c:v>
                </c:pt>
                <c:pt idx="12">
                  <c:v>3.21386789728956</c:v>
                </c:pt>
                <c:pt idx="13">
                  <c:v>3.4566291385856101</c:v>
                </c:pt>
                <c:pt idx="14">
                  <c:v>4.5046755185399601</c:v>
                </c:pt>
                <c:pt idx="15">
                  <c:v>3.5454508644327798</c:v>
                </c:pt>
                <c:pt idx="16">
                  <c:v>5.03971399720034</c:v>
                </c:pt>
                <c:pt idx="17">
                  <c:v>7.7733755941957501</c:v>
                </c:pt>
                <c:pt idx="18">
                  <c:v>4.0952621902681798</c:v>
                </c:pt>
                <c:pt idx="19">
                  <c:v>6.2468570239991497</c:v>
                </c:pt>
                <c:pt idx="20">
                  <c:v>8.83149631163114</c:v>
                </c:pt>
                <c:pt idx="21">
                  <c:v>7.5981252231234402</c:v>
                </c:pt>
                <c:pt idx="22">
                  <c:v>10.359111034895999</c:v>
                </c:pt>
                <c:pt idx="23">
                  <c:v>15.0876074696536</c:v>
                </c:pt>
                <c:pt idx="24">
                  <c:v>15.187546477181501</c:v>
                </c:pt>
                <c:pt idx="25">
                  <c:v>15.7494477840965</c:v>
                </c:pt>
                <c:pt idx="26">
                  <c:v>19.676683247667999</c:v>
                </c:pt>
                <c:pt idx="27">
                  <c:v>17.708271405425201</c:v>
                </c:pt>
                <c:pt idx="28">
                  <c:v>20.3341928540796</c:v>
                </c:pt>
                <c:pt idx="29">
                  <c:v>28.498881543057401</c:v>
                </c:pt>
                <c:pt idx="30">
                  <c:v>25.874454625721199</c:v>
                </c:pt>
                <c:pt idx="31">
                  <c:v>44.826880457228903</c:v>
                </c:pt>
                <c:pt idx="32">
                  <c:v>35.321166896342802</c:v>
                </c:pt>
                <c:pt idx="33">
                  <c:v>39.059799252666899</c:v>
                </c:pt>
                <c:pt idx="34">
                  <c:v>43.009833495665802</c:v>
                </c:pt>
              </c:numCache>
            </c:numRef>
          </c:val>
          <c:smooth val="0"/>
          <c:extLst>
            <c:ext xmlns:c16="http://schemas.microsoft.com/office/drawing/2014/chart" uri="{C3380CC4-5D6E-409C-BE32-E72D297353CC}">
              <c16:uniqueId val="{00000000-A385-4BC7-B21C-FB03E848A19A}"/>
            </c:ext>
          </c:extLst>
        </c:ser>
        <c:ser>
          <c:idx val="0"/>
          <c:order val="1"/>
          <c:tx>
            <c:v>Метод вероятностных моделей вентилей</c:v>
          </c:tx>
          <c:spPr>
            <a:ln w="28575" cap="rnd">
              <a:noFill/>
              <a:round/>
            </a:ln>
            <a:effectLst/>
          </c:spPr>
          <c:marker>
            <c:symbol val="circle"/>
            <c:size val="5"/>
            <c:spPr>
              <a:solidFill>
                <a:schemeClr val="accent1"/>
              </a:solidFill>
              <a:ln w="9525">
                <a:solidFill>
                  <a:schemeClr val="accent1"/>
                </a:solidFill>
              </a:ln>
              <a:effectLst/>
            </c:spPr>
          </c:marker>
          <c:cat>
            <c:numRef>
              <c:f>Лист1!$B$3:$AJ$3</c:f>
              <c:numCache>
                <c:formatCode>General</c:formatCode>
                <c:ptCount val="3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numCache>
            </c:numRef>
          </c:cat>
          <c:val>
            <c:numRef>
              <c:f>Лист1!$B$4:$AJ$4</c:f>
              <c:numCache>
                <c:formatCode>General</c:formatCode>
                <c:ptCount val="35"/>
                <c:pt idx="0">
                  <c:v>0</c:v>
                </c:pt>
                <c:pt idx="1">
                  <c:v>4.9395065001164598E-2</c:v>
                </c:pt>
                <c:pt idx="2">
                  <c:v>0.12511032038171799</c:v>
                </c:pt>
                <c:pt idx="3">
                  <c:v>0.311106290912259</c:v>
                </c:pt>
                <c:pt idx="4">
                  <c:v>0.23310915154610801</c:v>
                </c:pt>
                <c:pt idx="5">
                  <c:v>0.64803116973459995</c:v>
                </c:pt>
                <c:pt idx="6">
                  <c:v>0.62591935274556798</c:v>
                </c:pt>
                <c:pt idx="7">
                  <c:v>0.65473264324292102</c:v>
                </c:pt>
                <c:pt idx="8">
                  <c:v>1.3507502461671199</c:v>
                </c:pt>
                <c:pt idx="9">
                  <c:v>1.6915740419555101</c:v>
                </c:pt>
                <c:pt idx="10">
                  <c:v>1.6768891338367999</c:v>
                </c:pt>
                <c:pt idx="11">
                  <c:v>2.5958223067064701</c:v>
                </c:pt>
                <c:pt idx="12">
                  <c:v>3.2666503595945602</c:v>
                </c:pt>
                <c:pt idx="13">
                  <c:v>3.5911828244831301</c:v>
                </c:pt>
                <c:pt idx="14">
                  <c:v>4.6467032841573204</c:v>
                </c:pt>
                <c:pt idx="15">
                  <c:v>3.65678388315539</c:v>
                </c:pt>
                <c:pt idx="16">
                  <c:v>5.2209841407538304</c:v>
                </c:pt>
                <c:pt idx="17">
                  <c:v>7.8545192377016502</c:v>
                </c:pt>
                <c:pt idx="18">
                  <c:v>4.3880299828240101</c:v>
                </c:pt>
                <c:pt idx="19">
                  <c:v>6.4399800488456904</c:v>
                </c:pt>
                <c:pt idx="20">
                  <c:v>9.2202975886331107</c:v>
                </c:pt>
                <c:pt idx="21">
                  <c:v>8.3866648768718992</c:v>
                </c:pt>
                <c:pt idx="22">
                  <c:v>10.563384941261701</c:v>
                </c:pt>
                <c:pt idx="23">
                  <c:v>15.3733895486161</c:v>
                </c:pt>
                <c:pt idx="24">
                  <c:v>15.940024113723201</c:v>
                </c:pt>
                <c:pt idx="25">
                  <c:v>15.8056977341164</c:v>
                </c:pt>
                <c:pt idx="26">
                  <c:v>20.229492990220798</c:v>
                </c:pt>
                <c:pt idx="27">
                  <c:v>18.7199877304075</c:v>
                </c:pt>
                <c:pt idx="28">
                  <c:v>21.5767997232726</c:v>
                </c:pt>
                <c:pt idx="29">
                  <c:v>28.778974124601799</c:v>
                </c:pt>
                <c:pt idx="30">
                  <c:v>24.722512473805899</c:v>
                </c:pt>
                <c:pt idx="31">
                  <c:v>44.780143246125398</c:v>
                </c:pt>
                <c:pt idx="32">
                  <c:v>38.427044380650202</c:v>
                </c:pt>
                <c:pt idx="33">
                  <c:v>40.185507596432998</c:v>
                </c:pt>
                <c:pt idx="34">
                  <c:v>43.5024270532843</c:v>
                </c:pt>
              </c:numCache>
            </c:numRef>
          </c:val>
          <c:smooth val="0"/>
          <c:extLst>
            <c:ext xmlns:c16="http://schemas.microsoft.com/office/drawing/2014/chart" uri="{C3380CC4-5D6E-409C-BE32-E72D297353CC}">
              <c16:uniqueId val="{00000001-A385-4BC7-B21C-FB03E848A19A}"/>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marker val="1"/>
        <c:smooth val="0"/>
        <c:axId val="242951568"/>
        <c:axId val="242954928"/>
      </c:lineChart>
      <c:catAx>
        <c:axId val="242951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Число</a:t>
                </a:r>
                <a:r>
                  <a:rPr lang="ru-RU" baseline="0"/>
                  <a:t> логических корреляций</a:t>
                </a:r>
                <a:endParaRPr lang="ru-RU"/>
              </a:p>
            </c:rich>
          </c:tx>
          <c:layout>
            <c:manualLayout>
              <c:xMode val="edge"/>
              <c:yMode val="edge"/>
              <c:x val="0.27309033789514359"/>
              <c:y val="0.776673454611276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42954928"/>
        <c:crosses val="autoZero"/>
        <c:auto val="1"/>
        <c:lblAlgn val="ctr"/>
        <c:lblOffset val="100"/>
        <c:noMultiLvlLbl val="0"/>
      </c:catAx>
      <c:valAx>
        <c:axId val="242954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σ</a:t>
                </a:r>
                <a:r>
                  <a:rPr lang="en-US" baseline="0">
                    <a:latin typeface="Calibri" panose="020F0502020204030204" pitchFamily="34" charset="0"/>
                  </a:rPr>
                  <a:t>∙</a:t>
                </a:r>
                <a:r>
                  <a:rPr lang="en-US" baseline="0"/>
                  <a:t>10</a:t>
                </a:r>
                <a:r>
                  <a:rPr lang="en-US" baseline="30000"/>
                  <a:t>5</a:t>
                </a:r>
                <a:endParaRPr lang="ru-RU"/>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42951568"/>
        <c:crosses val="autoZero"/>
        <c:crossBetween val="between"/>
      </c:valAx>
      <c:spPr>
        <a:noFill/>
        <a:ln>
          <a:noFill/>
        </a:ln>
        <a:effectLst/>
      </c:spPr>
    </c:plotArea>
    <c:legend>
      <c:legendPos val="r"/>
      <c:layout>
        <c:manualLayout>
          <c:xMode val="edge"/>
          <c:yMode val="edge"/>
          <c:x val="1.069819819819819E-2"/>
          <c:y val="0.88135306362566757"/>
          <c:w val="0.97240990990990972"/>
          <c:h val="0.118646936374332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2"/>
          <c:order val="0"/>
          <c:tx>
            <c:v>F(p)_max</c:v>
          </c:tx>
          <c:spPr>
            <a:ln w="28575" cap="rnd">
              <a:solidFill>
                <a:schemeClr val="tx1"/>
              </a:solidFill>
              <a:prstDash val="dash"/>
              <a:round/>
            </a:ln>
            <a:effectLst/>
          </c:spPr>
          <c:marker>
            <c:symbol val="none"/>
          </c:marker>
          <c:cat>
            <c:numRef>
              <c:f>Лист1!$D$15:$D$35</c:f>
              <c:numCache>
                <c:formatCode>General</c:formatCode>
                <c:ptCount val="2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numCache>
            </c:numRef>
          </c:cat>
          <c:val>
            <c:numRef>
              <c:f>Лист1!$H$15:$H$35</c:f>
              <c:numCache>
                <c:formatCode>General</c:formatCode>
                <c:ptCount val="21"/>
                <c:pt idx="0">
                  <c:v>0</c:v>
                </c:pt>
                <c:pt idx="1">
                  <c:v>8.6855521599999999E-2</c:v>
                </c:pt>
                <c:pt idx="2">
                  <c:v>0.1676403712</c:v>
                </c:pt>
                <c:pt idx="3">
                  <c:v>0.24267350880000002</c:v>
                </c:pt>
                <c:pt idx="4">
                  <c:v>0.31226275840000001</c:v>
                </c:pt>
                <c:pt idx="5">
                  <c:v>0.37670500000000001</c:v>
                </c:pt>
                <c:pt idx="6">
                  <c:v>0.43628636160000001</c:v>
                </c:pt>
                <c:pt idx="7">
                  <c:v>0.4912824112000001</c:v>
                </c:pt>
                <c:pt idx="8">
                  <c:v>0.54195834879999993</c:v>
                </c:pt>
                <c:pt idx="9">
                  <c:v>0.58856919839999999</c:v>
                </c:pt>
                <c:pt idx="10">
                  <c:v>0.63135999999999992</c:v>
                </c:pt>
                <c:pt idx="11">
                  <c:v>0.67056600160000002</c:v>
                </c:pt>
                <c:pt idx="12">
                  <c:v>0.70641285120000008</c:v>
                </c:pt>
                <c:pt idx="13">
                  <c:v>0.73911678879999987</c:v>
                </c:pt>
                <c:pt idx="14">
                  <c:v>0.76888483840000021</c:v>
                </c:pt>
                <c:pt idx="15">
                  <c:v>0.79591499999999993</c:v>
                </c:pt>
                <c:pt idx="16">
                  <c:v>0.82039644159999991</c:v>
                </c:pt>
                <c:pt idx="17">
                  <c:v>0.84250969119999997</c:v>
                </c:pt>
                <c:pt idx="18">
                  <c:v>0.86242682879999988</c:v>
                </c:pt>
                <c:pt idx="19">
                  <c:v>0.88031167840000002</c:v>
                </c:pt>
                <c:pt idx="20">
                  <c:v>0.89631999999999989</c:v>
                </c:pt>
              </c:numCache>
            </c:numRef>
          </c:val>
          <c:smooth val="0"/>
          <c:extLst>
            <c:ext xmlns:c16="http://schemas.microsoft.com/office/drawing/2014/chart" uri="{C3380CC4-5D6E-409C-BE32-E72D297353CC}">
              <c16:uniqueId val="{00000000-848F-4B2D-BD96-872F77F6BA49}"/>
            </c:ext>
          </c:extLst>
        </c:ser>
        <c:ser>
          <c:idx val="0"/>
          <c:order val="1"/>
          <c:tx>
            <c:v>F(p)</c:v>
          </c:tx>
          <c:spPr>
            <a:ln w="28575" cap="rnd">
              <a:solidFill>
                <a:schemeClr val="tx1"/>
              </a:solidFill>
              <a:round/>
            </a:ln>
            <a:effectLst/>
          </c:spPr>
          <c:marker>
            <c:symbol val="none"/>
          </c:marker>
          <c:cat>
            <c:numRef>
              <c:f>Лист1!$D$15:$D$35</c:f>
              <c:numCache>
                <c:formatCode>General</c:formatCode>
                <c:ptCount val="2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numCache>
            </c:numRef>
          </c:cat>
          <c:val>
            <c:numRef>
              <c:f>Лист1!$F$15:$F$35</c:f>
              <c:numCache>
                <c:formatCode>General</c:formatCode>
                <c:ptCount val="21"/>
                <c:pt idx="0">
                  <c:v>0</c:v>
                </c:pt>
                <c:pt idx="1">
                  <c:v>8.5852646399999996E-2</c:v>
                </c:pt>
                <c:pt idx="2">
                  <c:v>0.16381044479999998</c:v>
                </c:pt>
                <c:pt idx="3">
                  <c:v>0.23444939520000002</c:v>
                </c:pt>
                <c:pt idx="4">
                  <c:v>0.29831439360000001</c:v>
                </c:pt>
                <c:pt idx="5">
                  <c:v>0.35592000000000001</c:v>
                </c:pt>
                <c:pt idx="6">
                  <c:v>0.40775120640000007</c:v>
                </c:pt>
                <c:pt idx="7">
                  <c:v>0.45426420480000007</c:v>
                </c:pt>
                <c:pt idx="8">
                  <c:v>0.49588715519999993</c:v>
                </c:pt>
                <c:pt idx="9">
                  <c:v>0.5330209535999999</c:v>
                </c:pt>
                <c:pt idx="10">
                  <c:v>0.56603999999999988</c:v>
                </c:pt>
                <c:pt idx="11">
                  <c:v>0.59529296639999996</c:v>
                </c:pt>
                <c:pt idx="12">
                  <c:v>0.62110356480000006</c:v>
                </c:pt>
                <c:pt idx="13">
                  <c:v>0.64377131519999986</c:v>
                </c:pt>
                <c:pt idx="14">
                  <c:v>0.66357231360000024</c:v>
                </c:pt>
                <c:pt idx="15">
                  <c:v>0.68075999999999992</c:v>
                </c:pt>
                <c:pt idx="16">
                  <c:v>0.69556592639999992</c:v>
                </c:pt>
                <c:pt idx="17">
                  <c:v>0.70820052479999984</c:v>
                </c:pt>
                <c:pt idx="18">
                  <c:v>0.71885387519999988</c:v>
                </c:pt>
                <c:pt idx="19">
                  <c:v>0.7276964736</c:v>
                </c:pt>
                <c:pt idx="20">
                  <c:v>0.73487999999999976</c:v>
                </c:pt>
              </c:numCache>
            </c:numRef>
          </c:val>
          <c:smooth val="0"/>
          <c:extLst>
            <c:ext xmlns:c16="http://schemas.microsoft.com/office/drawing/2014/chart" uri="{C3380CC4-5D6E-409C-BE32-E72D297353CC}">
              <c16:uniqueId val="{00000001-848F-4B2D-BD96-872F77F6BA49}"/>
            </c:ext>
          </c:extLst>
        </c:ser>
        <c:ser>
          <c:idx val="4"/>
          <c:order val="2"/>
          <c:tx>
            <c:v>F(p)_avr</c:v>
          </c:tx>
          <c:spPr>
            <a:ln w="28575" cap="rnd">
              <a:solidFill>
                <a:schemeClr val="tx1"/>
              </a:solidFill>
              <a:round/>
            </a:ln>
            <a:effectLst/>
          </c:spPr>
          <c:marker>
            <c:symbol val="square"/>
            <c:size val="5"/>
            <c:spPr>
              <a:solidFill>
                <a:schemeClr val="bg1"/>
              </a:solidFill>
              <a:ln w="9525">
                <a:solidFill>
                  <a:schemeClr val="tx1"/>
                </a:solidFill>
              </a:ln>
              <a:effectLst/>
            </c:spPr>
          </c:marker>
          <c:cat>
            <c:numRef>
              <c:f>Лист1!$D$15:$D$35</c:f>
              <c:numCache>
                <c:formatCode>General</c:formatCode>
                <c:ptCount val="2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numCache>
            </c:numRef>
          </c:cat>
          <c:val>
            <c:numRef>
              <c:f>Лист1!$J$15:$J$35</c:f>
              <c:numCache>
                <c:formatCode>General</c:formatCode>
                <c:ptCount val="21"/>
                <c:pt idx="0">
                  <c:v>0</c:v>
                </c:pt>
                <c:pt idx="1">
                  <c:v>8.4934328000000003E-2</c:v>
                </c:pt>
                <c:pt idx="2">
                  <c:v>0.16026137599999998</c:v>
                </c:pt>
                <c:pt idx="3">
                  <c:v>0.22673786400000001</c:v>
                </c:pt>
                <c:pt idx="4">
                  <c:v>0.285082112</c:v>
                </c:pt>
                <c:pt idx="5">
                  <c:v>0.33597499999999997</c:v>
                </c:pt>
                <c:pt idx="6">
                  <c:v>0.38006092800000002</c:v>
                </c:pt>
                <c:pt idx="7">
                  <c:v>0.41794877600000013</c:v>
                </c:pt>
                <c:pt idx="8">
                  <c:v>0.45021286399999993</c:v>
                </c:pt>
                <c:pt idx="9">
                  <c:v>0.47739391199999998</c:v>
                </c:pt>
                <c:pt idx="10">
                  <c:v>0.49999999999999989</c:v>
                </c:pt>
                <c:pt idx="11">
                  <c:v>0.518507528</c:v>
                </c:pt>
                <c:pt idx="12">
                  <c:v>0.53336217600000002</c:v>
                </c:pt>
                <c:pt idx="13">
                  <c:v>0.54497986399999976</c:v>
                </c:pt>
                <c:pt idx="14">
                  <c:v>0.55374771200000028</c:v>
                </c:pt>
                <c:pt idx="15">
                  <c:v>0.560025</c:v>
                </c:pt>
                <c:pt idx="16">
                  <c:v>0.56414412799999991</c:v>
                </c:pt>
                <c:pt idx="17">
                  <c:v>0.56641157599999981</c:v>
                </c:pt>
                <c:pt idx="18">
                  <c:v>0.56710886399999993</c:v>
                </c:pt>
                <c:pt idx="19">
                  <c:v>0.56649351200000009</c:v>
                </c:pt>
                <c:pt idx="20">
                  <c:v>0.56479999999999975</c:v>
                </c:pt>
              </c:numCache>
            </c:numRef>
          </c:val>
          <c:smooth val="0"/>
          <c:extLst>
            <c:ext xmlns:c16="http://schemas.microsoft.com/office/drawing/2014/chart" uri="{C3380CC4-5D6E-409C-BE32-E72D297353CC}">
              <c16:uniqueId val="{00000002-848F-4B2D-BD96-872F77F6BA49}"/>
            </c:ext>
          </c:extLst>
        </c:ser>
        <c:ser>
          <c:idx val="3"/>
          <c:order val="3"/>
          <c:tx>
            <c:v>F(p)_obs</c:v>
          </c:tx>
          <c:spPr>
            <a:ln w="28575" cap="rnd">
              <a:solidFill>
                <a:schemeClr val="tx1"/>
              </a:solidFill>
              <a:round/>
            </a:ln>
            <a:effectLst/>
          </c:spPr>
          <c:marker>
            <c:symbol val="triangle"/>
            <c:size val="6"/>
            <c:spPr>
              <a:solidFill>
                <a:schemeClr val="bg1"/>
              </a:solidFill>
              <a:ln w="9525">
                <a:solidFill>
                  <a:schemeClr val="tx1"/>
                </a:solidFill>
              </a:ln>
              <a:effectLst/>
            </c:spPr>
          </c:marker>
          <c:cat>
            <c:numRef>
              <c:f>Лист1!$D$15:$D$35</c:f>
              <c:numCache>
                <c:formatCode>General</c:formatCode>
                <c:ptCount val="2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numCache>
            </c:numRef>
          </c:cat>
          <c:val>
            <c:numRef>
              <c:f>Лист1!$I$15:$I$35</c:f>
              <c:numCache>
                <c:formatCode>General</c:formatCode>
                <c:ptCount val="21"/>
                <c:pt idx="0">
                  <c:v>0</c:v>
                </c:pt>
                <c:pt idx="1">
                  <c:v>8.37759488E-2</c:v>
                </c:pt>
                <c:pt idx="2">
                  <c:v>0.15597564159999999</c:v>
                </c:pt>
                <c:pt idx="3">
                  <c:v>0.21783651840000001</c:v>
                </c:pt>
                <c:pt idx="4">
                  <c:v>0.27050501119999998</c:v>
                </c:pt>
                <c:pt idx="5">
                  <c:v>0.31503999999999999</c:v>
                </c:pt>
                <c:pt idx="6">
                  <c:v>0.35241626880000004</c:v>
                </c:pt>
                <c:pt idx="7">
                  <c:v>0.38352796160000008</c:v>
                </c:pt>
                <c:pt idx="8">
                  <c:v>0.40919203839999996</c:v>
                </c:pt>
                <c:pt idx="9">
                  <c:v>0.43015173119999994</c:v>
                </c:pt>
                <c:pt idx="10">
                  <c:v>0.44707999999999992</c:v>
                </c:pt>
                <c:pt idx="11">
                  <c:v>0.46058298879999993</c:v>
                </c:pt>
                <c:pt idx="12">
                  <c:v>0.47120348160000014</c:v>
                </c:pt>
                <c:pt idx="13">
                  <c:v>0.47942435839999975</c:v>
                </c:pt>
                <c:pt idx="14">
                  <c:v>0.48567205120000012</c:v>
                </c:pt>
                <c:pt idx="15">
                  <c:v>0.49031999999999998</c:v>
                </c:pt>
                <c:pt idx="16">
                  <c:v>0.49369210880000014</c:v>
                </c:pt>
                <c:pt idx="17">
                  <c:v>0.4960662015999997</c:v>
                </c:pt>
                <c:pt idx="18">
                  <c:v>0.49767747839999998</c:v>
                </c:pt>
                <c:pt idx="19">
                  <c:v>0.49872197119999995</c:v>
                </c:pt>
                <c:pt idx="20">
                  <c:v>0.4993599999999998</c:v>
                </c:pt>
              </c:numCache>
            </c:numRef>
          </c:val>
          <c:smooth val="0"/>
          <c:extLst>
            <c:ext xmlns:c16="http://schemas.microsoft.com/office/drawing/2014/chart" uri="{C3380CC4-5D6E-409C-BE32-E72D297353CC}">
              <c16:uniqueId val="{00000003-848F-4B2D-BD96-872F77F6BA49}"/>
            </c:ext>
          </c:extLst>
        </c:ser>
        <c:ser>
          <c:idx val="1"/>
          <c:order val="4"/>
          <c:tx>
            <c:v>F(p)_min</c:v>
          </c:tx>
          <c:spPr>
            <a:ln w="28575" cap="rnd">
              <a:solidFill>
                <a:schemeClr val="tx1"/>
              </a:solidFill>
              <a:prstDash val="dash"/>
              <a:round/>
            </a:ln>
            <a:effectLst/>
          </c:spPr>
          <c:marker>
            <c:symbol val="none"/>
          </c:marker>
          <c:cat>
            <c:numRef>
              <c:f>Лист1!$D$15:$D$35</c:f>
              <c:numCache>
                <c:formatCode>General</c:formatCode>
                <c:ptCount val="2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numCache>
            </c:numRef>
          </c:cat>
          <c:val>
            <c:numRef>
              <c:f>Лист1!$G$15:$G$35</c:f>
              <c:numCache>
                <c:formatCode>General</c:formatCode>
                <c:ptCount val="21"/>
                <c:pt idx="0">
                  <c:v>0</c:v>
                </c:pt>
                <c:pt idx="1">
                  <c:v>8.3013134399999994E-2</c:v>
                </c:pt>
                <c:pt idx="2">
                  <c:v>0.1528823808</c:v>
                </c:pt>
                <c:pt idx="3">
                  <c:v>0.21080221920000003</c:v>
                </c:pt>
                <c:pt idx="4">
                  <c:v>0.25790146559999999</c:v>
                </c:pt>
                <c:pt idx="5">
                  <c:v>0.29524499999999998</c:v>
                </c:pt>
                <c:pt idx="6">
                  <c:v>0.32383549440000003</c:v>
                </c:pt>
                <c:pt idx="7">
                  <c:v>0.34461514080000005</c:v>
                </c:pt>
                <c:pt idx="8">
                  <c:v>0.35846737919999994</c:v>
                </c:pt>
                <c:pt idx="9">
                  <c:v>0.36621862559999996</c:v>
                </c:pt>
                <c:pt idx="10">
                  <c:v>0.36863999999999986</c:v>
                </c:pt>
                <c:pt idx="11">
                  <c:v>0.36644905439999997</c:v>
                </c:pt>
                <c:pt idx="12">
                  <c:v>0.36031150080000007</c:v>
                </c:pt>
                <c:pt idx="13">
                  <c:v>0.35084293919999987</c:v>
                </c:pt>
                <c:pt idx="14">
                  <c:v>0.33861058560000012</c:v>
                </c:pt>
                <c:pt idx="15">
                  <c:v>0.32413499999999984</c:v>
                </c:pt>
                <c:pt idx="16">
                  <c:v>0.30789181440000002</c:v>
                </c:pt>
                <c:pt idx="17">
                  <c:v>0.29031346079999998</c:v>
                </c:pt>
                <c:pt idx="18">
                  <c:v>0.27179089920000021</c:v>
                </c:pt>
                <c:pt idx="19">
                  <c:v>0.25267534560000016</c:v>
                </c:pt>
                <c:pt idx="20">
                  <c:v>0.23327999999999949</c:v>
                </c:pt>
              </c:numCache>
            </c:numRef>
          </c:val>
          <c:smooth val="0"/>
          <c:extLst>
            <c:ext xmlns:c16="http://schemas.microsoft.com/office/drawing/2014/chart" uri="{C3380CC4-5D6E-409C-BE32-E72D297353CC}">
              <c16:uniqueId val="{00000004-848F-4B2D-BD96-872F77F6BA49}"/>
            </c:ext>
          </c:extLst>
        </c:ser>
        <c:dLbls>
          <c:showLegendKey val="0"/>
          <c:showVal val="0"/>
          <c:showCatName val="0"/>
          <c:showSerName val="0"/>
          <c:showPercent val="0"/>
          <c:showBubbleSize val="0"/>
        </c:dLbls>
        <c:smooth val="0"/>
        <c:axId val="320163168"/>
        <c:axId val="320163728"/>
      </c:lineChart>
      <c:catAx>
        <c:axId val="32016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Gate failure probability</a:t>
                </a:r>
                <a:endParaRPr lang="ru-RU"/>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20163728"/>
        <c:crosses val="autoZero"/>
        <c:auto val="1"/>
        <c:lblAlgn val="ctr"/>
        <c:lblOffset val="100"/>
        <c:noMultiLvlLbl val="0"/>
      </c:catAx>
      <c:valAx>
        <c:axId val="32016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Output failure probability</a:t>
                </a:r>
                <a:endParaRPr lang="ru-RU"/>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201631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38463"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ru-RU"/>
          </a:p>
        </p:txBody>
      </p:sp>
      <p:sp>
        <p:nvSpPr>
          <p:cNvPr id="31747" name="Rectangle 3"/>
          <p:cNvSpPr>
            <a:spLocks noGrp="1" noChangeArrowheads="1"/>
          </p:cNvSpPr>
          <p:nvPr>
            <p:ph type="dt" sz="quarter" idx="1"/>
          </p:nvPr>
        </p:nvSpPr>
        <p:spPr bwMode="auto">
          <a:xfrm>
            <a:off x="3841750" y="0"/>
            <a:ext cx="2938463"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47E07571-6ECB-4C92-88A4-3588361E9C71}" type="datetimeFigureOut">
              <a:rPr lang="ru-RU"/>
              <a:pPr>
                <a:defRPr/>
              </a:pPr>
              <a:t>10.03.2018</a:t>
            </a:fld>
            <a:endParaRPr lang="ru-RU"/>
          </a:p>
        </p:txBody>
      </p:sp>
      <p:sp>
        <p:nvSpPr>
          <p:cNvPr id="31748" name="Rectangle 4"/>
          <p:cNvSpPr>
            <a:spLocks noGrp="1" noChangeArrowheads="1"/>
          </p:cNvSpPr>
          <p:nvPr>
            <p:ph type="ftr" sz="quarter" idx="2"/>
          </p:nvPr>
        </p:nvSpPr>
        <p:spPr bwMode="auto">
          <a:xfrm>
            <a:off x="0" y="9421813"/>
            <a:ext cx="2938463"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ru-RU"/>
          </a:p>
        </p:txBody>
      </p:sp>
      <p:sp>
        <p:nvSpPr>
          <p:cNvPr id="31749" name="Rectangle 5"/>
          <p:cNvSpPr>
            <a:spLocks noGrp="1" noChangeArrowheads="1"/>
          </p:cNvSpPr>
          <p:nvPr>
            <p:ph type="sldNum" sz="quarter" idx="3"/>
          </p:nvPr>
        </p:nvSpPr>
        <p:spPr bwMode="auto">
          <a:xfrm>
            <a:off x="3841750" y="9421813"/>
            <a:ext cx="2938463"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DCC92F3-B7DA-4E8E-8752-34CF0CC8D2F6}" type="slidenum">
              <a:rPr lang="ru-RU" altLang="ru-RU"/>
              <a:pPr>
                <a:defRPr/>
              </a:pPr>
              <a:t>‹#›</a:t>
            </a:fld>
            <a:endParaRPr lang="ru-RU"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ru-RU"/>
          </a:p>
        </p:txBody>
      </p:sp>
      <p:sp>
        <p:nvSpPr>
          <p:cNvPr id="43011"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ru-RU"/>
          </a:p>
        </p:txBody>
      </p:sp>
      <p:sp>
        <p:nvSpPr>
          <p:cNvPr id="6148"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ltLang="ru-RU" noProof="0" smtClean="0"/>
              <a:t>Образец текста</a:t>
            </a:r>
          </a:p>
          <a:p>
            <a:pPr lvl="1"/>
            <a:r>
              <a:rPr lang="ru-RU" altLang="ru-RU" noProof="0" smtClean="0"/>
              <a:t>Второй уровень</a:t>
            </a:r>
          </a:p>
          <a:p>
            <a:pPr lvl="2"/>
            <a:r>
              <a:rPr lang="ru-RU" altLang="ru-RU" noProof="0" smtClean="0"/>
              <a:t>Третий уровень</a:t>
            </a:r>
          </a:p>
          <a:p>
            <a:pPr lvl="3"/>
            <a:r>
              <a:rPr lang="ru-RU" altLang="ru-RU" noProof="0" smtClean="0"/>
              <a:t>Четвертый уровень</a:t>
            </a:r>
          </a:p>
          <a:p>
            <a:pPr lvl="4"/>
            <a:r>
              <a:rPr lang="ru-RU" altLang="ru-RU" noProof="0" smtClean="0"/>
              <a:t>Пятый уровень</a:t>
            </a:r>
          </a:p>
        </p:txBody>
      </p:sp>
      <p:sp>
        <p:nvSpPr>
          <p:cNvPr id="43014" name="Rectangle 6"/>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ru-RU"/>
          </a:p>
        </p:txBody>
      </p:sp>
      <p:sp>
        <p:nvSpPr>
          <p:cNvPr id="43015" name="Rectangle 7"/>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D157746-826F-42D2-8211-64D09BB8FBDE}" type="slidenum">
              <a:rPr lang="ru-RU" altLang="ru-RU"/>
              <a:pPr>
                <a:defRPr/>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Образ слайда 1"/>
          <p:cNvSpPr>
            <a:spLocks noGrp="1" noRot="1" noChangeAspect="1" noTextEdit="1"/>
          </p:cNvSpPr>
          <p:nvPr>
            <p:ph type="sldImg"/>
          </p:nvPr>
        </p:nvSpPr>
        <p:spPr>
          <a:ln/>
        </p:spPr>
      </p:sp>
      <p:sp>
        <p:nvSpPr>
          <p:cNvPr id="34819"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3482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5A439A31-225C-4A9D-9EEF-9E4001EC5A55}" type="slidenum">
              <a:rPr lang="ru-RU" altLang="ru-RU" smtClean="0">
                <a:latin typeface="Arial" panose="020B0604020202020204" pitchFamily="34" charset="0"/>
              </a:rPr>
              <a:pPr/>
              <a:t>17</a:t>
            </a:fld>
            <a:endParaRPr lang="ru-RU" altLang="ru-RU" smtClean="0">
              <a:latin typeface="Arial" panose="020B0604020202020204" pitchFamily="34" charset="0"/>
            </a:endParaRPr>
          </a:p>
        </p:txBody>
      </p:sp>
    </p:spTree>
    <p:extLst>
      <p:ext uri="{BB962C8B-B14F-4D97-AF65-F5344CB8AC3E}">
        <p14:creationId xmlns:p14="http://schemas.microsoft.com/office/powerpoint/2010/main" val="182492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Образ слайда 1"/>
          <p:cNvSpPr>
            <a:spLocks noGrp="1" noRot="1" noChangeAspect="1" noTextEdit="1"/>
          </p:cNvSpPr>
          <p:nvPr>
            <p:ph type="sldImg"/>
          </p:nvPr>
        </p:nvSpPr>
        <p:spPr>
          <a:ln/>
        </p:spPr>
      </p:sp>
      <p:sp>
        <p:nvSpPr>
          <p:cNvPr id="3686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3686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F1B4D0A9-A3A3-4D3C-97AC-5899A751A08D}" type="slidenum">
              <a:rPr lang="ru-RU" altLang="ru-RU" smtClean="0">
                <a:latin typeface="Arial" panose="020B0604020202020204" pitchFamily="34" charset="0"/>
              </a:rPr>
              <a:pPr/>
              <a:t>18</a:t>
            </a:fld>
            <a:endParaRPr lang="ru-RU" altLang="ru-RU" smtClean="0">
              <a:latin typeface="Arial" panose="020B0604020202020204" pitchFamily="34" charset="0"/>
            </a:endParaRPr>
          </a:p>
        </p:txBody>
      </p:sp>
    </p:spTree>
    <p:extLst>
      <p:ext uri="{BB962C8B-B14F-4D97-AF65-F5344CB8AC3E}">
        <p14:creationId xmlns:p14="http://schemas.microsoft.com/office/powerpoint/2010/main" val="122730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Образ слайда 1"/>
          <p:cNvSpPr>
            <a:spLocks noGrp="1" noRot="1" noChangeAspect="1" noTextEdit="1"/>
          </p:cNvSpPr>
          <p:nvPr>
            <p:ph type="sldImg"/>
          </p:nvPr>
        </p:nvSpPr>
        <p:spPr>
          <a:ln/>
        </p:spPr>
      </p:sp>
      <p:sp>
        <p:nvSpPr>
          <p:cNvPr id="3891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Наблюдаемость вентиля – это характеристика определяющая вероятность того, что ошибка на вентиле влияет на выход схемы.  Для того чтобы рассчитать наблюдаемость вентиля – необходимо внести ошибку в вентиль, и прогнать все входные комбинации, высчитывая количество несовпадений выходных данных с эталоном. В этом контексте – предложенный коэффициент чувствительности является ни чем иным как суммой наблюдаемостей всех элементов в схеме. Однако существуют и другие метрики, основанные на наблюдаемостях.</a:t>
            </a:r>
          </a:p>
        </p:txBody>
      </p:sp>
      <p:sp>
        <p:nvSpPr>
          <p:cNvPr id="3891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6A8446C-5B63-4098-8189-D43AEF4A8DFB}" type="slidenum">
              <a:rPr lang="ru-RU" altLang="ru-RU" smtClean="0">
                <a:latin typeface="Arial" panose="020B0604020202020204" pitchFamily="34" charset="0"/>
              </a:rPr>
              <a:pPr/>
              <a:t>19</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18790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Образ слайда 1"/>
          <p:cNvSpPr>
            <a:spLocks noGrp="1" noRot="1" noChangeAspect="1" noTextEdit="1"/>
          </p:cNvSpPr>
          <p:nvPr>
            <p:ph type="sldImg"/>
          </p:nvPr>
        </p:nvSpPr>
        <p:spPr>
          <a:ln/>
        </p:spPr>
      </p:sp>
      <p:sp>
        <p:nvSpPr>
          <p:cNvPr id="409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Одной из основных метрик, используемых в зарубежной литературе – является так называемая </a:t>
            </a:r>
            <a:r>
              <a:rPr lang="en-US" altLang="ru-RU" smtClean="0">
                <a:latin typeface="Arial" panose="020B0604020202020204" pitchFamily="34" charset="0"/>
              </a:rPr>
              <a:t>Observability-based metric</a:t>
            </a:r>
            <a:r>
              <a:rPr lang="ru-RU" altLang="ru-RU" smtClean="0">
                <a:latin typeface="Arial" panose="020B0604020202020204" pitchFamily="34" charset="0"/>
              </a:rPr>
              <a:t>, предложенная в статье </a:t>
            </a:r>
            <a:r>
              <a:rPr lang="en-US" altLang="ru-RU" i="1" smtClean="0">
                <a:solidFill>
                  <a:srgbClr val="385623"/>
                </a:solidFill>
                <a:latin typeface="Calibri" panose="020F0502020204030204" pitchFamily="34" charset="0"/>
                <a:ea typeface="Calibri" panose="020F0502020204030204" pitchFamily="34" charset="0"/>
                <a:cs typeface="Times New Roman" panose="02020603050405020304" pitchFamily="18" charset="0"/>
              </a:rPr>
              <a:t>Reliability analysis of logic circuits.</a:t>
            </a:r>
            <a:r>
              <a:rPr lang="ru-RU" altLang="ru-RU" i="1" smtClean="0">
                <a:solidFill>
                  <a:srgbClr val="385623"/>
                </a:solidFill>
                <a:latin typeface="Calibri" panose="020F0502020204030204" pitchFamily="34" charset="0"/>
                <a:ea typeface="Calibri" panose="020F0502020204030204" pitchFamily="34" charset="0"/>
                <a:cs typeface="Times New Roman" panose="02020603050405020304" pitchFamily="18" charset="0"/>
              </a:rPr>
              <a:t> </a:t>
            </a:r>
            <a:r>
              <a:rPr lang="ru-RU" altLang="ru-RU" smtClean="0">
                <a:solidFill>
                  <a:srgbClr val="385623"/>
                </a:solidFill>
                <a:latin typeface="Calibri" panose="020F0502020204030204" pitchFamily="34" charset="0"/>
                <a:ea typeface="Calibri" panose="020F0502020204030204" pitchFamily="34" charset="0"/>
                <a:cs typeface="Times New Roman" panose="02020603050405020304" pitchFamily="18" charset="0"/>
              </a:rPr>
              <a:t>Она используется как некоторый эталон, который имеет сравнительно низкую точность получаемых оценок, однако очень быстро вычисляется и упоминается во многих свежих статьях 2015-16 годов. Для формирования данной формулы используется два упрощающих допущения, которые связаны с </a:t>
            </a:r>
            <a:r>
              <a:rPr lang="ru-RU" altLang="ru-RU" smtClean="0">
                <a:solidFill>
                  <a:srgbClr val="385623"/>
                </a:solidFill>
                <a:latin typeface="Calibri" panose="020F0502020204030204" pitchFamily="34" charset="0"/>
                <a:cs typeface="Times New Roman" panose="02020603050405020304" pitchFamily="18" charset="0"/>
              </a:rPr>
              <a:t>независимостью наблюдаемостей вентилей. То есть предполагается что одновременная наблюдаемость двух вентилей равна произведению наблюдаемостей каждого вентиля. Это в общем случае не так, однако такое предположение существенно снижает вычислительную нагрузку (снижая точность).</a:t>
            </a:r>
            <a:endParaRPr lang="ru-RU" altLang="ru-RU" smtClean="0">
              <a:latin typeface="Arial" panose="020B0604020202020204" pitchFamily="34" charset="0"/>
            </a:endParaRPr>
          </a:p>
        </p:txBody>
      </p:sp>
      <p:sp>
        <p:nvSpPr>
          <p:cNvPr id="409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130E7153-5D6D-425B-920C-40568D14DCDE}" type="slidenum">
              <a:rPr lang="ru-RU" altLang="ru-RU" smtClean="0">
                <a:latin typeface="Arial" panose="020B0604020202020204" pitchFamily="34" charset="0"/>
              </a:rPr>
              <a:pPr/>
              <a:t>20</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56468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Образ слайда 1"/>
          <p:cNvSpPr>
            <a:spLocks noGrp="1" noRot="1" noChangeAspect="1" noTextEdit="1"/>
          </p:cNvSpPr>
          <p:nvPr>
            <p:ph type="sldImg"/>
          </p:nvPr>
        </p:nvSpPr>
        <p:spPr>
          <a:ln/>
        </p:spPr>
      </p:sp>
      <p:sp>
        <p:nvSpPr>
          <p:cNvPr id="4301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В процессе работы над проектом нами была предложена альтернатива этой метрике. Была предложена </a:t>
            </a:r>
            <a:r>
              <a:rPr lang="en-US" altLang="ru-RU" smtClean="0">
                <a:latin typeface="Arial" panose="020B0604020202020204" pitchFamily="34" charset="0"/>
              </a:rPr>
              <a:t>Average observability-based metric</a:t>
            </a:r>
            <a:r>
              <a:rPr lang="ru-RU" altLang="ru-RU" smtClean="0">
                <a:latin typeface="Arial" panose="020B0604020202020204" pitchFamily="34" charset="0"/>
              </a:rPr>
              <a:t>, которая опирается на другие упрощающие предположения. Исходя из нашей нотации, мы по сути знаем только наблюдаемости вентилей, то есть среднее число единиц в столбце </a:t>
            </a:r>
            <a:r>
              <a:rPr lang="en-US" altLang="ru-RU" smtClean="0">
                <a:latin typeface="Arial" panose="020B0604020202020204" pitchFamily="34" charset="0"/>
              </a:rPr>
              <a:t>E(X, e) </a:t>
            </a:r>
            <a:r>
              <a:rPr lang="ru-RU" altLang="ru-RU" smtClean="0">
                <a:latin typeface="Arial" panose="020B0604020202020204" pitchFamily="34" charset="0"/>
              </a:rPr>
              <a:t>для строк 4,5,6,7 (ошибка во втором элементе) и строк 8,9,10,11 (ошибка в первом элементе).  Об ошибках большей кратности информация отсутствует. В этом случае для минимизации абсолютной погрешности было предложено считать, что во всех остальных случаях (при ошибках большей кратности) схема ошибается ровно в половине случаев. Для этого вычисляются верхние и нижние границы для полинома ошибки, а затем берется их усреднение. </a:t>
            </a:r>
          </a:p>
        </p:txBody>
      </p:sp>
      <p:sp>
        <p:nvSpPr>
          <p:cNvPr id="4301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AFE527D0-7C99-4D1E-888C-EE60633A6CC6}" type="slidenum">
              <a:rPr lang="ru-RU" altLang="ru-RU" smtClean="0">
                <a:latin typeface="Arial" panose="020B0604020202020204" pitchFamily="34" charset="0"/>
              </a:rPr>
              <a:pPr/>
              <a:t>21</a:t>
            </a:fld>
            <a:endParaRPr lang="ru-RU" altLang="ru-RU" smtClean="0">
              <a:latin typeface="Arial" panose="020B0604020202020204" pitchFamily="34" charset="0"/>
            </a:endParaRPr>
          </a:p>
        </p:txBody>
      </p:sp>
    </p:spTree>
    <p:extLst>
      <p:ext uri="{BB962C8B-B14F-4D97-AF65-F5344CB8AC3E}">
        <p14:creationId xmlns:p14="http://schemas.microsoft.com/office/powerpoint/2010/main" val="105313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Образ слайда 1"/>
          <p:cNvSpPr>
            <a:spLocks noGrp="1" noRot="1" noChangeAspect="1" noTextEdit="1"/>
          </p:cNvSpPr>
          <p:nvPr>
            <p:ph type="sldImg"/>
          </p:nvPr>
        </p:nvSpPr>
        <p:spPr>
          <a:ln/>
        </p:spPr>
      </p:sp>
      <p:sp>
        <p:nvSpPr>
          <p:cNvPr id="45059"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Было проведено сравнение предложенной нами </a:t>
            </a:r>
            <a:r>
              <a:rPr lang="en-US" altLang="ru-RU" i="1" u="sng" smtClean="0">
                <a:latin typeface="Arial" panose="020B0604020202020204" pitchFamily="34" charset="0"/>
              </a:rPr>
              <a:t>Average Observability-Based Metric</a:t>
            </a:r>
            <a:r>
              <a:rPr lang="ru-RU" altLang="ru-RU" smtClean="0">
                <a:latin typeface="Arial" panose="020B0604020202020204" pitchFamily="34" charset="0"/>
              </a:rPr>
              <a:t> с известной </a:t>
            </a:r>
            <a:r>
              <a:rPr lang="en-US" altLang="ru-RU" i="1" u="sng" smtClean="0">
                <a:latin typeface="Arial" panose="020B0604020202020204" pitchFamily="34" charset="0"/>
              </a:rPr>
              <a:t>Observability-Based Metric</a:t>
            </a:r>
            <a:r>
              <a:rPr lang="ru-RU" altLang="ru-RU" i="1" u="sng" smtClean="0">
                <a:latin typeface="Arial" panose="020B0604020202020204" pitchFamily="34" charset="0"/>
              </a:rPr>
              <a:t>.</a:t>
            </a:r>
            <a:r>
              <a:rPr lang="ru-RU" altLang="ru-RU" smtClean="0">
                <a:latin typeface="Arial" panose="020B0604020202020204" pitchFamily="34" charset="0"/>
              </a:rPr>
              <a:t> В плане вычислительной сложности эти метрики оказались идентичными. А вот в плане точности получаемых оценок на большинстве тестовых схем наш метод оказался в выигрыше.</a:t>
            </a:r>
          </a:p>
        </p:txBody>
      </p:sp>
      <p:sp>
        <p:nvSpPr>
          <p:cNvPr id="4506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EFCE9E8E-69A4-4E61-A5FD-E026F7356A23}" type="slidenum">
              <a:rPr lang="ru-RU" altLang="ru-RU" smtClean="0">
                <a:latin typeface="Arial" panose="020B0604020202020204" pitchFamily="34" charset="0"/>
              </a:rPr>
              <a:pPr/>
              <a:t>22</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82481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Образ слайда 1"/>
          <p:cNvSpPr>
            <a:spLocks noGrp="1" noRot="1" noChangeAspect="1" noTextEdit="1"/>
          </p:cNvSpPr>
          <p:nvPr>
            <p:ph type="sldImg"/>
          </p:nvPr>
        </p:nvSpPr>
        <p:spPr>
          <a:ln/>
        </p:spPr>
      </p:sp>
      <p:sp>
        <p:nvSpPr>
          <p:cNvPr id="4710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Далее подход с верхними и нижними границами был распространен на общий случай, когда проведено определенное количество симуляций, меньшее чем число необходимое для получения точного значения полинома ошибки. В этом случае, выбирается множество тестовых комбинаций начиная с малых вероятностей ошибки (как наиболее вероятный случай). И с увеличением числа симуляций – уменьшается область в которой 100% лежит истинный полином ошибки. На рисунке</a:t>
            </a:r>
            <a:r>
              <a:rPr lang="ru-RU" altLang="ru-RU" smtClean="0">
                <a:solidFill>
                  <a:srgbClr val="5B9BD5"/>
                </a:solidFill>
                <a:latin typeface="Verdana" panose="020B0604030504040204" pitchFamily="34" charset="0"/>
                <a:ea typeface="Calibri" panose="020F0502020204030204" pitchFamily="34" charset="0"/>
                <a:cs typeface="Times New Roman" panose="02020603050405020304" pitchFamily="18" charset="0"/>
              </a:rPr>
              <a:t> схлопываются графики для функции </a:t>
            </a:r>
            <a:r>
              <a:rPr lang="en-US" altLang="ru-RU" smtClean="0">
                <a:solidFill>
                  <a:srgbClr val="5B9BD5"/>
                </a:solidFill>
                <a:latin typeface="Verdana" panose="020B0604030504040204" pitchFamily="34" charset="0"/>
                <a:ea typeface="Calibri" panose="020F0502020204030204" pitchFamily="34" charset="0"/>
                <a:cs typeface="Times New Roman" panose="02020603050405020304" pitchFamily="18" charset="0"/>
              </a:rPr>
              <a:t>c</a:t>
            </a:r>
            <a:r>
              <a:rPr lang="ru-RU" altLang="ru-RU" smtClean="0">
                <a:solidFill>
                  <a:srgbClr val="5B9BD5"/>
                </a:solidFill>
                <a:latin typeface="Verdana" panose="020B0604030504040204" pitchFamily="34" charset="0"/>
                <a:ea typeface="Calibri" panose="020F0502020204030204" pitchFamily="34" charset="0"/>
                <a:cs typeface="Times New Roman" panose="02020603050405020304" pitchFamily="18" charset="0"/>
              </a:rPr>
              <a:t>17 с количеством симуляций от 150 до 1500 с шагом 150. </a:t>
            </a:r>
            <a:endParaRPr lang="ru-RU" altLang="ru-RU" smtClean="0">
              <a:latin typeface="Arial" panose="020B0604020202020204" pitchFamily="34" charset="0"/>
            </a:endParaRPr>
          </a:p>
        </p:txBody>
      </p:sp>
      <p:sp>
        <p:nvSpPr>
          <p:cNvPr id="4710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7581F73-D0B2-4EA1-B1BE-EA962C0BB343}" type="slidenum">
              <a:rPr lang="ru-RU" altLang="ru-RU" smtClean="0">
                <a:latin typeface="Arial" panose="020B0604020202020204" pitchFamily="34" charset="0"/>
              </a:rPr>
              <a:pPr/>
              <a:t>23</a:t>
            </a:fld>
            <a:endParaRPr lang="ru-RU" altLang="ru-RU" smtClean="0">
              <a:latin typeface="Arial" panose="020B0604020202020204" pitchFamily="34" charset="0"/>
            </a:endParaRPr>
          </a:p>
        </p:txBody>
      </p:sp>
    </p:spTree>
    <p:extLst>
      <p:ext uri="{BB962C8B-B14F-4D97-AF65-F5344CB8AC3E}">
        <p14:creationId xmlns:p14="http://schemas.microsoft.com/office/powerpoint/2010/main" val="3746680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Образ слайда 1"/>
          <p:cNvSpPr>
            <a:spLocks noGrp="1" noRot="1" noChangeAspect="1" noTextEdit="1"/>
          </p:cNvSpPr>
          <p:nvPr>
            <p:ph type="sldImg"/>
          </p:nvPr>
        </p:nvSpPr>
        <p:spPr>
          <a:ln/>
        </p:spPr>
      </p:sp>
      <p:sp>
        <p:nvSpPr>
          <p:cNvPr id="4915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Этот подход может быть эффективно применен к задаче сравнения методов повышения логической устойчивости, для получения 100% результатов на конкретном диапазоне вероятностей сбоя. На рисунке представлены графики полученные для схемы </a:t>
            </a:r>
            <a:r>
              <a:rPr lang="en-US" altLang="ru-RU" smtClean="0">
                <a:latin typeface="Arial" panose="020B0604020202020204" pitchFamily="34" charset="0"/>
              </a:rPr>
              <a:t>c17 </a:t>
            </a:r>
            <a:r>
              <a:rPr lang="ru-RU" altLang="ru-RU" smtClean="0">
                <a:latin typeface="Arial" panose="020B0604020202020204" pitchFamily="34" charset="0"/>
              </a:rPr>
              <a:t>и мажорированной схемы </a:t>
            </a:r>
            <a:r>
              <a:rPr lang="en-US" altLang="ru-RU" smtClean="0">
                <a:latin typeface="Arial" panose="020B0604020202020204" pitchFamily="34" charset="0"/>
              </a:rPr>
              <a:t>c17 </a:t>
            </a:r>
            <a:r>
              <a:rPr lang="ru-RU" altLang="ru-RU" smtClean="0">
                <a:latin typeface="Arial" panose="020B0604020202020204" pitchFamily="34" charset="0"/>
              </a:rPr>
              <a:t>после 1 132 388 симуляций. Можно видеть, что уже на данном этапе можно однозначно определить, что мажорированная схема оказывается ХУЖЕ чем обычная, на диапазоне вероятностей от 0 до 5%</a:t>
            </a:r>
            <a:r>
              <a:rPr lang="en-US" altLang="ru-RU" smtClean="0">
                <a:latin typeface="Arial" panose="020B0604020202020204" pitchFamily="34" charset="0"/>
              </a:rPr>
              <a:t>. </a:t>
            </a:r>
            <a:r>
              <a:rPr lang="ru-RU" altLang="ru-RU" smtClean="0">
                <a:latin typeface="Arial" panose="020B0604020202020204" pitchFamily="34" charset="0"/>
              </a:rPr>
              <a:t>Для точного получения полинома ошибки для схемы </a:t>
            </a:r>
            <a:r>
              <a:rPr lang="en-US" altLang="ru-RU" smtClean="0">
                <a:latin typeface="Arial" panose="020B0604020202020204" pitchFamily="34" charset="0"/>
              </a:rPr>
              <a:t>c17</a:t>
            </a:r>
            <a:r>
              <a:rPr lang="ru-RU" altLang="ru-RU" smtClean="0">
                <a:latin typeface="Arial" panose="020B0604020202020204" pitchFamily="34" charset="0"/>
              </a:rPr>
              <a:t>_</a:t>
            </a:r>
            <a:r>
              <a:rPr lang="en-US" altLang="ru-RU" smtClean="0">
                <a:latin typeface="Arial" panose="020B0604020202020204" pitchFamily="34" charset="0"/>
              </a:rPr>
              <a:t>tmr</a:t>
            </a:r>
            <a:r>
              <a:rPr lang="ru-RU" altLang="ru-RU" smtClean="0">
                <a:latin typeface="Arial" panose="020B0604020202020204" pitchFamily="34" charset="0"/>
              </a:rPr>
              <a:t> потребовалось бы 2</a:t>
            </a:r>
            <a:r>
              <a:rPr lang="ru-RU" altLang="ru-RU" baseline="30000" smtClean="0">
                <a:latin typeface="Arial" panose="020B0604020202020204" pitchFamily="34" charset="0"/>
              </a:rPr>
              <a:t>33</a:t>
            </a:r>
            <a:r>
              <a:rPr lang="ru-RU" altLang="ru-RU" smtClean="0">
                <a:latin typeface="Arial" panose="020B0604020202020204" pitchFamily="34" charset="0"/>
              </a:rPr>
              <a:t> = </a:t>
            </a:r>
            <a:r>
              <a:rPr lang="en-US" altLang="ru-RU" smtClean="0">
                <a:latin typeface="Arial" panose="020B0604020202020204" pitchFamily="34" charset="0"/>
              </a:rPr>
              <a:t>~8.5 </a:t>
            </a:r>
            <a:r>
              <a:rPr lang="ru-RU" altLang="ru-RU" smtClean="0">
                <a:latin typeface="Arial" panose="020B0604020202020204" pitchFamily="34" charset="0"/>
              </a:rPr>
              <a:t>миллиардов симуляций. </a:t>
            </a:r>
          </a:p>
          <a:p>
            <a:r>
              <a:rPr lang="ru-RU" altLang="ru-RU" smtClean="0">
                <a:latin typeface="Arial" panose="020B0604020202020204" pitchFamily="34" charset="0"/>
              </a:rPr>
              <a:t>    В таблице представлены оценки числа симуляций потребовавшихся для однозначного решения о преимуществе мажорированной схемы в пределах </a:t>
            </a:r>
            <a:r>
              <a:rPr lang="en-US" altLang="ru-RU" smtClean="0">
                <a:latin typeface="Arial" panose="020B0604020202020204" pitchFamily="34" charset="0"/>
              </a:rPr>
              <a:t>3% </a:t>
            </a:r>
            <a:r>
              <a:rPr lang="ru-RU" altLang="ru-RU" smtClean="0">
                <a:latin typeface="Arial" panose="020B0604020202020204" pitchFamily="34" charset="0"/>
              </a:rPr>
              <a:t>вероятностей сбоя. Произведено сравнение с числом симуляций, требующимся для построения точного полинома ошибки.</a:t>
            </a:r>
          </a:p>
        </p:txBody>
      </p:sp>
      <p:sp>
        <p:nvSpPr>
          <p:cNvPr id="4915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34948DFC-4A61-416A-84B7-1EE59A96A9E1}" type="slidenum">
              <a:rPr lang="ru-RU" altLang="ru-RU" smtClean="0">
                <a:latin typeface="Arial" panose="020B0604020202020204" pitchFamily="34" charset="0"/>
              </a:rPr>
              <a:pPr/>
              <a:t>24</a:t>
            </a:fld>
            <a:endParaRPr lang="ru-RU" altLang="ru-RU" smtClean="0">
              <a:latin typeface="Arial" panose="020B0604020202020204" pitchFamily="34" charset="0"/>
            </a:endParaRPr>
          </a:p>
        </p:txBody>
      </p:sp>
    </p:spTree>
    <p:extLst>
      <p:ext uri="{BB962C8B-B14F-4D97-AF65-F5344CB8AC3E}">
        <p14:creationId xmlns:p14="http://schemas.microsoft.com/office/powerpoint/2010/main" val="93061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Образ слайда 1"/>
          <p:cNvSpPr>
            <a:spLocks noGrp="1" noRot="1" noChangeAspect="1" noTextEdit="1"/>
          </p:cNvSpPr>
          <p:nvPr>
            <p:ph type="sldImg"/>
          </p:nvPr>
        </p:nvSpPr>
        <p:spPr>
          <a:ln/>
        </p:spPr>
      </p:sp>
      <p:sp>
        <p:nvSpPr>
          <p:cNvPr id="409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409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674C0015-5B46-4A09-9413-C2C61DFE287C}" type="slidenum">
              <a:rPr lang="ru-RU" altLang="ru-RU" smtClean="0">
                <a:latin typeface="Arial" panose="020B0604020202020204" pitchFamily="34" charset="0"/>
              </a:rPr>
              <a:pPr/>
              <a:t>25</a:t>
            </a:fld>
            <a:endParaRPr lang="ru-RU" altLang="ru-RU"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Образ слайда 1"/>
          <p:cNvSpPr>
            <a:spLocks noGrp="1" noRot="1" noChangeAspect="1" noTextEdit="1"/>
          </p:cNvSpPr>
          <p:nvPr>
            <p:ph type="sldImg"/>
          </p:nvPr>
        </p:nvSpPr>
        <p:spPr>
          <a:ln/>
        </p:spPr>
      </p:sp>
      <p:sp>
        <p:nvSpPr>
          <p:cNvPr id="4403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dirty="0" smtClean="0">
              <a:latin typeface="Arial" panose="020B0604020202020204" pitchFamily="34" charset="0"/>
            </a:endParaRPr>
          </a:p>
        </p:txBody>
      </p:sp>
      <p:sp>
        <p:nvSpPr>
          <p:cNvPr id="4403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57E0FD19-B9DA-4539-B551-4F7EBFB34D17}" type="slidenum">
              <a:rPr lang="ru-RU" altLang="ru-RU" smtClean="0">
                <a:latin typeface="Arial" panose="020B0604020202020204" pitchFamily="34" charset="0"/>
              </a:rPr>
              <a:pPr/>
              <a:t>27</a:t>
            </a:fld>
            <a:endParaRPr lang="ru-RU" altLang="ru-RU"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Образ слайда 1"/>
          <p:cNvSpPr>
            <a:spLocks noGrp="1" noRot="1" noChangeAspect="1" noTextEdit="1"/>
          </p:cNvSpPr>
          <p:nvPr>
            <p:ph type="sldImg"/>
          </p:nvPr>
        </p:nvSpPr>
        <p:spPr>
          <a:ln/>
        </p:spPr>
      </p:sp>
      <p:sp>
        <p:nvSpPr>
          <p:cNvPr id="2765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2765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2D187C92-841B-4CB2-8A4F-367178D2450C}" type="slidenum">
              <a:rPr lang="ru-RU" altLang="ru-RU" smtClean="0">
                <a:latin typeface="Arial" panose="020B0604020202020204" pitchFamily="34" charset="0"/>
              </a:rPr>
              <a:pPr/>
              <a:t>33</a:t>
            </a:fld>
            <a:endParaRPr lang="ru-RU" altLang="ru-RU"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35</a:t>
            </a:fld>
            <a:endParaRPr lang="ru-RU" altLang="ru-RU"/>
          </a:p>
        </p:txBody>
      </p:sp>
    </p:spTree>
    <p:extLst>
      <p:ext uri="{BB962C8B-B14F-4D97-AF65-F5344CB8AC3E}">
        <p14:creationId xmlns:p14="http://schemas.microsoft.com/office/powerpoint/2010/main" val="585191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Образ слайда 1"/>
          <p:cNvSpPr>
            <a:spLocks noGrp="1" noRot="1" noChangeAspect="1" noTextEdit="1"/>
          </p:cNvSpPr>
          <p:nvPr>
            <p:ph type="sldImg"/>
          </p:nvPr>
        </p:nvSpPr>
        <p:spPr>
          <a:ln/>
        </p:spPr>
      </p:sp>
      <p:sp>
        <p:nvSpPr>
          <p:cNvPr id="3277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3277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BDDC2FDB-C99D-4877-A4FC-8E5DB81F28B3}" type="slidenum">
              <a:rPr lang="ru-RU" altLang="ru-RU" smtClean="0">
                <a:latin typeface="Arial" panose="020B0604020202020204" pitchFamily="34" charset="0"/>
              </a:rPr>
              <a:pPr/>
              <a:t>36</a:t>
            </a:fld>
            <a:endParaRPr lang="ru-RU" altLang="ru-RU"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37</a:t>
            </a:fld>
            <a:endParaRPr lang="ru-RU" altLang="ru-RU"/>
          </a:p>
        </p:txBody>
      </p:sp>
    </p:spTree>
    <p:extLst>
      <p:ext uri="{BB962C8B-B14F-4D97-AF65-F5344CB8AC3E}">
        <p14:creationId xmlns:p14="http://schemas.microsoft.com/office/powerpoint/2010/main" val="742525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Образ слайда 1"/>
          <p:cNvSpPr>
            <a:spLocks noGrp="1" noRot="1" noChangeAspect="1" noTextEdit="1"/>
          </p:cNvSpPr>
          <p:nvPr>
            <p:ph type="sldImg"/>
          </p:nvPr>
        </p:nvSpPr>
        <p:spPr>
          <a:ln/>
        </p:spPr>
      </p:sp>
      <p:sp>
        <p:nvSpPr>
          <p:cNvPr id="2662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2662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A29C0C3-FCF6-453C-83D9-6193D0F294DC}" type="slidenum">
              <a:rPr lang="ru-RU" altLang="ru-RU" smtClean="0">
                <a:latin typeface="Arial" panose="020B0604020202020204" pitchFamily="34" charset="0"/>
              </a:rPr>
              <a:pPr/>
              <a:t>41</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509128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p:cNvSpPr>
            <a:spLocks noGrp="1" noRot="1" noChangeAspect="1" noTextEdit="1"/>
          </p:cNvSpPr>
          <p:nvPr>
            <p:ph type="sldImg"/>
          </p:nvPr>
        </p:nvSpPr>
        <p:spPr>
          <a:ln/>
        </p:spPr>
      </p:sp>
      <p:sp>
        <p:nvSpPr>
          <p:cNvPr id="2867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2867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581A89F3-ABC2-4095-BC5D-37D3A3988E6D}" type="slidenum">
              <a:rPr lang="ru-RU" altLang="ru-RU" smtClean="0">
                <a:latin typeface="Arial" panose="020B0604020202020204" pitchFamily="34" charset="0"/>
              </a:rPr>
              <a:pPr/>
              <a:t>42</a:t>
            </a:fld>
            <a:endParaRPr lang="ru-RU" altLang="ru-RU" smtClean="0">
              <a:latin typeface="Arial" panose="020B0604020202020204" pitchFamily="34" charset="0"/>
            </a:endParaRPr>
          </a:p>
        </p:txBody>
      </p:sp>
    </p:spTree>
    <p:extLst>
      <p:ext uri="{BB962C8B-B14F-4D97-AF65-F5344CB8AC3E}">
        <p14:creationId xmlns:p14="http://schemas.microsoft.com/office/powerpoint/2010/main" val="127845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Образ слайда 1"/>
          <p:cNvSpPr>
            <a:spLocks noGrp="1" noRot="1" noChangeAspect="1" noTextEdit="1"/>
          </p:cNvSpPr>
          <p:nvPr>
            <p:ph type="sldImg"/>
          </p:nvPr>
        </p:nvSpPr>
        <p:spPr>
          <a:ln/>
        </p:spPr>
      </p:sp>
      <p:sp>
        <p:nvSpPr>
          <p:cNvPr id="307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3072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B57D71D2-1957-4BB1-BAB8-8F0E80298AE6}" type="slidenum">
              <a:rPr lang="ru-RU" altLang="ru-RU" smtClean="0">
                <a:latin typeface="Arial" panose="020B0604020202020204" pitchFamily="34" charset="0"/>
              </a:rPr>
              <a:pPr/>
              <a:t>43</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283418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50</a:t>
            </a:fld>
            <a:endParaRPr lang="ru-RU" altLang="ru-RU"/>
          </a:p>
        </p:txBody>
      </p:sp>
    </p:spTree>
    <p:extLst>
      <p:ext uri="{BB962C8B-B14F-4D97-AF65-F5344CB8AC3E}">
        <p14:creationId xmlns:p14="http://schemas.microsoft.com/office/powerpoint/2010/main" val="2116935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54</a:t>
            </a:fld>
            <a:endParaRPr lang="ru-RU" altLang="ru-RU"/>
          </a:p>
        </p:txBody>
      </p:sp>
    </p:spTree>
    <p:extLst>
      <p:ext uri="{BB962C8B-B14F-4D97-AF65-F5344CB8AC3E}">
        <p14:creationId xmlns:p14="http://schemas.microsoft.com/office/powerpoint/2010/main" val="3405805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раз слайда 1"/>
          <p:cNvSpPr>
            <a:spLocks noGrp="1" noRot="1" noChangeAspect="1" noTextEdit="1"/>
          </p:cNvSpPr>
          <p:nvPr>
            <p:ph type="sldImg"/>
          </p:nvPr>
        </p:nvSpPr>
        <p:spPr>
          <a:ln/>
        </p:spPr>
      </p:sp>
      <p:sp>
        <p:nvSpPr>
          <p:cNvPr id="5427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latin typeface="Arial" panose="020B0604020202020204" pitchFamily="34" charset="0"/>
            </a:endParaRPr>
          </a:p>
        </p:txBody>
      </p:sp>
      <p:sp>
        <p:nvSpPr>
          <p:cNvPr id="5427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AD99DBFE-FC38-4746-9257-DF5ADABB15BC}" type="slidenum">
              <a:rPr lang="ru-RU" altLang="ru-RU" smtClean="0">
                <a:latin typeface="Arial" panose="020B0604020202020204" pitchFamily="34" charset="0"/>
              </a:rPr>
              <a:pPr/>
              <a:t>56</a:t>
            </a:fld>
            <a:endParaRPr lang="ru-RU" altLang="ru-RU"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altLang="ru-RU" dirty="0" smtClean="0">
                <a:latin typeface="Arial" panose="020B0604020202020204" pitchFamily="34" charset="0"/>
              </a:rPr>
              <a:t>В начале четче обозначим область исследований прошедшего этапа. На текущий момент нас в большей степени интересовали одиночные эффекты, и обратимые ошибки, возникающие вследствие этих воздействий, а именно – сбои в комбинационных участках схемы.</a:t>
            </a:r>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6</a:t>
            </a:fld>
            <a:endParaRPr lang="ru-RU" altLang="ru-RU"/>
          </a:p>
        </p:txBody>
      </p:sp>
    </p:spTree>
    <p:extLst>
      <p:ext uri="{BB962C8B-B14F-4D97-AF65-F5344CB8AC3E}">
        <p14:creationId xmlns:p14="http://schemas.microsoft.com/office/powerpoint/2010/main" val="356825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ltLang="ru-RU" dirty="0" smtClean="0">
                <a:latin typeface="Arial" panose="020B0604020202020204" pitchFamily="34" charset="0"/>
              </a:rPr>
              <a:t> Для каждого типа ошибок требуется разработка специализированных методов защиты. Здесь представлены методы борьбы с </a:t>
            </a:r>
            <a:r>
              <a:rPr lang="en-US" altLang="ru-RU" dirty="0" smtClean="0">
                <a:latin typeface="Arial" panose="020B0604020202020204" pitchFamily="34" charset="0"/>
              </a:rPr>
              <a:t>SET</a:t>
            </a:r>
            <a:r>
              <a:rPr lang="ru-RU" altLang="ru-RU" dirty="0" smtClean="0">
                <a:latin typeface="Arial" panose="020B0604020202020204" pitchFamily="34" charset="0"/>
              </a:rPr>
              <a:t>. В процессе работы над проектом был проведен литературный обзор, и составлена классификация методов повышения </a:t>
            </a:r>
            <a:r>
              <a:rPr lang="ru-RU" altLang="ru-RU" dirty="0" err="1" smtClean="0">
                <a:latin typeface="Arial" panose="020B0604020202020204" pitchFamily="34" charset="0"/>
              </a:rPr>
              <a:t>сбоеустойчивости</a:t>
            </a:r>
            <a:r>
              <a:rPr lang="ru-RU" altLang="ru-RU" dirty="0" smtClean="0">
                <a:latin typeface="Arial" panose="020B0604020202020204" pitchFamily="34" charset="0"/>
              </a:rPr>
              <a:t> комбинационных схем.</a:t>
            </a:r>
            <a:r>
              <a:rPr lang="en-US" altLang="ru-RU" dirty="0" smtClean="0">
                <a:latin typeface="Arial" panose="020B0604020202020204" pitchFamily="34" charset="0"/>
              </a:rPr>
              <a:t> </a:t>
            </a:r>
            <a:r>
              <a:rPr lang="ru-RU" altLang="ru-RU" dirty="0" smtClean="0">
                <a:latin typeface="Arial" panose="020B0604020202020204" pitchFamily="34" charset="0"/>
              </a:rPr>
              <a:t>Работа по противодействию </a:t>
            </a:r>
            <a:r>
              <a:rPr lang="en-US" altLang="ru-RU" dirty="0" smtClean="0">
                <a:latin typeface="Arial" panose="020B0604020202020204" pitchFamily="34" charset="0"/>
              </a:rPr>
              <a:t>SET </a:t>
            </a:r>
            <a:r>
              <a:rPr lang="ru-RU" altLang="ru-RU" dirty="0" smtClean="0">
                <a:latin typeface="Arial" panose="020B0604020202020204" pitchFamily="34" charset="0"/>
              </a:rPr>
              <a:t>(сбой в комбинационной логике) может глобально вестись по двум направлениям – 1) Обнаружение/исправление возникающих ошибок</a:t>
            </a:r>
            <a:r>
              <a:rPr lang="en-US" altLang="ru-RU" dirty="0" smtClean="0">
                <a:latin typeface="Arial" panose="020B0604020202020204" pitchFamily="34" charset="0"/>
              </a:rPr>
              <a:t>; </a:t>
            </a:r>
            <a:r>
              <a:rPr lang="ru-RU" altLang="ru-RU" dirty="0" smtClean="0">
                <a:latin typeface="Arial" panose="020B0604020202020204" pitchFamily="34" charset="0"/>
              </a:rPr>
              <a:t>2) Ослабление влияния сбоя (</a:t>
            </a:r>
            <a:r>
              <a:rPr lang="en-US" altLang="ru-RU" dirty="0" smtClean="0">
                <a:latin typeface="Arial" panose="020B0604020202020204" pitchFamily="34" charset="0"/>
              </a:rPr>
              <a:t>SET mitigation</a:t>
            </a:r>
            <a:r>
              <a:rPr lang="ru-RU" altLang="ru-RU" dirty="0" smtClean="0">
                <a:latin typeface="Arial" panose="020B0604020202020204" pitchFamily="34" charset="0"/>
              </a:rPr>
              <a:t>). </a:t>
            </a:r>
          </a:p>
          <a:p>
            <a:r>
              <a:rPr lang="ru-RU" altLang="ru-RU" dirty="0" smtClean="0">
                <a:latin typeface="Arial" panose="020B0604020202020204" pitchFamily="34" charset="0"/>
              </a:rPr>
              <a:t>    Для методов обнаружения/исправления ошибок характерно адаптация подходов, заимствованных из области помехоустойчивого кодирования (для хранения и передачи информации).</a:t>
            </a:r>
          </a:p>
          <a:p>
            <a:r>
              <a:rPr lang="ru-RU" altLang="ru-RU" dirty="0" smtClean="0">
                <a:latin typeface="Arial" panose="020B0604020202020204" pitchFamily="34" charset="0"/>
              </a:rPr>
              <a:t>    Методы ослабления влияния сбоев реализуется либо посредством физического «укрепления» транзисторов (кремний на изоляторе, </a:t>
            </a:r>
            <a:r>
              <a:rPr lang="en-US" altLang="ru-RU" dirty="0" smtClean="0">
                <a:latin typeface="Arial" panose="020B0604020202020204" pitchFamily="34" charset="0"/>
              </a:rPr>
              <a:t>triple-well technology, </a:t>
            </a:r>
            <a:r>
              <a:rPr lang="ru-RU" altLang="ru-RU" dirty="0" smtClean="0">
                <a:latin typeface="Arial" panose="020B0604020202020204" pitchFamily="34" charset="0"/>
              </a:rPr>
              <a:t>масштабирование транзисторов и т. п.) либо посредством усиления одного из уже и так присутствующих механизмов маскирования.</a:t>
            </a:r>
          </a:p>
          <a:p>
            <a:r>
              <a:rPr lang="ru-RU" altLang="ru-RU" dirty="0" smtClean="0">
                <a:latin typeface="Arial" panose="020B0604020202020204" pitchFamily="34" charset="0"/>
              </a:rPr>
              <a:t>    Маскирование бывает трех типов. Временное маскирование эксплуатирует тот факт что длительность дестабилизирующего воздействия как правила очень короткая. Это открывает перспективы для временного резервирования и других подобных методов. </a:t>
            </a:r>
          </a:p>
          <a:p>
            <a:r>
              <a:rPr lang="ru-RU" altLang="ru-RU" dirty="0" smtClean="0">
                <a:latin typeface="Arial" panose="020B0604020202020204" pitchFamily="34" charset="0"/>
              </a:rPr>
              <a:t>Электрическое маскирование реализует защиту с помощью различных электронных компонентов.</a:t>
            </a:r>
          </a:p>
          <a:p>
            <a:r>
              <a:rPr lang="ru-RU" altLang="ru-RU" dirty="0" smtClean="0">
                <a:latin typeface="Arial" panose="020B0604020202020204" pitchFamily="34" charset="0"/>
              </a:rPr>
              <a:t>Логическое маскирование позволяет создавать такие схемы, в которых ошибки на вентилях не приводят к ошибкам на выходе схемы за счет маскирующих свойств вентилей. </a:t>
            </a:r>
            <a:br>
              <a:rPr lang="ru-RU" altLang="ru-RU" dirty="0" smtClean="0">
                <a:latin typeface="Arial" panose="020B0604020202020204" pitchFamily="34" charset="0"/>
              </a:rPr>
            </a:br>
            <a:r>
              <a:rPr lang="ru-RU" altLang="ru-RU" dirty="0" smtClean="0">
                <a:latin typeface="Arial" panose="020B0604020202020204" pitchFamily="34" charset="0"/>
              </a:rPr>
              <a:t>    Основная работа заключалась в разработке методов оценки маскирующих свойств логических схем.</a:t>
            </a:r>
            <a:endParaRPr lang="ru-RU" dirty="0"/>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7</a:t>
            </a:fld>
            <a:endParaRPr lang="ru-RU" altLang="ru-RU"/>
          </a:p>
        </p:txBody>
      </p:sp>
    </p:spTree>
    <p:extLst>
      <p:ext uri="{BB962C8B-B14F-4D97-AF65-F5344CB8AC3E}">
        <p14:creationId xmlns:p14="http://schemas.microsoft.com/office/powerpoint/2010/main" val="3920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D157746-826F-42D2-8211-64D09BB8FBDE}" type="slidenum">
              <a:rPr lang="ru-RU" altLang="ru-RU" smtClean="0"/>
              <a:pPr>
                <a:defRPr/>
              </a:pPr>
              <a:t>9</a:t>
            </a:fld>
            <a:endParaRPr lang="ru-RU" altLang="ru-RU"/>
          </a:p>
        </p:txBody>
      </p:sp>
    </p:spTree>
    <p:extLst>
      <p:ext uri="{BB962C8B-B14F-4D97-AF65-F5344CB8AC3E}">
        <p14:creationId xmlns:p14="http://schemas.microsoft.com/office/powerpoint/2010/main" val="183720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Образ слайда 1"/>
          <p:cNvSpPr>
            <a:spLocks noGrp="1" noRot="1" noChangeAspect="1" noTextEdit="1"/>
          </p:cNvSpPr>
          <p:nvPr>
            <p:ph type="sldImg"/>
          </p:nvPr>
        </p:nvSpPr>
        <p:spPr>
          <a:ln/>
        </p:spPr>
      </p:sp>
      <p:sp>
        <p:nvSpPr>
          <p:cNvPr id="12291"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Принятая нами модель ошибок формулируется следующим образом: каждый вентиль предлагается считать подверженным ошибкам с одинаковой для всех вентилей независимой вероятностью. Тогда надежность схемы оценивается вероятностью возникновения ошибки на выходе комбинационной схемы. </a:t>
            </a:r>
          </a:p>
          <a:p>
            <a:r>
              <a:rPr lang="ru-RU" altLang="ru-RU" smtClean="0">
                <a:latin typeface="Arial" panose="020B0604020202020204" pitchFamily="34" charset="0"/>
              </a:rPr>
              <a:t>    Строя расширенную таблицу истинности для схемы, с учетом ошибок на вентилях, можно получить полином ошибки. Который и является базовой характеристикой отказоустойчивости. Однако, вычислительная сложность этого алгоритма экспоненциально зависит от числа входов и числа вентилей, и соответственно, не применима для больших схем.</a:t>
            </a:r>
          </a:p>
          <a:p>
            <a:r>
              <a:rPr lang="ru-RU" altLang="ru-RU" smtClean="0">
                <a:latin typeface="Arial" panose="020B0604020202020204" pitchFamily="34" charset="0"/>
              </a:rPr>
              <a:t>    Для оценки отказоустойчивости схемы полином ошибки – является очевидно избыточным. Никого не интересует как ведет себя схема при вероятности ошибки больше чем 50%. Даже 5 процентов – является недопустимым даже для самых суровых условий эксплуатации. В этом контексте было предложено в качестве критерия отказоустойчивости использовать линейный коэффициент полинома ошибки. В окрестности нуля он хорошо аппроксимирует полином ошибки. А в вычислительном плане он гораздо более удобен. Так как его вычислительная сложность линейно зависит от числа вентилей.</a:t>
            </a:r>
          </a:p>
          <a:p>
            <a:endParaRPr lang="ru-RU" altLang="ru-RU" smtClean="0">
              <a:latin typeface="Arial" panose="020B0604020202020204" pitchFamily="34" charset="0"/>
            </a:endParaRPr>
          </a:p>
        </p:txBody>
      </p:sp>
      <p:sp>
        <p:nvSpPr>
          <p:cNvPr id="12292"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2027726A-E7AA-40EE-9952-AE66E1385654}" type="slidenum">
              <a:rPr lang="ru-RU" altLang="ru-RU" smtClean="0">
                <a:latin typeface="Arial" panose="020B0604020202020204" pitchFamily="34" charset="0"/>
              </a:rPr>
              <a:pPr/>
              <a:t>13</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234286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Образ слайда 1"/>
          <p:cNvSpPr>
            <a:spLocks noGrp="1" noRot="1" noChangeAspect="1" noTextEdit="1"/>
          </p:cNvSpPr>
          <p:nvPr>
            <p:ph type="sldImg"/>
          </p:nvPr>
        </p:nvSpPr>
        <p:spPr>
          <a:ln/>
        </p:spPr>
      </p:sp>
      <p:sp>
        <p:nvSpPr>
          <p:cNvPr id="3" name="Заметки 2"/>
          <p:cNvSpPr>
            <a:spLocks noGrp="1"/>
          </p:cNvSpPr>
          <p:nvPr>
            <p:ph type="body" idx="1"/>
          </p:nvPr>
        </p:nvSpPr>
        <p:spPr/>
        <p:txBody>
          <a:bodyPr/>
          <a:lstStyle/>
          <a:p>
            <a:pPr>
              <a:defRPr/>
            </a:pPr>
            <a:r>
              <a:rPr lang="ru-RU" dirty="0" smtClean="0"/>
              <a:t>    Кроме того для ускорения вычислений коэффициента чувствительности можно использовать различные методы ускорения вычислений. На слайде представлено 3 метода:</a:t>
            </a:r>
          </a:p>
          <a:p>
            <a:pPr marL="171450" indent="-171450">
              <a:buFontTx/>
              <a:buChar char="-"/>
              <a:defRPr/>
            </a:pPr>
            <a:r>
              <a:rPr lang="ru-RU" dirty="0" smtClean="0"/>
              <a:t>Простое кэширование (Запоминаем значения предыдущей симуляции, не пересчитывая вентили, на которых не изменились входные импульсы. Можно улучшить, используя код Грея)</a:t>
            </a:r>
          </a:p>
          <a:p>
            <a:pPr marL="171450" indent="-171450">
              <a:buFontTx/>
              <a:buChar char="-"/>
              <a:defRPr/>
            </a:pPr>
            <a:r>
              <a:rPr lang="ru-RU" dirty="0" smtClean="0"/>
              <a:t>Векторизация (появляется возможность использовать 32 или 64 битные слова выполняя 32/64 операции за раз)</a:t>
            </a:r>
          </a:p>
          <a:p>
            <a:pPr marL="171450" indent="-171450">
              <a:buFontTx/>
              <a:buChar char="-"/>
              <a:defRPr/>
            </a:pPr>
            <a:r>
              <a:rPr lang="ru-RU" dirty="0" smtClean="0"/>
              <a:t>Обработка всех векторов ошибки за один проход (Одно входное воздействие, дальше схема высчитывает все однократные ошибки за один проход за счет использования памяти).</a:t>
            </a:r>
          </a:p>
          <a:p>
            <a:pPr>
              <a:defRPr/>
            </a:pPr>
            <a:r>
              <a:rPr lang="ru-RU" dirty="0" smtClean="0"/>
              <a:t>    Все эти методы могут быть использованы совместно. В таблице ниже </a:t>
            </a:r>
            <a:r>
              <a:rPr lang="ru-RU" dirty="0" err="1" smtClean="0"/>
              <a:t>приведёны</a:t>
            </a:r>
            <a:r>
              <a:rPr lang="ru-RU" dirty="0" smtClean="0"/>
              <a:t> значения ускорения вычислений для разработанных методов и наиболее эффективной их комбинации. Указано среднее увеличение производительности при использовании соответствующего метода и среднее квадратичное отклонение на тестовой выборке.</a:t>
            </a:r>
            <a:endParaRPr lang="ru-RU" dirty="0"/>
          </a:p>
        </p:txBody>
      </p:sp>
      <p:sp>
        <p:nvSpPr>
          <p:cNvPr id="1434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C3C7B09-FFC4-4693-AE23-E9F0185DE7DB}" type="slidenum">
              <a:rPr lang="ru-RU" altLang="ru-RU" smtClean="0">
                <a:latin typeface="Arial" panose="020B0604020202020204" pitchFamily="34" charset="0"/>
              </a:rPr>
              <a:pPr/>
              <a:t>14</a:t>
            </a:fld>
            <a:endParaRPr lang="ru-RU" altLang="ru-RU" smtClean="0">
              <a:latin typeface="Arial" panose="020B0604020202020204" pitchFamily="34" charset="0"/>
            </a:endParaRPr>
          </a:p>
        </p:txBody>
      </p:sp>
    </p:spTree>
    <p:extLst>
      <p:ext uri="{BB962C8B-B14F-4D97-AF65-F5344CB8AC3E}">
        <p14:creationId xmlns:p14="http://schemas.microsoft.com/office/powerpoint/2010/main" val="2448274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a:ln/>
        </p:spPr>
      </p:sp>
      <p:sp>
        <p:nvSpPr>
          <p:cNvPr id="16387"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Также было произведено исследование двух основных вероятностных методов оценки сбоеустойчивости логических схем: метод вероятностных моделей вентилей и сквозной метод. Исследовалась точность методов в зависимости от числа реконвергентных путей а также производительность методов в зависимости от числа первичных входов, и числа элементов схемы. </a:t>
            </a:r>
          </a:p>
          <a:p>
            <a:r>
              <a:rPr lang="ru-RU" altLang="ru-RU" smtClean="0">
                <a:latin typeface="Arial" panose="020B0604020202020204" pitchFamily="34" charset="0"/>
              </a:rPr>
              <a:t>    Вычислительная сложность метода полного перебора экспоненциально зависит как от числа элементов схемы, так и от числа первичных входов. Метод вероятностных моделей вентилей линейно зависит от числа элементов в схеме и экспоненциально от числа первичных входов. Несмотря на то, что метод сквозной оценки работает за один проход по схеме, на графиках наблюдается экспоненциальная зависимость от числа элементов. Это связано со сложностью основного шага алгоритма, последовательно применяемого для каждого элемента схемы. Существенное снижение времени выполнения метода сквозной оценки при увеличении первичных входов на первый взгляд может показаться странным, однако объясняется внутренними особенностями метода. </a:t>
            </a:r>
          </a:p>
        </p:txBody>
      </p:sp>
      <p:sp>
        <p:nvSpPr>
          <p:cNvPr id="16388"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1B801C70-6F0F-4701-8730-AC704955B9A5}" type="slidenum">
              <a:rPr lang="ru-RU" altLang="ru-RU" smtClean="0">
                <a:latin typeface="Arial" panose="020B0604020202020204" pitchFamily="34" charset="0"/>
              </a:rPr>
              <a:pPr/>
              <a:t>15</a:t>
            </a:fld>
            <a:endParaRPr lang="ru-RU" altLang="ru-RU" smtClean="0">
              <a:latin typeface="Arial" panose="020B0604020202020204" pitchFamily="34" charset="0"/>
            </a:endParaRPr>
          </a:p>
        </p:txBody>
      </p:sp>
    </p:spTree>
    <p:extLst>
      <p:ext uri="{BB962C8B-B14F-4D97-AF65-F5344CB8AC3E}">
        <p14:creationId xmlns:p14="http://schemas.microsoft.com/office/powerpoint/2010/main" val="143741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Образ слайда 1"/>
          <p:cNvSpPr>
            <a:spLocks noGrp="1" noRot="1" noChangeAspect="1" noTextEdit="1"/>
          </p:cNvSpPr>
          <p:nvPr>
            <p:ph type="sldImg"/>
          </p:nvPr>
        </p:nvSpPr>
        <p:spPr>
          <a:ln/>
        </p:spPr>
      </p:sp>
      <p:sp>
        <p:nvSpPr>
          <p:cNvPr id="18435"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smtClean="0">
                <a:latin typeface="Arial" panose="020B0604020202020204" pitchFamily="34" charset="0"/>
              </a:rPr>
              <a:t>    На основе полученных результатов было предложено использовать вероятностный метод сквозной оценки для ускорения рассчета коэффициента чувствительности схемы. Вычислительная сложность рассчета коэффициента чувствительности, линейно зависит от числа элементов схемы, сохраняя при этом экспоненциальную зависимость от числа первичных входов. Метод сквозной оценки, наоборот, ликвидирует экспоненциальную зависимость от числа первичных входов. Сочетание двух этих методов позволяет получать оценку сбоеустойчивости схемы за линейное время.</a:t>
            </a:r>
          </a:p>
          <a:p>
            <a:r>
              <a:rPr lang="ru-RU" altLang="ru-RU" smtClean="0">
                <a:latin typeface="Arial" panose="020B0604020202020204" pitchFamily="34" charset="0"/>
              </a:rPr>
              <a:t>Вычислительны эксперименты продемонстрировали высокую эффективность метода при незначительном сокращении точности получаемых оценок.</a:t>
            </a:r>
          </a:p>
        </p:txBody>
      </p:sp>
      <p:sp>
        <p:nvSpPr>
          <p:cNvPr id="18436"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8B51F63-47A0-43A4-89DF-55BC735C19F2}" type="slidenum">
              <a:rPr lang="ru-RU" altLang="ru-RU" smtClean="0">
                <a:latin typeface="Arial" panose="020B0604020202020204" pitchFamily="34" charset="0"/>
              </a:rPr>
              <a:pPr/>
              <a:t>16</a:t>
            </a:fld>
            <a:endParaRPr lang="ru-RU" altLang="ru-RU" smtClean="0">
              <a:latin typeface="Arial" panose="020B0604020202020204" pitchFamily="34" charset="0"/>
            </a:endParaRPr>
          </a:p>
        </p:txBody>
      </p:sp>
    </p:spTree>
    <p:extLst>
      <p:ext uri="{BB962C8B-B14F-4D97-AF65-F5344CB8AC3E}">
        <p14:creationId xmlns:p14="http://schemas.microsoft.com/office/powerpoint/2010/main" val="47457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r>
              <a:rPr lang="ru-RU" altLang="ru-RU"/>
              <a:t>26.06.2015</a:t>
            </a:r>
          </a:p>
        </p:txBody>
      </p:sp>
      <p:sp>
        <p:nvSpPr>
          <p:cNvPr id="5" name="Нижний колонтитул 4"/>
          <p:cNvSpPr>
            <a:spLocks noGrp="1"/>
          </p:cNvSpPr>
          <p:nvPr>
            <p:ph type="ftr" sz="quarter" idx="11"/>
          </p:nvPr>
        </p:nvSpPr>
        <p:spPr/>
        <p:txBody>
          <a:bodyPr/>
          <a:lstStyle>
            <a:lvl1pPr>
              <a:defRPr/>
            </a:lvl1pPr>
          </a:lstStyle>
          <a:p>
            <a:pPr>
              <a:defRPr/>
            </a:pPr>
            <a:r>
              <a:rPr lang="ru-RU" altLang="ru-RU"/>
              <a:t>МИЭТ 2014</a:t>
            </a:r>
          </a:p>
        </p:txBody>
      </p:sp>
      <p:sp>
        <p:nvSpPr>
          <p:cNvPr id="6" name="Номер слайда 5"/>
          <p:cNvSpPr>
            <a:spLocks noGrp="1"/>
          </p:cNvSpPr>
          <p:nvPr>
            <p:ph type="sldNum" sz="quarter" idx="12"/>
          </p:nvPr>
        </p:nvSpPr>
        <p:spPr/>
        <p:txBody>
          <a:bodyPr/>
          <a:lstStyle>
            <a:lvl1pPr>
              <a:defRPr/>
            </a:lvl1pPr>
          </a:lstStyle>
          <a:p>
            <a:pPr>
              <a:defRPr/>
            </a:pPr>
            <a:fld id="{503B17F6-8597-439E-8A39-5B9E5BBB0305}" type="slidenum">
              <a:rPr lang="ru-RU" altLang="ru-RU"/>
              <a:pPr>
                <a:defRPr/>
              </a:pPr>
              <a:t>‹#›</a:t>
            </a:fld>
            <a:endParaRPr lang="ru-RU" altLang="ru-RU"/>
          </a:p>
        </p:txBody>
      </p:sp>
    </p:spTree>
    <p:extLst>
      <p:ext uri="{BB962C8B-B14F-4D97-AF65-F5344CB8AC3E}">
        <p14:creationId xmlns:p14="http://schemas.microsoft.com/office/powerpoint/2010/main" val="230062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r>
              <a:rPr lang="ru-RU" altLang="ru-RU"/>
              <a:t>26.06.2015</a:t>
            </a:r>
          </a:p>
        </p:txBody>
      </p:sp>
      <p:sp>
        <p:nvSpPr>
          <p:cNvPr id="5"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6" name="Номер слайда 5"/>
          <p:cNvSpPr>
            <a:spLocks noGrp="1"/>
          </p:cNvSpPr>
          <p:nvPr>
            <p:ph type="sldNum" sz="quarter" idx="12"/>
          </p:nvPr>
        </p:nvSpPr>
        <p:spPr/>
        <p:txBody>
          <a:bodyPr/>
          <a:lstStyle>
            <a:lvl1pPr>
              <a:defRPr/>
            </a:lvl1pPr>
          </a:lstStyle>
          <a:p>
            <a:pPr>
              <a:defRPr/>
            </a:pPr>
            <a:fld id="{53B1391F-3E10-4ED8-8B29-08B150C5F5D7}"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86891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r>
              <a:rPr lang="ru-RU" altLang="ru-RU"/>
              <a:t>26.06.2015</a:t>
            </a:r>
          </a:p>
        </p:txBody>
      </p:sp>
      <p:sp>
        <p:nvSpPr>
          <p:cNvPr id="5"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6" name="Номер слайда 5"/>
          <p:cNvSpPr>
            <a:spLocks noGrp="1"/>
          </p:cNvSpPr>
          <p:nvPr>
            <p:ph type="sldNum" sz="quarter" idx="12"/>
          </p:nvPr>
        </p:nvSpPr>
        <p:spPr/>
        <p:txBody>
          <a:bodyPr/>
          <a:lstStyle>
            <a:lvl1pPr>
              <a:defRPr/>
            </a:lvl1pPr>
          </a:lstStyle>
          <a:p>
            <a:pPr>
              <a:defRPr/>
            </a:pPr>
            <a:fld id="{22D2D05D-D28C-405E-892B-35BC4AB3F846}"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93312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r>
              <a:rPr lang="ru-RU" altLang="ru-RU"/>
              <a:t>26.06.2015</a:t>
            </a:r>
          </a:p>
        </p:txBody>
      </p:sp>
      <p:sp>
        <p:nvSpPr>
          <p:cNvPr id="5"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6" name="Номер слайда 5"/>
          <p:cNvSpPr>
            <a:spLocks noGrp="1"/>
          </p:cNvSpPr>
          <p:nvPr>
            <p:ph type="sldNum" sz="quarter" idx="12"/>
          </p:nvPr>
        </p:nvSpPr>
        <p:spPr/>
        <p:txBody>
          <a:bodyPr/>
          <a:lstStyle>
            <a:lvl1pPr>
              <a:defRPr/>
            </a:lvl1pPr>
          </a:lstStyle>
          <a:p>
            <a:pPr>
              <a:defRPr/>
            </a:pPr>
            <a:fld id="{9E5A833C-B7D4-4287-ABDD-64A820AA3F32}"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137001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r>
              <a:rPr lang="ru-RU" altLang="ru-RU"/>
              <a:t>26.06.2015</a:t>
            </a:r>
          </a:p>
        </p:txBody>
      </p:sp>
      <p:sp>
        <p:nvSpPr>
          <p:cNvPr id="5"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6" name="Номер слайда 5"/>
          <p:cNvSpPr>
            <a:spLocks noGrp="1"/>
          </p:cNvSpPr>
          <p:nvPr>
            <p:ph type="sldNum" sz="quarter" idx="12"/>
          </p:nvPr>
        </p:nvSpPr>
        <p:spPr/>
        <p:txBody>
          <a:bodyPr/>
          <a:lstStyle>
            <a:lvl1pPr>
              <a:defRPr/>
            </a:lvl1pPr>
          </a:lstStyle>
          <a:p>
            <a:pPr>
              <a:defRPr/>
            </a:pPr>
            <a:fld id="{9B4D1017-DB13-41CE-9AFA-46AA44B20977}"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122012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r>
              <a:rPr lang="ru-RU" altLang="ru-RU"/>
              <a:t>26.06.2015</a:t>
            </a:r>
          </a:p>
        </p:txBody>
      </p:sp>
      <p:sp>
        <p:nvSpPr>
          <p:cNvPr id="6"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7" name="Номер слайда 5"/>
          <p:cNvSpPr>
            <a:spLocks noGrp="1"/>
          </p:cNvSpPr>
          <p:nvPr>
            <p:ph type="sldNum" sz="quarter" idx="12"/>
          </p:nvPr>
        </p:nvSpPr>
        <p:spPr/>
        <p:txBody>
          <a:bodyPr/>
          <a:lstStyle>
            <a:lvl1pPr>
              <a:defRPr/>
            </a:lvl1pPr>
          </a:lstStyle>
          <a:p>
            <a:pPr>
              <a:defRPr/>
            </a:pPr>
            <a:fld id="{BC4F83D5-7A95-405B-B6B1-71D054F98D84}"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91057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r>
              <a:rPr lang="ru-RU" altLang="ru-RU"/>
              <a:t>26.06.2015</a:t>
            </a:r>
          </a:p>
        </p:txBody>
      </p:sp>
      <p:sp>
        <p:nvSpPr>
          <p:cNvPr id="8"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9" name="Номер слайда 5"/>
          <p:cNvSpPr>
            <a:spLocks noGrp="1"/>
          </p:cNvSpPr>
          <p:nvPr>
            <p:ph type="sldNum" sz="quarter" idx="12"/>
          </p:nvPr>
        </p:nvSpPr>
        <p:spPr/>
        <p:txBody>
          <a:bodyPr/>
          <a:lstStyle>
            <a:lvl1pPr>
              <a:defRPr/>
            </a:lvl1pPr>
          </a:lstStyle>
          <a:p>
            <a:pPr>
              <a:defRPr/>
            </a:pPr>
            <a:fld id="{9A7A1EE9-0188-48FE-97C9-E4B76C7C29C0}"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42907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r>
              <a:rPr lang="ru-RU" altLang="ru-RU"/>
              <a:t>26.06.2015</a:t>
            </a:r>
          </a:p>
        </p:txBody>
      </p:sp>
      <p:sp>
        <p:nvSpPr>
          <p:cNvPr id="4"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5" name="Номер слайда 5"/>
          <p:cNvSpPr>
            <a:spLocks noGrp="1"/>
          </p:cNvSpPr>
          <p:nvPr>
            <p:ph type="sldNum" sz="quarter" idx="12"/>
          </p:nvPr>
        </p:nvSpPr>
        <p:spPr/>
        <p:txBody>
          <a:bodyPr/>
          <a:lstStyle>
            <a:lvl1pPr>
              <a:defRPr/>
            </a:lvl1pPr>
          </a:lstStyle>
          <a:p>
            <a:pPr>
              <a:defRPr/>
            </a:pPr>
            <a:fld id="{E7418598-528D-4CCD-81E0-0D9DFBCF6816}"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376392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r>
              <a:rPr lang="ru-RU" altLang="ru-RU"/>
              <a:t>26.06.2015</a:t>
            </a:r>
          </a:p>
        </p:txBody>
      </p:sp>
      <p:sp>
        <p:nvSpPr>
          <p:cNvPr id="3"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4" name="Номер слайда 5"/>
          <p:cNvSpPr>
            <a:spLocks noGrp="1"/>
          </p:cNvSpPr>
          <p:nvPr>
            <p:ph type="sldNum" sz="quarter" idx="12"/>
          </p:nvPr>
        </p:nvSpPr>
        <p:spPr/>
        <p:txBody>
          <a:bodyPr/>
          <a:lstStyle>
            <a:lvl1pPr>
              <a:defRPr/>
            </a:lvl1pPr>
          </a:lstStyle>
          <a:p>
            <a:pPr>
              <a:defRPr/>
            </a:pPr>
            <a:fld id="{368217D4-923A-4E5D-A5F7-2A03D22B825F}"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148541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r>
              <a:rPr lang="ru-RU" altLang="ru-RU"/>
              <a:t>26.06.2015</a:t>
            </a:r>
          </a:p>
        </p:txBody>
      </p:sp>
      <p:sp>
        <p:nvSpPr>
          <p:cNvPr id="6" name="Нижний колонтитул 4"/>
          <p:cNvSpPr>
            <a:spLocks noGrp="1"/>
          </p:cNvSpPr>
          <p:nvPr>
            <p:ph type="ftr" sz="quarter" idx="11"/>
          </p:nvPr>
        </p:nvSpPr>
        <p:spPr/>
        <p:txBody>
          <a:bodyPr/>
          <a:lstStyle>
            <a:lvl1pPr>
              <a:defRPr/>
            </a:lvl1pPr>
          </a:lstStyle>
          <a:p>
            <a:pPr>
              <a:defRPr/>
            </a:pPr>
            <a:r>
              <a:rPr lang="ru-RU" altLang="ru-RU"/>
              <a:t>МИЭТ 201</a:t>
            </a:r>
            <a:r>
              <a:rPr lang="en-US" altLang="ru-RU"/>
              <a:t>4</a:t>
            </a:r>
            <a:endParaRPr lang="ru-RU" altLang="ru-RU"/>
          </a:p>
        </p:txBody>
      </p:sp>
      <p:sp>
        <p:nvSpPr>
          <p:cNvPr id="7" name="Номер слайда 5"/>
          <p:cNvSpPr>
            <a:spLocks noGrp="1"/>
          </p:cNvSpPr>
          <p:nvPr>
            <p:ph type="sldNum" sz="quarter" idx="12"/>
          </p:nvPr>
        </p:nvSpPr>
        <p:spPr/>
        <p:txBody>
          <a:bodyPr/>
          <a:lstStyle>
            <a:lvl1pPr>
              <a:defRPr/>
            </a:lvl1pPr>
          </a:lstStyle>
          <a:p>
            <a:pPr>
              <a:defRPr/>
            </a:pPr>
            <a:fld id="{1ABA79E1-AD2A-4A10-AB01-05CDC190CAE9}"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202800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ru-RU" noProof="0" smtClean="0"/>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pPr>
              <a:defRPr/>
            </a:pPr>
            <a:r>
              <a:rPr lang="ru-RU" altLang="ru-RU"/>
              <a:t>26.06.2015</a:t>
            </a:r>
          </a:p>
        </p:txBody>
      </p:sp>
      <p:sp>
        <p:nvSpPr>
          <p:cNvPr id="6" name="Нижний колонтитул 5"/>
          <p:cNvSpPr>
            <a:spLocks noGrp="1"/>
          </p:cNvSpPr>
          <p:nvPr>
            <p:ph type="ftr" sz="quarter" idx="11"/>
          </p:nvPr>
        </p:nvSpPr>
        <p:spPr/>
        <p:txBody>
          <a:bodyPr/>
          <a:lstStyle>
            <a:lvl1pPr>
              <a:defRPr/>
            </a:lvl1pPr>
          </a:lstStyle>
          <a:p>
            <a:pPr>
              <a:defRPr/>
            </a:pPr>
            <a:endParaRPr lang="ru-RU"/>
          </a:p>
        </p:txBody>
      </p:sp>
      <p:sp>
        <p:nvSpPr>
          <p:cNvPr id="7" name="Номер слайда 6"/>
          <p:cNvSpPr>
            <a:spLocks noGrp="1"/>
          </p:cNvSpPr>
          <p:nvPr>
            <p:ph type="sldNum" sz="quarter" idx="12"/>
          </p:nvPr>
        </p:nvSpPr>
        <p:spPr/>
        <p:txBody>
          <a:bodyPr/>
          <a:lstStyle>
            <a:lvl1pPr>
              <a:defRPr/>
            </a:lvl1pPr>
          </a:lstStyle>
          <a:p>
            <a:pPr>
              <a:defRPr/>
            </a:pPr>
            <a:fld id="{71CC24CD-1B51-4CB5-92B4-B3ADE3625B1A}" type="slidenum">
              <a:rPr lang="ru-RU" altLang="ru-RU"/>
              <a:pPr>
                <a:defRPr/>
              </a:pPr>
              <a:t>‹#›</a:t>
            </a:fld>
            <a:r>
              <a:rPr lang="en-US" altLang="ru-RU"/>
              <a:t>/1</a:t>
            </a:r>
            <a:r>
              <a:rPr lang="ru-RU" altLang="ru-RU"/>
              <a:t>7</a:t>
            </a:r>
          </a:p>
        </p:txBody>
      </p:sp>
    </p:spTree>
    <p:extLst>
      <p:ext uri="{BB962C8B-B14F-4D97-AF65-F5344CB8AC3E}">
        <p14:creationId xmlns:p14="http://schemas.microsoft.com/office/powerpoint/2010/main" val="148968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ru-RU" altLang="ru-RU"/>
              <a:t>26.06.2015</a:t>
            </a:r>
          </a:p>
        </p:txBody>
      </p:sp>
      <p:sp>
        <p:nvSpPr>
          <p:cNvPr id="5" name="Нижний колонтитул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ru-RU" altLang="ru-RU"/>
              <a:t>МИЭТ 201</a:t>
            </a:r>
            <a:r>
              <a:rPr lang="en-US" altLang="ru-RU"/>
              <a:t>4</a:t>
            </a:r>
            <a:endParaRPr lang="ru-RU" altLang="ru-RU"/>
          </a:p>
        </p:txBody>
      </p:sp>
      <p:sp>
        <p:nvSpPr>
          <p:cNvPr id="6" name="Номер слайда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CC9028E-40DD-42C8-98E2-6A34F24B598C}" type="slidenum">
              <a:rPr lang="ru-RU" altLang="ru-RU"/>
              <a:pPr>
                <a:defRPr/>
              </a:pPr>
              <a:t>‹#›</a:t>
            </a:fld>
            <a:r>
              <a:rPr lang="en-US" altLang="ru-RU"/>
              <a:t>/1</a:t>
            </a:r>
            <a:r>
              <a:rPr lang="ru-RU" altLang="ru-RU"/>
              <a:t>7</a:t>
            </a:r>
          </a:p>
        </p:txBody>
      </p:sp>
    </p:spTree>
  </p:cSld>
  <p:clrMap bg1="lt1" tx1="dk1" bg2="lt2" tx2="dk2" accent1="accent1" accent2="accent2" accent3="accent3" accent4="accent4" accent5="accent5" accent6="accent6" hlink="hlink" folHlink="folHlink"/>
  <p:sldLayoutIdLst>
    <p:sldLayoutId id="2147484341" r:id="rId1"/>
    <p:sldLayoutId id="2147484332" r:id="rId2"/>
    <p:sldLayoutId id="2147484333" r:id="rId3"/>
    <p:sldLayoutId id="2147484334" r:id="rId4"/>
    <p:sldLayoutId id="2147484335" r:id="rId5"/>
    <p:sldLayoutId id="2147484336" r:id="rId6"/>
    <p:sldLayoutId id="2147484337" r:id="rId7"/>
    <p:sldLayoutId id="2147484338" r:id="rId8"/>
    <p:sldLayoutId id="2147484342" r:id="rId9"/>
    <p:sldLayoutId id="2147484339" r:id="rId10"/>
    <p:sldLayoutId id="2147484340"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3.wmf"/><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7.emf"/><Relationship Id="rId5" Type="http://schemas.openxmlformats.org/officeDocument/2006/relationships/image" Target="../media/image9.emf"/><Relationship Id="rId10" Type="http://schemas.openxmlformats.org/officeDocument/2006/relationships/image" Target="../media/image16.png"/><Relationship Id="rId4" Type="http://schemas.openxmlformats.org/officeDocument/2006/relationships/oleObject" Target="../embeddings/oleObject4.bin"/><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oleObject" Target="../embeddings/oleObject6.bin"/><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emf"/><Relationship Id="rId11" Type="http://schemas.openxmlformats.org/officeDocument/2006/relationships/image" Target="../media/image58.png"/><Relationship Id="rId5" Type="http://schemas.openxmlformats.org/officeDocument/2006/relationships/image" Target="../media/image53.png"/><Relationship Id="rId10" Type="http://schemas.openxmlformats.org/officeDocument/2006/relationships/image" Target="../media/image57.png"/><Relationship Id="rId4" Type="http://schemas.openxmlformats.org/officeDocument/2006/relationships/image" Target="../media/image9.emf"/><Relationship Id="rId9"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1.emf"/><Relationship Id="rId5" Type="http://schemas.openxmlformats.org/officeDocument/2006/relationships/oleObject" Target="../embeddings/oleObject7.bin"/><Relationship Id="rId4" Type="http://schemas.openxmlformats.org/officeDocument/2006/relationships/image" Target="../media/image7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oleObject" Target="../embeddings/oleObject8.bin"/><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3.wmf"/><Relationship Id="rId5" Type="http://schemas.openxmlformats.org/officeDocument/2006/relationships/oleObject" Target="../embeddings/oleObject10.bin"/><Relationship Id="rId4" Type="http://schemas.openxmlformats.org/officeDocument/2006/relationships/image" Target="../media/image82.wmf"/></Relationships>
</file>

<file path=ppt/slides/_rels/slide4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Прямоугольник 5"/>
          <p:cNvSpPr>
            <a:spLocks noChangeArrowheads="1"/>
          </p:cNvSpPr>
          <p:nvPr/>
        </p:nvSpPr>
        <p:spPr bwMode="auto">
          <a:xfrm>
            <a:off x="0" y="26035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ru-RU" altLang="ru-RU" sz="1600">
                <a:latin typeface="Times New Roman" panose="02020603050405020304" pitchFamily="18" charset="0"/>
                <a:cs typeface="Times New Roman" panose="02020603050405020304" pitchFamily="18" charset="0"/>
              </a:rPr>
              <a:t>Федеральное государственное бюджетное учреждение науки</a:t>
            </a:r>
          </a:p>
          <a:p>
            <a:pPr algn="ctr" eaLnBrk="1" hangingPunct="1"/>
            <a:r>
              <a:rPr lang="ru-RU" altLang="ru-RU" sz="1600">
                <a:latin typeface="Times New Roman" panose="02020603050405020304" pitchFamily="18" charset="0"/>
                <a:cs typeface="Times New Roman" panose="02020603050405020304" pitchFamily="18" charset="0"/>
              </a:rPr>
              <a:t>Институт проблем проектирования в микроэлектронике</a:t>
            </a:r>
          </a:p>
          <a:p>
            <a:pPr algn="ctr" eaLnBrk="1" hangingPunct="1"/>
            <a:r>
              <a:rPr lang="ru-RU" altLang="ru-RU" sz="1600">
                <a:latin typeface="Times New Roman" panose="02020603050405020304" pitchFamily="18" charset="0"/>
                <a:cs typeface="Times New Roman" panose="02020603050405020304" pitchFamily="18" charset="0"/>
              </a:rPr>
              <a:t>Российской академии наук (ИППМ РАН)</a:t>
            </a:r>
          </a:p>
        </p:txBody>
      </p:sp>
      <p:sp>
        <p:nvSpPr>
          <p:cNvPr id="8198" name="Text Box 6"/>
          <p:cNvSpPr txBox="1">
            <a:spLocks noChangeArrowheads="1"/>
          </p:cNvSpPr>
          <p:nvPr/>
        </p:nvSpPr>
        <p:spPr bwMode="auto">
          <a:xfrm>
            <a:off x="107950" y="2068513"/>
            <a:ext cx="8928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400" dirty="0" smtClean="0">
                <a:solidFill>
                  <a:schemeClr val="accent1">
                    <a:lumMod val="50000"/>
                  </a:schemeClr>
                </a:solidFill>
                <a:latin typeface="Times New Roman" panose="02020603050405020304" pitchFamily="18" charset="0"/>
              </a:rPr>
              <a:t>Исследование и разработка средств автоматизации проектирования </a:t>
            </a:r>
            <a:r>
              <a:rPr lang="ru-RU" altLang="ru-RU" sz="2400" dirty="0" err="1" smtClean="0">
                <a:solidFill>
                  <a:schemeClr val="accent1">
                    <a:lumMod val="50000"/>
                  </a:schemeClr>
                </a:solidFill>
                <a:latin typeface="Times New Roman" panose="02020603050405020304" pitchFamily="18" charset="0"/>
              </a:rPr>
              <a:t>сбоеустойчивых</a:t>
            </a:r>
            <a:r>
              <a:rPr lang="ru-RU" altLang="ru-RU" sz="2400" dirty="0" smtClean="0">
                <a:solidFill>
                  <a:schemeClr val="accent1">
                    <a:lumMod val="50000"/>
                  </a:schemeClr>
                </a:solidFill>
                <a:latin typeface="Times New Roman" panose="02020603050405020304" pitchFamily="18" charset="0"/>
              </a:rPr>
              <a:t> комбинационных схем</a:t>
            </a:r>
          </a:p>
        </p:txBody>
      </p:sp>
      <p:sp>
        <p:nvSpPr>
          <p:cNvPr id="8196" name="Rectangle 10"/>
          <p:cNvSpPr>
            <a:spLocks noChangeArrowheads="1"/>
          </p:cNvSpPr>
          <p:nvPr/>
        </p:nvSpPr>
        <p:spPr bwMode="auto">
          <a:xfrm>
            <a:off x="1187450" y="4953000"/>
            <a:ext cx="698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0"/>
              </a:spcBef>
              <a:buFontTx/>
              <a:buNone/>
            </a:pPr>
            <a:r>
              <a:rPr lang="ru-RU" altLang="ru-RU" sz="1400">
                <a:latin typeface="Times New Roman" panose="02020603050405020304" pitchFamily="18" charset="0"/>
                <a:cs typeface="Times New Roman" panose="02020603050405020304" pitchFamily="18" charset="0"/>
              </a:rPr>
              <a:t>Специальность:  05.13.12 – «Системы автоматизации проектирования»</a:t>
            </a:r>
          </a:p>
        </p:txBody>
      </p:sp>
      <p:sp>
        <p:nvSpPr>
          <p:cNvPr id="8197" name="Rectangle 11"/>
          <p:cNvSpPr>
            <a:spLocks noChangeArrowheads="1"/>
          </p:cNvSpPr>
          <p:nvPr/>
        </p:nvSpPr>
        <p:spPr bwMode="auto">
          <a:xfrm>
            <a:off x="2668588" y="3557588"/>
            <a:ext cx="3806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ru-RU" altLang="ru-RU" sz="1800" b="1" i="1">
                <a:latin typeface="Times New Roman" panose="02020603050405020304" pitchFamily="18" charset="0"/>
                <a:cs typeface="Times New Roman" panose="02020603050405020304" pitchFamily="18" charset="0"/>
              </a:rPr>
              <a:t>Тельпухов Дмитрий Владимирович</a:t>
            </a:r>
          </a:p>
        </p:txBody>
      </p:sp>
      <p:sp>
        <p:nvSpPr>
          <p:cNvPr id="2" name="Прямоугольник 3"/>
          <p:cNvSpPr>
            <a:spLocks noChangeArrowheads="1"/>
          </p:cNvSpPr>
          <p:nvPr/>
        </p:nvSpPr>
        <p:spPr bwMode="auto">
          <a:xfrm>
            <a:off x="2393950" y="6488113"/>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ru-RU" altLang="ru-RU">
                <a:latin typeface="Times New Roman" panose="02020603050405020304" pitchFamily="18" charset="0"/>
              </a:rPr>
              <a:t>Москва 2018</a:t>
            </a:r>
            <a:endParaRPr lang="ru-RU" altLang="ru-R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10</a:t>
            </a:fld>
            <a:r>
              <a:rPr lang="en-US" altLang="ru-RU" smtClean="0"/>
              <a:t>/1</a:t>
            </a:r>
            <a:r>
              <a:rPr lang="ru-RU" altLang="ru-RU" smtClean="0"/>
              <a:t>7</a:t>
            </a:r>
            <a:endParaRPr lang="ru-RU" altLang="ru-RU"/>
          </a:p>
        </p:txBody>
      </p:sp>
      <p:sp>
        <p:nvSpPr>
          <p:cNvPr id="5" name="Заголовок 1"/>
          <p:cNvSpPr txBox="1">
            <a:spLocks/>
          </p:cNvSpPr>
          <p:nvPr/>
        </p:nvSpPr>
        <p:spPr bwMode="auto">
          <a:xfrm>
            <a:off x="0" y="14699"/>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altLang="ru-RU" sz="2800" dirty="0" smtClean="0"/>
              <a:t>Положения, выносимые на защиту</a:t>
            </a:r>
          </a:p>
        </p:txBody>
      </p:sp>
      <p:sp>
        <p:nvSpPr>
          <p:cNvPr id="6" name="Прямоугольник 5"/>
          <p:cNvSpPr/>
          <p:nvPr/>
        </p:nvSpPr>
        <p:spPr>
          <a:xfrm>
            <a:off x="179512" y="1093330"/>
            <a:ext cx="8784976" cy="5563446"/>
          </a:xfrm>
          <a:prstGeom prst="rect">
            <a:avLst/>
          </a:prstGeom>
        </p:spPr>
        <p:txBody>
          <a:bodyPr wrap="square">
            <a:spAutoFit/>
          </a:bodyPr>
          <a:lstStyle/>
          <a:p>
            <a:pPr marL="342900" lvl="0" indent="-342900" algn="just">
              <a:lnSpc>
                <a:spcPct val="110000"/>
              </a:lnSpc>
              <a:spcAft>
                <a:spcPts val="1200"/>
              </a:spcAft>
              <a:buFont typeface="+mj-lt"/>
              <a:buAutoNum type="arabicPeriod"/>
            </a:pPr>
            <a:r>
              <a:rPr lang="ru-RU" sz="1600" dirty="0" smtClean="0">
                <a:effectLst/>
                <a:latin typeface="Times New Roman" panose="02020603050405020304" pitchFamily="18" charset="0"/>
                <a:ea typeface="Times New Roman" panose="02020603050405020304" pitchFamily="18" charset="0"/>
              </a:rPr>
              <a:t>Методы оценки логической устойчивости комбинационных схем к случайным сбоям, позволившие создать ряд технологически-независимых метрик </a:t>
            </a:r>
            <a:r>
              <a:rPr lang="ru-RU" sz="1600" dirty="0" err="1" smtClean="0">
                <a:effectLst/>
                <a:latin typeface="Times New Roman" panose="02020603050405020304" pitchFamily="18" charset="0"/>
                <a:ea typeface="Times New Roman" panose="02020603050405020304" pitchFamily="18" charset="0"/>
              </a:rPr>
              <a:t>сбоеустойчивости</a:t>
            </a:r>
            <a:r>
              <a:rPr lang="ru-RU" sz="1600" dirty="0" smtClean="0">
                <a:effectLst/>
                <a:latin typeface="Times New Roman" panose="02020603050405020304" pitchFamily="18" charset="0"/>
                <a:ea typeface="Times New Roman" panose="02020603050405020304" pitchFamily="18" charset="0"/>
              </a:rPr>
              <a:t>, а также эффективные методы для их вычисления.</a:t>
            </a:r>
          </a:p>
          <a:p>
            <a:pPr marL="342900" lvl="0" indent="-342900" algn="just">
              <a:lnSpc>
                <a:spcPct val="110000"/>
              </a:lnSpc>
              <a:spcAft>
                <a:spcPts val="1200"/>
              </a:spcAft>
              <a:buFont typeface="+mj-lt"/>
              <a:buAutoNum type="arabicPeriod"/>
            </a:pPr>
            <a:r>
              <a:rPr lang="ru-RU" sz="1600" dirty="0" smtClean="0">
                <a:effectLst/>
                <a:latin typeface="Times New Roman" panose="02020603050405020304" pitchFamily="18" charset="0"/>
                <a:ea typeface="Times New Roman" panose="02020603050405020304" pitchFamily="18" charset="0"/>
              </a:rPr>
              <a:t>Метод оценки логической устойчивости комбинационных схем, позволяющий гибко управлять вычислительными ресурсами для достижения требуемой точности получаемых оценок.</a:t>
            </a:r>
          </a:p>
          <a:p>
            <a:pPr marL="342900" lvl="0" indent="-342900" algn="just">
              <a:lnSpc>
                <a:spcPct val="110000"/>
              </a:lnSpc>
              <a:spcAft>
                <a:spcPts val="1200"/>
              </a:spcAft>
              <a:buFont typeface="+mj-lt"/>
              <a:buAutoNum type="arabicPeriod"/>
            </a:pPr>
            <a:r>
              <a:rPr lang="ru-RU" sz="1600" dirty="0" smtClean="0">
                <a:effectLst/>
                <a:latin typeface="Times New Roman" panose="02020603050405020304" pitchFamily="18" charset="0"/>
                <a:ea typeface="Times New Roman" panose="02020603050405020304" pitchFamily="18" charset="0"/>
              </a:rPr>
              <a:t>Обобщенный мажоритарный подход к обеспечению </a:t>
            </a:r>
            <a:r>
              <a:rPr lang="ru-RU" sz="1600" dirty="0" err="1" smtClean="0">
                <a:effectLst/>
                <a:latin typeface="Times New Roman" panose="02020603050405020304" pitchFamily="18" charset="0"/>
                <a:ea typeface="Times New Roman" panose="02020603050405020304" pitchFamily="18" charset="0"/>
              </a:rPr>
              <a:t>сбоеустойчивости</a:t>
            </a:r>
            <a:r>
              <a:rPr lang="ru-RU" sz="1600" dirty="0" smtClean="0">
                <a:effectLst/>
                <a:latin typeface="Times New Roman" panose="02020603050405020304" pitchFamily="18" charset="0"/>
                <a:ea typeface="Times New Roman" panose="02020603050405020304" pitchFamily="18" charset="0"/>
              </a:rPr>
              <a:t> логических схем, позволяющий повысить логическую устойчивость к случайным сбоям, а также сократить аппаратную избыточность по сравнению с традиционными мажоритарными схемами за счет использования неравномерности сигнала на выходе схемы.</a:t>
            </a:r>
          </a:p>
          <a:p>
            <a:pPr marL="342900" lvl="0" indent="-342900" algn="just">
              <a:lnSpc>
                <a:spcPct val="110000"/>
              </a:lnSpc>
              <a:spcAft>
                <a:spcPts val="1200"/>
              </a:spcAft>
              <a:buFont typeface="+mj-lt"/>
              <a:buAutoNum type="arabicPeriod"/>
            </a:pPr>
            <a:r>
              <a:rPr lang="ru-RU" sz="1600" dirty="0" smtClean="0">
                <a:effectLst/>
                <a:latin typeface="Times New Roman" panose="02020603050405020304" pitchFamily="18" charset="0"/>
                <a:ea typeface="Times New Roman" panose="02020603050405020304" pitchFamily="18" charset="0"/>
              </a:rPr>
              <a:t>Методология автоматизированного проектирования </a:t>
            </a:r>
            <a:r>
              <a:rPr lang="ru-RU" sz="1600" dirty="0" err="1" smtClean="0">
                <a:effectLst/>
                <a:latin typeface="Times New Roman" panose="02020603050405020304" pitchFamily="18" charset="0"/>
                <a:ea typeface="Times New Roman" panose="02020603050405020304" pitchFamily="18" charset="0"/>
              </a:rPr>
              <a:t>сбоеустойчивых</a:t>
            </a:r>
            <a:r>
              <a:rPr lang="ru-RU" sz="1600" dirty="0" smtClean="0">
                <a:effectLst/>
                <a:latin typeface="Times New Roman" panose="02020603050405020304" pitchFamily="18" charset="0"/>
                <a:ea typeface="Times New Roman" panose="02020603050405020304" pitchFamily="18" charset="0"/>
              </a:rPr>
              <a:t> комбинационных схем на основе частичного </a:t>
            </a:r>
            <a:r>
              <a:rPr lang="ru-RU" sz="1600" dirty="0" err="1" smtClean="0">
                <a:effectLst/>
                <a:latin typeface="Times New Roman" panose="02020603050405020304" pitchFamily="18" charset="0"/>
                <a:ea typeface="Times New Roman" panose="02020603050405020304" pitchFamily="18" charset="0"/>
              </a:rPr>
              <a:t>ресинтеза</a:t>
            </a:r>
            <a:r>
              <a:rPr lang="ru-RU" sz="1600" dirty="0" smtClean="0">
                <a:effectLst/>
                <a:latin typeface="Times New Roman" panose="02020603050405020304" pitchFamily="18" charset="0"/>
                <a:ea typeface="Times New Roman" panose="02020603050405020304" pitchFamily="18" charset="0"/>
              </a:rPr>
              <a:t> схемы, демонстрирующая существенное (до 45-50% в зависимости от схемы) уменьшение коэффициента логической чувствительности при неизменной, а в некоторых случая и при уменьшенной конечной площади схемы. </a:t>
            </a:r>
          </a:p>
          <a:p>
            <a:pPr marL="342900" lvl="0" indent="-342900" algn="just">
              <a:lnSpc>
                <a:spcPct val="110000"/>
              </a:lnSpc>
              <a:spcAft>
                <a:spcPts val="1200"/>
              </a:spcAft>
              <a:buFont typeface="+mj-lt"/>
              <a:buAutoNum type="arabicPeriod"/>
            </a:pPr>
            <a:r>
              <a:rPr lang="ru-RU" sz="1600" dirty="0" smtClean="0">
                <a:effectLst/>
                <a:latin typeface="Times New Roman" panose="02020603050405020304" pitchFamily="18" charset="0"/>
                <a:ea typeface="Times New Roman" panose="02020603050405020304" pitchFamily="18" charset="0"/>
              </a:rPr>
              <a:t>Маршрут построения </a:t>
            </a:r>
            <a:r>
              <a:rPr lang="ru-RU" sz="1600" dirty="0" err="1" smtClean="0">
                <a:effectLst/>
                <a:latin typeface="Times New Roman" panose="02020603050405020304" pitchFamily="18" charset="0"/>
                <a:ea typeface="Times New Roman" panose="02020603050405020304" pitchFamily="18" charset="0"/>
              </a:rPr>
              <a:t>сбоеустойчивых</a:t>
            </a:r>
            <a:r>
              <a:rPr lang="ru-RU" sz="1600" dirty="0" smtClean="0">
                <a:effectLst/>
                <a:latin typeface="Times New Roman" panose="02020603050405020304" pitchFamily="18" charset="0"/>
                <a:ea typeface="Times New Roman" panose="02020603050405020304" pitchFamily="18" charset="0"/>
              </a:rPr>
              <a:t> комбинационных схем на базе помехоустойчивых кодов и двухбитных полей Хемминга, позволяющий автоматизировать процесс построения схем функционального контроля, увеличивая их обнаруживающие свойства за счет распространения флага ошибки по схеме вплоть до выходного декодера. </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3432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564904"/>
            <a:ext cx="7886700" cy="1325563"/>
          </a:xfrm>
        </p:spPr>
        <p:txBody>
          <a:bodyPr/>
          <a:lstStyle/>
          <a:p>
            <a:pPr algn="ctr"/>
            <a:r>
              <a:rPr lang="ru-RU" dirty="0" smtClean="0"/>
              <a:t>Методы </a:t>
            </a:r>
            <a:r>
              <a:rPr lang="ru-RU" dirty="0"/>
              <a:t>оценки </a:t>
            </a:r>
            <a:r>
              <a:rPr lang="ru-RU" dirty="0" err="1"/>
              <a:t>сбоеустойчивости</a:t>
            </a:r>
            <a:r>
              <a:rPr lang="ru-RU" dirty="0"/>
              <a:t> комбинационных схем</a:t>
            </a:r>
          </a:p>
        </p:txBody>
      </p:sp>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11</a:t>
            </a:fld>
            <a:r>
              <a:rPr lang="en-US" altLang="ru-RU" smtClean="0"/>
              <a:t>/1</a:t>
            </a:r>
            <a:r>
              <a:rPr lang="ru-RU" altLang="ru-RU" smtClean="0"/>
              <a:t>7</a:t>
            </a:r>
            <a:endParaRPr lang="ru-RU" altLang="ru-RU"/>
          </a:p>
        </p:txBody>
      </p:sp>
    </p:spTree>
    <p:extLst>
      <p:ext uri="{BB962C8B-B14F-4D97-AF65-F5344CB8AC3E}">
        <p14:creationId xmlns:p14="http://schemas.microsoft.com/office/powerpoint/2010/main" val="239579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a:xfrm>
            <a:off x="747713" y="-61913"/>
            <a:ext cx="7886700" cy="1325563"/>
          </a:xfrm>
        </p:spPr>
        <p:txBody>
          <a:bodyPr/>
          <a:lstStyle/>
          <a:p>
            <a:pPr algn="ctr"/>
            <a:r>
              <a:rPr lang="ru-RU" altLang="ru-RU" smtClean="0"/>
              <a:t>Оценка сбоеустойчивости </a:t>
            </a:r>
            <a:br>
              <a:rPr lang="ru-RU" altLang="ru-RU" smtClean="0"/>
            </a:br>
            <a:r>
              <a:rPr lang="ru-RU" altLang="ru-RU" smtClean="0"/>
              <a:t>на логическом уровне</a:t>
            </a:r>
          </a:p>
        </p:txBody>
      </p:sp>
      <p:graphicFrame>
        <p:nvGraphicFramePr>
          <p:cNvPr id="10243" name="Объект 3"/>
          <p:cNvGraphicFramePr>
            <a:graphicFrameLocks noChangeAspect="1"/>
          </p:cNvGraphicFramePr>
          <p:nvPr/>
        </p:nvGraphicFramePr>
        <p:xfrm>
          <a:off x="523875" y="1300163"/>
          <a:ext cx="3333750" cy="1285875"/>
        </p:xfrm>
        <a:graphic>
          <a:graphicData uri="http://schemas.openxmlformats.org/presentationml/2006/ole">
            <mc:AlternateContent xmlns:mc="http://schemas.openxmlformats.org/markup-compatibility/2006">
              <mc:Choice xmlns:v="urn:schemas-microsoft-com:vml" Requires="v">
                <p:oleObj spid="_x0000_s35857" name="Visio" r:id="rId3" imgW="3124962" imgH="1202436" progId="Visio.Drawing.11">
                  <p:embed/>
                </p:oleObj>
              </mc:Choice>
              <mc:Fallback>
                <p:oleObj name="Visio" r:id="rId3" imgW="3124962" imgH="1202436" progId="Visio.Drawing.11">
                  <p:embed/>
                  <p:pic>
                    <p:nvPicPr>
                      <p:cNvPr id="10243" name="Объект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300163"/>
                        <a:ext cx="33337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4" name="Объект 4"/>
          <p:cNvGraphicFramePr>
            <a:graphicFrameLocks noChangeAspect="1"/>
          </p:cNvGraphicFramePr>
          <p:nvPr/>
        </p:nvGraphicFramePr>
        <p:xfrm>
          <a:off x="4065588" y="2020888"/>
          <a:ext cx="5238750" cy="4540250"/>
        </p:xfrm>
        <a:graphic>
          <a:graphicData uri="http://schemas.openxmlformats.org/presentationml/2006/ole">
            <mc:AlternateContent xmlns:mc="http://schemas.openxmlformats.org/markup-compatibility/2006">
              <mc:Choice xmlns:v="urn:schemas-microsoft-com:vml" Requires="v">
                <p:oleObj spid="_x0000_s35858" name="Документ" r:id="rId5" imgW="5785080" imgH="4954970" progId="Word.Document.12">
                  <p:embed/>
                </p:oleObj>
              </mc:Choice>
              <mc:Fallback>
                <p:oleObj name="Документ" r:id="rId5" imgW="5785080" imgH="4954970" progId="Word.Document.12">
                  <p:embed/>
                  <p:pic>
                    <p:nvPicPr>
                      <p:cNvPr id="10244" name="Объект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588" y="2020888"/>
                        <a:ext cx="523875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Прямоугольник 5"/>
          <p:cNvSpPr>
            <a:spLocks noChangeArrowheads="1"/>
          </p:cNvSpPr>
          <p:nvPr/>
        </p:nvSpPr>
        <p:spPr bwMode="auto">
          <a:xfrm>
            <a:off x="3597275" y="1295400"/>
            <a:ext cx="5546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b="1" i="1">
                <a:latin typeface="Cambria" panose="02040503050406030204" pitchFamily="18" charset="0"/>
                <a:cs typeface="Times New Roman" panose="02020603050405020304" pitchFamily="18" charset="0"/>
              </a:rPr>
              <a:t>* A.L. Stempkovskiy, D.V. Telpukhov, R.A. Solovyev, “Fault Simulation Technique for Logic Circuits Reliability Characteristics Evaluation”</a:t>
            </a:r>
            <a:endParaRPr lang="ru-RU" altLang="ru-RU" sz="1400" b="1" i="1"/>
          </a:p>
        </p:txBody>
      </p:sp>
      <p:graphicFrame>
        <p:nvGraphicFramePr>
          <p:cNvPr id="10246" name="Объект 6"/>
          <p:cNvGraphicFramePr>
            <a:graphicFrameLocks noChangeAspect="1"/>
          </p:cNvGraphicFramePr>
          <p:nvPr>
            <p:extLst>
              <p:ext uri="{D42A27DB-BD31-4B8C-83A1-F6EECF244321}">
                <p14:modId xmlns:p14="http://schemas.microsoft.com/office/powerpoint/2010/main" val="2677100208"/>
              </p:ext>
            </p:extLst>
          </p:nvPr>
        </p:nvGraphicFramePr>
        <p:xfrm>
          <a:off x="407988" y="3573463"/>
          <a:ext cx="3543300" cy="635000"/>
        </p:xfrm>
        <a:graphic>
          <a:graphicData uri="http://schemas.openxmlformats.org/presentationml/2006/ole">
            <mc:AlternateContent xmlns:mc="http://schemas.openxmlformats.org/markup-compatibility/2006">
              <mc:Choice xmlns:v="urn:schemas-microsoft-com:vml" Requires="v">
                <p:oleObj spid="_x0000_s35859" name="Уравнение" r:id="rId7" imgW="3543120" imgH="634680" progId="Equation.3">
                  <p:embed/>
                </p:oleObj>
              </mc:Choice>
              <mc:Fallback>
                <p:oleObj name="Уравнение" r:id="rId7" imgW="3543120" imgH="634680" progId="Equation.3">
                  <p:embed/>
                  <p:pic>
                    <p:nvPicPr>
                      <p:cNvPr id="10246" name="Объект 6"/>
                      <p:cNvPicPr>
                        <a:picLocks noChangeAspect="1" noChangeArrowheads="1"/>
                      </p:cNvPicPr>
                      <p:nvPr/>
                    </p:nvPicPr>
                    <p:blipFill>
                      <a:blip r:embed="rId8"/>
                      <a:srcRect/>
                      <a:stretch>
                        <a:fillRect/>
                      </a:stretch>
                    </p:blipFill>
                    <p:spPr bwMode="auto">
                      <a:xfrm>
                        <a:off x="407988" y="3573463"/>
                        <a:ext cx="3543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247" name="Рисунок 7"/>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1550" y="4349750"/>
            <a:ext cx="24384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Box 8"/>
          <p:cNvSpPr txBox="1">
            <a:spLocks noChangeArrowheads="1"/>
          </p:cNvSpPr>
          <p:nvPr/>
        </p:nvSpPr>
        <p:spPr bwMode="auto">
          <a:xfrm>
            <a:off x="417513" y="2774950"/>
            <a:ext cx="3797300" cy="6461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Ошибки на вентилях возникают независимо с вероятностью </a:t>
            </a:r>
            <a:r>
              <a:rPr lang="en-US" altLang="ru-RU" i="1"/>
              <a:t>p</a:t>
            </a:r>
            <a:endParaRPr lang="ru-RU" altLang="ru-RU" i="1"/>
          </a:p>
        </p:txBody>
      </p:sp>
      <p:sp>
        <p:nvSpPr>
          <p:cNvPr id="10249" name="TextBox 2"/>
          <p:cNvSpPr txBox="1">
            <a:spLocks noChangeArrowheads="1"/>
          </p:cNvSpPr>
          <p:nvPr/>
        </p:nvSpPr>
        <p:spPr bwMode="auto">
          <a:xfrm>
            <a:off x="4691063" y="6523038"/>
            <a:ext cx="445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400"/>
              <a:t>Задача впервые поставлена Дж. Ф. Нейманом</a:t>
            </a:r>
          </a:p>
        </p:txBody>
      </p:sp>
    </p:spTree>
    <p:extLst>
      <p:ext uri="{BB962C8B-B14F-4D97-AF65-F5344CB8AC3E}">
        <p14:creationId xmlns:p14="http://schemas.microsoft.com/office/powerpoint/2010/main" val="1931301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Прямоугольник 25"/>
          <p:cNvSpPr/>
          <p:nvPr/>
        </p:nvSpPr>
        <p:spPr>
          <a:xfrm>
            <a:off x="6559550" y="1177925"/>
            <a:ext cx="371475" cy="382588"/>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3" name="Прямоугольник 22"/>
          <p:cNvSpPr/>
          <p:nvPr/>
        </p:nvSpPr>
        <p:spPr>
          <a:xfrm>
            <a:off x="5924550" y="1243013"/>
            <a:ext cx="1270000" cy="22383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268" name="Заголовок 1"/>
          <p:cNvSpPr>
            <a:spLocks noGrp="1"/>
          </p:cNvSpPr>
          <p:nvPr>
            <p:ph type="title"/>
          </p:nvPr>
        </p:nvSpPr>
        <p:spPr>
          <a:xfrm>
            <a:off x="908050" y="7938"/>
            <a:ext cx="6980238" cy="860425"/>
          </a:xfrm>
        </p:spPr>
        <p:txBody>
          <a:bodyPr/>
          <a:lstStyle/>
          <a:p>
            <a:pPr algn="ctr" eaLnBrk="1" hangingPunct="1"/>
            <a:r>
              <a:rPr lang="ru-RU" altLang="ru-RU" sz="3200" smtClean="0"/>
              <a:t>Коэффициент чувствительности логической схемы к одиночным сбоям</a:t>
            </a:r>
          </a:p>
        </p:txBody>
      </p:sp>
      <p:graphicFrame>
        <p:nvGraphicFramePr>
          <p:cNvPr id="11269" name="Объект 2"/>
          <p:cNvGraphicFramePr>
            <a:graphicFrameLocks noChangeAspect="1"/>
          </p:cNvGraphicFramePr>
          <p:nvPr/>
        </p:nvGraphicFramePr>
        <p:xfrm>
          <a:off x="1092200" y="1004888"/>
          <a:ext cx="3333750" cy="1285875"/>
        </p:xfrm>
        <a:graphic>
          <a:graphicData uri="http://schemas.openxmlformats.org/presentationml/2006/ole">
            <mc:AlternateContent xmlns:mc="http://schemas.openxmlformats.org/markup-compatibility/2006">
              <mc:Choice xmlns:v="urn:schemas-microsoft-com:vml" Requires="v">
                <p:oleObj spid="_x0000_s36876" name="Visio" r:id="rId4" imgW="3124962" imgH="1202436" progId="Visio.Drawing.11">
                  <p:embed/>
                </p:oleObj>
              </mc:Choice>
              <mc:Fallback>
                <p:oleObj name="Visio" r:id="rId4" imgW="3124962" imgH="1202436" progId="Visio.Drawing.11">
                  <p:embed/>
                  <p:pic>
                    <p:nvPicPr>
                      <p:cNvPr id="11269" name="Объект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1004888"/>
                        <a:ext cx="33337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Объект 4"/>
          <p:cNvGraphicFramePr>
            <a:graphicFrameLocks noChangeAspect="1"/>
          </p:cNvGraphicFramePr>
          <p:nvPr/>
        </p:nvGraphicFramePr>
        <p:xfrm>
          <a:off x="5924550" y="1243013"/>
          <a:ext cx="1270000" cy="228600"/>
        </p:xfrm>
        <a:graphic>
          <a:graphicData uri="http://schemas.openxmlformats.org/presentationml/2006/ole">
            <mc:AlternateContent xmlns:mc="http://schemas.openxmlformats.org/markup-compatibility/2006">
              <mc:Choice xmlns:v="urn:schemas-microsoft-com:vml" Requires="v">
                <p:oleObj spid="_x0000_s36877" name="Уравнение" r:id="rId6" imgW="1270000" imgH="228600" progId="Equation.3">
                  <p:embed/>
                </p:oleObj>
              </mc:Choice>
              <mc:Fallback>
                <p:oleObj name="Уравнение" r:id="rId6" imgW="1270000" imgH="228600" progId="Equation.3">
                  <p:embed/>
                  <p:pic>
                    <p:nvPicPr>
                      <p:cNvPr id="11270" name="Объект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550" y="1243013"/>
                        <a:ext cx="1270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271" name="Рисунок 7"/>
          <p:cNvPicPr>
            <a:picLocks noChangeAspect="1"/>
          </p:cNvPicPr>
          <p:nvPr/>
        </p:nvPicPr>
        <p:blipFill>
          <a:blip r:embed="rId8">
            <a:extLst>
              <a:ext uri="{28A0092B-C50C-407E-A947-70E740481C1C}">
                <a14:useLocalDpi xmlns:a14="http://schemas.microsoft.com/office/drawing/2010/main" val="0"/>
              </a:ext>
            </a:extLst>
          </a:blip>
          <a:srcRect b="5115"/>
          <a:stretch>
            <a:fillRect/>
          </a:stretch>
        </p:blipFill>
        <p:spPr bwMode="auto">
          <a:xfrm>
            <a:off x="5032375" y="1466850"/>
            <a:ext cx="29273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Рисунок 9"/>
          <p:cNvPicPr>
            <a:picLocks noChangeAspect="1"/>
          </p:cNvPicPr>
          <p:nvPr/>
        </p:nvPicPr>
        <p:blipFill>
          <a:blip r:embed="rId9"/>
          <a:stretch>
            <a:fillRect/>
          </a:stretch>
        </p:blipFill>
        <p:spPr>
          <a:xfrm>
            <a:off x="6540500" y="3390900"/>
            <a:ext cx="2324100" cy="2333625"/>
          </a:xfrm>
          <a:prstGeom prst="rect">
            <a:avLst/>
          </a:prstGeom>
          <a:ln>
            <a:solidFill>
              <a:schemeClr val="accent1">
                <a:shade val="50000"/>
              </a:schemeClr>
            </a:solidFill>
          </a:ln>
        </p:spPr>
      </p:pic>
      <p:sp>
        <p:nvSpPr>
          <p:cNvPr id="11" name="Прямоугольник 10"/>
          <p:cNvSpPr/>
          <p:nvPr/>
        </p:nvSpPr>
        <p:spPr>
          <a:xfrm>
            <a:off x="5208588" y="3397250"/>
            <a:ext cx="582612" cy="79375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cxnSp>
        <p:nvCxnSpPr>
          <p:cNvPr id="13" name="Прямая соединительная линия 12"/>
          <p:cNvCxnSpPr/>
          <p:nvPr/>
        </p:nvCxnSpPr>
        <p:spPr>
          <a:xfrm flipV="1">
            <a:off x="5791200" y="3373438"/>
            <a:ext cx="768350" cy="23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791200" y="4191000"/>
            <a:ext cx="749300" cy="1516063"/>
          </a:xfrm>
          <a:prstGeom prst="line">
            <a:avLst/>
          </a:prstGeom>
        </p:spPr>
        <p:style>
          <a:lnRef idx="1">
            <a:schemeClr val="accent1"/>
          </a:lnRef>
          <a:fillRef idx="0">
            <a:schemeClr val="accent1"/>
          </a:fillRef>
          <a:effectRef idx="0">
            <a:schemeClr val="accent1"/>
          </a:effectRef>
          <a:fontRef idx="minor">
            <a:schemeClr val="tx1"/>
          </a:fontRef>
        </p:style>
      </p:cxnSp>
      <p:sp>
        <p:nvSpPr>
          <p:cNvPr id="17" name="Прямоугольник 16"/>
          <p:cNvSpPr>
            <a:spLocks noRot="1" noChangeAspect="1" noMove="1" noResize="1" noEditPoints="1" noAdjustHandles="1" noChangeArrowheads="1" noChangeShapeType="1" noTextEdit="1"/>
          </p:cNvSpPr>
          <p:nvPr/>
        </p:nvSpPr>
        <p:spPr>
          <a:xfrm>
            <a:off x="1731599" y="2542630"/>
            <a:ext cx="1938799" cy="784317"/>
          </a:xfrm>
          <a:prstGeom prst="rect">
            <a:avLst/>
          </a:prstGeom>
          <a:blipFill rotWithShape="0">
            <a:blip r:embed="rId10"/>
            <a:stretch>
              <a:fillRect/>
            </a:stretch>
          </a:blipFill>
          <a:ln>
            <a:solidFill>
              <a:schemeClr val="accent1">
                <a:shade val="90000"/>
              </a:schemeClr>
            </a:solidFill>
          </a:ln>
        </p:spPr>
        <p:txBody>
          <a:bodyPr/>
          <a:lstStyle/>
          <a:p>
            <a:pPr>
              <a:defRPr/>
            </a:pPr>
            <a:r>
              <a:rPr lang="ru-RU">
                <a:noFill/>
              </a:rPr>
              <a:t> </a:t>
            </a:r>
          </a:p>
        </p:txBody>
      </p:sp>
      <p:pic>
        <p:nvPicPr>
          <p:cNvPr id="11277" name="Рисунок 19"/>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2163" y="3992563"/>
            <a:ext cx="3306762"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Прямоугольник 20"/>
          <p:cNvSpPr>
            <a:spLocks noRot="1" noChangeAspect="1" noMove="1" noResize="1" noEditPoints="1" noAdjustHandles="1" noChangeArrowheads="1" noChangeShapeType="1" noTextEdit="1"/>
          </p:cNvSpPr>
          <p:nvPr/>
        </p:nvSpPr>
        <p:spPr>
          <a:xfrm>
            <a:off x="460119" y="3326947"/>
            <a:ext cx="4572000" cy="469937"/>
          </a:xfrm>
          <a:prstGeom prst="rect">
            <a:avLst/>
          </a:prstGeom>
          <a:blipFill rotWithShape="0">
            <a:blip r:embed="rId12"/>
            <a:stretch>
              <a:fillRect t="-177922" b="-259740"/>
            </a:stretch>
          </a:blipFill>
        </p:spPr>
        <p:txBody>
          <a:bodyPr/>
          <a:lstStyle/>
          <a:p>
            <a:pPr>
              <a:defRPr/>
            </a:pPr>
            <a:r>
              <a:rPr lang="ru-RU">
                <a:noFill/>
              </a:rPr>
              <a:t> </a:t>
            </a:r>
          </a:p>
        </p:txBody>
      </p:sp>
      <p:sp>
        <p:nvSpPr>
          <p:cNvPr id="11279" name="TextBox 21"/>
          <p:cNvSpPr txBox="1">
            <a:spLocks noChangeArrowheads="1"/>
          </p:cNvSpPr>
          <p:nvPr/>
        </p:nvSpPr>
        <p:spPr bwMode="auto">
          <a:xfrm>
            <a:off x="3875088" y="5724525"/>
            <a:ext cx="52514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600"/>
              <a:t>Можно считать, что коэффициент чувствительности – это среднее число ненадежных элементов в схеме. Т.е. тех элементов, ошибка в которых приводит к ошибке на выходе схемы (наблюдаема).</a:t>
            </a:r>
          </a:p>
        </p:txBody>
      </p:sp>
      <p:cxnSp>
        <p:nvCxnSpPr>
          <p:cNvPr id="25" name="Прямая со стрелкой 24"/>
          <p:cNvCxnSpPr/>
          <p:nvPr/>
        </p:nvCxnSpPr>
        <p:spPr>
          <a:xfrm>
            <a:off x="7194550" y="1466850"/>
            <a:ext cx="485775" cy="136525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p:nvPr/>
        </p:nvCxnSpPr>
        <p:spPr>
          <a:xfrm flipH="1">
            <a:off x="6559550" y="1466850"/>
            <a:ext cx="171450" cy="73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239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Заголовок 1"/>
          <p:cNvSpPr>
            <a:spLocks noGrp="1"/>
          </p:cNvSpPr>
          <p:nvPr>
            <p:ph type="title"/>
          </p:nvPr>
        </p:nvSpPr>
        <p:spPr>
          <a:xfrm>
            <a:off x="908050" y="7938"/>
            <a:ext cx="6980238" cy="860425"/>
          </a:xfrm>
        </p:spPr>
        <p:txBody>
          <a:bodyPr/>
          <a:lstStyle/>
          <a:p>
            <a:pPr algn="ctr" eaLnBrk="1" hangingPunct="1"/>
            <a:r>
              <a:rPr lang="ru-RU" altLang="ru-RU" smtClean="0"/>
              <a:t>Методы ускоренных вычислений коэффициента чувствительности</a:t>
            </a:r>
          </a:p>
        </p:txBody>
      </p:sp>
      <p:pic>
        <p:nvPicPr>
          <p:cNvPr id="13315" name="Рисунок 5"/>
          <p:cNvPicPr>
            <a:picLocks noChangeAspect="1"/>
          </p:cNvPicPr>
          <p:nvPr/>
        </p:nvPicPr>
        <p:blipFill>
          <a:blip r:embed="rId3">
            <a:extLst>
              <a:ext uri="{28A0092B-C50C-407E-A947-70E740481C1C}">
                <a14:useLocalDpi xmlns:a14="http://schemas.microsoft.com/office/drawing/2010/main" val="0"/>
              </a:ext>
            </a:extLst>
          </a:blip>
          <a:srcRect l="19649" t="26282" r="24174" b="9380"/>
          <a:stretch>
            <a:fillRect/>
          </a:stretch>
        </p:blipFill>
        <p:spPr bwMode="auto">
          <a:xfrm>
            <a:off x="4284663" y="5013325"/>
            <a:ext cx="4778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6"/>
          <p:cNvSpPr txBox="1">
            <a:spLocks noChangeArrowheads="1"/>
          </p:cNvSpPr>
          <p:nvPr/>
        </p:nvSpPr>
        <p:spPr bwMode="auto">
          <a:xfrm>
            <a:off x="4953000" y="4365625"/>
            <a:ext cx="4156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400">
                <a:latin typeface="Times New Roman" panose="02020603050405020304" pitchFamily="18" charset="0"/>
                <a:cs typeface="Times New Roman" panose="02020603050405020304" pitchFamily="18" charset="0"/>
              </a:rPr>
              <a:t>Сравнение эффективности предложенных методов повышения производительности:</a:t>
            </a:r>
          </a:p>
        </p:txBody>
      </p:sp>
      <p:pic>
        <p:nvPicPr>
          <p:cNvPr id="13317" name="Рисунок 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388" y="1614488"/>
            <a:ext cx="222091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Рисунок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1692275"/>
            <a:ext cx="2620962"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Рисунок 9"/>
          <p:cNvPicPr>
            <a:picLocks noChangeAspect="1"/>
          </p:cNvPicPr>
          <p:nvPr/>
        </p:nvPicPr>
        <p:blipFill>
          <a:blip r:embed="rId6">
            <a:extLst>
              <a:ext uri="{28A0092B-C50C-407E-A947-70E740481C1C}">
                <a14:useLocalDpi xmlns:a14="http://schemas.microsoft.com/office/drawing/2010/main" val="0"/>
              </a:ext>
            </a:extLst>
          </a:blip>
          <a:srcRect l="957" t="-523" r="-957" b="9610"/>
          <a:stretch>
            <a:fillRect/>
          </a:stretch>
        </p:blipFill>
        <p:spPr bwMode="auto">
          <a:xfrm>
            <a:off x="1209675" y="4171950"/>
            <a:ext cx="2509838"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Рисунок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1454150"/>
            <a:ext cx="2843213"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Box 11"/>
          <p:cNvSpPr txBox="1">
            <a:spLocks noChangeArrowheads="1"/>
          </p:cNvSpPr>
          <p:nvPr/>
        </p:nvSpPr>
        <p:spPr bwMode="auto">
          <a:xfrm>
            <a:off x="271463" y="1196975"/>
            <a:ext cx="193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buFont typeface="Arial" panose="020B0604020202020204" pitchFamily="34" charset="0"/>
              <a:buChar char="•"/>
            </a:pPr>
            <a:r>
              <a:rPr lang="ru-RU" altLang="ru-RU" sz="1400">
                <a:latin typeface="Times New Roman" panose="02020603050405020304" pitchFamily="18" charset="0"/>
                <a:cs typeface="Times New Roman" panose="02020603050405020304" pitchFamily="18" charset="0"/>
              </a:rPr>
              <a:t>Исходная схема</a:t>
            </a:r>
          </a:p>
        </p:txBody>
      </p:sp>
      <p:sp>
        <p:nvSpPr>
          <p:cNvPr id="13322" name="TextBox 12"/>
          <p:cNvSpPr txBox="1">
            <a:spLocks noChangeArrowheads="1"/>
          </p:cNvSpPr>
          <p:nvPr/>
        </p:nvSpPr>
        <p:spPr bwMode="auto">
          <a:xfrm>
            <a:off x="3492500" y="1196975"/>
            <a:ext cx="2265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buFont typeface="Arial" panose="020B0604020202020204" pitchFamily="34" charset="0"/>
              <a:buChar char="•"/>
            </a:pPr>
            <a:r>
              <a:rPr lang="ru-RU" altLang="ru-RU" sz="1400">
                <a:latin typeface="Times New Roman" panose="02020603050405020304" pitchFamily="18" charset="0"/>
                <a:cs typeface="Times New Roman" panose="02020603050405020304" pitchFamily="18" charset="0"/>
              </a:rPr>
              <a:t>Простое кэширование</a:t>
            </a:r>
          </a:p>
        </p:txBody>
      </p:sp>
      <p:sp>
        <p:nvSpPr>
          <p:cNvPr id="13323" name="TextBox 13"/>
          <p:cNvSpPr txBox="1">
            <a:spLocks noChangeArrowheads="1"/>
          </p:cNvSpPr>
          <p:nvPr/>
        </p:nvSpPr>
        <p:spPr bwMode="auto">
          <a:xfrm>
            <a:off x="306388" y="3984625"/>
            <a:ext cx="4410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buFont typeface="Arial" panose="020B0604020202020204" pitchFamily="34" charset="0"/>
              <a:buChar char="•"/>
            </a:pPr>
            <a:r>
              <a:rPr lang="ru-RU" altLang="ru-RU" sz="1400">
                <a:latin typeface="Times New Roman" panose="02020603050405020304" pitchFamily="18" charset="0"/>
                <a:cs typeface="Times New Roman" panose="02020603050405020304" pitchFamily="18" charset="0"/>
              </a:rPr>
              <a:t>Обработка всех векторов ошибки за один проход</a:t>
            </a:r>
          </a:p>
        </p:txBody>
      </p:sp>
      <p:sp>
        <p:nvSpPr>
          <p:cNvPr id="13324" name="TextBox 14"/>
          <p:cNvSpPr txBox="1">
            <a:spLocks noChangeArrowheads="1"/>
          </p:cNvSpPr>
          <p:nvPr/>
        </p:nvSpPr>
        <p:spPr bwMode="auto">
          <a:xfrm>
            <a:off x="6611938" y="1196975"/>
            <a:ext cx="1931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buFont typeface="Arial" panose="020B0604020202020204" pitchFamily="34" charset="0"/>
              <a:buChar char="•"/>
            </a:pPr>
            <a:r>
              <a:rPr lang="ru-RU" altLang="ru-RU" sz="1400">
                <a:latin typeface="Times New Roman" panose="02020603050405020304" pitchFamily="18" charset="0"/>
                <a:cs typeface="Times New Roman" panose="02020603050405020304" pitchFamily="18" charset="0"/>
              </a:rPr>
              <a:t>Векторизация</a:t>
            </a:r>
          </a:p>
        </p:txBody>
      </p:sp>
    </p:spTree>
    <p:extLst>
      <p:ext uri="{BB962C8B-B14F-4D97-AF65-F5344CB8AC3E}">
        <p14:creationId xmlns:p14="http://schemas.microsoft.com/office/powerpoint/2010/main" val="4257365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628650" y="33338"/>
            <a:ext cx="7886700" cy="1325562"/>
          </a:xfrm>
        </p:spPr>
        <p:txBody>
          <a:bodyPr/>
          <a:lstStyle/>
          <a:p>
            <a:pPr eaLnBrk="1" hangingPunct="1"/>
            <a:r>
              <a:rPr lang="ru-RU" altLang="ru-RU" smtClean="0"/>
              <a:t>Исследование вероятностных методов оценки сбоеустойчивости логических схем</a:t>
            </a:r>
          </a:p>
        </p:txBody>
      </p:sp>
      <p:pic>
        <p:nvPicPr>
          <p:cNvPr id="15363" name="Рисунок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4692650"/>
            <a:ext cx="6253163"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Диаграмма 5"/>
          <p:cNvGraphicFramePr/>
          <p:nvPr/>
        </p:nvGraphicFramePr>
        <p:xfrm>
          <a:off x="5513260" y="2114740"/>
          <a:ext cx="2971800" cy="2392680"/>
        </p:xfrm>
        <a:graphic>
          <a:graphicData uri="http://schemas.openxmlformats.org/drawingml/2006/chart">
            <c:chart xmlns:c="http://schemas.openxmlformats.org/drawingml/2006/chart" xmlns:r="http://schemas.openxmlformats.org/officeDocument/2006/relationships" r:id="rId4"/>
          </a:graphicData>
        </a:graphic>
      </p:graphicFrame>
      <p:sp>
        <p:nvSpPr>
          <p:cNvPr id="15365" name="Прямоугольник 6"/>
          <p:cNvSpPr>
            <a:spLocks noChangeArrowheads="1"/>
          </p:cNvSpPr>
          <p:nvPr/>
        </p:nvSpPr>
        <p:spPr bwMode="auto">
          <a:xfrm>
            <a:off x="314325" y="1574800"/>
            <a:ext cx="4392613" cy="2862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a:latin typeface="Times New Roman" panose="02020603050405020304" pitchFamily="18" charset="0"/>
                <a:cs typeface="Times New Roman" panose="02020603050405020304" pitchFamily="18" charset="0"/>
              </a:rPr>
              <a:t>P</a:t>
            </a:r>
            <a:r>
              <a:rPr lang="ru-RU" altLang="ru-RU">
                <a:latin typeface="Times New Roman" panose="02020603050405020304" pitchFamily="18" charset="0"/>
                <a:cs typeface="Times New Roman" panose="02020603050405020304" pitchFamily="18" charset="0"/>
              </a:rPr>
              <a:t>robability </a:t>
            </a:r>
            <a:r>
              <a:rPr lang="en-US" altLang="ru-RU">
                <a:latin typeface="Times New Roman" panose="02020603050405020304" pitchFamily="18" charset="0"/>
                <a:cs typeface="Times New Roman" panose="02020603050405020304" pitchFamily="18" charset="0"/>
              </a:rPr>
              <a:t>G</a:t>
            </a:r>
            <a:r>
              <a:rPr lang="ru-RU" altLang="ru-RU">
                <a:latin typeface="Times New Roman" panose="02020603050405020304" pitchFamily="18" charset="0"/>
                <a:cs typeface="Times New Roman" panose="02020603050405020304" pitchFamily="18" charset="0"/>
              </a:rPr>
              <a:t>ate </a:t>
            </a:r>
            <a:r>
              <a:rPr lang="en-US" altLang="ru-RU">
                <a:latin typeface="Times New Roman" panose="02020603050405020304" pitchFamily="18" charset="0"/>
                <a:cs typeface="Times New Roman" panose="02020603050405020304" pitchFamily="18" charset="0"/>
              </a:rPr>
              <a:t>M</a:t>
            </a:r>
            <a:r>
              <a:rPr lang="ru-RU" altLang="ru-RU">
                <a:latin typeface="Times New Roman" panose="02020603050405020304" pitchFamily="18" charset="0"/>
                <a:cs typeface="Times New Roman" panose="02020603050405020304" pitchFamily="18" charset="0"/>
              </a:rPr>
              <a:t>odel</a:t>
            </a:r>
            <a:r>
              <a:rPr lang="en-US" altLang="ru-RU">
                <a:latin typeface="Times New Roman" panose="02020603050405020304" pitchFamily="18" charset="0"/>
                <a:cs typeface="Times New Roman" panose="02020603050405020304" pitchFamily="18" charset="0"/>
              </a:rPr>
              <a:t> (PGM) – Han J, Chen H, Boykin E, Fortes J. Reliability evaluation of logic circuits using probabilistic gate models. Microelectronics Reliability 2011;51(2):468–76.</a:t>
            </a:r>
            <a:r>
              <a:rPr lang="en-US" altLang="ru-RU"/>
              <a:t> </a:t>
            </a:r>
          </a:p>
          <a:p>
            <a:endParaRPr lang="en-US" altLang="ru-RU">
              <a:latin typeface="Times New Roman" panose="02020603050405020304" pitchFamily="18" charset="0"/>
              <a:cs typeface="Times New Roman" panose="02020603050405020304" pitchFamily="18" charset="0"/>
            </a:endParaRPr>
          </a:p>
          <a:p>
            <a:r>
              <a:rPr lang="en-US" altLang="ru-RU">
                <a:latin typeface="Times New Roman" panose="02020603050405020304" pitchFamily="18" charset="0"/>
                <a:cs typeface="Times New Roman" panose="02020603050405020304" pitchFamily="18" charset="0"/>
              </a:rPr>
              <a:t>Single Pass (SP) method – 9.	Choudhury MR, Mohanram K. Reliability analysis of logic circuits. IEEE Trans CAD 2009;28(3):392–405.</a:t>
            </a:r>
          </a:p>
        </p:txBody>
      </p:sp>
      <p:sp>
        <p:nvSpPr>
          <p:cNvPr id="15366" name="TextBox 7"/>
          <p:cNvSpPr txBox="1">
            <a:spLocks noChangeArrowheads="1"/>
          </p:cNvSpPr>
          <p:nvPr/>
        </p:nvSpPr>
        <p:spPr bwMode="auto">
          <a:xfrm>
            <a:off x="5181600" y="1620838"/>
            <a:ext cx="3981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ru-RU" altLang="ru-RU" sz="1400"/>
              <a:t>Исследование точности методов в зависимости от числа реконвергентных путей</a:t>
            </a:r>
          </a:p>
        </p:txBody>
      </p:sp>
      <p:sp>
        <p:nvSpPr>
          <p:cNvPr id="15367" name="TextBox 8"/>
          <p:cNvSpPr txBox="1">
            <a:spLocks noChangeArrowheads="1"/>
          </p:cNvSpPr>
          <p:nvPr/>
        </p:nvSpPr>
        <p:spPr bwMode="auto">
          <a:xfrm>
            <a:off x="0" y="4692650"/>
            <a:ext cx="26638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a:r>
              <a:rPr lang="ru-RU" altLang="ru-RU" sz="1400"/>
              <a:t>Исследование производительности методов в зависимости от числа первичных входов, и числа элементов схемы</a:t>
            </a:r>
          </a:p>
        </p:txBody>
      </p:sp>
    </p:spTree>
    <p:extLst>
      <p:ext uri="{BB962C8B-B14F-4D97-AF65-F5344CB8AC3E}">
        <p14:creationId xmlns:p14="http://schemas.microsoft.com/office/powerpoint/2010/main" val="3076833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nvGraphicFramePr>
        <p:xfrm>
          <a:off x="1403648" y="3247529"/>
          <a:ext cx="6336704" cy="2743200"/>
        </p:xfrm>
        <a:graphic>
          <a:graphicData uri="http://schemas.openxmlformats.org/drawingml/2006/table">
            <a:tbl>
              <a:tblPr firstRow="1" firstCol="1" bandRow="1"/>
              <a:tblGrid>
                <a:gridCol w="1143641">
                  <a:extLst>
                    <a:ext uri="{9D8B030D-6E8A-4147-A177-3AD203B41FA5}">
                      <a16:colId xmlns:a16="http://schemas.microsoft.com/office/drawing/2014/main" val="20000"/>
                    </a:ext>
                  </a:extLst>
                </a:gridCol>
                <a:gridCol w="1022081">
                  <a:extLst>
                    <a:ext uri="{9D8B030D-6E8A-4147-A177-3AD203B41FA5}">
                      <a16:colId xmlns:a16="http://schemas.microsoft.com/office/drawing/2014/main" val="20001"/>
                    </a:ext>
                  </a:extLst>
                </a:gridCol>
                <a:gridCol w="776042">
                  <a:extLst>
                    <a:ext uri="{9D8B030D-6E8A-4147-A177-3AD203B41FA5}">
                      <a16:colId xmlns:a16="http://schemas.microsoft.com/office/drawing/2014/main" val="20002"/>
                    </a:ext>
                  </a:extLst>
                </a:gridCol>
                <a:gridCol w="1464561">
                  <a:extLst>
                    <a:ext uri="{9D8B030D-6E8A-4147-A177-3AD203B41FA5}">
                      <a16:colId xmlns:a16="http://schemas.microsoft.com/office/drawing/2014/main" val="20003"/>
                    </a:ext>
                  </a:extLst>
                </a:gridCol>
                <a:gridCol w="928721">
                  <a:extLst>
                    <a:ext uri="{9D8B030D-6E8A-4147-A177-3AD203B41FA5}">
                      <a16:colId xmlns:a16="http://schemas.microsoft.com/office/drawing/2014/main" val="20004"/>
                    </a:ext>
                  </a:extLst>
                </a:gridCol>
                <a:gridCol w="1001658">
                  <a:extLst>
                    <a:ext uri="{9D8B030D-6E8A-4147-A177-3AD203B41FA5}">
                      <a16:colId xmlns:a16="http://schemas.microsoft.com/office/drawing/2014/main" val="20005"/>
                    </a:ext>
                  </a:extLst>
                </a:gridCol>
              </a:tblGrid>
              <a:tr h="365760">
                <a:tc>
                  <a:txBody>
                    <a:bodyPr/>
                    <a:lstStyle/>
                    <a:p>
                      <a:pPr algn="ctr">
                        <a:spcAft>
                          <a:spcPts val="0"/>
                        </a:spcAft>
                      </a:pPr>
                      <a:r>
                        <a:rPr lang="ru-RU" sz="1200" kern="50" dirty="0">
                          <a:effectLst/>
                          <a:latin typeface="Times New Roman" panose="02020603050405020304" pitchFamily="18" charset="0"/>
                          <a:ea typeface="SimSun" panose="02010600030101010101" pitchFamily="2" charset="-122"/>
                        </a:rPr>
                        <a:t>Схема</a:t>
                      </a:r>
                      <a:endParaRPr lang="ru-RU" sz="1400" kern="5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Число элементов</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Число входов</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Относительная ошибка</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473203" t="-11667" r="-108497" b="-678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34756" t="-11667" r="-1220" b="-678333"/>
                      </a:stretch>
                    </a:blipFill>
                  </a:tcPr>
                </a:tc>
                <a:extLst>
                  <a:ext uri="{0D108BD9-81ED-4DB2-BD59-A6C34878D82A}">
                    <a16:rowId xmlns:a16="http://schemas.microsoft.com/office/drawing/2014/main" val="10000"/>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x2_synth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55</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0.007</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0.69</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22.18</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cm42a_synth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22</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0.20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0.06</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f51m_synth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111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8</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0.068</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2.96</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22.2</a:t>
                      </a:r>
                      <a:r>
                        <a:rPr lang="ru-RU" sz="1200" kern="50">
                          <a:effectLst/>
                          <a:latin typeface="Times New Roman" panose="02020603050405020304" pitchFamily="18" charset="0"/>
                          <a:ea typeface="SimSun" panose="02010600030101010101" pitchFamily="2" charset="-122"/>
                        </a:rPr>
                        <a:t>7</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ttt2_synth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244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dirty="0">
                          <a:effectLst/>
                          <a:latin typeface="Times New Roman" panose="02020603050405020304" pitchFamily="18" charset="0"/>
                          <a:ea typeface="SimSun" panose="02010600030101010101" pitchFamily="2" charset="-122"/>
                        </a:rPr>
                        <a:t>0.031</a:t>
                      </a:r>
                      <a:endParaRPr lang="ru-RU" sz="1400" kern="5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3.18</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 7.61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6</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pcle_synth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83</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19</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0.049</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0.75</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2</a:t>
                      </a:r>
                      <a:r>
                        <a:rPr lang="ru-RU" sz="1200" kern="50">
                          <a:effectLst/>
                          <a:latin typeface="Times New Roman" panose="02020603050405020304" pitchFamily="18" charset="0"/>
                          <a:ea typeface="SimSun" panose="02010600030101010101" pitchFamily="2" charset="-122"/>
                        </a:rPr>
                        <a:t>.</a:t>
                      </a:r>
                      <a:r>
                        <a:rPr lang="ru-RU" sz="1200" kern="0">
                          <a:effectLst/>
                          <a:latin typeface="Times New Roman" panose="02020603050405020304" pitchFamily="18" charset="0"/>
                          <a:ea typeface="Times New Roman" panose="02020603050405020304" pitchFamily="18" charset="0"/>
                        </a:rPr>
                        <a:t>56</a:t>
                      </a:r>
                      <a:r>
                        <a:rPr lang="ru-RU" sz="1200" kern="50">
                          <a:effectLst/>
                          <a:latin typeface="Times New Roman" panose="02020603050405020304" pitchFamily="18" charset="0"/>
                          <a:ea typeface="SimSun" panose="02010600030101010101" pitchFamily="2" charset="-122"/>
                        </a:rPr>
                        <a:t>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4</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misex3</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1509</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0.060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30.84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2</a:t>
                      </a:r>
                      <a:r>
                        <a:rPr lang="ru-RU" sz="1200" kern="50">
                          <a:effectLst/>
                          <a:latin typeface="Times New Roman" panose="02020603050405020304" pitchFamily="18" charset="0"/>
                          <a:ea typeface="SimSun" panose="02010600030101010101" pitchFamily="2" charset="-122"/>
                        </a:rPr>
                        <a:t>.98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5</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C880_synth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391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60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0.064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18.92</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 1.36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18</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c432</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216</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36</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0.074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5.30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2</a:t>
                      </a:r>
                      <a:r>
                        <a:rPr lang="ru-RU" sz="1200" kern="50">
                          <a:effectLst/>
                          <a:latin typeface="Times New Roman" panose="02020603050405020304" pitchFamily="18" charset="0"/>
                          <a:ea typeface="SimSun" panose="02010600030101010101" pitchFamily="2" charset="-122"/>
                        </a:rPr>
                        <a:t>.</a:t>
                      </a:r>
                      <a:r>
                        <a:rPr lang="ru-RU" sz="1200" kern="0">
                          <a:effectLst/>
                          <a:latin typeface="Times New Roman" panose="02020603050405020304" pitchFamily="18" charset="0"/>
                          <a:ea typeface="Times New Roman" panose="02020603050405020304" pitchFamily="18" charset="0"/>
                        </a:rPr>
                        <a:t>46</a:t>
                      </a:r>
                      <a:r>
                        <a:rPr lang="ru-RU" sz="1200" kern="50">
                          <a:effectLst/>
                          <a:latin typeface="Times New Roman" panose="02020603050405020304" pitchFamily="18" charset="0"/>
                          <a:ea typeface="SimSun" panose="02010600030101010101" pitchFamily="2" charset="-122"/>
                        </a:rPr>
                        <a:t>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10</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x1_synth</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391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51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0.101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6.03</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2</a:t>
                      </a:r>
                      <a:r>
                        <a:rPr lang="ru-RU" sz="1200" kern="50">
                          <a:effectLst/>
                          <a:latin typeface="Times New Roman" panose="02020603050405020304" pitchFamily="18" charset="0"/>
                          <a:ea typeface="SimSun" panose="02010600030101010101" pitchFamily="2" charset="-122"/>
                        </a:rPr>
                        <a:t>.</a:t>
                      </a:r>
                      <a:r>
                        <a:rPr lang="ru-RU" sz="1200" kern="0">
                          <a:effectLst/>
                          <a:latin typeface="Times New Roman" panose="02020603050405020304" pitchFamily="18" charset="0"/>
                          <a:ea typeface="Times New Roman" panose="02020603050405020304" pitchFamily="18" charset="0"/>
                        </a:rPr>
                        <a:t>67</a:t>
                      </a:r>
                      <a:r>
                        <a:rPr lang="ru-RU" sz="1200" kern="50">
                          <a:effectLst/>
                          <a:latin typeface="Times New Roman" panose="02020603050405020304" pitchFamily="18" charset="0"/>
                          <a:ea typeface="SimSun" panose="02010600030101010101" pitchFamily="2" charset="-122"/>
                        </a:rPr>
                        <a:t>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15</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apex2</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423</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39</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0.102</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5.27</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7.</a:t>
                      </a:r>
                      <a:r>
                        <a:rPr lang="ru-RU" sz="1200" kern="50">
                          <a:effectLst/>
                          <a:latin typeface="Times New Roman" panose="02020603050405020304" pitchFamily="18" charset="0"/>
                          <a:ea typeface="SimSun" panose="02010600030101010101" pitchFamily="2" charset="-122"/>
                        </a:rPr>
                        <a:t>52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11</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misex3c</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685</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14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0.135</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8.14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6</a:t>
                      </a:r>
                      <a:r>
                        <a:rPr lang="ru-RU" sz="1200" kern="50">
                          <a:effectLst/>
                          <a:latin typeface="Times New Roman" panose="02020603050405020304" pitchFamily="18" charset="0"/>
                          <a:ea typeface="SimSun" panose="02010600030101010101" pitchFamily="2" charset="-122"/>
                        </a:rPr>
                        <a:t>.</a:t>
                      </a:r>
                      <a:r>
                        <a:rPr lang="ru-RU" sz="1200" kern="0">
                          <a:effectLst/>
                          <a:latin typeface="Times New Roman" panose="02020603050405020304" pitchFamily="18" charset="0"/>
                          <a:ea typeface="Times New Roman" panose="02020603050405020304" pitchFamily="18" charset="0"/>
                        </a:rPr>
                        <a:t>3</a:t>
                      </a:r>
                      <a:r>
                        <a:rPr lang="ru-RU" sz="1200" kern="50">
                          <a:effectLst/>
                          <a:latin typeface="Times New Roman" panose="02020603050405020304" pitchFamily="18" charset="0"/>
                          <a:ea typeface="SimSun" panose="02010600030101010101" pitchFamily="2" charset="-122"/>
                        </a:rPr>
                        <a:t>1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4</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82880">
                <a:tc>
                  <a:txBody>
                    <a:bodyPr/>
                    <a:lstStyle/>
                    <a:p>
                      <a:pPr algn="l">
                        <a:spcAft>
                          <a:spcPts val="0"/>
                        </a:spcAft>
                      </a:pPr>
                      <a:r>
                        <a:rPr lang="ru-RU" sz="1200" kern="0">
                          <a:effectLst/>
                          <a:latin typeface="Times New Roman" panose="02020603050405020304" pitchFamily="18" charset="0"/>
                          <a:ea typeface="Times New Roman" panose="02020603050405020304" pitchFamily="18" charset="0"/>
                        </a:rPr>
                        <a:t>seq</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2176</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41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0.156</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63.39</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a:effectLst/>
                          <a:latin typeface="Times New Roman" panose="02020603050405020304" pitchFamily="18" charset="0"/>
                          <a:ea typeface="Times New Roman" panose="02020603050405020304" pitchFamily="18" charset="0"/>
                        </a:rPr>
                        <a:t> 8.</a:t>
                      </a:r>
                      <a:r>
                        <a:rPr lang="ru-RU" sz="1200" kern="50">
                          <a:effectLst/>
                          <a:latin typeface="Times New Roman" panose="02020603050405020304" pitchFamily="18" charset="0"/>
                          <a:ea typeface="SimSun" panose="02010600030101010101" pitchFamily="2" charset="-122"/>
                        </a:rPr>
                        <a:t>59 </a:t>
                      </a:r>
                      <a:r>
                        <a:rPr lang="ru-RU" sz="1200" kern="50">
                          <a:effectLst/>
                          <a:latin typeface="Calibri" panose="020F0502020204030204" pitchFamily="34" charset="0"/>
                          <a:ea typeface="SimSun" panose="02010600030101010101" pitchFamily="2" charset="-122"/>
                        </a:rPr>
                        <a:t>∙ </a:t>
                      </a:r>
                      <a:r>
                        <a:rPr lang="ru-RU" sz="1200" kern="50">
                          <a:effectLst/>
                          <a:latin typeface="Times New Roman" panose="02020603050405020304" pitchFamily="18" charset="0"/>
                          <a:ea typeface="SimSun" panose="02010600030101010101" pitchFamily="2" charset="-122"/>
                        </a:rPr>
                        <a:t>10</a:t>
                      </a:r>
                      <a:r>
                        <a:rPr lang="ru-RU" sz="1200" kern="50" baseline="30000">
                          <a:effectLst/>
                          <a:latin typeface="Times New Roman" panose="02020603050405020304" pitchFamily="18" charset="0"/>
                          <a:ea typeface="SimSun" panose="02010600030101010101" pitchFamily="2" charset="-122"/>
                        </a:rPr>
                        <a:t>13</a:t>
                      </a:r>
                      <a:endParaRPr lang="ru-RU" sz="1400" kern="5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82880">
                <a:tc>
                  <a:txBody>
                    <a:bodyPr/>
                    <a:lstStyle/>
                    <a:p>
                      <a:pPr algn="l">
                        <a:spcAft>
                          <a:spcPts val="0"/>
                        </a:spcAft>
                      </a:pPr>
                      <a:r>
                        <a:rPr lang="ru-RU" sz="1200" kern="0" dirty="0">
                          <a:effectLst/>
                          <a:latin typeface="Times New Roman" panose="02020603050405020304" pitchFamily="18" charset="0"/>
                          <a:ea typeface="Times New Roman" panose="02020603050405020304" pitchFamily="18" charset="0"/>
                        </a:rPr>
                        <a:t>apex3</a:t>
                      </a:r>
                      <a:endParaRPr lang="ru-RU" sz="1400" kern="5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2201</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54</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0.010</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50">
                          <a:effectLst/>
                          <a:latin typeface="Times New Roman" panose="02020603050405020304" pitchFamily="18" charset="0"/>
                          <a:ea typeface="SimSun" panose="02010600030101010101" pitchFamily="2" charset="-122"/>
                        </a:rPr>
                        <a:t>40.88</a:t>
                      </a:r>
                      <a:endParaRPr lang="ru-RU" sz="1400" kern="5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kern="0" dirty="0">
                          <a:effectLst/>
                          <a:latin typeface="Times New Roman" panose="02020603050405020304" pitchFamily="18" charset="0"/>
                          <a:ea typeface="Times New Roman" panose="02020603050405020304" pitchFamily="18" charset="0"/>
                        </a:rPr>
                        <a:t> 7.19</a:t>
                      </a:r>
                      <a:r>
                        <a:rPr lang="ru-RU" sz="1200" kern="50" dirty="0">
                          <a:effectLst/>
                          <a:latin typeface="Times New Roman" panose="02020603050405020304" pitchFamily="18" charset="0"/>
                          <a:ea typeface="SimSun" panose="02010600030101010101" pitchFamily="2" charset="-122"/>
                        </a:rPr>
                        <a:t> </a:t>
                      </a:r>
                      <a:r>
                        <a:rPr lang="ru-RU" sz="1200" kern="50" dirty="0">
                          <a:effectLst/>
                          <a:latin typeface="Calibri" panose="020F0502020204030204" pitchFamily="34" charset="0"/>
                          <a:ea typeface="SimSun" panose="02010600030101010101" pitchFamily="2" charset="-122"/>
                        </a:rPr>
                        <a:t>∙ </a:t>
                      </a:r>
                      <a:r>
                        <a:rPr lang="ru-RU" sz="1200" kern="50" dirty="0">
                          <a:effectLst/>
                          <a:latin typeface="Times New Roman" panose="02020603050405020304" pitchFamily="18" charset="0"/>
                          <a:ea typeface="SimSun" panose="02010600030101010101" pitchFamily="2" charset="-122"/>
                        </a:rPr>
                        <a:t>10</a:t>
                      </a:r>
                      <a:r>
                        <a:rPr lang="ru-RU" sz="1200" kern="50" baseline="30000" dirty="0">
                          <a:effectLst/>
                          <a:latin typeface="Times New Roman" panose="02020603050405020304" pitchFamily="18" charset="0"/>
                          <a:ea typeface="SimSun" panose="02010600030101010101" pitchFamily="2" charset="-122"/>
                        </a:rPr>
                        <a:t>17</a:t>
                      </a:r>
                      <a:endParaRPr lang="ru-RU" sz="1400" kern="5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7411" name="Rectangle 2"/>
          <p:cNvSpPr>
            <a:spLocks noChangeArrowheads="1"/>
          </p:cNvSpPr>
          <p:nvPr/>
        </p:nvSpPr>
        <p:spPr bwMode="auto">
          <a:xfrm>
            <a:off x="2087563" y="2924175"/>
            <a:ext cx="49688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zh-CN" sz="1100" b="1">
                <a:latin typeface="Times New Roman" panose="02020603050405020304" pitchFamily="18" charset="0"/>
              </a:rPr>
              <a:t>Оценка эффективности методов расчёта коэффициента чувствительности</a:t>
            </a:r>
            <a:endParaRPr lang="ru-RU" altLang="zh-CN" sz="600"/>
          </a:p>
          <a:p>
            <a:endParaRPr lang="ru-RU" altLang="zh-CN"/>
          </a:p>
        </p:txBody>
      </p:sp>
      <p:sp>
        <p:nvSpPr>
          <p:cNvPr id="9" name="Прямоугольник 8"/>
          <p:cNvSpPr>
            <a:spLocks noRot="1" noChangeAspect="1" noMove="1" noResize="1" noEditPoints="1" noAdjustHandles="1" noChangeArrowheads="1" noChangeShapeType="1" noTextEdit="1"/>
          </p:cNvSpPr>
          <p:nvPr/>
        </p:nvSpPr>
        <p:spPr>
          <a:xfrm>
            <a:off x="107504" y="5949280"/>
            <a:ext cx="8838220" cy="772519"/>
          </a:xfrm>
          <a:prstGeom prst="rect">
            <a:avLst/>
          </a:prstGeom>
          <a:blipFill rotWithShape="0">
            <a:blip r:embed="rId4"/>
            <a:stretch>
              <a:fillRect l="-207" t="-1575" b="-4724"/>
            </a:stretch>
          </a:blipFill>
        </p:spPr>
        <p:txBody>
          <a:bodyPr/>
          <a:lstStyle/>
          <a:p>
            <a:pPr>
              <a:defRPr/>
            </a:pPr>
            <a:r>
              <a:rPr lang="ru-RU">
                <a:noFill/>
              </a:rPr>
              <a:t> </a:t>
            </a:r>
          </a:p>
        </p:txBody>
      </p:sp>
      <p:sp>
        <p:nvSpPr>
          <p:cNvPr id="17413" name="Заголовок 1"/>
          <p:cNvSpPr>
            <a:spLocks noGrp="1"/>
          </p:cNvSpPr>
          <p:nvPr>
            <p:ph type="title"/>
          </p:nvPr>
        </p:nvSpPr>
        <p:spPr>
          <a:xfrm>
            <a:off x="107950" y="7938"/>
            <a:ext cx="8928100" cy="860425"/>
          </a:xfrm>
        </p:spPr>
        <p:txBody>
          <a:bodyPr/>
          <a:lstStyle/>
          <a:p>
            <a:pPr algn="ctr" eaLnBrk="1" hangingPunct="1"/>
            <a:r>
              <a:rPr lang="ru-RU" altLang="ru-RU" sz="2800" smtClean="0"/>
              <a:t>Вероятностный метод вычисления коэффициента чувствительности</a:t>
            </a:r>
          </a:p>
        </p:txBody>
      </p:sp>
      <p:pic>
        <p:nvPicPr>
          <p:cNvPr id="17414" name="Рисунок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81075"/>
            <a:ext cx="53340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17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a:xfrm>
            <a:off x="107950" y="7938"/>
            <a:ext cx="8928100" cy="860425"/>
          </a:xfrm>
        </p:spPr>
        <p:txBody>
          <a:bodyPr/>
          <a:lstStyle/>
          <a:p>
            <a:pPr algn="ctr" eaLnBrk="1" hangingPunct="1"/>
            <a:r>
              <a:rPr lang="ru-RU" altLang="ru-RU" sz="2800" smtClean="0"/>
              <a:t>Предсказание надежности интегральных схем при помощи средств глубокого машинного обучения</a:t>
            </a:r>
          </a:p>
        </p:txBody>
      </p:sp>
      <p:sp>
        <p:nvSpPr>
          <p:cNvPr id="33795" name="Прямоугольник 5"/>
          <p:cNvSpPr>
            <a:spLocks noChangeArrowheads="1"/>
          </p:cNvSpPr>
          <p:nvPr/>
        </p:nvSpPr>
        <p:spPr bwMode="auto">
          <a:xfrm>
            <a:off x="490538" y="6134100"/>
            <a:ext cx="8120062" cy="587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a:lnSpc>
                <a:spcPct val="115000"/>
              </a:lnSpc>
              <a:spcAft>
                <a:spcPts val="1000"/>
              </a:spcAft>
            </a:pPr>
            <a:r>
              <a:rPr lang="ru-RU" altLang="ru-RU" sz="1400">
                <a:latin typeface="Times New Roman" panose="02020603050405020304" pitchFamily="18" charset="0"/>
                <a:ea typeface="Calibri" panose="020F0502020204030204" pitchFamily="34" charset="0"/>
                <a:cs typeface="Times New Roman" panose="02020603050405020304" pitchFamily="18" charset="0"/>
              </a:rPr>
              <a:t>Впервые было предложено использовать современный аппарат глубокого машинного обучения в области проектирования надежных микросистем.</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p:txBody>
      </p:sp>
      <p:sp>
        <p:nvSpPr>
          <p:cNvPr id="7" name="Овал 6"/>
          <p:cNvSpPr/>
          <p:nvPr/>
        </p:nvSpPr>
        <p:spPr>
          <a:xfrm>
            <a:off x="755650" y="1516063"/>
            <a:ext cx="3816350" cy="2705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 name="Овал 7"/>
          <p:cNvSpPr/>
          <p:nvPr/>
        </p:nvSpPr>
        <p:spPr>
          <a:xfrm>
            <a:off x="2892425" y="17716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9" name="Овал 8"/>
          <p:cNvSpPr/>
          <p:nvPr/>
        </p:nvSpPr>
        <p:spPr>
          <a:xfrm>
            <a:off x="2428875" y="1716088"/>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0" name="Овал 9"/>
          <p:cNvSpPr/>
          <p:nvPr/>
        </p:nvSpPr>
        <p:spPr>
          <a:xfrm>
            <a:off x="1928813" y="1774825"/>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 name="Овал 10"/>
          <p:cNvSpPr/>
          <p:nvPr/>
        </p:nvSpPr>
        <p:spPr>
          <a:xfrm>
            <a:off x="2427288" y="22034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2" name="Овал 11"/>
          <p:cNvSpPr/>
          <p:nvPr/>
        </p:nvSpPr>
        <p:spPr>
          <a:xfrm>
            <a:off x="1749425" y="2382838"/>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3" name="Овал 12"/>
          <p:cNvSpPr/>
          <p:nvPr/>
        </p:nvSpPr>
        <p:spPr>
          <a:xfrm>
            <a:off x="1281113" y="31289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4" name="Овал 13"/>
          <p:cNvSpPr/>
          <p:nvPr/>
        </p:nvSpPr>
        <p:spPr>
          <a:xfrm>
            <a:off x="1293813" y="26860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5" name="Овал 14"/>
          <p:cNvSpPr/>
          <p:nvPr/>
        </p:nvSpPr>
        <p:spPr>
          <a:xfrm>
            <a:off x="1357313" y="21780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6" name="Овал 15"/>
          <p:cNvSpPr/>
          <p:nvPr/>
        </p:nvSpPr>
        <p:spPr>
          <a:xfrm>
            <a:off x="933450" y="24701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7" name="Овал 16"/>
          <p:cNvSpPr/>
          <p:nvPr/>
        </p:nvSpPr>
        <p:spPr>
          <a:xfrm>
            <a:off x="1727200" y="30400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8" name="Овал 17"/>
          <p:cNvSpPr/>
          <p:nvPr/>
        </p:nvSpPr>
        <p:spPr>
          <a:xfrm>
            <a:off x="2179638" y="248920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9" name="Овал 18"/>
          <p:cNvSpPr/>
          <p:nvPr/>
        </p:nvSpPr>
        <p:spPr>
          <a:xfrm>
            <a:off x="2717800" y="2636838"/>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0" name="Овал 19"/>
          <p:cNvSpPr/>
          <p:nvPr/>
        </p:nvSpPr>
        <p:spPr>
          <a:xfrm>
            <a:off x="2952750" y="21907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1" name="Овал 20"/>
          <p:cNvSpPr/>
          <p:nvPr/>
        </p:nvSpPr>
        <p:spPr>
          <a:xfrm>
            <a:off x="3267075" y="2414588"/>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Овал 21"/>
          <p:cNvSpPr/>
          <p:nvPr/>
        </p:nvSpPr>
        <p:spPr>
          <a:xfrm>
            <a:off x="3536950" y="2822575"/>
            <a:ext cx="215900" cy="217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3" name="Овал 22"/>
          <p:cNvSpPr/>
          <p:nvPr/>
        </p:nvSpPr>
        <p:spPr>
          <a:xfrm>
            <a:off x="2952750" y="323691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4" name="Овал 23"/>
          <p:cNvSpPr/>
          <p:nvPr/>
        </p:nvSpPr>
        <p:spPr>
          <a:xfrm>
            <a:off x="2354263" y="34337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5" name="Овал 24"/>
          <p:cNvSpPr/>
          <p:nvPr/>
        </p:nvSpPr>
        <p:spPr>
          <a:xfrm>
            <a:off x="2287588" y="2968625"/>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6" name="Овал 25"/>
          <p:cNvSpPr/>
          <p:nvPr/>
        </p:nvSpPr>
        <p:spPr>
          <a:xfrm>
            <a:off x="2611438" y="37893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7" name="Овал 26"/>
          <p:cNvSpPr/>
          <p:nvPr/>
        </p:nvSpPr>
        <p:spPr>
          <a:xfrm>
            <a:off x="1701800" y="3557588"/>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8" name="Овал 27"/>
          <p:cNvSpPr/>
          <p:nvPr/>
        </p:nvSpPr>
        <p:spPr>
          <a:xfrm>
            <a:off x="3429000" y="3557588"/>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9" name="Овал 28"/>
          <p:cNvSpPr/>
          <p:nvPr/>
        </p:nvSpPr>
        <p:spPr>
          <a:xfrm>
            <a:off x="3914775" y="3275013"/>
            <a:ext cx="217488"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0" name="Овал 29"/>
          <p:cNvSpPr/>
          <p:nvPr/>
        </p:nvSpPr>
        <p:spPr>
          <a:xfrm>
            <a:off x="4140200" y="279400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1" name="Овал 30"/>
          <p:cNvSpPr/>
          <p:nvPr/>
        </p:nvSpPr>
        <p:spPr>
          <a:xfrm>
            <a:off x="3789363" y="2187575"/>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2" name="Овал 31"/>
          <p:cNvSpPr/>
          <p:nvPr/>
        </p:nvSpPr>
        <p:spPr>
          <a:xfrm>
            <a:off x="3427413" y="1841500"/>
            <a:ext cx="217487" cy="217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3" name="TextBox 32"/>
          <p:cNvSpPr txBox="1"/>
          <p:nvPr/>
        </p:nvSpPr>
        <p:spPr>
          <a:xfrm>
            <a:off x="1073150" y="1082675"/>
            <a:ext cx="3217863" cy="368300"/>
          </a:xfrm>
          <a:prstGeom prst="rect">
            <a:avLst/>
          </a:prstGeom>
          <a:noFill/>
        </p:spPr>
        <p:txBody>
          <a:bodyPr wrap="none">
            <a:spAutoFit/>
          </a:bodyPr>
          <a:lstStyle/>
          <a:p>
            <a:pPr>
              <a:defRPr/>
            </a:pPr>
            <a:r>
              <a:rPr lang="ru-RU" dirty="0">
                <a:latin typeface="+mj-lt"/>
              </a:rPr>
              <a:t>Большой набор </a:t>
            </a:r>
            <a:r>
              <a:rPr lang="ru-RU" dirty="0" err="1">
                <a:latin typeface="+mj-lt"/>
              </a:rPr>
              <a:t>бенчмарк</a:t>
            </a:r>
            <a:r>
              <a:rPr lang="ru-RU" dirty="0">
                <a:latin typeface="+mj-lt"/>
              </a:rPr>
              <a:t> схем</a:t>
            </a:r>
          </a:p>
        </p:txBody>
      </p:sp>
      <p:cxnSp>
        <p:nvCxnSpPr>
          <p:cNvPr id="35" name="Прямая со стрелкой 34"/>
          <p:cNvCxnSpPr/>
          <p:nvPr/>
        </p:nvCxnSpPr>
        <p:spPr>
          <a:xfrm flipV="1">
            <a:off x="3990975" y="1665288"/>
            <a:ext cx="1042988" cy="56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027613" y="1136650"/>
            <a:ext cx="1239837" cy="2474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3825" name="TextBox 39"/>
          <p:cNvSpPr txBox="1">
            <a:spLocks noChangeArrowheads="1"/>
          </p:cNvSpPr>
          <p:nvPr/>
        </p:nvSpPr>
        <p:spPr bwMode="auto">
          <a:xfrm>
            <a:off x="4991100" y="3321050"/>
            <a:ext cx="1209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200"/>
              <a:t>Reliability: xxx </a:t>
            </a:r>
            <a:endParaRPr lang="ru-RU" altLang="ru-RU" sz="1200"/>
          </a:p>
        </p:txBody>
      </p:sp>
      <p:sp>
        <p:nvSpPr>
          <p:cNvPr id="33826" name="TextBox 40"/>
          <p:cNvSpPr txBox="1">
            <a:spLocks noChangeArrowheads="1"/>
          </p:cNvSpPr>
          <p:nvPr/>
        </p:nvSpPr>
        <p:spPr bwMode="auto">
          <a:xfrm>
            <a:off x="4991100" y="1174750"/>
            <a:ext cx="11318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200"/>
              <a:t>Inp_num: xxx</a:t>
            </a:r>
            <a:endParaRPr lang="ru-RU" altLang="ru-RU" sz="1200"/>
          </a:p>
        </p:txBody>
      </p:sp>
      <p:sp>
        <p:nvSpPr>
          <p:cNvPr id="33827" name="TextBox 41"/>
          <p:cNvSpPr txBox="1">
            <a:spLocks noChangeArrowheads="1"/>
          </p:cNvSpPr>
          <p:nvPr/>
        </p:nvSpPr>
        <p:spPr bwMode="auto">
          <a:xfrm>
            <a:off x="4991100" y="1438275"/>
            <a:ext cx="1155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200"/>
              <a:t>Elm_num: xxx</a:t>
            </a:r>
            <a:endParaRPr lang="ru-RU" altLang="ru-RU" sz="1200"/>
          </a:p>
        </p:txBody>
      </p:sp>
      <p:sp>
        <p:nvSpPr>
          <p:cNvPr id="33828" name="TextBox 42"/>
          <p:cNvSpPr txBox="1">
            <a:spLocks noChangeArrowheads="1"/>
          </p:cNvSpPr>
          <p:nvPr/>
        </p:nvSpPr>
        <p:spPr bwMode="auto">
          <a:xfrm>
            <a:off x="5014913" y="1716088"/>
            <a:ext cx="1130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200"/>
              <a:t>Levels:     xxx</a:t>
            </a:r>
            <a:endParaRPr lang="ru-RU" altLang="ru-RU" sz="1200"/>
          </a:p>
        </p:txBody>
      </p:sp>
      <p:sp>
        <p:nvSpPr>
          <p:cNvPr id="33829" name="TextBox 43"/>
          <p:cNvSpPr txBox="1">
            <a:spLocks noChangeArrowheads="1"/>
          </p:cNvSpPr>
          <p:nvPr/>
        </p:nvSpPr>
        <p:spPr bwMode="auto">
          <a:xfrm>
            <a:off x="4991100" y="1981200"/>
            <a:ext cx="1146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200"/>
              <a:t>Nor_num: xxx</a:t>
            </a:r>
            <a:endParaRPr lang="ru-RU" altLang="ru-RU" sz="1200"/>
          </a:p>
        </p:txBody>
      </p:sp>
      <p:cxnSp>
        <p:nvCxnSpPr>
          <p:cNvPr id="46" name="Прямая соединительная линия 45"/>
          <p:cNvCxnSpPr/>
          <p:nvPr/>
        </p:nvCxnSpPr>
        <p:spPr>
          <a:xfrm>
            <a:off x="5014913" y="3275013"/>
            <a:ext cx="1252537" cy="0"/>
          </a:xfrm>
          <a:prstGeom prst="line">
            <a:avLst/>
          </a:prstGeom>
        </p:spPr>
        <p:style>
          <a:lnRef idx="1">
            <a:schemeClr val="accent1"/>
          </a:lnRef>
          <a:fillRef idx="0">
            <a:schemeClr val="accent1"/>
          </a:fillRef>
          <a:effectRef idx="0">
            <a:schemeClr val="accent1"/>
          </a:effectRef>
          <a:fontRef idx="minor">
            <a:schemeClr val="tx1"/>
          </a:fontRef>
        </p:style>
      </p:cxnSp>
      <p:sp>
        <p:nvSpPr>
          <p:cNvPr id="33831" name="TextBox 46"/>
          <p:cNvSpPr txBox="1">
            <a:spLocks noChangeArrowheads="1"/>
          </p:cNvSpPr>
          <p:nvPr/>
        </p:nvSpPr>
        <p:spPr bwMode="auto">
          <a:xfrm>
            <a:off x="5307013" y="2251075"/>
            <a:ext cx="576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4000" b="1">
                <a:latin typeface="Times New Roman" panose="02020603050405020304" pitchFamily="18" charset="0"/>
                <a:cs typeface="Times New Roman" panose="02020603050405020304" pitchFamily="18" charset="0"/>
              </a:rPr>
              <a:t>…</a:t>
            </a:r>
            <a:endParaRPr lang="ru-RU" altLang="ru-RU" sz="4000" b="1">
              <a:latin typeface="Times New Roman" panose="02020603050405020304" pitchFamily="18" charset="0"/>
              <a:cs typeface="Times New Roman" panose="02020603050405020304" pitchFamily="18" charset="0"/>
            </a:endParaRPr>
          </a:p>
        </p:txBody>
      </p:sp>
      <p:sp>
        <p:nvSpPr>
          <p:cNvPr id="48" name="TextBox 47"/>
          <p:cNvSpPr txBox="1"/>
          <p:nvPr/>
        </p:nvSpPr>
        <p:spPr>
          <a:xfrm>
            <a:off x="6481763" y="1346200"/>
            <a:ext cx="2089150" cy="1816100"/>
          </a:xfrm>
          <a:prstGeom prst="rect">
            <a:avLst/>
          </a:prstGeom>
          <a:noFill/>
        </p:spPr>
        <p:txBody>
          <a:bodyPr>
            <a:spAutoFit/>
          </a:bodyPr>
          <a:lstStyle/>
          <a:p>
            <a:pPr algn="just">
              <a:defRPr/>
            </a:pPr>
            <a:r>
              <a:rPr lang="ru-RU" sz="1600" dirty="0">
                <a:latin typeface="+mj-lt"/>
              </a:rPr>
              <a:t>Для каждой схемы рассчитывается большой набор параметров, включая предлагаемую метрику </a:t>
            </a:r>
            <a:r>
              <a:rPr lang="ru-RU" sz="1600" dirty="0" err="1">
                <a:latin typeface="+mj-lt"/>
              </a:rPr>
              <a:t>сбоеустойчивости</a:t>
            </a:r>
            <a:endParaRPr lang="ru-RU" sz="1600" dirty="0">
              <a:latin typeface="+mj-lt"/>
            </a:endParaRPr>
          </a:p>
        </p:txBody>
      </p:sp>
      <p:sp>
        <p:nvSpPr>
          <p:cNvPr id="49" name="Прямоугольник 48"/>
          <p:cNvSpPr/>
          <p:nvPr/>
        </p:nvSpPr>
        <p:spPr>
          <a:xfrm>
            <a:off x="1249363" y="4810125"/>
            <a:ext cx="2722562" cy="369888"/>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defRPr/>
            </a:pPr>
            <a:r>
              <a:rPr lang="en-US" dirty="0">
                <a:latin typeface="Times New Roman" panose="02020603050405020304" pitchFamily="18" charset="0"/>
                <a:ea typeface="Calibri" panose="020F0502020204030204" pitchFamily="34" charset="0"/>
              </a:rPr>
              <a:t>Extreme G</a:t>
            </a:r>
            <a:r>
              <a:rPr lang="ru-RU" dirty="0" err="1">
                <a:latin typeface="Times New Roman" panose="02020603050405020304" pitchFamily="18" charset="0"/>
                <a:ea typeface="Calibri" panose="020F0502020204030204" pitchFamily="34" charset="0"/>
              </a:rPr>
              <a:t>radient</a:t>
            </a:r>
            <a:r>
              <a:rPr lang="ru-RU"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a:t>
            </a:r>
            <a:r>
              <a:rPr lang="ru-RU" dirty="0" err="1">
                <a:latin typeface="Times New Roman" panose="02020603050405020304" pitchFamily="18" charset="0"/>
                <a:ea typeface="Calibri" panose="020F0502020204030204" pitchFamily="34" charset="0"/>
              </a:rPr>
              <a:t>oosting</a:t>
            </a:r>
            <a:endParaRPr lang="ru-RU" dirty="0"/>
          </a:p>
        </p:txBody>
      </p:sp>
      <p:sp>
        <p:nvSpPr>
          <p:cNvPr id="50" name="Стрелка вниз 49"/>
          <p:cNvSpPr/>
          <p:nvPr/>
        </p:nvSpPr>
        <p:spPr>
          <a:xfrm>
            <a:off x="2465388" y="4273550"/>
            <a:ext cx="395287"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51" name="Стрелка вниз 50"/>
          <p:cNvSpPr/>
          <p:nvPr/>
        </p:nvSpPr>
        <p:spPr>
          <a:xfrm rot="16200000">
            <a:off x="4536281" y="4293394"/>
            <a:ext cx="395288" cy="140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52" name="TextBox 51"/>
          <p:cNvSpPr txBox="1"/>
          <p:nvPr/>
        </p:nvSpPr>
        <p:spPr>
          <a:xfrm>
            <a:off x="4932363" y="5143500"/>
            <a:ext cx="3532187" cy="830263"/>
          </a:xfrm>
          <a:prstGeom prst="rect">
            <a:avLst/>
          </a:prstGeom>
          <a:noFill/>
        </p:spPr>
        <p:txBody>
          <a:bodyPr>
            <a:spAutoFit/>
          </a:bodyPr>
          <a:lstStyle/>
          <a:p>
            <a:pPr algn="just">
              <a:defRPr/>
            </a:pPr>
            <a:r>
              <a:rPr lang="ru-RU" sz="1600" dirty="0">
                <a:latin typeface="+mj-lt"/>
              </a:rPr>
              <a:t>Модель, способная предсказывать параметр </a:t>
            </a:r>
            <a:r>
              <a:rPr lang="ru-RU" sz="1600" dirty="0" err="1">
                <a:latin typeface="+mj-lt"/>
              </a:rPr>
              <a:t>сбоеустойчивости</a:t>
            </a:r>
            <a:r>
              <a:rPr lang="ru-RU" sz="1600" dirty="0">
                <a:latin typeface="+mj-lt"/>
              </a:rPr>
              <a:t> по косвенным характеристикам схемы</a:t>
            </a:r>
          </a:p>
        </p:txBody>
      </p:sp>
      <p:sp>
        <p:nvSpPr>
          <p:cNvPr id="53" name="Прямоугольник 52"/>
          <p:cNvSpPr/>
          <p:nvPr/>
        </p:nvSpPr>
        <p:spPr>
          <a:xfrm>
            <a:off x="5435600" y="4810125"/>
            <a:ext cx="2262188" cy="369888"/>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defRPr/>
            </a:pPr>
            <a:r>
              <a:rPr lang="en-US" dirty="0">
                <a:latin typeface="Times New Roman" panose="02020603050405020304" pitchFamily="18" charset="0"/>
              </a:rPr>
              <a:t>Fast Reliability Model</a:t>
            </a:r>
            <a:endParaRPr lang="ru-RU" dirty="0"/>
          </a:p>
        </p:txBody>
      </p:sp>
    </p:spTree>
    <p:extLst>
      <p:ext uri="{BB962C8B-B14F-4D97-AF65-F5344CB8AC3E}">
        <p14:creationId xmlns:p14="http://schemas.microsoft.com/office/powerpoint/2010/main" val="393186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p:cNvSpPr>
            <a:spLocks noGrp="1"/>
          </p:cNvSpPr>
          <p:nvPr>
            <p:ph type="title"/>
          </p:nvPr>
        </p:nvSpPr>
        <p:spPr>
          <a:xfrm>
            <a:off x="107950" y="7938"/>
            <a:ext cx="8928100" cy="860425"/>
          </a:xfrm>
        </p:spPr>
        <p:txBody>
          <a:bodyPr/>
          <a:lstStyle/>
          <a:p>
            <a:pPr algn="ctr" eaLnBrk="1" hangingPunct="1"/>
            <a:r>
              <a:rPr lang="ru-RU" altLang="ru-RU" sz="2800" smtClean="0"/>
              <a:t>Предсказание надежности интегральных схем при помощи средств глубокого машинного обучения</a:t>
            </a:r>
          </a:p>
        </p:txBody>
      </p:sp>
      <p:pic>
        <p:nvPicPr>
          <p:cNvPr id="35843" name="Рисунок 53" descr="Diff-v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217613"/>
            <a:ext cx="29337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Рисунок 54" descr="feature_importance_plot"/>
          <p:cNvPicPr>
            <a:picLocks noChangeAspect="1" noChangeArrowheads="1"/>
          </p:cNvPicPr>
          <p:nvPr/>
        </p:nvPicPr>
        <p:blipFill>
          <a:blip r:embed="rId4" cstate="print">
            <a:extLst>
              <a:ext uri="{28A0092B-C50C-407E-A947-70E740481C1C}">
                <a14:useLocalDpi xmlns:a14="http://schemas.microsoft.com/office/drawing/2010/main" val="0"/>
              </a:ext>
            </a:extLst>
          </a:blip>
          <a:srcRect t="5576" b="5678"/>
          <a:stretch>
            <a:fillRect/>
          </a:stretch>
        </p:blipFill>
        <p:spPr bwMode="auto">
          <a:xfrm>
            <a:off x="4745038" y="1025525"/>
            <a:ext cx="3643312"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Прямоугольник 1"/>
          <p:cNvSpPr>
            <a:spLocks noChangeArrowheads="1"/>
          </p:cNvSpPr>
          <p:nvPr/>
        </p:nvSpPr>
        <p:spPr bwMode="auto">
          <a:xfrm>
            <a:off x="250825" y="5859463"/>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400">
                <a:latin typeface="Calibri Light" panose="020F0302020204030204" pitchFamily="34" charset="0"/>
              </a:rPr>
              <a:t>Среднее арифметическое: -0.097 и стандартное отклонение: 1.92. В абсолютных значениях ошибка изменяется от -10.3 до 7.2. Максимальная ошибка в процентах: 20.95 %.</a:t>
            </a:r>
          </a:p>
        </p:txBody>
      </p:sp>
      <p:sp>
        <p:nvSpPr>
          <p:cNvPr id="35846" name="Прямоугольник 2"/>
          <p:cNvSpPr>
            <a:spLocks noChangeArrowheads="1"/>
          </p:cNvSpPr>
          <p:nvPr/>
        </p:nvSpPr>
        <p:spPr bwMode="auto">
          <a:xfrm>
            <a:off x="5219700" y="6075363"/>
            <a:ext cx="36464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ru-RU" altLang="ru-RU" sz="1400">
                <a:latin typeface="Calibri Light" panose="020F0302020204030204" pitchFamily="34" charset="0"/>
              </a:rPr>
              <a:t>Важность метрик для предсказания значений коэффициента отказоустойчивости </a:t>
            </a:r>
          </a:p>
        </p:txBody>
      </p:sp>
    </p:spTree>
    <p:extLst>
      <p:ext uri="{BB962C8B-B14F-4D97-AF65-F5344CB8AC3E}">
        <p14:creationId xmlns:p14="http://schemas.microsoft.com/office/powerpoint/2010/main" val="12884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p:cNvSpPr>
            <a:spLocks noGrp="1"/>
          </p:cNvSpPr>
          <p:nvPr>
            <p:ph type="title"/>
          </p:nvPr>
        </p:nvSpPr>
        <p:spPr>
          <a:xfrm>
            <a:off x="1206500" y="88900"/>
            <a:ext cx="6589713" cy="647700"/>
          </a:xfrm>
        </p:spPr>
        <p:txBody>
          <a:bodyPr/>
          <a:lstStyle/>
          <a:p>
            <a:pPr algn="ctr" eaLnBrk="1" hangingPunct="1"/>
            <a:r>
              <a:rPr lang="ru-RU" altLang="ru-RU" sz="3200" smtClean="0"/>
              <a:t>Другие метрики, основанные на наблюдаемости вентилей</a:t>
            </a:r>
          </a:p>
        </p:txBody>
      </p:sp>
      <p:pic>
        <p:nvPicPr>
          <p:cNvPr id="37891" name="Рисунок 3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188" y="736600"/>
            <a:ext cx="6510337"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Правая фигурная скобка 40"/>
          <p:cNvSpPr/>
          <p:nvPr/>
        </p:nvSpPr>
        <p:spPr>
          <a:xfrm>
            <a:off x="7515225" y="4157663"/>
            <a:ext cx="244475" cy="7302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ru-RU"/>
          </a:p>
        </p:txBody>
      </p:sp>
      <p:sp>
        <p:nvSpPr>
          <p:cNvPr id="43" name="Правая фигурная скобка 42"/>
          <p:cNvSpPr/>
          <p:nvPr/>
        </p:nvSpPr>
        <p:spPr>
          <a:xfrm>
            <a:off x="7515225" y="4949825"/>
            <a:ext cx="244475" cy="73183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ru-RU"/>
          </a:p>
        </p:txBody>
      </p:sp>
      <p:sp>
        <p:nvSpPr>
          <p:cNvPr id="37894" name="TextBox 43"/>
          <p:cNvSpPr txBox="1">
            <a:spLocks noChangeArrowheads="1"/>
          </p:cNvSpPr>
          <p:nvPr/>
        </p:nvSpPr>
        <p:spPr bwMode="auto">
          <a:xfrm>
            <a:off x="7756525" y="4365625"/>
            <a:ext cx="1155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a:t>Obs1 = 1</a:t>
            </a:r>
            <a:endParaRPr lang="ru-RU" altLang="ru-RU"/>
          </a:p>
        </p:txBody>
      </p:sp>
      <p:sp>
        <p:nvSpPr>
          <p:cNvPr id="37895" name="TextBox 44"/>
          <p:cNvSpPr txBox="1">
            <a:spLocks noChangeArrowheads="1"/>
          </p:cNvSpPr>
          <p:nvPr/>
        </p:nvSpPr>
        <p:spPr bwMode="auto">
          <a:xfrm>
            <a:off x="7756525" y="5095875"/>
            <a:ext cx="134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a:t>Obs2 = 0.5</a:t>
            </a:r>
            <a:endParaRPr lang="ru-RU" altLang="ru-RU"/>
          </a:p>
        </p:txBody>
      </p:sp>
    </p:spTree>
    <p:extLst>
      <p:ext uri="{BB962C8B-B14F-4D97-AF65-F5344CB8AC3E}">
        <p14:creationId xmlns:p14="http://schemas.microsoft.com/office/powerpoint/2010/main" val="2317719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Номер слайда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fld id="{4784D5E5-D97A-46CA-9F6D-3A3468167A1E}" type="slidenum">
              <a:rPr lang="ru-RU" altLang="ru-RU" sz="900" smtClean="0">
                <a:latin typeface="Arial" panose="020B0604020202020204" pitchFamily="34" charset="0"/>
              </a:rPr>
              <a:pPr eaLnBrk="1" hangingPunct="1">
                <a:lnSpc>
                  <a:spcPct val="100000"/>
                </a:lnSpc>
                <a:spcBef>
                  <a:spcPct val="0"/>
                </a:spcBef>
                <a:buFontTx/>
                <a:buNone/>
              </a:pPr>
              <a:t>2</a:t>
            </a:fld>
            <a:endParaRPr lang="ru-RU" altLang="ru-RU" sz="900" smtClean="0">
              <a:latin typeface="Arial" panose="020B0604020202020204" pitchFamily="34" charset="0"/>
            </a:endParaRPr>
          </a:p>
        </p:txBody>
      </p:sp>
      <p:sp>
        <p:nvSpPr>
          <p:cNvPr id="10243" name="Rectangle 2"/>
          <p:cNvSpPr>
            <a:spLocks noChangeArrowheads="1"/>
          </p:cNvSpPr>
          <p:nvPr/>
        </p:nvSpPr>
        <p:spPr bwMode="auto">
          <a:xfrm>
            <a:off x="2987675" y="188913"/>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80000"/>
              </a:lnSpc>
              <a:spcBef>
                <a:spcPct val="20000"/>
              </a:spcBef>
              <a:buClr>
                <a:schemeClr val="folHlink"/>
              </a:buClr>
              <a:buSzPct val="90000"/>
              <a:buFont typeface="Wingdings" panose="05000000000000000000" pitchFamily="2" charset="2"/>
              <a:buChar char="n"/>
            </a:pPr>
            <a:endParaRPr lang="ru-RU" altLang="ru-RU" sz="700" b="1">
              <a:solidFill>
                <a:srgbClr val="0066CC"/>
              </a:solidFill>
              <a:latin typeface="Arial" panose="020B0604020202020204" pitchFamily="34" charset="0"/>
            </a:endParaRPr>
          </a:p>
        </p:txBody>
      </p:sp>
      <p:sp>
        <p:nvSpPr>
          <p:cNvPr id="11270" name="Rectangle 5"/>
          <p:cNvSpPr>
            <a:spLocks noChangeArrowheads="1"/>
          </p:cNvSpPr>
          <p:nvPr/>
        </p:nvSpPr>
        <p:spPr bwMode="auto">
          <a:xfrm>
            <a:off x="827088" y="1484313"/>
            <a:ext cx="77771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algn="ctr" eaLnBrk="1" hangingPunct="1">
              <a:defRPr/>
            </a:pPr>
            <a:endParaRPr lang="ru-RU" altLang="ru-RU" dirty="0" smtClean="0">
              <a:latin typeface="Times New Roman" panose="02020603050405020304" pitchFamily="18" charset="0"/>
              <a:cs typeface="Times New Roman" panose="02020603050405020304" pitchFamily="18" charset="0"/>
            </a:endParaRPr>
          </a:p>
          <a:p>
            <a:pPr algn="just" eaLnBrk="1" hangingPunct="1">
              <a:defRPr/>
            </a:pPr>
            <a:endParaRPr lang="ru-RU" altLang="ru-RU" dirty="0" smtClean="0">
              <a:latin typeface="Times New Roman" panose="02020603050405020304" pitchFamily="18" charset="0"/>
              <a:cs typeface="Times New Roman" panose="02020603050405020304" pitchFamily="18" charset="0"/>
            </a:endParaRPr>
          </a:p>
          <a:p>
            <a:pPr algn="just" eaLnBrk="1" hangingPunct="1">
              <a:defRPr/>
            </a:pPr>
            <a:endParaRPr lang="ru-RU" altLang="ru-RU" dirty="0" smtClean="0">
              <a:latin typeface="Times New Roman" panose="02020603050405020304" pitchFamily="18" charset="0"/>
              <a:cs typeface="Times New Roman" panose="02020603050405020304" pitchFamily="18" charset="0"/>
            </a:endParaRPr>
          </a:p>
          <a:p>
            <a:pPr algn="ctr" eaLnBrk="1" hangingPunct="1">
              <a:defRPr/>
            </a:pPr>
            <a:r>
              <a:rPr lang="ru-RU" altLang="ru-RU" dirty="0" smtClean="0">
                <a:latin typeface="Times New Roman" panose="02020603050405020304" pitchFamily="18" charset="0"/>
                <a:cs typeface="Times New Roman" panose="02020603050405020304" pitchFamily="18" charset="0"/>
              </a:rPr>
              <a:t>Научный консультант: доктор технических наук, профессор </a:t>
            </a:r>
          </a:p>
          <a:p>
            <a:pPr algn="ctr" eaLnBrk="1" hangingPunct="1">
              <a:defRPr/>
            </a:pPr>
            <a:r>
              <a:rPr lang="ru-RU" altLang="ru-RU" b="1" dirty="0" err="1" smtClean="0">
                <a:latin typeface="Times New Roman" panose="02020603050405020304" pitchFamily="18" charset="0"/>
                <a:cs typeface="Times New Roman" panose="02020603050405020304" pitchFamily="18" charset="0"/>
              </a:rPr>
              <a:t>Стемпковский</a:t>
            </a:r>
            <a:r>
              <a:rPr lang="ru-RU" altLang="ru-RU" b="1" dirty="0" smtClean="0">
                <a:latin typeface="Times New Roman" panose="02020603050405020304" pitchFamily="18" charset="0"/>
                <a:cs typeface="Times New Roman" panose="02020603050405020304" pitchFamily="18" charset="0"/>
              </a:rPr>
              <a:t> Александр Леонидович</a:t>
            </a:r>
          </a:p>
          <a:p>
            <a:pPr algn="just" eaLnBrk="1" hangingPunct="1">
              <a:defRPr/>
            </a:pPr>
            <a:endParaRPr lang="ru-RU" altLang="ru-RU" dirty="0" smtClean="0">
              <a:latin typeface="Times New Roman" panose="02020603050405020304" pitchFamily="18" charset="0"/>
              <a:cs typeface="Times New Roman" panose="02020603050405020304" pitchFamily="18" charset="0"/>
            </a:endParaRPr>
          </a:p>
          <a:p>
            <a:pPr algn="just" eaLnBrk="1" hangingPunct="1">
              <a:defRPr/>
            </a:pPr>
            <a:endParaRPr lang="ru-RU" altLang="ru-RU" dirty="0" smtClean="0">
              <a:latin typeface="Times New Roman" panose="02020603050405020304" pitchFamily="18" charset="0"/>
              <a:cs typeface="Times New Roman" panose="02020603050405020304" pitchFamily="18" charset="0"/>
            </a:endParaRPr>
          </a:p>
          <a:p>
            <a:pPr algn="just" eaLnBrk="1" hangingPunct="1">
              <a:defRPr/>
            </a:pPr>
            <a:endParaRPr lang="ru-RU" altLang="ru-RU" dirty="0" smtClean="0">
              <a:latin typeface="Times New Roman" panose="02020603050405020304" pitchFamily="18" charset="0"/>
              <a:cs typeface="Times New Roman" panose="02020603050405020304" pitchFamily="18" charset="0"/>
            </a:endParaRPr>
          </a:p>
          <a:p>
            <a:pPr algn="just" eaLnBrk="1" hangingPunct="1">
              <a:defRPr/>
            </a:pPr>
            <a:r>
              <a:rPr lang="ru-RU" altLang="ru-RU" dirty="0" smtClean="0">
                <a:latin typeface="Times New Roman" panose="02020603050405020304" pitchFamily="18" charset="0"/>
                <a:cs typeface="Times New Roman" panose="02020603050405020304" pitchFamily="18" charset="0"/>
              </a:rPr>
              <a:t>Официальные оппоненты:</a:t>
            </a:r>
          </a:p>
          <a:p>
            <a:pPr algn="just" eaLnBrk="1" hangingPunct="1">
              <a:buFontTx/>
              <a:buAutoNum type="arabicPeriod"/>
              <a:defRPr/>
            </a:pPr>
            <a:r>
              <a:rPr lang="ru-RU" altLang="ru-RU" dirty="0" smtClean="0">
                <a:latin typeface="Times New Roman" panose="02020603050405020304" pitchFamily="18" charset="0"/>
                <a:cs typeface="Times New Roman" panose="02020603050405020304" pitchFamily="18" charset="0"/>
              </a:rPr>
              <a:t>???</a:t>
            </a:r>
            <a:endParaRPr lang="ru-RU" altLang="ru-RU" b="1" dirty="0" smtClean="0">
              <a:latin typeface="Times New Roman" panose="02020603050405020304" pitchFamily="18" charset="0"/>
              <a:cs typeface="Times New Roman" panose="02020603050405020304" pitchFamily="18" charset="0"/>
            </a:endParaRPr>
          </a:p>
          <a:p>
            <a:pPr algn="just" eaLnBrk="1" hangingPunct="1">
              <a:buFontTx/>
              <a:buAutoNum type="arabicPeriod"/>
              <a:defRPr/>
            </a:pPr>
            <a:r>
              <a:rPr lang="ru-RU" altLang="ru-RU" dirty="0" smtClean="0">
                <a:latin typeface="Times New Roman" panose="02020603050405020304" pitchFamily="18" charset="0"/>
                <a:cs typeface="Times New Roman" panose="02020603050405020304" pitchFamily="18" charset="0"/>
              </a:rPr>
              <a:t>???</a:t>
            </a:r>
          </a:p>
          <a:p>
            <a:pPr algn="just" eaLnBrk="1" hangingPunct="1">
              <a:buFontTx/>
              <a:buAutoNum type="arabicPeriod"/>
              <a:defRPr/>
            </a:pPr>
            <a:r>
              <a:rPr lang="ru-RU" altLang="ru-RU" dirty="0" smtClean="0">
                <a:latin typeface="Times New Roman" panose="02020603050405020304" pitchFamily="18" charset="0"/>
                <a:cs typeface="Times New Roman" panose="02020603050405020304" pitchFamily="18" charset="0"/>
              </a:rPr>
              <a:t>???</a:t>
            </a:r>
            <a:endParaRPr lang="ru-RU" altLang="ru-RU" b="1" dirty="0" smtClean="0">
              <a:latin typeface="Times New Roman" panose="02020603050405020304" pitchFamily="18" charset="0"/>
              <a:cs typeface="Times New Roman" panose="02020603050405020304" pitchFamily="18" charset="0"/>
            </a:endParaRPr>
          </a:p>
          <a:p>
            <a:pPr algn="just" eaLnBrk="1" hangingPunct="1">
              <a:buFontTx/>
              <a:buAutoNum type="arabicPeriod"/>
              <a:defRPr/>
            </a:pPr>
            <a:endParaRPr lang="ru-RU" altLang="ru-RU" b="1" dirty="0" smtClean="0">
              <a:latin typeface="Times New Roman" panose="02020603050405020304" pitchFamily="18" charset="0"/>
              <a:cs typeface="Times New Roman" panose="02020603050405020304" pitchFamily="18" charset="0"/>
            </a:endParaRPr>
          </a:p>
          <a:p>
            <a:pPr algn="just" eaLnBrk="1" hangingPunct="1">
              <a:defRPr/>
            </a:pPr>
            <a:r>
              <a:rPr lang="ru-RU" altLang="ru-RU" dirty="0" smtClean="0">
                <a:latin typeface="Times New Roman" panose="02020603050405020304" pitchFamily="18" charset="0"/>
                <a:cs typeface="Times New Roman" panose="02020603050405020304" pitchFamily="18" charset="0"/>
              </a:rPr>
              <a:t>Ведущая организация:</a:t>
            </a:r>
            <a:r>
              <a:rPr lang="ru-RU" altLang="ru-RU" b="1" dirty="0" smtClean="0">
                <a:latin typeface="Times New Roman" panose="02020603050405020304" pitchFamily="18" charset="0"/>
                <a:cs typeface="Times New Roman" panose="02020603050405020304" pitchFamily="18" charset="0"/>
              </a:rPr>
              <a:t> ???</a:t>
            </a:r>
          </a:p>
        </p:txBody>
      </p:sp>
      <p:sp>
        <p:nvSpPr>
          <p:cNvPr id="10245" name="Прямоугольник 1"/>
          <p:cNvSpPr>
            <a:spLocks noChangeArrowheads="1"/>
          </p:cNvSpPr>
          <p:nvPr/>
        </p:nvSpPr>
        <p:spPr bwMode="auto">
          <a:xfrm>
            <a:off x="827088" y="188913"/>
            <a:ext cx="7489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ru-RU" altLang="ru-RU">
                <a:latin typeface="Times New Roman" panose="02020603050405020304" pitchFamily="18" charset="0"/>
                <a:cs typeface="Times New Roman" panose="02020603050405020304" pitchFamily="18" charset="0"/>
              </a:rPr>
              <a:t>Работа выполнена в Отделе методологии проектирования интегральных схем Института проблем проектирования в микроэлектронике</a:t>
            </a:r>
          </a:p>
          <a:p>
            <a:pPr algn="ctr" eaLnBrk="1" hangingPunct="1"/>
            <a:r>
              <a:rPr lang="ru-RU" altLang="ru-RU">
                <a:latin typeface="Times New Roman" panose="02020603050405020304" pitchFamily="18" charset="0"/>
                <a:cs typeface="Times New Roman" panose="02020603050405020304" pitchFamily="18" charset="0"/>
              </a:rPr>
              <a:t> Российской академии наук (ИППМ РАН)</a:t>
            </a:r>
          </a:p>
        </p:txBody>
      </p:sp>
      <p:sp>
        <p:nvSpPr>
          <p:cNvPr id="10246" name="Прямоугольник 9"/>
          <p:cNvSpPr>
            <a:spLocks noChangeArrowheads="1"/>
          </p:cNvSpPr>
          <p:nvPr/>
        </p:nvSpPr>
        <p:spPr bwMode="auto">
          <a:xfrm>
            <a:off x="2393950" y="6488113"/>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ru-RU" altLang="ru-RU">
                <a:latin typeface="Times New Roman" panose="02020603050405020304" pitchFamily="18" charset="0"/>
              </a:rPr>
              <a:t>Москва 2018</a:t>
            </a:r>
            <a:endParaRPr lang="ru-RU" altLang="ru-RU"/>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a:xfrm>
            <a:off x="0" y="127000"/>
            <a:ext cx="9144000" cy="612775"/>
          </a:xfrm>
        </p:spPr>
        <p:txBody>
          <a:bodyPr/>
          <a:lstStyle/>
          <a:p>
            <a:pPr algn="ctr" eaLnBrk="1" hangingPunct="1"/>
            <a:r>
              <a:rPr lang="en-US" altLang="ru-RU" dirty="0" smtClean="0"/>
              <a:t>Observability-based metric</a:t>
            </a:r>
            <a:endParaRPr lang="ru-RU" altLang="ru-RU" dirty="0" smtClean="0"/>
          </a:p>
        </p:txBody>
      </p:sp>
      <p:sp>
        <p:nvSpPr>
          <p:cNvPr id="5" name="Прямоугольник 4"/>
          <p:cNvSpPr>
            <a:spLocks noRot="1" noChangeAspect="1" noMove="1" noResize="1" noEditPoints="1" noAdjustHandles="1" noChangeArrowheads="1" noChangeShapeType="1" noTextEdit="1"/>
          </p:cNvSpPr>
          <p:nvPr/>
        </p:nvSpPr>
        <p:spPr>
          <a:xfrm>
            <a:off x="2748417" y="1525395"/>
            <a:ext cx="3732304" cy="828881"/>
          </a:xfrm>
          <a:prstGeom prst="rect">
            <a:avLst/>
          </a:prstGeom>
          <a:blipFill rotWithShape="0">
            <a:blip r:embed="rId3"/>
            <a:stretch>
              <a:fillRect/>
            </a:stretch>
          </a:blipFill>
        </p:spPr>
        <p:txBody>
          <a:bodyPr/>
          <a:lstStyle/>
          <a:p>
            <a:pPr>
              <a:defRPr/>
            </a:pPr>
            <a:r>
              <a:rPr lang="ru-RU">
                <a:noFill/>
              </a:rPr>
              <a:t> </a:t>
            </a:r>
          </a:p>
        </p:txBody>
      </p:sp>
      <p:sp>
        <p:nvSpPr>
          <p:cNvPr id="39940" name="Прямоугольник 5"/>
          <p:cNvSpPr>
            <a:spLocks noChangeArrowheads="1"/>
          </p:cNvSpPr>
          <p:nvPr/>
        </p:nvSpPr>
        <p:spPr bwMode="auto">
          <a:xfrm>
            <a:off x="1604963" y="6211888"/>
            <a:ext cx="7539037"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i="1">
                <a:solidFill>
                  <a:srgbClr val="385623"/>
                </a:solidFill>
                <a:latin typeface="Calibri" panose="020F0502020204030204" pitchFamily="34" charset="0"/>
                <a:ea typeface="Calibri" panose="020F0502020204030204" pitchFamily="34" charset="0"/>
                <a:cs typeface="Times New Roman" panose="02020603050405020304" pitchFamily="18" charset="0"/>
              </a:rPr>
              <a:t>* Choudhury MR, Mohanram K. Reliability analysis of logic circuits. IEEE Trans CAD 2009;28(3):392–405.</a:t>
            </a:r>
            <a:endParaRPr lang="ru-RU" altLang="ru-RU">
              <a:ea typeface="Calibri" panose="020F0502020204030204" pitchFamily="34" charset="0"/>
              <a:cs typeface="Times New Roman" panose="02020603050405020304" pitchFamily="18" charset="0"/>
            </a:endParaRPr>
          </a:p>
        </p:txBody>
      </p:sp>
      <p:sp>
        <p:nvSpPr>
          <p:cNvPr id="39941" name="Прямоугольник 6"/>
          <p:cNvSpPr>
            <a:spLocks noChangeArrowheads="1"/>
          </p:cNvSpPr>
          <p:nvPr/>
        </p:nvSpPr>
        <p:spPr bwMode="auto">
          <a:xfrm>
            <a:off x="6348413" y="140652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i="1">
                <a:solidFill>
                  <a:srgbClr val="385623"/>
                </a:solidFill>
                <a:latin typeface="Calibri" panose="020F0502020204030204" pitchFamily="34" charset="0"/>
                <a:ea typeface="Calibri" panose="020F0502020204030204" pitchFamily="34" charset="0"/>
                <a:cs typeface="Times New Roman" panose="02020603050405020304" pitchFamily="18" charset="0"/>
              </a:rPr>
              <a:t>*</a:t>
            </a:r>
            <a:endParaRPr lang="ru-RU" altLang="ru-RU">
              <a:ea typeface="Calibri" panose="020F0502020204030204" pitchFamily="34" charset="0"/>
              <a:cs typeface="Times New Roman" panose="02020603050405020304" pitchFamily="18" charset="0"/>
            </a:endParaRPr>
          </a:p>
        </p:txBody>
      </p:sp>
      <p:sp>
        <p:nvSpPr>
          <p:cNvPr id="8" name="Прямоугольник 7"/>
          <p:cNvSpPr>
            <a:spLocks noRot="1" noChangeAspect="1" noMove="1" noResize="1" noEditPoints="1" noAdjustHandles="1" noChangeArrowheads="1" noChangeShapeType="1" noTextEdit="1"/>
          </p:cNvSpPr>
          <p:nvPr/>
        </p:nvSpPr>
        <p:spPr>
          <a:xfrm>
            <a:off x="1605137" y="2840058"/>
            <a:ext cx="7390817" cy="2585323"/>
          </a:xfrm>
          <a:prstGeom prst="rect">
            <a:avLst/>
          </a:prstGeom>
          <a:blipFill rotWithShape="0">
            <a:blip r:embed="rId4"/>
            <a:stretch>
              <a:fillRect l="-495" t="-1415" b="-2830"/>
            </a:stretch>
          </a:blipFill>
        </p:spPr>
        <p:txBody>
          <a:bodyPr/>
          <a:lstStyle/>
          <a:p>
            <a:pPr>
              <a:defRPr/>
            </a:pPr>
            <a:r>
              <a:rPr lang="ru-RU">
                <a:noFill/>
              </a:rPr>
              <a:t> </a:t>
            </a:r>
          </a:p>
        </p:txBody>
      </p:sp>
    </p:spTree>
    <p:extLst>
      <p:ext uri="{BB962C8B-B14F-4D97-AF65-F5344CB8AC3E}">
        <p14:creationId xmlns:p14="http://schemas.microsoft.com/office/powerpoint/2010/main" val="3993473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p:cNvSpPr>
            <a:spLocks noGrp="1"/>
          </p:cNvSpPr>
          <p:nvPr>
            <p:ph type="title"/>
          </p:nvPr>
        </p:nvSpPr>
        <p:spPr>
          <a:xfrm>
            <a:off x="0" y="144463"/>
            <a:ext cx="9144000" cy="1281112"/>
          </a:xfrm>
        </p:spPr>
        <p:txBody>
          <a:bodyPr/>
          <a:lstStyle/>
          <a:p>
            <a:pPr algn="ctr" eaLnBrk="1" hangingPunct="1"/>
            <a:r>
              <a:rPr lang="ru-RU" altLang="ru-RU" dirty="0"/>
              <a:t>Усредненная метрика, основанная на наблюдаемости вентилей</a:t>
            </a:r>
            <a:endParaRPr lang="ru-RU" altLang="ru-RU" dirty="0" smtClean="0"/>
          </a:p>
        </p:txBody>
      </p:sp>
      <p:pic>
        <p:nvPicPr>
          <p:cNvPr id="41987" name="Рисунок 3"/>
          <p:cNvPicPr>
            <a:picLocks noChangeAspect="1"/>
          </p:cNvPicPr>
          <p:nvPr/>
        </p:nvPicPr>
        <p:blipFill>
          <a:blip r:embed="rId3" cstate="print">
            <a:extLst>
              <a:ext uri="{28A0092B-C50C-407E-A947-70E740481C1C}">
                <a14:useLocalDpi xmlns:a14="http://schemas.microsoft.com/office/drawing/2010/main" val="0"/>
              </a:ext>
            </a:extLst>
          </a:blip>
          <a:srcRect t="31627"/>
          <a:stretch>
            <a:fillRect/>
          </a:stretch>
        </p:blipFill>
        <p:spPr bwMode="auto">
          <a:xfrm>
            <a:off x="365125" y="1565275"/>
            <a:ext cx="6056313"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Прямоугольник 4"/>
          <p:cNvSpPr>
            <a:spLocks noRot="1" noChangeAspect="1" noMove="1" noResize="1" noEditPoints="1" noAdjustHandles="1" noChangeArrowheads="1" noChangeShapeType="1" noTextEdit="1"/>
          </p:cNvSpPr>
          <p:nvPr/>
        </p:nvSpPr>
        <p:spPr>
          <a:xfrm>
            <a:off x="1538657" y="5839290"/>
            <a:ext cx="7402286" cy="764568"/>
          </a:xfrm>
          <a:prstGeom prst="rect">
            <a:avLst/>
          </a:prstGeom>
          <a:blipFill rotWithShape="0">
            <a:blip r:embed="rId4"/>
            <a:stretch>
              <a:fillRect/>
            </a:stretch>
          </a:blipFill>
        </p:spPr>
        <p:txBody>
          <a:bodyPr/>
          <a:lstStyle/>
          <a:p>
            <a:pPr>
              <a:defRPr/>
            </a:pPr>
            <a:r>
              <a:rPr lang="ru-RU">
                <a:noFill/>
              </a:rPr>
              <a:t> </a:t>
            </a:r>
          </a:p>
        </p:txBody>
      </p:sp>
      <p:cxnSp>
        <p:nvCxnSpPr>
          <p:cNvPr id="9" name="Прямая со стрелкой 8"/>
          <p:cNvCxnSpPr/>
          <p:nvPr/>
        </p:nvCxnSpPr>
        <p:spPr>
          <a:xfrm flipH="1">
            <a:off x="6165850" y="4040188"/>
            <a:ext cx="819150" cy="871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a:spLocks noRot="1" noChangeAspect="1" noMove="1" noResize="1" noEditPoints="1" noAdjustHandles="1" noChangeArrowheads="1" noChangeShapeType="1" noTextEdit="1"/>
          </p:cNvSpPr>
          <p:nvPr/>
        </p:nvSpPr>
        <p:spPr>
          <a:xfrm>
            <a:off x="6421510" y="1732453"/>
            <a:ext cx="2722490" cy="2308324"/>
          </a:xfrm>
          <a:prstGeom prst="rect">
            <a:avLst/>
          </a:prstGeom>
          <a:blipFill rotWithShape="0">
            <a:blip r:embed="rId5"/>
            <a:stretch>
              <a:fillRect l="-1790" t="-1319" r="-2461"/>
            </a:stretch>
          </a:blipFill>
        </p:spPr>
        <p:txBody>
          <a:bodyPr/>
          <a:lstStyle/>
          <a:p>
            <a:pPr>
              <a:defRPr/>
            </a:pPr>
            <a:r>
              <a:rPr lang="ru-RU">
                <a:noFill/>
              </a:rPr>
              <a:t> </a:t>
            </a:r>
          </a:p>
        </p:txBody>
      </p:sp>
      <p:sp>
        <p:nvSpPr>
          <p:cNvPr id="11" name="Прямоугольник 10"/>
          <p:cNvSpPr/>
          <p:nvPr/>
        </p:nvSpPr>
        <p:spPr>
          <a:xfrm>
            <a:off x="6421438" y="1731963"/>
            <a:ext cx="2615058" cy="2308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Tree>
    <p:extLst>
      <p:ext uri="{BB962C8B-B14F-4D97-AF65-F5344CB8AC3E}">
        <p14:creationId xmlns:p14="http://schemas.microsoft.com/office/powerpoint/2010/main" val="3139060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p:cNvSpPr>
            <a:spLocks noGrp="1"/>
          </p:cNvSpPr>
          <p:nvPr>
            <p:ph type="title"/>
          </p:nvPr>
        </p:nvSpPr>
        <p:spPr>
          <a:xfrm>
            <a:off x="0" y="30415"/>
            <a:ext cx="9144000" cy="1281112"/>
          </a:xfrm>
        </p:spPr>
        <p:txBody>
          <a:bodyPr/>
          <a:lstStyle/>
          <a:p>
            <a:pPr algn="ctr" eaLnBrk="1" hangingPunct="1"/>
            <a:r>
              <a:rPr lang="ru-RU" altLang="ru-RU" sz="2800" dirty="0" smtClean="0"/>
              <a:t>Сравнение </a:t>
            </a:r>
            <a:r>
              <a:rPr lang="en-US" altLang="ru-RU" sz="2800" i="1" u="sng" dirty="0" smtClean="0"/>
              <a:t>Observability-Based Metric</a:t>
            </a:r>
            <a:r>
              <a:rPr lang="ru-RU" altLang="ru-RU" sz="2800" dirty="0" smtClean="0"/>
              <a:t> с Усредненной метрикой, основанной </a:t>
            </a:r>
            <a:r>
              <a:rPr lang="ru-RU" altLang="ru-RU" sz="2800" dirty="0"/>
              <a:t>на наблюдаемости вентилей</a:t>
            </a:r>
            <a:endParaRPr lang="ru-RU" altLang="ru-RU" sz="2800" i="1" u="sng" dirty="0" smtClean="0"/>
          </a:p>
        </p:txBody>
      </p:sp>
      <p:graphicFrame>
        <p:nvGraphicFramePr>
          <p:cNvPr id="4" name="Диаграмма 3"/>
          <p:cNvGraphicFramePr/>
          <p:nvPr/>
        </p:nvGraphicFramePr>
        <p:xfrm>
          <a:off x="2592606" y="1787021"/>
          <a:ext cx="4386269" cy="2821891"/>
        </p:xfrm>
        <a:graphic>
          <a:graphicData uri="http://schemas.openxmlformats.org/drawingml/2006/chart">
            <c:chart xmlns:c="http://schemas.openxmlformats.org/drawingml/2006/chart" xmlns:r="http://schemas.openxmlformats.org/officeDocument/2006/relationships" r:id="rId3"/>
          </a:graphicData>
        </a:graphic>
      </p:graphicFrame>
      <p:pic>
        <p:nvPicPr>
          <p:cNvPr id="44036" name="Рисунок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2388" y="4608513"/>
            <a:ext cx="594201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7"/>
          <p:cNvSpPr txBox="1">
            <a:spLocks noChangeArrowheads="1"/>
          </p:cNvSpPr>
          <p:nvPr/>
        </p:nvSpPr>
        <p:spPr bwMode="auto">
          <a:xfrm>
            <a:off x="2925763" y="1470025"/>
            <a:ext cx="3451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Схема полного сумматора</a:t>
            </a:r>
          </a:p>
        </p:txBody>
      </p:sp>
    </p:spTree>
    <p:extLst>
      <p:ext uri="{BB962C8B-B14F-4D97-AF65-F5344CB8AC3E}">
        <p14:creationId xmlns:p14="http://schemas.microsoft.com/office/powerpoint/2010/main" val="422233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Рисунок 5" descr="D:\Работа\Работа\Backup 10.12.09\работа\Бамажки\Руководство отделом\Ромино наследие\ИППМ Статьи\Статья 033 (Fault Injection WoS)\figur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2936875"/>
            <a:ext cx="5195887"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755650" y="179388"/>
            <a:ext cx="7778750" cy="657225"/>
          </a:xfrm>
        </p:spPr>
        <p:txBody>
          <a:bodyPr>
            <a:normAutofit fontScale="90000"/>
          </a:bodyPr>
          <a:lstStyle/>
          <a:p>
            <a:pPr eaLnBrk="1" hangingPunct="1">
              <a:defRPr/>
            </a:pPr>
            <a:r>
              <a:rPr lang="ru-RU" dirty="0" smtClean="0"/>
              <a:t>Нижние и верхние границы полинома ошибки</a:t>
            </a:r>
            <a:endParaRPr lang="ru-RU" dirty="0"/>
          </a:p>
        </p:txBody>
      </p:sp>
      <p:sp>
        <p:nvSpPr>
          <p:cNvPr id="4" name="Прямоугольник 3"/>
          <p:cNvSpPr>
            <a:spLocks noRot="1" noChangeAspect="1" noMove="1" noResize="1" noEditPoints="1" noAdjustHandles="1" noChangeArrowheads="1" noChangeShapeType="1" noTextEdit="1"/>
          </p:cNvSpPr>
          <p:nvPr/>
        </p:nvSpPr>
        <p:spPr>
          <a:xfrm>
            <a:off x="1099896" y="2017046"/>
            <a:ext cx="3436697" cy="958980"/>
          </a:xfrm>
          <a:prstGeom prst="rect">
            <a:avLst/>
          </a:prstGeom>
          <a:blipFill rotWithShape="0">
            <a:blip r:embed="rId4"/>
            <a:stretch>
              <a:fillRect/>
            </a:stretch>
          </a:blipFill>
        </p:spPr>
        <p:txBody>
          <a:bodyPr/>
          <a:lstStyle/>
          <a:p>
            <a:pPr>
              <a:defRPr/>
            </a:pPr>
            <a:r>
              <a:rPr lang="ru-RU">
                <a:noFill/>
              </a:rPr>
              <a:t> </a:t>
            </a:r>
          </a:p>
        </p:txBody>
      </p:sp>
      <p:sp>
        <p:nvSpPr>
          <p:cNvPr id="5" name="Прямоугольник 4"/>
          <p:cNvSpPr>
            <a:spLocks noRot="1" noChangeAspect="1" noMove="1" noResize="1" noEditPoints="1" noAdjustHandles="1" noChangeArrowheads="1" noChangeShapeType="1" noTextEdit="1"/>
          </p:cNvSpPr>
          <p:nvPr/>
        </p:nvSpPr>
        <p:spPr>
          <a:xfrm>
            <a:off x="1927211" y="1052736"/>
            <a:ext cx="6509657" cy="923330"/>
          </a:xfrm>
          <a:prstGeom prst="rect">
            <a:avLst/>
          </a:prstGeom>
          <a:blipFill rotWithShape="0">
            <a:blip r:embed="rId5"/>
            <a:stretch>
              <a:fillRect t="-3974" b="-10596"/>
            </a:stretch>
          </a:blipFill>
        </p:spPr>
        <p:txBody>
          <a:bodyPr/>
          <a:lstStyle/>
          <a:p>
            <a:pPr>
              <a:defRPr/>
            </a:pPr>
            <a:r>
              <a:rPr lang="ru-RU">
                <a:noFill/>
              </a:rPr>
              <a:t> </a:t>
            </a:r>
          </a:p>
        </p:txBody>
      </p:sp>
      <p:sp>
        <p:nvSpPr>
          <p:cNvPr id="7" name="Прямоугольник 6"/>
          <p:cNvSpPr>
            <a:spLocks noRot="1" noChangeAspect="1" noMove="1" noResize="1" noEditPoints="1" noAdjustHandles="1" noChangeArrowheads="1" noChangeShapeType="1" noTextEdit="1"/>
          </p:cNvSpPr>
          <p:nvPr/>
        </p:nvSpPr>
        <p:spPr>
          <a:xfrm>
            <a:off x="5182039" y="2015442"/>
            <a:ext cx="3930115" cy="960584"/>
          </a:xfrm>
          <a:prstGeom prst="rect">
            <a:avLst/>
          </a:prstGeom>
          <a:blipFill rotWithShape="0">
            <a:blip r:embed="rId6"/>
            <a:stretch>
              <a:fillRect/>
            </a:stretch>
          </a:blipFill>
        </p:spPr>
        <p:txBody>
          <a:bodyPr/>
          <a:lstStyle/>
          <a:p>
            <a:pPr>
              <a:defRPr/>
            </a:pPr>
            <a:r>
              <a:rPr lang="ru-RU">
                <a:noFill/>
              </a:rPr>
              <a:t> </a:t>
            </a:r>
          </a:p>
        </p:txBody>
      </p:sp>
    </p:spTree>
    <p:extLst>
      <p:ext uri="{BB962C8B-B14F-4D97-AF65-F5344CB8AC3E}">
        <p14:creationId xmlns:p14="http://schemas.microsoft.com/office/powerpoint/2010/main" val="2937996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p:cNvSpPr>
            <a:spLocks noGrp="1"/>
          </p:cNvSpPr>
          <p:nvPr>
            <p:ph type="title"/>
          </p:nvPr>
        </p:nvSpPr>
        <p:spPr>
          <a:xfrm>
            <a:off x="877888" y="107950"/>
            <a:ext cx="7672387" cy="868363"/>
          </a:xfrm>
        </p:spPr>
        <p:txBody>
          <a:bodyPr/>
          <a:lstStyle/>
          <a:p>
            <a:pPr algn="ctr" eaLnBrk="1" hangingPunct="1"/>
            <a:r>
              <a:rPr lang="ru-RU" altLang="ru-RU" sz="3000" smtClean="0"/>
              <a:t>Сравнение методов повышения логической устойчивости</a:t>
            </a:r>
          </a:p>
        </p:txBody>
      </p:sp>
      <p:pic>
        <p:nvPicPr>
          <p:cNvPr id="48131" name="Рисунок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987425"/>
            <a:ext cx="393065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Box 5"/>
          <p:cNvSpPr txBox="1">
            <a:spLocks noChangeArrowheads="1"/>
          </p:cNvSpPr>
          <p:nvPr/>
        </p:nvSpPr>
        <p:spPr bwMode="auto">
          <a:xfrm>
            <a:off x="1147763" y="2517775"/>
            <a:ext cx="194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i="1"/>
              <a:t>(</a:t>
            </a:r>
            <a:r>
              <a:rPr lang="ru-RU" altLang="ru-RU" i="1"/>
              <a:t>1132388 теста</a:t>
            </a:r>
            <a:r>
              <a:rPr lang="en-US" altLang="ru-RU" i="1"/>
              <a:t>)</a:t>
            </a:r>
            <a:endParaRPr lang="ru-RU" altLang="ru-RU" i="1"/>
          </a:p>
        </p:txBody>
      </p:sp>
      <p:sp>
        <p:nvSpPr>
          <p:cNvPr id="48133" name="TextBox 8"/>
          <p:cNvSpPr txBox="1">
            <a:spLocks noChangeArrowheads="1"/>
          </p:cNvSpPr>
          <p:nvPr/>
        </p:nvSpPr>
        <p:spPr bwMode="auto">
          <a:xfrm>
            <a:off x="7416800" y="1493838"/>
            <a:ext cx="59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с17</a:t>
            </a:r>
          </a:p>
        </p:txBody>
      </p:sp>
      <p:cxnSp>
        <p:nvCxnSpPr>
          <p:cNvPr id="11" name="Прямая со стрелкой 10"/>
          <p:cNvCxnSpPr/>
          <p:nvPr/>
        </p:nvCxnSpPr>
        <p:spPr>
          <a:xfrm flipH="1">
            <a:off x="6645275" y="1765300"/>
            <a:ext cx="817563" cy="96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135" name="TextBox 11"/>
          <p:cNvSpPr txBox="1">
            <a:spLocks noChangeArrowheads="1"/>
          </p:cNvSpPr>
          <p:nvPr/>
        </p:nvSpPr>
        <p:spPr bwMode="auto">
          <a:xfrm>
            <a:off x="1246188" y="1341438"/>
            <a:ext cx="1668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с17_</a:t>
            </a:r>
            <a:r>
              <a:rPr lang="en-US" altLang="ru-RU"/>
              <a:t>tmr_max</a:t>
            </a:r>
            <a:endParaRPr lang="ru-RU" altLang="ru-RU"/>
          </a:p>
        </p:txBody>
      </p:sp>
      <p:cxnSp>
        <p:nvCxnSpPr>
          <p:cNvPr id="13" name="Прямая со стрелкой 12"/>
          <p:cNvCxnSpPr/>
          <p:nvPr/>
        </p:nvCxnSpPr>
        <p:spPr>
          <a:xfrm>
            <a:off x="2914650" y="1709738"/>
            <a:ext cx="1044575" cy="681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137" name="TextBox 14"/>
          <p:cNvSpPr txBox="1">
            <a:spLocks noChangeArrowheads="1"/>
          </p:cNvSpPr>
          <p:nvPr/>
        </p:nvSpPr>
        <p:spPr bwMode="auto">
          <a:xfrm>
            <a:off x="1246188" y="2022475"/>
            <a:ext cx="158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с17_</a:t>
            </a:r>
            <a:r>
              <a:rPr lang="en-US" altLang="ru-RU"/>
              <a:t>tmr_min</a:t>
            </a:r>
            <a:endParaRPr lang="ru-RU" altLang="ru-RU"/>
          </a:p>
        </p:txBody>
      </p:sp>
      <p:cxnSp>
        <p:nvCxnSpPr>
          <p:cNvPr id="16" name="Прямая со стрелкой 15"/>
          <p:cNvCxnSpPr/>
          <p:nvPr/>
        </p:nvCxnSpPr>
        <p:spPr>
          <a:xfrm>
            <a:off x="2914650" y="2368550"/>
            <a:ext cx="1360488" cy="839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endCxn id="48140" idx="0"/>
          </p:cNvCxnSpPr>
          <p:nvPr/>
        </p:nvCxnSpPr>
        <p:spPr>
          <a:xfrm>
            <a:off x="3857625" y="3132138"/>
            <a:ext cx="0" cy="7096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8140" name="TextBox 24"/>
          <p:cNvSpPr txBox="1">
            <a:spLocks noChangeArrowheads="1"/>
          </p:cNvSpPr>
          <p:nvPr/>
        </p:nvSpPr>
        <p:spPr bwMode="auto">
          <a:xfrm>
            <a:off x="3541713" y="3841750"/>
            <a:ext cx="633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a:t>0.05</a:t>
            </a:r>
            <a:endParaRPr lang="ru-RU" altLang="ru-RU"/>
          </a:p>
        </p:txBody>
      </p:sp>
      <p:pic>
        <p:nvPicPr>
          <p:cNvPr id="27" name="Рисунок 26"/>
          <p:cNvPicPr>
            <a:picLocks noChangeAspect="1"/>
          </p:cNvPicPr>
          <p:nvPr/>
        </p:nvPicPr>
        <p:blipFill rotWithShape="1">
          <a:blip r:embed="rId4"/>
          <a:srcRect l="9128" t="3535" r="20262" b="3661"/>
          <a:stretch/>
        </p:blipFill>
        <p:spPr>
          <a:xfrm>
            <a:off x="6932613" y="2170113"/>
            <a:ext cx="2001837" cy="1987550"/>
          </a:xfrm>
          <a:prstGeom prst="rect">
            <a:avLst/>
          </a:prstGeom>
          <a:ln>
            <a:solidFill>
              <a:schemeClr val="accent1">
                <a:shade val="90000"/>
              </a:schemeClr>
            </a:solidFill>
          </a:ln>
        </p:spPr>
      </p:pic>
      <p:cxnSp>
        <p:nvCxnSpPr>
          <p:cNvPr id="29" name="Прямая соединительная линия 28"/>
          <p:cNvCxnSpPr/>
          <p:nvPr/>
        </p:nvCxnSpPr>
        <p:spPr>
          <a:xfrm flipH="1">
            <a:off x="3511550" y="3163888"/>
            <a:ext cx="3460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a:off x="3857625" y="2162175"/>
            <a:ext cx="3065463" cy="993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flipV="1">
            <a:off x="3883025" y="3638550"/>
            <a:ext cx="3040063" cy="5222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Таблица 2"/>
          <p:cNvGraphicFramePr>
            <a:graphicFrameLocks noGrp="1"/>
          </p:cNvGraphicFramePr>
          <p:nvPr/>
        </p:nvGraphicFramePr>
        <p:xfrm>
          <a:off x="1147521" y="4436292"/>
          <a:ext cx="7402252" cy="2338707"/>
        </p:xfrm>
        <a:graphic>
          <a:graphicData uri="http://schemas.openxmlformats.org/drawingml/2006/table">
            <a:tbl>
              <a:tblPr firstRow="1" firstCol="1" bandRow="1">
                <a:tableStyleId>{5C22544A-7EE6-4342-B048-85BDC9FD1C3A}</a:tableStyleId>
              </a:tblPr>
              <a:tblGrid>
                <a:gridCol w="1037506">
                  <a:extLst>
                    <a:ext uri="{9D8B030D-6E8A-4147-A177-3AD203B41FA5}">
                      <a16:colId xmlns:a16="http://schemas.microsoft.com/office/drawing/2014/main" val="20000"/>
                    </a:ext>
                  </a:extLst>
                </a:gridCol>
                <a:gridCol w="626474">
                  <a:extLst>
                    <a:ext uri="{9D8B030D-6E8A-4147-A177-3AD203B41FA5}">
                      <a16:colId xmlns:a16="http://schemas.microsoft.com/office/drawing/2014/main" val="20001"/>
                    </a:ext>
                  </a:extLst>
                </a:gridCol>
                <a:gridCol w="838241">
                  <a:extLst>
                    <a:ext uri="{9D8B030D-6E8A-4147-A177-3AD203B41FA5}">
                      <a16:colId xmlns:a16="http://schemas.microsoft.com/office/drawing/2014/main" val="20002"/>
                    </a:ext>
                  </a:extLst>
                </a:gridCol>
                <a:gridCol w="838241">
                  <a:extLst>
                    <a:ext uri="{9D8B030D-6E8A-4147-A177-3AD203B41FA5}">
                      <a16:colId xmlns:a16="http://schemas.microsoft.com/office/drawing/2014/main" val="20003"/>
                    </a:ext>
                  </a:extLst>
                </a:gridCol>
                <a:gridCol w="1978689">
                  <a:extLst>
                    <a:ext uri="{9D8B030D-6E8A-4147-A177-3AD203B41FA5}">
                      <a16:colId xmlns:a16="http://schemas.microsoft.com/office/drawing/2014/main" val="20004"/>
                    </a:ext>
                  </a:extLst>
                </a:gridCol>
                <a:gridCol w="2083101">
                  <a:extLst>
                    <a:ext uri="{9D8B030D-6E8A-4147-A177-3AD203B41FA5}">
                      <a16:colId xmlns:a16="http://schemas.microsoft.com/office/drawing/2014/main" val="20005"/>
                    </a:ext>
                  </a:extLst>
                </a:gridCol>
              </a:tblGrid>
              <a:tr h="456924">
                <a:tc rowSpan="2">
                  <a:txBody>
                    <a:bodyPr/>
                    <a:lstStyle/>
                    <a:p>
                      <a:pPr algn="just">
                        <a:lnSpc>
                          <a:spcPct val="107000"/>
                        </a:lnSpc>
                        <a:spcAft>
                          <a:spcPts val="0"/>
                        </a:spcAft>
                      </a:pPr>
                      <a:r>
                        <a:rPr lang="en-US" sz="1200" dirty="0">
                          <a:effectLst/>
                        </a:rPr>
                        <a:t>Benchmark</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just">
                        <a:lnSpc>
                          <a:spcPct val="107000"/>
                        </a:lnSpc>
                        <a:spcAft>
                          <a:spcPts val="0"/>
                        </a:spcAft>
                      </a:pPr>
                      <a:r>
                        <a:rPr lang="en-US" sz="1200">
                          <a:effectLst/>
                        </a:rPr>
                        <a:t>Characteristics</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tc hMerge="1">
                  <a:txBody>
                    <a:bodyPr/>
                    <a:lstStyle/>
                    <a:p>
                      <a:endParaRPr lang="ru-RU"/>
                    </a:p>
                  </a:txBody>
                  <a:tcPr/>
                </a:tc>
                <a:tc rowSpan="2">
                  <a:txBody>
                    <a:bodyPr/>
                    <a:lstStyle/>
                    <a:p>
                      <a:pPr algn="just">
                        <a:lnSpc>
                          <a:spcPct val="107000"/>
                        </a:lnSpc>
                        <a:spcAft>
                          <a:spcPts val="0"/>
                        </a:spcAft>
                      </a:pPr>
                      <a:r>
                        <a:rPr lang="en-US" sz="1200" dirty="0">
                          <a:effectLst/>
                        </a:rPr>
                        <a:t>Number of simulations required to accurately restore the fault polynomial</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just">
                        <a:lnSpc>
                          <a:spcPct val="107000"/>
                        </a:lnSpc>
                        <a:spcAft>
                          <a:spcPts val="0"/>
                        </a:spcAft>
                      </a:pPr>
                      <a:r>
                        <a:rPr lang="en-US" sz="1200">
                          <a:effectLst/>
                        </a:rPr>
                        <a:t>Number of simulations to  uniquely identify the most reliable circuit in certain range</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56924">
                <a:tc vMerge="1">
                  <a:txBody>
                    <a:bodyPr/>
                    <a:lstStyle/>
                    <a:p>
                      <a:endParaRPr lang="ru-RU"/>
                    </a:p>
                  </a:txBody>
                  <a:tcPr/>
                </a:tc>
                <a:tc>
                  <a:txBody>
                    <a:bodyPr/>
                    <a:lstStyle/>
                    <a:p>
                      <a:pPr algn="just">
                        <a:lnSpc>
                          <a:spcPct val="107000"/>
                        </a:lnSpc>
                        <a:spcAft>
                          <a:spcPts val="0"/>
                        </a:spcAft>
                      </a:pPr>
                      <a:r>
                        <a:rPr lang="en-US" sz="1200">
                          <a:effectLst/>
                        </a:rPr>
                        <a:t>inputs</a:t>
                      </a:r>
                      <a:endParaRPr lang="ru-RU" sz="1100">
                        <a:effectLst/>
                      </a:endParaRPr>
                    </a:p>
                    <a:p>
                      <a:pPr algn="just">
                        <a:lnSpc>
                          <a:spcPct val="107000"/>
                        </a:lnSpc>
                        <a:spcAft>
                          <a:spcPts val="0"/>
                        </a:spcAft>
                      </a:pPr>
                      <a:r>
                        <a:rPr lang="en-US" sz="12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Size</a:t>
                      </a:r>
                      <a:endParaRPr lang="ru-RU" sz="1100">
                        <a:effectLst/>
                      </a:endParaRPr>
                    </a:p>
                    <a:p>
                      <a:pPr algn="just">
                        <a:lnSpc>
                          <a:spcPct val="107000"/>
                        </a:lnSpc>
                        <a:spcAft>
                          <a:spcPts val="0"/>
                        </a:spcAft>
                      </a:pPr>
                      <a:r>
                        <a:rPr lang="en-US" sz="12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TMR Size</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1"/>
                  </a:ext>
                </a:extLst>
              </a:tr>
              <a:tr h="201420">
                <a:tc gridSpan="6">
                  <a:txBody>
                    <a:bodyPr/>
                    <a:lstStyle/>
                    <a:p>
                      <a:endParaRPr lang="ru-RU" sz="1300"/>
                    </a:p>
                  </a:txBody>
                  <a:tcPr marL="68580" marR="68580" marT="0" marB="0">
                    <a:blipFill rotWithShape="0">
                      <a:blip r:embed="rId5"/>
                      <a:stretch>
                        <a:fillRect l="-82" t="-500000" r="-329" b="-665625"/>
                      </a:stretch>
                    </a:blip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201420">
                <a:tc>
                  <a:txBody>
                    <a:bodyPr/>
                    <a:lstStyle/>
                    <a:p>
                      <a:pPr algn="just">
                        <a:lnSpc>
                          <a:spcPct val="107000"/>
                        </a:lnSpc>
                        <a:spcAft>
                          <a:spcPts val="0"/>
                        </a:spcAft>
                      </a:pPr>
                      <a:r>
                        <a:rPr lang="en-US" sz="1200">
                          <a:effectLst/>
                        </a:rPr>
                        <a:t>C17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sz="1300"/>
                    </a:p>
                  </a:txBody>
                  <a:tcPr marL="68580" marR="68580" marT="0" marB="0">
                    <a:blipFill rotWithShape="0">
                      <a:blip r:embed="rId5"/>
                      <a:stretch>
                        <a:fillRect l="-168923" t="-600000" r="-106462" b="-565625"/>
                      </a:stretch>
                    </a:blipFill>
                  </a:tcPr>
                </a:tc>
                <a:tc>
                  <a:txBody>
                    <a:bodyPr/>
                    <a:lstStyle/>
                    <a:p>
                      <a:pPr algn="just">
                        <a:lnSpc>
                          <a:spcPct val="107000"/>
                        </a:lnSpc>
                        <a:spcAft>
                          <a:spcPts val="0"/>
                        </a:spcAft>
                      </a:pPr>
                      <a:r>
                        <a:rPr lang="en-US" sz="1200">
                          <a:effectLst/>
                        </a:rPr>
                        <a:t>11134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02041">
                <a:tc>
                  <a:txBody>
                    <a:bodyPr/>
                    <a:lstStyle/>
                    <a:p>
                      <a:pPr algn="just">
                        <a:lnSpc>
                          <a:spcPct val="107000"/>
                        </a:lnSpc>
                        <a:spcAft>
                          <a:spcPts val="0"/>
                        </a:spcAft>
                      </a:pPr>
                      <a:r>
                        <a:rPr lang="en-US" sz="1200">
                          <a:effectLst/>
                        </a:rPr>
                        <a:t>Full adder</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sz="1300"/>
                    </a:p>
                  </a:txBody>
                  <a:tcPr marL="68580" marR="68580" marT="0" marB="0">
                    <a:blipFill rotWithShape="0">
                      <a:blip r:embed="rId5"/>
                      <a:stretch>
                        <a:fillRect l="-168923" t="-658824" r="-106462" b="-432353"/>
                      </a:stretch>
                    </a:blipFill>
                  </a:tcPr>
                </a:tc>
                <a:tc>
                  <a:txBody>
                    <a:bodyPr/>
                    <a:lstStyle/>
                    <a:p>
                      <a:pPr algn="just">
                        <a:lnSpc>
                          <a:spcPct val="107000"/>
                        </a:lnSpc>
                        <a:spcAft>
                          <a:spcPts val="0"/>
                        </a:spcAft>
                      </a:pPr>
                      <a:r>
                        <a:rPr lang="ru-RU" sz="1200">
                          <a:effectLst/>
                        </a:rPr>
                        <a:t>1708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15718">
                <a:tc>
                  <a:txBody>
                    <a:bodyPr/>
                    <a:lstStyle/>
                    <a:p>
                      <a:pPr algn="just">
                        <a:lnSpc>
                          <a:spcPct val="107000"/>
                        </a:lnSpc>
                        <a:spcAft>
                          <a:spcPts val="0"/>
                        </a:spcAft>
                      </a:pPr>
                      <a:r>
                        <a:rPr lang="en-US" sz="1200">
                          <a:effectLst/>
                        </a:rPr>
                        <a:t>Half adder</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sz="1300"/>
                    </a:p>
                  </a:txBody>
                  <a:tcPr marL="68580" marR="68580" marT="0" marB="0">
                    <a:blipFill rotWithShape="0">
                      <a:blip r:embed="rId5"/>
                      <a:stretch>
                        <a:fillRect l="-168923" t="-716667" r="-106462" b="-308333"/>
                      </a:stretch>
                    </a:blipFill>
                  </a:tcPr>
                </a:tc>
                <a:tc>
                  <a:txBody>
                    <a:bodyPr/>
                    <a:lstStyle/>
                    <a:p>
                      <a:pPr algn="just">
                        <a:lnSpc>
                          <a:spcPct val="107000"/>
                        </a:lnSpc>
                        <a:spcAft>
                          <a:spcPts val="0"/>
                        </a:spcAft>
                      </a:pPr>
                      <a:r>
                        <a:rPr lang="ru-RU" sz="1200">
                          <a:effectLst/>
                        </a:rPr>
                        <a:t>36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01420">
                <a:tc>
                  <a:txBody>
                    <a:bodyPr/>
                    <a:lstStyle/>
                    <a:p>
                      <a:pPr algn="just">
                        <a:lnSpc>
                          <a:spcPct val="107000"/>
                        </a:lnSpc>
                        <a:spcAft>
                          <a:spcPts val="0"/>
                        </a:spcAft>
                      </a:pPr>
                      <a:r>
                        <a:rPr lang="en-US" sz="1200">
                          <a:effectLst/>
                        </a:rPr>
                        <a:t>Maj3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sz="1300"/>
                    </a:p>
                  </a:txBody>
                  <a:tcPr marL="68580" marR="68580" marT="0" marB="0">
                    <a:blipFill rotWithShape="0">
                      <a:blip r:embed="rId5"/>
                      <a:stretch>
                        <a:fillRect l="-168923" t="-890909" r="-106462" b="-236364"/>
                      </a:stretch>
                    </a:blipFill>
                  </a:tcPr>
                </a:tc>
                <a:tc>
                  <a:txBody>
                    <a:bodyPr/>
                    <a:lstStyle/>
                    <a:p>
                      <a:pPr algn="just">
                        <a:lnSpc>
                          <a:spcPct val="107000"/>
                        </a:lnSpc>
                        <a:spcAft>
                          <a:spcPts val="0"/>
                        </a:spcAft>
                      </a:pPr>
                      <a:r>
                        <a:rPr lang="ru-RU" sz="1200">
                          <a:effectLst/>
                        </a:rPr>
                        <a:t>824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01420">
                <a:tc>
                  <a:txBody>
                    <a:bodyPr/>
                    <a:lstStyle/>
                    <a:p>
                      <a:pPr algn="just">
                        <a:lnSpc>
                          <a:spcPct val="107000"/>
                        </a:lnSpc>
                        <a:spcAft>
                          <a:spcPts val="0"/>
                        </a:spcAft>
                      </a:pPr>
                      <a:r>
                        <a:rPr lang="en-US" sz="1200">
                          <a:effectLst/>
                        </a:rPr>
                        <a:t>Maj5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44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sz="1300"/>
                    </a:p>
                  </a:txBody>
                  <a:tcPr marL="68580" marR="68580" marT="0" marB="0">
                    <a:blipFill rotWithShape="0">
                      <a:blip r:embed="rId5"/>
                      <a:stretch>
                        <a:fillRect l="-168923" t="-1021875" r="-106462" b="-143750"/>
                      </a:stretch>
                    </a:blipFill>
                  </a:tcPr>
                </a:tc>
                <a:tc>
                  <a:txBody>
                    <a:bodyPr/>
                    <a:lstStyle/>
                    <a:p>
                      <a:pPr algn="just">
                        <a:lnSpc>
                          <a:spcPct val="107000"/>
                        </a:lnSpc>
                        <a:spcAft>
                          <a:spcPts val="0"/>
                        </a:spcAft>
                      </a:pPr>
                      <a:r>
                        <a:rPr lang="en-US" sz="1200">
                          <a:effectLst/>
                        </a:rPr>
                        <a:t>4799552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01420">
                <a:tc>
                  <a:txBody>
                    <a:bodyPr/>
                    <a:lstStyle/>
                    <a:p>
                      <a:pPr algn="just">
                        <a:lnSpc>
                          <a:spcPct val="107000"/>
                        </a:lnSpc>
                        <a:spcAft>
                          <a:spcPts val="0"/>
                        </a:spcAft>
                      </a:pPr>
                      <a:r>
                        <a:rPr lang="en-US" sz="1200">
                          <a:effectLst/>
                        </a:rPr>
                        <a:t>B1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59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sz="1300"/>
                    </a:p>
                  </a:txBody>
                  <a:tcPr marL="68580" marR="68580" marT="0" marB="0">
                    <a:blipFill rotWithShape="0">
                      <a:blip r:embed="rId5"/>
                      <a:stretch>
                        <a:fillRect l="-168923" t="-1121875" r="-106462" b="-43750"/>
                      </a:stretch>
                    </a:blipFill>
                  </a:tcPr>
                </a:tc>
                <a:tc>
                  <a:txBody>
                    <a:bodyPr/>
                    <a:lstStyle/>
                    <a:p>
                      <a:pPr algn="just">
                        <a:lnSpc>
                          <a:spcPct val="107000"/>
                        </a:lnSpc>
                        <a:spcAft>
                          <a:spcPts val="0"/>
                        </a:spcAft>
                      </a:pPr>
                      <a:r>
                        <a:rPr lang="en-US" sz="1200" dirty="0">
                          <a:effectLst/>
                        </a:rPr>
                        <a:t>144204</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95961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Рисунок 4"/>
          <p:cNvPicPr>
            <a:picLocks noChangeAspect="1" noChangeArrowheads="1"/>
          </p:cNvPicPr>
          <p:nvPr/>
        </p:nvPicPr>
        <p:blipFill>
          <a:blip r:embed="rId3">
            <a:extLst>
              <a:ext uri="{28A0092B-C50C-407E-A947-70E740481C1C}">
                <a14:useLocalDpi xmlns:a14="http://schemas.microsoft.com/office/drawing/2010/main" val="0"/>
              </a:ext>
            </a:extLst>
          </a:blip>
          <a:srcRect l="1785" t="5119" r="1485" b="6927"/>
          <a:stretch>
            <a:fillRect/>
          </a:stretch>
        </p:blipFill>
        <p:spPr bwMode="auto">
          <a:xfrm>
            <a:off x="3132138" y="4224338"/>
            <a:ext cx="5764212"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Рисунок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744788"/>
            <a:ext cx="2333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Рисунок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570038"/>
            <a:ext cx="2998787"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7"/>
          <p:cNvSpPr txBox="1">
            <a:spLocks noChangeArrowheads="1"/>
          </p:cNvSpPr>
          <p:nvPr/>
        </p:nvSpPr>
        <p:spPr bwMode="auto">
          <a:xfrm>
            <a:off x="900113" y="966788"/>
            <a:ext cx="3646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Обратное распространение </a:t>
            </a:r>
            <a:r>
              <a:rPr lang="en-US" altLang="ru-RU"/>
              <a:t>ODC</a:t>
            </a:r>
            <a:endParaRPr lang="ru-RU" altLang="ru-RU"/>
          </a:p>
        </p:txBody>
      </p:sp>
      <p:sp>
        <p:nvSpPr>
          <p:cNvPr id="39942" name="TextBox 8"/>
          <p:cNvSpPr txBox="1">
            <a:spLocks noChangeArrowheads="1"/>
          </p:cNvSpPr>
          <p:nvPr/>
        </p:nvSpPr>
        <p:spPr bwMode="auto">
          <a:xfrm>
            <a:off x="5256213" y="1687513"/>
            <a:ext cx="3887787" cy="1754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a:t>ODC (observability don’t care mask) – </a:t>
            </a:r>
            <a:r>
              <a:rPr lang="ru-RU" altLang="ru-RU"/>
              <a:t>маска наблюдаемости вентилей, определяющая наблюдаемость вентиля в каждый отдельный  момент моделирования.</a:t>
            </a:r>
            <a:endParaRPr lang="en-US" altLang="ru-RU"/>
          </a:p>
          <a:p>
            <a:r>
              <a:rPr lang="en-US" altLang="ru-RU"/>
              <a:t>  </a:t>
            </a:r>
            <a:endParaRPr lang="ru-RU" altLang="ru-RU"/>
          </a:p>
        </p:txBody>
      </p:sp>
      <p:sp>
        <p:nvSpPr>
          <p:cNvPr id="10" name="Прямоугольник 9"/>
          <p:cNvSpPr/>
          <p:nvPr/>
        </p:nvSpPr>
        <p:spPr>
          <a:xfrm>
            <a:off x="323850" y="1336675"/>
            <a:ext cx="4679950" cy="26558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9944" name="TextBox 10"/>
          <p:cNvSpPr txBox="1">
            <a:spLocks noChangeArrowheads="1"/>
          </p:cNvSpPr>
          <p:nvPr/>
        </p:nvSpPr>
        <p:spPr bwMode="auto">
          <a:xfrm>
            <a:off x="323850" y="4337050"/>
            <a:ext cx="22320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Обратное распространение </a:t>
            </a:r>
            <a:r>
              <a:rPr lang="en-US" altLang="ru-RU"/>
              <a:t>ODC</a:t>
            </a:r>
            <a:r>
              <a:rPr lang="ru-RU" altLang="ru-RU"/>
              <a:t> в условиях наличия </a:t>
            </a:r>
            <a:r>
              <a:rPr lang="ru-RU" altLang="ru-RU" i="1" u="sng"/>
              <a:t>реконвергентных</a:t>
            </a:r>
            <a:r>
              <a:rPr lang="ru-RU" altLang="ru-RU"/>
              <a:t> путей.</a:t>
            </a:r>
          </a:p>
        </p:txBody>
      </p:sp>
      <p:sp>
        <p:nvSpPr>
          <p:cNvPr id="12" name="Овал 11"/>
          <p:cNvSpPr/>
          <p:nvPr/>
        </p:nvSpPr>
        <p:spPr>
          <a:xfrm>
            <a:off x="3660775" y="5480050"/>
            <a:ext cx="792163" cy="287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cxnSp>
        <p:nvCxnSpPr>
          <p:cNvPr id="15" name="Прямая со стрелкой 14"/>
          <p:cNvCxnSpPr/>
          <p:nvPr/>
        </p:nvCxnSpPr>
        <p:spPr>
          <a:xfrm flipV="1">
            <a:off x="2282825" y="5767388"/>
            <a:ext cx="1377950" cy="600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947" name="TextBox 15"/>
          <p:cNvSpPr txBox="1">
            <a:spLocks noChangeArrowheads="1"/>
          </p:cNvSpPr>
          <p:nvPr/>
        </p:nvSpPr>
        <p:spPr bwMode="auto">
          <a:xfrm>
            <a:off x="1550988" y="6319838"/>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Ошибка</a:t>
            </a:r>
          </a:p>
        </p:txBody>
      </p:sp>
      <p:sp>
        <p:nvSpPr>
          <p:cNvPr id="17" name="Выгнутая влево стрелка 16"/>
          <p:cNvSpPr/>
          <p:nvPr/>
        </p:nvSpPr>
        <p:spPr>
          <a:xfrm rot="16652624">
            <a:off x="5354637" y="4787901"/>
            <a:ext cx="817563" cy="2659062"/>
          </a:xfrm>
          <a:prstGeom prst="curvedRightArrow">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solidFill>
                <a:schemeClr val="tx1"/>
              </a:solidFill>
            </a:endParaRPr>
          </a:p>
        </p:txBody>
      </p:sp>
      <p:sp>
        <p:nvSpPr>
          <p:cNvPr id="18" name="Выгнутая влево стрелка 17"/>
          <p:cNvSpPr/>
          <p:nvPr/>
        </p:nvSpPr>
        <p:spPr>
          <a:xfrm rot="16652624" flipH="1">
            <a:off x="5438775" y="3597276"/>
            <a:ext cx="782637" cy="2659062"/>
          </a:xfrm>
          <a:prstGeom prst="curvedRightArrow">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solidFill>
                <a:schemeClr val="tx1"/>
              </a:solidFill>
            </a:endParaRPr>
          </a:p>
        </p:txBody>
      </p:sp>
      <p:sp>
        <p:nvSpPr>
          <p:cNvPr id="39950" name="Заголовок 1"/>
          <p:cNvSpPr>
            <a:spLocks noGrp="1"/>
          </p:cNvSpPr>
          <p:nvPr>
            <p:ph type="title"/>
          </p:nvPr>
        </p:nvSpPr>
        <p:spPr>
          <a:xfrm>
            <a:off x="271463" y="7938"/>
            <a:ext cx="8477250" cy="860425"/>
          </a:xfrm>
        </p:spPr>
        <p:txBody>
          <a:bodyPr/>
          <a:lstStyle/>
          <a:p>
            <a:pPr algn="ctr"/>
            <a:r>
              <a:rPr lang="en-US" altLang="ru-RU" sz="2800" smtClean="0"/>
              <a:t>Fast and Accurate Back Propagation Method for Reliability Evaluation of Logic Circuits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Рисунок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738" y="1268413"/>
            <a:ext cx="4494212"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Box 6"/>
          <p:cNvSpPr txBox="1">
            <a:spLocks noChangeArrowheads="1"/>
          </p:cNvSpPr>
          <p:nvPr/>
        </p:nvSpPr>
        <p:spPr bwMode="auto">
          <a:xfrm>
            <a:off x="395288" y="3130550"/>
            <a:ext cx="33131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a:t>ODC </a:t>
            </a:r>
            <a:r>
              <a:rPr lang="ru-RU" altLang="ru-RU"/>
              <a:t>для реконвергентных участков вычисляется симуляционными методами</a:t>
            </a:r>
          </a:p>
        </p:txBody>
      </p:sp>
      <p:sp>
        <p:nvSpPr>
          <p:cNvPr id="41988" name="TextBox 7"/>
          <p:cNvSpPr txBox="1">
            <a:spLocks noChangeArrowheads="1"/>
          </p:cNvSpPr>
          <p:nvPr/>
        </p:nvSpPr>
        <p:spPr bwMode="auto">
          <a:xfrm>
            <a:off x="395288" y="1617663"/>
            <a:ext cx="2952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Строится направленый ациклический граф с вершинами в точках разветвлений/схождений</a:t>
            </a:r>
          </a:p>
        </p:txBody>
      </p:sp>
      <p:sp>
        <p:nvSpPr>
          <p:cNvPr id="41989" name="TextBox 8"/>
          <p:cNvSpPr txBox="1">
            <a:spLocks noChangeArrowheads="1"/>
          </p:cNvSpPr>
          <p:nvPr/>
        </p:nvSpPr>
        <p:spPr bwMode="auto">
          <a:xfrm>
            <a:off x="395288" y="4365625"/>
            <a:ext cx="33131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Остальные части схемы рассчитываются методом обратного распространения</a:t>
            </a:r>
          </a:p>
        </p:txBody>
      </p:sp>
      <p:sp>
        <p:nvSpPr>
          <p:cNvPr id="41990" name="TextBox 9"/>
          <p:cNvSpPr txBox="1">
            <a:spLocks noChangeArrowheads="1"/>
          </p:cNvSpPr>
          <p:nvPr/>
        </p:nvSpPr>
        <p:spPr bwMode="auto">
          <a:xfrm>
            <a:off x="395288" y="5951538"/>
            <a:ext cx="8353425"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Метод оказывается точным (как симуляционный), однако гораздо более быстрым (как метод обратного распространения)</a:t>
            </a:r>
          </a:p>
        </p:txBody>
      </p:sp>
      <p:sp>
        <p:nvSpPr>
          <p:cNvPr id="41991" name="Заголовок 1"/>
          <p:cNvSpPr>
            <a:spLocks noGrp="1"/>
          </p:cNvSpPr>
          <p:nvPr>
            <p:ph type="title"/>
          </p:nvPr>
        </p:nvSpPr>
        <p:spPr>
          <a:xfrm>
            <a:off x="271463" y="7938"/>
            <a:ext cx="8477250" cy="860425"/>
          </a:xfrm>
        </p:spPr>
        <p:txBody>
          <a:bodyPr/>
          <a:lstStyle/>
          <a:p>
            <a:pPr algn="ctr"/>
            <a:r>
              <a:rPr lang="en-US" altLang="ru-RU" sz="2800" smtClean="0"/>
              <a:t>Fast and Accurate Back Propagation Method for Reliability Evaluation of Logic Circuits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p:cNvSpPr>
            <a:spLocks noGrp="1"/>
          </p:cNvSpPr>
          <p:nvPr>
            <p:ph type="title"/>
          </p:nvPr>
        </p:nvSpPr>
        <p:spPr>
          <a:xfrm>
            <a:off x="271463" y="7938"/>
            <a:ext cx="8477250" cy="860425"/>
          </a:xfrm>
        </p:spPr>
        <p:txBody>
          <a:bodyPr/>
          <a:lstStyle/>
          <a:p>
            <a:pPr algn="ctr"/>
            <a:r>
              <a:rPr lang="ru-RU" altLang="ru-RU" sz="2800" dirty="0"/>
              <a:t>Сравнение точности алгоритмов на схемах </a:t>
            </a:r>
            <a:r>
              <a:rPr lang="ru-RU" altLang="ru-RU" sz="2800" dirty="0" smtClean="0"/>
              <a:t/>
            </a:r>
            <a:br>
              <a:rPr lang="ru-RU" altLang="ru-RU" sz="2800" dirty="0" smtClean="0"/>
            </a:br>
            <a:r>
              <a:rPr lang="ru-RU" altLang="ru-RU" sz="2800" dirty="0" smtClean="0"/>
              <a:t>из </a:t>
            </a:r>
            <a:r>
              <a:rPr lang="ru-RU" altLang="ru-RU" sz="2800" dirty="0"/>
              <a:t>набора ISCAS85</a:t>
            </a:r>
            <a:endParaRPr lang="en-US" altLang="ru-RU" sz="2800" dirty="0" smtClean="0"/>
          </a:p>
        </p:txBody>
      </p:sp>
      <p:pic>
        <p:nvPicPr>
          <p:cNvPr id="43011" name="Рисунок 5" descr="https://puu.sh/ymkLI/fae956d5b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836613"/>
            <a:ext cx="4579938"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Рисунок 6" descr="https://puu.sh/ymkOx/ed1ce776e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88" y="836613"/>
            <a:ext cx="44005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Таблица 4"/>
          <p:cNvGraphicFramePr>
            <a:graphicFrameLocks noGrp="1"/>
          </p:cNvGraphicFramePr>
          <p:nvPr>
            <p:extLst>
              <p:ext uri="{D42A27DB-BD31-4B8C-83A1-F6EECF244321}">
                <p14:modId xmlns:p14="http://schemas.microsoft.com/office/powerpoint/2010/main" val="2146858625"/>
              </p:ext>
            </p:extLst>
          </p:nvPr>
        </p:nvGraphicFramePr>
        <p:xfrm>
          <a:off x="34925" y="4098332"/>
          <a:ext cx="9043637" cy="2772156"/>
        </p:xfrm>
        <a:graphic>
          <a:graphicData uri="http://schemas.openxmlformats.org/drawingml/2006/table">
            <a:tbl>
              <a:tblPr firstRow="1" firstCol="1" bandRow="1" bandCol="1"/>
              <a:tblGrid>
                <a:gridCol w="504056">
                  <a:extLst>
                    <a:ext uri="{9D8B030D-6E8A-4147-A177-3AD203B41FA5}">
                      <a16:colId xmlns:a16="http://schemas.microsoft.com/office/drawing/2014/main" val="2012876020"/>
                    </a:ext>
                  </a:extLst>
                </a:gridCol>
                <a:gridCol w="648072">
                  <a:extLst>
                    <a:ext uri="{9D8B030D-6E8A-4147-A177-3AD203B41FA5}">
                      <a16:colId xmlns:a16="http://schemas.microsoft.com/office/drawing/2014/main" val="3811108445"/>
                    </a:ext>
                  </a:extLst>
                </a:gridCol>
                <a:gridCol w="936104">
                  <a:extLst>
                    <a:ext uri="{9D8B030D-6E8A-4147-A177-3AD203B41FA5}">
                      <a16:colId xmlns:a16="http://schemas.microsoft.com/office/drawing/2014/main" val="1339845134"/>
                    </a:ext>
                  </a:extLst>
                </a:gridCol>
                <a:gridCol w="1008112">
                  <a:extLst>
                    <a:ext uri="{9D8B030D-6E8A-4147-A177-3AD203B41FA5}">
                      <a16:colId xmlns:a16="http://schemas.microsoft.com/office/drawing/2014/main" val="1900429842"/>
                    </a:ext>
                  </a:extLst>
                </a:gridCol>
                <a:gridCol w="1013878">
                  <a:extLst>
                    <a:ext uri="{9D8B030D-6E8A-4147-A177-3AD203B41FA5}">
                      <a16:colId xmlns:a16="http://schemas.microsoft.com/office/drawing/2014/main" val="3047450676"/>
                    </a:ext>
                  </a:extLst>
                </a:gridCol>
                <a:gridCol w="877516">
                  <a:extLst>
                    <a:ext uri="{9D8B030D-6E8A-4147-A177-3AD203B41FA5}">
                      <a16:colId xmlns:a16="http://schemas.microsoft.com/office/drawing/2014/main" val="1504770545"/>
                    </a:ext>
                  </a:extLst>
                </a:gridCol>
                <a:gridCol w="988926">
                  <a:extLst>
                    <a:ext uri="{9D8B030D-6E8A-4147-A177-3AD203B41FA5}">
                      <a16:colId xmlns:a16="http://schemas.microsoft.com/office/drawing/2014/main" val="4001187670"/>
                    </a:ext>
                  </a:extLst>
                </a:gridCol>
                <a:gridCol w="754092">
                  <a:extLst>
                    <a:ext uri="{9D8B030D-6E8A-4147-A177-3AD203B41FA5}">
                      <a16:colId xmlns:a16="http://schemas.microsoft.com/office/drawing/2014/main" val="2752198560"/>
                    </a:ext>
                  </a:extLst>
                </a:gridCol>
                <a:gridCol w="877516">
                  <a:extLst>
                    <a:ext uri="{9D8B030D-6E8A-4147-A177-3AD203B41FA5}">
                      <a16:colId xmlns:a16="http://schemas.microsoft.com/office/drawing/2014/main" val="930995580"/>
                    </a:ext>
                  </a:extLst>
                </a:gridCol>
                <a:gridCol w="744656">
                  <a:extLst>
                    <a:ext uri="{9D8B030D-6E8A-4147-A177-3AD203B41FA5}">
                      <a16:colId xmlns:a16="http://schemas.microsoft.com/office/drawing/2014/main" val="2996534531"/>
                    </a:ext>
                  </a:extLst>
                </a:gridCol>
                <a:gridCol w="690709">
                  <a:extLst>
                    <a:ext uri="{9D8B030D-6E8A-4147-A177-3AD203B41FA5}">
                      <a16:colId xmlns:a16="http://schemas.microsoft.com/office/drawing/2014/main" val="986765913"/>
                    </a:ext>
                  </a:extLst>
                </a:gridCol>
              </a:tblGrid>
              <a:tr h="156824">
                <a:tc rowSpan="2">
                  <a:txBody>
                    <a:bodyPr/>
                    <a:lstStyle/>
                    <a:p>
                      <a:pPr algn="l">
                        <a:lnSpc>
                          <a:spcPct val="107000"/>
                        </a:lnSpc>
                        <a:spcAft>
                          <a:spcPts val="0"/>
                        </a:spcAft>
                      </a:pPr>
                      <a:r>
                        <a:rPr lang="ru-RU" sz="1000" b="1" dirty="0">
                          <a:effectLst/>
                          <a:latin typeface="Calibri" panose="020F0502020204030204" pitchFamily="34" charset="0"/>
                          <a:ea typeface="Times New Roman" panose="02020603050405020304" pitchFamily="18" charset="0"/>
                          <a:cs typeface="Times New Roman" panose="02020603050405020304" pitchFamily="18" charset="0"/>
                        </a:rPr>
                        <a:t>Схема</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r>
                        <a:rPr lang="ru-RU" sz="1000" b="1" dirty="0">
                          <a:effectLst/>
                          <a:latin typeface="Calibri" panose="020F0502020204030204" pitchFamily="34" charset="0"/>
                          <a:ea typeface="Times New Roman" panose="02020603050405020304" pitchFamily="18" charset="0"/>
                          <a:cs typeface="Times New Roman" panose="02020603050405020304" pitchFamily="18" charset="0"/>
                        </a:rPr>
                        <a:t>Число вентилей</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r>
                        <a:rPr lang="ru-RU" sz="1000" b="1" dirty="0">
                          <a:effectLst/>
                          <a:latin typeface="Calibri" panose="020F0502020204030204" pitchFamily="34" charset="0"/>
                          <a:ea typeface="Times New Roman" panose="02020603050405020304" pitchFamily="18" charset="0"/>
                          <a:cs typeface="Times New Roman" panose="02020603050405020304" pitchFamily="18" charset="0"/>
                        </a:rPr>
                        <a:t>Коэффициент </a:t>
                      </a:r>
                      <a:r>
                        <a:rPr lang="ru-RU" sz="1000" b="1" dirty="0" err="1" smtClean="0">
                          <a:effectLst/>
                          <a:latin typeface="Calibri" panose="020F0502020204030204" pitchFamily="34" charset="0"/>
                          <a:ea typeface="Times New Roman" panose="02020603050405020304" pitchFamily="18" charset="0"/>
                          <a:cs typeface="Times New Roman" panose="02020603050405020304" pitchFamily="18" charset="0"/>
                        </a:rPr>
                        <a:t>чувствитель-ности</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07000"/>
                        </a:lnSpc>
                        <a:spcAft>
                          <a:spcPts val="0"/>
                        </a:spcAft>
                      </a:pP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Полное моделирование</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gridSpan="3">
                  <a:txBody>
                    <a:bodyPr/>
                    <a:lstStyle/>
                    <a:p>
                      <a:pPr algn="l">
                        <a:lnSpc>
                          <a:spcPct val="107000"/>
                        </a:lnSpc>
                        <a:spcAft>
                          <a:spcPts val="0"/>
                        </a:spcAft>
                      </a:pP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Обратное распространение</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3">
                  <a:txBody>
                    <a:bodyPr/>
                    <a:lstStyle/>
                    <a:p>
                      <a:pPr algn="l">
                        <a:lnSpc>
                          <a:spcPct val="107000"/>
                        </a:lnSpc>
                        <a:spcAft>
                          <a:spcPts val="0"/>
                        </a:spcAft>
                      </a:pP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Предложенный метод</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441572137"/>
                  </a:ext>
                </a:extLst>
              </a:tr>
              <a:tr h="446497">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l">
                        <a:lnSpc>
                          <a:spcPct val="107000"/>
                        </a:lnSpc>
                        <a:spcAft>
                          <a:spcPts val="0"/>
                        </a:spcAft>
                      </a:pPr>
                      <a:r>
                        <a:rPr lang="ru-RU" sz="1000" b="1">
                          <a:effectLst/>
                          <a:latin typeface="Calibri" panose="020F0502020204030204" pitchFamily="34" charset="0"/>
                          <a:ea typeface="Times New Roman" panose="02020603050405020304" pitchFamily="18" charset="0"/>
                          <a:cs typeface="Times New Roman" panose="02020603050405020304" pitchFamily="18" charset="0"/>
                        </a:rPr>
                        <a:t>Коэффициент чувствитель-ности</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b="1" i="1" dirty="0" err="1">
                          <a:effectLst/>
                          <a:latin typeface="Calibri" panose="020F0502020204030204" pitchFamily="34" charset="0"/>
                          <a:ea typeface="Times New Roman" panose="02020603050405020304" pitchFamily="18" charset="0"/>
                          <a:cs typeface="Times New Roman" panose="02020603050405020304" pitchFamily="18" charset="0"/>
                        </a:rPr>
                        <a:t>Относитель-ная</a:t>
                      </a: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 ошибка,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b="1">
                          <a:effectLst/>
                          <a:latin typeface="Calibri" panose="020F0502020204030204" pitchFamily="34" charset="0"/>
                          <a:ea typeface="Times New Roman" panose="02020603050405020304" pitchFamily="18" charset="0"/>
                          <a:cs typeface="Times New Roman" panose="02020603050405020304" pitchFamily="18" charset="0"/>
                        </a:rPr>
                        <a:t>Коэффициент чувствитель-ности</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b="1" i="1">
                          <a:effectLst/>
                          <a:latin typeface="Calibri" panose="020F0502020204030204" pitchFamily="34" charset="0"/>
                          <a:ea typeface="Times New Roman" panose="02020603050405020304" pitchFamily="18" charset="0"/>
                          <a:cs typeface="Times New Roman" panose="02020603050405020304" pitchFamily="18" charset="0"/>
                        </a:rPr>
                        <a:t>Относитель-ная ошибка,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Ошибка масок </a:t>
                      </a:r>
                      <a:endParaRPr lang="ru-RU" sz="1000" b="1" i="1"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07000"/>
                        </a:lnSpc>
                        <a:spcAft>
                          <a:spcPts val="0"/>
                        </a:spcAft>
                      </a:pPr>
                      <a:r>
                        <a:rPr lang="ru-RU" sz="1000" b="1" i="1" dirty="0" smtClean="0">
                          <a:effectLst/>
                          <a:latin typeface="Calibri" panose="020F0502020204030204" pitchFamily="34" charset="0"/>
                          <a:ea typeface="Times New Roman" panose="02020603050405020304" pitchFamily="18" charset="0"/>
                          <a:cs typeface="Times New Roman" panose="02020603050405020304" pitchFamily="18" charset="0"/>
                        </a:rPr>
                        <a:t>ODC</a:t>
                      </a: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b="1">
                          <a:effectLst/>
                          <a:latin typeface="Calibri" panose="020F0502020204030204" pitchFamily="34" charset="0"/>
                          <a:ea typeface="Times New Roman" panose="02020603050405020304" pitchFamily="18" charset="0"/>
                          <a:cs typeface="Times New Roman" panose="02020603050405020304" pitchFamily="18" charset="0"/>
                        </a:rPr>
                        <a:t>Коэффициент чувствитель-ности</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b="1" i="1" dirty="0" smtClean="0">
                          <a:effectLst/>
                          <a:latin typeface="Calibri" panose="020F0502020204030204" pitchFamily="34" charset="0"/>
                          <a:ea typeface="Times New Roman" panose="02020603050405020304" pitchFamily="18" charset="0"/>
                          <a:cs typeface="Times New Roman" panose="02020603050405020304" pitchFamily="18" charset="0"/>
                        </a:rPr>
                        <a:t>Относи-тельная </a:t>
                      </a:r>
                      <a:r>
                        <a:rPr lang="ru-RU" sz="1000" b="1" i="1" dirty="0">
                          <a:effectLst/>
                          <a:latin typeface="Calibri" panose="020F0502020204030204" pitchFamily="34" charset="0"/>
                          <a:ea typeface="Times New Roman" panose="02020603050405020304" pitchFamily="18" charset="0"/>
                          <a:cs typeface="Times New Roman" panose="02020603050405020304" pitchFamily="18" charset="0"/>
                        </a:rPr>
                        <a:t>ошибка,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b="1" i="1">
                          <a:effectLst/>
                          <a:latin typeface="Calibri" panose="020F0502020204030204" pitchFamily="34" charset="0"/>
                          <a:ea typeface="Times New Roman" panose="02020603050405020304" pitchFamily="18" charset="0"/>
                          <a:cs typeface="Times New Roman" panose="02020603050405020304" pitchFamily="18" charset="0"/>
                        </a:rPr>
                        <a:t>Ошибка масок ODC,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02374575"/>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c17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3,87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3,87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3,87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3,875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70471268"/>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74182</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25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13,41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13,41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13,41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13,4140625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56737927"/>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74L85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43</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14,98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14,85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0,87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14,63</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2,31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14,853</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0,87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75153601"/>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74283</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46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33,14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33,14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32,99</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0,43</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0,31</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33,1427859</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413595682"/>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74181</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80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48,64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48,76</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49,15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1,05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0,49</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48,766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785473784"/>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c432</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228</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67,62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67,69</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0,11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67,14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0,70</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0,26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67,699</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0,11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165003578"/>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c1355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385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142,01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141,97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0,02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142,78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0,54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0,51</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141,976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0,02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773817757"/>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c499</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474</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176,74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177,15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179,89</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1,77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1,46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177,153</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75909629"/>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c1908</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503</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218,72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219,07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0,15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219,27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0,05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219,075313</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0,16</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16505068"/>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c2670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508</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220,82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221,54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0,32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220,97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0,06</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0,97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221,5465391</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0,32</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73613004"/>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c5315</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1039</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476,80</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476,60</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0,04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482,45</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1,18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0,57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476,6059876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0,04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5807812"/>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c3540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1187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392,91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394,26</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0,34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429,38</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9,28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3,27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394,266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0,34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878699829"/>
                  </a:ext>
                </a:extLst>
              </a:tr>
              <a:tr h="156824">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c7552</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1536</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609,77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611,51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612,47</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0,44</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a:effectLst/>
                          <a:latin typeface="Calibri" panose="020F0502020204030204" pitchFamily="34" charset="0"/>
                          <a:ea typeface="Times New Roman" panose="02020603050405020304" pitchFamily="18" charset="0"/>
                          <a:cs typeface="Times New Roman" panose="02020603050405020304" pitchFamily="18" charset="0"/>
                        </a:rPr>
                        <a:t>0,47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611,5160207</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ru-RU" sz="1000" dirty="0" smtClean="0">
                          <a:effectLst/>
                          <a:latin typeface="Calibri" panose="020F0502020204030204" pitchFamily="34" charset="0"/>
                          <a:ea typeface="Times New Roman" panose="02020603050405020304" pitchFamily="18" charset="0"/>
                          <a:cs typeface="Times New Roman" panose="02020603050405020304" pitchFamily="18" charset="0"/>
                        </a:rPr>
                        <a:t>0,28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a:lnSpc>
                          <a:spcPct val="107000"/>
                        </a:lnSpc>
                        <a:spcAft>
                          <a:spcPts val="0"/>
                        </a:spcAft>
                      </a:pPr>
                      <a:r>
                        <a:rPr lang="ru-RU" sz="1000" dirty="0">
                          <a:effectLst/>
                          <a:latin typeface="Calibri" panose="020F0502020204030204" pitchFamily="34" charset="0"/>
                          <a:ea typeface="Times New Roman" panose="02020603050405020304" pitchFamily="18" charset="0"/>
                          <a:cs typeface="Times New Roman" panose="02020603050405020304" pitchFamily="18" charset="0"/>
                        </a:rPr>
                        <a:t>0</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64203097"/>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80928"/>
            <a:ext cx="7886700" cy="1325563"/>
          </a:xfrm>
        </p:spPr>
        <p:txBody>
          <a:bodyPr/>
          <a:lstStyle/>
          <a:p>
            <a:pPr algn="ctr"/>
            <a:r>
              <a:rPr lang="ru-RU" dirty="0" smtClean="0"/>
              <a:t>Методы повышения </a:t>
            </a:r>
            <a:r>
              <a:rPr lang="ru-RU" dirty="0" err="1" smtClean="0"/>
              <a:t>сбоеустойчивости</a:t>
            </a:r>
            <a:r>
              <a:rPr lang="ru-RU" dirty="0" smtClean="0"/>
              <a:t/>
            </a:r>
            <a:br>
              <a:rPr lang="ru-RU" dirty="0" smtClean="0"/>
            </a:br>
            <a:r>
              <a:rPr lang="ru-RU" dirty="0" smtClean="0"/>
              <a:t>комбинационных схем</a:t>
            </a:r>
            <a:endParaRPr lang="ru-RU" dirty="0"/>
          </a:p>
        </p:txBody>
      </p:sp>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28</a:t>
            </a:fld>
            <a:r>
              <a:rPr lang="en-US" altLang="ru-RU" smtClean="0"/>
              <a:t>/1</a:t>
            </a:r>
            <a:r>
              <a:rPr lang="ru-RU" altLang="ru-RU" smtClean="0"/>
              <a:t>7</a:t>
            </a:r>
            <a:endParaRPr lang="ru-RU" altLang="ru-RU"/>
          </a:p>
        </p:txBody>
      </p:sp>
    </p:spTree>
    <p:extLst>
      <p:ext uri="{BB962C8B-B14F-4D97-AF65-F5344CB8AC3E}">
        <p14:creationId xmlns:p14="http://schemas.microsoft.com/office/powerpoint/2010/main" val="555158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7965C33D-0209-4F19-BE71-A67777199F2A}" type="slidenum">
              <a:rPr lang="ru-RU" smtClean="0">
                <a:solidFill>
                  <a:srgbClr val="F0A22E">
                    <a:shade val="75000"/>
                  </a:srgbClr>
                </a:solidFill>
              </a:rPr>
              <a:pPr>
                <a:defRPr/>
              </a:pPr>
              <a:t>29</a:t>
            </a:fld>
            <a:endParaRPr lang="ru-RU">
              <a:solidFill>
                <a:srgbClr val="F0A22E">
                  <a:shade val="75000"/>
                </a:srgbClr>
              </a:solidFill>
            </a:endParaRPr>
          </a:p>
        </p:txBody>
      </p:sp>
      <p:sp>
        <p:nvSpPr>
          <p:cNvPr id="5" name="TextBox 4"/>
          <p:cNvSpPr txBox="1"/>
          <p:nvPr/>
        </p:nvSpPr>
        <p:spPr>
          <a:xfrm>
            <a:off x="722812" y="2042277"/>
            <a:ext cx="3273124" cy="369332"/>
          </a:xfrm>
          <a:prstGeom prst="rect">
            <a:avLst/>
          </a:prstGeom>
          <a:noFill/>
        </p:spPr>
        <p:txBody>
          <a:bodyPr wrap="square" rtlCol="0">
            <a:spAutoFit/>
          </a:bodyPr>
          <a:lstStyle/>
          <a:p>
            <a:r>
              <a:rPr lang="ru-RU" dirty="0" smtClean="0"/>
              <a:t>Традиционный подход:</a:t>
            </a:r>
            <a:endParaRPr lang="ru-RU" dirty="0"/>
          </a:p>
        </p:txBody>
      </p:sp>
      <p:pic>
        <p:nvPicPr>
          <p:cNvPr id="8" name="Рисунок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814" y="2654505"/>
            <a:ext cx="3645725" cy="2112099"/>
          </a:xfrm>
          <a:prstGeom prst="rect">
            <a:avLst/>
          </a:prstGeom>
          <a:noFill/>
        </p:spPr>
      </p:pic>
      <p:pic>
        <p:nvPicPr>
          <p:cNvPr id="10" name="Рисунок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603" y="2637081"/>
            <a:ext cx="3645725" cy="2112099"/>
          </a:xfrm>
          <a:prstGeom prst="rect">
            <a:avLst/>
          </a:prstGeom>
          <a:noFill/>
        </p:spPr>
      </p:pic>
      <p:sp>
        <p:nvSpPr>
          <p:cNvPr id="11" name="TextBox 10"/>
          <p:cNvSpPr txBox="1"/>
          <p:nvPr/>
        </p:nvSpPr>
        <p:spPr>
          <a:xfrm>
            <a:off x="0" y="993502"/>
            <a:ext cx="9144000" cy="923330"/>
          </a:xfrm>
          <a:prstGeom prst="rect">
            <a:avLst/>
          </a:prstGeom>
          <a:noFill/>
        </p:spPr>
        <p:txBody>
          <a:bodyPr wrap="square" rtlCol="0">
            <a:spAutoFit/>
          </a:bodyPr>
          <a:lstStyle/>
          <a:p>
            <a:r>
              <a:rPr lang="ru-RU" dirty="0" smtClean="0"/>
              <a:t>    Разработан математический аппарат для расчета функции оптимального (с точки зрения выбора наиболее вероятного значения) </a:t>
            </a:r>
            <a:r>
              <a:rPr lang="ru-RU" dirty="0" err="1" smtClean="0"/>
              <a:t>воутера</a:t>
            </a:r>
            <a:r>
              <a:rPr lang="ru-RU" dirty="0" smtClean="0"/>
              <a:t> для конкретной защищаемой логической схемы. </a:t>
            </a:r>
            <a:endParaRPr lang="ru-RU" dirty="0"/>
          </a:p>
        </p:txBody>
      </p:sp>
      <p:sp>
        <p:nvSpPr>
          <p:cNvPr id="12" name="TextBox 11"/>
          <p:cNvSpPr txBox="1"/>
          <p:nvPr/>
        </p:nvSpPr>
        <p:spPr>
          <a:xfrm>
            <a:off x="5294811" y="2042277"/>
            <a:ext cx="2795451" cy="369332"/>
          </a:xfrm>
          <a:prstGeom prst="rect">
            <a:avLst/>
          </a:prstGeom>
          <a:noFill/>
        </p:spPr>
        <p:txBody>
          <a:bodyPr wrap="square" rtlCol="0">
            <a:spAutoFit/>
          </a:bodyPr>
          <a:lstStyle/>
          <a:p>
            <a:r>
              <a:rPr lang="ru-RU" dirty="0" smtClean="0"/>
              <a:t>Предлагаемый подходы:</a:t>
            </a:r>
            <a:endParaRPr lang="ru-RU" dirty="0"/>
          </a:p>
        </p:txBody>
      </p:sp>
      <p:cxnSp>
        <p:nvCxnSpPr>
          <p:cNvPr id="6" name="Прямая соединительная линия 5"/>
          <p:cNvCxnSpPr/>
          <p:nvPr/>
        </p:nvCxnSpPr>
        <p:spPr>
          <a:xfrm>
            <a:off x="4484915" y="2042277"/>
            <a:ext cx="0" cy="4815723"/>
          </a:xfrm>
          <a:prstGeom prst="line">
            <a:avLst/>
          </a:prstGeom>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928" y="4915034"/>
            <a:ext cx="4479987" cy="1754326"/>
          </a:xfrm>
          <a:prstGeom prst="rect">
            <a:avLst/>
          </a:prstGeom>
        </p:spPr>
        <p:txBody>
          <a:bodyPr wrap="square">
            <a:spAutoFit/>
          </a:bodyPr>
          <a:lstStyle/>
          <a:p>
            <a:pPr algn="just"/>
            <a:r>
              <a:rPr lang="ru-RU" dirty="0" smtClean="0">
                <a:latin typeface="Calibri" panose="020F0502020204030204" pitchFamily="34" charset="0"/>
                <a:ea typeface="Calibri" panose="020F0502020204030204" pitchFamily="34" charset="0"/>
                <a:cs typeface="Times New Roman" panose="02020603050405020304" pitchFamily="18" charset="0"/>
              </a:rPr>
              <a:t>    Достоинством</a:t>
            </a:r>
            <a:r>
              <a:rPr lang="ru-RU" dirty="0">
                <a:latin typeface="Calibri" panose="020F0502020204030204" pitchFamily="34" charset="0"/>
                <a:ea typeface="Calibri" panose="020F0502020204030204" pitchFamily="34" charset="0"/>
                <a:cs typeface="Times New Roman" panose="02020603050405020304" pitchFamily="18" charset="0"/>
              </a:rPr>
              <a:t>, и в то же время недостатком традиционных мажоритарных подходов является тот факт, что они не учитывают внутренней структуры и особенностей функционирования защищаемых устройств.</a:t>
            </a:r>
            <a:endParaRPr lang="ru-RU" dirty="0"/>
          </a:p>
        </p:txBody>
      </p:sp>
      <p:sp>
        <p:nvSpPr>
          <p:cNvPr id="9" name="Прямоугольник 8"/>
          <p:cNvSpPr/>
          <p:nvPr/>
        </p:nvSpPr>
        <p:spPr>
          <a:xfrm>
            <a:off x="4406536" y="4915033"/>
            <a:ext cx="4650378" cy="1754326"/>
          </a:xfrm>
          <a:prstGeom prst="rect">
            <a:avLst/>
          </a:prstGeom>
        </p:spPr>
        <p:txBody>
          <a:bodyPr wrap="square">
            <a:spAutoFit/>
          </a:bodyPr>
          <a:lstStyle/>
          <a:p>
            <a:pPr marL="144145" marR="46990" algn="just"/>
            <a:r>
              <a:rPr lang="ru-RU" dirty="0" smtClean="0">
                <a:latin typeface="Calibri" panose="020F0502020204030204" pitchFamily="34" charset="0"/>
                <a:ea typeface="Calibri" panose="020F0502020204030204" pitchFamily="34" charset="0"/>
                <a:cs typeface="Times New Roman" panose="02020603050405020304" pitchFamily="18" charset="0"/>
              </a:rPr>
              <a:t>  Построение </a:t>
            </a:r>
            <a:r>
              <a:rPr lang="ru-RU" dirty="0">
                <a:latin typeface="Calibri" panose="020F0502020204030204" pitchFamily="34" charset="0"/>
                <a:ea typeface="Calibri" panose="020F0502020204030204" pitchFamily="34" charset="0"/>
                <a:cs typeface="Times New Roman" panose="02020603050405020304" pitchFamily="18" charset="0"/>
              </a:rPr>
              <a:t>оптимальных </a:t>
            </a:r>
            <a:r>
              <a:rPr lang="ru-RU" dirty="0" err="1">
                <a:latin typeface="Calibri" panose="020F0502020204030204" pitchFamily="34" charset="0"/>
                <a:ea typeface="Calibri" panose="020F0502020204030204" pitchFamily="34" charset="0"/>
                <a:cs typeface="Times New Roman" panose="02020603050405020304" pitchFamily="18" charset="0"/>
              </a:rPr>
              <a:t>воутеров</a:t>
            </a:r>
            <a:r>
              <a:rPr lang="ru-RU" dirty="0">
                <a:latin typeface="Calibri" panose="020F0502020204030204" pitchFamily="34" charset="0"/>
                <a:ea typeface="Calibri" panose="020F0502020204030204" pitchFamily="34" charset="0"/>
                <a:cs typeface="Times New Roman" panose="02020603050405020304" pitchFamily="18" charset="0"/>
              </a:rPr>
              <a:t> с точки зрения выбора наиболее вероятного выходного значения, исходя из полученных выходов и известного вероятностного распределения сигналов на выходах схемы. </a:t>
            </a:r>
          </a:p>
        </p:txBody>
      </p:sp>
      <p:cxnSp>
        <p:nvCxnSpPr>
          <p:cNvPr id="15" name="Прямая соединительная линия 14"/>
          <p:cNvCxnSpPr/>
          <p:nvPr/>
        </p:nvCxnSpPr>
        <p:spPr>
          <a:xfrm>
            <a:off x="0" y="241160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Заголовок 1"/>
          <p:cNvSpPr txBox="1">
            <a:spLocks/>
          </p:cNvSpPr>
          <p:nvPr/>
        </p:nvSpPr>
        <p:spPr>
          <a:xfrm>
            <a:off x="271463" y="7938"/>
            <a:ext cx="8477250" cy="860425"/>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sz="2800" dirty="0" smtClean="0"/>
              <a:t>Обобщенный мажоритарный метод </a:t>
            </a:r>
            <a:r>
              <a:rPr lang="ru-RU" sz="2800" dirty="0"/>
              <a:t>повышения логической устойчивости комбинационных схем </a:t>
            </a:r>
          </a:p>
        </p:txBody>
      </p:sp>
    </p:spTree>
    <p:extLst>
      <p:ext uri="{BB962C8B-B14F-4D97-AF65-F5344CB8AC3E}">
        <p14:creationId xmlns:p14="http://schemas.microsoft.com/office/powerpoint/2010/main" val="98252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08920"/>
            <a:ext cx="7886700" cy="1325563"/>
          </a:xfrm>
        </p:spPr>
        <p:txBody>
          <a:bodyPr/>
          <a:lstStyle/>
          <a:p>
            <a:pPr algn="ctr"/>
            <a:r>
              <a:rPr lang="ru-RU" dirty="0" smtClean="0"/>
              <a:t>Введение</a:t>
            </a:r>
            <a:endParaRPr lang="ru-RU" dirty="0"/>
          </a:p>
        </p:txBody>
      </p:sp>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3</a:t>
            </a:fld>
            <a:r>
              <a:rPr lang="en-US" altLang="ru-RU" smtClean="0"/>
              <a:t>/1</a:t>
            </a:r>
            <a:r>
              <a:rPr lang="ru-RU" altLang="ru-RU" smtClean="0"/>
              <a:t>7</a:t>
            </a:r>
            <a:endParaRPr lang="ru-RU" altLang="ru-RU"/>
          </a:p>
        </p:txBody>
      </p:sp>
    </p:spTree>
    <p:extLst>
      <p:ext uri="{BB962C8B-B14F-4D97-AF65-F5344CB8AC3E}">
        <p14:creationId xmlns:p14="http://schemas.microsoft.com/office/powerpoint/2010/main" val="3215843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Прямоугольник 47"/>
          <p:cNvSpPr/>
          <p:nvPr/>
        </p:nvSpPr>
        <p:spPr>
          <a:xfrm>
            <a:off x="3712549" y="4494115"/>
            <a:ext cx="5431240" cy="236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4" name="Прямая соединительная линия 43"/>
          <p:cNvCxnSpPr/>
          <p:nvPr/>
        </p:nvCxnSpPr>
        <p:spPr>
          <a:xfrm flipH="1">
            <a:off x="3729967" y="3060692"/>
            <a:ext cx="3533230" cy="1433423"/>
          </a:xfrm>
          <a:prstGeom prst="line">
            <a:avLst/>
          </a:prstGeom>
        </p:spPr>
        <p:style>
          <a:lnRef idx="1">
            <a:schemeClr val="accent1"/>
          </a:lnRef>
          <a:fillRef idx="0">
            <a:schemeClr val="accent1"/>
          </a:fillRef>
          <a:effectRef idx="0">
            <a:schemeClr val="accent1"/>
          </a:effectRef>
          <a:fontRef idx="minor">
            <a:schemeClr val="tx1"/>
          </a:fontRef>
        </p:style>
      </p:cxnSp>
      <p:sp>
        <p:nvSpPr>
          <p:cNvPr id="2" name="Номер слайда 1"/>
          <p:cNvSpPr>
            <a:spLocks noGrp="1"/>
          </p:cNvSpPr>
          <p:nvPr>
            <p:ph type="sldNum" sz="quarter" idx="12"/>
          </p:nvPr>
        </p:nvSpPr>
        <p:spPr/>
        <p:txBody>
          <a:bodyPr/>
          <a:lstStyle/>
          <a:p>
            <a:pPr>
              <a:defRPr/>
            </a:pPr>
            <a:fld id="{7965C33D-0209-4F19-BE71-A67777199F2A}" type="slidenum">
              <a:rPr lang="ru-RU" smtClean="0">
                <a:solidFill>
                  <a:srgbClr val="F0A22E">
                    <a:shade val="75000"/>
                  </a:srgbClr>
                </a:solidFill>
              </a:rPr>
              <a:pPr>
                <a:defRPr/>
              </a:pPr>
              <a:t>30</a:t>
            </a:fld>
            <a:endParaRPr lang="ru-RU">
              <a:solidFill>
                <a:srgbClr val="F0A22E">
                  <a:shade val="75000"/>
                </a:srgbClr>
              </a:solidFill>
            </a:endParaRPr>
          </a:p>
        </p:txBody>
      </p:sp>
      <p:pic>
        <p:nvPicPr>
          <p:cNvPr id="3" name="Рисунок 2" descr="C:\Sync\ippm\docs\abcd_or_nanbncnd.bmp"/>
          <p:cNvPicPr/>
          <p:nvPr/>
        </p:nvPicPr>
        <p:blipFill>
          <a:blip r:embed="rId2" cstate="print"/>
          <a:srcRect/>
          <a:stretch>
            <a:fillRect/>
          </a:stretch>
        </p:blipFill>
        <p:spPr bwMode="auto">
          <a:xfrm>
            <a:off x="1967430" y="1928576"/>
            <a:ext cx="3104061" cy="2135418"/>
          </a:xfrm>
          <a:prstGeom prst="rect">
            <a:avLst/>
          </a:prstGeom>
          <a:noFill/>
          <a:ln w="9525">
            <a:solidFill>
              <a:schemeClr val="accent1"/>
            </a:solidFill>
            <a:miter lim="800000"/>
            <a:headEnd/>
            <a:tailEnd/>
          </a:ln>
        </p:spPr>
      </p:pic>
      <p:pic>
        <p:nvPicPr>
          <p:cNvPr id="4" name="Рисунок 3" descr="C:\Sync\ippm\docs\voter_test4_1_zoomed.png"/>
          <p:cNvPicPr/>
          <p:nvPr/>
        </p:nvPicPr>
        <p:blipFill>
          <a:blip r:embed="rId3" cstate="print"/>
          <a:srcRect/>
          <a:stretch>
            <a:fillRect/>
          </a:stretch>
        </p:blipFill>
        <p:spPr bwMode="auto">
          <a:xfrm>
            <a:off x="129158" y="4211622"/>
            <a:ext cx="3415290" cy="2576709"/>
          </a:xfrm>
          <a:prstGeom prst="rect">
            <a:avLst/>
          </a:prstGeom>
          <a:noFill/>
          <a:ln w="9525">
            <a:solidFill>
              <a:schemeClr val="accent1"/>
            </a:solidFill>
            <a:miter lim="800000"/>
            <a:headEnd/>
            <a:tailEnd/>
          </a:ln>
        </p:spPr>
      </p:pic>
      <p:graphicFrame>
        <p:nvGraphicFramePr>
          <p:cNvPr id="12" name="Таблица 11"/>
          <p:cNvGraphicFramePr>
            <a:graphicFrameLocks noGrp="1"/>
          </p:cNvGraphicFramePr>
          <p:nvPr>
            <p:extLst/>
          </p:nvPr>
        </p:nvGraphicFramePr>
        <p:xfrm>
          <a:off x="208028" y="809116"/>
          <a:ext cx="1476375" cy="3254871"/>
        </p:xfrm>
        <a:graphic>
          <a:graphicData uri="http://schemas.openxmlformats.org/drawingml/2006/table">
            <a:tbl>
              <a:tblPr firstRow="1" firstCol="1" bandRow="1">
                <a:tableStyleId>{5940675A-B579-460E-94D1-54222C63F5DA}</a:tableStyleId>
              </a:tblPr>
              <a:tblGrid>
                <a:gridCol w="295275">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5275">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tblGrid>
              <a:tr h="191463">
                <a:tc>
                  <a:txBody>
                    <a:bodyPr/>
                    <a:lstStyle/>
                    <a:p>
                      <a:pPr marL="0" marR="46990">
                        <a:lnSpc>
                          <a:spcPct val="100000"/>
                        </a:lnSpc>
                        <a:spcAft>
                          <a:spcPts val="0"/>
                        </a:spcAft>
                      </a:pPr>
                      <a:r>
                        <a:rPr lang="en-US" sz="1000" dirty="0">
                          <a:effectLst/>
                        </a:rPr>
                        <a:t>A</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a:effectLst/>
                        </a:rPr>
                        <a:t>B</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a:effectLst/>
                        </a:rPr>
                        <a:t>C</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a:effectLst/>
                        </a:rPr>
                        <a:t>D</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a:lnSpc>
                          <a:spcPct val="100000"/>
                        </a:lnSpc>
                      </a:pPr>
                      <a:r>
                        <a:rPr lang="en-US" sz="1000" b="1" dirty="0" smtClean="0">
                          <a:effectLst/>
                          <a:latin typeface="+mj-lt"/>
                        </a:rPr>
                        <a:t>F2</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1463">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91463">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91463">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191463">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191463">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191463">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191463">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191463">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4"/>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5"/>
                  </a:ext>
                </a:extLst>
              </a:tr>
              <a:tr h="191463">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6"/>
                  </a:ext>
                </a:extLst>
              </a:tr>
            </a:tbl>
          </a:graphicData>
        </a:graphic>
      </p:graphicFrame>
      <p:sp>
        <p:nvSpPr>
          <p:cNvPr id="14" name="Прямоугольник 13"/>
          <p:cNvSpPr/>
          <p:nvPr/>
        </p:nvSpPr>
        <p:spPr>
          <a:xfrm>
            <a:off x="6226875" y="1928576"/>
            <a:ext cx="766354"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original</a:t>
            </a:r>
            <a:endParaRPr lang="ru-RU" dirty="0"/>
          </a:p>
        </p:txBody>
      </p:sp>
      <p:sp>
        <p:nvSpPr>
          <p:cNvPr id="15" name="Прямоугольник 14"/>
          <p:cNvSpPr/>
          <p:nvPr/>
        </p:nvSpPr>
        <p:spPr>
          <a:xfrm>
            <a:off x="6226875" y="2494634"/>
            <a:ext cx="766354"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original</a:t>
            </a:r>
            <a:endParaRPr lang="ru-RU" sz="1400" dirty="0"/>
          </a:p>
        </p:txBody>
      </p:sp>
      <p:sp>
        <p:nvSpPr>
          <p:cNvPr id="16" name="Прямоугольник 15"/>
          <p:cNvSpPr/>
          <p:nvPr/>
        </p:nvSpPr>
        <p:spPr>
          <a:xfrm>
            <a:off x="6226875" y="3060692"/>
            <a:ext cx="766354"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original</a:t>
            </a:r>
            <a:endParaRPr lang="ru-RU" sz="1400" dirty="0"/>
          </a:p>
        </p:txBody>
      </p:sp>
      <p:sp>
        <p:nvSpPr>
          <p:cNvPr id="17" name="Прямоугольник 16"/>
          <p:cNvSpPr/>
          <p:nvPr/>
        </p:nvSpPr>
        <p:spPr>
          <a:xfrm rot="16200000">
            <a:off x="7141207" y="2398909"/>
            <a:ext cx="783773" cy="53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Voter</a:t>
            </a:r>
            <a:endParaRPr lang="ru-RU" dirty="0"/>
          </a:p>
        </p:txBody>
      </p:sp>
      <p:sp>
        <p:nvSpPr>
          <p:cNvPr id="18" name="TextBox 17"/>
          <p:cNvSpPr txBox="1"/>
          <p:nvPr/>
        </p:nvSpPr>
        <p:spPr>
          <a:xfrm>
            <a:off x="3251313" y="1604541"/>
            <a:ext cx="899605" cy="369332"/>
          </a:xfrm>
          <a:prstGeom prst="rect">
            <a:avLst/>
          </a:prstGeom>
          <a:noFill/>
        </p:spPr>
        <p:txBody>
          <a:bodyPr wrap="none" rtlCol="0">
            <a:spAutoFit/>
          </a:bodyPr>
          <a:lstStyle/>
          <a:p>
            <a:r>
              <a:rPr lang="en-US" dirty="0" smtClean="0"/>
              <a:t>original</a:t>
            </a:r>
            <a:endParaRPr lang="ru-RU" dirty="0"/>
          </a:p>
        </p:txBody>
      </p:sp>
      <p:cxnSp>
        <p:nvCxnSpPr>
          <p:cNvPr id="22" name="Прямая соединительная линия 21"/>
          <p:cNvCxnSpPr/>
          <p:nvPr/>
        </p:nvCxnSpPr>
        <p:spPr>
          <a:xfrm flipH="1">
            <a:off x="5078498" y="2276918"/>
            <a:ext cx="1148376" cy="1787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H="1">
            <a:off x="5071491" y="1915934"/>
            <a:ext cx="11553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14" idx="3"/>
          </p:cNvCxnSpPr>
          <p:nvPr/>
        </p:nvCxnSpPr>
        <p:spPr>
          <a:xfrm>
            <a:off x="6993229" y="2102748"/>
            <a:ext cx="269968" cy="3918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V="1">
            <a:off x="6993229" y="2842976"/>
            <a:ext cx="269968" cy="3918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15" idx="3"/>
            <a:endCxn id="17" idx="0"/>
          </p:cNvCxnSpPr>
          <p:nvPr/>
        </p:nvCxnSpPr>
        <p:spPr>
          <a:xfrm flipV="1">
            <a:off x="6993229" y="2668805"/>
            <a:ext cx="269969"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V="1">
            <a:off x="7802990" y="2668805"/>
            <a:ext cx="269969"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60874" y="4155013"/>
            <a:ext cx="1106650" cy="369332"/>
          </a:xfrm>
          <a:prstGeom prst="rect">
            <a:avLst/>
          </a:prstGeom>
          <a:noFill/>
        </p:spPr>
        <p:txBody>
          <a:bodyPr wrap="none" rtlCol="0">
            <a:spAutoFit/>
          </a:bodyPr>
          <a:lstStyle/>
          <a:p>
            <a:r>
              <a:rPr lang="ru-RU" dirty="0" smtClean="0"/>
              <a:t>Результат</a:t>
            </a:r>
            <a:endParaRPr lang="ru-RU" dirty="0"/>
          </a:p>
        </p:txBody>
      </p:sp>
      <p:sp>
        <p:nvSpPr>
          <p:cNvPr id="36" name="TextBox 35"/>
          <p:cNvSpPr txBox="1"/>
          <p:nvPr/>
        </p:nvSpPr>
        <p:spPr>
          <a:xfrm>
            <a:off x="7802989" y="2357005"/>
            <a:ext cx="500458" cy="369332"/>
          </a:xfrm>
          <a:prstGeom prst="rect">
            <a:avLst/>
          </a:prstGeom>
          <a:noFill/>
        </p:spPr>
        <p:txBody>
          <a:bodyPr wrap="none" rtlCol="0">
            <a:spAutoFit/>
          </a:bodyPr>
          <a:lstStyle/>
          <a:p>
            <a:r>
              <a:rPr lang="en-US" dirty="0" smtClean="0"/>
              <a:t>out</a:t>
            </a:r>
            <a:endParaRPr lang="ru-RU" dirty="0"/>
          </a:p>
        </p:txBody>
      </p:sp>
      <p:graphicFrame>
        <p:nvGraphicFramePr>
          <p:cNvPr id="37" name="Таблица 36"/>
          <p:cNvGraphicFramePr>
            <a:graphicFrameLocks noGrp="1"/>
          </p:cNvGraphicFramePr>
          <p:nvPr>
            <p:extLst/>
          </p:nvPr>
        </p:nvGraphicFramePr>
        <p:xfrm>
          <a:off x="3941868" y="4788730"/>
          <a:ext cx="1480891" cy="1457325"/>
        </p:xfrm>
        <a:graphic>
          <a:graphicData uri="http://schemas.openxmlformats.org/drawingml/2006/table">
            <a:tbl>
              <a:tblPr firstRow="1" firstCol="1" bandRow="1">
                <a:tableStyleId>{5940675A-B579-460E-94D1-54222C63F5DA}</a:tableStyleId>
              </a:tblPr>
              <a:tblGrid>
                <a:gridCol w="379189">
                  <a:extLst>
                    <a:ext uri="{9D8B030D-6E8A-4147-A177-3AD203B41FA5}">
                      <a16:colId xmlns:a16="http://schemas.microsoft.com/office/drawing/2014/main" val="20000"/>
                    </a:ext>
                  </a:extLst>
                </a:gridCol>
                <a:gridCol w="361256">
                  <a:extLst>
                    <a:ext uri="{9D8B030D-6E8A-4147-A177-3AD203B41FA5}">
                      <a16:colId xmlns:a16="http://schemas.microsoft.com/office/drawing/2014/main" val="20001"/>
                    </a:ext>
                  </a:extLst>
                </a:gridCol>
                <a:gridCol w="370223">
                  <a:extLst>
                    <a:ext uri="{9D8B030D-6E8A-4147-A177-3AD203B41FA5}">
                      <a16:colId xmlns:a16="http://schemas.microsoft.com/office/drawing/2014/main" val="20002"/>
                    </a:ext>
                  </a:extLst>
                </a:gridCol>
                <a:gridCol w="370223">
                  <a:extLst>
                    <a:ext uri="{9D8B030D-6E8A-4147-A177-3AD203B41FA5}">
                      <a16:colId xmlns:a16="http://schemas.microsoft.com/office/drawing/2014/main" val="20003"/>
                    </a:ext>
                  </a:extLst>
                </a:gridCol>
              </a:tblGrid>
              <a:tr h="75928">
                <a:tc>
                  <a:txBody>
                    <a:bodyPr/>
                    <a:lstStyle/>
                    <a:p>
                      <a:pPr marL="0" marR="46990">
                        <a:lnSpc>
                          <a:spcPct val="100000"/>
                        </a:lnSpc>
                        <a:spcAft>
                          <a:spcPts val="0"/>
                        </a:spcAft>
                      </a:pPr>
                      <a:r>
                        <a:rPr lang="en-US" sz="1000" dirty="0" smtClean="0">
                          <a:effectLst/>
                        </a:rPr>
                        <a:t>in1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smtClean="0">
                          <a:effectLst/>
                        </a:rPr>
                        <a:t>in2</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smtClean="0">
                          <a:effectLst/>
                        </a:rPr>
                        <a:t>in3</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a:lnSpc>
                          <a:spcPct val="100000"/>
                        </a:lnSpc>
                      </a:pPr>
                      <a:r>
                        <a:rPr lang="en-US" sz="1000" b="1" dirty="0" smtClean="0">
                          <a:effectLst/>
                          <a:latin typeface="+mj-lt"/>
                        </a:rPr>
                        <a:t>out</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928">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5928">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75928">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75928">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75928">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75928">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75928">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75928">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graphicFrame>
        <p:nvGraphicFramePr>
          <p:cNvPr id="38" name="Таблица 37"/>
          <p:cNvGraphicFramePr>
            <a:graphicFrameLocks noGrp="1"/>
          </p:cNvGraphicFramePr>
          <p:nvPr>
            <p:extLst/>
          </p:nvPr>
        </p:nvGraphicFramePr>
        <p:xfrm>
          <a:off x="5782306" y="4788730"/>
          <a:ext cx="1480891" cy="1457325"/>
        </p:xfrm>
        <a:graphic>
          <a:graphicData uri="http://schemas.openxmlformats.org/drawingml/2006/table">
            <a:tbl>
              <a:tblPr firstRow="1" firstCol="1" bandRow="1">
                <a:tableStyleId>{5940675A-B579-460E-94D1-54222C63F5DA}</a:tableStyleId>
              </a:tblPr>
              <a:tblGrid>
                <a:gridCol w="379189">
                  <a:extLst>
                    <a:ext uri="{9D8B030D-6E8A-4147-A177-3AD203B41FA5}">
                      <a16:colId xmlns:a16="http://schemas.microsoft.com/office/drawing/2014/main" val="20000"/>
                    </a:ext>
                  </a:extLst>
                </a:gridCol>
                <a:gridCol w="361256">
                  <a:extLst>
                    <a:ext uri="{9D8B030D-6E8A-4147-A177-3AD203B41FA5}">
                      <a16:colId xmlns:a16="http://schemas.microsoft.com/office/drawing/2014/main" val="20001"/>
                    </a:ext>
                  </a:extLst>
                </a:gridCol>
                <a:gridCol w="370223">
                  <a:extLst>
                    <a:ext uri="{9D8B030D-6E8A-4147-A177-3AD203B41FA5}">
                      <a16:colId xmlns:a16="http://schemas.microsoft.com/office/drawing/2014/main" val="20002"/>
                    </a:ext>
                  </a:extLst>
                </a:gridCol>
                <a:gridCol w="370223">
                  <a:extLst>
                    <a:ext uri="{9D8B030D-6E8A-4147-A177-3AD203B41FA5}">
                      <a16:colId xmlns:a16="http://schemas.microsoft.com/office/drawing/2014/main" val="20003"/>
                    </a:ext>
                  </a:extLst>
                </a:gridCol>
              </a:tblGrid>
              <a:tr h="75928">
                <a:tc>
                  <a:txBody>
                    <a:bodyPr/>
                    <a:lstStyle/>
                    <a:p>
                      <a:pPr marL="0" marR="46990">
                        <a:lnSpc>
                          <a:spcPct val="100000"/>
                        </a:lnSpc>
                        <a:spcAft>
                          <a:spcPts val="0"/>
                        </a:spcAft>
                      </a:pPr>
                      <a:r>
                        <a:rPr lang="en-US" sz="1000" dirty="0" smtClean="0">
                          <a:effectLst/>
                        </a:rPr>
                        <a:t>in1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smtClean="0">
                          <a:effectLst/>
                        </a:rPr>
                        <a:t>in2</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smtClean="0">
                          <a:effectLst/>
                        </a:rPr>
                        <a:t>in3</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a:lnSpc>
                          <a:spcPct val="100000"/>
                        </a:lnSpc>
                      </a:pPr>
                      <a:r>
                        <a:rPr lang="en-US" sz="1000" b="1" dirty="0" smtClean="0">
                          <a:effectLst/>
                          <a:latin typeface="+mj-lt"/>
                        </a:rPr>
                        <a:t>out</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928">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5928">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75928">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75928">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75928">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75928">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75928">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75928">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graphicFrame>
        <p:nvGraphicFramePr>
          <p:cNvPr id="39" name="Таблица 38"/>
          <p:cNvGraphicFramePr>
            <a:graphicFrameLocks noGrp="1"/>
          </p:cNvGraphicFramePr>
          <p:nvPr>
            <p:extLst/>
          </p:nvPr>
        </p:nvGraphicFramePr>
        <p:xfrm>
          <a:off x="7580419" y="4788730"/>
          <a:ext cx="1480891" cy="1457325"/>
        </p:xfrm>
        <a:graphic>
          <a:graphicData uri="http://schemas.openxmlformats.org/drawingml/2006/table">
            <a:tbl>
              <a:tblPr firstRow="1" firstCol="1" bandRow="1">
                <a:tableStyleId>{5940675A-B579-460E-94D1-54222C63F5DA}</a:tableStyleId>
              </a:tblPr>
              <a:tblGrid>
                <a:gridCol w="379189">
                  <a:extLst>
                    <a:ext uri="{9D8B030D-6E8A-4147-A177-3AD203B41FA5}">
                      <a16:colId xmlns:a16="http://schemas.microsoft.com/office/drawing/2014/main" val="20000"/>
                    </a:ext>
                  </a:extLst>
                </a:gridCol>
                <a:gridCol w="361256">
                  <a:extLst>
                    <a:ext uri="{9D8B030D-6E8A-4147-A177-3AD203B41FA5}">
                      <a16:colId xmlns:a16="http://schemas.microsoft.com/office/drawing/2014/main" val="20001"/>
                    </a:ext>
                  </a:extLst>
                </a:gridCol>
                <a:gridCol w="370223">
                  <a:extLst>
                    <a:ext uri="{9D8B030D-6E8A-4147-A177-3AD203B41FA5}">
                      <a16:colId xmlns:a16="http://schemas.microsoft.com/office/drawing/2014/main" val="20002"/>
                    </a:ext>
                  </a:extLst>
                </a:gridCol>
                <a:gridCol w="370223">
                  <a:extLst>
                    <a:ext uri="{9D8B030D-6E8A-4147-A177-3AD203B41FA5}">
                      <a16:colId xmlns:a16="http://schemas.microsoft.com/office/drawing/2014/main" val="20003"/>
                    </a:ext>
                  </a:extLst>
                </a:gridCol>
              </a:tblGrid>
              <a:tr h="75928">
                <a:tc>
                  <a:txBody>
                    <a:bodyPr/>
                    <a:lstStyle/>
                    <a:p>
                      <a:pPr marL="0" marR="46990">
                        <a:lnSpc>
                          <a:spcPct val="100000"/>
                        </a:lnSpc>
                        <a:spcAft>
                          <a:spcPts val="0"/>
                        </a:spcAft>
                      </a:pPr>
                      <a:r>
                        <a:rPr lang="en-US" sz="1000" dirty="0" smtClean="0">
                          <a:effectLst/>
                        </a:rPr>
                        <a:t>in1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smtClean="0">
                          <a:effectLst/>
                        </a:rPr>
                        <a:t>in2</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B w="38100" cap="flat" cmpd="sng" algn="ctr">
                      <a:solidFill>
                        <a:schemeClr val="tx1"/>
                      </a:solidFill>
                      <a:prstDash val="solid"/>
                      <a:round/>
                      <a:headEnd type="none" w="med" len="med"/>
                      <a:tailEnd type="none" w="med" len="med"/>
                    </a:lnB>
                  </a:tcPr>
                </a:tc>
                <a:tc>
                  <a:txBody>
                    <a:bodyPr/>
                    <a:lstStyle/>
                    <a:p>
                      <a:pPr marL="0" marR="46990">
                        <a:lnSpc>
                          <a:spcPct val="100000"/>
                        </a:lnSpc>
                        <a:spcAft>
                          <a:spcPts val="0"/>
                        </a:spcAft>
                      </a:pPr>
                      <a:r>
                        <a:rPr lang="en-US" sz="1000" dirty="0" smtClean="0">
                          <a:effectLst/>
                        </a:rPr>
                        <a:t>in3</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a:lnSpc>
                          <a:spcPct val="100000"/>
                        </a:lnSpc>
                      </a:pPr>
                      <a:r>
                        <a:rPr lang="en-US" sz="1000" b="1" dirty="0" smtClean="0">
                          <a:effectLst/>
                          <a:latin typeface="+mj-lt"/>
                        </a:rPr>
                        <a:t>out</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928">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T w="38100" cap="flat" cmpd="sng" algn="ctr">
                      <a:solidFill>
                        <a:schemeClr val="tx1"/>
                      </a:solidFill>
                      <a:prstDash val="solid"/>
                      <a:round/>
                      <a:headEnd type="none" w="med" len="med"/>
                      <a:tailEnd type="none" w="med" len="med"/>
                    </a:lnT>
                  </a:tcPr>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75928">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75928">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75928">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75928">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0</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75928">
                <a:tc>
                  <a:txBody>
                    <a:bodyPr/>
                    <a:lstStyle/>
                    <a:p>
                      <a:pPr marL="0" marR="46990">
                        <a:lnSpc>
                          <a:spcPct val="100000"/>
                        </a:lnSpc>
                        <a:spcAft>
                          <a:spcPts val="0"/>
                        </a:spcAft>
                      </a:pPr>
                      <a:r>
                        <a:rPr lang="en-US"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75928">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ru-RU" sz="1000">
                          <a:effectLst/>
                        </a:rPr>
                        <a:t>0</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0</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75928">
                <a:tc>
                  <a:txBody>
                    <a:bodyPr/>
                    <a:lstStyle/>
                    <a:p>
                      <a:pPr marL="0" marR="46990">
                        <a:lnSpc>
                          <a:spcPct val="100000"/>
                        </a:lnSpc>
                        <a:spcAft>
                          <a:spcPts val="0"/>
                        </a:spcAft>
                      </a:pPr>
                      <a:r>
                        <a:rPr lang="ru-RU" sz="1000" dirty="0">
                          <a:effectLst/>
                        </a:rPr>
                        <a:t>1</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46990">
                        <a:lnSpc>
                          <a:spcPct val="100000"/>
                        </a:lnSpc>
                        <a:spcAft>
                          <a:spcPts val="0"/>
                        </a:spcAft>
                      </a:pPr>
                      <a:r>
                        <a:rPr lang="en-US" sz="1000">
                          <a:effectLst/>
                        </a:rPr>
                        <a:t>1</a:t>
                      </a:r>
                      <a:endParaRPr lang="ru-RU"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R w="38100" cap="flat" cmpd="sng" algn="ctr">
                      <a:solidFill>
                        <a:schemeClr val="tx1"/>
                      </a:solidFill>
                      <a:prstDash val="solid"/>
                      <a:round/>
                      <a:headEnd type="none" w="med" len="med"/>
                      <a:tailEnd type="none" w="med" len="med"/>
                    </a:lnR>
                  </a:tcPr>
                </a:tc>
                <a:tc>
                  <a:txBody>
                    <a:bodyPr/>
                    <a:lstStyle/>
                    <a:p>
                      <a:pPr marL="0">
                        <a:lnSpc>
                          <a:spcPct val="100000"/>
                        </a:lnSpc>
                      </a:pPr>
                      <a:r>
                        <a:rPr lang="en-US" sz="1000" b="1" dirty="0" smtClean="0">
                          <a:effectLst/>
                          <a:latin typeface="+mj-lt"/>
                        </a:rPr>
                        <a:t>1</a:t>
                      </a:r>
                      <a:endParaRPr lang="ru-RU" sz="1000" b="1" dirty="0">
                        <a:effectLst/>
                        <a:latin typeface="+mj-lt"/>
                      </a:endParaRPr>
                    </a:p>
                  </a:txBody>
                  <a:tcPr marL="68580" marR="68580" marT="9525" marB="0">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
        <p:nvSpPr>
          <p:cNvPr id="40" name="TextBox 39"/>
          <p:cNvSpPr txBox="1"/>
          <p:nvPr/>
        </p:nvSpPr>
        <p:spPr>
          <a:xfrm>
            <a:off x="4191836" y="4424977"/>
            <a:ext cx="1052981" cy="369332"/>
          </a:xfrm>
          <a:prstGeom prst="rect">
            <a:avLst/>
          </a:prstGeom>
          <a:noFill/>
        </p:spPr>
        <p:txBody>
          <a:bodyPr wrap="none" rtlCol="0">
            <a:spAutoFit/>
          </a:bodyPr>
          <a:lstStyle/>
          <a:p>
            <a:r>
              <a:rPr lang="en-US" dirty="0" smtClean="0"/>
              <a:t>standard</a:t>
            </a:r>
            <a:endParaRPr lang="ru-RU" dirty="0"/>
          </a:p>
        </p:txBody>
      </p:sp>
      <p:sp>
        <p:nvSpPr>
          <p:cNvPr id="41" name="TextBox 40"/>
          <p:cNvSpPr txBox="1"/>
          <p:nvPr/>
        </p:nvSpPr>
        <p:spPr>
          <a:xfrm>
            <a:off x="6309110" y="4424977"/>
            <a:ext cx="380232" cy="369332"/>
          </a:xfrm>
          <a:prstGeom prst="rect">
            <a:avLst/>
          </a:prstGeom>
          <a:noFill/>
        </p:spPr>
        <p:txBody>
          <a:bodyPr wrap="none" rtlCol="0">
            <a:spAutoFit/>
          </a:bodyPr>
          <a:lstStyle/>
          <a:p>
            <a:r>
              <a:rPr lang="en-US" dirty="0" smtClean="0"/>
              <a:t>or</a:t>
            </a:r>
            <a:endParaRPr lang="ru-RU" dirty="0"/>
          </a:p>
        </p:txBody>
      </p:sp>
      <p:sp>
        <p:nvSpPr>
          <p:cNvPr id="42" name="TextBox 41"/>
          <p:cNvSpPr txBox="1"/>
          <p:nvPr/>
        </p:nvSpPr>
        <p:spPr>
          <a:xfrm>
            <a:off x="8069786" y="4424977"/>
            <a:ext cx="556563" cy="369332"/>
          </a:xfrm>
          <a:prstGeom prst="rect">
            <a:avLst/>
          </a:prstGeom>
          <a:noFill/>
        </p:spPr>
        <p:txBody>
          <a:bodyPr wrap="none" rtlCol="0">
            <a:spAutoFit/>
          </a:bodyPr>
          <a:lstStyle/>
          <a:p>
            <a:r>
              <a:rPr lang="en-US" dirty="0" smtClean="0"/>
              <a:t>and</a:t>
            </a:r>
            <a:endParaRPr lang="ru-RU" dirty="0"/>
          </a:p>
        </p:txBody>
      </p:sp>
      <p:cxnSp>
        <p:nvCxnSpPr>
          <p:cNvPr id="46" name="Прямая соединительная линия 45"/>
          <p:cNvCxnSpPr/>
          <p:nvPr/>
        </p:nvCxnSpPr>
        <p:spPr>
          <a:xfrm>
            <a:off x="7795344" y="3078057"/>
            <a:ext cx="1348656" cy="1416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a:xfrm>
            <a:off x="5599612" y="4494115"/>
            <a:ext cx="0" cy="236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a:off x="7419703" y="4494115"/>
            <a:ext cx="0" cy="236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a:xfrm>
            <a:off x="3729967" y="6365966"/>
            <a:ext cx="5414033"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06236" y="6365966"/>
            <a:ext cx="1138581" cy="307777"/>
          </a:xfrm>
          <a:prstGeom prst="rect">
            <a:avLst/>
          </a:prstGeom>
          <a:noFill/>
        </p:spPr>
        <p:txBody>
          <a:bodyPr wrap="none" rtlCol="0">
            <a:spAutoFit/>
          </a:bodyPr>
          <a:lstStyle/>
          <a:p>
            <a:r>
              <a:rPr lang="en-US" sz="1400" dirty="0" smtClean="0"/>
              <a:t>4 logic gates</a:t>
            </a:r>
            <a:endParaRPr lang="ru-RU" sz="1400" dirty="0"/>
          </a:p>
        </p:txBody>
      </p:sp>
      <p:sp>
        <p:nvSpPr>
          <p:cNvPr id="59" name="TextBox 58"/>
          <p:cNvSpPr txBox="1"/>
          <p:nvPr/>
        </p:nvSpPr>
        <p:spPr>
          <a:xfrm>
            <a:off x="5926326" y="6365966"/>
            <a:ext cx="1138581" cy="307777"/>
          </a:xfrm>
          <a:prstGeom prst="rect">
            <a:avLst/>
          </a:prstGeom>
          <a:noFill/>
        </p:spPr>
        <p:txBody>
          <a:bodyPr wrap="none" rtlCol="0">
            <a:spAutoFit/>
          </a:bodyPr>
          <a:lstStyle/>
          <a:p>
            <a:r>
              <a:rPr lang="en-US" sz="1400" dirty="0" smtClean="0"/>
              <a:t>2 logic gates</a:t>
            </a:r>
            <a:endParaRPr lang="ru-RU" sz="1400" dirty="0"/>
          </a:p>
        </p:txBody>
      </p:sp>
      <p:sp>
        <p:nvSpPr>
          <p:cNvPr id="60" name="TextBox 59"/>
          <p:cNvSpPr txBox="1"/>
          <p:nvPr/>
        </p:nvSpPr>
        <p:spPr>
          <a:xfrm>
            <a:off x="7760959" y="6365966"/>
            <a:ext cx="1138581" cy="307777"/>
          </a:xfrm>
          <a:prstGeom prst="rect">
            <a:avLst/>
          </a:prstGeom>
          <a:noFill/>
        </p:spPr>
        <p:txBody>
          <a:bodyPr wrap="none" rtlCol="0">
            <a:spAutoFit/>
          </a:bodyPr>
          <a:lstStyle/>
          <a:p>
            <a:r>
              <a:rPr lang="en-US" sz="1400" dirty="0" smtClean="0"/>
              <a:t>2 logic gates</a:t>
            </a:r>
            <a:endParaRPr lang="ru-RU" sz="1400" dirty="0"/>
          </a:p>
        </p:txBody>
      </p:sp>
      <p:sp>
        <p:nvSpPr>
          <p:cNvPr id="63" name="TextBox 62"/>
          <p:cNvSpPr txBox="1"/>
          <p:nvPr/>
        </p:nvSpPr>
        <p:spPr>
          <a:xfrm>
            <a:off x="1822269" y="714569"/>
            <a:ext cx="7169331" cy="923330"/>
          </a:xfrm>
          <a:prstGeom prst="rect">
            <a:avLst/>
          </a:prstGeom>
          <a:noFill/>
        </p:spPr>
        <p:txBody>
          <a:bodyPr wrap="square" rtlCol="0">
            <a:spAutoFit/>
          </a:bodyPr>
          <a:lstStyle/>
          <a:p>
            <a:r>
              <a:rPr lang="ru-RU" dirty="0" smtClean="0"/>
              <a:t>Основная идея – воспользоваться неравномерностью сигналов на выходе схемы, с целью реализации более эффективных </a:t>
            </a:r>
            <a:r>
              <a:rPr lang="ru-RU" dirty="0" err="1" smtClean="0"/>
              <a:t>воутеров</a:t>
            </a:r>
            <a:r>
              <a:rPr lang="ru-RU" dirty="0" smtClean="0"/>
              <a:t>, с точки зрения отказоустойчивости итоговой схемы.</a:t>
            </a:r>
            <a:endParaRPr lang="ru-RU" dirty="0"/>
          </a:p>
        </p:txBody>
      </p:sp>
      <p:sp>
        <p:nvSpPr>
          <p:cNvPr id="43" name="Заголовок 1"/>
          <p:cNvSpPr txBox="1">
            <a:spLocks/>
          </p:cNvSpPr>
          <p:nvPr/>
        </p:nvSpPr>
        <p:spPr>
          <a:xfrm>
            <a:off x="271463" y="7938"/>
            <a:ext cx="8477250" cy="860425"/>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sz="2800" dirty="0"/>
              <a:t>Построение нестандартных </a:t>
            </a:r>
            <a:r>
              <a:rPr lang="ru-RU" sz="2800" dirty="0" err="1"/>
              <a:t>воутеров</a:t>
            </a:r>
            <a:endParaRPr lang="ru-RU" sz="2800" dirty="0"/>
          </a:p>
        </p:txBody>
      </p:sp>
    </p:spTree>
    <p:extLst>
      <p:ext uri="{BB962C8B-B14F-4D97-AF65-F5344CB8AC3E}">
        <p14:creationId xmlns:p14="http://schemas.microsoft.com/office/powerpoint/2010/main" val="567607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765" y="7371"/>
            <a:ext cx="8786950" cy="1280890"/>
          </a:xfrm>
          <a:extLst/>
        </p:spPr>
        <p:txBody>
          <a:bodyPr>
            <a:noAutofit/>
          </a:bodyPr>
          <a:lstStyle/>
          <a:p>
            <a:pPr algn="ctr">
              <a:defRPr/>
            </a:pPr>
            <a:r>
              <a:rPr lang="ru-RU" sz="2400" dirty="0" smtClean="0">
                <a:effectLst>
                  <a:reflection blurRad="12700" stA="8000" endPos="55000" dir="5400000" sy="-90000" algn="bl" rotWithShape="0"/>
                </a:effectLst>
              </a:rPr>
              <a:t>Коэффициент надежности в контексте задачи </a:t>
            </a:r>
            <a:r>
              <a:rPr lang="ru-RU" sz="2400" dirty="0" err="1" smtClean="0">
                <a:effectLst>
                  <a:reflection blurRad="12700" stA="8000" endPos="55000" dir="5400000" sy="-90000" algn="bl" rotWithShape="0"/>
                </a:effectLst>
              </a:rPr>
              <a:t>ресинтеза</a:t>
            </a:r>
            <a:r>
              <a:rPr lang="en-US" sz="2400" dirty="0" smtClean="0">
                <a:effectLst>
                  <a:reflection blurRad="12700" stA="8000" endPos="55000" dir="5400000" sy="-90000" algn="bl" rotWithShape="0"/>
                </a:effectLst>
              </a:rPr>
              <a:t> </a:t>
            </a:r>
            <a:r>
              <a:rPr lang="ru-RU" sz="2400" dirty="0" smtClean="0">
                <a:effectLst>
                  <a:reflection blurRad="12700" stA="8000" endPos="55000" dir="5400000" sy="-90000" algn="bl" rotWithShape="0"/>
                </a:effectLst>
              </a:rPr>
              <a:t/>
            </a:r>
            <a:br>
              <a:rPr lang="ru-RU" sz="2400" dirty="0" smtClean="0">
                <a:effectLst>
                  <a:reflection blurRad="12700" stA="8000" endPos="55000" dir="5400000" sy="-90000" algn="bl" rotWithShape="0"/>
                </a:effectLst>
              </a:rPr>
            </a:br>
            <a:r>
              <a:rPr lang="en-US" sz="2400" dirty="0" smtClean="0">
                <a:effectLst>
                  <a:reflection blurRad="12700" stA="8000" endPos="55000" dir="5400000" sy="-90000" algn="bl" rotWithShape="0"/>
                </a:effectLst>
              </a:rPr>
              <a:t>(</a:t>
            </a:r>
            <a:r>
              <a:rPr lang="ru-RU" sz="2400" dirty="0" smtClean="0">
                <a:effectLst>
                  <a:reflection blurRad="12700" stA="8000" endPos="55000" dir="5400000" sy="-90000" algn="bl" rotWithShape="0"/>
                </a:effectLst>
              </a:rPr>
              <a:t>учет входного распределения</a:t>
            </a:r>
            <a:r>
              <a:rPr lang="en-US" sz="2400" dirty="0" smtClean="0">
                <a:effectLst>
                  <a:reflection blurRad="12700" stA="8000" endPos="55000" dir="5400000" sy="-90000" algn="bl" rotWithShape="0"/>
                </a:effectLst>
              </a:rPr>
              <a:t>)</a:t>
            </a:r>
            <a:endParaRPr lang="ru-RU" sz="2400" dirty="0">
              <a:effectLst>
                <a:reflection blurRad="12700" stA="8000" endPos="55000" dir="5400000" sy="-90000" algn="bl" rotWithShape="0"/>
              </a:effectLst>
            </a:endParaRPr>
          </a:p>
        </p:txBody>
      </p:sp>
      <p:graphicFrame>
        <p:nvGraphicFramePr>
          <p:cNvPr id="19" name="Объект 18"/>
          <p:cNvGraphicFramePr>
            <a:graphicFrameLocks noChangeAspect="1"/>
          </p:cNvGraphicFramePr>
          <p:nvPr>
            <p:extLst/>
          </p:nvPr>
        </p:nvGraphicFramePr>
        <p:xfrm>
          <a:off x="5435743" y="1646885"/>
          <a:ext cx="3333750" cy="1285875"/>
        </p:xfrm>
        <a:graphic>
          <a:graphicData uri="http://schemas.openxmlformats.org/presentationml/2006/ole">
            <mc:AlternateContent xmlns:mc="http://schemas.openxmlformats.org/markup-compatibility/2006">
              <mc:Choice xmlns:v="urn:schemas-microsoft-com:vml" Requires="v">
                <p:oleObj spid="_x0000_s37896" name="Visio" r:id="rId3" imgW="3124962" imgH="1202436" progId="Visio.Drawing.11">
                  <p:embed/>
                </p:oleObj>
              </mc:Choice>
              <mc:Fallback>
                <p:oleObj name="Visio" r:id="rId3" imgW="3124962" imgH="1202436" progId="Visio.Drawing.11">
                  <p:embed/>
                  <p:pic>
                    <p:nvPicPr>
                      <p:cNvPr id="3" name="Объект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743" y="1646885"/>
                        <a:ext cx="3333750" cy="1285875"/>
                      </a:xfrm>
                      <a:prstGeom prst="rect">
                        <a:avLst/>
                      </a:prstGeom>
                      <a:noFill/>
                      <a:ln>
                        <a:solidFill>
                          <a:schemeClr val="accent1">
                            <a:shade val="90000"/>
                          </a:schemeClr>
                        </a:solidFill>
                      </a:ln>
                      <a:extLst/>
                    </p:spPr>
                  </p:pic>
                </p:oleObj>
              </mc:Fallback>
            </mc:AlternateContent>
          </a:graphicData>
        </a:graphic>
      </p:graphicFrame>
      <p:pic>
        <p:nvPicPr>
          <p:cNvPr id="20" name="Рисунок 19"/>
          <p:cNvPicPr>
            <a:picLocks noChangeAspect="1"/>
          </p:cNvPicPr>
          <p:nvPr/>
        </p:nvPicPr>
        <p:blipFill>
          <a:blip r:embed="rId5"/>
          <a:stretch>
            <a:fillRect/>
          </a:stretch>
        </p:blipFill>
        <p:spPr>
          <a:xfrm>
            <a:off x="567170" y="1311055"/>
            <a:ext cx="4293847" cy="2015891"/>
          </a:xfrm>
          <a:prstGeom prst="rect">
            <a:avLst/>
          </a:prstGeom>
          <a:noFill/>
          <a:ln>
            <a:noFill/>
          </a:ln>
          <a:effectLst>
            <a:outerShdw blurRad="50800" dist="38100" dir="8100000" algn="tr" rotWithShape="0">
              <a:prstClr val="black">
                <a:alpha val="40000"/>
              </a:prstClr>
            </a:outerShdw>
          </a:effectLst>
        </p:spPr>
      </p:pic>
      <p:sp>
        <p:nvSpPr>
          <p:cNvPr id="22" name="Прямоугольник 21"/>
          <p:cNvSpPr/>
          <p:nvPr/>
        </p:nvSpPr>
        <p:spPr>
          <a:xfrm>
            <a:off x="1630858" y="2203269"/>
            <a:ext cx="934212" cy="414803"/>
          </a:xfrm>
          <a:prstGeom prst="rect">
            <a:avLst/>
          </a:prstGeom>
          <a:solidFill>
            <a:schemeClr val="accent1">
              <a:alpha val="4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 name="Прямая соединительная линия 22"/>
          <p:cNvCxnSpPr/>
          <p:nvPr/>
        </p:nvCxnSpPr>
        <p:spPr>
          <a:xfrm flipV="1">
            <a:off x="2565069" y="1646885"/>
            <a:ext cx="2870674" cy="556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2565069" y="2618072"/>
            <a:ext cx="2870674" cy="314688"/>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Рисунок 26"/>
          <p:cNvPicPr>
            <a:picLocks noChangeAspect="1"/>
          </p:cNvPicPr>
          <p:nvPr/>
        </p:nvPicPr>
        <p:blipFill>
          <a:blip r:embed="rId6"/>
          <a:stretch>
            <a:fillRect/>
          </a:stretch>
        </p:blipFill>
        <p:spPr>
          <a:xfrm>
            <a:off x="5721340" y="3172122"/>
            <a:ext cx="3306042" cy="2865603"/>
          </a:xfrm>
          <a:prstGeom prst="rect">
            <a:avLst/>
          </a:prstGeom>
        </p:spPr>
      </p:pic>
      <mc:AlternateContent xmlns:mc="http://schemas.openxmlformats.org/markup-compatibility/2006" xmlns:a14="http://schemas.microsoft.com/office/drawing/2010/main">
        <mc:Choice Requires="a14">
          <p:sp>
            <p:nvSpPr>
              <p:cNvPr id="28" name="Прямоугольник 27"/>
              <p:cNvSpPr/>
              <p:nvPr/>
            </p:nvSpPr>
            <p:spPr>
              <a:xfrm>
                <a:off x="1315784" y="3505711"/>
                <a:ext cx="1938799" cy="784317"/>
              </a:xfrm>
              <a:prstGeom prst="rect">
                <a:avLst/>
              </a:prstGeom>
              <a:ln>
                <a:noFill/>
              </a:ln>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ru-RU" sz="1400" i="1">
                          <a:latin typeface="Cambria Math" panose="02040503050406030204" pitchFamily="18" charset="0"/>
                          <a:ea typeface="Times New Roman" panose="02020603050405020304" pitchFamily="18" charset="0"/>
                          <a:cs typeface="Times New Roman" panose="02020603050405020304" pitchFamily="18" charset="0"/>
                        </a:rPr>
                        <m:t>𝛼</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nary>
                        <m:naryPr>
                          <m:chr m:val="∑"/>
                          <m:limLoc m:val="undOvr"/>
                          <m:supHide m:val="on"/>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up/>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d>
                        </m:e>
                      </m:nary>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1315784" y="3505711"/>
                <a:ext cx="1938799" cy="784317"/>
              </a:xfrm>
              <a:prstGeom prst="rect">
                <a:avLst/>
              </a:prstGeom>
              <a:blipFill>
                <a:blip r:embed="rId7"/>
                <a:stretch>
                  <a:fillRect/>
                </a:stretch>
              </a:blipFill>
              <a:ln>
                <a:noFill/>
              </a:ln>
            </p:spPr>
            <p:txBody>
              <a:bodyPr/>
              <a:lstStyle/>
              <a:p>
                <a:r>
                  <a:rPr lang="ru-RU">
                    <a:noFill/>
                  </a:rPr>
                  <a:t> </a:t>
                </a:r>
              </a:p>
            </p:txBody>
          </p:sp>
        </mc:Fallback>
      </mc:AlternateContent>
      <p:sp>
        <p:nvSpPr>
          <p:cNvPr id="33" name="TextBox 32"/>
          <p:cNvSpPr txBox="1"/>
          <p:nvPr/>
        </p:nvSpPr>
        <p:spPr>
          <a:xfrm>
            <a:off x="501137" y="3664222"/>
            <a:ext cx="814647" cy="369332"/>
          </a:xfrm>
          <a:prstGeom prst="rect">
            <a:avLst/>
          </a:prstGeom>
          <a:noFill/>
        </p:spPr>
        <p:txBody>
          <a:bodyPr wrap="none" rtlCol="0">
            <a:spAutoFit/>
          </a:bodyPr>
          <a:lstStyle/>
          <a:p>
            <a:r>
              <a:rPr lang="ru-RU" dirty="0" smtClean="0"/>
              <a:t>Было:</a:t>
            </a:r>
            <a:endParaRPr lang="ru-RU" dirty="0"/>
          </a:p>
        </p:txBody>
      </p:sp>
      <mc:AlternateContent xmlns:mc="http://schemas.openxmlformats.org/markup-compatibility/2006" xmlns:a14="http://schemas.microsoft.com/office/drawing/2010/main">
        <mc:Choice Requires="a14">
          <p:sp>
            <p:nvSpPr>
              <p:cNvPr id="34" name="Прямоугольник 33"/>
              <p:cNvSpPr/>
              <p:nvPr/>
            </p:nvSpPr>
            <p:spPr>
              <a:xfrm>
                <a:off x="3513928" y="5926694"/>
                <a:ext cx="2393571" cy="784317"/>
              </a:xfrm>
              <a:prstGeom prst="rect">
                <a:avLst/>
              </a:prstGeom>
              <a:ln w="22225">
                <a:noFill/>
              </a:ln>
              <a:effectLst>
                <a:outerShdw blurRad="50800" dist="38100" dir="8100000" sx="102000" sy="102000" algn="tr" rotWithShape="0">
                  <a:prstClr val="black">
                    <a:alpha val="83000"/>
                  </a:prstClr>
                </a:outerShdw>
              </a:effectLst>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ru-RU" sz="1400" i="1" smtClean="0">
                          <a:latin typeface="Cambria Math" panose="02040503050406030204" pitchFamily="18" charset="0"/>
                          <a:ea typeface="Times New Roman" panose="02020603050405020304" pitchFamily="18" charset="0"/>
                          <a:cs typeface="Times New Roman" panose="02020603050405020304" pitchFamily="18" charset="0"/>
                        </a:rPr>
                        <m:t>𝛼</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d>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=1</m:t>
                          </m:r>
                        </m:sub>
                        <m:sup/>
                        <m:e>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4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latin typeface="Cambria Math" panose="02040503050406030204" pitchFamily="18" charset="0"/>
                                  <a:ea typeface="Times New Roman" panose="02020603050405020304" pitchFamily="18" charset="0"/>
                                  <a:cs typeface="Times New Roman" panose="02020603050405020304" pitchFamily="18" charset="0"/>
                                </a:rPr>
                                <m:t>𝑋</m:t>
                              </m:r>
                            </m:e>
                          </m:acc>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4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4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d>
                        </m:e>
                      </m:nary>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4" name="Прямоугольник 33"/>
              <p:cNvSpPr>
                <a:spLocks noRot="1" noChangeAspect="1" noMove="1" noResize="1" noEditPoints="1" noAdjustHandles="1" noChangeArrowheads="1" noChangeShapeType="1" noTextEdit="1"/>
              </p:cNvSpPr>
              <p:nvPr/>
            </p:nvSpPr>
            <p:spPr>
              <a:xfrm>
                <a:off x="3513928" y="5926694"/>
                <a:ext cx="2393571" cy="784317"/>
              </a:xfrm>
              <a:prstGeom prst="rect">
                <a:avLst/>
              </a:prstGeom>
              <a:blipFill>
                <a:blip r:embed="rId8"/>
                <a:stretch>
                  <a:fillRect/>
                </a:stretch>
              </a:blipFill>
              <a:ln w="22225">
                <a:noFill/>
              </a:ln>
              <a:effectLst>
                <a:outerShdw blurRad="50800" dist="38100" dir="8100000" sx="102000" sy="102000" algn="tr" rotWithShape="0">
                  <a:prstClr val="black">
                    <a:alpha val="83000"/>
                  </a:prstClr>
                </a:outerShdw>
              </a:effectLst>
            </p:spPr>
            <p:txBody>
              <a:bodyPr/>
              <a:lstStyle/>
              <a:p>
                <a:r>
                  <a:rPr lang="ru-RU">
                    <a:noFill/>
                  </a:rPr>
                  <a:t> </a:t>
                </a:r>
              </a:p>
            </p:txBody>
          </p:sp>
        </mc:Fallback>
      </mc:AlternateContent>
      <p:sp>
        <p:nvSpPr>
          <p:cNvPr id="35" name="TextBox 34"/>
          <p:cNvSpPr txBox="1"/>
          <p:nvPr/>
        </p:nvSpPr>
        <p:spPr>
          <a:xfrm>
            <a:off x="2553409" y="6072724"/>
            <a:ext cx="960519" cy="369332"/>
          </a:xfrm>
          <a:prstGeom prst="rect">
            <a:avLst/>
          </a:prstGeom>
          <a:noFill/>
        </p:spPr>
        <p:txBody>
          <a:bodyPr wrap="none" rtlCol="0">
            <a:spAutoFit/>
          </a:bodyPr>
          <a:lstStyle/>
          <a:p>
            <a:r>
              <a:rPr lang="ru-RU" dirty="0" smtClean="0"/>
              <a:t>Стало:</a:t>
            </a:r>
            <a:endParaRPr lang="ru-RU" dirty="0"/>
          </a:p>
        </p:txBody>
      </p:sp>
      <p:sp>
        <p:nvSpPr>
          <p:cNvPr id="36" name="TextBox 35"/>
          <p:cNvSpPr txBox="1"/>
          <p:nvPr/>
        </p:nvSpPr>
        <p:spPr>
          <a:xfrm>
            <a:off x="3254583" y="3611348"/>
            <a:ext cx="2379059" cy="461665"/>
          </a:xfrm>
          <a:prstGeom prst="rect">
            <a:avLst/>
          </a:prstGeom>
          <a:noFill/>
        </p:spPr>
        <p:txBody>
          <a:bodyPr wrap="square" rtlCol="0">
            <a:spAutoFit/>
          </a:bodyPr>
          <a:lstStyle/>
          <a:p>
            <a:r>
              <a:rPr lang="ru-RU" sz="1200" dirty="0" smtClean="0"/>
              <a:t>Считается что все входные комбинации равновероятны</a:t>
            </a:r>
            <a:endParaRPr lang="ru-RU" sz="1200" dirty="0"/>
          </a:p>
        </p:txBody>
      </p:sp>
      <mc:AlternateContent xmlns:mc="http://schemas.openxmlformats.org/markup-compatibility/2006" xmlns:a14="http://schemas.microsoft.com/office/drawing/2010/main">
        <mc:Choice Requires="a14">
          <p:graphicFrame>
            <p:nvGraphicFramePr>
              <p:cNvPr id="37" name="Таблица 36"/>
              <p:cNvGraphicFramePr>
                <a:graphicFrameLocks noGrp="1"/>
              </p:cNvGraphicFramePr>
              <p:nvPr>
                <p:extLst/>
              </p:nvPr>
            </p:nvGraphicFramePr>
            <p:xfrm>
              <a:off x="4600123" y="4550731"/>
              <a:ext cx="1043028" cy="1219200"/>
            </p:xfrm>
            <a:graphic>
              <a:graphicData uri="http://schemas.openxmlformats.org/drawingml/2006/table">
                <a:tbl>
                  <a:tblPr firstRow="1" bandRow="1">
                    <a:tableStyleId>{D7AC3CCA-C797-4891-BE02-D94E43425B78}</a:tableStyleId>
                  </a:tblPr>
                  <a:tblGrid>
                    <a:gridCol w="347676">
                      <a:extLst>
                        <a:ext uri="{9D8B030D-6E8A-4147-A177-3AD203B41FA5}">
                          <a16:colId xmlns:a16="http://schemas.microsoft.com/office/drawing/2014/main" val="20000"/>
                        </a:ext>
                      </a:extLst>
                    </a:gridCol>
                    <a:gridCol w="347676">
                      <a:extLst>
                        <a:ext uri="{9D8B030D-6E8A-4147-A177-3AD203B41FA5}">
                          <a16:colId xmlns:a16="http://schemas.microsoft.com/office/drawing/2014/main" val="20001"/>
                        </a:ext>
                      </a:extLst>
                    </a:gridCol>
                    <a:gridCol w="347676">
                      <a:extLst>
                        <a:ext uri="{9D8B030D-6E8A-4147-A177-3AD203B41FA5}">
                          <a16:colId xmlns:a16="http://schemas.microsoft.com/office/drawing/2014/main" val="20002"/>
                        </a:ext>
                      </a:extLst>
                    </a:gridCol>
                  </a:tblGrid>
                  <a:tr h="195861">
                    <a:tc>
                      <a:txBody>
                        <a:bodyPr/>
                        <a:lstStyle/>
                        <a:p>
                          <a:r>
                            <a:rPr lang="ru-RU" sz="1400" b="0" dirty="0" smtClean="0"/>
                            <a:t>0</a:t>
                          </a:r>
                          <a:endParaRPr lang="ru-RU" sz="1400" b="0" dirty="0"/>
                        </a:p>
                      </a:txBody>
                      <a:tcPr/>
                    </a:tc>
                    <a:tc>
                      <a:txBody>
                        <a:bodyPr/>
                        <a:lstStyle/>
                        <a:p>
                          <a:r>
                            <a:rPr lang="ru-RU" sz="1400" b="0" dirty="0" smtClean="0"/>
                            <a:t>0</a:t>
                          </a:r>
                          <a:endParaRPr lang="ru-RU" sz="14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ru-RU" sz="1400" i="1" smtClean="0">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𝑝</m:t>
                                    </m:r>
                                  </m:e>
                                  <m:sub>
                                    <m:r>
                                      <a:rPr lang="en-US" sz="1400" b="1" i="1" smtClean="0">
                                        <a:latin typeface="Cambria Math" panose="02040503050406030204" pitchFamily="18" charset="0"/>
                                        <a:cs typeface="Times New Roman" panose="02020603050405020304" pitchFamily="18" charset="0"/>
                                      </a:rPr>
                                      <m:t>𝟎</m:t>
                                    </m:r>
                                  </m:sub>
                                </m:sSub>
                              </m:oMath>
                            </m:oMathPara>
                          </a14:m>
                          <a:endParaRPr lang="ru-RU" sz="1400" dirty="0"/>
                        </a:p>
                      </a:txBody>
                      <a:tcPr/>
                    </a:tc>
                    <a:extLst>
                      <a:ext uri="{0D108BD9-81ED-4DB2-BD59-A6C34878D82A}">
                        <a16:rowId xmlns:a16="http://schemas.microsoft.com/office/drawing/2014/main" val="10000"/>
                      </a:ext>
                    </a:extLst>
                  </a:tr>
                  <a:tr h="195861">
                    <a:tc>
                      <a:txBody>
                        <a:bodyPr/>
                        <a:lstStyle/>
                        <a:p>
                          <a:r>
                            <a:rPr lang="ru-RU" sz="1400" dirty="0" smtClean="0"/>
                            <a:t>0</a:t>
                          </a:r>
                          <a:endParaRPr lang="ru-RU" sz="1400" dirty="0"/>
                        </a:p>
                      </a:txBody>
                      <a:tcPr/>
                    </a:tc>
                    <a:tc>
                      <a:txBody>
                        <a:bodyPr/>
                        <a:lstStyle/>
                        <a:p>
                          <a:r>
                            <a:rPr lang="ru-RU" sz="1400" dirty="0" smtClean="0"/>
                            <a:t>1</a:t>
                          </a:r>
                          <a:endParaRPr lang="ru-RU"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ru-RU" sz="1400" i="1" smtClean="0">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𝑝</m:t>
                                    </m:r>
                                  </m:e>
                                  <m:sub>
                                    <m:r>
                                      <a:rPr lang="en-US" sz="1400" b="0" i="1" smtClean="0">
                                        <a:latin typeface="Cambria Math" panose="02040503050406030204" pitchFamily="18" charset="0"/>
                                        <a:cs typeface="Times New Roman" panose="02020603050405020304" pitchFamily="18" charset="0"/>
                                      </a:rPr>
                                      <m:t>1</m:t>
                                    </m:r>
                                  </m:sub>
                                </m:sSub>
                              </m:oMath>
                            </m:oMathPara>
                          </a14:m>
                          <a:endParaRPr lang="ru-RU" sz="1400" dirty="0"/>
                        </a:p>
                      </a:txBody>
                      <a:tcPr/>
                    </a:tc>
                    <a:extLst>
                      <a:ext uri="{0D108BD9-81ED-4DB2-BD59-A6C34878D82A}">
                        <a16:rowId xmlns:a16="http://schemas.microsoft.com/office/drawing/2014/main" val="10001"/>
                      </a:ext>
                    </a:extLst>
                  </a:tr>
                  <a:tr h="195861">
                    <a:tc>
                      <a:txBody>
                        <a:bodyPr/>
                        <a:lstStyle/>
                        <a:p>
                          <a:r>
                            <a:rPr lang="ru-RU" sz="1400" dirty="0" smtClean="0"/>
                            <a:t>1</a:t>
                          </a:r>
                          <a:endParaRPr lang="ru-RU" sz="1400" dirty="0"/>
                        </a:p>
                      </a:txBody>
                      <a:tcPr/>
                    </a:tc>
                    <a:tc>
                      <a:txBody>
                        <a:bodyPr/>
                        <a:lstStyle/>
                        <a:p>
                          <a:r>
                            <a:rPr lang="ru-RU" sz="1400" dirty="0" smtClean="0"/>
                            <a:t>0</a:t>
                          </a:r>
                          <a:endParaRPr lang="ru-RU"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ru-RU" sz="1400" i="1" smtClean="0">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𝑝</m:t>
                                    </m:r>
                                  </m:e>
                                  <m:sub>
                                    <m:r>
                                      <a:rPr lang="en-US" sz="1400" b="0" i="1" smtClean="0">
                                        <a:latin typeface="Cambria Math" panose="02040503050406030204" pitchFamily="18" charset="0"/>
                                        <a:cs typeface="Times New Roman" panose="02020603050405020304" pitchFamily="18" charset="0"/>
                                      </a:rPr>
                                      <m:t>2</m:t>
                                    </m:r>
                                  </m:sub>
                                </m:sSub>
                              </m:oMath>
                            </m:oMathPara>
                          </a14:m>
                          <a:endParaRPr lang="ru-RU" sz="1400" dirty="0"/>
                        </a:p>
                      </a:txBody>
                      <a:tcPr/>
                    </a:tc>
                    <a:extLst>
                      <a:ext uri="{0D108BD9-81ED-4DB2-BD59-A6C34878D82A}">
                        <a16:rowId xmlns:a16="http://schemas.microsoft.com/office/drawing/2014/main" val="10002"/>
                      </a:ext>
                    </a:extLst>
                  </a:tr>
                  <a:tr h="195861">
                    <a:tc>
                      <a:txBody>
                        <a:bodyPr/>
                        <a:lstStyle/>
                        <a:p>
                          <a:r>
                            <a:rPr lang="ru-RU" sz="1400" dirty="0" smtClean="0"/>
                            <a:t>1</a:t>
                          </a:r>
                          <a:endParaRPr lang="ru-RU" sz="1400" dirty="0"/>
                        </a:p>
                      </a:txBody>
                      <a:tcPr/>
                    </a:tc>
                    <a:tc>
                      <a:txBody>
                        <a:bodyPr/>
                        <a:lstStyle/>
                        <a:p>
                          <a:r>
                            <a:rPr lang="ru-RU" sz="1400" dirty="0" smtClean="0"/>
                            <a:t>1</a:t>
                          </a:r>
                          <a:endParaRPr lang="ru-RU"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ru-RU" sz="1400" i="1" smtClean="0">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𝑝</m:t>
                                    </m:r>
                                  </m:e>
                                  <m:sub>
                                    <m:r>
                                      <a:rPr lang="en-US" sz="1400" b="0" i="1" smtClean="0">
                                        <a:latin typeface="Cambria Math" panose="02040503050406030204" pitchFamily="18" charset="0"/>
                                        <a:cs typeface="Times New Roman" panose="02020603050405020304" pitchFamily="18" charset="0"/>
                                      </a:rPr>
                                      <m:t>3</m:t>
                                    </m:r>
                                  </m:sub>
                                </m:sSub>
                              </m:oMath>
                            </m:oMathPara>
                          </a14:m>
                          <a:endParaRPr lang="ru-RU" sz="1400" dirty="0" smtClean="0"/>
                        </a:p>
                      </a:txBody>
                      <a:tcPr/>
                    </a:tc>
                    <a:extLst>
                      <a:ext uri="{0D108BD9-81ED-4DB2-BD59-A6C34878D82A}">
                        <a16:rowId xmlns:a16="http://schemas.microsoft.com/office/drawing/2014/main" val="10003"/>
                      </a:ext>
                    </a:extLst>
                  </a:tr>
                </a:tbl>
              </a:graphicData>
            </a:graphic>
          </p:graphicFrame>
        </mc:Choice>
        <mc:Fallback xmlns="">
          <p:graphicFrame>
            <p:nvGraphicFramePr>
              <p:cNvPr id="37" name="Таблица 36"/>
              <p:cNvGraphicFramePr>
                <a:graphicFrameLocks noGrp="1"/>
              </p:cNvGraphicFramePr>
              <p:nvPr>
                <p:extLst/>
              </p:nvPr>
            </p:nvGraphicFramePr>
            <p:xfrm>
              <a:off x="4600123" y="4550731"/>
              <a:ext cx="1043028" cy="1219200"/>
            </p:xfrm>
            <a:graphic>
              <a:graphicData uri="http://schemas.openxmlformats.org/drawingml/2006/table">
                <a:tbl>
                  <a:tblPr firstRow="1" bandRow="1">
                    <a:tableStyleId>{D7AC3CCA-C797-4891-BE02-D94E43425B78}</a:tableStyleId>
                  </a:tblPr>
                  <a:tblGrid>
                    <a:gridCol w="347676">
                      <a:extLst>
                        <a:ext uri="{9D8B030D-6E8A-4147-A177-3AD203B41FA5}">
                          <a16:colId xmlns:a16="http://schemas.microsoft.com/office/drawing/2014/main" val="20000"/>
                        </a:ext>
                      </a:extLst>
                    </a:gridCol>
                    <a:gridCol w="347676">
                      <a:extLst>
                        <a:ext uri="{9D8B030D-6E8A-4147-A177-3AD203B41FA5}">
                          <a16:colId xmlns:a16="http://schemas.microsoft.com/office/drawing/2014/main" val="20001"/>
                        </a:ext>
                      </a:extLst>
                    </a:gridCol>
                    <a:gridCol w="347676">
                      <a:extLst>
                        <a:ext uri="{9D8B030D-6E8A-4147-A177-3AD203B41FA5}">
                          <a16:colId xmlns:a16="http://schemas.microsoft.com/office/drawing/2014/main" val="20002"/>
                        </a:ext>
                      </a:extLst>
                    </a:gridCol>
                  </a:tblGrid>
                  <a:tr h="304800">
                    <a:tc>
                      <a:txBody>
                        <a:bodyPr/>
                        <a:lstStyle/>
                        <a:p>
                          <a:r>
                            <a:rPr lang="ru-RU" sz="1400" b="0" dirty="0" smtClean="0"/>
                            <a:t>0</a:t>
                          </a:r>
                          <a:endParaRPr lang="ru-RU" sz="1400" b="0" dirty="0"/>
                        </a:p>
                      </a:txBody>
                      <a:tcPr/>
                    </a:tc>
                    <a:tc>
                      <a:txBody>
                        <a:bodyPr/>
                        <a:lstStyle/>
                        <a:p>
                          <a:r>
                            <a:rPr lang="ru-RU" sz="1400" b="0" dirty="0" smtClean="0"/>
                            <a:t>0</a:t>
                          </a:r>
                          <a:endParaRPr lang="ru-RU" sz="1400" b="0" dirty="0"/>
                        </a:p>
                      </a:txBody>
                      <a:tcPr/>
                    </a:tc>
                    <a:tc>
                      <a:txBody>
                        <a:bodyPr/>
                        <a:lstStyle/>
                        <a:p>
                          <a:endParaRPr lang="ru-RU"/>
                        </a:p>
                      </a:txBody>
                      <a:tcPr>
                        <a:blipFill>
                          <a:blip r:embed="rId9"/>
                          <a:stretch>
                            <a:fillRect l="-203509" t="-2000" r="-3509" b="-322000"/>
                          </a:stretch>
                        </a:blipFill>
                      </a:tcPr>
                    </a:tc>
                    <a:extLst>
                      <a:ext uri="{0D108BD9-81ED-4DB2-BD59-A6C34878D82A}">
                        <a16:rowId xmlns:a16="http://schemas.microsoft.com/office/drawing/2014/main" val="10000"/>
                      </a:ext>
                    </a:extLst>
                  </a:tr>
                  <a:tr h="304800">
                    <a:tc>
                      <a:txBody>
                        <a:bodyPr/>
                        <a:lstStyle/>
                        <a:p>
                          <a:r>
                            <a:rPr lang="ru-RU" sz="1400" dirty="0" smtClean="0"/>
                            <a:t>0</a:t>
                          </a:r>
                          <a:endParaRPr lang="ru-RU" sz="1400" dirty="0"/>
                        </a:p>
                      </a:txBody>
                      <a:tcPr/>
                    </a:tc>
                    <a:tc>
                      <a:txBody>
                        <a:bodyPr/>
                        <a:lstStyle/>
                        <a:p>
                          <a:r>
                            <a:rPr lang="ru-RU" sz="1400" dirty="0" smtClean="0"/>
                            <a:t>1</a:t>
                          </a:r>
                          <a:endParaRPr lang="ru-RU" sz="1400" dirty="0"/>
                        </a:p>
                      </a:txBody>
                      <a:tcPr/>
                    </a:tc>
                    <a:tc>
                      <a:txBody>
                        <a:bodyPr/>
                        <a:lstStyle/>
                        <a:p>
                          <a:endParaRPr lang="ru-RU"/>
                        </a:p>
                      </a:txBody>
                      <a:tcPr>
                        <a:blipFill>
                          <a:blip r:embed="rId9"/>
                          <a:stretch>
                            <a:fillRect l="-203509" t="-100000" r="-3509" b="-215686"/>
                          </a:stretch>
                        </a:blipFill>
                      </a:tcPr>
                    </a:tc>
                    <a:extLst>
                      <a:ext uri="{0D108BD9-81ED-4DB2-BD59-A6C34878D82A}">
                        <a16:rowId xmlns:a16="http://schemas.microsoft.com/office/drawing/2014/main" val="10001"/>
                      </a:ext>
                    </a:extLst>
                  </a:tr>
                  <a:tr h="304800">
                    <a:tc>
                      <a:txBody>
                        <a:bodyPr/>
                        <a:lstStyle/>
                        <a:p>
                          <a:r>
                            <a:rPr lang="ru-RU" sz="1400" dirty="0" smtClean="0"/>
                            <a:t>1</a:t>
                          </a:r>
                          <a:endParaRPr lang="ru-RU" sz="1400" dirty="0"/>
                        </a:p>
                      </a:txBody>
                      <a:tcPr/>
                    </a:tc>
                    <a:tc>
                      <a:txBody>
                        <a:bodyPr/>
                        <a:lstStyle/>
                        <a:p>
                          <a:r>
                            <a:rPr lang="ru-RU" sz="1400" dirty="0" smtClean="0"/>
                            <a:t>0</a:t>
                          </a:r>
                          <a:endParaRPr lang="ru-RU" sz="1400" dirty="0"/>
                        </a:p>
                      </a:txBody>
                      <a:tcPr/>
                    </a:tc>
                    <a:tc>
                      <a:txBody>
                        <a:bodyPr/>
                        <a:lstStyle/>
                        <a:p>
                          <a:endParaRPr lang="ru-RU"/>
                        </a:p>
                      </a:txBody>
                      <a:tcPr>
                        <a:blipFill>
                          <a:blip r:embed="rId9"/>
                          <a:stretch>
                            <a:fillRect l="-203509" t="-204000" r="-3509" b="-120000"/>
                          </a:stretch>
                        </a:blipFill>
                      </a:tcPr>
                    </a:tc>
                    <a:extLst>
                      <a:ext uri="{0D108BD9-81ED-4DB2-BD59-A6C34878D82A}">
                        <a16:rowId xmlns:a16="http://schemas.microsoft.com/office/drawing/2014/main" val="10002"/>
                      </a:ext>
                    </a:extLst>
                  </a:tr>
                  <a:tr h="304800">
                    <a:tc>
                      <a:txBody>
                        <a:bodyPr/>
                        <a:lstStyle/>
                        <a:p>
                          <a:r>
                            <a:rPr lang="ru-RU" sz="1400" dirty="0" smtClean="0"/>
                            <a:t>1</a:t>
                          </a:r>
                          <a:endParaRPr lang="ru-RU" sz="1400" dirty="0"/>
                        </a:p>
                      </a:txBody>
                      <a:tcPr/>
                    </a:tc>
                    <a:tc>
                      <a:txBody>
                        <a:bodyPr/>
                        <a:lstStyle/>
                        <a:p>
                          <a:r>
                            <a:rPr lang="ru-RU" sz="1400" dirty="0" smtClean="0"/>
                            <a:t>1</a:t>
                          </a:r>
                          <a:endParaRPr lang="ru-RU" sz="1400" dirty="0"/>
                        </a:p>
                      </a:txBody>
                      <a:tcPr/>
                    </a:tc>
                    <a:tc>
                      <a:txBody>
                        <a:bodyPr/>
                        <a:lstStyle/>
                        <a:p>
                          <a:endParaRPr lang="ru-RU"/>
                        </a:p>
                      </a:txBody>
                      <a:tcPr>
                        <a:blipFill>
                          <a:blip r:embed="rId9"/>
                          <a:stretch>
                            <a:fillRect l="-203509" t="-304000" r="-3509" b="-20000"/>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38" name="Прямоугольник 37"/>
              <p:cNvSpPr/>
              <p:nvPr/>
            </p:nvSpPr>
            <p:spPr>
              <a:xfrm>
                <a:off x="5219183" y="4241616"/>
                <a:ext cx="73783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𝑝</m:t>
                      </m:r>
                      <m:r>
                        <a:rPr lang="en-US" sz="1200" b="0" i="1" smtClean="0">
                          <a:latin typeface="Cambria Math" panose="02040503050406030204" pitchFamily="18" charset="0"/>
                          <a:cs typeface="Times New Roman" panose="02020603050405020304" pitchFamily="18" charset="0"/>
                        </a:rPr>
                        <m:t>(</m:t>
                      </m:r>
                      <m:sSub>
                        <m:sSubPr>
                          <m:ctrlPr>
                            <a:rPr lang="ru-RU"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𝑥</m:t>
                          </m:r>
                        </m:e>
                        <m:sub>
                          <m:r>
                            <a:rPr lang="en-US" sz="1200" i="1">
                              <a:latin typeface="Cambria Math" panose="02040503050406030204" pitchFamily="18" charset="0"/>
                              <a:cs typeface="Times New Roman" panose="02020603050405020304" pitchFamily="18" charset="0"/>
                            </a:rPr>
                            <m:t>1</m:t>
                          </m:r>
                        </m:sub>
                      </m:sSub>
                      <m:sSub>
                        <m:sSubPr>
                          <m:ctrlPr>
                            <a:rPr lang="ru-RU"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𝑥</m:t>
                          </m:r>
                        </m:e>
                        <m:sub>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m:t>
                      </m:r>
                    </m:oMath>
                  </m:oMathPara>
                </a14:m>
                <a:endParaRPr lang="ru-RU" sz="1200"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5219183" y="4241616"/>
                <a:ext cx="737830" cy="276999"/>
              </a:xfrm>
              <a:prstGeom prst="rect">
                <a:avLst/>
              </a:prstGeom>
              <a:blipFill>
                <a:blip r:embed="rId10"/>
                <a:stretch>
                  <a:fillRect b="-13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Прямоугольник 38"/>
              <p:cNvSpPr/>
              <p:nvPr/>
            </p:nvSpPr>
            <p:spPr>
              <a:xfrm>
                <a:off x="4571781" y="4169422"/>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oMath>
                  </m:oMathPara>
                </a14:m>
                <a:endParaRPr lang="ru-RU" dirty="0"/>
              </a:p>
            </p:txBody>
          </p:sp>
        </mc:Choice>
        <mc:Fallback xmlns="">
          <p:sp>
            <p:nvSpPr>
              <p:cNvPr id="39" name="Прямоугольник 38"/>
              <p:cNvSpPr>
                <a:spLocks noRot="1" noChangeAspect="1" noMove="1" noResize="1" noEditPoints="1" noAdjustHandles="1" noChangeArrowheads="1" noChangeShapeType="1" noTextEdit="1"/>
              </p:cNvSpPr>
              <p:nvPr/>
            </p:nvSpPr>
            <p:spPr>
              <a:xfrm>
                <a:off x="4571781" y="4169422"/>
                <a:ext cx="471988" cy="369332"/>
              </a:xfrm>
              <a:prstGeom prst="rect">
                <a:avLst/>
              </a:prstGeom>
              <a:blipFill>
                <a:blip r:embed="rId11"/>
                <a:stretch>
                  <a:fillRect b="-163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 name="Прямоугольник 39"/>
              <p:cNvSpPr/>
              <p:nvPr/>
            </p:nvSpPr>
            <p:spPr>
              <a:xfrm>
                <a:off x="4885643" y="4169422"/>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oMath>
                  </m:oMathPara>
                </a14:m>
                <a:endParaRPr lang="ru-RU" dirty="0"/>
              </a:p>
            </p:txBody>
          </p:sp>
        </mc:Choice>
        <mc:Fallback xmlns="">
          <p:sp>
            <p:nvSpPr>
              <p:cNvPr id="40" name="Прямоугольник 39"/>
              <p:cNvSpPr>
                <a:spLocks noRot="1" noChangeAspect="1" noMove="1" noResize="1" noEditPoints="1" noAdjustHandles="1" noChangeArrowheads="1" noChangeShapeType="1" noTextEdit="1"/>
              </p:cNvSpPr>
              <p:nvPr/>
            </p:nvSpPr>
            <p:spPr>
              <a:xfrm>
                <a:off x="4885643" y="4169422"/>
                <a:ext cx="477310" cy="369332"/>
              </a:xfrm>
              <a:prstGeom prst="rect">
                <a:avLst/>
              </a:prstGeom>
              <a:blipFill>
                <a:blip r:embed="rId12"/>
                <a:stretch>
                  <a:fillRect b="-1639"/>
                </a:stretch>
              </a:blipFill>
            </p:spPr>
            <p:txBody>
              <a:bodyPr/>
              <a:lstStyle/>
              <a:p>
                <a:r>
                  <a:rPr lang="ru-RU">
                    <a:noFill/>
                  </a:rPr>
                  <a:t> </a:t>
                </a:r>
              </a:p>
            </p:txBody>
          </p:sp>
        </mc:Fallback>
      </mc:AlternateContent>
      <p:sp>
        <p:nvSpPr>
          <p:cNvPr id="41" name="TextBox 40"/>
          <p:cNvSpPr txBox="1"/>
          <p:nvPr/>
        </p:nvSpPr>
        <p:spPr>
          <a:xfrm>
            <a:off x="1053738" y="4538754"/>
            <a:ext cx="3508502" cy="646331"/>
          </a:xfrm>
          <a:prstGeom prst="rect">
            <a:avLst/>
          </a:prstGeom>
          <a:noFill/>
        </p:spPr>
        <p:txBody>
          <a:bodyPr wrap="square" rtlCol="0">
            <a:spAutoFit/>
          </a:bodyPr>
          <a:lstStyle/>
          <a:p>
            <a:r>
              <a:rPr lang="ru-RU" sz="1200" dirty="0" smtClean="0"/>
              <a:t>Необходимо вычислить таблицу вероятностей входных комбинаций для нашей подсхемы</a:t>
            </a:r>
            <a:endParaRPr lang="ru-RU" sz="1200" dirty="0"/>
          </a:p>
        </p:txBody>
      </p:sp>
    </p:spTree>
    <p:extLst>
      <p:ext uri="{BB962C8B-B14F-4D97-AF65-F5344CB8AC3E}">
        <p14:creationId xmlns:p14="http://schemas.microsoft.com/office/powerpoint/2010/main" val="3071505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1257" y="126633"/>
            <a:ext cx="8665030" cy="888663"/>
          </a:xfrm>
          <a:extLst/>
        </p:spPr>
        <p:txBody>
          <a:bodyPr>
            <a:noAutofit/>
          </a:bodyPr>
          <a:lstStyle/>
          <a:p>
            <a:pPr algn="ctr">
              <a:defRPr/>
            </a:pPr>
            <a:r>
              <a:rPr lang="ru-RU" sz="2400" dirty="0" smtClean="0">
                <a:effectLst>
                  <a:reflection blurRad="12700" stA="16000" endPos="55000" dir="5400000" sy="-90000" algn="bl" rotWithShape="0"/>
                </a:effectLst>
              </a:rPr>
              <a:t>Коэффициент надежности в контексте задачи </a:t>
            </a:r>
            <a:r>
              <a:rPr lang="ru-RU" sz="2400" dirty="0" err="1" smtClean="0">
                <a:effectLst>
                  <a:reflection blurRad="12700" stA="16000" endPos="55000" dir="5400000" sy="-90000" algn="bl" rotWithShape="0"/>
                </a:effectLst>
              </a:rPr>
              <a:t>ресинтеза</a:t>
            </a:r>
            <a:r>
              <a:rPr lang="en-US" sz="2400" dirty="0" smtClean="0">
                <a:effectLst>
                  <a:reflection blurRad="12700" stA="16000" endPos="55000" dir="5400000" sy="-90000" algn="bl" rotWithShape="0"/>
                </a:effectLst>
              </a:rPr>
              <a:t> </a:t>
            </a:r>
            <a:r>
              <a:rPr lang="ru-RU" sz="2400" dirty="0" smtClean="0">
                <a:effectLst>
                  <a:reflection blurRad="12700" stA="16000" endPos="55000" dir="5400000" sy="-90000" algn="bl" rotWithShape="0"/>
                </a:effectLst>
              </a:rPr>
              <a:t/>
            </a:r>
            <a:br>
              <a:rPr lang="ru-RU" sz="2400" dirty="0" smtClean="0">
                <a:effectLst>
                  <a:reflection blurRad="12700" stA="16000" endPos="55000" dir="5400000" sy="-90000" algn="bl" rotWithShape="0"/>
                </a:effectLst>
              </a:rPr>
            </a:br>
            <a:r>
              <a:rPr lang="en-US" sz="2400" dirty="0" smtClean="0">
                <a:effectLst>
                  <a:reflection blurRad="12700" stA="16000" endPos="55000" dir="5400000" sy="-90000" algn="bl" rotWithShape="0"/>
                </a:effectLst>
              </a:rPr>
              <a:t>(</a:t>
            </a:r>
            <a:r>
              <a:rPr lang="ru-RU" sz="2400" dirty="0" smtClean="0">
                <a:effectLst>
                  <a:reflection blurRad="12700" stA="16000" endPos="55000" dir="5400000" sy="-90000" algn="bl" rotWithShape="0"/>
                </a:effectLst>
              </a:rPr>
              <a:t>учет маскирующих свойств схемы</a:t>
            </a:r>
            <a:r>
              <a:rPr lang="en-US" sz="2400" dirty="0" smtClean="0">
                <a:effectLst>
                  <a:reflection blurRad="12700" stA="16000" endPos="55000" dir="5400000" sy="-90000" algn="bl" rotWithShape="0"/>
                </a:effectLst>
              </a:rPr>
              <a:t>)</a:t>
            </a:r>
            <a:endParaRPr lang="ru-RU" sz="2400" dirty="0">
              <a:effectLst>
                <a:reflection blurRad="12700" stA="16000" endPos="55000" dir="5400000" sy="-90000" algn="bl" rotWithShape="0"/>
              </a:effectLst>
            </a:endParaRPr>
          </a:p>
        </p:txBody>
      </p:sp>
      <p:sp>
        <p:nvSpPr>
          <p:cNvPr id="19" name="Прямоугольник 18"/>
          <p:cNvSpPr>
            <a:spLocks noRot="1" noChangeAspect="1" noMove="1" noResize="1" noEditPoints="1" noAdjustHandles="1" noChangeArrowheads="1" noChangeShapeType="1" noTextEdit="1"/>
          </p:cNvSpPr>
          <p:nvPr/>
        </p:nvSpPr>
        <p:spPr>
          <a:xfrm>
            <a:off x="5508104" y="1280463"/>
            <a:ext cx="1982722" cy="784317"/>
          </a:xfrm>
          <a:prstGeom prst="rect">
            <a:avLst/>
          </a:prstGeom>
          <a:blipFill rotWithShape="0">
            <a:blip r:embed="rId2"/>
            <a:stretch>
              <a:fillRect/>
            </a:stretch>
          </a:blipFill>
          <a:ln w="22225">
            <a:noFill/>
          </a:ln>
          <a:effectLst/>
        </p:spPr>
        <p:txBody>
          <a:bodyPr/>
          <a:lstStyle/>
          <a:p>
            <a:pPr>
              <a:defRPr/>
            </a:pPr>
            <a:r>
              <a:rPr lang="ru-RU">
                <a:noFill/>
              </a:rPr>
              <a:t> </a:t>
            </a:r>
          </a:p>
        </p:txBody>
      </p:sp>
      <p:sp>
        <p:nvSpPr>
          <p:cNvPr id="20484" name="TextBox 4"/>
          <p:cNvSpPr txBox="1">
            <a:spLocks noChangeArrowheads="1"/>
          </p:cNvSpPr>
          <p:nvPr/>
        </p:nvSpPr>
        <p:spPr bwMode="auto">
          <a:xfrm>
            <a:off x="1065213" y="1408113"/>
            <a:ext cx="4125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Сравнивая две подсхемы по параметру:</a:t>
            </a:r>
          </a:p>
        </p:txBody>
      </p:sp>
      <p:sp>
        <p:nvSpPr>
          <p:cNvPr id="20485" name="TextBox 20"/>
          <p:cNvSpPr txBox="1">
            <a:spLocks noChangeArrowheads="1"/>
          </p:cNvSpPr>
          <p:nvPr/>
        </p:nvSpPr>
        <p:spPr bwMode="auto">
          <a:xfrm>
            <a:off x="112713" y="1408113"/>
            <a:ext cx="8909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dirty="0"/>
              <a:t>                                                                                                                        мы фактически </a:t>
            </a:r>
          </a:p>
          <a:p>
            <a:endParaRPr lang="ru-RU" altLang="ru-RU" dirty="0"/>
          </a:p>
          <a:p>
            <a:r>
              <a:rPr lang="ru-RU" altLang="ru-RU" dirty="0"/>
              <a:t>сравниваем «наблюдаемость» этих подсхем при неравномерных входах, не учитывая </a:t>
            </a:r>
            <a:r>
              <a:rPr lang="ru-RU" altLang="ru-RU" u="sng" dirty="0"/>
              <a:t>какие именно ошибки</a:t>
            </a:r>
            <a:r>
              <a:rPr lang="ru-RU" altLang="ru-RU" dirty="0"/>
              <a:t> возникают.</a:t>
            </a:r>
          </a:p>
        </p:txBody>
      </p:sp>
      <p:pic>
        <p:nvPicPr>
          <p:cNvPr id="22" name="Рисунок 21"/>
          <p:cNvPicPr>
            <a:picLocks noChangeAspect="1"/>
          </p:cNvPicPr>
          <p:nvPr/>
        </p:nvPicPr>
        <p:blipFill>
          <a:blip r:embed="rId3"/>
          <a:stretch>
            <a:fillRect/>
          </a:stretch>
        </p:blipFill>
        <p:spPr>
          <a:xfrm>
            <a:off x="817563" y="3057525"/>
            <a:ext cx="4292600" cy="2016125"/>
          </a:xfrm>
          <a:prstGeom prst="rect">
            <a:avLst/>
          </a:prstGeom>
          <a:noFill/>
          <a:ln>
            <a:noFill/>
          </a:ln>
          <a:effectLst>
            <a:outerShdw blurRad="50800" dist="38100" dir="8100000" algn="tr" rotWithShape="0">
              <a:prstClr val="black">
                <a:alpha val="40000"/>
              </a:prstClr>
            </a:outerShdw>
          </a:effectLst>
        </p:spPr>
      </p:pic>
      <p:sp>
        <p:nvSpPr>
          <p:cNvPr id="27" name="Прямоугольник 26"/>
          <p:cNvSpPr/>
          <p:nvPr/>
        </p:nvSpPr>
        <p:spPr>
          <a:xfrm>
            <a:off x="1881188" y="3640138"/>
            <a:ext cx="933450" cy="723900"/>
          </a:xfrm>
          <a:prstGeom prst="rect">
            <a:avLst/>
          </a:prstGeom>
          <a:solidFill>
            <a:schemeClr val="accent1">
              <a:alpha val="4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7" name="Облако 6"/>
          <p:cNvSpPr/>
          <p:nvPr/>
        </p:nvSpPr>
        <p:spPr>
          <a:xfrm>
            <a:off x="409575" y="3135313"/>
            <a:ext cx="1471613" cy="1938337"/>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4" name="Облако 33"/>
          <p:cNvSpPr/>
          <p:nvPr/>
        </p:nvSpPr>
        <p:spPr>
          <a:xfrm>
            <a:off x="2760663" y="3135313"/>
            <a:ext cx="2133600" cy="1938337"/>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0491" name="TextBox 7"/>
          <p:cNvSpPr txBox="1">
            <a:spLocks noChangeArrowheads="1"/>
          </p:cNvSpPr>
          <p:nvPr/>
        </p:nvSpPr>
        <p:spPr bwMode="auto">
          <a:xfrm>
            <a:off x="5518150" y="2547938"/>
            <a:ext cx="3492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t>Необходимо построить матрицу наблюдаемости</a:t>
            </a:r>
            <a:r>
              <a:rPr lang="en-US" altLang="ru-RU"/>
              <a:t> </a:t>
            </a:r>
            <a:r>
              <a:rPr lang="ru-RU" altLang="ru-RU"/>
              <a:t>всех возможных ошибок на выходных узлах подсхемы.</a:t>
            </a:r>
          </a:p>
        </p:txBody>
      </p:sp>
      <p:graphicFrame>
        <p:nvGraphicFramePr>
          <p:cNvPr id="12" name="Таблица 11"/>
          <p:cNvGraphicFramePr>
            <a:graphicFrameLocks noGrp="1"/>
          </p:cNvGraphicFramePr>
          <p:nvPr/>
        </p:nvGraphicFramePr>
        <p:xfrm>
          <a:off x="5751837" y="3888742"/>
          <a:ext cx="3048565" cy="1854200"/>
        </p:xfrm>
        <a:graphic>
          <a:graphicData uri="http://schemas.openxmlformats.org/drawingml/2006/table">
            <a:tbl>
              <a:tblPr firstRow="1" bandRow="1">
                <a:tableStyleId>{5C22544A-7EE6-4342-B048-85BDC9FD1C3A}</a:tableStyleId>
              </a:tblPr>
              <a:tblGrid>
                <a:gridCol w="609713">
                  <a:extLst>
                    <a:ext uri="{9D8B030D-6E8A-4147-A177-3AD203B41FA5}">
                      <a16:colId xmlns:a16="http://schemas.microsoft.com/office/drawing/2014/main" val="20000"/>
                    </a:ext>
                  </a:extLst>
                </a:gridCol>
                <a:gridCol w="609713">
                  <a:extLst>
                    <a:ext uri="{9D8B030D-6E8A-4147-A177-3AD203B41FA5}">
                      <a16:colId xmlns:a16="http://schemas.microsoft.com/office/drawing/2014/main" val="20001"/>
                    </a:ext>
                  </a:extLst>
                </a:gridCol>
                <a:gridCol w="609713">
                  <a:extLst>
                    <a:ext uri="{9D8B030D-6E8A-4147-A177-3AD203B41FA5}">
                      <a16:colId xmlns:a16="http://schemas.microsoft.com/office/drawing/2014/main" val="20002"/>
                    </a:ext>
                  </a:extLst>
                </a:gridCol>
                <a:gridCol w="609713">
                  <a:extLst>
                    <a:ext uri="{9D8B030D-6E8A-4147-A177-3AD203B41FA5}">
                      <a16:colId xmlns:a16="http://schemas.microsoft.com/office/drawing/2014/main" val="20003"/>
                    </a:ext>
                  </a:extLst>
                </a:gridCol>
                <a:gridCol w="609713">
                  <a:extLst>
                    <a:ext uri="{9D8B030D-6E8A-4147-A177-3AD203B41FA5}">
                      <a16:colId xmlns:a16="http://schemas.microsoft.com/office/drawing/2014/main" val="20004"/>
                    </a:ext>
                  </a:extLst>
                </a:gridCol>
              </a:tblGrid>
              <a:tr h="370840">
                <a:tc>
                  <a:txBody>
                    <a:bodyPr/>
                    <a:lstStyle/>
                    <a:p>
                      <a:endParaRPr lang="ru-RU" dirty="0"/>
                    </a:p>
                  </a:txBody>
                  <a:tcPr/>
                </a:tc>
                <a:tc>
                  <a:txBody>
                    <a:bodyPr/>
                    <a:lstStyle/>
                    <a:p>
                      <a:r>
                        <a:rPr lang="en-US" dirty="0" smtClean="0"/>
                        <a:t>0 0</a:t>
                      </a:r>
                      <a:endParaRPr lang="ru-RU" dirty="0"/>
                    </a:p>
                  </a:txBody>
                  <a:tcPr/>
                </a:tc>
                <a:tc>
                  <a:txBody>
                    <a:bodyPr/>
                    <a:lstStyle/>
                    <a:p>
                      <a:r>
                        <a:rPr lang="en-US" dirty="0" smtClean="0"/>
                        <a:t>0 1</a:t>
                      </a:r>
                      <a:endParaRPr lang="ru-RU" dirty="0"/>
                    </a:p>
                  </a:txBody>
                  <a:tcPr/>
                </a:tc>
                <a:tc>
                  <a:txBody>
                    <a:bodyPr/>
                    <a:lstStyle/>
                    <a:p>
                      <a:r>
                        <a:rPr lang="en-US" dirty="0" smtClean="0"/>
                        <a:t>1 0</a:t>
                      </a:r>
                      <a:endParaRPr lang="ru-RU" dirty="0"/>
                    </a:p>
                  </a:txBody>
                  <a:tcPr/>
                </a:tc>
                <a:tc>
                  <a:txBody>
                    <a:bodyPr/>
                    <a:lstStyle/>
                    <a:p>
                      <a:r>
                        <a:rPr lang="en-US" dirty="0" smtClean="0"/>
                        <a:t>1 1</a:t>
                      </a:r>
                      <a:endParaRPr lang="ru-RU" dirty="0"/>
                    </a:p>
                  </a:txBody>
                  <a:tcPr/>
                </a:tc>
                <a:extLst>
                  <a:ext uri="{0D108BD9-81ED-4DB2-BD59-A6C34878D82A}">
                    <a16:rowId xmlns:a16="http://schemas.microsoft.com/office/drawing/2014/main" val="10000"/>
                  </a:ext>
                </a:extLst>
              </a:tr>
              <a:tr h="370840">
                <a:tc>
                  <a:txBody>
                    <a:bodyPr/>
                    <a:lstStyle/>
                    <a:p>
                      <a:r>
                        <a:rPr lang="en-US" dirty="0" smtClean="0"/>
                        <a:t>0 0</a:t>
                      </a:r>
                      <a:endParaRPr lang="ru-RU" dirty="0"/>
                    </a:p>
                  </a:txBody>
                  <a:tcPr/>
                </a:tc>
                <a:tc>
                  <a:txBody>
                    <a:bodyPr/>
                    <a:lstStyle/>
                    <a:p>
                      <a:endParaRPr lang="ru-RU"/>
                    </a:p>
                  </a:txBody>
                  <a:tcPr>
                    <a:blipFill rotWithShape="0">
                      <a:blip r:embed="rId4"/>
                      <a:stretch>
                        <a:fillRect l="-101000" t="-101639" r="-305000" b="-304918"/>
                      </a:stretch>
                    </a:blipFill>
                  </a:tcPr>
                </a:tc>
                <a:tc>
                  <a:txBody>
                    <a:bodyPr/>
                    <a:lstStyle/>
                    <a:p>
                      <a:endParaRPr lang="ru-RU"/>
                    </a:p>
                  </a:txBody>
                  <a:tcPr>
                    <a:blipFill rotWithShape="0">
                      <a:blip r:embed="rId4"/>
                      <a:stretch>
                        <a:fillRect l="-199010" t="-101639" r="-201980" b="-304918"/>
                      </a:stretch>
                    </a:blipFill>
                  </a:tcPr>
                </a:tc>
                <a:tc>
                  <a:txBody>
                    <a:bodyPr/>
                    <a:lstStyle/>
                    <a:p>
                      <a:endParaRPr lang="ru-RU"/>
                    </a:p>
                  </a:txBody>
                  <a:tcPr>
                    <a:blipFill rotWithShape="0">
                      <a:blip r:embed="rId4"/>
                      <a:stretch>
                        <a:fillRect l="-302000" t="-101639" r="-104000" b="-304918"/>
                      </a:stretch>
                    </a:blipFill>
                  </a:tcPr>
                </a:tc>
                <a:tc>
                  <a:txBody>
                    <a:bodyPr/>
                    <a:lstStyle/>
                    <a:p>
                      <a:endParaRPr lang="ru-RU"/>
                    </a:p>
                  </a:txBody>
                  <a:tcPr>
                    <a:blipFill rotWithShape="0">
                      <a:blip r:embed="rId4"/>
                      <a:stretch>
                        <a:fillRect l="-402000" t="-101639" r="-4000" b="-304918"/>
                      </a:stretch>
                    </a:blipFill>
                  </a:tcPr>
                </a:tc>
                <a:extLst>
                  <a:ext uri="{0D108BD9-81ED-4DB2-BD59-A6C34878D82A}">
                    <a16:rowId xmlns:a16="http://schemas.microsoft.com/office/drawing/2014/main" val="10001"/>
                  </a:ext>
                </a:extLst>
              </a:tr>
              <a:tr h="370840">
                <a:tc>
                  <a:txBody>
                    <a:bodyPr/>
                    <a:lstStyle/>
                    <a:p>
                      <a:r>
                        <a:rPr lang="en-US" dirty="0" smtClean="0"/>
                        <a:t>0 1</a:t>
                      </a:r>
                      <a:endParaRPr lang="ru-RU" dirty="0"/>
                    </a:p>
                  </a:txBody>
                  <a:tcPr/>
                </a:tc>
                <a:tc>
                  <a:txBody>
                    <a:bodyPr/>
                    <a:lstStyle/>
                    <a:p>
                      <a:endParaRPr lang="ru-RU"/>
                    </a:p>
                  </a:txBody>
                  <a:tcPr>
                    <a:blipFill rotWithShape="0">
                      <a:blip r:embed="rId4"/>
                      <a:stretch>
                        <a:fillRect l="-101000" t="-198387" r="-305000" b="-200000"/>
                      </a:stretch>
                    </a:blipFill>
                  </a:tcPr>
                </a:tc>
                <a:tc>
                  <a:txBody>
                    <a:bodyPr/>
                    <a:lstStyle/>
                    <a:p>
                      <a:endParaRPr lang="ru-RU"/>
                    </a:p>
                  </a:txBody>
                  <a:tcPr>
                    <a:blipFill rotWithShape="0">
                      <a:blip r:embed="rId4"/>
                      <a:stretch>
                        <a:fillRect l="-199010" t="-198387" r="-201980" b="-200000"/>
                      </a:stretch>
                    </a:blipFill>
                  </a:tcPr>
                </a:tc>
                <a:tc>
                  <a:txBody>
                    <a:bodyPr/>
                    <a:lstStyle/>
                    <a:p>
                      <a:endParaRPr lang="ru-RU"/>
                    </a:p>
                  </a:txBody>
                  <a:tcPr>
                    <a:blipFill rotWithShape="0">
                      <a:blip r:embed="rId4"/>
                      <a:stretch>
                        <a:fillRect l="-302000" t="-198387" r="-104000" b="-200000"/>
                      </a:stretch>
                    </a:blipFill>
                  </a:tcPr>
                </a:tc>
                <a:tc>
                  <a:txBody>
                    <a:bodyPr/>
                    <a:lstStyle/>
                    <a:p>
                      <a:endParaRPr lang="ru-RU"/>
                    </a:p>
                  </a:txBody>
                  <a:tcPr>
                    <a:blipFill rotWithShape="0">
                      <a:blip r:embed="rId4"/>
                      <a:stretch>
                        <a:fillRect l="-402000" t="-198387" r="-4000" b="-200000"/>
                      </a:stretch>
                    </a:blipFill>
                  </a:tcPr>
                </a:tc>
                <a:extLst>
                  <a:ext uri="{0D108BD9-81ED-4DB2-BD59-A6C34878D82A}">
                    <a16:rowId xmlns:a16="http://schemas.microsoft.com/office/drawing/2014/main" val="10002"/>
                  </a:ext>
                </a:extLst>
              </a:tr>
              <a:tr h="370840">
                <a:tc>
                  <a:txBody>
                    <a:bodyPr/>
                    <a:lstStyle/>
                    <a:p>
                      <a:r>
                        <a:rPr lang="en-US" dirty="0" smtClean="0"/>
                        <a:t>1 0</a:t>
                      </a:r>
                      <a:endParaRPr lang="ru-RU" dirty="0"/>
                    </a:p>
                  </a:txBody>
                  <a:tcPr/>
                </a:tc>
                <a:tc>
                  <a:txBody>
                    <a:bodyPr/>
                    <a:lstStyle/>
                    <a:p>
                      <a:endParaRPr lang="ru-RU"/>
                    </a:p>
                  </a:txBody>
                  <a:tcPr>
                    <a:blipFill rotWithShape="0">
                      <a:blip r:embed="rId4"/>
                      <a:stretch>
                        <a:fillRect l="-101000" t="-303279" r="-305000" b="-103279"/>
                      </a:stretch>
                    </a:blipFill>
                  </a:tcPr>
                </a:tc>
                <a:tc>
                  <a:txBody>
                    <a:bodyPr/>
                    <a:lstStyle/>
                    <a:p>
                      <a:endParaRPr lang="ru-RU"/>
                    </a:p>
                  </a:txBody>
                  <a:tcPr>
                    <a:blipFill rotWithShape="0">
                      <a:blip r:embed="rId4"/>
                      <a:stretch>
                        <a:fillRect l="-199010" t="-303279" r="-201980" b="-103279"/>
                      </a:stretch>
                    </a:blipFill>
                  </a:tcPr>
                </a:tc>
                <a:tc>
                  <a:txBody>
                    <a:bodyPr/>
                    <a:lstStyle/>
                    <a:p>
                      <a:endParaRPr lang="ru-RU"/>
                    </a:p>
                  </a:txBody>
                  <a:tcPr>
                    <a:blipFill rotWithShape="0">
                      <a:blip r:embed="rId4"/>
                      <a:stretch>
                        <a:fillRect l="-302000" t="-303279" r="-104000" b="-103279"/>
                      </a:stretch>
                    </a:blipFill>
                  </a:tcPr>
                </a:tc>
                <a:tc>
                  <a:txBody>
                    <a:bodyPr/>
                    <a:lstStyle/>
                    <a:p>
                      <a:endParaRPr lang="ru-RU"/>
                    </a:p>
                  </a:txBody>
                  <a:tcPr>
                    <a:blipFill rotWithShape="0">
                      <a:blip r:embed="rId4"/>
                      <a:stretch>
                        <a:fillRect l="-402000" t="-303279" r="-4000" b="-103279"/>
                      </a:stretch>
                    </a:blipFill>
                  </a:tcPr>
                </a:tc>
                <a:extLst>
                  <a:ext uri="{0D108BD9-81ED-4DB2-BD59-A6C34878D82A}">
                    <a16:rowId xmlns:a16="http://schemas.microsoft.com/office/drawing/2014/main" val="10003"/>
                  </a:ext>
                </a:extLst>
              </a:tr>
              <a:tr h="370840">
                <a:tc>
                  <a:txBody>
                    <a:bodyPr/>
                    <a:lstStyle/>
                    <a:p>
                      <a:r>
                        <a:rPr lang="en-US" dirty="0" smtClean="0"/>
                        <a:t>1 1</a:t>
                      </a:r>
                      <a:endParaRPr lang="ru-RU" dirty="0"/>
                    </a:p>
                  </a:txBody>
                  <a:tcPr/>
                </a:tc>
                <a:tc>
                  <a:txBody>
                    <a:bodyPr/>
                    <a:lstStyle/>
                    <a:p>
                      <a:endParaRPr lang="ru-RU"/>
                    </a:p>
                  </a:txBody>
                  <a:tcPr>
                    <a:blipFill rotWithShape="0">
                      <a:blip r:embed="rId4"/>
                      <a:stretch>
                        <a:fillRect l="-101000" t="-403279" r="-305000" b="-3279"/>
                      </a:stretch>
                    </a:blipFill>
                  </a:tcPr>
                </a:tc>
                <a:tc>
                  <a:txBody>
                    <a:bodyPr/>
                    <a:lstStyle/>
                    <a:p>
                      <a:endParaRPr lang="ru-RU"/>
                    </a:p>
                  </a:txBody>
                  <a:tcPr>
                    <a:blipFill rotWithShape="0">
                      <a:blip r:embed="rId4"/>
                      <a:stretch>
                        <a:fillRect l="-199010" t="-403279" r="-201980" b="-3279"/>
                      </a:stretch>
                    </a:blipFill>
                  </a:tcPr>
                </a:tc>
                <a:tc>
                  <a:txBody>
                    <a:bodyPr/>
                    <a:lstStyle/>
                    <a:p>
                      <a:endParaRPr lang="ru-RU"/>
                    </a:p>
                  </a:txBody>
                  <a:tcPr>
                    <a:blipFill rotWithShape="0">
                      <a:blip r:embed="rId4"/>
                      <a:stretch>
                        <a:fillRect l="-302000" t="-403279" r="-104000" b="-3279"/>
                      </a:stretch>
                    </a:blipFill>
                  </a:tcPr>
                </a:tc>
                <a:tc>
                  <a:txBody>
                    <a:bodyPr/>
                    <a:lstStyle/>
                    <a:p>
                      <a:endParaRPr lang="ru-RU"/>
                    </a:p>
                  </a:txBody>
                  <a:tcPr>
                    <a:blipFill rotWithShape="0">
                      <a:blip r:embed="rId4"/>
                      <a:stretch>
                        <a:fillRect l="-402000" t="-403279" r="-4000" b="-3279"/>
                      </a:stretch>
                    </a:blipFill>
                  </a:tcPr>
                </a:tc>
                <a:extLst>
                  <a:ext uri="{0D108BD9-81ED-4DB2-BD59-A6C34878D82A}">
                    <a16:rowId xmlns:a16="http://schemas.microsoft.com/office/drawing/2014/main" val="10004"/>
                  </a:ext>
                </a:extLst>
              </a:tr>
            </a:tbl>
          </a:graphicData>
        </a:graphic>
      </p:graphicFrame>
      <p:cxnSp>
        <p:nvCxnSpPr>
          <p:cNvPr id="15" name="Прямая со стрелкой 14"/>
          <p:cNvCxnSpPr/>
          <p:nvPr/>
        </p:nvCxnSpPr>
        <p:spPr>
          <a:xfrm flipH="1" flipV="1">
            <a:off x="7350125" y="5294313"/>
            <a:ext cx="452438" cy="73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94" name="TextBox 19"/>
          <p:cNvSpPr txBox="1">
            <a:spLocks noChangeArrowheads="1"/>
          </p:cNvSpPr>
          <p:nvPr/>
        </p:nvSpPr>
        <p:spPr bwMode="auto">
          <a:xfrm>
            <a:off x="5345113" y="6022975"/>
            <a:ext cx="3798887" cy="8302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600"/>
              <a:t>Вероятность того что ошибка типа</a:t>
            </a:r>
          </a:p>
          <a:p>
            <a:r>
              <a:rPr lang="ru-RU" altLang="ru-RU" sz="1600"/>
              <a:t>1 0 -</a:t>
            </a:r>
            <a:r>
              <a:rPr lang="en-US" altLang="ru-RU" sz="1600"/>
              <a:t>&gt; 0 1</a:t>
            </a:r>
            <a:r>
              <a:rPr lang="ru-RU" altLang="ru-RU" sz="1600"/>
              <a:t>, окажется «наблюдаемой»</a:t>
            </a:r>
          </a:p>
          <a:p>
            <a:r>
              <a:rPr lang="ru-RU" altLang="ru-RU" sz="1600"/>
              <a:t>(повлияет на выход основной схемы)</a:t>
            </a:r>
          </a:p>
        </p:txBody>
      </p:sp>
      <p:sp>
        <p:nvSpPr>
          <p:cNvPr id="37" name="Скругленный прямоугольник 36"/>
          <p:cNvSpPr/>
          <p:nvPr/>
        </p:nvSpPr>
        <p:spPr>
          <a:xfrm>
            <a:off x="7058025" y="5073650"/>
            <a:ext cx="422275" cy="2206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cxnSp>
        <p:nvCxnSpPr>
          <p:cNvPr id="39" name="Прямая со стрелкой 38"/>
          <p:cNvCxnSpPr/>
          <p:nvPr/>
        </p:nvCxnSpPr>
        <p:spPr>
          <a:xfrm flipV="1">
            <a:off x="3635375" y="5073651"/>
            <a:ext cx="65088" cy="108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H="1" flipV="1">
            <a:off x="1254125" y="5073651"/>
            <a:ext cx="1484637" cy="108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Прямоугольник 17"/>
              <p:cNvSpPr/>
              <p:nvPr/>
            </p:nvSpPr>
            <p:spPr>
              <a:xfrm>
                <a:off x="539552" y="6083300"/>
                <a:ext cx="4234704" cy="395493"/>
              </a:xfrm>
              <a:prstGeom prst="rect">
                <a:avLst/>
              </a:prstGeom>
              <a:ln w="22225">
                <a:noFill/>
              </a:ln>
              <a:effectLst/>
            </p:spPr>
            <p:txBody>
              <a:bodyPr wrap="square">
                <a:spAutoFit/>
              </a:bodyPr>
              <a:lstStyle/>
              <a:p>
                <a:pPr>
                  <a:lnSpc>
                    <a:spcPct val="107000"/>
                  </a:lnSpc>
                  <a:spcAft>
                    <a:spcPts val="800"/>
                  </a:spcAft>
                </a:pPr>
                <a14:m>
                  <m:oMath xmlns:m="http://schemas.openxmlformats.org/officeDocument/2006/math">
                    <m:r>
                      <a:rPr lang="ru-RU" sz="1600" i="1" smtClean="0">
                        <a:latin typeface="Cambria Math" panose="02040503050406030204" pitchFamily="18" charset="0"/>
                        <a:ea typeface="Times New Roman" panose="02020603050405020304" pitchFamily="18" charset="0"/>
                        <a:cs typeface="Times New Roman" panose="02020603050405020304" pitchFamily="18" charset="0"/>
                      </a:rPr>
                      <m:t>𝛼</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acc>
                          <m:accPr>
                            <m:chr m:val="̅"/>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𝑒</m:t>
                            </m:r>
                          </m:e>
                        </m:acc>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d>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e>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6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d>
                        <m:r>
                          <a:rPr lang="ru-RU"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1600" i="1">
                                <a:latin typeface="Cambria Math" panose="02040503050406030204" pitchFamily="18" charset="0"/>
                                <a:ea typeface="Times New Roman" panose="02020603050405020304" pitchFamily="18" charset="0"/>
                                <a:cs typeface="Times New Roman" panose="02020603050405020304" pitchFamily="18" charset="0"/>
                              </a:rPr>
                              <m:t>𝑋</m:t>
                            </m:r>
                          </m:e>
                        </m:acc>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ru-RU"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a:latin typeface="Cambria Math" panose="02040503050406030204" pitchFamily="18" charset="0"/>
                            <a:ea typeface="Times New Roman" panose="02020603050405020304" pitchFamily="18" charset="0"/>
                            <a:cs typeface="Times New Roman" panose="02020603050405020304" pitchFamily="18" charset="0"/>
                          </a:rPr>
                          <m:t>𝑝</m:t>
                        </m:r>
                      </m:e>
                    </m:nary>
                  </m:oMath>
                </a14:m>
                <a:r>
                  <a:rPr lang="en-US" sz="1600" dirty="0">
                    <a:ea typeface="Times New Roman" panose="02020603050405020304" pitchFamily="18" charset="0"/>
                    <a:cs typeface="Times New Roman" panose="02020603050405020304" pitchFamily="18" charset="0"/>
                  </a:rPr>
                  <a:t> </a:t>
                </a:r>
                <a14:m>
                  <m:oMath xmlns:m="http://schemas.openxmlformats.org/officeDocument/2006/math">
                    <m:r>
                      <a:rPr lang="en-US" sz="11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100" i="1">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𝑓</m:t>
                        </m:r>
                        <m:d>
                          <m:dPr>
                            <m:ctrlPr>
                              <a:rPr lang="ru-RU" sz="11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1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1100" i="1">
                                    <a:latin typeface="Cambria Math" panose="02040503050406030204" pitchFamily="18" charset="0"/>
                                    <a:ea typeface="Times New Roman" panose="02020603050405020304" pitchFamily="18" charset="0"/>
                                    <a:cs typeface="Times New Roman" panose="02020603050405020304" pitchFamily="18" charset="0"/>
                                  </a:rPr>
                                  <m:t>𝑋</m:t>
                                </m:r>
                              </m:e>
                            </m:acc>
                          </m:e>
                        </m:d>
                        <m:r>
                          <a:rPr lang="ru-RU" sz="11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100" i="1">
                            <a:latin typeface="Cambria Math" panose="02040503050406030204" pitchFamily="18" charset="0"/>
                            <a:cs typeface="Times New Roman" panose="02020603050405020304" pitchFamily="18" charset="0"/>
                          </a:rPr>
                          <m:t>𝑓</m:t>
                        </m:r>
                      </m:e>
                      <m:sup>
                        <m:r>
                          <a:rPr lang="en-US" sz="1100" i="1">
                            <a:latin typeface="Cambria Math" panose="02040503050406030204" pitchFamily="18" charset="0"/>
                            <a:cs typeface="Times New Roman" panose="02020603050405020304" pitchFamily="18" charset="0"/>
                          </a:rPr>
                          <m:t>∗</m:t>
                        </m:r>
                      </m:sup>
                    </m:sSup>
                    <m:d>
                      <m:dPr>
                        <m:ctrlPr>
                          <a:rPr lang="ru-RU" sz="11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ru-RU" sz="11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1100" i="1">
                                <a:latin typeface="Cambria Math" panose="02040503050406030204" pitchFamily="18" charset="0"/>
                                <a:ea typeface="Times New Roman" panose="02020603050405020304" pitchFamily="18" charset="0"/>
                                <a:cs typeface="Times New Roman" panose="02020603050405020304" pitchFamily="18" charset="0"/>
                              </a:rPr>
                              <m:t>𝑋</m:t>
                            </m:r>
                          </m:e>
                        </m:acc>
                        <m:r>
                          <a:rPr lang="ru-RU" sz="11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11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1100" i="1">
                                <a:latin typeface="Cambria Math" panose="02040503050406030204" pitchFamily="18" charset="0"/>
                                <a:ea typeface="Times New Roman" panose="02020603050405020304" pitchFamily="18" charset="0"/>
                                <a:cs typeface="Times New Roman" panose="02020603050405020304" pitchFamily="18" charset="0"/>
                              </a:rPr>
                              <m:t>𝑒</m:t>
                            </m:r>
                          </m:e>
                        </m:acc>
                      </m:e>
                    </m:d>
                    <m:r>
                      <a:rPr lang="en-US" sz="11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Прямоугольник 17"/>
              <p:cNvSpPr>
                <a:spLocks noRot="1" noChangeAspect="1" noMove="1" noResize="1" noEditPoints="1" noAdjustHandles="1" noChangeArrowheads="1" noChangeShapeType="1" noTextEdit="1"/>
              </p:cNvSpPr>
              <p:nvPr/>
            </p:nvSpPr>
            <p:spPr>
              <a:xfrm>
                <a:off x="539552" y="6083300"/>
                <a:ext cx="4234704" cy="395493"/>
              </a:xfrm>
              <a:prstGeom prst="rect">
                <a:avLst/>
              </a:prstGeom>
              <a:blipFill>
                <a:blip r:embed="rId5"/>
                <a:stretch>
                  <a:fillRect t="-86154" b="-138462"/>
                </a:stretch>
              </a:blipFill>
              <a:ln w="22225">
                <a:noFill/>
              </a:ln>
              <a:effectLst/>
            </p:spPr>
            <p:txBody>
              <a:bodyPr/>
              <a:lstStyle/>
              <a:p>
                <a:r>
                  <a:rPr lang="ru-RU">
                    <a:noFill/>
                  </a:rPr>
                  <a:t> </a:t>
                </a:r>
              </a:p>
            </p:txBody>
          </p:sp>
        </mc:Fallback>
      </mc:AlternateContent>
    </p:spTree>
    <p:extLst>
      <p:ext uri="{BB962C8B-B14F-4D97-AF65-F5344CB8AC3E}">
        <p14:creationId xmlns:p14="http://schemas.microsoft.com/office/powerpoint/2010/main" val="2803618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Рисунок 49" descr="Fig-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183816"/>
            <a:ext cx="7848872" cy="5674184"/>
          </a:xfrm>
          <a:prstGeom prst="rect">
            <a:avLst/>
          </a:prstGeom>
          <a:noFill/>
          <a:ln>
            <a:noFill/>
          </a:ln>
        </p:spPr>
      </p:pic>
      <p:sp>
        <p:nvSpPr>
          <p:cNvPr id="51" name="Заголовок 1"/>
          <p:cNvSpPr txBox="1">
            <a:spLocks/>
          </p:cNvSpPr>
          <p:nvPr/>
        </p:nvSpPr>
        <p:spPr bwMode="auto">
          <a:xfrm>
            <a:off x="0" y="14699"/>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altLang="ru-RU" sz="2800" dirty="0" smtClean="0"/>
              <a:t>Общая схема алгоритма </a:t>
            </a:r>
            <a:r>
              <a:rPr lang="ru-RU" altLang="ru-RU" sz="2800" dirty="0" err="1" smtClean="0"/>
              <a:t>ресинтеза</a:t>
            </a:r>
            <a:r>
              <a:rPr lang="ru-RU" altLang="ru-RU" sz="2800" dirty="0" smtClean="0"/>
              <a:t> комбинационных схем</a:t>
            </a:r>
            <a:endParaRPr lang="ru-RU" altLang="ru-RU"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368217D4-923A-4E5D-A5F7-2A03D22B825F}" type="slidenum">
              <a:rPr lang="ru-RU" altLang="ru-RU" smtClean="0"/>
              <a:pPr>
                <a:defRPr/>
              </a:pPr>
              <a:t>34</a:t>
            </a:fld>
            <a:r>
              <a:rPr lang="en-US" altLang="ru-RU" smtClean="0"/>
              <a:t>/1</a:t>
            </a:r>
            <a:r>
              <a:rPr lang="ru-RU" altLang="ru-RU" smtClean="0"/>
              <a:t>7</a:t>
            </a:r>
            <a:endParaRPr lang="ru-RU" altLang="ru-RU"/>
          </a:p>
        </p:txBody>
      </p:sp>
      <p:sp>
        <p:nvSpPr>
          <p:cNvPr id="4" name="Заголовок 1"/>
          <p:cNvSpPr txBox="1">
            <a:spLocks/>
          </p:cNvSpPr>
          <p:nvPr/>
        </p:nvSpPr>
        <p:spPr bwMode="auto">
          <a:xfrm>
            <a:off x="0" y="14699"/>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altLang="ru-RU" sz="2800" dirty="0" smtClean="0"/>
              <a:t>Метод </a:t>
            </a:r>
            <a:r>
              <a:rPr lang="ru-RU" altLang="ru-RU" sz="2800" dirty="0"/>
              <a:t>эволюционного синтеза </a:t>
            </a:r>
            <a:r>
              <a:rPr lang="ru-RU" altLang="ru-RU" sz="2800" dirty="0" err="1"/>
              <a:t>сбоеустойчивых</a:t>
            </a:r>
            <a:r>
              <a:rPr lang="ru-RU" altLang="ru-RU" sz="2800" dirty="0"/>
              <a:t> комбинационных схем</a:t>
            </a:r>
          </a:p>
        </p:txBody>
      </p:sp>
      <p:pic>
        <p:nvPicPr>
          <p:cNvPr id="5" name="Рисунок 4"/>
          <p:cNvPicPr/>
          <p:nvPr/>
        </p:nvPicPr>
        <p:blipFill rotWithShape="1">
          <a:blip r:embed="rId2">
            <a:extLst>
              <a:ext uri="{28A0092B-C50C-407E-A947-70E740481C1C}">
                <a14:useLocalDpi xmlns:a14="http://schemas.microsoft.com/office/drawing/2010/main" val="0"/>
              </a:ext>
            </a:extLst>
          </a:blip>
          <a:srcRect t="4238" b="18362"/>
          <a:stretch/>
        </p:blipFill>
        <p:spPr bwMode="auto">
          <a:xfrm>
            <a:off x="2068512" y="1477488"/>
            <a:ext cx="5006975" cy="1889760"/>
          </a:xfrm>
          <a:prstGeom prst="rect">
            <a:avLst/>
          </a:prstGeom>
          <a:noFill/>
          <a:ln>
            <a:noFill/>
          </a:ln>
          <a:extLst>
            <a:ext uri="{53640926-AAD7-44D8-BBD7-CCE9431645EC}">
              <a14:shadowObscured xmlns:a14="http://schemas.microsoft.com/office/drawing/2010/main"/>
            </a:ext>
          </a:extLst>
        </p:spPr>
      </p:pic>
      <p:sp>
        <p:nvSpPr>
          <p:cNvPr id="6" name="Надпись 2"/>
          <p:cNvSpPr txBox="1"/>
          <p:nvPr/>
        </p:nvSpPr>
        <p:spPr>
          <a:xfrm>
            <a:off x="683568" y="4302741"/>
            <a:ext cx="3960440" cy="1988820"/>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US" sz="1200" u="sng">
                <a:effectLst/>
                <a:latin typeface="Calibri" panose="020F0502020204030204" pitchFamily="34" charset="0"/>
                <a:ea typeface="Times New Roman" panose="02020603050405020304" pitchFamily="18" charset="0"/>
                <a:cs typeface="Times New Roman" panose="02020603050405020304" pitchFamily="18" charset="0"/>
              </a:rPr>
              <a:t>Inputs</a:t>
            </a:r>
            <a:r>
              <a:rPr lang="en-US" sz="1200">
                <a:effectLst/>
                <a:latin typeface="Calibri" panose="020F0502020204030204" pitchFamily="34" charset="0"/>
                <a:ea typeface="Times New Roman" panose="02020603050405020304" pitchFamily="18" charset="0"/>
                <a:cs typeface="Times New Roman" panose="02020603050405020304" pitchFamily="18" charset="0"/>
              </a:rPr>
              <a:t>: ['N1', 'N2', 'N3', 'N6', 'N7']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Outputs: ['N22', 'N23']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u="sng">
                <a:effectLst/>
                <a:latin typeface="Calibri" panose="020F0502020204030204" pitchFamily="34" charset="0"/>
                <a:ea typeface="Times New Roman" panose="02020603050405020304" pitchFamily="18" charset="0"/>
                <a:cs typeface="Times New Roman" panose="02020603050405020304" pitchFamily="18" charset="0"/>
              </a:rPr>
              <a:t>Elements</a:t>
            </a:r>
            <a:r>
              <a:rPr lang="en-US" sz="1200">
                <a:effectLst/>
                <a:latin typeface="Calibri" panose="020F0502020204030204" pitchFamily="34" charset="0"/>
                <a:ea typeface="Times New Roman" panose="02020603050405020304" pitchFamily="18" charset="0"/>
                <a:cs typeface="Times New Roman" panose="02020603050405020304" pitchFamily="18" charset="0"/>
              </a:rPr>
              <a:t>: {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'N10'</a:t>
            </a:r>
            <a:r>
              <a:rPr lang="en-US" sz="1200">
                <a:effectLst/>
                <a:latin typeface="Calibri" panose="020F0502020204030204" pitchFamily="34" charset="0"/>
                <a:ea typeface="Times New Roman" panose="02020603050405020304" pitchFamily="18" charset="0"/>
                <a:cs typeface="Times New Roman" panose="02020603050405020304" pitchFamily="18" charset="0"/>
              </a:rPr>
              <a:t>: ('NAND', ['N1', 'N3']),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'N11'</a:t>
            </a:r>
            <a:r>
              <a:rPr lang="en-US" sz="1200">
                <a:effectLst/>
                <a:latin typeface="Calibri" panose="020F0502020204030204" pitchFamily="34" charset="0"/>
                <a:ea typeface="Times New Roman" panose="02020603050405020304" pitchFamily="18" charset="0"/>
                <a:cs typeface="Times New Roman" panose="02020603050405020304" pitchFamily="18" charset="0"/>
              </a:rPr>
              <a:t>: ('NAND', ['N3', 'N6']),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'N16'</a:t>
            </a:r>
            <a:r>
              <a:rPr lang="en-US" sz="1200">
                <a:effectLst/>
                <a:latin typeface="Calibri" panose="020F0502020204030204" pitchFamily="34" charset="0"/>
                <a:ea typeface="Times New Roman" panose="02020603050405020304" pitchFamily="18" charset="0"/>
                <a:cs typeface="Times New Roman" panose="02020603050405020304" pitchFamily="18" charset="0"/>
              </a:rPr>
              <a:t>: ('NAND', ['N2', 'N11']),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'N19'</a:t>
            </a:r>
            <a:r>
              <a:rPr lang="en-US" sz="1200">
                <a:effectLst/>
                <a:latin typeface="Calibri" panose="020F0502020204030204" pitchFamily="34" charset="0"/>
                <a:ea typeface="Times New Roman" panose="02020603050405020304" pitchFamily="18" charset="0"/>
                <a:cs typeface="Times New Roman" panose="02020603050405020304" pitchFamily="18" charset="0"/>
              </a:rPr>
              <a:t>: ('NAND', ['N11', 'N7']),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'N22'</a:t>
            </a:r>
            <a:r>
              <a:rPr lang="en-US" sz="1200">
                <a:effectLst/>
                <a:latin typeface="Calibri" panose="020F0502020204030204" pitchFamily="34" charset="0"/>
                <a:ea typeface="Times New Roman" panose="02020603050405020304" pitchFamily="18" charset="0"/>
                <a:cs typeface="Times New Roman" panose="02020603050405020304" pitchFamily="18" charset="0"/>
              </a:rPr>
              <a:t>: ('NAND', ['N10', 'N16']),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		</a:t>
            </a:r>
            <a:r>
              <a:rPr lang="ru-RU" sz="1200" b="1">
                <a:effectLst/>
                <a:latin typeface="Calibri" panose="020F0502020204030204" pitchFamily="34" charset="0"/>
                <a:ea typeface="Times New Roman" panose="02020603050405020304" pitchFamily="18" charset="0"/>
                <a:cs typeface="Times New Roman" panose="02020603050405020304" pitchFamily="18" charset="0"/>
              </a:rPr>
              <a:t>'N23'</a:t>
            </a:r>
            <a:r>
              <a:rPr lang="ru-RU" sz="1200">
                <a:effectLst/>
                <a:latin typeface="Calibri" panose="020F0502020204030204" pitchFamily="34" charset="0"/>
                <a:ea typeface="Times New Roman" panose="02020603050405020304" pitchFamily="18" charset="0"/>
                <a:cs typeface="Times New Roman" panose="02020603050405020304" pitchFamily="18" charset="0"/>
              </a:rPr>
              <a:t>: ('NAND', ['N16', 'N19'])            }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ru-RU" sz="1100">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7" name="Надпись 341"/>
          <p:cNvSpPr txBox="1"/>
          <p:nvPr/>
        </p:nvSpPr>
        <p:spPr>
          <a:xfrm>
            <a:off x="5652120" y="4302741"/>
            <a:ext cx="2520280" cy="198745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(5, [	('NAND', 0, 2),</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('NAND', 2, 3),</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('NAND', 1, 6),</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('NAND', 6, 4),</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('NAND', 5, 7),</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ru-RU" sz="1200" dirty="0">
                <a:effectLst/>
                <a:latin typeface="Calibri" panose="020F0502020204030204" pitchFamily="34" charset="0"/>
                <a:ea typeface="Times New Roman" panose="02020603050405020304" pitchFamily="18" charset="0"/>
                <a:cs typeface="Times New Roman" panose="02020603050405020304" pitchFamily="18" charset="0"/>
              </a:rPr>
              <a:t>('NAND', 7, 8)	  </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ru-RU" sz="1200" dirty="0">
                <a:effectLst/>
                <a:latin typeface="Calibri" panose="020F0502020204030204" pitchFamily="34" charset="0"/>
                <a:ea typeface="Times New Roman" panose="02020603050405020304" pitchFamily="18" charset="0"/>
                <a:cs typeface="Times New Roman" panose="02020603050405020304" pitchFamily="18" charset="0"/>
              </a:rPr>
              <a:t>], [9, 10])</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p:cNvSpPr txBox="1"/>
          <p:nvPr/>
        </p:nvSpPr>
        <p:spPr>
          <a:xfrm>
            <a:off x="6389520" y="3944705"/>
            <a:ext cx="1045479" cy="369332"/>
          </a:xfrm>
          <a:prstGeom prst="rect">
            <a:avLst/>
          </a:prstGeom>
          <a:noFill/>
        </p:spPr>
        <p:txBody>
          <a:bodyPr wrap="none" rtlCol="0">
            <a:spAutoFit/>
          </a:bodyPr>
          <a:lstStyle/>
          <a:p>
            <a:r>
              <a:rPr lang="ru-RU" dirty="0" smtClean="0"/>
              <a:t>Генотип</a:t>
            </a:r>
            <a:endParaRPr lang="ru-RU" dirty="0"/>
          </a:p>
        </p:txBody>
      </p:sp>
      <p:sp>
        <p:nvSpPr>
          <p:cNvPr id="9" name="TextBox 8"/>
          <p:cNvSpPr txBox="1"/>
          <p:nvPr/>
        </p:nvSpPr>
        <p:spPr>
          <a:xfrm>
            <a:off x="2141048" y="3889751"/>
            <a:ext cx="1101584" cy="369332"/>
          </a:xfrm>
          <a:prstGeom prst="rect">
            <a:avLst/>
          </a:prstGeom>
          <a:noFill/>
        </p:spPr>
        <p:txBody>
          <a:bodyPr wrap="none" rtlCol="0">
            <a:spAutoFit/>
          </a:bodyPr>
          <a:lstStyle/>
          <a:p>
            <a:r>
              <a:rPr lang="ru-RU" dirty="0" smtClean="0"/>
              <a:t>Фенотип</a:t>
            </a:r>
            <a:endParaRPr lang="ru-RU" dirty="0"/>
          </a:p>
        </p:txBody>
      </p:sp>
      <p:sp>
        <p:nvSpPr>
          <p:cNvPr id="10" name="Двойная стрелка влево/вправо 9"/>
          <p:cNvSpPr/>
          <p:nvPr/>
        </p:nvSpPr>
        <p:spPr>
          <a:xfrm>
            <a:off x="4837544" y="5150082"/>
            <a:ext cx="576064" cy="2927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15956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368217D4-923A-4E5D-A5F7-2A03D22B825F}" type="slidenum">
              <a:rPr lang="ru-RU" altLang="ru-RU" smtClean="0"/>
              <a:pPr>
                <a:defRPr/>
              </a:pPr>
              <a:t>35</a:t>
            </a:fld>
            <a:r>
              <a:rPr lang="en-US" altLang="ru-RU" smtClean="0"/>
              <a:t>/1</a:t>
            </a:r>
            <a:r>
              <a:rPr lang="ru-RU" altLang="ru-RU" smtClean="0"/>
              <a:t>7</a:t>
            </a:r>
            <a:endParaRPr lang="ru-RU" altLang="ru-RU"/>
          </a:p>
        </p:txBody>
      </p:sp>
      <mc:AlternateContent xmlns:mc="http://schemas.openxmlformats.org/markup-compatibility/2006" xmlns:a14="http://schemas.microsoft.com/office/drawing/2010/main">
        <mc:Choice Requires="a14">
          <p:sp>
            <p:nvSpPr>
              <p:cNvPr id="3" name="Прямоугольник 2"/>
              <p:cNvSpPr/>
              <p:nvPr/>
            </p:nvSpPr>
            <p:spPr>
              <a:xfrm>
                <a:off x="6156176" y="2113819"/>
                <a:ext cx="16682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𝑓</m:t>
                      </m:r>
                      <m:r>
                        <a:rPr lang="ru-RU" i="0">
                          <a:latin typeface="Cambria Math" panose="02040503050406030204" pitchFamily="18" charset="0"/>
                        </a:rPr>
                        <m:t>=</m:t>
                      </m:r>
                      <m:r>
                        <a:rPr lang="ru-RU" i="1">
                          <a:latin typeface="Cambria Math" panose="02040503050406030204" pitchFamily="18" charset="0"/>
                        </a:rPr>
                        <m:t>𝜀</m:t>
                      </m:r>
                      <m:r>
                        <a:rPr lang="ru-RU" i="0">
                          <a:latin typeface="Cambria Math" panose="02040503050406030204" pitchFamily="18" charset="0"/>
                        </a:rPr>
                        <m:t>+</m:t>
                      </m:r>
                      <m:d>
                        <m:dPr>
                          <m:begChr m:val="⌊"/>
                          <m:endChr m:val="⌋"/>
                          <m:ctrlPr>
                            <a:rPr lang="ru-RU" i="1">
                              <a:latin typeface="Cambria Math" panose="02040503050406030204" pitchFamily="18" charset="0"/>
                            </a:rPr>
                          </m:ctrlPr>
                        </m:dPr>
                        <m:e>
                          <m:r>
                            <a:rPr lang="ru-RU" i="1">
                              <a:latin typeface="Cambria Math" panose="02040503050406030204" pitchFamily="18" charset="0"/>
                            </a:rPr>
                            <m:t>𝜀</m:t>
                          </m:r>
                        </m:e>
                      </m:d>
                      <m:r>
                        <a:rPr lang="ru-RU" i="0">
                          <a:latin typeface="Cambria Math" panose="02040503050406030204" pitchFamily="18" charset="0"/>
                        </a:rPr>
                        <m:t>∙</m:t>
                      </m:r>
                      <m:r>
                        <a:rPr lang="ru-RU" i="1">
                          <a:latin typeface="Cambria Math" panose="02040503050406030204" pitchFamily="18" charset="0"/>
                        </a:rPr>
                        <m:t>𝛼</m:t>
                      </m:r>
                    </m:oMath>
                  </m:oMathPara>
                </a14:m>
                <a:endParaRPr lang="ru-RU"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6156176" y="2113819"/>
                <a:ext cx="1668214" cy="369332"/>
              </a:xfrm>
              <a:prstGeom prst="rect">
                <a:avLst/>
              </a:prstGeom>
              <a:blipFill>
                <a:blip r:embed="rId3"/>
                <a:stretch>
                  <a:fillRect b="-1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5148063" y="2518219"/>
                <a:ext cx="3842655" cy="1477328"/>
              </a:xfrm>
              <a:prstGeom prst="rect">
                <a:avLst/>
              </a:prstGeom>
            </p:spPr>
            <p:txBody>
              <a:bodyPr wrap="square">
                <a:spAutoFit/>
              </a:bodyPr>
              <a:lstStyle/>
              <a:p>
                <a:pPr algn="just"/>
                <a:r>
                  <a:rPr lang="ru-RU" dirty="0">
                    <a:latin typeface="Times New Roman" panose="02020603050405020304" pitchFamily="18" charset="0"/>
                    <a:ea typeface="Times New Roman" panose="02020603050405020304" pitchFamily="18" charset="0"/>
                  </a:rPr>
                  <a:t>, 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𝜀</m:t>
                    </m:r>
                  </m:oMath>
                </a14:m>
                <a:r>
                  <a:rPr lang="ru-RU" sz="1800" dirty="0">
                    <a:effectLst/>
                    <a:latin typeface="Times New Roman" panose="02020603050405020304" pitchFamily="18" charset="0"/>
                    <a:ea typeface="Times New Roman" panose="02020603050405020304" pitchFamily="18" charset="0"/>
                  </a:rPr>
                  <a:t> – степень близости функции, реализуемой особью, с эталонной функцией,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𝛼</m:t>
                    </m:r>
                  </m:oMath>
                </a14:m>
                <a:r>
                  <a:rPr lang="ru-RU" sz="1800" dirty="0">
                    <a:effectLst/>
                    <a:latin typeface="Times New Roman" panose="02020603050405020304" pitchFamily="18" charset="0"/>
                    <a:ea typeface="Times New Roman" panose="02020603050405020304" pitchFamily="18" charset="0"/>
                  </a:rPr>
                  <a:t> – коэффициент логической чувствительности к случайным сбоям.</a:t>
                </a:r>
                <a:endParaRPr lang="ru-RU"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5148063" y="2518219"/>
                <a:ext cx="3842655" cy="1477328"/>
              </a:xfrm>
              <a:prstGeom prst="rect">
                <a:avLst/>
              </a:prstGeom>
              <a:blipFill>
                <a:blip r:embed="rId4"/>
                <a:stretch>
                  <a:fillRect l="-1268" t="-2066" r="-1268" b="-5785"/>
                </a:stretch>
              </a:blipFill>
            </p:spPr>
            <p:txBody>
              <a:bodyPr/>
              <a:lstStyle/>
              <a:p>
                <a:r>
                  <a:rPr lang="ru-RU">
                    <a:noFill/>
                  </a:rPr>
                  <a:t> </a:t>
                </a:r>
              </a:p>
            </p:txBody>
          </p:sp>
        </mc:Fallback>
      </mc:AlternateContent>
      <p:pic>
        <p:nvPicPr>
          <p:cNvPr id="5" name="Рисунок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4" y="1611947"/>
            <a:ext cx="4792980" cy="4926965"/>
          </a:xfrm>
          <a:prstGeom prst="rect">
            <a:avLst/>
          </a:prstGeom>
          <a:noFill/>
        </p:spPr>
      </p:pic>
      <p:sp>
        <p:nvSpPr>
          <p:cNvPr id="6" name="Заголовок 1"/>
          <p:cNvSpPr txBox="1">
            <a:spLocks/>
          </p:cNvSpPr>
          <p:nvPr/>
        </p:nvSpPr>
        <p:spPr bwMode="auto">
          <a:xfrm>
            <a:off x="0" y="14699"/>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altLang="ru-RU" sz="2800" dirty="0" smtClean="0"/>
              <a:t>Метод </a:t>
            </a:r>
            <a:r>
              <a:rPr lang="ru-RU" altLang="ru-RU" sz="2800" dirty="0"/>
              <a:t>эволюционного синтеза </a:t>
            </a:r>
            <a:r>
              <a:rPr lang="ru-RU" altLang="ru-RU" sz="2800" dirty="0" err="1"/>
              <a:t>сбоеустойчивых</a:t>
            </a:r>
            <a:r>
              <a:rPr lang="ru-RU" altLang="ru-RU" sz="2800" dirty="0"/>
              <a:t> комбинационных схем</a:t>
            </a:r>
          </a:p>
        </p:txBody>
      </p:sp>
      <p:pic>
        <p:nvPicPr>
          <p:cNvPr id="8" name="Рисунок 7" descr="C:\Users\Telpuhov\Downloads\imgpsh_fullsize.png"/>
          <p:cNvPicPr/>
          <p:nvPr/>
        </p:nvPicPr>
        <p:blipFill rotWithShape="1">
          <a:blip r:embed="rId6">
            <a:extLst>
              <a:ext uri="{28A0092B-C50C-407E-A947-70E740481C1C}">
                <a14:useLocalDpi xmlns:a14="http://schemas.microsoft.com/office/drawing/2010/main" val="0"/>
              </a:ext>
            </a:extLst>
          </a:blip>
          <a:srcRect l="1004" r="53945"/>
          <a:stretch/>
        </p:blipFill>
        <p:spPr bwMode="auto">
          <a:xfrm>
            <a:off x="5364088" y="4021574"/>
            <a:ext cx="3376166" cy="2431762"/>
          </a:xfrm>
          <a:prstGeom prst="rect">
            <a:avLst/>
          </a:prstGeom>
          <a:noFill/>
          <a:ln>
            <a:noFill/>
          </a:ln>
          <a:extLst>
            <a:ext uri="{53640926-AAD7-44D8-BBD7-CCE9431645EC}">
              <a14:shadowObscured xmlns:a14="http://schemas.microsoft.com/office/drawing/2010/main"/>
            </a:ext>
          </a:extLst>
        </p:spPr>
      </p:pic>
      <p:sp>
        <p:nvSpPr>
          <p:cNvPr id="10" name="Прямоугольник 9"/>
          <p:cNvSpPr/>
          <p:nvPr/>
        </p:nvSpPr>
        <p:spPr>
          <a:xfrm>
            <a:off x="4989847" y="1739144"/>
            <a:ext cx="4000872" cy="369332"/>
          </a:xfrm>
          <a:prstGeom prst="rect">
            <a:avLst/>
          </a:prstGeom>
        </p:spPr>
        <p:txBody>
          <a:bodyPr wrap="square">
            <a:spAutoFit/>
          </a:bodyPr>
          <a:lstStyle/>
          <a:p>
            <a:pPr algn="ctr"/>
            <a:r>
              <a:rPr lang="ru-RU" dirty="0" smtClean="0">
                <a:latin typeface="Times New Roman" panose="02020603050405020304" pitchFamily="18" charset="0"/>
                <a:ea typeface="Times New Roman" panose="02020603050405020304" pitchFamily="18" charset="0"/>
              </a:rPr>
              <a:t>Фитнес функция алгоритма</a:t>
            </a:r>
            <a:endParaRPr lang="ru-RU" dirty="0"/>
          </a:p>
        </p:txBody>
      </p:sp>
    </p:spTree>
    <p:extLst>
      <p:ext uri="{BB962C8B-B14F-4D97-AF65-F5344CB8AC3E}">
        <p14:creationId xmlns:p14="http://schemas.microsoft.com/office/powerpoint/2010/main" val="587803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283036570"/>
              </p:ext>
            </p:extLst>
          </p:nvPr>
        </p:nvGraphicFramePr>
        <p:xfrm>
          <a:off x="58737" y="1268760"/>
          <a:ext cx="9085263" cy="5486593"/>
        </p:xfrm>
        <a:graphic>
          <a:graphicData uri="http://schemas.openxmlformats.org/drawingml/2006/table">
            <a:tbl>
              <a:tblPr firstRow="1" firstCol="1" bandRow="1">
                <a:tableStyleId>{5C22544A-7EE6-4342-B048-85BDC9FD1C3A}</a:tableStyleId>
              </a:tblPr>
              <a:tblGrid>
                <a:gridCol w="2684848">
                  <a:extLst>
                    <a:ext uri="{9D8B030D-6E8A-4147-A177-3AD203B41FA5}">
                      <a16:colId xmlns:a16="http://schemas.microsoft.com/office/drawing/2014/main" val="20000"/>
                    </a:ext>
                  </a:extLst>
                </a:gridCol>
                <a:gridCol w="714852">
                  <a:extLst>
                    <a:ext uri="{9D8B030D-6E8A-4147-A177-3AD203B41FA5}">
                      <a16:colId xmlns:a16="http://schemas.microsoft.com/office/drawing/2014/main" val="20001"/>
                    </a:ext>
                  </a:extLst>
                </a:gridCol>
                <a:gridCol w="839537">
                  <a:extLst>
                    <a:ext uri="{9D8B030D-6E8A-4147-A177-3AD203B41FA5}">
                      <a16:colId xmlns:a16="http://schemas.microsoft.com/office/drawing/2014/main" val="20002"/>
                    </a:ext>
                  </a:extLst>
                </a:gridCol>
                <a:gridCol w="773038">
                  <a:extLst>
                    <a:ext uri="{9D8B030D-6E8A-4147-A177-3AD203B41FA5}">
                      <a16:colId xmlns:a16="http://schemas.microsoft.com/office/drawing/2014/main" val="20003"/>
                    </a:ext>
                  </a:extLst>
                </a:gridCol>
                <a:gridCol w="864471">
                  <a:extLst>
                    <a:ext uri="{9D8B030D-6E8A-4147-A177-3AD203B41FA5}">
                      <a16:colId xmlns:a16="http://schemas.microsoft.com/office/drawing/2014/main" val="20004"/>
                    </a:ext>
                  </a:extLst>
                </a:gridCol>
                <a:gridCol w="724749">
                  <a:extLst>
                    <a:ext uri="{9D8B030D-6E8A-4147-A177-3AD203B41FA5}">
                      <a16:colId xmlns:a16="http://schemas.microsoft.com/office/drawing/2014/main" val="20005"/>
                    </a:ext>
                  </a:extLst>
                </a:gridCol>
                <a:gridCol w="771450">
                  <a:extLst>
                    <a:ext uri="{9D8B030D-6E8A-4147-A177-3AD203B41FA5}">
                      <a16:colId xmlns:a16="http://schemas.microsoft.com/office/drawing/2014/main" val="20006"/>
                    </a:ext>
                  </a:extLst>
                </a:gridCol>
                <a:gridCol w="831225">
                  <a:extLst>
                    <a:ext uri="{9D8B030D-6E8A-4147-A177-3AD203B41FA5}">
                      <a16:colId xmlns:a16="http://schemas.microsoft.com/office/drawing/2014/main" val="20007"/>
                    </a:ext>
                  </a:extLst>
                </a:gridCol>
                <a:gridCol w="881093">
                  <a:extLst>
                    <a:ext uri="{9D8B030D-6E8A-4147-A177-3AD203B41FA5}">
                      <a16:colId xmlns:a16="http://schemas.microsoft.com/office/drawing/2014/main" val="20008"/>
                    </a:ext>
                  </a:extLst>
                </a:gridCol>
              </a:tblGrid>
              <a:tr h="98113">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Схема</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a:solidFill>
                            <a:schemeClr val="tx1"/>
                          </a:solidFill>
                          <a:effectLst/>
                          <a:latin typeface="+mn-lt"/>
                          <a:ea typeface="+mn-ea"/>
                          <a:cs typeface="+mn-cs"/>
                        </a:rPr>
                        <a:t>с432</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a:solidFill>
                            <a:schemeClr val="tx1"/>
                          </a:solidFill>
                          <a:effectLst/>
                          <a:latin typeface="+mn-lt"/>
                          <a:ea typeface="+mn-ea"/>
                          <a:cs typeface="+mn-cs"/>
                        </a:rPr>
                        <a:t>c1908</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a:solidFill>
                            <a:schemeClr val="tx1"/>
                          </a:solidFill>
                          <a:effectLst/>
                          <a:latin typeface="+mn-lt"/>
                          <a:ea typeface="+mn-ea"/>
                          <a:cs typeface="+mn-cs"/>
                        </a:rPr>
                        <a:t>alu2_synth</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a:solidFill>
                            <a:schemeClr val="tx1"/>
                          </a:solidFill>
                          <a:effectLst/>
                          <a:latin typeface="+mn-lt"/>
                          <a:ea typeface="+mn-ea"/>
                          <a:cs typeface="+mn-cs"/>
                        </a:rPr>
                        <a:t>alu4_synth</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a:solidFill>
                            <a:schemeClr val="tx1"/>
                          </a:solidFill>
                          <a:effectLst/>
                          <a:latin typeface="+mn-lt"/>
                          <a:ea typeface="+mn-ea"/>
                          <a:cs typeface="+mn-cs"/>
                        </a:rPr>
                        <a:t>c7552</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a:solidFill>
                            <a:schemeClr val="tx1"/>
                          </a:solidFill>
                          <a:effectLst/>
                          <a:latin typeface="+mn-lt"/>
                          <a:ea typeface="+mn-ea"/>
                          <a:cs typeface="+mn-cs"/>
                        </a:rPr>
                        <a:t>f51m_synth</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00000"/>
                        </a:lnSpc>
                        <a:spcAft>
                          <a:spcPts val="0"/>
                        </a:spcAft>
                      </a:pPr>
                      <a:r>
                        <a:rPr lang="ru-RU" sz="1050" b="1" kern="1200" dirty="0" err="1">
                          <a:solidFill>
                            <a:schemeClr val="tx1"/>
                          </a:solidFill>
                          <a:effectLst/>
                          <a:latin typeface="+mn-lt"/>
                          <a:ea typeface="+mn-ea"/>
                          <a:cs typeface="+mn-cs"/>
                        </a:rPr>
                        <a:t>ldd_synth</a:t>
                      </a:r>
                      <a:endParaRPr lang="ru-RU" sz="105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ru-RU" sz="1050" dirty="0">
                          <a:solidFill>
                            <a:schemeClr val="tx1"/>
                          </a:solidFill>
                          <a:effectLst/>
                        </a:rPr>
                        <a:t>misex3</a:t>
                      </a:r>
                      <a:endParaRPr lang="ru-RU" sz="1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65340">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Кол-во входов</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36</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33</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10</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14</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207</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685800" rtl="0" eaLnBrk="1" latinLnBrk="0" hangingPunct="1">
                        <a:lnSpc>
                          <a:spcPct val="100000"/>
                        </a:lnSpc>
                        <a:spcAft>
                          <a:spcPts val="0"/>
                        </a:spcAft>
                      </a:pPr>
                      <a:r>
                        <a:rPr lang="ru-RU" sz="1400" kern="1200">
                          <a:solidFill>
                            <a:schemeClr val="tx1"/>
                          </a:solidFill>
                          <a:effectLst/>
                          <a:latin typeface="+mn-lt"/>
                          <a:ea typeface="+mn-ea"/>
                          <a:cs typeface="+mn-cs"/>
                        </a:rPr>
                        <a:t>8</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9</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0000"/>
                        </a:lnSpc>
                        <a:spcAft>
                          <a:spcPts val="0"/>
                        </a:spcAft>
                      </a:pPr>
                      <a:r>
                        <a:rPr lang="ru-RU" sz="1400" dirty="0">
                          <a:solidFill>
                            <a:schemeClr val="tx1"/>
                          </a:solidFill>
                          <a:effectLst/>
                        </a:rPr>
                        <a:t>14</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322">
                <a:tc>
                  <a:txBody>
                    <a:bodyPr/>
                    <a:lstStyle/>
                    <a:p>
                      <a:pPr algn="just">
                        <a:lnSpc>
                          <a:spcPct val="107000"/>
                        </a:lnSpc>
                        <a:spcAft>
                          <a:spcPts val="0"/>
                        </a:spcAft>
                      </a:pPr>
                      <a:r>
                        <a:rPr lang="ru-RU" sz="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01307">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Коэффициент чувствительности (до)</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63.36</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140.71</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a:solidFill>
                            <a:schemeClr val="tx1"/>
                          </a:solidFill>
                          <a:effectLst/>
                          <a:latin typeface="+mn-lt"/>
                          <a:ea typeface="+mn-ea"/>
                          <a:cs typeface="+mn-cs"/>
                        </a:rPr>
                        <a:t>145.8</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a:solidFill>
                            <a:schemeClr val="tx1"/>
                          </a:solidFill>
                          <a:effectLst/>
                          <a:latin typeface="+mn-lt"/>
                          <a:ea typeface="+mn-ea"/>
                          <a:cs typeface="+mn-cs"/>
                        </a:rPr>
                        <a:t>281.8</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a:solidFill>
                            <a:schemeClr val="tx1"/>
                          </a:solidFill>
                          <a:effectLst/>
                          <a:latin typeface="+mn-lt"/>
                          <a:ea typeface="+mn-ea"/>
                          <a:cs typeface="+mn-cs"/>
                        </a:rPr>
                        <a:t>566.43</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61.8</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73.1</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a:lnSpc>
                          <a:spcPct val="100000"/>
                        </a:lnSpc>
                        <a:spcAft>
                          <a:spcPts val="0"/>
                        </a:spcAft>
                      </a:pPr>
                      <a:r>
                        <a:rPr lang="ru-RU" sz="1400" dirty="0">
                          <a:solidFill>
                            <a:schemeClr val="tx1"/>
                          </a:solidFill>
                          <a:effectLst/>
                        </a:rPr>
                        <a:t>155.2</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3"/>
                  </a:ext>
                </a:extLst>
              </a:tr>
              <a:tr h="201307">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Коэффициент чувствительности (после)</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51.76</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121.19</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78.5</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163.6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514.22</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43.7</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51.2</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a:lnSpc>
                          <a:spcPct val="100000"/>
                        </a:lnSpc>
                        <a:spcAft>
                          <a:spcPts val="0"/>
                        </a:spcAft>
                      </a:pPr>
                      <a:r>
                        <a:rPr lang="ru-RU" sz="1400" dirty="0">
                          <a:solidFill>
                            <a:schemeClr val="tx1"/>
                          </a:solidFill>
                          <a:effectLst/>
                        </a:rPr>
                        <a:t>104.5</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4"/>
                  </a:ext>
                </a:extLst>
              </a:tr>
              <a:tr h="220453">
                <a:tc>
                  <a:txBody>
                    <a:bodyPr/>
                    <a:lstStyle/>
                    <a:p>
                      <a:pPr algn="just">
                        <a:lnSpc>
                          <a:spcPct val="107000"/>
                        </a:lnSpc>
                        <a:spcAft>
                          <a:spcPts val="0"/>
                        </a:spcAft>
                      </a:pP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Процент улучшения</a:t>
                      </a:r>
                      <a:endPar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18.3%</a:t>
                      </a:r>
                      <a:endParaRPr lang="ru-RU" sz="1800" b="1" kern="1200" dirty="0">
                        <a:solidFill>
                          <a:schemeClr val="tx1"/>
                        </a:solidFill>
                        <a:effectLst/>
                        <a:latin typeface="+mn-lt"/>
                        <a:ea typeface="+mn-ea"/>
                        <a:cs typeface="+mn-cs"/>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13.9 %</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46.1%</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41.9%</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9.2 %</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29.</a:t>
                      </a:r>
                      <a:r>
                        <a:rPr lang="en-US" sz="1800" b="1" kern="1200" dirty="0" smtClean="0">
                          <a:solidFill>
                            <a:schemeClr val="tx1"/>
                          </a:solidFill>
                          <a:effectLst/>
                          <a:latin typeface="+mn-lt"/>
                          <a:ea typeface="+mn-ea"/>
                          <a:cs typeface="+mn-cs"/>
                        </a:rPr>
                        <a:t>3</a:t>
                      </a:r>
                      <a:r>
                        <a:rPr lang="ru-RU" sz="1800" b="1" kern="1200" dirty="0" smtClean="0">
                          <a:solidFill>
                            <a:schemeClr val="tx1"/>
                          </a:solidFill>
                          <a:effectLst/>
                          <a:latin typeface="+mn-lt"/>
                          <a:ea typeface="+mn-ea"/>
                          <a:cs typeface="+mn-cs"/>
                        </a:rPr>
                        <a:t>%</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29.9%</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r">
                        <a:lnSpc>
                          <a:spcPct val="100000"/>
                        </a:lnSpc>
                        <a:spcAft>
                          <a:spcPts val="0"/>
                        </a:spcAft>
                      </a:pPr>
                      <a:r>
                        <a:rPr lang="ru-RU" sz="1800" b="1" dirty="0" smtClean="0">
                          <a:solidFill>
                            <a:schemeClr val="tx1"/>
                          </a:solidFill>
                          <a:effectLst/>
                        </a:rPr>
                        <a:t>32.</a:t>
                      </a:r>
                      <a:r>
                        <a:rPr lang="en-US" sz="1800" b="1" dirty="0" smtClean="0">
                          <a:solidFill>
                            <a:schemeClr val="tx1"/>
                          </a:solidFill>
                          <a:effectLst/>
                        </a:rPr>
                        <a:t>7</a:t>
                      </a:r>
                      <a:r>
                        <a:rPr lang="ru-RU" sz="1800" b="1" dirty="0" smtClean="0">
                          <a:solidFill>
                            <a:schemeClr val="tx1"/>
                          </a:solidFill>
                          <a:effectLst/>
                        </a:rPr>
                        <a:t> </a:t>
                      </a:r>
                      <a:r>
                        <a:rPr lang="ru-RU" sz="1800" b="1" dirty="0">
                          <a:solidFill>
                            <a:schemeClr val="tx1"/>
                          </a:solidFill>
                          <a:effectLst/>
                        </a:rPr>
                        <a:t>%</a:t>
                      </a:r>
                      <a:endParaRPr lang="ru-RU" sz="1800" b="1"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5"/>
                  </a:ext>
                </a:extLst>
              </a:tr>
              <a:tr h="35928">
                <a:tc>
                  <a:txBody>
                    <a:bodyPr/>
                    <a:lstStyle/>
                    <a:p>
                      <a:pPr algn="just">
                        <a:lnSpc>
                          <a:spcPct val="107000"/>
                        </a:lnSpc>
                        <a:spcAft>
                          <a:spcPts val="0"/>
                        </a:spcAft>
                      </a:pPr>
                      <a:r>
                        <a:rPr lang="ru-RU" sz="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01307">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Кол-во логических элементов (до)</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204</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287</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386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741</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1369</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111</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85</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r">
                        <a:lnSpc>
                          <a:spcPct val="100000"/>
                        </a:lnSpc>
                        <a:spcAft>
                          <a:spcPts val="0"/>
                        </a:spcAft>
                      </a:pPr>
                      <a:r>
                        <a:rPr lang="ru-RU" sz="1400" dirty="0">
                          <a:solidFill>
                            <a:schemeClr val="tx1"/>
                          </a:solidFill>
                          <a:effectLst/>
                        </a:rPr>
                        <a:t>1509</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7"/>
                  </a:ext>
                </a:extLst>
              </a:tr>
              <a:tr h="201307">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Кол-во логических элементов (после)</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192</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284</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752</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1490</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1486</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103</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81</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r">
                        <a:lnSpc>
                          <a:spcPct val="100000"/>
                        </a:lnSpc>
                        <a:spcAft>
                          <a:spcPts val="0"/>
                        </a:spcAft>
                      </a:pPr>
                      <a:r>
                        <a:rPr lang="ru-RU" sz="1400" dirty="0">
                          <a:solidFill>
                            <a:schemeClr val="tx1"/>
                          </a:solidFill>
                          <a:effectLst/>
                        </a:rPr>
                        <a:t>2142</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8"/>
                  </a:ext>
                </a:extLst>
              </a:tr>
              <a:tr h="220453">
                <a:tc>
                  <a:txBody>
                    <a:bodyPr/>
                    <a:lstStyle/>
                    <a:p>
                      <a:pPr marL="0" algn="just" defTabSz="685800" rtl="0" eaLnBrk="1" latinLnBrk="0" hangingPunct="1">
                        <a:lnSpc>
                          <a:spcPct val="107000"/>
                        </a:lnSpc>
                        <a:spcAft>
                          <a:spcPts val="0"/>
                        </a:spcAft>
                      </a:pPr>
                      <a:r>
                        <a:rPr lang="ru-RU" sz="1400" b="1" kern="12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Процент</a:t>
                      </a:r>
                      <a:r>
                        <a:rPr lang="ru-RU" sz="1400" b="1" kern="1200" baseline="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увеличения</a:t>
                      </a:r>
                      <a:endParaRPr lang="ru-RU" sz="14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-5.9%</a:t>
                      </a:r>
                      <a:endParaRPr lang="ru-RU" sz="1800" b="1" kern="1200" dirty="0">
                        <a:solidFill>
                          <a:schemeClr val="tx1"/>
                        </a:solidFill>
                        <a:effectLst/>
                        <a:latin typeface="+mn-lt"/>
                        <a:ea typeface="+mn-ea"/>
                        <a:cs typeface="+mn-cs"/>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-1%</a:t>
                      </a:r>
                      <a:endParaRPr lang="ru-RU" sz="1800" b="1" kern="1200" dirty="0">
                        <a:solidFill>
                          <a:schemeClr val="tx1"/>
                        </a:solidFill>
                        <a:effectLst/>
                        <a:latin typeface="+mn-lt"/>
                        <a:ea typeface="+mn-ea"/>
                        <a:cs typeface="+mn-c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94.8</a:t>
                      </a:r>
                      <a:r>
                        <a:rPr lang="ru-RU" sz="1800" b="1" kern="1200" dirty="0">
                          <a:solidFill>
                            <a:schemeClr val="tx1"/>
                          </a:solidFill>
                          <a:effectLst/>
                          <a:latin typeface="+mn-lt"/>
                          <a:ea typeface="+mn-ea"/>
                          <a:cs typeface="+mn-cs"/>
                        </a:rPr>
                        <a:t>%</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en-US" sz="1800" b="1" kern="1200" dirty="0" smtClean="0">
                          <a:solidFill>
                            <a:schemeClr val="tx1"/>
                          </a:solidFill>
                          <a:effectLst/>
                          <a:latin typeface="+mn-lt"/>
                          <a:ea typeface="+mn-ea"/>
                          <a:cs typeface="+mn-cs"/>
                        </a:rPr>
                        <a:t>1</a:t>
                      </a:r>
                      <a:r>
                        <a:rPr lang="ru-RU" sz="1800" b="1" kern="1200" dirty="0" smtClean="0">
                          <a:solidFill>
                            <a:schemeClr val="tx1"/>
                          </a:solidFill>
                          <a:effectLst/>
                          <a:latin typeface="+mn-lt"/>
                          <a:ea typeface="+mn-ea"/>
                          <a:cs typeface="+mn-cs"/>
                        </a:rPr>
                        <a:t>01.</a:t>
                      </a:r>
                      <a:r>
                        <a:rPr lang="en-US" sz="1800" b="1" kern="1200" dirty="0">
                          <a:solidFill>
                            <a:schemeClr val="tx1"/>
                          </a:solidFill>
                          <a:effectLst/>
                          <a:latin typeface="+mn-lt"/>
                          <a:ea typeface="+mn-ea"/>
                          <a:cs typeface="+mn-cs"/>
                        </a:rPr>
                        <a:t>1</a:t>
                      </a:r>
                      <a:r>
                        <a:rPr lang="ru-RU" sz="1800" b="1" kern="1200" dirty="0">
                          <a:solidFill>
                            <a:schemeClr val="tx1"/>
                          </a:solidFill>
                          <a:effectLst/>
                          <a:latin typeface="+mn-lt"/>
                          <a:ea typeface="+mn-ea"/>
                          <a:cs typeface="+mn-cs"/>
                        </a:rPr>
                        <a:t>%</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8.6</a:t>
                      </a:r>
                      <a:r>
                        <a:rPr lang="ru-RU" sz="1800" b="1" kern="1200" dirty="0">
                          <a:solidFill>
                            <a:schemeClr val="tx1"/>
                          </a:solidFill>
                          <a:effectLst/>
                          <a:latin typeface="+mn-lt"/>
                          <a:ea typeface="+mn-ea"/>
                          <a:cs typeface="+mn-cs"/>
                        </a:rPr>
                        <a:t>%</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en-US" sz="1800" b="1" kern="1200" dirty="0" smtClean="0">
                          <a:solidFill>
                            <a:schemeClr val="tx1"/>
                          </a:solidFill>
                          <a:effectLst/>
                          <a:latin typeface="+mn-lt"/>
                          <a:ea typeface="+mn-ea"/>
                          <a:cs typeface="+mn-cs"/>
                        </a:rPr>
                        <a:t>-7.2</a:t>
                      </a:r>
                      <a:r>
                        <a:rPr lang="ru-RU" sz="1800" b="1" kern="1200" dirty="0" smtClean="0">
                          <a:solidFill>
                            <a:schemeClr val="tx1"/>
                          </a:solidFill>
                          <a:effectLst/>
                          <a:latin typeface="+mn-lt"/>
                          <a:ea typeface="+mn-ea"/>
                          <a:cs typeface="+mn-cs"/>
                        </a:rPr>
                        <a:t>%</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r" defTabSz="685800" rtl="0" eaLnBrk="1" latinLnBrk="0" hangingPunct="1">
                        <a:lnSpc>
                          <a:spcPct val="100000"/>
                        </a:lnSpc>
                        <a:spcAft>
                          <a:spcPts val="0"/>
                        </a:spcAft>
                      </a:pPr>
                      <a:r>
                        <a:rPr lang="en-US" sz="1800" b="1" kern="1200" dirty="0" smtClean="0">
                          <a:solidFill>
                            <a:schemeClr val="tx1"/>
                          </a:solidFill>
                          <a:effectLst/>
                          <a:latin typeface="+mn-lt"/>
                          <a:ea typeface="+mn-ea"/>
                          <a:cs typeface="+mn-cs"/>
                        </a:rPr>
                        <a:t>-4.7</a:t>
                      </a:r>
                      <a:r>
                        <a:rPr lang="ru-RU" sz="1800" b="1" kern="1200" dirty="0" smtClean="0">
                          <a:solidFill>
                            <a:schemeClr val="tx1"/>
                          </a:solidFill>
                          <a:effectLst/>
                          <a:latin typeface="+mn-lt"/>
                          <a:ea typeface="+mn-ea"/>
                          <a:cs typeface="+mn-cs"/>
                        </a:rPr>
                        <a:t>%</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r">
                        <a:lnSpc>
                          <a:spcPct val="100000"/>
                        </a:lnSpc>
                        <a:spcAft>
                          <a:spcPts val="0"/>
                        </a:spcAft>
                      </a:pPr>
                      <a:r>
                        <a:rPr lang="ru-RU" sz="1800" b="1" dirty="0" smtClean="0">
                          <a:solidFill>
                            <a:schemeClr val="tx1"/>
                          </a:solidFill>
                          <a:effectLst/>
                        </a:rPr>
                        <a:t>41.9</a:t>
                      </a:r>
                      <a:r>
                        <a:rPr lang="ru-RU" sz="1800" b="1" dirty="0">
                          <a:solidFill>
                            <a:schemeClr val="tx1"/>
                          </a:solidFill>
                          <a:effectLst/>
                        </a:rPr>
                        <a:t>%</a:t>
                      </a:r>
                      <a:endParaRPr lang="ru-RU" sz="1800" b="1"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9"/>
                  </a:ext>
                </a:extLst>
              </a:tr>
              <a:tr h="32535">
                <a:tc>
                  <a:txBody>
                    <a:bodyPr/>
                    <a:lstStyle/>
                    <a:p>
                      <a:pPr algn="just">
                        <a:lnSpc>
                          <a:spcPct val="107000"/>
                        </a:lnSpc>
                        <a:spcAft>
                          <a:spcPts val="0"/>
                        </a:spcAft>
                      </a:pPr>
                      <a:endParaRPr lang="ru-RU" sz="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r">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201307">
                <a:tc>
                  <a:txBody>
                    <a:bodyPr/>
                    <a:lstStyle/>
                    <a:p>
                      <a:pPr algn="just">
                        <a:lnSpc>
                          <a:spcPct val="107000"/>
                        </a:lnSpc>
                        <a:spcAft>
                          <a:spcPts val="0"/>
                        </a:spcAft>
                      </a:pP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Задержка на критическом пути, </a:t>
                      </a:r>
                      <a:r>
                        <a:rPr lang="ru-RU" sz="1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нс</a:t>
                      </a: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(до)</a:t>
                      </a:r>
                      <a:endPar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19</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17</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30</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37</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17</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14</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lnSpc>
                          <a:spcPct val="100000"/>
                        </a:lnSpc>
                        <a:spcAft>
                          <a:spcPts val="0"/>
                        </a:spcAft>
                      </a:pPr>
                      <a:r>
                        <a:rPr lang="ru-RU" sz="1400" dirty="0">
                          <a:solidFill>
                            <a:schemeClr val="tx1"/>
                          </a:solidFill>
                          <a:effectLst/>
                        </a:rPr>
                        <a:t>22</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1"/>
                  </a:ext>
                </a:extLst>
              </a:tr>
              <a:tr h="201307">
                <a:tc>
                  <a:txBody>
                    <a:bodyPr/>
                    <a:lstStyle/>
                    <a:p>
                      <a:pPr algn="just">
                        <a:lnSpc>
                          <a:spcPct val="107000"/>
                        </a:lnSpc>
                        <a:spcAft>
                          <a:spcPts val="0"/>
                        </a:spcAft>
                      </a:pP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Задержка на критическом пути, </a:t>
                      </a:r>
                      <a:r>
                        <a:rPr lang="ru-RU" sz="1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нс</a:t>
                      </a: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(после)</a:t>
                      </a:r>
                      <a:endPar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25</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20</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45</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53</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26</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27</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12</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lnSpc>
                          <a:spcPct val="100000"/>
                        </a:lnSpc>
                        <a:spcAft>
                          <a:spcPts val="0"/>
                        </a:spcAft>
                      </a:pPr>
                      <a:r>
                        <a:rPr lang="ru-RU" sz="1400" dirty="0">
                          <a:solidFill>
                            <a:schemeClr val="tx1"/>
                          </a:solidFill>
                          <a:effectLst/>
                        </a:rPr>
                        <a:t>26</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2"/>
                  </a:ext>
                </a:extLst>
              </a:tr>
              <a:tr h="220453">
                <a:tc>
                  <a:txBody>
                    <a:bodyPr/>
                    <a:lstStyle/>
                    <a:p>
                      <a:pPr algn="just">
                        <a:lnSpc>
                          <a:spcPct val="107000"/>
                        </a:lnSpc>
                        <a:spcAft>
                          <a:spcPts val="0"/>
                        </a:spcAft>
                      </a:pP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Процент увеличения</a:t>
                      </a:r>
                      <a:endPar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31.6%</a:t>
                      </a:r>
                      <a:endParaRPr lang="ru-RU" sz="1800" b="1" kern="1200" dirty="0">
                        <a:solidFill>
                          <a:schemeClr val="tx1"/>
                        </a:solidFill>
                        <a:effectLst/>
                        <a:latin typeface="+mn-lt"/>
                        <a:ea typeface="+mn-ea"/>
                        <a:cs typeface="+mn-cs"/>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17.7%</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50%</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smtClean="0">
                          <a:solidFill>
                            <a:schemeClr val="tx1"/>
                          </a:solidFill>
                          <a:effectLst/>
                          <a:latin typeface="+mn-lt"/>
                          <a:ea typeface="+mn-ea"/>
                          <a:cs typeface="+mn-cs"/>
                        </a:rPr>
                        <a:t>43.2%</a:t>
                      </a:r>
                      <a:endParaRPr lang="ru-RU" sz="1800" b="1" kern="1200" dirty="0">
                        <a:solidFill>
                          <a:schemeClr val="tx1"/>
                        </a:solidFill>
                        <a:effectLst/>
                        <a:latin typeface="+mn-lt"/>
                        <a:ea typeface="+mn-ea"/>
                        <a:cs typeface="+mn-cs"/>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52.9%</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3.9%</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algn="r" defTabSz="685800" rtl="0" eaLnBrk="1" latinLnBrk="0" hangingPunct="1">
                        <a:lnSpc>
                          <a:spcPct val="100000"/>
                        </a:lnSpc>
                        <a:spcAft>
                          <a:spcPts val="0"/>
                        </a:spcAft>
                      </a:pPr>
                      <a:r>
                        <a:rPr lang="ru-RU" sz="1800" b="1" kern="1200" dirty="0">
                          <a:solidFill>
                            <a:schemeClr val="tx1"/>
                          </a:solidFill>
                          <a:effectLst/>
                          <a:latin typeface="+mn-lt"/>
                          <a:ea typeface="+mn-ea"/>
                          <a:cs typeface="+mn-cs"/>
                        </a:rPr>
                        <a:t>-14.3%</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lnSpc>
                          <a:spcPct val="100000"/>
                        </a:lnSpc>
                        <a:spcAft>
                          <a:spcPts val="0"/>
                        </a:spcAft>
                      </a:pPr>
                      <a:r>
                        <a:rPr lang="ru-RU" sz="1800" b="1" dirty="0">
                          <a:solidFill>
                            <a:schemeClr val="tx1"/>
                          </a:solidFill>
                          <a:effectLst/>
                        </a:rPr>
                        <a:t>18.2%</a:t>
                      </a:r>
                      <a:endParaRPr lang="ru-RU" sz="3200" b="1"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55113">
                <a:tc>
                  <a:txBody>
                    <a:bodyPr/>
                    <a:lstStyle/>
                    <a:p>
                      <a:pPr algn="just">
                        <a:lnSpc>
                          <a:spcPct val="107000"/>
                        </a:lnSpc>
                        <a:spcAft>
                          <a:spcPts val="0"/>
                        </a:spcAft>
                      </a:pPr>
                      <a:endParaRPr lang="ru-RU" sz="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200" dirty="0">
                          <a:solidFill>
                            <a:schemeClr val="tx1"/>
                          </a:solidFill>
                          <a:effectLst/>
                        </a:rPr>
                        <a:t> </a:t>
                      </a:r>
                      <a:endParaRPr lang="ru-RU" sz="2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800" dirty="0">
                          <a:solidFill>
                            <a:schemeClr val="tx1"/>
                          </a:solidFill>
                          <a:effectLst/>
                        </a:rPr>
                        <a:t> </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lnSpc>
                          <a:spcPct val="100000"/>
                        </a:lnSpc>
                        <a:spcAft>
                          <a:spcPts val="0"/>
                        </a:spcAft>
                      </a:pPr>
                      <a:r>
                        <a:rPr lang="ru-RU" sz="800" dirty="0">
                          <a:solidFill>
                            <a:schemeClr val="tx1"/>
                          </a:solidFill>
                          <a:effectLst/>
                        </a:rPr>
                        <a:t> </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14"/>
                  </a:ext>
                </a:extLst>
              </a:tr>
              <a:tr h="76215">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Общее число итераций</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5128</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4540</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26026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29846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16534</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a:solidFill>
                            <a:schemeClr val="tx1"/>
                          </a:solidFill>
                          <a:effectLst/>
                          <a:latin typeface="+mn-lt"/>
                          <a:ea typeface="+mn-ea"/>
                          <a:cs typeface="+mn-cs"/>
                        </a:rPr>
                        <a:t>6618</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3004</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r">
                        <a:lnSpc>
                          <a:spcPct val="100000"/>
                        </a:lnSpc>
                        <a:spcAft>
                          <a:spcPts val="0"/>
                        </a:spcAft>
                      </a:pPr>
                      <a:r>
                        <a:rPr lang="ru-RU" sz="1400" dirty="0" smtClean="0">
                          <a:solidFill>
                            <a:schemeClr val="tx1"/>
                          </a:solidFill>
                          <a:effectLst/>
                        </a:rPr>
                        <a:t>18077</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15"/>
                  </a:ext>
                </a:extLst>
              </a:tr>
              <a:tr h="165340">
                <a:tc>
                  <a:txBody>
                    <a:bodyPr/>
                    <a:lstStyle/>
                    <a:p>
                      <a:pPr algn="just">
                        <a:lnSpc>
                          <a:spcPct val="107000"/>
                        </a:lnSpc>
                        <a:spcAft>
                          <a:spcPts val="0"/>
                        </a:spcAft>
                      </a:pPr>
                      <a:r>
                        <a:rPr lang="ru-RU"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Число успешных замен</a:t>
                      </a:r>
                      <a:endParaRPr lang="ru-RU"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46</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32</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316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589</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165</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60</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46</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r">
                        <a:lnSpc>
                          <a:spcPct val="100000"/>
                        </a:lnSpc>
                        <a:spcAft>
                          <a:spcPts val="0"/>
                        </a:spcAft>
                      </a:pPr>
                      <a:r>
                        <a:rPr lang="ru-RU" sz="1400" dirty="0" smtClean="0">
                          <a:solidFill>
                            <a:schemeClr val="tx1"/>
                          </a:solidFill>
                          <a:effectLst/>
                        </a:rPr>
                        <a:t>267</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16"/>
                  </a:ext>
                </a:extLst>
              </a:tr>
              <a:tr h="165340">
                <a:tc>
                  <a:txBody>
                    <a:bodyPr/>
                    <a:lstStyle/>
                    <a:p>
                      <a:pPr algn="just">
                        <a:lnSpc>
                          <a:spcPct val="107000"/>
                        </a:lnSpc>
                        <a:spcAft>
                          <a:spcPts val="0"/>
                        </a:spcAft>
                      </a:pPr>
                      <a:r>
                        <a:rPr lang="ru-RU"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Процент успешных замен</a:t>
                      </a:r>
                      <a:endPar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0.9 %</a:t>
                      </a:r>
                    </a:p>
                  </a:txBody>
                  <a:tcPr marL="68580" marR="68580" marT="0"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0.7 %</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1.21%</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1.97%</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1 %</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0.91%</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marL="0" algn="r" defTabSz="685800" rtl="0" eaLnBrk="1" latinLnBrk="0" hangingPunct="1">
                        <a:lnSpc>
                          <a:spcPct val="100000"/>
                        </a:lnSpc>
                        <a:spcAft>
                          <a:spcPts val="0"/>
                        </a:spcAft>
                      </a:pPr>
                      <a:r>
                        <a:rPr lang="ru-RU" sz="1400" kern="1200" dirty="0">
                          <a:solidFill>
                            <a:schemeClr val="tx1"/>
                          </a:solidFill>
                          <a:effectLst/>
                          <a:latin typeface="+mn-lt"/>
                          <a:ea typeface="+mn-ea"/>
                          <a:cs typeface="+mn-cs"/>
                        </a:rPr>
                        <a:t>1.53%</a:t>
                      </a:r>
                    </a:p>
                  </a:txBody>
                  <a:tcPr marL="53935" marR="5393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a:txBody>
                    <a:bodyPr/>
                    <a:lstStyle/>
                    <a:p>
                      <a:pPr algn="r">
                        <a:lnSpc>
                          <a:spcPct val="100000"/>
                        </a:lnSpc>
                        <a:spcAft>
                          <a:spcPts val="0"/>
                        </a:spcAft>
                      </a:pPr>
                      <a:r>
                        <a:rPr lang="ru-RU" sz="1400" dirty="0">
                          <a:solidFill>
                            <a:schemeClr val="tx1"/>
                          </a:solidFill>
                          <a:effectLst/>
                        </a:rPr>
                        <a:t>1.48</a:t>
                      </a:r>
                      <a:r>
                        <a:rPr lang="ru-RU" sz="1400" dirty="0" smtClean="0">
                          <a:solidFill>
                            <a:schemeClr val="tx1"/>
                          </a:solidFill>
                          <a:effectLst/>
                        </a:rPr>
                        <a:t>%</a:t>
                      </a:r>
                      <a:endParaRPr lang="ru-RU" sz="2400" dirty="0">
                        <a:solidFill>
                          <a:schemeClr val="tx1"/>
                        </a:solidFill>
                        <a:effectLst/>
                        <a:latin typeface="Times New Roman" panose="02020603050405020304" pitchFamily="18" charset="0"/>
                        <a:ea typeface="Times New Roman" panose="02020603050405020304" pitchFamily="18" charset="0"/>
                      </a:endParaRPr>
                    </a:p>
                  </a:txBody>
                  <a:tcPr marL="53935" marR="53935"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17"/>
                  </a:ext>
                </a:extLst>
              </a:tr>
            </a:tbl>
          </a:graphicData>
        </a:graphic>
      </p:graphicFrame>
      <p:sp>
        <p:nvSpPr>
          <p:cNvPr id="6" name="Заголовок 1"/>
          <p:cNvSpPr txBox="1">
            <a:spLocks/>
          </p:cNvSpPr>
          <p:nvPr/>
        </p:nvSpPr>
        <p:spPr bwMode="auto">
          <a:xfrm>
            <a:off x="0" y="14699"/>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altLang="ru-RU" sz="2800" dirty="0"/>
              <a:t>Оценка эффективности алгоритма </a:t>
            </a:r>
            <a:r>
              <a:rPr lang="ru-RU" altLang="ru-RU" sz="2800" dirty="0" err="1"/>
              <a:t>ресинтеза</a:t>
            </a:r>
            <a:r>
              <a:rPr lang="ru-RU" altLang="ru-RU" sz="2800" dirty="0"/>
              <a:t> комбинационных схем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571875" y="1487488"/>
            <a:ext cx="5559425" cy="5291137"/>
          </a:xfrm>
          <a:prstGeom prst="rect">
            <a:avLst/>
          </a:prstGeom>
          <a:solidFill>
            <a:sysClr val="window" lastClr="FFFFFF">
              <a:alpha val="73000"/>
            </a:sysClr>
          </a:solidFill>
          <a:ln w="25400" cap="flat" cmpd="sng" algn="ctr">
            <a:solidFill>
              <a:srgbClr val="F0A22E">
                <a:shade val="50000"/>
              </a:srgbClr>
            </a:solidFill>
            <a:prstDash val="solid"/>
          </a:ln>
          <a:effectLst/>
        </p:spPr>
        <p:txBody>
          <a:bodyPr anchor="ctr"/>
          <a:lstStyle/>
          <a:p>
            <a:pPr>
              <a:defRPr/>
            </a:pPr>
            <a:endParaRPr lang="ru-RU" kern="0">
              <a:solidFill>
                <a:prstClr val="white"/>
              </a:solidFill>
              <a:latin typeface="Franklin Gothic Book"/>
            </a:endParaRPr>
          </a:p>
        </p:txBody>
      </p:sp>
      <p:sp>
        <p:nvSpPr>
          <p:cNvPr id="7" name="Прямоугольник 6"/>
          <p:cNvSpPr/>
          <p:nvPr/>
        </p:nvSpPr>
        <p:spPr>
          <a:xfrm>
            <a:off x="58738" y="1487488"/>
            <a:ext cx="3349625" cy="5291137"/>
          </a:xfrm>
          <a:prstGeom prst="rect">
            <a:avLst/>
          </a:prstGeom>
          <a:solidFill>
            <a:sysClr val="window" lastClr="FFFFFF">
              <a:alpha val="73000"/>
            </a:sysClr>
          </a:solidFill>
          <a:ln w="25400" cap="flat" cmpd="sng" algn="ctr">
            <a:solidFill>
              <a:srgbClr val="F0A22E">
                <a:shade val="50000"/>
              </a:srgbClr>
            </a:solidFill>
            <a:prstDash val="solid"/>
          </a:ln>
          <a:effectLst/>
        </p:spPr>
        <p:txBody>
          <a:bodyPr anchor="ctr"/>
          <a:lstStyle/>
          <a:p>
            <a:pPr>
              <a:defRPr/>
            </a:pPr>
            <a:endParaRPr lang="ru-RU" kern="0">
              <a:solidFill>
                <a:prstClr val="white"/>
              </a:solidFill>
              <a:latin typeface="Franklin Gothic Book"/>
            </a:endParaRPr>
          </a:p>
        </p:txBody>
      </p:sp>
      <p:sp>
        <p:nvSpPr>
          <p:cNvPr id="25640" name="TextBox 122"/>
          <p:cNvSpPr txBox="1">
            <a:spLocks noChangeArrowheads="1"/>
          </p:cNvSpPr>
          <p:nvPr/>
        </p:nvSpPr>
        <p:spPr bwMode="auto">
          <a:xfrm>
            <a:off x="790575" y="1179513"/>
            <a:ext cx="195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400" i="1">
                <a:solidFill>
                  <a:srgbClr val="000000"/>
                </a:solidFill>
                <a:latin typeface="Franklin Gothic Book" panose="020B0503020102020204" pitchFamily="34" charset="0"/>
              </a:rPr>
              <a:t>Стандартный маршрут</a:t>
            </a:r>
          </a:p>
        </p:txBody>
      </p:sp>
      <p:sp>
        <p:nvSpPr>
          <p:cNvPr id="25654" name="TextBox 145"/>
          <p:cNvSpPr txBox="1">
            <a:spLocks noChangeArrowheads="1"/>
          </p:cNvSpPr>
          <p:nvPr/>
        </p:nvSpPr>
        <p:spPr bwMode="auto">
          <a:xfrm>
            <a:off x="5303837" y="1167257"/>
            <a:ext cx="2095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sz="1400" i="1" dirty="0">
                <a:solidFill>
                  <a:srgbClr val="000000"/>
                </a:solidFill>
                <a:latin typeface="Franklin Gothic Book" panose="020B0503020102020204" pitchFamily="34" charset="0"/>
              </a:rPr>
              <a:t>Предлагаемый маршрут</a:t>
            </a:r>
          </a:p>
        </p:txBody>
      </p:sp>
      <p:pic>
        <p:nvPicPr>
          <p:cNvPr id="148" name="Рисунок 147"/>
          <p:cNvPicPr/>
          <p:nvPr/>
        </p:nvPicPr>
        <p:blipFill>
          <a:blip r:embed="rId3">
            <a:extLst>
              <a:ext uri="{28A0092B-C50C-407E-A947-70E740481C1C}">
                <a14:useLocalDpi xmlns:a14="http://schemas.microsoft.com/office/drawing/2010/main" val="0"/>
              </a:ext>
            </a:extLst>
          </a:blip>
          <a:srcRect/>
          <a:stretch>
            <a:fillRect/>
          </a:stretch>
        </p:blipFill>
        <p:spPr bwMode="auto">
          <a:xfrm>
            <a:off x="246664" y="1793017"/>
            <a:ext cx="3289287" cy="4738211"/>
          </a:xfrm>
          <a:prstGeom prst="rect">
            <a:avLst/>
          </a:prstGeom>
          <a:noFill/>
        </p:spPr>
      </p:pic>
      <p:pic>
        <p:nvPicPr>
          <p:cNvPr id="149" name="Рисунок 148"/>
          <p:cNvPicPr/>
          <p:nvPr/>
        </p:nvPicPr>
        <p:blipFill>
          <a:blip r:embed="rId4">
            <a:extLst>
              <a:ext uri="{28A0092B-C50C-407E-A947-70E740481C1C}">
                <a14:useLocalDpi xmlns:a14="http://schemas.microsoft.com/office/drawing/2010/main" val="0"/>
              </a:ext>
            </a:extLst>
          </a:blip>
          <a:srcRect/>
          <a:stretch>
            <a:fillRect/>
          </a:stretch>
        </p:blipFill>
        <p:spPr bwMode="auto">
          <a:xfrm>
            <a:off x="3480210" y="1592262"/>
            <a:ext cx="5651090" cy="5139723"/>
          </a:xfrm>
          <a:prstGeom prst="rect">
            <a:avLst/>
          </a:prstGeom>
          <a:noFill/>
        </p:spPr>
      </p:pic>
      <p:sp>
        <p:nvSpPr>
          <p:cNvPr id="150" name="Заголовок 1"/>
          <p:cNvSpPr txBox="1">
            <a:spLocks/>
          </p:cNvSpPr>
          <p:nvPr/>
        </p:nvSpPr>
        <p:spPr bwMode="auto">
          <a:xfrm>
            <a:off x="0" y="14699"/>
            <a:ext cx="9144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ru-RU" altLang="ru-RU" sz="2800" dirty="0"/>
              <a:t>Маршрут проектирования </a:t>
            </a:r>
            <a:r>
              <a:rPr lang="ru-RU" altLang="ru-RU" sz="2800" dirty="0" err="1"/>
              <a:t>сбоеустойчивых</a:t>
            </a:r>
            <a:r>
              <a:rPr lang="ru-RU" altLang="ru-RU" sz="2800" dirty="0"/>
              <a:t> </a:t>
            </a:r>
            <a:r>
              <a:rPr lang="ru-RU" altLang="ru-RU" sz="2800" dirty="0" smtClean="0"/>
              <a:t>      интегральных </a:t>
            </a:r>
            <a:r>
              <a:rPr lang="ru-RU" altLang="ru-RU" sz="2800" dirty="0"/>
              <a:t>схем</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564904"/>
            <a:ext cx="7886700" cy="1325563"/>
          </a:xfrm>
        </p:spPr>
        <p:txBody>
          <a:bodyPr/>
          <a:lstStyle/>
          <a:p>
            <a:pPr algn="ctr"/>
            <a:r>
              <a:rPr lang="ru-RU" dirty="0" smtClean="0"/>
              <a:t>Исследование схем функционального контроля комбинационных схем</a:t>
            </a:r>
            <a:endParaRPr lang="ru-RU" dirty="0"/>
          </a:p>
        </p:txBody>
      </p:sp>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38</a:t>
            </a:fld>
            <a:r>
              <a:rPr lang="en-US" altLang="ru-RU" smtClean="0"/>
              <a:t>/1</a:t>
            </a:r>
            <a:r>
              <a:rPr lang="ru-RU" altLang="ru-RU" smtClean="0"/>
              <a:t>7</a:t>
            </a:r>
            <a:endParaRPr lang="ru-RU" altLang="ru-RU"/>
          </a:p>
        </p:txBody>
      </p:sp>
    </p:spTree>
    <p:extLst>
      <p:ext uri="{BB962C8B-B14F-4D97-AF65-F5344CB8AC3E}">
        <p14:creationId xmlns:p14="http://schemas.microsoft.com/office/powerpoint/2010/main" val="2488678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111443"/>
            <a:ext cx="8686800" cy="838200"/>
          </a:xfrm>
        </p:spPr>
        <p:txBody>
          <a:bodyPr>
            <a:noAutofit/>
          </a:bodyPr>
          <a:lstStyle/>
          <a:p>
            <a:pPr algn="ctr"/>
            <a:r>
              <a:rPr lang="ru-RU" sz="2800" dirty="0" err="1" smtClean="0"/>
              <a:t>Самопроверяемые</a:t>
            </a:r>
            <a:r>
              <a:rPr lang="ru-RU" sz="2800" dirty="0" smtClean="0"/>
              <a:t> </a:t>
            </a:r>
            <a:r>
              <a:rPr lang="ru-RU" sz="2800" dirty="0"/>
              <a:t>схемы в базисе двухбитного пространства Хемминга</a:t>
            </a:r>
          </a:p>
        </p:txBody>
      </p:sp>
      <p:sp>
        <p:nvSpPr>
          <p:cNvPr id="4" name="Номер слайда 3"/>
          <p:cNvSpPr>
            <a:spLocks noGrp="1"/>
          </p:cNvSpPr>
          <p:nvPr>
            <p:ph type="sldNum" sz="quarter" idx="12"/>
          </p:nvPr>
        </p:nvSpPr>
        <p:spPr/>
        <p:txBody>
          <a:bodyPr/>
          <a:lstStyle/>
          <a:p>
            <a:pPr>
              <a:defRPr/>
            </a:pPr>
            <a:fld id="{03E29D00-4850-4176-B6D5-A708017B37D8}" type="slidenum">
              <a:rPr lang="ru-RU" smtClean="0">
                <a:solidFill>
                  <a:srgbClr val="F0A22E">
                    <a:shade val="75000"/>
                  </a:srgbClr>
                </a:solidFill>
              </a:rPr>
              <a:pPr>
                <a:defRPr/>
              </a:pPr>
              <a:t>39</a:t>
            </a:fld>
            <a:endParaRPr lang="ru-RU">
              <a:solidFill>
                <a:srgbClr val="F0A22E">
                  <a:shade val="75000"/>
                </a:srgbClr>
              </a:solidFill>
            </a:endParaRPr>
          </a:p>
        </p:txBody>
      </p:sp>
      <p:pic>
        <p:nvPicPr>
          <p:cNvPr id="37" name="Рисунок 36"/>
          <p:cNvPicPr>
            <a:picLocks noChangeAspect="1"/>
          </p:cNvPicPr>
          <p:nvPr/>
        </p:nvPicPr>
        <p:blipFill>
          <a:blip r:embed="rId3"/>
          <a:stretch>
            <a:fillRect/>
          </a:stretch>
        </p:blipFill>
        <p:spPr>
          <a:xfrm>
            <a:off x="2288253" y="2283073"/>
            <a:ext cx="5941347" cy="2060609"/>
          </a:xfrm>
          <a:prstGeom prst="rect">
            <a:avLst/>
          </a:prstGeom>
        </p:spPr>
      </p:pic>
      <p:sp>
        <p:nvSpPr>
          <p:cNvPr id="39" name="Прямоугольник 38"/>
          <p:cNvSpPr/>
          <p:nvPr/>
        </p:nvSpPr>
        <p:spPr>
          <a:xfrm>
            <a:off x="304800" y="1174639"/>
            <a:ext cx="8683752" cy="1200329"/>
          </a:xfrm>
          <a:prstGeom prst="rect">
            <a:avLst/>
          </a:prstGeom>
        </p:spPr>
        <p:txBody>
          <a:bodyPr wrap="square">
            <a:spAutoFit/>
          </a:bodyPr>
          <a:lstStyle/>
          <a:p>
            <a:r>
              <a:rPr lang="ru-RU" dirty="0" smtClean="0"/>
              <a:t>    Предлагаемый метод </a:t>
            </a:r>
            <a:r>
              <a:rPr lang="ru-RU" dirty="0"/>
              <a:t>основан на идее представления битов в виде групп битов (в нашем случае - пары), и дальнейшем построении комбинационной схемы таким образом, чтобы обнаруженный сигнал ошибки распространялся по схеме за счет функций «расширенных вентилей».</a:t>
            </a:r>
          </a:p>
        </p:txBody>
      </p:sp>
      <p:pic>
        <p:nvPicPr>
          <p:cNvPr id="5165" name="Рисунок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07" y="4781550"/>
            <a:ext cx="2371725" cy="100965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7"/>
          <p:cNvSpPr>
            <a:spLocks noChangeArrowheads="1"/>
          </p:cNvSpPr>
          <p:nvPr/>
        </p:nvSpPr>
        <p:spPr bwMode="auto">
          <a:xfrm>
            <a:off x="87086" y="64040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2" name="Объект 41"/>
          <p:cNvGraphicFramePr>
            <a:graphicFrameLocks noChangeAspect="1"/>
          </p:cNvGraphicFramePr>
          <p:nvPr>
            <p:extLst/>
          </p:nvPr>
        </p:nvGraphicFramePr>
        <p:xfrm>
          <a:off x="4970599" y="4651687"/>
          <a:ext cx="4121150" cy="1265237"/>
        </p:xfrm>
        <a:graphic>
          <a:graphicData uri="http://schemas.openxmlformats.org/presentationml/2006/ole">
            <mc:AlternateContent xmlns:mc="http://schemas.openxmlformats.org/markup-compatibility/2006">
              <mc:Choice xmlns:v="urn:schemas-microsoft-com:vml" Requires="v">
                <p:oleObj spid="_x0000_s38918" name="Visio" r:id="rId5" imgW="4120878" imgH="1264950" progId="Visio.Drawing.11">
                  <p:embed/>
                </p:oleObj>
              </mc:Choice>
              <mc:Fallback>
                <p:oleObj name="Visio" r:id="rId5" imgW="4120878" imgH="1264950" progId="Visio.Drawing.11">
                  <p:embed/>
                  <p:pic>
                    <p:nvPicPr>
                      <p:cNvPr id="42" name="Объект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0599" y="4651687"/>
                        <a:ext cx="4121150" cy="1265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Таблица 45"/>
          <p:cNvGraphicFramePr>
            <a:graphicFrameLocks noGrp="1"/>
          </p:cNvGraphicFramePr>
          <p:nvPr>
            <p:extLst/>
          </p:nvPr>
        </p:nvGraphicFramePr>
        <p:xfrm>
          <a:off x="209926" y="3645283"/>
          <a:ext cx="1367155" cy="587121"/>
        </p:xfrm>
        <a:graphic>
          <a:graphicData uri="http://schemas.openxmlformats.org/drawingml/2006/table">
            <a:tbl>
              <a:tblPr firstRow="1" firstCol="1" bandRow="1">
                <a:tableStyleId>{5C22544A-7EE6-4342-B048-85BDC9FD1C3A}</a:tableStyleId>
              </a:tblPr>
              <a:tblGrid>
                <a:gridCol w="455295">
                  <a:extLst>
                    <a:ext uri="{9D8B030D-6E8A-4147-A177-3AD203B41FA5}">
                      <a16:colId xmlns:a16="http://schemas.microsoft.com/office/drawing/2014/main" val="20000"/>
                    </a:ext>
                  </a:extLst>
                </a:gridCol>
                <a:gridCol w="455930">
                  <a:extLst>
                    <a:ext uri="{9D8B030D-6E8A-4147-A177-3AD203B41FA5}">
                      <a16:colId xmlns:a16="http://schemas.microsoft.com/office/drawing/2014/main" val="20001"/>
                    </a:ext>
                  </a:extLst>
                </a:gridCol>
                <a:gridCol w="455930">
                  <a:extLst>
                    <a:ext uri="{9D8B030D-6E8A-4147-A177-3AD203B41FA5}">
                      <a16:colId xmlns:a16="http://schemas.microsoft.com/office/drawing/2014/main" val="20002"/>
                    </a:ext>
                  </a:extLst>
                </a:gridCol>
              </a:tblGrid>
              <a:tr h="171450">
                <a:tc>
                  <a:txBody>
                    <a:bodyPr/>
                    <a:lstStyle/>
                    <a:p>
                      <a:pPr algn="just">
                        <a:lnSpc>
                          <a:spcPct val="107000"/>
                        </a:lnSpc>
                        <a:spcAft>
                          <a:spcPts val="0"/>
                        </a:spcAft>
                      </a:pPr>
                      <a:r>
                        <a:rPr lang="ru-RU" sz="1200">
                          <a:effectLst/>
                        </a:rPr>
                        <a:t>in</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out1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out2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71450">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79705">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dirty="0">
                          <a:effectLst/>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47" name="Таблица 46"/>
          <p:cNvGraphicFramePr>
            <a:graphicFrameLocks noGrp="1"/>
          </p:cNvGraphicFramePr>
          <p:nvPr>
            <p:extLst/>
          </p:nvPr>
        </p:nvGraphicFramePr>
        <p:xfrm>
          <a:off x="213547" y="5504941"/>
          <a:ext cx="1823085" cy="978535"/>
        </p:xfrm>
        <a:graphic>
          <a:graphicData uri="http://schemas.openxmlformats.org/drawingml/2006/table">
            <a:tbl>
              <a:tblPr firstRow="1" firstCol="1" bandRow="1">
                <a:tableStyleId>{5C22544A-7EE6-4342-B048-85BDC9FD1C3A}</a:tableStyleId>
              </a:tblPr>
              <a:tblGrid>
                <a:gridCol w="455295">
                  <a:extLst>
                    <a:ext uri="{9D8B030D-6E8A-4147-A177-3AD203B41FA5}">
                      <a16:colId xmlns:a16="http://schemas.microsoft.com/office/drawing/2014/main" val="20000"/>
                    </a:ext>
                  </a:extLst>
                </a:gridCol>
                <a:gridCol w="455930">
                  <a:extLst>
                    <a:ext uri="{9D8B030D-6E8A-4147-A177-3AD203B41FA5}">
                      <a16:colId xmlns:a16="http://schemas.microsoft.com/office/drawing/2014/main" val="20001"/>
                    </a:ext>
                  </a:extLst>
                </a:gridCol>
                <a:gridCol w="455930">
                  <a:extLst>
                    <a:ext uri="{9D8B030D-6E8A-4147-A177-3AD203B41FA5}">
                      <a16:colId xmlns:a16="http://schemas.microsoft.com/office/drawing/2014/main" val="20002"/>
                    </a:ext>
                  </a:extLst>
                </a:gridCol>
                <a:gridCol w="455930">
                  <a:extLst>
                    <a:ext uri="{9D8B030D-6E8A-4147-A177-3AD203B41FA5}">
                      <a16:colId xmlns:a16="http://schemas.microsoft.com/office/drawing/2014/main" val="20003"/>
                    </a:ext>
                  </a:extLst>
                </a:gridCol>
              </a:tblGrid>
              <a:tr h="171450">
                <a:tc>
                  <a:txBody>
                    <a:bodyPr/>
                    <a:lstStyle/>
                    <a:p>
                      <a:pPr algn="just">
                        <a:lnSpc>
                          <a:spcPct val="107000"/>
                        </a:lnSpc>
                        <a:spcAft>
                          <a:spcPts val="0"/>
                        </a:spcAft>
                      </a:pPr>
                      <a:r>
                        <a:rPr lang="ru-RU" sz="1200" dirty="0">
                          <a:effectLst/>
                        </a:rPr>
                        <a:t>in1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in2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out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flag</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71450">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dirty="0">
                          <a:effectLst/>
                        </a:rPr>
                        <a:t>0</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79705">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dirty="0">
                          <a:effectLst/>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71450">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79705">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dirty="0">
                          <a:effectLst/>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ru-RU" sz="1200" dirty="0">
                          <a:effectLst/>
                        </a:rPr>
                        <a:t>0</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48" name="Rectangle 49"/>
          <p:cNvSpPr>
            <a:spLocks noChangeArrowheads="1"/>
          </p:cNvSpPr>
          <p:nvPr/>
        </p:nvSpPr>
        <p:spPr bwMode="auto">
          <a:xfrm>
            <a:off x="2163093" y="5926980"/>
            <a:ext cx="643937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1F4E79"/>
                </a:solidFill>
                <a:effectLst/>
                <a:latin typeface="Consolas" panose="020B0609020204030204" pitchFamily="49" charset="0"/>
                <a:ea typeface="Calibri" panose="020F0502020204030204" pitchFamily="34" charset="0"/>
                <a:cs typeface="Consolas" panose="020B0609020204030204" pitchFamily="49" charset="0"/>
              </a:rPr>
              <a:t>Кодер</a:t>
            </a:r>
            <a:r>
              <a:rPr kumimoji="0" lang="ru-RU" altLang="ru-RU" sz="1400" b="0" i="0" u="none" strike="noStrike" cap="none" normalizeH="0" baseline="0" dirty="0" smtClean="0">
                <a:ln>
                  <a:noFill/>
                </a:ln>
                <a:solidFill>
                  <a:srgbClr val="1F4E79"/>
                </a:solidFill>
                <a:effectLst/>
                <a:latin typeface="Consolas" panose="020B0609020204030204" pitchFamily="49" charset="0"/>
                <a:ea typeface="Calibri" panose="020F0502020204030204" pitchFamily="34" charset="0"/>
                <a:cs typeface="Consolas" panose="020B0609020204030204" pitchFamily="49" charset="0"/>
              </a:rPr>
              <a:t> переводит входящие биты в полюс соответствующего ему класса.</a:t>
            </a:r>
            <a:endParaRPr kumimoji="0" lang="ru-RU" altLang="ru-RU" sz="7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rgbClr val="1F4E79"/>
                </a:solidFill>
                <a:effectLst/>
                <a:latin typeface="Consolas" panose="020B0609020204030204" pitchFamily="49" charset="0"/>
                <a:ea typeface="Calibri" panose="020F0502020204030204" pitchFamily="34" charset="0"/>
                <a:cs typeface="Consolas" panose="020B0609020204030204" pitchFamily="49" charset="0"/>
              </a:rPr>
              <a:t>Декодер</a:t>
            </a:r>
            <a:r>
              <a:rPr kumimoji="0" lang="ru-RU" altLang="ru-RU" sz="1400" b="0" i="0" u="none" strike="noStrike" cap="none" normalizeH="0" baseline="0" dirty="0" smtClean="0">
                <a:ln>
                  <a:noFill/>
                </a:ln>
                <a:solidFill>
                  <a:srgbClr val="1F4E79"/>
                </a:solidFill>
                <a:effectLst/>
                <a:latin typeface="Consolas" panose="020B0609020204030204" pitchFamily="49" charset="0"/>
                <a:ea typeface="Calibri" panose="020F0502020204030204" pitchFamily="34" charset="0"/>
                <a:cs typeface="Consolas" panose="020B0609020204030204" pitchFamily="49" charset="0"/>
              </a:rPr>
              <a:t> выполняет обратную операцию. Флаг равен нулю, если выходы совпадают (то есть принадлежит классу 0 или 1). </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
        <p:nvSpPr>
          <p:cNvPr id="49" name="Прямоугольник 48"/>
          <p:cNvSpPr/>
          <p:nvPr/>
        </p:nvSpPr>
        <p:spPr>
          <a:xfrm>
            <a:off x="484576" y="3290258"/>
            <a:ext cx="817853" cy="369332"/>
          </a:xfrm>
          <a:prstGeom prst="rect">
            <a:avLst/>
          </a:prstGeom>
        </p:spPr>
        <p:txBody>
          <a:bodyPr wrap="none">
            <a:spAutoFit/>
          </a:bodyPr>
          <a:lstStyle/>
          <a:p>
            <a:pPr lvl="0" algn="just" eaLnBrk="0" fontAlgn="base" hangingPunct="0">
              <a:spcBef>
                <a:spcPct val="0"/>
              </a:spcBef>
              <a:spcAft>
                <a:spcPct val="0"/>
              </a:spcAft>
            </a:pPr>
            <a:r>
              <a:rPr lang="ru-RU" altLang="ru-RU" dirty="0">
                <a:solidFill>
                  <a:srgbClr val="1F4E79"/>
                </a:solidFill>
                <a:latin typeface="Consolas" panose="020B0609020204030204" pitchFamily="49" charset="0"/>
                <a:ea typeface="Calibri" panose="020F0502020204030204" pitchFamily="34" charset="0"/>
                <a:cs typeface="Consolas" panose="020B0609020204030204" pitchFamily="49" charset="0"/>
              </a:rPr>
              <a:t>Кодер</a:t>
            </a:r>
            <a:endParaRPr lang="ru-RU" altLang="ru-RU" sz="800" dirty="0"/>
          </a:p>
        </p:txBody>
      </p:sp>
      <p:sp>
        <p:nvSpPr>
          <p:cNvPr id="50" name="Прямоугольник 49"/>
          <p:cNvSpPr/>
          <p:nvPr/>
        </p:nvSpPr>
        <p:spPr>
          <a:xfrm>
            <a:off x="361559" y="5158967"/>
            <a:ext cx="1071127" cy="369332"/>
          </a:xfrm>
          <a:prstGeom prst="rect">
            <a:avLst/>
          </a:prstGeom>
        </p:spPr>
        <p:txBody>
          <a:bodyPr wrap="none">
            <a:spAutoFit/>
          </a:bodyPr>
          <a:lstStyle/>
          <a:p>
            <a:pPr lvl="0" algn="just" eaLnBrk="0" fontAlgn="base" hangingPunct="0">
              <a:spcBef>
                <a:spcPct val="0"/>
              </a:spcBef>
              <a:spcAft>
                <a:spcPct val="0"/>
              </a:spcAft>
            </a:pPr>
            <a:r>
              <a:rPr lang="ru-RU" altLang="ru-RU" dirty="0">
                <a:solidFill>
                  <a:srgbClr val="1F4E79"/>
                </a:solidFill>
                <a:latin typeface="Consolas" panose="020B0609020204030204" pitchFamily="49" charset="0"/>
                <a:ea typeface="Calibri" panose="020F0502020204030204" pitchFamily="34" charset="0"/>
                <a:cs typeface="Consolas" panose="020B0609020204030204" pitchFamily="49" charset="0"/>
              </a:rPr>
              <a:t>Декодер</a:t>
            </a:r>
            <a:endParaRPr lang="ru-RU" altLang="ru-RU" sz="800" dirty="0"/>
          </a:p>
        </p:txBody>
      </p:sp>
      <p:sp>
        <p:nvSpPr>
          <p:cNvPr id="52" name="Стрелка вправо 51"/>
          <p:cNvSpPr/>
          <p:nvPr/>
        </p:nvSpPr>
        <p:spPr>
          <a:xfrm>
            <a:off x="4687847" y="5152436"/>
            <a:ext cx="565503" cy="34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72632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881C25C8-DF0E-490A-BE6B-D93288365194}" type="slidenum">
              <a:rPr lang="ru-RU" altLang="ru-RU" smtClean="0"/>
              <a:pPr>
                <a:defRPr/>
              </a:pPr>
              <a:t>4</a:t>
            </a:fld>
            <a:r>
              <a:rPr lang="en-US" altLang="ru-RU" smtClean="0"/>
              <a:t>/1</a:t>
            </a:r>
            <a:r>
              <a:rPr lang="ru-RU" altLang="ru-RU" smtClean="0"/>
              <a:t>7</a:t>
            </a:r>
            <a:endParaRPr lang="ru-RU" altLang="ru-RU"/>
          </a:p>
        </p:txBody>
      </p:sp>
      <p:sp>
        <p:nvSpPr>
          <p:cNvPr id="2" name="Прямоугольник 1"/>
          <p:cNvSpPr/>
          <p:nvPr/>
        </p:nvSpPr>
        <p:spPr>
          <a:xfrm>
            <a:off x="558812" y="5845702"/>
            <a:ext cx="7938120" cy="923330"/>
          </a:xfrm>
          <a:prstGeom prst="rect">
            <a:avLst/>
          </a:prstGeom>
        </p:spPr>
        <p:txBody>
          <a:bodyPr wrap="square">
            <a:spAutoFit/>
          </a:bodyPr>
          <a:lstStyle/>
          <a:p>
            <a:r>
              <a:rPr lang="ru-RU" b="0" u="sng" dirty="0" smtClean="0">
                <a:solidFill>
                  <a:srgbClr val="000000"/>
                </a:solidFill>
                <a:effectLst/>
                <a:latin typeface="Helvetica" panose="020B0604020202020204" pitchFamily="34" charset="0"/>
              </a:rPr>
              <a:t>Определение:</a:t>
            </a:r>
          </a:p>
          <a:p>
            <a:r>
              <a:rPr lang="ru-RU" b="0" i="1" dirty="0" smtClean="0">
                <a:solidFill>
                  <a:srgbClr val="000000"/>
                </a:solidFill>
                <a:effectLst/>
                <a:latin typeface="Helvetica" panose="020B0604020202020204" pitchFamily="34" charset="0"/>
              </a:rPr>
              <a:t>Механическая или электронная система, от правильного и надёжного функционирования которой зависит здоровье и жизнь человека. </a:t>
            </a:r>
            <a:endParaRPr lang="ru-RU" dirty="0"/>
          </a:p>
        </p:txBody>
      </p:sp>
      <p:pic>
        <p:nvPicPr>
          <p:cNvPr id="3" name="Рисунок 2"/>
          <p:cNvPicPr>
            <a:picLocks noChangeAspect="1"/>
          </p:cNvPicPr>
          <p:nvPr/>
        </p:nvPicPr>
        <p:blipFill>
          <a:blip r:embed="rId2"/>
          <a:stretch>
            <a:fillRect/>
          </a:stretch>
        </p:blipFill>
        <p:spPr>
          <a:xfrm>
            <a:off x="5115662" y="1372483"/>
            <a:ext cx="2905125" cy="1571625"/>
          </a:xfrm>
          <a:prstGeom prst="rect">
            <a:avLst/>
          </a:prstGeom>
        </p:spPr>
      </p:pic>
      <p:pic>
        <p:nvPicPr>
          <p:cNvPr id="5" name="Рисунок 4"/>
          <p:cNvPicPr>
            <a:picLocks noChangeAspect="1"/>
          </p:cNvPicPr>
          <p:nvPr/>
        </p:nvPicPr>
        <p:blipFill>
          <a:blip r:embed="rId3"/>
          <a:stretch>
            <a:fillRect/>
          </a:stretch>
        </p:blipFill>
        <p:spPr>
          <a:xfrm>
            <a:off x="1204020" y="3267694"/>
            <a:ext cx="2160240" cy="1081692"/>
          </a:xfrm>
          <a:prstGeom prst="rect">
            <a:avLst/>
          </a:prstGeom>
        </p:spPr>
      </p:pic>
      <p:pic>
        <p:nvPicPr>
          <p:cNvPr id="12294" name="Picture 6" descr="Картинки по запросу aerospac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352469" y="2836288"/>
            <a:ext cx="2160834" cy="1836060"/>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p:cNvPicPr>
            <a:picLocks noChangeAspect="1"/>
          </p:cNvPicPr>
          <p:nvPr/>
        </p:nvPicPr>
        <p:blipFill rotWithShape="1">
          <a:blip r:embed="rId5"/>
          <a:srcRect l="24801"/>
          <a:stretch/>
        </p:blipFill>
        <p:spPr>
          <a:xfrm flipH="1">
            <a:off x="2226200" y="990463"/>
            <a:ext cx="1453002" cy="1801623"/>
          </a:xfrm>
          <a:prstGeom prst="rect">
            <a:avLst/>
          </a:prstGeom>
        </p:spPr>
      </p:pic>
      <p:pic>
        <p:nvPicPr>
          <p:cNvPr id="12298" name="Picture 10" descr="Картинки по запросу nuclear plant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0695" y="4308434"/>
            <a:ext cx="1568983" cy="1568983"/>
          </a:xfrm>
          <a:prstGeom prst="rect">
            <a:avLst/>
          </a:prstGeom>
          <a:noFill/>
          <a:extLst>
            <a:ext uri="{909E8E84-426E-40DD-AFC4-6F175D3DCCD1}">
              <a14:hiddenFill xmlns:a14="http://schemas.microsoft.com/office/drawing/2010/main">
                <a:solidFill>
                  <a:srgbClr val="FFFFFF"/>
                </a:solidFill>
              </a14:hiddenFill>
            </a:ext>
          </a:extLst>
        </p:spPr>
      </p:pic>
      <p:sp>
        <p:nvSpPr>
          <p:cNvPr id="8" name="Овал 7"/>
          <p:cNvSpPr/>
          <p:nvPr/>
        </p:nvSpPr>
        <p:spPr>
          <a:xfrm>
            <a:off x="2590514" y="1418347"/>
            <a:ext cx="3960440" cy="3960440"/>
          </a:xfrm>
          <a:prstGeom prst="ellipse">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302" name="Picture 14" descr="Картинки по запросу microchip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237176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290" name="Заголовок 1"/>
          <p:cNvSpPr>
            <a:spLocks noGrp="1"/>
          </p:cNvSpPr>
          <p:nvPr>
            <p:ph type="title"/>
          </p:nvPr>
        </p:nvSpPr>
        <p:spPr>
          <a:xfrm>
            <a:off x="628650" y="14699"/>
            <a:ext cx="7886700" cy="1325563"/>
          </a:xfrm>
        </p:spPr>
        <p:txBody>
          <a:bodyPr/>
          <a:lstStyle/>
          <a:p>
            <a:pPr algn="ctr"/>
            <a:r>
              <a:rPr lang="ru-RU" altLang="ru-RU" sz="2800" dirty="0" smtClean="0"/>
              <a:t>Системы, с особыми требованиями в отношении безопасности</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03E29D00-4850-4176-B6D5-A708017B37D8}" type="slidenum">
              <a:rPr lang="ru-RU" smtClean="0">
                <a:solidFill>
                  <a:srgbClr val="F0A22E">
                    <a:shade val="75000"/>
                  </a:srgbClr>
                </a:solidFill>
              </a:rPr>
              <a:pPr>
                <a:defRPr/>
              </a:pPr>
              <a:t>40</a:t>
            </a:fld>
            <a:endParaRPr lang="ru-RU">
              <a:solidFill>
                <a:srgbClr val="F0A22E">
                  <a:shade val="75000"/>
                </a:srgbClr>
              </a:solidFill>
            </a:endParaRPr>
          </a:p>
        </p:txBody>
      </p:sp>
      <p:sp>
        <p:nvSpPr>
          <p:cNvPr id="5" name="Заголовок 1"/>
          <p:cNvSpPr>
            <a:spLocks noGrp="1"/>
          </p:cNvSpPr>
          <p:nvPr>
            <p:ph type="title"/>
          </p:nvPr>
        </p:nvSpPr>
        <p:spPr>
          <a:xfrm>
            <a:off x="304800" y="84382"/>
            <a:ext cx="8686800" cy="838200"/>
          </a:xfrm>
        </p:spPr>
        <p:txBody>
          <a:bodyPr/>
          <a:lstStyle/>
          <a:p>
            <a:pPr algn="ctr"/>
            <a:r>
              <a:rPr lang="ru-RU" sz="2800" dirty="0"/>
              <a:t>Построение расширенных вентилей</a:t>
            </a:r>
          </a:p>
        </p:txBody>
      </p:sp>
      <p:graphicFrame>
        <p:nvGraphicFramePr>
          <p:cNvPr id="6" name="Таблица 5"/>
          <p:cNvGraphicFramePr>
            <a:graphicFrameLocks noGrp="1"/>
          </p:cNvGraphicFramePr>
          <p:nvPr>
            <p:extLst/>
          </p:nvPr>
        </p:nvGraphicFramePr>
        <p:xfrm>
          <a:off x="5184477" y="2104316"/>
          <a:ext cx="1823085" cy="978535"/>
        </p:xfrm>
        <a:graphic>
          <a:graphicData uri="http://schemas.openxmlformats.org/drawingml/2006/table">
            <a:tbl>
              <a:tblPr firstRow="1" firstCol="1" bandRow="1">
                <a:tableStyleId>{D7AC3CCA-C797-4891-BE02-D94E43425B78}</a:tableStyleId>
              </a:tblPr>
              <a:tblGrid>
                <a:gridCol w="455295">
                  <a:extLst>
                    <a:ext uri="{9D8B030D-6E8A-4147-A177-3AD203B41FA5}">
                      <a16:colId xmlns:a16="http://schemas.microsoft.com/office/drawing/2014/main" val="20000"/>
                    </a:ext>
                  </a:extLst>
                </a:gridCol>
                <a:gridCol w="455930">
                  <a:extLst>
                    <a:ext uri="{9D8B030D-6E8A-4147-A177-3AD203B41FA5}">
                      <a16:colId xmlns:a16="http://schemas.microsoft.com/office/drawing/2014/main" val="20001"/>
                    </a:ext>
                  </a:extLst>
                </a:gridCol>
                <a:gridCol w="455930">
                  <a:extLst>
                    <a:ext uri="{9D8B030D-6E8A-4147-A177-3AD203B41FA5}">
                      <a16:colId xmlns:a16="http://schemas.microsoft.com/office/drawing/2014/main" val="20002"/>
                    </a:ext>
                  </a:extLst>
                </a:gridCol>
                <a:gridCol w="455930">
                  <a:extLst>
                    <a:ext uri="{9D8B030D-6E8A-4147-A177-3AD203B41FA5}">
                      <a16:colId xmlns:a16="http://schemas.microsoft.com/office/drawing/2014/main" val="20003"/>
                    </a:ext>
                  </a:extLst>
                </a:gridCol>
              </a:tblGrid>
              <a:tr h="171450">
                <a:tc>
                  <a:txBody>
                    <a:bodyPr/>
                    <a:lstStyle/>
                    <a:p>
                      <a:pPr algn="just">
                        <a:lnSpc>
                          <a:spcPct val="107000"/>
                        </a:lnSpc>
                        <a:spcAft>
                          <a:spcPts val="0"/>
                        </a:spcAft>
                      </a:pPr>
                      <a:r>
                        <a:rPr lang="ru-RU" sz="1200" dirty="0">
                          <a:effectLst/>
                        </a:rPr>
                        <a:t>in1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just">
                        <a:lnSpc>
                          <a:spcPct val="107000"/>
                        </a:lnSpc>
                        <a:spcAft>
                          <a:spcPts val="0"/>
                        </a:spcAft>
                      </a:pPr>
                      <a:r>
                        <a:rPr lang="ru-RU" sz="1200">
                          <a:effectLst/>
                        </a:rPr>
                        <a:t>in2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just">
                        <a:lnSpc>
                          <a:spcPct val="107000"/>
                        </a:lnSpc>
                        <a:spcAft>
                          <a:spcPts val="0"/>
                        </a:spcAft>
                      </a:pPr>
                      <a:r>
                        <a:rPr lang="ru-RU" sz="1200" dirty="0">
                          <a:effectLst/>
                        </a:rPr>
                        <a:t>out1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just">
                        <a:lnSpc>
                          <a:spcPct val="107000"/>
                        </a:lnSpc>
                        <a:spcAft>
                          <a:spcPts val="0"/>
                        </a:spcAft>
                      </a:pPr>
                      <a:r>
                        <a:rPr lang="ru-RU" sz="1200">
                          <a:effectLst/>
                        </a:rPr>
                        <a:t>out2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71450">
                <a:tc>
                  <a:txBody>
                    <a:bodyPr/>
                    <a:lstStyle/>
                    <a:p>
                      <a:pPr algn="just">
                        <a:lnSpc>
                          <a:spcPct val="107000"/>
                        </a:lnSpc>
                        <a:spcAft>
                          <a:spcPts val="0"/>
                        </a:spcAft>
                      </a:pPr>
                      <a:r>
                        <a:rPr lang="ru-RU" sz="1200" b="1" dirty="0">
                          <a:effectLst/>
                        </a:rPr>
                        <a:t>0</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just">
                        <a:lnSpc>
                          <a:spcPct val="107000"/>
                        </a:lnSpc>
                        <a:spcAft>
                          <a:spcPts val="0"/>
                        </a:spcAft>
                      </a:pPr>
                      <a:r>
                        <a:rPr lang="ru-RU" sz="1200" b="1" dirty="0">
                          <a:effectLst/>
                        </a:rPr>
                        <a:t>0</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just">
                        <a:lnSpc>
                          <a:spcPct val="107000"/>
                        </a:lnSpc>
                        <a:spcAft>
                          <a:spcPts val="0"/>
                        </a:spcAft>
                      </a:pPr>
                      <a:r>
                        <a:rPr lang="ru-RU" sz="1200" b="1" dirty="0">
                          <a:effectLst/>
                        </a:rPr>
                        <a:t>1</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just">
                        <a:lnSpc>
                          <a:spcPct val="107000"/>
                        </a:lnSpc>
                        <a:spcAft>
                          <a:spcPts val="0"/>
                        </a:spcAft>
                      </a:pPr>
                      <a:r>
                        <a:rPr lang="ru-RU" sz="1200" b="1" dirty="0">
                          <a:effectLst/>
                        </a:rPr>
                        <a:t>1</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1"/>
                  </a:ext>
                </a:extLst>
              </a:tr>
              <a:tr h="179705">
                <a:tc>
                  <a:txBody>
                    <a:bodyPr/>
                    <a:lstStyle/>
                    <a:p>
                      <a:pPr algn="just">
                        <a:lnSpc>
                          <a:spcPct val="107000"/>
                        </a:lnSpc>
                        <a:spcAft>
                          <a:spcPts val="0"/>
                        </a:spcAft>
                      </a:pPr>
                      <a:r>
                        <a:rPr lang="ru-RU" sz="1200" b="0" dirty="0">
                          <a:effectLst/>
                        </a:rPr>
                        <a:t>0</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171450">
                <a:tc>
                  <a:txBody>
                    <a:bodyPr/>
                    <a:lstStyle/>
                    <a:p>
                      <a:pPr algn="just">
                        <a:lnSpc>
                          <a:spcPct val="107000"/>
                        </a:lnSpc>
                        <a:spcAft>
                          <a:spcPts val="0"/>
                        </a:spcAft>
                      </a:pPr>
                      <a:r>
                        <a:rPr lang="ru-RU" sz="1200" b="0" dirty="0">
                          <a:effectLst/>
                        </a:rPr>
                        <a:t>1</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179705">
                <a:tc>
                  <a:txBody>
                    <a:bodyPr/>
                    <a:lstStyle/>
                    <a:p>
                      <a:pPr algn="just">
                        <a:lnSpc>
                          <a:spcPct val="107000"/>
                        </a:lnSpc>
                        <a:spcAft>
                          <a:spcPts val="0"/>
                        </a:spcAft>
                      </a:pPr>
                      <a:r>
                        <a:rPr lang="ru-RU" sz="1200" b="1" dirty="0">
                          <a:effectLst/>
                        </a:rPr>
                        <a:t>1</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lnSpc>
                          <a:spcPct val="107000"/>
                        </a:lnSpc>
                        <a:spcAft>
                          <a:spcPts val="0"/>
                        </a:spcAft>
                      </a:pPr>
                      <a:r>
                        <a:rPr lang="ru-RU" sz="1200" b="1" dirty="0">
                          <a:effectLst/>
                        </a:rPr>
                        <a:t>1</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lnSpc>
                          <a:spcPct val="107000"/>
                        </a:lnSpc>
                        <a:spcAft>
                          <a:spcPts val="0"/>
                        </a:spcAft>
                      </a:pPr>
                      <a:r>
                        <a:rPr lang="ru-RU" sz="1200" b="1" dirty="0">
                          <a:effectLst/>
                        </a:rPr>
                        <a:t>0</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lnSpc>
                          <a:spcPct val="107000"/>
                        </a:lnSpc>
                        <a:spcAft>
                          <a:spcPts val="0"/>
                        </a:spcAft>
                      </a:pPr>
                      <a:r>
                        <a:rPr lang="ru-RU" sz="1200" b="1" dirty="0">
                          <a:effectLst/>
                        </a:rPr>
                        <a:t>0</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4"/>
                  </a:ext>
                </a:extLst>
              </a:tr>
            </a:tbl>
          </a:graphicData>
        </a:graphic>
      </p:graphicFrame>
      <p:sp>
        <p:nvSpPr>
          <p:cNvPr id="7" name="TextBox 6"/>
          <p:cNvSpPr txBox="1"/>
          <p:nvPr/>
        </p:nvSpPr>
        <p:spPr>
          <a:xfrm>
            <a:off x="4882139" y="1610385"/>
            <a:ext cx="2601931" cy="369332"/>
          </a:xfrm>
          <a:prstGeom prst="rect">
            <a:avLst/>
          </a:prstGeom>
          <a:noFill/>
        </p:spPr>
        <p:txBody>
          <a:bodyPr wrap="none" rtlCol="0">
            <a:spAutoFit/>
          </a:bodyPr>
          <a:lstStyle/>
          <a:p>
            <a:r>
              <a:rPr lang="ru-RU" dirty="0" smtClean="0"/>
              <a:t>Расширенный инвертор</a:t>
            </a:r>
            <a:endParaRPr lang="ru-RU" dirty="0"/>
          </a:p>
        </p:txBody>
      </p:sp>
      <p:graphicFrame>
        <p:nvGraphicFramePr>
          <p:cNvPr id="8" name="Таблица 7"/>
          <p:cNvGraphicFramePr>
            <a:graphicFrameLocks noGrp="1"/>
          </p:cNvGraphicFramePr>
          <p:nvPr>
            <p:extLst/>
          </p:nvPr>
        </p:nvGraphicFramePr>
        <p:xfrm>
          <a:off x="752362" y="1664732"/>
          <a:ext cx="1422402" cy="3487547"/>
        </p:xfrm>
        <a:graphic>
          <a:graphicData uri="http://schemas.openxmlformats.org/drawingml/2006/table">
            <a:tbl>
              <a:tblPr firstRow="1" firstCol="1" bandRow="1">
                <a:tableStyleId>{D7AC3CCA-C797-4891-BE02-D94E43425B78}</a:tableStyleId>
              </a:tblPr>
              <a:tblGrid>
                <a:gridCol w="237067">
                  <a:extLst>
                    <a:ext uri="{9D8B030D-6E8A-4147-A177-3AD203B41FA5}">
                      <a16:colId xmlns:a16="http://schemas.microsoft.com/office/drawing/2014/main" val="20000"/>
                    </a:ext>
                  </a:extLst>
                </a:gridCol>
                <a:gridCol w="237067">
                  <a:extLst>
                    <a:ext uri="{9D8B030D-6E8A-4147-A177-3AD203B41FA5}">
                      <a16:colId xmlns:a16="http://schemas.microsoft.com/office/drawing/2014/main" val="20001"/>
                    </a:ext>
                  </a:extLst>
                </a:gridCol>
                <a:gridCol w="237067">
                  <a:extLst>
                    <a:ext uri="{9D8B030D-6E8A-4147-A177-3AD203B41FA5}">
                      <a16:colId xmlns:a16="http://schemas.microsoft.com/office/drawing/2014/main" val="20002"/>
                    </a:ext>
                  </a:extLst>
                </a:gridCol>
                <a:gridCol w="237067">
                  <a:extLst>
                    <a:ext uri="{9D8B030D-6E8A-4147-A177-3AD203B41FA5}">
                      <a16:colId xmlns:a16="http://schemas.microsoft.com/office/drawing/2014/main" val="20003"/>
                    </a:ext>
                  </a:extLst>
                </a:gridCol>
                <a:gridCol w="237067">
                  <a:extLst>
                    <a:ext uri="{9D8B030D-6E8A-4147-A177-3AD203B41FA5}">
                      <a16:colId xmlns:a16="http://schemas.microsoft.com/office/drawing/2014/main" val="20004"/>
                    </a:ext>
                  </a:extLst>
                </a:gridCol>
                <a:gridCol w="237067">
                  <a:extLst>
                    <a:ext uri="{9D8B030D-6E8A-4147-A177-3AD203B41FA5}">
                      <a16:colId xmlns:a16="http://schemas.microsoft.com/office/drawing/2014/main" val="20005"/>
                    </a:ext>
                  </a:extLst>
                </a:gridCol>
              </a:tblGrid>
              <a:tr h="210185">
                <a:tc gridSpan="2">
                  <a:txBody>
                    <a:bodyPr/>
                    <a:lstStyle/>
                    <a:p>
                      <a:pPr algn="just">
                        <a:lnSpc>
                          <a:spcPct val="107000"/>
                        </a:lnSpc>
                        <a:spcAft>
                          <a:spcPts val="0"/>
                        </a:spcAft>
                      </a:pPr>
                      <a:r>
                        <a:rPr lang="ru-RU" sz="1200" dirty="0">
                          <a:effectLst/>
                        </a:rPr>
                        <a:t>a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ru-RU"/>
                    </a:p>
                  </a:txBody>
                  <a:tcPr/>
                </a:tc>
                <a:tc gridSpan="2">
                  <a:txBody>
                    <a:bodyPr/>
                    <a:lstStyle/>
                    <a:p>
                      <a:pPr algn="just">
                        <a:lnSpc>
                          <a:spcPct val="107000"/>
                        </a:lnSpc>
                        <a:spcAft>
                          <a:spcPts val="0"/>
                        </a:spcAft>
                      </a:pPr>
                      <a:r>
                        <a:rPr lang="ru-RU" sz="1200" dirty="0">
                          <a:effectLst/>
                        </a:rPr>
                        <a:t>b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ru-RU"/>
                    </a:p>
                  </a:txBody>
                  <a:tcPr/>
                </a:tc>
                <a:tc gridSpan="2">
                  <a:txBody>
                    <a:bodyPr/>
                    <a:lstStyle/>
                    <a:p>
                      <a:pPr algn="just">
                        <a:lnSpc>
                          <a:spcPct val="107000"/>
                        </a:lnSpc>
                        <a:spcAft>
                          <a:spcPts val="0"/>
                        </a:spcAft>
                      </a:pPr>
                      <a:r>
                        <a:rPr lang="ru-RU" sz="1200" dirty="0">
                          <a:effectLst/>
                        </a:rPr>
                        <a:t>f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ru-RU"/>
                    </a:p>
                  </a:txBody>
                  <a:tcPr/>
                </a:tc>
                <a:extLst>
                  <a:ext uri="{0D108BD9-81ED-4DB2-BD59-A6C34878D82A}">
                    <a16:rowId xmlns:a16="http://schemas.microsoft.com/office/drawing/2014/main" val="10000"/>
                  </a:ext>
                </a:extLst>
              </a:tr>
              <a:tr h="210185">
                <a:tc>
                  <a:txBody>
                    <a:bodyPr/>
                    <a:lstStyle/>
                    <a:p>
                      <a:pPr algn="just">
                        <a:lnSpc>
                          <a:spcPct val="107000"/>
                        </a:lnSpc>
                        <a:spcAft>
                          <a:spcPts val="0"/>
                        </a:spcAft>
                      </a:pPr>
                      <a:r>
                        <a:rPr lang="ru-RU" sz="1200" b="1" dirty="0">
                          <a:effectLst/>
                        </a:rPr>
                        <a:t>0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just">
                        <a:lnSpc>
                          <a:spcPct val="107000"/>
                        </a:lnSpc>
                        <a:spcAft>
                          <a:spcPts val="0"/>
                        </a:spcAft>
                      </a:pPr>
                      <a:r>
                        <a:rPr lang="ru-RU" sz="1200" b="1" dirty="0">
                          <a:effectLst/>
                        </a:rPr>
                        <a:t>0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lumMod val="65000"/>
                      </a:schemeClr>
                    </a:solidFill>
                  </a:tcPr>
                </a:tc>
                <a:tc>
                  <a:txBody>
                    <a:bodyPr/>
                    <a:lstStyle/>
                    <a:p>
                      <a:pPr algn="just">
                        <a:lnSpc>
                          <a:spcPct val="107000"/>
                        </a:lnSpc>
                        <a:spcAft>
                          <a:spcPts val="0"/>
                        </a:spcAft>
                      </a:pPr>
                      <a:r>
                        <a:rPr lang="ru-RU" sz="1200" b="1" dirty="0">
                          <a:effectLst/>
                        </a:rPr>
                        <a:t>0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lumMod val="65000"/>
                      </a:schemeClr>
                    </a:solidFill>
                  </a:tcPr>
                </a:tc>
                <a:tc>
                  <a:txBody>
                    <a:bodyPr/>
                    <a:lstStyle/>
                    <a:p>
                      <a:pPr algn="just">
                        <a:lnSpc>
                          <a:spcPct val="107000"/>
                        </a:lnSpc>
                        <a:spcAft>
                          <a:spcPts val="0"/>
                        </a:spcAft>
                      </a:pPr>
                      <a:r>
                        <a:rPr lang="ru-RU" sz="1200" b="1" dirty="0">
                          <a:effectLst/>
                        </a:rPr>
                        <a:t>0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just">
                        <a:lnSpc>
                          <a:spcPct val="107000"/>
                        </a:lnSpc>
                        <a:spcAft>
                          <a:spcPts val="0"/>
                        </a:spcAft>
                      </a:pPr>
                      <a:r>
                        <a:rPr lang="ru-RU" sz="1200" b="1" dirty="0">
                          <a:effectLst/>
                        </a:rPr>
                        <a:t>0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just">
                        <a:lnSpc>
                          <a:spcPct val="107000"/>
                        </a:lnSpc>
                        <a:spcAft>
                          <a:spcPts val="0"/>
                        </a:spcAft>
                      </a:pPr>
                      <a:r>
                        <a:rPr lang="ru-RU" sz="1200" b="1" dirty="0">
                          <a:effectLst/>
                        </a:rPr>
                        <a:t>0 </a:t>
                      </a:r>
                      <a:endParaRPr lang="ru-RU"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1"/>
                  </a:ext>
                </a:extLst>
              </a:tr>
              <a:tr h="201295">
                <a:tc>
                  <a:txBody>
                    <a:bodyPr/>
                    <a:lstStyle/>
                    <a:p>
                      <a:pPr algn="just">
                        <a:lnSpc>
                          <a:spcPct val="107000"/>
                        </a:lnSpc>
                        <a:spcAft>
                          <a:spcPts val="0"/>
                        </a:spcAft>
                      </a:pPr>
                      <a:r>
                        <a:rPr lang="ru-RU" sz="1200" b="0" dirty="0">
                          <a:effectLst/>
                        </a:rPr>
                        <a:t>0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210185">
                <a:tc>
                  <a:txBody>
                    <a:bodyPr/>
                    <a:lstStyle/>
                    <a:p>
                      <a:pPr algn="just">
                        <a:lnSpc>
                          <a:spcPct val="107000"/>
                        </a:lnSpc>
                        <a:spcAft>
                          <a:spcPts val="0"/>
                        </a:spcAft>
                      </a:pPr>
                      <a:r>
                        <a:rPr lang="ru-RU" sz="1200" b="0" dirty="0">
                          <a:effectLst/>
                        </a:rPr>
                        <a:t>0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210185">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R w="19050" cap="flat" cmpd="sng" algn="ctr">
                      <a:solidFill>
                        <a:schemeClr val="tx1"/>
                      </a:solidFill>
                      <a:prstDash val="solid"/>
                      <a:round/>
                      <a:headEnd type="none" w="med" len="med"/>
                      <a:tailEnd type="none" w="med" len="med"/>
                    </a:lnR>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L w="19050" cap="flat" cmpd="sng" algn="ctr">
                      <a:solidFill>
                        <a:schemeClr val="tx1"/>
                      </a:solidFill>
                      <a:prstDash val="solid"/>
                      <a:round/>
                      <a:headEnd type="none" w="med" len="med"/>
                      <a:tailEnd type="none" w="med" len="med"/>
                    </a:lnL>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a:t>
                      </a:r>
                    </a:p>
                  </a:txBody>
                  <a:tcPr marL="68580" marR="68580" marT="0" marB="0">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4"/>
                  </a:ext>
                </a:extLst>
              </a:tr>
              <a:tr h="201295">
                <a:tc>
                  <a:txBody>
                    <a:bodyPr/>
                    <a:lstStyle/>
                    <a:p>
                      <a:pPr algn="just">
                        <a:lnSpc>
                          <a:spcPct val="107000"/>
                        </a:lnSpc>
                        <a:spcAft>
                          <a:spcPts val="0"/>
                        </a:spcAft>
                      </a:pPr>
                      <a:r>
                        <a:rPr lang="ru-RU" sz="1200" b="0" dirty="0">
                          <a:effectLst/>
                        </a:rPr>
                        <a:t>0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201295">
                <a:tc>
                  <a:txBody>
                    <a:bodyPr/>
                    <a:lstStyle/>
                    <a:p>
                      <a:pPr algn="just">
                        <a:lnSpc>
                          <a:spcPct val="107000"/>
                        </a:lnSpc>
                        <a:spcAft>
                          <a:spcPts val="0"/>
                        </a:spcAft>
                      </a:pPr>
                      <a:r>
                        <a:rPr lang="ru-RU" sz="1200" b="0" dirty="0">
                          <a:effectLst/>
                        </a:rPr>
                        <a:t>0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201295">
                <a:tc>
                  <a:txBody>
                    <a:bodyPr/>
                    <a:lstStyle/>
                    <a:p>
                      <a:pPr algn="just">
                        <a:lnSpc>
                          <a:spcPct val="107000"/>
                        </a:lnSpc>
                        <a:spcAft>
                          <a:spcPts val="0"/>
                        </a:spcAft>
                      </a:pPr>
                      <a:r>
                        <a:rPr lang="ru-RU" sz="1200" b="0" dirty="0">
                          <a:effectLst/>
                        </a:rPr>
                        <a:t>0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210185">
                <a:tc>
                  <a:txBody>
                    <a:bodyPr/>
                    <a:lstStyle/>
                    <a:p>
                      <a:pPr algn="just">
                        <a:lnSpc>
                          <a:spcPct val="107000"/>
                        </a:lnSpc>
                        <a:spcAft>
                          <a:spcPts val="0"/>
                        </a:spcAft>
                      </a:pPr>
                      <a:r>
                        <a:rPr lang="ru-RU" sz="1200" b="0" dirty="0">
                          <a:effectLst/>
                        </a:rPr>
                        <a:t>0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8"/>
                  </a:ext>
                </a:extLst>
              </a:tr>
              <a:tr h="210185">
                <a:tc>
                  <a:txBody>
                    <a:bodyPr/>
                    <a:lstStyle/>
                    <a:p>
                      <a:pPr algn="just">
                        <a:lnSpc>
                          <a:spcPct val="107000"/>
                        </a:lnSpc>
                        <a:spcAft>
                          <a:spcPts val="0"/>
                        </a:spcAft>
                      </a:pPr>
                      <a:r>
                        <a:rPr lang="ru-RU" sz="1200" b="0" dirty="0">
                          <a:effectLst/>
                        </a:rPr>
                        <a:t>1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9"/>
                  </a:ext>
                </a:extLst>
              </a:tr>
              <a:tr h="201295">
                <a:tc>
                  <a:txBody>
                    <a:bodyPr/>
                    <a:lstStyle/>
                    <a:p>
                      <a:pPr algn="just">
                        <a:lnSpc>
                          <a:spcPct val="107000"/>
                        </a:lnSpc>
                        <a:spcAft>
                          <a:spcPts val="0"/>
                        </a:spcAft>
                      </a:pPr>
                      <a:r>
                        <a:rPr lang="ru-RU" sz="1200" b="0" dirty="0">
                          <a:effectLst/>
                        </a:rPr>
                        <a:t>1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10"/>
                  </a:ext>
                </a:extLst>
              </a:tr>
              <a:tr h="210185">
                <a:tc>
                  <a:txBody>
                    <a:bodyPr/>
                    <a:lstStyle/>
                    <a:p>
                      <a:pPr algn="just">
                        <a:lnSpc>
                          <a:spcPct val="107000"/>
                        </a:lnSpc>
                        <a:spcAft>
                          <a:spcPts val="0"/>
                        </a:spcAft>
                      </a:pPr>
                      <a:r>
                        <a:rPr lang="ru-RU" sz="1200" b="0" dirty="0">
                          <a:effectLst/>
                        </a:rPr>
                        <a:t>1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11"/>
                  </a:ext>
                </a:extLst>
              </a:tr>
              <a:tr h="210185">
                <a:tc>
                  <a:txBody>
                    <a:bodyPr/>
                    <a:lstStyle/>
                    <a:p>
                      <a:pPr algn="just">
                        <a:lnSpc>
                          <a:spcPct val="107000"/>
                        </a:lnSpc>
                        <a:spcAft>
                          <a:spcPts val="0"/>
                        </a:spcAft>
                      </a:pPr>
                      <a:r>
                        <a:rPr lang="ru-RU" sz="1200" b="0" dirty="0">
                          <a:effectLst/>
                        </a:rPr>
                        <a:t>1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12"/>
                  </a:ext>
                </a:extLst>
              </a:tr>
              <a:tr h="201295">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R w="19050" cap="flat" cmpd="sng" algn="ctr">
                      <a:solidFill>
                        <a:schemeClr val="tx1"/>
                      </a:solidFill>
                      <a:prstDash val="solid"/>
                      <a:round/>
                      <a:headEnd type="none" w="med" len="med"/>
                      <a:tailEnd type="none" w="med" len="med"/>
                    </a:lnR>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L w="19050" cap="flat" cmpd="sng" algn="ctr">
                      <a:solidFill>
                        <a:schemeClr val="tx1"/>
                      </a:solidFill>
                      <a:prstDash val="solid"/>
                      <a:round/>
                      <a:headEnd type="none" w="med" len="med"/>
                      <a:tailEnd type="none" w="med" len="med"/>
                    </a:lnL>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0 </a:t>
                      </a:r>
                    </a:p>
                  </a:txBody>
                  <a:tcPr marL="68580" marR="68580" marT="0" marB="0">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3"/>
                  </a:ext>
                </a:extLst>
              </a:tr>
              <a:tr h="201295">
                <a:tc>
                  <a:txBody>
                    <a:bodyPr/>
                    <a:lstStyle/>
                    <a:p>
                      <a:pPr algn="just">
                        <a:lnSpc>
                          <a:spcPct val="107000"/>
                        </a:lnSpc>
                        <a:spcAft>
                          <a:spcPts val="0"/>
                        </a:spcAft>
                      </a:pPr>
                      <a:r>
                        <a:rPr lang="ru-RU" sz="1200" b="0" dirty="0">
                          <a:effectLst/>
                        </a:rPr>
                        <a:t>1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0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1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14"/>
                  </a:ext>
                </a:extLst>
              </a:tr>
              <a:tr h="201295">
                <a:tc>
                  <a:txBody>
                    <a:bodyPr/>
                    <a:lstStyle/>
                    <a:p>
                      <a:pPr algn="just">
                        <a:lnSpc>
                          <a:spcPct val="107000"/>
                        </a:lnSpc>
                        <a:spcAft>
                          <a:spcPts val="0"/>
                        </a:spcAft>
                      </a:pPr>
                      <a:r>
                        <a:rPr lang="ru-RU" sz="1200" b="0" dirty="0">
                          <a:effectLst/>
                        </a:rPr>
                        <a:t>1 </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9050"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tc>
                  <a:txBody>
                    <a:bodyPr/>
                    <a:lstStyle/>
                    <a:p>
                      <a:pPr algn="just">
                        <a:lnSpc>
                          <a:spcPct val="107000"/>
                        </a:lnSpc>
                        <a:spcAft>
                          <a:spcPts val="0"/>
                        </a:spcAft>
                      </a:pPr>
                      <a:r>
                        <a:rPr lang="ru-RU" sz="1200">
                          <a:effectLst/>
                        </a:rPr>
                        <a:t>1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solidFill>
                      <a:schemeClr val="bg1"/>
                    </a:solidFill>
                  </a:tcPr>
                </a:tc>
                <a:tc>
                  <a:txBody>
                    <a:bodyPr/>
                    <a:lstStyle/>
                    <a:p>
                      <a:pPr algn="just">
                        <a:lnSpc>
                          <a:spcPct val="107000"/>
                        </a:lnSpc>
                        <a:spcAft>
                          <a:spcPts val="0"/>
                        </a:spcAft>
                      </a:pPr>
                      <a:r>
                        <a:rPr lang="ru-RU" sz="1200" dirty="0">
                          <a:effectLst/>
                        </a:rPr>
                        <a:t>0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15"/>
                  </a:ext>
                </a:extLst>
              </a:tr>
              <a:tr h="38100">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just" rtl="0" eaLnBrk="1" latinLnBrk="0" hangingPunct="1">
                        <a:lnSpc>
                          <a:spcPct val="107000"/>
                        </a:lnSpc>
                        <a:spcAft>
                          <a:spcPts val="0"/>
                        </a:spcAft>
                      </a:pPr>
                      <a:r>
                        <a:rPr kumimoji="0" lang="ru-RU" sz="1200" b="1" kern="1200" dirty="0">
                          <a:solidFill>
                            <a:schemeClr val="dk1"/>
                          </a:solidFill>
                          <a:effectLst/>
                          <a:latin typeface="+mn-lt"/>
                          <a:ea typeface="+mn-ea"/>
                          <a:cs typeface="+mn-cs"/>
                        </a:rPr>
                        <a:t>1 </a:t>
                      </a: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16"/>
                  </a:ext>
                </a:extLst>
              </a:tr>
            </a:tbl>
          </a:graphicData>
        </a:graphic>
      </p:graphicFrame>
      <p:sp>
        <p:nvSpPr>
          <p:cNvPr id="9" name="TextBox 8"/>
          <p:cNvSpPr txBox="1"/>
          <p:nvPr/>
        </p:nvSpPr>
        <p:spPr>
          <a:xfrm>
            <a:off x="162598" y="1295400"/>
            <a:ext cx="2693814" cy="369332"/>
          </a:xfrm>
          <a:prstGeom prst="rect">
            <a:avLst/>
          </a:prstGeom>
          <a:noFill/>
        </p:spPr>
        <p:txBody>
          <a:bodyPr wrap="none" rtlCol="0">
            <a:spAutoFit/>
          </a:bodyPr>
          <a:lstStyle/>
          <a:p>
            <a:r>
              <a:rPr lang="ru-RU" dirty="0" smtClean="0"/>
              <a:t>Расширенный элемент И</a:t>
            </a:r>
            <a:endParaRPr lang="ru-RU" dirty="0"/>
          </a:p>
        </p:txBody>
      </p:sp>
      <p:pic>
        <p:nvPicPr>
          <p:cNvPr id="12" name="Рисунок 11"/>
          <p:cNvPicPr>
            <a:picLocks noChangeAspect="1"/>
          </p:cNvPicPr>
          <p:nvPr/>
        </p:nvPicPr>
        <p:blipFill rotWithShape="1">
          <a:blip r:embed="rId2"/>
          <a:srcRect l="31765" t="1751" r="51658" b="58478"/>
          <a:stretch/>
        </p:blipFill>
        <p:spPr>
          <a:xfrm>
            <a:off x="2498469" y="2804965"/>
            <a:ext cx="1123406" cy="827315"/>
          </a:xfrm>
          <a:prstGeom prst="rect">
            <a:avLst/>
          </a:prstGeom>
        </p:spPr>
      </p:pic>
      <p:pic>
        <p:nvPicPr>
          <p:cNvPr id="13" name="Рисунок 12"/>
          <p:cNvPicPr>
            <a:picLocks noChangeAspect="1"/>
          </p:cNvPicPr>
          <p:nvPr/>
        </p:nvPicPr>
        <p:blipFill rotWithShape="1">
          <a:blip r:embed="rId2"/>
          <a:srcRect l="22031" t="73826" r="67432" b="-1457"/>
          <a:stretch/>
        </p:blipFill>
        <p:spPr>
          <a:xfrm>
            <a:off x="7339169" y="2390239"/>
            <a:ext cx="714103" cy="574765"/>
          </a:xfrm>
          <a:prstGeom prst="rect">
            <a:avLst/>
          </a:prstGeom>
        </p:spPr>
      </p:pic>
      <p:pic>
        <p:nvPicPr>
          <p:cNvPr id="35" name="Рисунок 34"/>
          <p:cNvPicPr>
            <a:picLocks noChangeAspect="1"/>
          </p:cNvPicPr>
          <p:nvPr/>
        </p:nvPicPr>
        <p:blipFill rotWithShape="1">
          <a:blip r:embed="rId3"/>
          <a:srcRect t="33121" r="4586" b="7159"/>
          <a:stretch/>
        </p:blipFill>
        <p:spPr>
          <a:xfrm>
            <a:off x="2557941" y="4274706"/>
            <a:ext cx="5928380" cy="1933304"/>
          </a:xfrm>
          <a:prstGeom prst="rect">
            <a:avLst/>
          </a:prstGeom>
          <a:ln w="15875">
            <a:solidFill>
              <a:schemeClr val="accent1"/>
            </a:solidFill>
          </a:ln>
        </p:spPr>
      </p:pic>
      <p:sp>
        <p:nvSpPr>
          <p:cNvPr id="36" name="TextBox 35"/>
          <p:cNvSpPr txBox="1"/>
          <p:nvPr/>
        </p:nvSpPr>
        <p:spPr>
          <a:xfrm>
            <a:off x="3596076" y="3861048"/>
            <a:ext cx="3860993" cy="369332"/>
          </a:xfrm>
          <a:prstGeom prst="rect">
            <a:avLst/>
          </a:prstGeom>
          <a:noFill/>
        </p:spPr>
        <p:txBody>
          <a:bodyPr wrap="none" rtlCol="0">
            <a:spAutoFit/>
          </a:bodyPr>
          <a:lstStyle/>
          <a:p>
            <a:r>
              <a:rPr lang="ru-RU" dirty="0" smtClean="0"/>
              <a:t>Распространение ошибки по схеме:</a:t>
            </a:r>
            <a:endParaRPr lang="ru-RU" dirty="0"/>
          </a:p>
        </p:txBody>
      </p:sp>
      <p:sp>
        <p:nvSpPr>
          <p:cNvPr id="37" name="Молния 36"/>
          <p:cNvSpPr/>
          <p:nvPr/>
        </p:nvSpPr>
        <p:spPr>
          <a:xfrm>
            <a:off x="3222172" y="5189652"/>
            <a:ext cx="931817" cy="647918"/>
          </a:xfrm>
          <a:prstGeom prst="lightningBolt">
            <a:avLst/>
          </a:prstGeom>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Скругленная соединительная линия 42"/>
          <p:cNvCxnSpPr/>
          <p:nvPr/>
        </p:nvCxnSpPr>
        <p:spPr>
          <a:xfrm flipV="1">
            <a:off x="4306407" y="5241358"/>
            <a:ext cx="3579223" cy="848236"/>
          </a:xfrm>
          <a:prstGeom prst="curvedConnector3">
            <a:avLst/>
          </a:prstGeom>
          <a:ln w="69850">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295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5288" y="260350"/>
            <a:ext cx="8599487"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685800">
              <a:lnSpc>
                <a:spcPct val="90000"/>
              </a:lnSpc>
              <a:defRPr/>
            </a:pPr>
            <a:r>
              <a:rPr lang="ru-RU" altLang="ru-RU" sz="2800" dirty="0">
                <a:solidFill>
                  <a:schemeClr val="tx1"/>
                </a:solidFill>
              </a:rPr>
              <a:t>Генерация схем</a:t>
            </a:r>
            <a:r>
              <a:rPr lang="en-US" altLang="ru-RU" sz="2800" dirty="0">
                <a:solidFill>
                  <a:schemeClr val="tx1"/>
                </a:solidFill>
              </a:rPr>
              <a:t> </a:t>
            </a:r>
            <a:r>
              <a:rPr lang="ru-RU" altLang="ru-RU" sz="2800" dirty="0">
                <a:solidFill>
                  <a:schemeClr val="tx1"/>
                </a:solidFill>
              </a:rPr>
              <a:t>функционального контроля на базе помехоустойчивых </a:t>
            </a:r>
            <a:r>
              <a:rPr lang="ru-RU" altLang="ru-RU" sz="2800" dirty="0" smtClean="0">
                <a:solidFill>
                  <a:schemeClr val="tx1"/>
                </a:solidFill>
              </a:rPr>
              <a:t>кодов</a:t>
            </a:r>
            <a:endParaRPr lang="ru-RU" altLang="ru-RU" sz="2800" dirty="0">
              <a:solidFill>
                <a:schemeClr val="tx1"/>
              </a:solidFill>
            </a:endParaRPr>
          </a:p>
        </p:txBody>
      </p:sp>
      <p:pic>
        <p:nvPicPr>
          <p:cNvPr id="25603" name="Рисунок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636838"/>
            <a:ext cx="4430712"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Прямая со стрелкой 8"/>
          <p:cNvCxnSpPr/>
          <p:nvPr/>
        </p:nvCxnSpPr>
        <p:spPr>
          <a:xfrm flipH="1" flipV="1">
            <a:off x="5513388" y="5232400"/>
            <a:ext cx="1228725" cy="717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endCxn id="25603" idx="2"/>
          </p:cNvCxnSpPr>
          <p:nvPr/>
        </p:nvCxnSpPr>
        <p:spPr>
          <a:xfrm flipH="1" flipV="1">
            <a:off x="4916488" y="5232400"/>
            <a:ext cx="1795462" cy="717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81425" y="2452688"/>
            <a:ext cx="2014538" cy="368300"/>
          </a:xfrm>
          <a:prstGeom prst="rect">
            <a:avLst/>
          </a:prstGeom>
          <a:noFill/>
        </p:spPr>
        <p:txBody>
          <a:bodyPr wrap="none">
            <a:spAutoFit/>
          </a:bodyPr>
          <a:lstStyle/>
          <a:p>
            <a:pPr>
              <a:defRPr/>
            </a:pPr>
            <a:r>
              <a:rPr lang="ru-RU" u="sng" dirty="0">
                <a:latin typeface="+mn-lt"/>
              </a:rPr>
              <a:t>Структурная схема</a:t>
            </a:r>
          </a:p>
        </p:txBody>
      </p:sp>
      <p:cxnSp>
        <p:nvCxnSpPr>
          <p:cNvPr id="78" name="Прямая со стрелкой 77"/>
          <p:cNvCxnSpPr>
            <a:stCxn id="25608" idx="0"/>
          </p:cNvCxnSpPr>
          <p:nvPr/>
        </p:nvCxnSpPr>
        <p:spPr>
          <a:xfrm flipV="1">
            <a:off x="3359150" y="5346700"/>
            <a:ext cx="477838" cy="517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08" name="TextBox 16"/>
          <p:cNvSpPr txBox="1">
            <a:spLocks noChangeArrowheads="1"/>
          </p:cNvSpPr>
          <p:nvPr/>
        </p:nvSpPr>
        <p:spPr bwMode="auto">
          <a:xfrm>
            <a:off x="2474913" y="5864225"/>
            <a:ext cx="1768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ru-RU" altLang="ru-RU"/>
              <a:t>Минимизация</a:t>
            </a:r>
          </a:p>
          <a:p>
            <a:pPr algn="ctr"/>
            <a:r>
              <a:rPr lang="ru-RU" altLang="ru-RU"/>
              <a:t>САПР </a:t>
            </a:r>
            <a:r>
              <a:rPr lang="en-US" altLang="ru-RU"/>
              <a:t>Yosys</a:t>
            </a:r>
            <a:endParaRPr lang="ru-RU" altLang="ru-RU"/>
          </a:p>
        </p:txBody>
      </p:sp>
      <p:sp>
        <p:nvSpPr>
          <p:cNvPr id="25609" name="TextBox 21"/>
          <p:cNvSpPr txBox="1">
            <a:spLocks noChangeArrowheads="1"/>
          </p:cNvSpPr>
          <p:nvPr/>
        </p:nvSpPr>
        <p:spPr bwMode="auto">
          <a:xfrm>
            <a:off x="6811963" y="5084763"/>
            <a:ext cx="2179637" cy="166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285750" indent="-28575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Aft>
                <a:spcPts val="1200"/>
              </a:spcAft>
              <a:buFont typeface="Arial" panose="020B0604020202020204" pitchFamily="34" charset="0"/>
              <a:buChar char="•"/>
            </a:pPr>
            <a:r>
              <a:rPr lang="ru-RU" altLang="ru-RU"/>
              <a:t>Код повторения</a:t>
            </a:r>
          </a:p>
          <a:p>
            <a:pPr>
              <a:spcAft>
                <a:spcPts val="1200"/>
              </a:spcAft>
              <a:buFont typeface="Arial" panose="020B0604020202020204" pitchFamily="34" charset="0"/>
              <a:buChar char="•"/>
            </a:pPr>
            <a:r>
              <a:rPr lang="ru-RU" altLang="ru-RU"/>
              <a:t>Код Бергера</a:t>
            </a:r>
          </a:p>
          <a:p>
            <a:pPr>
              <a:spcAft>
                <a:spcPts val="1200"/>
              </a:spcAft>
              <a:buFont typeface="Arial" panose="020B0604020202020204" pitchFamily="34" charset="0"/>
              <a:buChar char="•"/>
            </a:pPr>
            <a:r>
              <a:rPr lang="ru-RU" altLang="ru-RU"/>
              <a:t>Код Хемминга</a:t>
            </a:r>
          </a:p>
          <a:p>
            <a:pPr>
              <a:spcAft>
                <a:spcPts val="1200"/>
              </a:spcAft>
              <a:buFont typeface="Arial" panose="020B0604020202020204" pitchFamily="34" charset="0"/>
              <a:buChar char="•"/>
            </a:pPr>
            <a:r>
              <a:rPr lang="ru-RU" altLang="ru-RU"/>
              <a:t>Код Голея</a:t>
            </a:r>
          </a:p>
        </p:txBody>
      </p:sp>
      <p:sp>
        <p:nvSpPr>
          <p:cNvPr id="14" name="Овал 13"/>
          <p:cNvSpPr/>
          <p:nvPr/>
        </p:nvSpPr>
        <p:spPr>
          <a:xfrm>
            <a:off x="2916238" y="4149725"/>
            <a:ext cx="2519362" cy="1223963"/>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3" name="TextBox 22"/>
          <p:cNvSpPr txBox="1"/>
          <p:nvPr/>
        </p:nvSpPr>
        <p:spPr>
          <a:xfrm>
            <a:off x="173038" y="1376363"/>
            <a:ext cx="8970962" cy="646112"/>
          </a:xfrm>
          <a:prstGeom prst="rect">
            <a:avLst/>
          </a:prstGeom>
          <a:noFill/>
        </p:spPr>
        <p:txBody>
          <a:bodyPr>
            <a:spAutoFit/>
          </a:bodyPr>
          <a:lstStyle/>
          <a:p>
            <a:pPr>
              <a:defRPr/>
            </a:pPr>
            <a:r>
              <a:rPr lang="ru-RU" dirty="0">
                <a:latin typeface="+mn-lt"/>
              </a:rPr>
              <a:t>Разработан программный комплекс для автоматизации проектирования схем функционального контроля. </a:t>
            </a:r>
          </a:p>
        </p:txBody>
      </p:sp>
      <p:sp>
        <p:nvSpPr>
          <p:cNvPr id="25" name="TextBox 24"/>
          <p:cNvSpPr txBox="1"/>
          <p:nvPr/>
        </p:nvSpPr>
        <p:spPr>
          <a:xfrm>
            <a:off x="0" y="2452688"/>
            <a:ext cx="2514600" cy="4216400"/>
          </a:xfrm>
          <a:prstGeom prst="rect">
            <a:avLst/>
          </a:prstGeom>
          <a:noFill/>
        </p:spPr>
        <p:txBody>
          <a:bodyPr>
            <a:spAutoFit/>
          </a:bodyPr>
          <a:lstStyle/>
          <a:p>
            <a:pPr algn="ctr">
              <a:defRPr/>
            </a:pPr>
            <a:r>
              <a:rPr lang="ru-RU" u="sng" dirty="0">
                <a:latin typeface="+mn-lt"/>
              </a:rPr>
              <a:t>Генератор</a:t>
            </a:r>
          </a:p>
          <a:p>
            <a:pPr>
              <a:defRPr/>
            </a:pPr>
            <a:endParaRPr lang="ru-RU" dirty="0">
              <a:latin typeface="+mn-lt"/>
            </a:endParaRPr>
          </a:p>
          <a:p>
            <a:pPr>
              <a:defRPr/>
            </a:pPr>
            <a:r>
              <a:rPr lang="ru-RU" dirty="0">
                <a:latin typeface="+mn-lt"/>
              </a:rPr>
              <a:t>На входе:</a:t>
            </a:r>
          </a:p>
          <a:p>
            <a:pPr marL="285750" indent="-285750">
              <a:buFont typeface="Arial" panose="020B0604020202020204" pitchFamily="34" charset="0"/>
              <a:buChar char="•"/>
              <a:defRPr/>
            </a:pPr>
            <a:r>
              <a:rPr lang="ru-RU" sz="1600" dirty="0">
                <a:latin typeface="+mn-lt"/>
              </a:rPr>
              <a:t>Комбинационная схема </a:t>
            </a:r>
          </a:p>
          <a:p>
            <a:pPr marL="285750" indent="-285750">
              <a:buFont typeface="Arial" panose="020B0604020202020204" pitchFamily="34" charset="0"/>
              <a:buChar char="•"/>
              <a:defRPr/>
            </a:pPr>
            <a:r>
              <a:rPr lang="ru-RU" sz="1600" dirty="0">
                <a:latin typeface="+mn-lt"/>
              </a:rPr>
              <a:t>Используемый помехоустойчивый код</a:t>
            </a:r>
          </a:p>
          <a:p>
            <a:pPr>
              <a:defRPr/>
            </a:pPr>
            <a:endParaRPr lang="ru-RU" dirty="0">
              <a:latin typeface="+mn-lt"/>
            </a:endParaRPr>
          </a:p>
          <a:p>
            <a:pPr>
              <a:defRPr/>
            </a:pPr>
            <a:endParaRPr lang="ru-RU" dirty="0">
              <a:latin typeface="+mn-lt"/>
            </a:endParaRPr>
          </a:p>
          <a:p>
            <a:pPr>
              <a:defRPr/>
            </a:pPr>
            <a:r>
              <a:rPr lang="ru-RU" dirty="0">
                <a:latin typeface="+mn-lt"/>
              </a:rPr>
              <a:t>На выходе:</a:t>
            </a:r>
          </a:p>
          <a:p>
            <a:pPr marL="285750" indent="-285750">
              <a:buFont typeface="Arial" panose="020B0604020202020204" pitchFamily="34" charset="0"/>
              <a:buChar char="•"/>
              <a:defRPr/>
            </a:pPr>
            <a:r>
              <a:rPr lang="ru-RU" sz="1600" dirty="0">
                <a:latin typeface="+mn-lt"/>
              </a:rPr>
              <a:t>Комбинационная схема обеспечивающая  функциональный контроль в процессе работы</a:t>
            </a:r>
          </a:p>
        </p:txBody>
      </p:sp>
      <p:cxnSp>
        <p:nvCxnSpPr>
          <p:cNvPr id="28" name="Прямая соединительная линия 27"/>
          <p:cNvCxnSpPr/>
          <p:nvPr/>
        </p:nvCxnSpPr>
        <p:spPr>
          <a:xfrm>
            <a:off x="2474913" y="2420938"/>
            <a:ext cx="0" cy="4002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049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22225"/>
            <a:ext cx="9144000" cy="1281113"/>
          </a:xfrm>
        </p:spPr>
        <p:txBody>
          <a:bodyPr rtlCol="0">
            <a:normAutofit/>
          </a:bodyPr>
          <a:lstStyle/>
          <a:p>
            <a:pPr algn="ctr">
              <a:defRPr/>
            </a:pPr>
            <a:r>
              <a:rPr lang="ru-RU" sz="2800" dirty="0"/>
              <a:t>Исследование эффективности помехоустойчивых кодов для реализации в схемах функционального контроля</a:t>
            </a:r>
          </a:p>
        </p:txBody>
      </p:sp>
      <p:sp>
        <p:nvSpPr>
          <p:cNvPr id="2" name="TextBox 1"/>
          <p:cNvSpPr txBox="1"/>
          <p:nvPr/>
        </p:nvSpPr>
        <p:spPr>
          <a:xfrm>
            <a:off x="3068770" y="932645"/>
            <a:ext cx="3550972" cy="480131"/>
          </a:xfrm>
          <a:prstGeom prst="rect">
            <a:avLst/>
          </a:prstGeom>
          <a:noFill/>
        </p:spPr>
        <p:txBody>
          <a:bodyPr wrap="none">
            <a:spAutoFit/>
          </a:bodyPr>
          <a:lstStyle/>
          <a:p>
            <a:pPr algn="ctr" defTabSz="685800">
              <a:lnSpc>
                <a:spcPct val="90000"/>
              </a:lnSpc>
              <a:defRPr/>
            </a:pPr>
            <a:r>
              <a:rPr lang="ru-RU" sz="2700" kern="0" dirty="0">
                <a:solidFill>
                  <a:schemeClr val="tx2"/>
                </a:solidFill>
                <a:latin typeface="Times New Roman" panose="02020603050405020304" pitchFamily="18" charset="0"/>
                <a:ea typeface="+mj-ea"/>
                <a:cs typeface="+mj-cs"/>
              </a:rPr>
              <a:t>(</a:t>
            </a:r>
            <a:r>
              <a:rPr lang="ru-RU" sz="2800" dirty="0" smtClean="0">
                <a:latin typeface="+mj-lt"/>
                <a:ea typeface="+mj-ea"/>
                <a:cs typeface="+mj-cs"/>
              </a:rPr>
              <a:t>структурные </a:t>
            </a:r>
            <a:r>
              <a:rPr lang="ru-RU" sz="2800" dirty="0">
                <a:latin typeface="+mj-lt"/>
                <a:ea typeface="+mj-ea"/>
                <a:cs typeface="+mj-cs"/>
              </a:rPr>
              <a:t>затраты)</a:t>
            </a:r>
          </a:p>
        </p:txBody>
      </p:sp>
      <p:pic>
        <p:nvPicPr>
          <p:cNvPr id="27652" name="Рисунок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063" y="4224338"/>
            <a:ext cx="4608512"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Рисунок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544638"/>
            <a:ext cx="461168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Прямоугольник 4"/>
          <p:cNvSpPr>
            <a:spLocks noChangeArrowheads="1"/>
          </p:cNvSpPr>
          <p:nvPr/>
        </p:nvSpPr>
        <p:spPr bwMode="auto">
          <a:xfrm>
            <a:off x="4843463" y="1498600"/>
            <a:ext cx="419735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latin typeface="Times New Roman" panose="02020603050405020304" pitchFamily="18" charset="0"/>
                <a:cs typeface="Times New Roman" panose="02020603050405020304" pitchFamily="18" charset="0"/>
              </a:rPr>
              <a:t>Оценка структурной избыточности для разных помехоустойчивых кодов.</a:t>
            </a:r>
          </a:p>
          <a:p>
            <a:endParaRPr lang="ru-RU" altLang="ru-RU">
              <a:latin typeface="Times New Roman" panose="02020603050405020304" pitchFamily="18" charset="0"/>
            </a:endParaRPr>
          </a:p>
          <a:p>
            <a:pPr>
              <a:buFont typeface="Arial" panose="020B0604020202020204" pitchFamily="34" charset="0"/>
              <a:buChar char="•"/>
            </a:pPr>
            <a:r>
              <a:rPr lang="ru-RU" altLang="ru-RU" sz="1400">
                <a:latin typeface="Times New Roman" panose="02020603050405020304" pitchFamily="18" charset="0"/>
              </a:rPr>
              <a:t>Дублирование предсказуемо имеет наименьшую избыточность.</a:t>
            </a:r>
            <a:endParaRPr lang="ru-RU" altLang="ru-RU" sz="1400"/>
          </a:p>
        </p:txBody>
      </p:sp>
      <p:sp>
        <p:nvSpPr>
          <p:cNvPr id="27655" name="Прямоугольник 6"/>
          <p:cNvSpPr>
            <a:spLocks noChangeArrowheads="1"/>
          </p:cNvSpPr>
          <p:nvPr/>
        </p:nvSpPr>
        <p:spPr bwMode="auto">
          <a:xfrm>
            <a:off x="4859338" y="4191000"/>
            <a:ext cx="4303712"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dirty="0">
                <a:latin typeface="Times New Roman" panose="02020603050405020304" pitchFamily="18" charset="0"/>
                <a:cs typeface="Times New Roman" panose="02020603050405020304" pitchFamily="18" charset="0"/>
              </a:rPr>
              <a:t>Разница числа элементов между схемами на основе помехоустойчивых кодов и схемой дублирования.</a:t>
            </a:r>
          </a:p>
          <a:p>
            <a:endParaRPr lang="ru-RU" altLang="ru-RU"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ru-RU" altLang="ru-RU" sz="1400" dirty="0">
                <a:latin typeface="Times New Roman" panose="02020603050405020304" pitchFamily="18" charset="0"/>
              </a:rPr>
              <a:t>Схемы функционального контроля на основе кода Хэмминга имеют </a:t>
            </a:r>
            <a:r>
              <a:rPr lang="ru-RU" altLang="ru-RU" sz="1400" dirty="0" err="1">
                <a:latin typeface="Times New Roman" panose="02020603050405020304" pitchFamily="18" charset="0"/>
              </a:rPr>
              <a:t>нааименьшую</a:t>
            </a:r>
            <a:r>
              <a:rPr lang="ru-RU" altLang="ru-RU" sz="1400" dirty="0">
                <a:latin typeface="Times New Roman" panose="02020603050405020304" pitchFamily="18" charset="0"/>
              </a:rPr>
              <a:t> структурную избыточность</a:t>
            </a:r>
          </a:p>
          <a:p>
            <a:endParaRPr lang="ru-RU" altLang="ru-RU" sz="1400" dirty="0">
              <a:latin typeface="Times New Roman" panose="02020603050405020304" pitchFamily="18" charset="0"/>
            </a:endParaRPr>
          </a:p>
          <a:p>
            <a:pPr>
              <a:buFont typeface="Arial" panose="020B0604020202020204" pitchFamily="34" charset="0"/>
              <a:buChar char="•"/>
            </a:pPr>
            <a:r>
              <a:rPr lang="ru-RU" altLang="ru-RU" sz="1400" dirty="0">
                <a:latin typeface="Times New Roman" panose="02020603050405020304" pitchFamily="18" charset="0"/>
              </a:rPr>
              <a:t>Разрыв увеличивается по мере увеличения числа выходов схемы</a:t>
            </a:r>
            <a:endParaRPr lang="ru-RU" altLang="ru-RU" dirty="0"/>
          </a:p>
        </p:txBody>
      </p:sp>
      <p:sp>
        <p:nvSpPr>
          <p:cNvPr id="8" name="Прямоугольник 7"/>
          <p:cNvSpPr/>
          <p:nvPr/>
        </p:nvSpPr>
        <p:spPr>
          <a:xfrm>
            <a:off x="1443038" y="6581775"/>
            <a:ext cx="2305050" cy="215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9" name="Прямоугольник 8"/>
          <p:cNvSpPr/>
          <p:nvPr/>
        </p:nvSpPr>
        <p:spPr>
          <a:xfrm>
            <a:off x="3748088" y="4464050"/>
            <a:ext cx="792162" cy="14605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ru-RU" dirty="0"/>
              <a:t>Голей</a:t>
            </a:r>
          </a:p>
        </p:txBody>
      </p:sp>
      <p:sp>
        <p:nvSpPr>
          <p:cNvPr id="35" name="Прямоугольник 34"/>
          <p:cNvSpPr/>
          <p:nvPr/>
        </p:nvSpPr>
        <p:spPr>
          <a:xfrm>
            <a:off x="3724275" y="4848225"/>
            <a:ext cx="903288" cy="153988"/>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ru-RU" dirty="0" err="1"/>
              <a:t>Бергер</a:t>
            </a:r>
            <a:endParaRPr lang="ru-RU" dirty="0"/>
          </a:p>
        </p:txBody>
      </p:sp>
      <p:sp>
        <p:nvSpPr>
          <p:cNvPr id="36" name="Прямоугольник 35"/>
          <p:cNvSpPr/>
          <p:nvPr/>
        </p:nvSpPr>
        <p:spPr>
          <a:xfrm>
            <a:off x="3532188" y="5340350"/>
            <a:ext cx="1039812" cy="19526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ru-RU" dirty="0"/>
              <a:t>Хэмминг</a:t>
            </a:r>
          </a:p>
        </p:txBody>
      </p:sp>
    </p:spTree>
    <p:extLst>
      <p:ext uri="{BB962C8B-B14F-4D97-AF65-F5344CB8AC3E}">
        <p14:creationId xmlns:p14="http://schemas.microsoft.com/office/powerpoint/2010/main" val="2636475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22225"/>
            <a:ext cx="9144000" cy="1281113"/>
          </a:xfrm>
        </p:spPr>
        <p:txBody>
          <a:bodyPr rtlCol="0">
            <a:normAutofit/>
          </a:bodyPr>
          <a:lstStyle/>
          <a:p>
            <a:pPr algn="ctr">
              <a:defRPr/>
            </a:pPr>
            <a:r>
              <a:rPr lang="ru-RU" sz="2800" dirty="0"/>
              <a:t>Исследование эффективности помехоустойчивых кодов для реализации в схемах функционального контроля</a:t>
            </a:r>
          </a:p>
        </p:txBody>
      </p:sp>
      <p:sp>
        <p:nvSpPr>
          <p:cNvPr id="29700" name="Прямоугольник 4"/>
          <p:cNvSpPr>
            <a:spLocks noChangeArrowheads="1"/>
          </p:cNvSpPr>
          <p:nvPr/>
        </p:nvSpPr>
        <p:spPr bwMode="auto">
          <a:xfrm>
            <a:off x="4775200" y="1358900"/>
            <a:ext cx="41957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latin typeface="Times New Roman" panose="02020603050405020304" pitchFamily="18" charset="0"/>
                <a:cs typeface="Times New Roman" panose="02020603050405020304" pitchFamily="18" charset="0"/>
              </a:rPr>
              <a:t>Зависимость доли пропущенных ошибок от кратности внедряемой ошибки для разных схем контроля </a:t>
            </a:r>
          </a:p>
          <a:p>
            <a:endParaRPr lang="ru-RU" altLang="ru-RU">
              <a:latin typeface="Times New Roman" panose="02020603050405020304" pitchFamily="18" charset="0"/>
            </a:endParaRPr>
          </a:p>
          <a:p>
            <a:pPr>
              <a:buFont typeface="Arial" panose="020B0604020202020204" pitchFamily="34" charset="0"/>
              <a:buChar char="•"/>
            </a:pPr>
            <a:r>
              <a:rPr lang="ru-RU" altLang="ru-RU" sz="1400">
                <a:latin typeface="Times New Roman" panose="02020603050405020304" pitchFamily="18" charset="0"/>
              </a:rPr>
              <a:t>Код Голея показывакт наименьшую вероятность пропуска ошибки</a:t>
            </a:r>
            <a:endParaRPr lang="ru-RU" altLang="ru-RU" sz="1400"/>
          </a:p>
        </p:txBody>
      </p:sp>
      <p:sp>
        <p:nvSpPr>
          <p:cNvPr id="29701" name="Прямоугольник 6"/>
          <p:cNvSpPr>
            <a:spLocks noChangeArrowheads="1"/>
          </p:cNvSpPr>
          <p:nvPr/>
        </p:nvSpPr>
        <p:spPr bwMode="auto">
          <a:xfrm>
            <a:off x="4775200" y="3938588"/>
            <a:ext cx="43037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ru-RU" altLang="ru-RU">
                <a:latin typeface="Times New Roman" panose="02020603050405020304" pitchFamily="18" charset="0"/>
                <a:cs typeface="Times New Roman" panose="02020603050405020304" pitchFamily="18" charset="0"/>
              </a:rPr>
              <a:t>Зависимость доли пропущенных ошибок от вероятности сбоя логических элементов для разных схем контроля</a:t>
            </a:r>
          </a:p>
          <a:p>
            <a:endParaRPr lang="ru-RU" altLang="ru-RU">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ru-RU" altLang="ru-RU" sz="1400">
                <a:latin typeface="Times New Roman" panose="02020603050405020304" pitchFamily="18" charset="0"/>
              </a:rPr>
              <a:t>Код Голея показывакт наименьшую вероятность пропуска ошибки</a:t>
            </a:r>
            <a:endParaRPr lang="ru-RU" altLang="ru-RU" sz="1400"/>
          </a:p>
        </p:txBody>
      </p:sp>
      <p:pic>
        <p:nvPicPr>
          <p:cNvPr id="29702" name="Рисунок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479550"/>
            <a:ext cx="4243387"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Рисунок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338" y="3948113"/>
            <a:ext cx="4243387"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Прямоугольник 12"/>
          <p:cNvSpPr>
            <a:spLocks noChangeArrowheads="1"/>
          </p:cNvSpPr>
          <p:nvPr/>
        </p:nvSpPr>
        <p:spPr bwMode="auto">
          <a:xfrm>
            <a:off x="4500563" y="5613400"/>
            <a:ext cx="45720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a:r>
              <a:rPr lang="ru-RU" altLang="ru-RU" sz="1200">
                <a:latin typeface="Times New Roman" panose="02020603050405020304" pitchFamily="18" charset="0"/>
                <a:cs typeface="Times New Roman" panose="02020603050405020304" pitchFamily="18" charset="0"/>
              </a:rPr>
              <a:t>Наилучшей схемой контроля для детектирования однократных ошибок является схема дублирования. Наилучшей схемой контроля для детектирования многократных ошибок является схема контроля на основе кода Голея, если количество выходов контролируемой комбинационной схемы не велико, в противном случае следует использовать схему дублирования.</a:t>
            </a:r>
            <a:endParaRPr lang="ru-RU" altLang="ru-RU" sz="1100">
              <a:latin typeface="Times New Roman" panose="02020603050405020304" pitchFamily="18" charset="0"/>
              <a:cs typeface="Times New Roman" panose="02020603050405020304" pitchFamily="18" charset="0"/>
            </a:endParaRPr>
          </a:p>
        </p:txBody>
      </p:sp>
      <p:sp>
        <p:nvSpPr>
          <p:cNvPr id="9" name="TextBox 8"/>
          <p:cNvSpPr txBox="1"/>
          <p:nvPr/>
        </p:nvSpPr>
        <p:spPr>
          <a:xfrm>
            <a:off x="2571843" y="932645"/>
            <a:ext cx="4544835" cy="480131"/>
          </a:xfrm>
          <a:prstGeom prst="rect">
            <a:avLst/>
          </a:prstGeom>
          <a:noFill/>
        </p:spPr>
        <p:txBody>
          <a:bodyPr wrap="none">
            <a:spAutoFit/>
          </a:bodyPr>
          <a:lstStyle/>
          <a:p>
            <a:pPr algn="ctr" defTabSz="685800">
              <a:lnSpc>
                <a:spcPct val="90000"/>
              </a:lnSpc>
              <a:defRPr/>
            </a:pPr>
            <a:r>
              <a:rPr lang="ru-RU" sz="2700" kern="0" dirty="0" smtClean="0">
                <a:solidFill>
                  <a:schemeClr val="tx2"/>
                </a:solidFill>
                <a:latin typeface="Times New Roman" panose="02020603050405020304" pitchFamily="18" charset="0"/>
                <a:ea typeface="+mj-ea"/>
                <a:cs typeface="+mj-cs"/>
              </a:rPr>
              <a:t>(</a:t>
            </a:r>
            <a:r>
              <a:rPr lang="ru-RU" sz="2800" dirty="0" smtClean="0">
                <a:latin typeface="+mj-lt"/>
                <a:ea typeface="+mj-ea"/>
                <a:cs typeface="+mj-cs"/>
              </a:rPr>
              <a:t>обнаруживающие свойства)</a:t>
            </a:r>
            <a:endParaRPr lang="ru-RU" sz="2800" dirty="0">
              <a:latin typeface="+mj-lt"/>
              <a:ea typeface="+mj-ea"/>
              <a:cs typeface="+mj-cs"/>
            </a:endParaRPr>
          </a:p>
        </p:txBody>
      </p:sp>
    </p:spTree>
    <p:extLst>
      <p:ext uri="{BB962C8B-B14F-4D97-AF65-F5344CB8AC3E}">
        <p14:creationId xmlns:p14="http://schemas.microsoft.com/office/powerpoint/2010/main" val="1270473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44</a:t>
            </a:fld>
            <a:r>
              <a:rPr lang="en-US" altLang="ru-RU" smtClean="0"/>
              <a:t>/1</a:t>
            </a:r>
            <a:r>
              <a:rPr lang="ru-RU" altLang="ru-RU" smtClean="0"/>
              <a:t>7</a:t>
            </a:r>
            <a:endParaRPr lang="ru-RU" altLang="ru-RU"/>
          </a:p>
        </p:txBody>
      </p:sp>
      <p:sp>
        <p:nvSpPr>
          <p:cNvPr id="5" name="Rectangle 2"/>
          <p:cNvSpPr>
            <a:spLocks noChangeArrowheads="1"/>
          </p:cNvSpPr>
          <p:nvPr/>
        </p:nvSpPr>
        <p:spPr bwMode="auto">
          <a:xfrm>
            <a:off x="395536" y="12687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2929992849"/>
              </p:ext>
            </p:extLst>
          </p:nvPr>
        </p:nvGraphicFramePr>
        <p:xfrm>
          <a:off x="395536" y="1281112"/>
          <a:ext cx="5013325" cy="5257800"/>
        </p:xfrm>
        <a:graphic>
          <a:graphicData uri="http://schemas.openxmlformats.org/presentationml/2006/ole">
            <mc:AlternateContent xmlns:mc="http://schemas.openxmlformats.org/markup-compatibility/2006">
              <mc:Choice xmlns:v="urn:schemas-microsoft-com:vml" Requires="v">
                <p:oleObj spid="_x0000_s39943" r:id="rId3" imgW="5014841" imgH="5256792" progId="Visio.Drawing.11">
                  <p:embed/>
                </p:oleObj>
              </mc:Choice>
              <mc:Fallback>
                <p:oleObj r:id="rId3" imgW="5014841" imgH="52567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281112"/>
                        <a:ext cx="5013325" cy="5257800"/>
                      </a:xfrm>
                      <a:prstGeom prst="rect">
                        <a:avLst/>
                      </a:prstGeom>
                      <a:noFill/>
                      <a:ln>
                        <a:solidFill>
                          <a:schemeClr val="tx1"/>
                        </a:solidFill>
                      </a:ln>
                    </p:spPr>
                  </p:pic>
                </p:oleObj>
              </mc:Fallback>
            </mc:AlternateContent>
          </a:graphicData>
        </a:graphic>
      </p:graphicFrame>
      <p:sp>
        <p:nvSpPr>
          <p:cNvPr id="7" name="Заголовок 1"/>
          <p:cNvSpPr>
            <a:spLocks noGrp="1"/>
          </p:cNvSpPr>
          <p:nvPr>
            <p:ph type="title"/>
          </p:nvPr>
        </p:nvSpPr>
        <p:spPr>
          <a:xfrm>
            <a:off x="0" y="-22225"/>
            <a:ext cx="9144000" cy="1281113"/>
          </a:xfrm>
        </p:spPr>
        <p:txBody>
          <a:bodyPr rtlCol="0">
            <a:normAutofit/>
          </a:bodyPr>
          <a:lstStyle/>
          <a:p>
            <a:pPr algn="ctr">
              <a:defRPr/>
            </a:pPr>
            <a:r>
              <a:rPr lang="ru-RU" sz="2800" dirty="0"/>
              <a:t>Маршрут проектирования схем функционального контроля комбинационных устройств</a:t>
            </a:r>
          </a:p>
        </p:txBody>
      </p:sp>
      <p:sp>
        <p:nvSpPr>
          <p:cNvPr id="8" name="TextBox 7"/>
          <p:cNvSpPr txBox="1"/>
          <p:nvPr/>
        </p:nvSpPr>
        <p:spPr>
          <a:xfrm>
            <a:off x="4716016" y="4077072"/>
            <a:ext cx="311304" cy="369332"/>
          </a:xfrm>
          <a:prstGeom prst="rect">
            <a:avLst/>
          </a:prstGeom>
          <a:noFill/>
        </p:spPr>
        <p:txBody>
          <a:bodyPr wrap="none" rtlCol="0">
            <a:spAutoFit/>
          </a:bodyPr>
          <a:lstStyle/>
          <a:p>
            <a:r>
              <a:rPr lang="ru-RU" dirty="0" smtClean="0"/>
              <a:t>1</a:t>
            </a:r>
            <a:endParaRPr lang="ru-RU" dirty="0"/>
          </a:p>
        </p:txBody>
      </p:sp>
      <p:sp>
        <p:nvSpPr>
          <p:cNvPr id="9" name="TextBox 8"/>
          <p:cNvSpPr txBox="1"/>
          <p:nvPr/>
        </p:nvSpPr>
        <p:spPr>
          <a:xfrm>
            <a:off x="3275856" y="3851756"/>
            <a:ext cx="479618" cy="369332"/>
          </a:xfrm>
          <a:prstGeom prst="rect">
            <a:avLst/>
          </a:prstGeom>
          <a:noFill/>
        </p:spPr>
        <p:txBody>
          <a:bodyPr wrap="none" rtlCol="0">
            <a:spAutoFit/>
          </a:bodyPr>
          <a:lstStyle/>
          <a:p>
            <a:r>
              <a:rPr lang="en-US" dirty="0"/>
              <a:t>&gt;</a:t>
            </a:r>
            <a:r>
              <a:rPr lang="ru-RU" dirty="0" smtClean="0"/>
              <a:t>1</a:t>
            </a:r>
            <a:endParaRPr lang="ru-RU" dirty="0"/>
          </a:p>
        </p:txBody>
      </p:sp>
      <mc:AlternateContent xmlns:mc="http://schemas.openxmlformats.org/markup-compatibility/2006" xmlns:a14="http://schemas.microsoft.com/office/drawing/2010/main">
        <mc:Choice Requires="a14">
          <p:sp>
            <p:nvSpPr>
              <p:cNvPr id="10" name="Прямоугольник 9"/>
              <p:cNvSpPr/>
              <p:nvPr/>
            </p:nvSpPr>
            <p:spPr>
              <a:xfrm>
                <a:off x="5982563" y="1815791"/>
                <a:ext cx="2651481" cy="564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𝑝</m:t>
                      </m:r>
                      <m:d>
                        <m:dPr>
                          <m:ctrlPr>
                            <a:rPr lang="ru-RU" i="1">
                              <a:latin typeface="Cambria Math" panose="02040503050406030204" pitchFamily="18" charset="0"/>
                            </a:rPr>
                          </m:ctrlPr>
                        </m:dPr>
                        <m:e>
                          <m:r>
                            <a:rPr lang="ru-RU" i="1">
                              <a:latin typeface="Cambria Math" panose="02040503050406030204" pitchFamily="18" charset="0"/>
                            </a:rPr>
                            <m:t>𝜓</m:t>
                          </m:r>
                        </m:e>
                      </m:d>
                      <m:r>
                        <a:rPr lang="ru-RU" i="0">
                          <a:latin typeface="Cambria Math" panose="02040503050406030204" pitchFamily="18" charset="0"/>
                        </a:rPr>
                        <m:t>=(1−</m:t>
                      </m:r>
                      <m:r>
                        <a:rPr lang="ru-RU" i="1">
                          <a:latin typeface="Cambria Math" panose="02040503050406030204" pitchFamily="18" charset="0"/>
                        </a:rPr>
                        <m:t>𝛾</m:t>
                      </m:r>
                      <m:r>
                        <a:rPr lang="ru-RU" i="0">
                          <a:latin typeface="Cambria Math" panose="02040503050406030204" pitchFamily="18" charset="0"/>
                        </a:rPr>
                        <m:t>)∙</m:t>
                      </m:r>
                      <m:f>
                        <m:fPr>
                          <m:ctrlPr>
                            <a:rPr lang="ru-RU" i="1">
                              <a:latin typeface="Cambria Math" panose="02040503050406030204" pitchFamily="18" charset="0"/>
                            </a:rPr>
                          </m:ctrlPr>
                        </m:fPr>
                        <m:num>
                          <m:r>
                            <a:rPr lang="ru-RU" i="1">
                              <a:latin typeface="Cambria Math" panose="02040503050406030204" pitchFamily="18" charset="0"/>
                            </a:rPr>
                            <m:t>𝛼</m:t>
                          </m:r>
                        </m:num>
                        <m:den>
                          <m:r>
                            <a:rPr lang="ru-RU" i="1">
                              <a:latin typeface="Cambria Math" panose="02040503050406030204" pitchFamily="18" charset="0"/>
                            </a:rPr>
                            <m:t>𝑀</m:t>
                          </m:r>
                        </m:den>
                      </m:f>
                    </m:oMath>
                  </m:oMathPara>
                </a14:m>
                <a:endParaRPr lang="ru-RU"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5982563" y="1815791"/>
                <a:ext cx="2651481" cy="564835"/>
              </a:xfrm>
              <a:prstGeom prst="rect">
                <a:avLst/>
              </a:prstGeom>
              <a:blipFill>
                <a:blip r:embed="rId5"/>
                <a:stretch>
                  <a:fillRect/>
                </a:stretch>
              </a:blipFill>
            </p:spPr>
            <p:txBody>
              <a:bodyPr/>
              <a:lstStyle/>
              <a:p>
                <a:r>
                  <a:rPr lang="ru-RU">
                    <a:noFill/>
                  </a:rPr>
                  <a:t> </a:t>
                </a:r>
              </a:p>
            </p:txBody>
          </p:sp>
        </mc:Fallback>
      </mc:AlternateContent>
      <p:sp>
        <p:nvSpPr>
          <p:cNvPr id="11" name="Прямоугольник 10"/>
          <p:cNvSpPr/>
          <p:nvPr/>
        </p:nvSpPr>
        <p:spPr>
          <a:xfrm>
            <a:off x="5868144" y="1700808"/>
            <a:ext cx="2880320" cy="4320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 стрелкой 12"/>
          <p:cNvCxnSpPr/>
          <p:nvPr/>
        </p:nvCxnSpPr>
        <p:spPr>
          <a:xfrm flipV="1">
            <a:off x="5364088" y="3429000"/>
            <a:ext cx="504055" cy="1224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Прямоугольник 13"/>
              <p:cNvSpPr/>
              <p:nvPr/>
            </p:nvSpPr>
            <p:spPr>
              <a:xfrm>
                <a:off x="5982563" y="2542373"/>
                <a:ext cx="2765901" cy="861774"/>
              </a:xfrm>
              <a:prstGeom prst="rect">
                <a:avLst/>
              </a:prstGeom>
            </p:spPr>
            <p:txBody>
              <a:bodyPr wrap="square">
                <a:spAutoFit/>
              </a:bodyPr>
              <a:lstStyle/>
              <a:p>
                <a14:m>
                  <m:oMath xmlns:m="http://schemas.openxmlformats.org/officeDocument/2006/math">
                    <m:r>
                      <a:rPr lang="ru-RU" i="1">
                        <a:latin typeface="Cambria Math" panose="02040503050406030204" pitchFamily="18" charset="0"/>
                        <a:ea typeface="Times New Roman" panose="02020603050405020304" pitchFamily="18" charset="0"/>
                        <a:cs typeface="Times New Roman" panose="02020603050405020304" pitchFamily="18" charset="0"/>
                      </a:rPr>
                      <m:t>𝛾</m:t>
                    </m:r>
                  </m:oMath>
                </a14:m>
                <a:r>
                  <a:rPr lang="en-US" sz="1800" dirty="0" smtClean="0">
                    <a:effectLst/>
                    <a:latin typeface="Times New Roman" panose="02020603050405020304" pitchFamily="18" charset="0"/>
                    <a:ea typeface="Times New Roman" panose="02020603050405020304" pitchFamily="18" charset="0"/>
                  </a:rPr>
                  <a:t> –</a:t>
                </a:r>
                <a:r>
                  <a:rPr lang="ru-RU" sz="1800" dirty="0" smtClean="0">
                    <a:effectLst/>
                    <a:latin typeface="Times New Roman" panose="02020603050405020304" pitchFamily="18" charset="0"/>
                    <a:ea typeface="Times New Roman" panose="02020603050405020304" pitchFamily="18" charset="0"/>
                  </a:rPr>
                  <a:t> </a:t>
                </a:r>
                <a:r>
                  <a:rPr lang="ru-RU" sz="1600" dirty="0" smtClean="0">
                    <a:latin typeface="Times New Roman" panose="02020603050405020304" pitchFamily="18" charset="0"/>
                    <a:ea typeface="Times New Roman" panose="02020603050405020304" pitchFamily="18" charset="0"/>
                  </a:rPr>
                  <a:t>о</a:t>
                </a:r>
                <a:r>
                  <a:rPr lang="ru-RU" sz="1600" dirty="0" smtClean="0">
                    <a:effectLst/>
                    <a:latin typeface="Times New Roman" panose="02020603050405020304" pitchFamily="18" charset="0"/>
                    <a:ea typeface="Times New Roman" panose="02020603050405020304" pitchFamily="18" charset="0"/>
                  </a:rPr>
                  <a:t>бнаруживающая </a:t>
                </a:r>
                <a:r>
                  <a:rPr lang="ru-RU" sz="1600" dirty="0">
                    <a:effectLst/>
                    <a:latin typeface="Times New Roman" panose="02020603050405020304" pitchFamily="18" charset="0"/>
                    <a:ea typeface="Times New Roman" panose="02020603050405020304" pitchFamily="18" charset="0"/>
                  </a:rPr>
                  <a:t>способность </a:t>
                </a:r>
                <a:r>
                  <a:rPr lang="ru-RU" sz="1600" dirty="0" smtClean="0">
                    <a:effectLst/>
                    <a:latin typeface="Times New Roman" panose="02020603050405020304" pitchFamily="18" charset="0"/>
                    <a:ea typeface="Times New Roman" panose="02020603050405020304" pitchFamily="18" charset="0"/>
                  </a:rPr>
                  <a:t>помехоустойчивого кода</a:t>
                </a:r>
                <a:endParaRPr lang="ru-RU" sz="1600"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5982563" y="2542373"/>
                <a:ext cx="2765901" cy="861774"/>
              </a:xfrm>
              <a:prstGeom prst="rect">
                <a:avLst/>
              </a:prstGeom>
              <a:blipFill>
                <a:blip r:embed="rId6"/>
                <a:stretch>
                  <a:fillRect l="-1101" t="-3546" b="-851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Прямоугольник 14"/>
              <p:cNvSpPr/>
              <p:nvPr/>
            </p:nvSpPr>
            <p:spPr>
              <a:xfrm>
                <a:off x="6003181" y="3565894"/>
                <a:ext cx="2630863" cy="1107996"/>
              </a:xfrm>
              <a:prstGeom prst="rect">
                <a:avLst/>
              </a:prstGeom>
            </p:spPr>
            <p:txBody>
              <a:bodyPr wrap="square">
                <a:spAutoFit/>
              </a:bodyPr>
              <a:lstStyle/>
              <a:p>
                <a14:m>
                  <m:oMath xmlns:m="http://schemas.openxmlformats.org/officeDocument/2006/math">
                    <m:r>
                      <a:rPr lang="ru-RU" i="1">
                        <a:latin typeface="Cambria Math" panose="02040503050406030204" pitchFamily="18" charset="0"/>
                        <a:ea typeface="Times New Roman" panose="02020603050405020304" pitchFamily="18" charset="0"/>
                        <a:cs typeface="Times New Roman" panose="02020603050405020304" pitchFamily="18" charset="0"/>
                      </a:rPr>
                      <m:t>𝛼</m:t>
                    </m:r>
                  </m:oMath>
                </a14:m>
                <a:r>
                  <a:rPr lang="ru-RU" sz="1800" dirty="0">
                    <a:effectLst/>
                    <a:latin typeface="Times New Roman" panose="02020603050405020304" pitchFamily="18" charset="0"/>
                    <a:ea typeface="Times New Roman" panose="02020603050405020304" pitchFamily="18" charset="0"/>
                  </a:rPr>
                  <a:t> – </a:t>
                </a:r>
                <a:r>
                  <a:rPr lang="ru-RU" sz="1600" dirty="0">
                    <a:effectLst/>
                    <a:latin typeface="Times New Roman" panose="02020603050405020304" pitchFamily="18" charset="0"/>
                    <a:ea typeface="Times New Roman" panose="02020603050405020304" pitchFamily="18" charset="0"/>
                  </a:rPr>
                  <a:t>коэффициент логической чувствительности исходной комбинационной схемы</a:t>
                </a:r>
                <a:endParaRPr lang="ru-RU" sz="1600" dirty="0"/>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6003181" y="3565894"/>
                <a:ext cx="2630863" cy="1107996"/>
              </a:xfrm>
              <a:prstGeom prst="rect">
                <a:avLst/>
              </a:prstGeom>
              <a:blipFill>
                <a:blip r:embed="rId7"/>
                <a:stretch>
                  <a:fillRect l="-1392" t="-3297" r="-2320" b="-604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5980496" y="4835637"/>
                <a:ext cx="2653548" cy="861774"/>
              </a:xfrm>
              <a:prstGeom prst="rect">
                <a:avLst/>
              </a:prstGeom>
            </p:spPr>
            <p:txBody>
              <a:bodyPr wrap="square">
                <a:spAutoFit/>
              </a:bodyPr>
              <a:lstStyle/>
              <a:p>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𝑀</m:t>
                    </m:r>
                  </m:oMath>
                </a14:m>
                <a:r>
                  <a:rPr lang="ru-RU" sz="1800" dirty="0">
                    <a:effectLst/>
                    <a:latin typeface="Times New Roman" panose="02020603050405020304" pitchFamily="18" charset="0"/>
                    <a:ea typeface="Times New Roman" panose="02020603050405020304" pitchFamily="18" charset="0"/>
                  </a:rPr>
                  <a:t> – </a:t>
                </a:r>
                <a:r>
                  <a:rPr lang="ru-RU" sz="1600" dirty="0">
                    <a:effectLst/>
                    <a:latin typeface="Times New Roman" panose="02020603050405020304" pitchFamily="18" charset="0"/>
                    <a:ea typeface="Times New Roman" panose="02020603050405020304" pitchFamily="18" charset="0"/>
                  </a:rPr>
                  <a:t>число вентилей в </a:t>
                </a:r>
                <a:r>
                  <a:rPr lang="ru-RU" sz="1600" dirty="0" smtClean="0">
                    <a:effectLst/>
                    <a:latin typeface="Times New Roman" panose="02020603050405020304" pitchFamily="18" charset="0"/>
                    <a:ea typeface="Times New Roman" panose="02020603050405020304" pitchFamily="18" charset="0"/>
                  </a:rPr>
                  <a:t>исходной комбинационной схеме</a:t>
                </a:r>
                <a:endParaRPr lang="ru-RU" sz="1600"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5980496" y="4835637"/>
                <a:ext cx="2653548" cy="861774"/>
              </a:xfrm>
              <a:prstGeom prst="rect">
                <a:avLst/>
              </a:prstGeom>
              <a:blipFill>
                <a:blip r:embed="rId8"/>
                <a:stretch>
                  <a:fillRect l="-1149" t="-3521" b="-7746"/>
                </a:stretch>
              </a:blipFill>
            </p:spPr>
            <p:txBody>
              <a:bodyPr/>
              <a:lstStyle/>
              <a:p>
                <a:r>
                  <a:rPr lang="ru-RU">
                    <a:noFill/>
                  </a:rPr>
                  <a:t> </a:t>
                </a:r>
              </a:p>
            </p:txBody>
          </p:sp>
        </mc:Fallback>
      </mc:AlternateContent>
    </p:spTree>
    <p:extLst>
      <p:ext uri="{BB962C8B-B14F-4D97-AF65-F5344CB8AC3E}">
        <p14:creationId xmlns:p14="http://schemas.microsoft.com/office/powerpoint/2010/main" val="2456862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45</a:t>
            </a:fld>
            <a:r>
              <a:rPr lang="en-US" altLang="ru-RU" smtClean="0"/>
              <a:t>/1</a:t>
            </a:r>
            <a:r>
              <a:rPr lang="ru-RU" altLang="ru-RU" smtClean="0"/>
              <a:t>7</a:t>
            </a:r>
            <a:endParaRPr lang="ru-RU" altLang="ru-RU"/>
          </a:p>
        </p:txBody>
      </p:sp>
      <p:sp>
        <p:nvSpPr>
          <p:cNvPr id="5" name="Заголовок 1"/>
          <p:cNvSpPr>
            <a:spLocks noGrp="1"/>
          </p:cNvSpPr>
          <p:nvPr>
            <p:ph type="title"/>
          </p:nvPr>
        </p:nvSpPr>
        <p:spPr>
          <a:xfrm>
            <a:off x="0" y="-22225"/>
            <a:ext cx="9144000" cy="1281113"/>
          </a:xfrm>
        </p:spPr>
        <p:txBody>
          <a:bodyPr rtlCol="0">
            <a:normAutofit/>
          </a:bodyPr>
          <a:lstStyle/>
          <a:p>
            <a:pPr algn="ctr">
              <a:defRPr/>
            </a:pPr>
            <a:r>
              <a:rPr lang="ru-RU" sz="2800" dirty="0"/>
              <a:t>Построение </a:t>
            </a:r>
            <a:r>
              <a:rPr lang="ru-RU" sz="2800" dirty="0" err="1"/>
              <a:t>сбоеустойчивых</a:t>
            </a:r>
            <a:r>
              <a:rPr lang="ru-RU" sz="2800" dirty="0"/>
              <a:t> комбинационных схем на основе </a:t>
            </a:r>
            <a:r>
              <a:rPr lang="en-US" sz="2800" dirty="0" smtClean="0"/>
              <a:t>R</a:t>
            </a:r>
            <a:r>
              <a:rPr lang="ru-RU" sz="2800" dirty="0" smtClean="0"/>
              <a:t>-кода</a:t>
            </a:r>
            <a:endParaRPr lang="ru-RU" sz="2800" dirty="0"/>
          </a:p>
        </p:txBody>
      </p:sp>
      <p:sp>
        <p:nvSpPr>
          <p:cNvPr id="6" name="Прямоугольник 5"/>
          <p:cNvSpPr/>
          <p:nvPr/>
        </p:nvSpPr>
        <p:spPr>
          <a:xfrm>
            <a:off x="136875" y="1620089"/>
            <a:ext cx="8870250" cy="584775"/>
          </a:xfrm>
          <a:prstGeom prst="rect">
            <a:avLst/>
          </a:prstGeom>
        </p:spPr>
        <p:txBody>
          <a:bodyPr wrap="square">
            <a:spAutoFit/>
          </a:bodyPr>
          <a:lstStyle/>
          <a:p>
            <a:pPr indent="450850"/>
            <a:r>
              <a:rPr lang="ru-RU" sz="1600" dirty="0">
                <a:latin typeface="Calibri" panose="020F0502020204030204" pitchFamily="34" charset="0"/>
                <a:ea typeface="Times New Roman" panose="02020603050405020304" pitchFamily="18" charset="0"/>
                <a:cs typeface="Times New Roman" panose="02020603050405020304" pitchFamily="18" charset="0"/>
              </a:rPr>
              <a:t>В диссертационной работе предлагается систематический код с проверкой на четность, имеющий произвольное число информационных разрядов и основанный на функции </a:t>
            </a:r>
            <a:r>
              <a:rPr lang="ru-RU" sz="1600" dirty="0" err="1">
                <a:latin typeface="Calibri" panose="020F0502020204030204" pitchFamily="34" charset="0"/>
                <a:ea typeface="Times New Roman" panose="02020603050405020304" pitchFamily="18" charset="0"/>
                <a:cs typeface="Times New Roman" panose="02020603050405020304" pitchFamily="18" charset="0"/>
              </a:rPr>
              <a:t>Радемахера</a:t>
            </a:r>
            <a:r>
              <a:rPr lang="ru-RU" sz="1600" dirty="0">
                <a:latin typeface="Calibri" panose="020F0502020204030204" pitchFamily="34" charset="0"/>
                <a:ea typeface="Times New Roman" panose="02020603050405020304" pitchFamily="18" charset="0"/>
                <a:cs typeface="Times New Roman" panose="02020603050405020304" pitchFamily="18" charset="0"/>
              </a:rPr>
              <a:t>. </a:t>
            </a:r>
            <a:endParaRPr lang="ru-RU" sz="2000" dirty="0"/>
          </a:p>
        </p:txBody>
      </p:sp>
      <p:sp>
        <p:nvSpPr>
          <p:cNvPr id="7" name="Rectangle 2"/>
          <p:cNvSpPr>
            <a:spLocks noChangeArrowheads="1"/>
          </p:cNvSpPr>
          <p:nvPr/>
        </p:nvSpPr>
        <p:spPr bwMode="auto">
          <a:xfrm>
            <a:off x="136875" y="2476833"/>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Порождающей матрицей G</a:t>
            </a:r>
            <a:r>
              <a:rPr kumimoji="0" lang="ru-RU" altLang="ru-RU" sz="1600" b="0" i="0" u="none" strike="noStrike" cap="none" normalizeH="0" baseline="-2500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t>
            </a:r>
            <a:r>
              <a:rPr kumimoji="0" lang="ru-RU" altLang="ru-RU"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данного кода является единичная матрица k-</a:t>
            </a:r>
            <a:r>
              <a:rPr kumimoji="0" lang="ru-RU" altLang="ru-RU" sz="16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го</a:t>
            </a:r>
            <a:r>
              <a:rPr kumimoji="0" lang="ru-RU" altLang="ru-RU"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порядка с присоединённой транспонированной порождающей матрицей G</a:t>
            </a:r>
            <a:r>
              <a:rPr kumimoji="0" lang="ru-RU" altLang="ru-RU" sz="1600" b="0" i="0" u="none" strike="noStrike" cap="none" normalizeH="0" baseline="-2500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RM</a:t>
            </a:r>
            <a:r>
              <a:rPr kumimoji="0" lang="ru-RU" altLang="ru-RU"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(k,1) кода Рида-</a:t>
            </a:r>
            <a:r>
              <a:rPr kumimoji="0" lang="ru-RU" altLang="ru-RU" sz="16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Маллера</a:t>
            </a:r>
            <a:r>
              <a:rPr kumimoji="0" lang="ru-RU" altLang="ru-RU"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первого порядка длины 2</a:t>
            </a:r>
            <a:r>
              <a:rPr kumimoji="0" lang="ru-RU" altLang="ru-RU" sz="1600" b="0" i="0" u="none" strike="noStrike" cap="none" normalizeH="0" baseline="3000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a:t>
            </a:r>
            <a:r>
              <a:rPr kumimoji="0" lang="ru-RU" altLang="ru-RU"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ru-RU" altLang="ru-RU" sz="500" b="0" i="0" u="none" strike="noStrike" cap="none" normalizeH="0" baseline="0" dirty="0" smtClean="0">
              <a:ln>
                <a:noFill/>
              </a:ln>
              <a:solidFill>
                <a:schemeClr val="tx1"/>
              </a:solidFill>
              <a:effectLst/>
            </a:endParaRPr>
          </a:p>
        </p:txBody>
      </p:sp>
      <p:graphicFrame>
        <p:nvGraphicFramePr>
          <p:cNvPr id="8" name="Объект 7"/>
          <p:cNvGraphicFramePr>
            <a:graphicFrameLocks noChangeAspect="1"/>
          </p:cNvGraphicFramePr>
          <p:nvPr>
            <p:extLst>
              <p:ext uri="{D42A27DB-BD31-4B8C-83A1-F6EECF244321}">
                <p14:modId xmlns:p14="http://schemas.microsoft.com/office/powerpoint/2010/main" val="4206985261"/>
              </p:ext>
            </p:extLst>
          </p:nvPr>
        </p:nvGraphicFramePr>
        <p:xfrm>
          <a:off x="3059832" y="3356992"/>
          <a:ext cx="2565063" cy="459552"/>
        </p:xfrm>
        <a:graphic>
          <a:graphicData uri="http://schemas.openxmlformats.org/presentationml/2006/ole">
            <mc:AlternateContent xmlns:mc="http://schemas.openxmlformats.org/markup-compatibility/2006">
              <mc:Choice xmlns:v="urn:schemas-microsoft-com:vml" Requires="v">
                <p:oleObj spid="_x0000_s69647" name="Уравнение" r:id="rId3" imgW="1320227" imgH="241195" progId="Equation.3">
                  <p:embed/>
                </p:oleObj>
              </mc:Choice>
              <mc:Fallback>
                <p:oleObj name="Уравнение" r:id="rId3" imgW="1320227" imgH="24119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356992"/>
                        <a:ext cx="2565063" cy="459552"/>
                      </a:xfrm>
                      <a:prstGeom prst="rect">
                        <a:avLst/>
                      </a:prstGeom>
                      <a:noFill/>
                    </p:spPr>
                  </p:pic>
                </p:oleObj>
              </mc:Fallback>
            </mc:AlternateContent>
          </a:graphicData>
        </a:graphic>
      </p:graphicFrame>
      <p:sp>
        <p:nvSpPr>
          <p:cNvPr id="10" name="Rectangle 5"/>
          <p:cNvSpPr>
            <a:spLocks noChangeArrowheads="1"/>
          </p:cNvSpPr>
          <p:nvPr/>
        </p:nvSpPr>
        <p:spPr bwMode="auto">
          <a:xfrm>
            <a:off x="136875" y="3954871"/>
            <a:ext cx="9184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0850"/>
            <a:r>
              <a:rPr lang="ru-RU" altLang="ru-RU" sz="1600" dirty="0">
                <a:latin typeface="Calibri" panose="020F0502020204030204" pitchFamily="34" charset="0"/>
                <a:ea typeface="Times New Roman" panose="02020603050405020304" pitchFamily="18" charset="0"/>
                <a:cs typeface="Times New Roman" panose="02020603050405020304" pitchFamily="18" charset="0"/>
              </a:rPr>
              <a:t>В качестве метода декодирования для предлагаемого кода используется синдромное декодирование.</a:t>
            </a:r>
          </a:p>
          <a:p>
            <a:pPr indent="450850"/>
            <a:r>
              <a:rPr lang="ru-RU" altLang="ru-RU" sz="1600" dirty="0">
                <a:latin typeface="Calibri" panose="020F0502020204030204" pitchFamily="34" charset="0"/>
                <a:ea typeface="Times New Roman" panose="02020603050405020304" pitchFamily="18" charset="0"/>
                <a:cs typeface="Times New Roman" panose="02020603050405020304" pitchFamily="18" charset="0"/>
              </a:rPr>
              <a:t>При вычислении синдромов s</a:t>
            </a:r>
            <a:r>
              <a:rPr lang="ru-RU" altLang="ru-RU" sz="1600" baseline="-25000" dirty="0">
                <a:latin typeface="Calibri" panose="020F0502020204030204" pitchFamily="34" charset="0"/>
                <a:ea typeface="Times New Roman" panose="02020603050405020304" pitchFamily="18" charset="0"/>
                <a:cs typeface="Times New Roman" panose="02020603050405020304" pitchFamily="18" charset="0"/>
              </a:rPr>
              <a:t>0</a:t>
            </a:r>
            <a:r>
              <a:rPr lang="ru-RU" altLang="ru-RU" sz="1600" dirty="0">
                <a:latin typeface="Calibri" panose="020F0502020204030204" pitchFamily="34" charset="0"/>
                <a:ea typeface="Times New Roman" panose="02020603050405020304" pitchFamily="18" charset="0"/>
                <a:cs typeface="Times New Roman" panose="02020603050405020304" pitchFamily="18" charset="0"/>
              </a:rPr>
              <a:t>, …, </a:t>
            </a:r>
            <a:r>
              <a:rPr lang="ru-RU" altLang="ru-RU" sz="1600" dirty="0" err="1">
                <a:latin typeface="Calibri" panose="020F0502020204030204" pitchFamily="34" charset="0"/>
                <a:ea typeface="Times New Roman" panose="02020603050405020304" pitchFamily="18" charset="0"/>
                <a:cs typeface="Times New Roman" panose="02020603050405020304" pitchFamily="18" charset="0"/>
              </a:rPr>
              <a:t>s</a:t>
            </a:r>
            <a:r>
              <a:rPr lang="ru-RU" altLang="ru-RU" sz="1600" baseline="-25000" dirty="0" err="1">
                <a:latin typeface="Calibri" panose="020F0502020204030204" pitchFamily="34" charset="0"/>
                <a:ea typeface="Times New Roman" panose="02020603050405020304" pitchFamily="18" charset="0"/>
                <a:cs typeface="Times New Roman" panose="02020603050405020304" pitchFamily="18" charset="0"/>
              </a:rPr>
              <a:t>k</a:t>
            </a:r>
            <a:r>
              <a:rPr lang="ru-RU" altLang="ru-RU" sz="1600" dirty="0">
                <a:latin typeface="Calibri" panose="020F0502020204030204" pitchFamily="34" charset="0"/>
                <a:ea typeface="Times New Roman" panose="02020603050405020304" pitchFamily="18" charset="0"/>
                <a:cs typeface="Times New Roman" panose="02020603050405020304" pitchFamily="18" charset="0"/>
              </a:rPr>
              <a:t> для вектора w’: </a:t>
            </a:r>
          </a:p>
        </p:txBody>
      </p:sp>
      <p:graphicFrame>
        <p:nvGraphicFramePr>
          <p:cNvPr id="11" name="Объект 10"/>
          <p:cNvGraphicFramePr>
            <a:graphicFrameLocks noChangeAspect="1"/>
          </p:cNvGraphicFramePr>
          <p:nvPr>
            <p:extLst>
              <p:ext uri="{D42A27DB-BD31-4B8C-83A1-F6EECF244321}">
                <p14:modId xmlns:p14="http://schemas.microsoft.com/office/powerpoint/2010/main" val="1416252245"/>
              </p:ext>
            </p:extLst>
          </p:nvPr>
        </p:nvGraphicFramePr>
        <p:xfrm>
          <a:off x="3729109" y="4968382"/>
          <a:ext cx="1685781" cy="764874"/>
        </p:xfrm>
        <a:graphic>
          <a:graphicData uri="http://schemas.openxmlformats.org/presentationml/2006/ole">
            <mc:AlternateContent xmlns:mc="http://schemas.openxmlformats.org/markup-compatibility/2006">
              <mc:Choice xmlns:v="urn:schemas-microsoft-com:vml" Requires="v">
                <p:oleObj spid="_x0000_s69648" name="Уравнение" r:id="rId5" imgW="952087" imgH="444307" progId="Equation.3">
                  <p:embed/>
                </p:oleObj>
              </mc:Choice>
              <mc:Fallback>
                <p:oleObj name="Уравнение" r:id="rId5" imgW="952087" imgH="44430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9109" y="4968382"/>
                        <a:ext cx="1685781" cy="76487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Rectangle 6"/>
              <p:cNvSpPr>
                <a:spLocks noChangeArrowheads="1"/>
              </p:cNvSpPr>
              <p:nvPr/>
            </p:nvSpPr>
            <p:spPr bwMode="auto">
              <a:xfrm>
                <a:off x="33328" y="5842776"/>
                <a:ext cx="9184640"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a:r>
                  <a:rPr kumimoji="0" lang="ru-RU" altLang="ru-RU"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14:m>
                  <m:oMath xmlns:m="http://schemas.openxmlformats.org/officeDocument/2006/math">
                    <m:r>
                      <a:rPr lang="en-US" altLang="ru-RU" sz="1600" dirty="0">
                        <a:latin typeface="Cambria Math" panose="02040503050406030204" pitchFamily="18" charset="0"/>
                        <a:ea typeface="Times New Roman" panose="02020603050405020304" pitchFamily="18" charset="0"/>
                        <a:cs typeface="Times New Roman" panose="02020603050405020304" pitchFamily="18" charset="0"/>
                      </a:rPr>
                      <m:t>0 ≤ </m:t>
                    </m:r>
                    <m:r>
                      <a:rPr lang="en-US" altLang="ru-RU" sz="1600" dirty="0" err="1">
                        <a:latin typeface="Cambria Math" panose="02040503050406030204" pitchFamily="18" charset="0"/>
                        <a:ea typeface="Times New Roman" panose="02020603050405020304" pitchFamily="18" charset="0"/>
                        <a:cs typeface="Times New Roman" panose="02020603050405020304" pitchFamily="18" charset="0"/>
                      </a:rPr>
                      <m:t>𝑖</m:t>
                    </m:r>
                    <m:r>
                      <a:rPr lang="en-US" altLang="ru-RU" sz="1600" dirty="0">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US" altLang="ru-RU" sz="1600" i="1" dirty="0">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altLang="ru-RU" sz="1600" dirty="0">
                            <a:latin typeface="Cambria Math" panose="02040503050406030204" pitchFamily="18" charset="0"/>
                            <a:ea typeface="Times New Roman" panose="02020603050405020304" pitchFamily="18" charset="0"/>
                            <a:cs typeface="Times New Roman" panose="02020603050405020304" pitchFamily="18" charset="0"/>
                          </a:rPr>
                          <m:t>log</m:t>
                        </m:r>
                      </m:fName>
                      <m:e>
                        <m:d>
                          <m:dPr>
                            <m:begChr m:val="["/>
                            <m:endChr m:val="]"/>
                            <m:ctrlPr>
                              <a:rPr lang="en-US" altLang="ru-RU" sz="1600" i="1" dirty="0">
                                <a:latin typeface="Cambria Math" panose="02040503050406030204" pitchFamily="18" charset="0"/>
                                <a:ea typeface="Times New Roman" panose="02020603050405020304" pitchFamily="18" charset="0"/>
                                <a:cs typeface="Times New Roman" panose="02020603050405020304" pitchFamily="18" charset="0"/>
                              </a:rPr>
                            </m:ctrlPr>
                          </m:dPr>
                          <m:e>
                            <m:r>
                              <a:rPr lang="en-US" altLang="ru-RU" sz="1600" dirty="0">
                                <a:latin typeface="Cambria Math" panose="02040503050406030204" pitchFamily="18" charset="0"/>
                                <a:ea typeface="Times New Roman" panose="02020603050405020304" pitchFamily="18" charset="0"/>
                                <a:cs typeface="Times New Roman" panose="02020603050405020304" pitchFamily="18" charset="0"/>
                              </a:rPr>
                              <m:t>𝑘</m:t>
                            </m:r>
                          </m:e>
                        </m:d>
                      </m:e>
                    </m:func>
                    <m:r>
                      <a:rPr lang="ru-RU" altLang="ru-RU" sz="1600" dirty="0">
                        <a:latin typeface="Cambria Math" panose="02040503050406030204" pitchFamily="18" charset="0"/>
                        <a:ea typeface="Times New Roman" panose="02020603050405020304" pitchFamily="18" charset="0"/>
                        <a:cs typeface="Times New Roman" panose="02020603050405020304" pitchFamily="18" charset="0"/>
                      </a:rPr>
                      <m:t>, </m:t>
                    </m:r>
                  </m:oMath>
                </a14:m>
                <a:r>
                  <a:rPr lang="ru-RU" altLang="ru-RU" sz="1600" dirty="0">
                    <a:latin typeface="Calibri" panose="020F0502020204030204" pitchFamily="34" charset="0"/>
                    <a:ea typeface="Times New Roman" panose="02020603050405020304" pitchFamily="18" charset="0"/>
                    <a:cs typeface="Times New Roman" panose="02020603050405020304" pitchFamily="18" charset="0"/>
                  </a:rPr>
                  <a:t>если</a:t>
                </a:r>
                <a:r>
                  <a:rPr lang="ru-RU" altLang="ru-RU" sz="1600" dirty="0" smtClean="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altLang="ru-RU" sz="1600" i="1" dirty="0">
                        <a:latin typeface="Cambria Math" panose="02040503050406030204" pitchFamily="18" charset="0"/>
                        <a:ea typeface="Times New Roman" panose="02020603050405020304" pitchFamily="18" charset="0"/>
                      </a:rPr>
                      <m:t>𝑠</m:t>
                    </m:r>
                    <m:r>
                      <a:rPr lang="en-US" altLang="ru-RU" sz="1600" i="1" baseline="-30000" dirty="0">
                        <a:latin typeface="Cambria Math" panose="02040503050406030204" pitchFamily="18" charset="0"/>
                        <a:ea typeface="Times New Roman" panose="02020603050405020304" pitchFamily="18" charset="0"/>
                      </a:rPr>
                      <m:t>0</m:t>
                    </m:r>
                    <m:r>
                      <a:rPr lang="en-US" altLang="ru-RU" sz="1600" i="1" dirty="0">
                        <a:latin typeface="Cambria Math" panose="02040503050406030204" pitchFamily="18" charset="0"/>
                        <a:ea typeface="Times New Roman" panose="02020603050405020304" pitchFamily="18" charset="0"/>
                      </a:rPr>
                      <m:t>=0</m:t>
                    </m:r>
                  </m:oMath>
                </a14:m>
                <a:r>
                  <a:rPr lang="ru-RU" altLang="ru-RU" sz="1600" dirty="0">
                    <a:latin typeface="Calibri" panose="020F0502020204030204" pitchFamily="34" charset="0"/>
                    <a:ea typeface="Times New Roman" panose="02020603050405020304" pitchFamily="18" charset="0"/>
                    <a:cs typeface="Times New Roman" panose="02020603050405020304" pitchFamily="18" charset="0"/>
                  </a:rPr>
                  <a:t>, то ошибки не произошло. В противном случае вычисляются значения </a:t>
                </a:r>
                <a14:m>
                  <m:oMath xmlns:m="http://schemas.openxmlformats.org/officeDocument/2006/math">
                    <m:r>
                      <a:rPr lang="en-US" altLang="ru-RU" sz="1600" i="1" dirty="0">
                        <a:latin typeface="Cambria Math" panose="02040503050406030204" pitchFamily="18" charset="0"/>
                        <a:ea typeface="Times New Roman" panose="02020603050405020304" pitchFamily="18" charset="0"/>
                      </a:rPr>
                      <m:t>𝑟</m:t>
                    </m:r>
                    <m:r>
                      <a:rPr lang="en-US" altLang="ru-RU" sz="1600" i="1" baseline="-30000" dirty="0" err="1">
                        <a:latin typeface="Cambria Math" panose="02040503050406030204" pitchFamily="18" charset="0"/>
                        <a:ea typeface="Times New Roman" panose="02020603050405020304" pitchFamily="18" charset="0"/>
                      </a:rPr>
                      <m:t>𝑖</m:t>
                    </m:r>
                    <m:r>
                      <a:rPr lang="en-US" altLang="ru-RU" sz="1600" i="1" dirty="0">
                        <a:latin typeface="Cambria Math" panose="02040503050406030204" pitchFamily="18" charset="0"/>
                        <a:ea typeface="Times New Roman" panose="02020603050405020304" pitchFamily="18" charset="0"/>
                      </a:rPr>
                      <m:t>=</m:t>
                    </m:r>
                    <m:r>
                      <a:rPr lang="en-US" altLang="ru-RU" sz="1600" i="1" dirty="0" err="1">
                        <a:latin typeface="Cambria Math" panose="02040503050406030204" pitchFamily="18" charset="0"/>
                        <a:ea typeface="Times New Roman" panose="02020603050405020304" pitchFamily="18" charset="0"/>
                      </a:rPr>
                      <m:t>𝑤</m:t>
                    </m:r>
                    <m:r>
                      <a:rPr lang="en-US" altLang="ru-RU" sz="1600" i="1" baseline="-30000" dirty="0" err="1">
                        <a:latin typeface="Cambria Math" panose="02040503050406030204" pitchFamily="18" charset="0"/>
                        <a:ea typeface="Times New Roman" panose="02020603050405020304" pitchFamily="18" charset="0"/>
                      </a:rPr>
                      <m:t>𝑘</m:t>
                    </m:r>
                    <m:r>
                      <a:rPr lang="en-US" altLang="ru-RU" sz="1600" i="1" dirty="0" err="1">
                        <a:latin typeface="Cambria Math" panose="02040503050406030204" pitchFamily="18" charset="0"/>
                        <a:ea typeface="Times New Roman" panose="02020603050405020304" pitchFamily="18" charset="0"/>
                      </a:rPr>
                      <m:t>+</m:t>
                    </m:r>
                    <m:r>
                      <a:rPr lang="en-US" altLang="ru-RU" sz="1600" i="1" dirty="0" smtClean="0">
                        <a:latin typeface="Cambria Math" panose="02040503050406030204" pitchFamily="18" charset="0"/>
                        <a:ea typeface="Times New Roman" panose="02020603050405020304" pitchFamily="18" charset="0"/>
                      </a:rPr>
                      <m:t>𝑖</m:t>
                    </m:r>
                    <m:r>
                      <a:rPr lang="en-US" altLang="ru-RU" sz="1600" i="1" dirty="0" smtClean="0">
                        <a:latin typeface="Cambria Math" panose="02040503050406030204" pitchFamily="18" charset="0"/>
                        <a:ea typeface="Times New Roman" panose="02020603050405020304" pitchFamily="18" charset="0"/>
                      </a:rPr>
                      <m:t>+</m:t>
                    </m:r>
                    <m:r>
                      <a:rPr lang="en-US" altLang="ru-RU" sz="1600" i="1" dirty="0" smtClean="0">
                        <a:latin typeface="Cambria Math" panose="02040503050406030204" pitchFamily="18" charset="0"/>
                        <a:ea typeface="Times New Roman" panose="02020603050405020304" pitchFamily="18" charset="0"/>
                      </a:rPr>
                      <m:t>𝑠𝑖</m:t>
                    </m:r>
                  </m:oMath>
                </a14:m>
                <a:r>
                  <a:rPr lang="ru-RU" altLang="ru-RU" sz="1600" dirty="0" smtClean="0">
                    <a:latin typeface="Calibri" panose="020F0502020204030204" pitchFamily="34" charset="0"/>
                    <a:ea typeface="Times New Roman" panose="02020603050405020304" pitchFamily="18" charset="0"/>
                    <a:cs typeface="Times New Roman" panose="02020603050405020304" pitchFamily="18" charset="0"/>
                  </a:rPr>
                  <a:t>, где </a:t>
                </a:r>
                <a14:m>
                  <m:oMath xmlns:m="http://schemas.openxmlformats.org/officeDocument/2006/math">
                    <m:r>
                      <a:rPr lang="en-US" altLang="ru-RU" sz="1600" i="1" dirty="0">
                        <a:latin typeface="Cambria Math" panose="02040503050406030204" pitchFamily="18" charset="0"/>
                        <a:ea typeface="Times New Roman" panose="02020603050405020304" pitchFamily="18" charset="0"/>
                      </a:rPr>
                      <m:t>𝑖</m:t>
                    </m:r>
                    <m:r>
                      <a:rPr lang="en-US" altLang="ru-RU" sz="1600" i="1" dirty="0">
                        <a:latin typeface="Cambria Math" panose="02040503050406030204" pitchFamily="18" charset="0"/>
                        <a:ea typeface="Times New Roman" panose="02020603050405020304" pitchFamily="18" charset="0"/>
                      </a:rPr>
                      <m:t> = 1, …, </m:t>
                    </m:r>
                    <m:r>
                      <m:rPr>
                        <m:sty m:val="p"/>
                      </m:rPr>
                      <a:rPr lang="en-US" altLang="ru-RU" sz="1600" i="1" dirty="0">
                        <a:latin typeface="Cambria Math" panose="02040503050406030204" pitchFamily="18" charset="0"/>
                        <a:ea typeface="Times New Roman" panose="02020603050405020304" pitchFamily="18" charset="0"/>
                      </a:rPr>
                      <m:t>log</m:t>
                    </m:r>
                    <m:r>
                      <a:rPr lang="en-US" altLang="ru-RU" sz="1600" i="1" dirty="0">
                        <a:latin typeface="Cambria Math" panose="02040503050406030204" pitchFamily="18" charset="0"/>
                        <a:ea typeface="Times New Roman" panose="02020603050405020304" pitchFamily="18" charset="0"/>
                      </a:rPr>
                      <m:t>⁡[</m:t>
                    </m:r>
                    <m:r>
                      <a:rPr lang="en-US" altLang="ru-RU" sz="1600" i="1" dirty="0">
                        <a:latin typeface="Cambria Math" panose="02040503050406030204" pitchFamily="18" charset="0"/>
                        <a:ea typeface="Times New Roman" panose="02020603050405020304" pitchFamily="18" charset="0"/>
                      </a:rPr>
                      <m:t>𝑘</m:t>
                    </m:r>
                    <m:r>
                      <a:rPr lang="en-US" altLang="ru-RU" sz="1600" i="1" dirty="0">
                        <a:latin typeface="Cambria Math" panose="02040503050406030204" pitchFamily="18" charset="0"/>
                        <a:ea typeface="Times New Roman" panose="02020603050405020304" pitchFamily="18" charset="0"/>
                      </a:rPr>
                      <m:t>] </m:t>
                    </m:r>
                  </m:oMath>
                </a14:m>
                <a:endParaRPr lang="ru-RU" altLang="ru-RU"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2" name="Rectangle 6"/>
              <p:cNvSpPr>
                <a:spLocks noRot="1" noChangeAspect="1" noMove="1" noResize="1" noEditPoints="1" noAdjustHandles="1" noChangeArrowheads="1" noChangeShapeType="1" noTextEdit="1"/>
              </p:cNvSpPr>
              <p:nvPr/>
            </p:nvSpPr>
            <p:spPr bwMode="auto">
              <a:xfrm>
                <a:off x="33328" y="5842776"/>
                <a:ext cx="9184640" cy="584775"/>
              </a:xfrm>
              <a:prstGeom prst="rect">
                <a:avLst/>
              </a:prstGeom>
              <a:blipFill>
                <a:blip r:embed="rId7"/>
                <a:stretch>
                  <a:fillRect l="-332" t="-2083" b="-135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Tree>
    <p:extLst>
      <p:ext uri="{BB962C8B-B14F-4D97-AF65-F5344CB8AC3E}">
        <p14:creationId xmlns:p14="http://schemas.microsoft.com/office/powerpoint/2010/main" val="1040479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46</a:t>
            </a:fld>
            <a:r>
              <a:rPr lang="en-US" altLang="ru-RU" smtClean="0"/>
              <a:t>/1</a:t>
            </a:r>
            <a:r>
              <a:rPr lang="ru-RU" altLang="ru-RU" smtClean="0"/>
              <a:t>7</a:t>
            </a:r>
            <a:endParaRPr lang="ru-RU" altLang="ru-RU"/>
          </a:p>
        </p:txBody>
      </p:sp>
      <p:pic>
        <p:nvPicPr>
          <p:cNvPr id="189" name="Рисунок 188"/>
          <p:cNvPicPr>
            <a:picLocks noChangeAspect="1"/>
          </p:cNvPicPr>
          <p:nvPr/>
        </p:nvPicPr>
        <p:blipFill>
          <a:blip r:embed="rId2"/>
          <a:stretch>
            <a:fillRect/>
          </a:stretch>
        </p:blipFill>
        <p:spPr>
          <a:xfrm>
            <a:off x="1037510" y="2348880"/>
            <a:ext cx="7471128" cy="2901774"/>
          </a:xfrm>
          <a:prstGeom prst="rect">
            <a:avLst/>
          </a:prstGeom>
        </p:spPr>
      </p:pic>
      <p:sp>
        <p:nvSpPr>
          <p:cNvPr id="190" name="Заголовок 1"/>
          <p:cNvSpPr>
            <a:spLocks noGrp="1"/>
          </p:cNvSpPr>
          <p:nvPr>
            <p:ph type="title"/>
          </p:nvPr>
        </p:nvSpPr>
        <p:spPr>
          <a:xfrm>
            <a:off x="0" y="-22225"/>
            <a:ext cx="9144000" cy="1281113"/>
          </a:xfrm>
        </p:spPr>
        <p:txBody>
          <a:bodyPr rtlCol="0">
            <a:normAutofit/>
          </a:bodyPr>
          <a:lstStyle/>
          <a:p>
            <a:pPr algn="ctr">
              <a:defRPr/>
            </a:pPr>
            <a:r>
              <a:rPr lang="ru-RU" sz="2800" dirty="0"/>
              <a:t>Построение </a:t>
            </a:r>
            <a:r>
              <a:rPr lang="ru-RU" sz="2800" dirty="0" err="1"/>
              <a:t>сбоеустойчивых</a:t>
            </a:r>
            <a:r>
              <a:rPr lang="ru-RU" sz="2800" dirty="0"/>
              <a:t> комбинационных схем на основе </a:t>
            </a:r>
            <a:r>
              <a:rPr lang="en-US" sz="2800" dirty="0" smtClean="0"/>
              <a:t>R</a:t>
            </a:r>
            <a:r>
              <a:rPr lang="ru-RU" sz="2800" dirty="0" smtClean="0"/>
              <a:t>-кода</a:t>
            </a:r>
            <a:endParaRPr lang="ru-RU" sz="2800" dirty="0"/>
          </a:p>
        </p:txBody>
      </p:sp>
      <p:sp>
        <p:nvSpPr>
          <p:cNvPr id="191" name="Прямоугольник 190"/>
          <p:cNvSpPr/>
          <p:nvPr/>
        </p:nvSpPr>
        <p:spPr>
          <a:xfrm>
            <a:off x="1763688" y="1624734"/>
            <a:ext cx="5616624" cy="646331"/>
          </a:xfrm>
          <a:prstGeom prst="rect">
            <a:avLst/>
          </a:prstGeom>
        </p:spPr>
        <p:txBody>
          <a:bodyPr wrap="square">
            <a:spAutoFit/>
          </a:bodyPr>
          <a:lstStyle/>
          <a:p>
            <a:pPr algn="ctr"/>
            <a:r>
              <a:rPr lang="ru-RU" dirty="0">
                <a:latin typeface="Times New Roman" panose="02020603050405020304" pitchFamily="18" charset="0"/>
                <a:ea typeface="Times New Roman" panose="02020603050405020304" pitchFamily="18" charset="0"/>
              </a:rPr>
              <a:t>Пример корректирующей схемы для frg1_synth из </a:t>
            </a:r>
            <a:endParaRPr lang="ru-RU" dirty="0" smtClean="0">
              <a:latin typeface="Times New Roman" panose="02020603050405020304" pitchFamily="18" charset="0"/>
              <a:ea typeface="Times New Roman" panose="02020603050405020304" pitchFamily="18" charset="0"/>
            </a:endParaRPr>
          </a:p>
          <a:p>
            <a:pPr algn="ctr"/>
            <a:r>
              <a:rPr lang="ru-RU" dirty="0" smtClean="0">
                <a:latin typeface="Times New Roman" panose="02020603050405020304" pitchFamily="18" charset="0"/>
                <a:ea typeface="Times New Roman" panose="02020603050405020304" pitchFamily="18" charset="0"/>
              </a:rPr>
              <a:t>набора </a:t>
            </a:r>
            <a:r>
              <a:rPr lang="ru-RU" dirty="0">
                <a:latin typeface="Times New Roman" panose="02020603050405020304" pitchFamily="18" charset="0"/>
                <a:ea typeface="Times New Roman" panose="02020603050405020304" pitchFamily="18" charset="0"/>
              </a:rPr>
              <a:t>схем LGSynth89</a:t>
            </a:r>
            <a:endParaRPr lang="ru-RU" dirty="0"/>
          </a:p>
        </p:txBody>
      </p:sp>
    </p:spTree>
    <p:extLst>
      <p:ext uri="{BB962C8B-B14F-4D97-AF65-F5344CB8AC3E}">
        <p14:creationId xmlns:p14="http://schemas.microsoft.com/office/powerpoint/2010/main" val="4170933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47</a:t>
            </a:fld>
            <a:r>
              <a:rPr lang="en-US" altLang="ru-RU" smtClean="0"/>
              <a:t>/1</a:t>
            </a:r>
            <a:r>
              <a:rPr lang="ru-RU" altLang="ru-RU" smtClean="0"/>
              <a:t>7</a:t>
            </a:r>
            <a:endParaRPr lang="ru-RU" altLang="ru-RU"/>
          </a:p>
        </p:txBody>
      </p:sp>
      <p:sp>
        <p:nvSpPr>
          <p:cNvPr id="5" name="Прямоугольник 4"/>
          <p:cNvSpPr/>
          <p:nvPr/>
        </p:nvSpPr>
        <p:spPr>
          <a:xfrm>
            <a:off x="386992" y="5013176"/>
            <a:ext cx="8208912" cy="1973104"/>
          </a:xfrm>
          <a:prstGeom prst="rect">
            <a:avLst/>
          </a:prstGeom>
        </p:spPr>
        <p:txBody>
          <a:bodyPr wrap="square">
            <a:spAutoFit/>
          </a:bodyPr>
          <a:lstStyle/>
          <a:p>
            <a:pPr indent="450215" algn="just">
              <a:lnSpc>
                <a:spcPct val="107000"/>
              </a:lnSpc>
              <a:spcAft>
                <a:spcPts val="400"/>
              </a:spcAft>
            </a:pPr>
            <a:r>
              <a:rPr lang="ru-RU" dirty="0" smtClean="0">
                <a:latin typeface="Times New Roman" panose="02020603050405020304" pitchFamily="18" charset="0"/>
                <a:ea typeface="Times New Roman" panose="02020603050405020304" pitchFamily="18" charset="0"/>
                <a:cs typeface="Times New Roman" panose="02020603050405020304" pitchFamily="18" charset="0"/>
              </a:rPr>
              <a:t>Число </a:t>
            </a:r>
            <a:r>
              <a:rPr lang="ru-RU" dirty="0">
                <a:latin typeface="Times New Roman" panose="02020603050405020304" pitchFamily="18" charset="0"/>
                <a:ea typeface="Times New Roman" panose="02020603050405020304" pitchFamily="18" charset="0"/>
                <a:cs typeface="Times New Roman" panose="02020603050405020304" pitchFamily="18" charset="0"/>
              </a:rPr>
              <a:t>элементов корректирующей схемы без оптимизации по сравнению с основной схемой для тестовых схем из наборов ISCAS и LGSynth89 увеличилось в среднем в 2,8 раза. </a:t>
            </a:r>
            <a:endParaRPr lang="ru-RU"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07000"/>
              </a:lnSpc>
              <a:spcAft>
                <a:spcPts val="800"/>
              </a:spcAft>
            </a:pPr>
            <a:r>
              <a:rPr lang="ru-RU" dirty="0" smtClean="0">
                <a:latin typeface="Times New Roman" panose="02020603050405020304" pitchFamily="18" charset="0"/>
                <a:ea typeface="Times New Roman" panose="02020603050405020304" pitchFamily="18" charset="0"/>
                <a:cs typeface="Times New Roman" panose="02020603050405020304" pitchFamily="18" charset="0"/>
              </a:rPr>
              <a:t>Проведение </a:t>
            </a:r>
            <a:r>
              <a:rPr lang="ru-RU" dirty="0">
                <a:latin typeface="Times New Roman" panose="02020603050405020304" pitchFamily="18" charset="0"/>
                <a:ea typeface="Times New Roman" panose="02020603050405020304" pitchFamily="18" charset="0"/>
                <a:cs typeface="Times New Roman" panose="02020603050405020304" pitchFamily="18" charset="0"/>
              </a:rPr>
              <a:t>оптимизации корректирующей схемы позволяет получить выигрыш по числу элементов в среднем на 20%, а при сравнении с основной схемы увеличение будет составлять около 2,2 раз.</a:t>
            </a:r>
          </a:p>
        </p:txBody>
      </p:sp>
      <p:graphicFrame>
        <p:nvGraphicFramePr>
          <p:cNvPr id="7" name="Таблица 6"/>
          <p:cNvGraphicFramePr>
            <a:graphicFrameLocks noGrp="1"/>
          </p:cNvGraphicFramePr>
          <p:nvPr>
            <p:extLst>
              <p:ext uri="{D42A27DB-BD31-4B8C-83A1-F6EECF244321}">
                <p14:modId xmlns:p14="http://schemas.microsoft.com/office/powerpoint/2010/main" val="1517565367"/>
              </p:ext>
            </p:extLst>
          </p:nvPr>
        </p:nvGraphicFramePr>
        <p:xfrm>
          <a:off x="467541" y="1354877"/>
          <a:ext cx="8047809" cy="3667778"/>
        </p:xfrm>
        <a:graphic>
          <a:graphicData uri="http://schemas.openxmlformats.org/drawingml/2006/table">
            <a:tbl>
              <a:tblPr firstRow="1" firstCol="1" bandRow="1"/>
              <a:tblGrid>
                <a:gridCol w="1797397">
                  <a:extLst>
                    <a:ext uri="{9D8B030D-6E8A-4147-A177-3AD203B41FA5}">
                      <a16:colId xmlns:a16="http://schemas.microsoft.com/office/drawing/2014/main" val="1506424124"/>
                    </a:ext>
                  </a:extLst>
                </a:gridCol>
                <a:gridCol w="1060201">
                  <a:extLst>
                    <a:ext uri="{9D8B030D-6E8A-4147-A177-3AD203B41FA5}">
                      <a16:colId xmlns:a16="http://schemas.microsoft.com/office/drawing/2014/main" val="1490375093"/>
                    </a:ext>
                  </a:extLst>
                </a:gridCol>
                <a:gridCol w="1060201">
                  <a:extLst>
                    <a:ext uri="{9D8B030D-6E8A-4147-A177-3AD203B41FA5}">
                      <a16:colId xmlns:a16="http://schemas.microsoft.com/office/drawing/2014/main" val="2784929069"/>
                    </a:ext>
                  </a:extLst>
                </a:gridCol>
                <a:gridCol w="1060201">
                  <a:extLst>
                    <a:ext uri="{9D8B030D-6E8A-4147-A177-3AD203B41FA5}">
                      <a16:colId xmlns:a16="http://schemas.microsoft.com/office/drawing/2014/main" val="607443992"/>
                    </a:ext>
                  </a:extLst>
                </a:gridCol>
                <a:gridCol w="1060201">
                  <a:extLst>
                    <a:ext uri="{9D8B030D-6E8A-4147-A177-3AD203B41FA5}">
                      <a16:colId xmlns:a16="http://schemas.microsoft.com/office/drawing/2014/main" val="3926244169"/>
                    </a:ext>
                  </a:extLst>
                </a:gridCol>
                <a:gridCol w="1004804">
                  <a:extLst>
                    <a:ext uri="{9D8B030D-6E8A-4147-A177-3AD203B41FA5}">
                      <a16:colId xmlns:a16="http://schemas.microsoft.com/office/drawing/2014/main" val="2950263258"/>
                    </a:ext>
                  </a:extLst>
                </a:gridCol>
                <a:gridCol w="1004804">
                  <a:extLst>
                    <a:ext uri="{9D8B030D-6E8A-4147-A177-3AD203B41FA5}">
                      <a16:colId xmlns:a16="http://schemas.microsoft.com/office/drawing/2014/main" val="2426234089"/>
                    </a:ext>
                  </a:extLst>
                </a:gridCol>
              </a:tblGrid>
              <a:tr h="1515001">
                <a:tc>
                  <a:txBody>
                    <a:bodyPr/>
                    <a:lstStyle/>
                    <a:p>
                      <a:pPr marL="144145" marR="144145">
                        <a:lnSpc>
                          <a:spcPct val="107000"/>
                        </a:lnSpc>
                        <a:spcAft>
                          <a:spcPts val="0"/>
                        </a:spcAft>
                      </a:pPr>
                      <a:r>
                        <a:rPr lang="ru-RU" sz="1200" dirty="0" err="1">
                          <a:effectLst/>
                          <a:latin typeface="Times New Roman" panose="02020603050405020304" pitchFamily="18" charset="0"/>
                          <a:ea typeface="Times New Roman" panose="02020603050405020304" pitchFamily="18" charset="0"/>
                          <a:cs typeface="Times New Roman" panose="02020603050405020304" pitchFamily="18" charset="0"/>
                        </a:rPr>
                        <a:t>Benchmark</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4145">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Конус</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4145">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Число элементов схемы</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4145">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Число элементов корректирующей схемы</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4145">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Число элементов корректирующей схемы после оптимизации</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4145">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Сравнение числа элементов схемы с корректирующей без оптимизации</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4145">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Сравнение схемы с корректирующей с оптимизацией</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625180"/>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5xp1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113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135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397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332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2,94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2,46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2098824"/>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apex2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297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423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876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746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2,07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1,76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8173599"/>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apex3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1887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2201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5227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4646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2,37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2,11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219483"/>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C1355_synth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250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510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1508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1085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2,96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2,13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676714"/>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C880_synth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384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391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1164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1020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2,98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2,61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4024727"/>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clip</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131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183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422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354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2,31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1,93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373934"/>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cm85a_synth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43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50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130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116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2,60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2,32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616857"/>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des_synth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3495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3553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12208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10125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3,44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2,85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620644"/>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duke2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577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628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1688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1491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2,69</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2,37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858075"/>
                  </a:ext>
                </a:extLst>
              </a:tr>
              <a:tr h="184294">
                <a:tc>
                  <a:txBody>
                    <a:bodyPr/>
                    <a:lstStyle/>
                    <a:p>
                      <a:pP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frg1_synth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146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218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466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387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2,14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1,78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379259"/>
                  </a:ext>
                </a:extLst>
              </a:tr>
              <a:tr h="184294">
                <a:tc>
                  <a:txBody>
                    <a:bodyPr/>
                    <a:lstStyle/>
                    <a:p>
                      <a:pPr>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term1_synth</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139</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591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453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r>
                        <a:rPr lang="ru-RU" sz="1200">
                          <a:effectLst/>
                          <a:latin typeface="Times New Roman" panose="02020603050405020304" pitchFamily="18" charset="0"/>
                          <a:ea typeface="Calibri" panose="020F0502020204030204" pitchFamily="34" charset="0"/>
                          <a:cs typeface="Times New Roman" panose="02020603050405020304" pitchFamily="18" charset="0"/>
                        </a:rPr>
                        <a:t>5</a:t>
                      </a:r>
                      <a:r>
                        <a:rPr lang="en-US" sz="1200">
                          <a:effectLst/>
                          <a:latin typeface="Times New Roman" panose="02020603050405020304" pitchFamily="18" charset="0"/>
                          <a:ea typeface="Calibri" panose="020F0502020204030204" pitchFamily="34" charset="0"/>
                          <a:cs typeface="Times New Roman" panose="02020603050405020304" pitchFamily="18" charset="0"/>
                        </a:rPr>
                        <a:t>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1,95</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6837625"/>
                  </a:ext>
                </a:extLst>
              </a:tr>
            </a:tbl>
          </a:graphicData>
        </a:graphic>
      </p:graphicFrame>
      <p:sp>
        <p:nvSpPr>
          <p:cNvPr id="8" name="Заголовок 1"/>
          <p:cNvSpPr>
            <a:spLocks noGrp="1"/>
          </p:cNvSpPr>
          <p:nvPr>
            <p:ph type="title"/>
          </p:nvPr>
        </p:nvSpPr>
        <p:spPr>
          <a:xfrm>
            <a:off x="0" y="-22225"/>
            <a:ext cx="9144000" cy="1281113"/>
          </a:xfrm>
        </p:spPr>
        <p:txBody>
          <a:bodyPr rtlCol="0">
            <a:normAutofit/>
          </a:bodyPr>
          <a:lstStyle/>
          <a:p>
            <a:pPr algn="ctr">
              <a:defRPr/>
            </a:pPr>
            <a:r>
              <a:rPr lang="ru-RU" sz="2800" dirty="0" smtClean="0"/>
              <a:t>Определения аппаратных затрат схемы </a:t>
            </a:r>
            <a:r>
              <a:rPr lang="ru-RU" sz="2800" dirty="0"/>
              <a:t>функционального </a:t>
            </a:r>
            <a:r>
              <a:rPr lang="ru-RU" sz="2800" dirty="0" smtClean="0"/>
              <a:t>контроля на основе </a:t>
            </a:r>
            <a:r>
              <a:rPr lang="en-US" sz="2800" dirty="0" smtClean="0"/>
              <a:t>R-</a:t>
            </a:r>
            <a:r>
              <a:rPr lang="ru-RU" sz="2800" dirty="0" smtClean="0"/>
              <a:t>кода</a:t>
            </a:r>
            <a:endParaRPr lang="ru-RU" sz="2800" dirty="0"/>
          </a:p>
        </p:txBody>
      </p:sp>
    </p:spTree>
    <p:extLst>
      <p:ext uri="{BB962C8B-B14F-4D97-AF65-F5344CB8AC3E}">
        <p14:creationId xmlns:p14="http://schemas.microsoft.com/office/powerpoint/2010/main" val="2928755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48</a:t>
            </a:fld>
            <a:r>
              <a:rPr lang="en-US" altLang="ru-RU" smtClean="0"/>
              <a:t>/1</a:t>
            </a:r>
            <a:r>
              <a:rPr lang="ru-RU" altLang="ru-RU" smtClean="0"/>
              <a:t>7</a:t>
            </a:r>
            <a:endParaRPr lang="ru-RU" altLang="ru-RU"/>
          </a:p>
        </p:txBody>
      </p:sp>
      <p:sp>
        <p:nvSpPr>
          <p:cNvPr id="5" name="Прямоугольник 4"/>
          <p:cNvSpPr/>
          <p:nvPr/>
        </p:nvSpPr>
        <p:spPr>
          <a:xfrm>
            <a:off x="467544" y="5373216"/>
            <a:ext cx="8208912" cy="1277786"/>
          </a:xfrm>
          <a:prstGeom prst="rect">
            <a:avLst/>
          </a:prstGeom>
        </p:spPr>
        <p:txBody>
          <a:bodyPr wrap="square">
            <a:spAutoFit/>
          </a:bodyPr>
          <a:lstStyle/>
          <a:p>
            <a:pPr indent="450215" algn="just">
              <a:lnSpc>
                <a:spcPct val="107000"/>
              </a:lnSpc>
              <a:spcAft>
                <a:spcPts val="80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результатам численных экспериментов было выявлено, что схема функционального контроля на основе спектрального </a:t>
            </a:r>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ru-RU" dirty="0">
                <a:latin typeface="Times New Roman" panose="02020603050405020304" pitchFamily="18" charset="0"/>
                <a:ea typeface="Times New Roman" panose="02020603050405020304" pitchFamily="18" charset="0"/>
                <a:cs typeface="Times New Roman" panose="02020603050405020304" pitchFamily="18" charset="0"/>
              </a:rPr>
              <a:t>-кода для схем из наборов </a:t>
            </a:r>
            <a:r>
              <a:rPr lang="en-US" dirty="0">
                <a:latin typeface="Times New Roman" panose="02020603050405020304" pitchFamily="18" charset="0"/>
                <a:ea typeface="Times New Roman" panose="02020603050405020304" pitchFamily="18" charset="0"/>
                <a:cs typeface="Times New Roman" panose="02020603050405020304" pitchFamily="18" charset="0"/>
              </a:rPr>
              <a:t>ISCAS </a:t>
            </a:r>
            <a:r>
              <a:rPr lang="ru-RU" dirty="0">
                <a:latin typeface="Times New Roman" panose="02020603050405020304" pitchFamily="18" charset="0"/>
                <a:ea typeface="Times New Roman" panose="02020603050405020304" pitchFamily="18" charset="0"/>
                <a:cs typeface="Times New Roman" panose="02020603050405020304" pitchFamily="18" charset="0"/>
              </a:rPr>
              <a:t>и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LGSynth</a:t>
            </a:r>
            <a:r>
              <a:rPr lang="ru-RU" dirty="0">
                <a:latin typeface="Times New Roman" panose="02020603050405020304" pitchFamily="18" charset="0"/>
                <a:ea typeface="Times New Roman" panose="02020603050405020304" pitchFamily="18" charset="0"/>
                <a:cs typeface="Times New Roman" panose="02020603050405020304" pitchFamily="18" charset="0"/>
              </a:rPr>
              <a:t>89 способна в среднем маскировать 63,6% и исправить 21% сбоев, при этом пропустив около 3,2%.</a:t>
            </a:r>
            <a:endParaRPr lang="ru-RU"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994459964"/>
              </p:ext>
            </p:extLst>
          </p:nvPr>
        </p:nvGraphicFramePr>
        <p:xfrm>
          <a:off x="1386101" y="1858727"/>
          <a:ext cx="6371798" cy="2914650"/>
        </p:xfrm>
        <a:graphic>
          <a:graphicData uri="http://schemas.openxmlformats.org/drawingml/2006/table">
            <a:tbl>
              <a:tblPr firstRow="1" firstCol="1" bandRow="1"/>
              <a:tblGrid>
                <a:gridCol w="989274">
                  <a:extLst>
                    <a:ext uri="{9D8B030D-6E8A-4147-A177-3AD203B41FA5}">
                      <a16:colId xmlns:a16="http://schemas.microsoft.com/office/drawing/2014/main" val="1479380759"/>
                    </a:ext>
                  </a:extLst>
                </a:gridCol>
                <a:gridCol w="1130693">
                  <a:extLst>
                    <a:ext uri="{9D8B030D-6E8A-4147-A177-3AD203B41FA5}">
                      <a16:colId xmlns:a16="http://schemas.microsoft.com/office/drawing/2014/main" val="3491885433"/>
                    </a:ext>
                  </a:extLst>
                </a:gridCol>
                <a:gridCol w="1217924">
                  <a:extLst>
                    <a:ext uri="{9D8B030D-6E8A-4147-A177-3AD203B41FA5}">
                      <a16:colId xmlns:a16="http://schemas.microsoft.com/office/drawing/2014/main" val="1537350986"/>
                    </a:ext>
                  </a:extLst>
                </a:gridCol>
                <a:gridCol w="937068">
                  <a:extLst>
                    <a:ext uri="{9D8B030D-6E8A-4147-A177-3AD203B41FA5}">
                      <a16:colId xmlns:a16="http://schemas.microsoft.com/office/drawing/2014/main" val="2770940156"/>
                    </a:ext>
                  </a:extLst>
                </a:gridCol>
                <a:gridCol w="1126068">
                  <a:extLst>
                    <a:ext uri="{9D8B030D-6E8A-4147-A177-3AD203B41FA5}">
                      <a16:colId xmlns:a16="http://schemas.microsoft.com/office/drawing/2014/main" val="1709103954"/>
                    </a:ext>
                  </a:extLst>
                </a:gridCol>
                <a:gridCol w="970771">
                  <a:extLst>
                    <a:ext uri="{9D8B030D-6E8A-4147-A177-3AD203B41FA5}">
                      <a16:colId xmlns:a16="http://schemas.microsoft.com/office/drawing/2014/main" val="2859438947"/>
                    </a:ext>
                  </a:extLst>
                </a:gridCol>
              </a:tblGrid>
              <a:tr h="539750">
                <a:tc>
                  <a:txBody>
                    <a:bodyPr/>
                    <a:lstStyle/>
                    <a:p>
                      <a:pPr algn="ctr">
                        <a:lnSpc>
                          <a:spcPct val="107000"/>
                        </a:lnSpc>
                        <a:spcAft>
                          <a:spcPts val="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Benchmark</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Маскирование</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Исправление</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Ложная тревога</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Обнаружение</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ru-RU"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Пропуск ошибки</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564217"/>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5xp1            </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55,626%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25,271%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13,065%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1,735%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4,303%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668991"/>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apex2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94,369%</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3,640%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0,874%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0,104%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1,014%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7472294"/>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apex3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78,722%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9,798%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9,158%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0,211%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2,110%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721540"/>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C1355_synth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54,758%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20,165%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18,986%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1,583%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4,508%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6116145"/>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C880_synth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50,346%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28,403%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16,667%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2,173%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2,410%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778125"/>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clip</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69,007%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23,465%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3,756%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1,257%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2,515%</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885146"/>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cm85a_synth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58,652%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30,241%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5,970%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0,321%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4,816%</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337875"/>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32,480%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32,263%</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27,338%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3,419%</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4,500%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03504"/>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duke2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71,638%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11,252%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12,499%</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0,754%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3,857%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075400"/>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frg1_synth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75,060%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20,621%</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1,809%</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0,494%</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2,017%</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663074"/>
                  </a:ext>
                </a:extLst>
              </a:tr>
              <a:tr h="215900">
                <a:tc>
                  <a:txBody>
                    <a:bodyPr/>
                    <a:lstStyle/>
                    <a:p>
                      <a:pPr>
                        <a:lnSpc>
                          <a:spcPct val="107000"/>
                        </a:lnSpc>
                        <a:spcAft>
                          <a:spcPts val="0"/>
                        </a:spcAft>
                      </a:pPr>
                      <a:r>
                        <a:rPr lang="ru-RU"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term1_synth</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58,627%</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26,168%</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10,410%</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1,352%</a:t>
                      </a:r>
                      <a:endParaRPr lang="ru-R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3,443%</a:t>
                      </a:r>
                      <a:endParaRPr lang="ru-R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795776"/>
                  </a:ext>
                </a:extLst>
              </a:tr>
            </a:tbl>
          </a:graphicData>
        </a:graphic>
      </p:graphicFrame>
      <p:sp>
        <p:nvSpPr>
          <p:cNvPr id="11" name="Заголовок 1"/>
          <p:cNvSpPr>
            <a:spLocks noGrp="1"/>
          </p:cNvSpPr>
          <p:nvPr>
            <p:ph type="title"/>
          </p:nvPr>
        </p:nvSpPr>
        <p:spPr>
          <a:xfrm>
            <a:off x="0" y="-22225"/>
            <a:ext cx="9144000" cy="1281113"/>
          </a:xfrm>
        </p:spPr>
        <p:txBody>
          <a:bodyPr rtlCol="0">
            <a:normAutofit/>
          </a:bodyPr>
          <a:lstStyle/>
          <a:p>
            <a:pPr algn="ctr">
              <a:defRPr/>
            </a:pPr>
            <a:r>
              <a:rPr lang="ru-RU" sz="2800" dirty="0" smtClean="0"/>
              <a:t>Определения </a:t>
            </a:r>
            <a:r>
              <a:rPr lang="ru-RU" sz="2800" dirty="0"/>
              <a:t>обнаруживающей способности схемы функционального </a:t>
            </a:r>
            <a:r>
              <a:rPr lang="ru-RU" sz="2800" dirty="0" smtClean="0"/>
              <a:t>контроля на основе </a:t>
            </a:r>
            <a:r>
              <a:rPr lang="en-US" sz="2800" dirty="0" smtClean="0"/>
              <a:t>R-</a:t>
            </a:r>
            <a:r>
              <a:rPr lang="ru-RU" sz="2800" dirty="0" smtClean="0"/>
              <a:t>кода</a:t>
            </a:r>
            <a:endParaRPr lang="ru-RU" sz="2800" dirty="0"/>
          </a:p>
        </p:txBody>
      </p:sp>
    </p:spTree>
    <p:extLst>
      <p:ext uri="{BB962C8B-B14F-4D97-AF65-F5344CB8AC3E}">
        <p14:creationId xmlns:p14="http://schemas.microsoft.com/office/powerpoint/2010/main" val="4153530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0"/>
            <a:ext cx="7886700" cy="831627"/>
          </a:xfrm>
        </p:spPr>
        <p:txBody>
          <a:bodyPr/>
          <a:lstStyle/>
          <a:p>
            <a:pPr algn="ctr"/>
            <a:r>
              <a:rPr lang="ru-RU" dirty="0" smtClean="0"/>
              <a:t>Выводы (1/2)</a:t>
            </a:r>
            <a:endParaRPr lang="ru-RU" dirty="0"/>
          </a:p>
        </p:txBody>
      </p:sp>
      <p:sp>
        <p:nvSpPr>
          <p:cNvPr id="3" name="Объект 2"/>
          <p:cNvSpPr>
            <a:spLocks noGrp="1"/>
          </p:cNvSpPr>
          <p:nvPr>
            <p:ph idx="1"/>
          </p:nvPr>
        </p:nvSpPr>
        <p:spPr>
          <a:xfrm>
            <a:off x="143508" y="692696"/>
            <a:ext cx="8856984" cy="6028779"/>
          </a:xfrm>
        </p:spPr>
        <p:txBody>
          <a:bodyPr/>
          <a:lstStyle/>
          <a:p>
            <a:pPr marL="0" indent="0" algn="just">
              <a:buNone/>
            </a:pPr>
            <a:r>
              <a:rPr lang="ru-RU" sz="1300" dirty="0"/>
              <a:t>1.	Исследовано современное состояние проблемы проектирования надежных интегральных схем. Исследованы основные дестабилизирующие факторы и воздействия окружающей среды, приводящие к ошибкам в микроэлектронных устройствах. Произведена классификация дестабилизирующих воздействий и порождаемых ими эффектов. Проведен анализ современных программных средств для автоматизации проектирования надежных интегральных схем. Изучена современная практика проектирования надежной отечественной компонентной базы для космического применения. Исследованы основные существующие методы и подходы для оценки </a:t>
            </a:r>
            <a:r>
              <a:rPr lang="ru-RU" sz="1300" dirty="0" err="1"/>
              <a:t>сбоеустойчивости</a:t>
            </a:r>
            <a:r>
              <a:rPr lang="ru-RU" sz="1300" dirty="0"/>
              <a:t> комбинационных схем, а также основные принципы их построения. Были исследованы основные механизмы маскирования в комбинационных схемах, а также оценено их влияние на интенсивность сбоев в условиях современных трендов на миниатюризацию и повышение степени интеграции в технологии производства интегральных микросхем. Сформулированы основные модели возникновения сбоев в комбинационных схемах. </a:t>
            </a:r>
          </a:p>
          <a:p>
            <a:pPr marL="0" indent="0" algn="just">
              <a:buNone/>
            </a:pPr>
            <a:r>
              <a:rPr lang="ru-RU" sz="1300" dirty="0"/>
              <a:t>2.	Предложены эффективные метрики, позволяющие оценить </a:t>
            </a:r>
            <a:r>
              <a:rPr lang="ru-RU" sz="1300" dirty="0" err="1"/>
              <a:t>сбоеустойчивость</a:t>
            </a:r>
            <a:r>
              <a:rPr lang="ru-RU" sz="1300" dirty="0"/>
              <a:t> комбинационной схемы еще на первых стадиях ее проектирования, включая обобщенный коэффициент логической чувствительности, усредненную метрику на основе наблюдаемости вентилей, а также метод сравнения </a:t>
            </a:r>
            <a:r>
              <a:rPr lang="ru-RU" sz="1300" dirty="0" err="1"/>
              <a:t>сбоеустойчивости</a:t>
            </a:r>
            <a:r>
              <a:rPr lang="ru-RU" sz="1300" dirty="0"/>
              <a:t> схем на базе нижних и верхних границ полинома ошибки. Разработаны эффективные методы ускоренного вычисления метрик </a:t>
            </a:r>
            <a:r>
              <a:rPr lang="ru-RU" sz="1300" dirty="0" err="1"/>
              <a:t>сбоеустойчивости</a:t>
            </a:r>
            <a:r>
              <a:rPr lang="ru-RU" sz="1300" dirty="0"/>
              <a:t>. Предложены новые методы, базирующиеся на принципах вероятностного представления сигналов, а также на основе современных методов машинного обучения. Предложен эффективный метод нахождения точных значений масок наблюдаемости вентилей с помощью </a:t>
            </a:r>
            <a:r>
              <a:rPr lang="ru-RU" sz="1300" dirty="0" err="1"/>
              <a:t>графового</a:t>
            </a:r>
            <a:r>
              <a:rPr lang="ru-RU" sz="1300" dirty="0"/>
              <a:t> метода. Проведены экспериментальные исследования, свидетельствующие о высокой эффективности предлагаемых методов и подходов.</a:t>
            </a:r>
          </a:p>
          <a:p>
            <a:pPr marL="0" indent="0" algn="just">
              <a:buNone/>
            </a:pPr>
            <a:r>
              <a:rPr lang="ru-RU" sz="1300" dirty="0"/>
              <a:t>3.	Предложен обобщенный мажоритарный метод построения </a:t>
            </a:r>
            <a:r>
              <a:rPr lang="ru-RU" sz="1300" dirty="0" err="1"/>
              <a:t>сбоеустойчивых</a:t>
            </a:r>
            <a:r>
              <a:rPr lang="ru-RU" sz="1300" dirty="0"/>
              <a:t> комбинационных схем, учитывающий вероятностное распределение на выходах комбинационной схемы. Экспериментальные результаты продемонстрировали применимость данного подхода для ряда схем с высокой неравномерностью выходных данных, нетрадиционные </a:t>
            </a:r>
            <a:r>
              <a:rPr lang="ru-RU" sz="1300" dirty="0" err="1"/>
              <a:t>воутеры</a:t>
            </a:r>
            <a:r>
              <a:rPr lang="ru-RU" sz="1300" dirty="0"/>
              <a:t> которых получаются проще традиционных мажоритарных элементов. Для ряда схем получены их более надёжные аналоги, имеющие более высокий уровень </a:t>
            </a:r>
            <a:r>
              <a:rPr lang="ru-RU" sz="1300" dirty="0" err="1"/>
              <a:t>сбоеустойчивости</a:t>
            </a:r>
            <a:r>
              <a:rPr lang="ru-RU" sz="1300" dirty="0"/>
              <a:t> чем схемы, полученные методом стандартного трёхкратного </a:t>
            </a:r>
            <a:r>
              <a:rPr lang="ru-RU" sz="1300" dirty="0" err="1"/>
              <a:t>мажорирования</a:t>
            </a:r>
            <a:r>
              <a:rPr lang="ru-RU" sz="1300" dirty="0"/>
              <a:t>.</a:t>
            </a:r>
          </a:p>
          <a:p>
            <a:pPr marL="0" indent="0" algn="just">
              <a:buNone/>
            </a:pPr>
            <a:r>
              <a:rPr lang="ru-RU" sz="1300" dirty="0"/>
              <a:t>4.	Разработан алгоритм локального </a:t>
            </a:r>
            <a:r>
              <a:rPr lang="ru-RU" sz="1300" dirty="0" err="1"/>
              <a:t>ресинтеза</a:t>
            </a:r>
            <a:r>
              <a:rPr lang="ru-RU" sz="1300" dirty="0"/>
              <a:t>, позволяющий без внедрения существенной избыточности повысить логическую устойчивость комбинационных схем к одиночным сбоям. Вычислительные эксперименты, проведенные на большом наборе </a:t>
            </a:r>
            <a:r>
              <a:rPr lang="ru-RU" sz="1300" dirty="0" err="1"/>
              <a:t>бенчмарк</a:t>
            </a:r>
            <a:r>
              <a:rPr lang="ru-RU" sz="1300" dirty="0"/>
              <a:t> схем, продемонстрировали существенное (до 30%) улучшение параметров </a:t>
            </a:r>
            <a:r>
              <a:rPr lang="ru-RU" sz="1300" dirty="0" err="1"/>
              <a:t>сбоеустойчивости</a:t>
            </a:r>
            <a:r>
              <a:rPr lang="ru-RU" sz="1300" dirty="0"/>
              <a:t>, без существенного усложнения схемы и без существенного ухудшения временных характеристик. Предложен метод синтеза комбинационных схем, основанный на базовых принципах эволюционных алгоритмов. Данный метод позволяет синтезировать небольшие логические схемы, устойчивые к случайным сбоям, возникающим вследствие попадания тяжелых заряженных частиц. Данный метод нашел свое применение в задаче синтеза </a:t>
            </a:r>
            <a:r>
              <a:rPr lang="ru-RU" sz="1300" dirty="0" err="1"/>
              <a:t>сбоеустойчивых</a:t>
            </a:r>
            <a:r>
              <a:rPr lang="ru-RU" sz="1300" dirty="0"/>
              <a:t> подсхем в рамках задачи </a:t>
            </a:r>
            <a:r>
              <a:rPr lang="ru-RU" sz="1300" dirty="0" err="1"/>
              <a:t>ресинтеза</a:t>
            </a:r>
            <a:r>
              <a:rPr lang="ru-RU" sz="1300" dirty="0"/>
              <a:t>.</a:t>
            </a:r>
          </a:p>
          <a:p>
            <a:pPr marL="0" indent="0" algn="just">
              <a:buNone/>
            </a:pPr>
            <a:endParaRPr lang="ru-RU" sz="900" dirty="0"/>
          </a:p>
        </p:txBody>
      </p:sp>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49</a:t>
            </a:fld>
            <a:r>
              <a:rPr lang="en-US" altLang="ru-RU" smtClean="0"/>
              <a:t>/1</a:t>
            </a:r>
            <a:r>
              <a:rPr lang="ru-RU" altLang="ru-RU" smtClean="0"/>
              <a:t>7</a:t>
            </a:r>
            <a:endParaRPr lang="ru-RU" altLang="ru-RU"/>
          </a:p>
        </p:txBody>
      </p:sp>
    </p:spTree>
    <p:extLst>
      <p:ext uri="{BB962C8B-B14F-4D97-AF65-F5344CB8AC3E}">
        <p14:creationId xmlns:p14="http://schemas.microsoft.com/office/powerpoint/2010/main" val="231806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5</a:t>
            </a:fld>
            <a:r>
              <a:rPr lang="en-US" altLang="ru-RU" smtClean="0"/>
              <a:t>/1</a:t>
            </a:r>
            <a:r>
              <a:rPr lang="ru-RU" altLang="ru-RU" smtClean="0"/>
              <a:t>7</a:t>
            </a:r>
            <a:endParaRPr lang="ru-RU" altLang="ru-RU"/>
          </a:p>
        </p:txBody>
      </p:sp>
      <p:sp>
        <p:nvSpPr>
          <p:cNvPr id="5" name="Прямоугольник 4"/>
          <p:cNvSpPr/>
          <p:nvPr/>
        </p:nvSpPr>
        <p:spPr>
          <a:xfrm>
            <a:off x="395536" y="1234303"/>
            <a:ext cx="8352928" cy="5509200"/>
          </a:xfrm>
          <a:prstGeom prst="rect">
            <a:avLst/>
          </a:prstGeom>
        </p:spPr>
        <p:txBody>
          <a:bodyPr wrap="square">
            <a:spAutoFit/>
          </a:bodyPr>
          <a:lstStyle/>
          <a:p>
            <a:pPr algn="just"/>
            <a:r>
              <a:rPr lang="ru-RU" sz="2000" dirty="0" smtClean="0">
                <a:latin typeface="+mj-lt"/>
                <a:cs typeface="Helvetica" panose="020B0604020202020204" pitchFamily="34" charset="0"/>
              </a:rPr>
              <a:t>Основной источник неисправностей в микросхемах, применяемых в </a:t>
            </a:r>
            <a:r>
              <a:rPr lang="ru-RU" sz="2000" dirty="0" err="1" smtClean="0">
                <a:latin typeface="+mj-lt"/>
                <a:cs typeface="Helvetica" panose="020B0604020202020204" pitchFamily="34" charset="0"/>
              </a:rPr>
              <a:t>авионике</a:t>
            </a:r>
            <a:r>
              <a:rPr lang="ru-RU" sz="2000" dirty="0" smtClean="0">
                <a:latin typeface="+mj-lt"/>
                <a:cs typeface="Helvetica" panose="020B0604020202020204" pitchFamily="34" charset="0"/>
              </a:rPr>
              <a:t> и космических системах,— космическая радиация.</a:t>
            </a:r>
          </a:p>
          <a:p>
            <a:r>
              <a:rPr lang="ru-RU" i="1" dirty="0" smtClean="0">
                <a:latin typeface="+mj-lt"/>
                <a:cs typeface="Helvetica" panose="020B0604020202020204" pitchFamily="34" charset="0"/>
              </a:rPr>
              <a:t>(E. </a:t>
            </a:r>
            <a:r>
              <a:rPr lang="ru-RU" i="1" dirty="0" err="1" smtClean="0">
                <a:latin typeface="+mj-lt"/>
                <a:cs typeface="Helvetica" panose="020B0604020202020204" pitchFamily="34" charset="0"/>
              </a:rPr>
              <a:t>Petersen</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Single</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Event</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Effects</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in</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Aerospace</a:t>
            </a:r>
            <a:r>
              <a:rPr lang="ru-RU" i="1" dirty="0" smtClean="0">
                <a:latin typeface="+mj-lt"/>
                <a:cs typeface="Helvetica" panose="020B0604020202020204" pitchFamily="34" charset="0"/>
              </a:rPr>
              <a:t>, IEEE </a:t>
            </a:r>
            <a:r>
              <a:rPr lang="ru-RU" i="1" dirty="0" err="1" smtClean="0">
                <a:latin typeface="+mj-lt"/>
                <a:cs typeface="Helvetica" panose="020B0604020202020204" pitchFamily="34" charset="0"/>
              </a:rPr>
              <a:t>Press</a:t>
            </a:r>
            <a:r>
              <a:rPr lang="ru-RU" i="1" dirty="0" smtClean="0">
                <a:latin typeface="+mj-lt"/>
                <a:cs typeface="Helvetica" panose="020B0604020202020204" pitchFamily="34" charset="0"/>
              </a:rPr>
              <a:t>, 2011) </a:t>
            </a:r>
            <a:endParaRPr lang="en-US" i="1" dirty="0" smtClean="0">
              <a:latin typeface="+mj-lt"/>
              <a:cs typeface="Helvetica" panose="020B0604020202020204" pitchFamily="34" charset="0"/>
            </a:endParaRPr>
          </a:p>
          <a:p>
            <a:endParaRPr lang="en-US" sz="2000" dirty="0" smtClean="0">
              <a:latin typeface="+mj-lt"/>
              <a:cs typeface="Helvetica" panose="020B0604020202020204" pitchFamily="34" charset="0"/>
            </a:endParaRPr>
          </a:p>
          <a:p>
            <a:endParaRPr lang="ru-RU" sz="2000" dirty="0" smtClean="0">
              <a:latin typeface="+mj-lt"/>
              <a:cs typeface="Helvetica" panose="020B0604020202020204" pitchFamily="34" charset="0"/>
            </a:endParaRPr>
          </a:p>
          <a:p>
            <a:endParaRPr lang="en-US" sz="2000" dirty="0" smtClean="0">
              <a:latin typeface="+mj-lt"/>
              <a:cs typeface="Helvetica" panose="020B0604020202020204" pitchFamily="34" charset="0"/>
            </a:endParaRPr>
          </a:p>
          <a:p>
            <a:pPr algn="just"/>
            <a:r>
              <a:rPr lang="ru-RU" sz="2000" dirty="0" smtClean="0">
                <a:latin typeface="+mj-lt"/>
                <a:cs typeface="Helvetica" panose="020B0604020202020204" pitchFamily="34" charset="0"/>
              </a:rPr>
              <a:t>Воздействие заряженных частиц галактических космических лучей, естественных радиационных поясов Земли, а также солнечных космических лучей на микросхему может приводить к возникновению временных сбоев или постоянных отказов в работе.</a:t>
            </a:r>
          </a:p>
          <a:p>
            <a:pPr algn="just"/>
            <a:r>
              <a:rPr lang="ru-RU" i="1" dirty="0" smtClean="0">
                <a:latin typeface="+mj-lt"/>
                <a:cs typeface="Helvetica" panose="020B0604020202020204" pitchFamily="34" charset="0"/>
              </a:rPr>
              <a:t>(М. И. Панасюк и Л. С. Новиков, Модель космоса. Том II. Воздействие космической среды на мате- риалы и оборудование космических аппаратов, Москва, 2007) </a:t>
            </a:r>
            <a:endParaRPr lang="en-US" i="1" dirty="0" smtClean="0">
              <a:latin typeface="+mj-lt"/>
              <a:cs typeface="Helvetica" panose="020B0604020202020204" pitchFamily="34" charset="0"/>
            </a:endParaRPr>
          </a:p>
          <a:p>
            <a:endParaRPr lang="en-US" sz="2000" dirty="0" smtClean="0">
              <a:latin typeface="+mj-lt"/>
              <a:cs typeface="Helvetica" panose="020B0604020202020204" pitchFamily="34" charset="0"/>
            </a:endParaRPr>
          </a:p>
          <a:p>
            <a:endParaRPr lang="ru-RU" sz="2000" dirty="0" smtClean="0">
              <a:latin typeface="+mj-lt"/>
              <a:cs typeface="Helvetica" panose="020B0604020202020204" pitchFamily="34" charset="0"/>
            </a:endParaRPr>
          </a:p>
          <a:p>
            <a:endParaRPr lang="en-US" sz="2000" dirty="0" smtClean="0">
              <a:latin typeface="+mj-lt"/>
              <a:cs typeface="Helvetica" panose="020B0604020202020204" pitchFamily="34" charset="0"/>
            </a:endParaRPr>
          </a:p>
          <a:p>
            <a:pPr algn="just"/>
            <a:r>
              <a:rPr lang="ru-RU" sz="2000" dirty="0" smtClean="0">
                <a:latin typeface="+mj-lt"/>
                <a:cs typeface="Helvetica" panose="020B0604020202020204" pitchFamily="34" charset="0"/>
              </a:rPr>
              <a:t>Эффекты от воздействия радиации можно разделить на две группы: эффекты поглощенной дозы и одиночные случайные эффекты.</a:t>
            </a:r>
            <a:r>
              <a:rPr lang="ru-RU" sz="2000" i="1" dirty="0" smtClean="0">
                <a:latin typeface="+mj-lt"/>
                <a:cs typeface="Helvetica" panose="020B0604020202020204" pitchFamily="34" charset="0"/>
              </a:rPr>
              <a:t> </a:t>
            </a:r>
          </a:p>
          <a:p>
            <a:pPr algn="just"/>
            <a:r>
              <a:rPr lang="ru-RU" i="1" dirty="0" smtClean="0">
                <a:latin typeface="+mj-lt"/>
                <a:cs typeface="Helvetica" panose="020B0604020202020204" pitchFamily="34" charset="0"/>
              </a:rPr>
              <a:t>(K. </a:t>
            </a:r>
            <a:r>
              <a:rPr lang="ru-RU" i="1" dirty="0" err="1" smtClean="0">
                <a:latin typeface="+mj-lt"/>
                <a:cs typeface="Helvetica" panose="020B0604020202020204" pitchFamily="34" charset="0"/>
              </a:rPr>
              <a:t>Iniewski</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Radiation</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Effects</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in</a:t>
            </a:r>
            <a:r>
              <a:rPr lang="ru-RU" i="1" dirty="0" smtClean="0">
                <a:latin typeface="+mj-lt"/>
                <a:cs typeface="Helvetica" panose="020B0604020202020204" pitchFamily="34" charset="0"/>
              </a:rPr>
              <a:t> </a:t>
            </a:r>
            <a:r>
              <a:rPr lang="ru-RU" i="1" dirty="0" err="1" smtClean="0">
                <a:latin typeface="+mj-lt"/>
                <a:cs typeface="Helvetica" panose="020B0604020202020204" pitchFamily="34" charset="0"/>
              </a:rPr>
              <a:t>semiconductors</a:t>
            </a:r>
            <a:r>
              <a:rPr lang="ru-RU" i="1" dirty="0" smtClean="0">
                <a:latin typeface="+mj-lt"/>
                <a:cs typeface="Helvetica" panose="020B0604020202020204" pitchFamily="34" charset="0"/>
              </a:rPr>
              <a:t>, CRC </a:t>
            </a:r>
            <a:r>
              <a:rPr lang="ru-RU" i="1" dirty="0" err="1" smtClean="0">
                <a:latin typeface="+mj-lt"/>
                <a:cs typeface="Helvetica" panose="020B0604020202020204" pitchFamily="34" charset="0"/>
              </a:rPr>
              <a:t>Press</a:t>
            </a:r>
            <a:r>
              <a:rPr lang="ru-RU" i="1" dirty="0" smtClean="0">
                <a:latin typeface="+mj-lt"/>
                <a:cs typeface="Helvetica" panose="020B0604020202020204" pitchFamily="34" charset="0"/>
              </a:rPr>
              <a:t>, 2010)</a:t>
            </a:r>
            <a:endParaRPr lang="ru-RU" dirty="0">
              <a:latin typeface="+mj-lt"/>
              <a:cs typeface="Helvetica" panose="020B0604020202020204" pitchFamily="34" charset="0"/>
            </a:endParaRPr>
          </a:p>
        </p:txBody>
      </p:sp>
      <p:sp>
        <p:nvSpPr>
          <p:cNvPr id="6" name="Заголовок 1"/>
          <p:cNvSpPr>
            <a:spLocks noGrp="1"/>
          </p:cNvSpPr>
          <p:nvPr>
            <p:ph type="title"/>
          </p:nvPr>
        </p:nvSpPr>
        <p:spPr>
          <a:xfrm>
            <a:off x="628650" y="14699"/>
            <a:ext cx="7886700" cy="1325563"/>
          </a:xfrm>
        </p:spPr>
        <p:txBody>
          <a:bodyPr/>
          <a:lstStyle/>
          <a:p>
            <a:pPr algn="ctr"/>
            <a:r>
              <a:rPr lang="ru-RU" altLang="ru-RU" sz="2800" dirty="0" smtClean="0"/>
              <a:t>Актуальность</a:t>
            </a:r>
          </a:p>
        </p:txBody>
      </p:sp>
      <p:sp>
        <p:nvSpPr>
          <p:cNvPr id="7" name="Стрелка вниз 6"/>
          <p:cNvSpPr/>
          <p:nvPr/>
        </p:nvSpPr>
        <p:spPr>
          <a:xfrm>
            <a:off x="4283968" y="234888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Стрелка вниз 7"/>
          <p:cNvSpPr/>
          <p:nvPr/>
        </p:nvSpPr>
        <p:spPr>
          <a:xfrm>
            <a:off x="4283968" y="5085184"/>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16374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50</a:t>
            </a:fld>
            <a:r>
              <a:rPr lang="en-US" altLang="ru-RU" smtClean="0"/>
              <a:t>/1</a:t>
            </a:r>
            <a:r>
              <a:rPr lang="ru-RU" altLang="ru-RU" smtClean="0"/>
              <a:t>7</a:t>
            </a:r>
            <a:endParaRPr lang="ru-RU" altLang="ru-RU"/>
          </a:p>
        </p:txBody>
      </p:sp>
      <p:sp>
        <p:nvSpPr>
          <p:cNvPr id="6" name="Прямоугольник 5"/>
          <p:cNvSpPr/>
          <p:nvPr/>
        </p:nvSpPr>
        <p:spPr>
          <a:xfrm>
            <a:off x="179512" y="693195"/>
            <a:ext cx="8784976" cy="5801588"/>
          </a:xfrm>
          <a:prstGeom prst="rect">
            <a:avLst/>
          </a:prstGeom>
        </p:spPr>
        <p:txBody>
          <a:bodyPr wrap="square">
            <a:spAutoFit/>
          </a:bodyPr>
          <a:lstStyle/>
          <a:p>
            <a:pPr algn="just" defTabSz="685800">
              <a:lnSpc>
                <a:spcPct val="90000"/>
              </a:lnSpc>
              <a:spcBef>
                <a:spcPts val="750"/>
              </a:spcBef>
            </a:pPr>
            <a:r>
              <a:rPr lang="ru-RU" sz="1300" dirty="0">
                <a:latin typeface="+mn-lt"/>
                <a:cs typeface="+mn-cs"/>
              </a:rPr>
              <a:t>5.	Предложен перспективный подход к решению задачи обеспечения </a:t>
            </a:r>
            <a:r>
              <a:rPr lang="ru-RU" sz="1300" dirty="0" err="1">
                <a:latin typeface="+mn-lt"/>
                <a:cs typeface="+mn-cs"/>
              </a:rPr>
              <a:t>сбоеустойчивости</a:t>
            </a:r>
            <a:r>
              <a:rPr lang="ru-RU" sz="1300" dirty="0">
                <a:latin typeface="+mn-lt"/>
                <a:cs typeface="+mn-cs"/>
              </a:rPr>
              <a:t> логических схем на основе внедрения структурной избыточности, базисом которого являются методы помехоустойчивого кодирования. Разработаны программные средства автоматизации проектирования схем функционального контроля. Предложена методология оценки обнаруживающих свойств схем функционального контроля. Проведены вычислительные эксперименты по оценке структурной избыточности и обнаруживающей способности схем функционального контроля.</a:t>
            </a:r>
          </a:p>
          <a:p>
            <a:pPr algn="just" defTabSz="685800">
              <a:lnSpc>
                <a:spcPct val="90000"/>
              </a:lnSpc>
              <a:spcBef>
                <a:spcPts val="750"/>
              </a:spcBef>
            </a:pPr>
            <a:r>
              <a:rPr lang="ru-RU" sz="1300" dirty="0">
                <a:latin typeface="+mn-lt"/>
                <a:cs typeface="+mn-cs"/>
              </a:rPr>
              <a:t>6.	Предложены методы построения комбинационных схем на основе битовых пространств Хэмминга. Суть метода заключается в замене используемых логических вентилей в схеме до некоторых расширенных логических структур. При использовании двухбитных пространств Хемминга расширенные вентили приобретают способность передавать информацию о возникающем сбое последующим вентилям вплоть до флага ошибки, обеспечивая функциональный контроль комбинационной схемы. В случае </a:t>
            </a:r>
            <a:r>
              <a:rPr lang="ru-RU" sz="1300" dirty="0" err="1">
                <a:latin typeface="+mn-lt"/>
                <a:cs typeface="+mn-cs"/>
              </a:rPr>
              <a:t>трехбитных</a:t>
            </a:r>
            <a:r>
              <a:rPr lang="ru-RU" sz="1300" dirty="0">
                <a:latin typeface="+mn-lt"/>
                <a:cs typeface="+mn-cs"/>
              </a:rPr>
              <a:t> пространств, каждый расширенный вентиль способен исправлять ошибки на вентилях предыдущего уровня. Данный подход продемонстрировал высокий уровень обнаруживающей и исправляющей способности для модели кратных ошибок, однако обладает высокими аппаратными затратами. Реализация расширенных вентилей на транзисторном уровне позволит существенно сократить избыточность при реализации данного метода.</a:t>
            </a:r>
          </a:p>
          <a:p>
            <a:pPr algn="just" defTabSz="685800">
              <a:lnSpc>
                <a:spcPct val="90000"/>
              </a:lnSpc>
              <a:spcBef>
                <a:spcPts val="750"/>
              </a:spcBef>
            </a:pPr>
            <a:r>
              <a:rPr lang="ru-RU" sz="1300" dirty="0">
                <a:latin typeface="+mn-lt"/>
                <a:cs typeface="+mn-cs"/>
              </a:rPr>
              <a:t>7.	Предложен метод построения </a:t>
            </a:r>
            <a:r>
              <a:rPr lang="ru-RU" sz="1300" dirty="0" err="1">
                <a:latin typeface="+mn-lt"/>
                <a:cs typeface="+mn-cs"/>
              </a:rPr>
              <a:t>сбоеустойчивых</a:t>
            </a:r>
            <a:r>
              <a:rPr lang="ru-RU" sz="1300" dirty="0">
                <a:latin typeface="+mn-lt"/>
                <a:cs typeface="+mn-cs"/>
              </a:rPr>
              <a:t> комбинационных схем на основе спектрального R-кода с проверкой на четность. Реализован автоматизированный генератор схем функционального контроля на основе R-кода. По результатам проведенных численных экспериментов было выявлено, что предложенный подход обладает меньшей структурной избыточностью, чем схема тройного </a:t>
            </a:r>
            <a:r>
              <a:rPr lang="ru-RU" sz="1300" dirty="0" err="1">
                <a:latin typeface="+mn-lt"/>
                <a:cs typeface="+mn-cs"/>
              </a:rPr>
              <a:t>мажорирования</a:t>
            </a:r>
            <a:r>
              <a:rPr lang="ru-RU" sz="1300" dirty="0">
                <a:latin typeface="+mn-lt"/>
                <a:cs typeface="+mn-cs"/>
              </a:rPr>
              <a:t> для всех схем из тестовых наборов в среднем на 20%. Обнаруживающие свойства характеризуются вероятностью маскирования 63,6%, при вероятности исправления около 21% сбоев, пропустив при этом только 3,2% сбоев.</a:t>
            </a:r>
          </a:p>
          <a:p>
            <a:pPr algn="just" defTabSz="685800">
              <a:lnSpc>
                <a:spcPct val="90000"/>
              </a:lnSpc>
              <a:spcBef>
                <a:spcPts val="750"/>
              </a:spcBef>
            </a:pPr>
            <a:r>
              <a:rPr lang="ru-RU" sz="1300" dirty="0">
                <a:latin typeface="+mn-lt"/>
                <a:cs typeface="+mn-cs"/>
              </a:rPr>
              <a:t>8.	Разработан маршрут проектирования схем функционального контроля комбинационных схем на основе методов избыточного кодирования. В основе лежат средства автоматизации проектирования схем функционального контроля, аналитические зависимости для вероятности пропуска ошибки схем функционального контроля, а также эмпирические результаты оценки структурных затрат и результатов моделирования обнаруживающей способности различных помехоустойчивых кодов на большом наборе </a:t>
            </a:r>
            <a:r>
              <a:rPr lang="ru-RU" sz="1300" dirty="0" err="1">
                <a:latin typeface="+mn-lt"/>
                <a:cs typeface="+mn-cs"/>
              </a:rPr>
              <a:t>бенчмарк</a:t>
            </a:r>
            <a:r>
              <a:rPr lang="ru-RU" sz="1300" dirty="0">
                <a:latin typeface="+mn-lt"/>
                <a:cs typeface="+mn-cs"/>
              </a:rPr>
              <a:t> схем. Предложен маршрут проектирования </a:t>
            </a:r>
            <a:r>
              <a:rPr lang="ru-RU" sz="1300" dirty="0" err="1">
                <a:latin typeface="+mn-lt"/>
                <a:cs typeface="+mn-cs"/>
              </a:rPr>
              <a:t>сбоеустойчивых</a:t>
            </a:r>
            <a:r>
              <a:rPr lang="ru-RU" sz="1300" dirty="0">
                <a:latin typeface="+mn-lt"/>
                <a:cs typeface="+mn-cs"/>
              </a:rPr>
              <a:t> интегральных схем, обеспечивающий повышение маскирующих свойств комбинационных участков схемы. Оценка </a:t>
            </a:r>
            <a:r>
              <a:rPr lang="ru-RU" sz="1300" dirty="0" err="1">
                <a:latin typeface="+mn-lt"/>
                <a:cs typeface="+mn-cs"/>
              </a:rPr>
              <a:t>сбоеустойчивости</a:t>
            </a:r>
            <a:r>
              <a:rPr lang="ru-RU" sz="1300" dirty="0">
                <a:latin typeface="+mn-lt"/>
                <a:cs typeface="+mn-cs"/>
              </a:rPr>
              <a:t> комбинационных схем производится с учетом моделирования потока тяжелых заряженных частиц на топологическом уровне. Базовым этапом маршрута является метод локального </a:t>
            </a:r>
            <a:r>
              <a:rPr lang="ru-RU" sz="1300" dirty="0" err="1">
                <a:latin typeface="+mn-lt"/>
                <a:cs typeface="+mn-cs"/>
              </a:rPr>
              <a:t>ресинтеза</a:t>
            </a:r>
            <a:r>
              <a:rPr lang="ru-RU" sz="1300" dirty="0">
                <a:latin typeface="+mn-lt"/>
                <a:cs typeface="+mn-cs"/>
              </a:rPr>
              <a:t> комбинационных схем. Предложена информационная система для оценки эффективности работы произвольных алгоритмов защиты логических или арифметических схем без обратных связей.</a:t>
            </a:r>
          </a:p>
        </p:txBody>
      </p:sp>
      <p:sp>
        <p:nvSpPr>
          <p:cNvPr id="7" name="Заголовок 1"/>
          <p:cNvSpPr>
            <a:spLocks noGrp="1"/>
          </p:cNvSpPr>
          <p:nvPr>
            <p:ph type="title"/>
          </p:nvPr>
        </p:nvSpPr>
        <p:spPr>
          <a:xfrm>
            <a:off x="628650" y="0"/>
            <a:ext cx="7886700" cy="831627"/>
          </a:xfrm>
        </p:spPr>
        <p:txBody>
          <a:bodyPr/>
          <a:lstStyle/>
          <a:p>
            <a:pPr algn="ctr"/>
            <a:r>
              <a:rPr lang="ru-RU" dirty="0"/>
              <a:t>Выводы </a:t>
            </a:r>
            <a:r>
              <a:rPr lang="ru-RU" dirty="0" smtClean="0"/>
              <a:t>(2/2</a:t>
            </a:r>
            <a:r>
              <a:rPr lang="ru-RU" dirty="0"/>
              <a:t>)</a:t>
            </a:r>
          </a:p>
        </p:txBody>
      </p:sp>
    </p:spTree>
    <p:extLst>
      <p:ext uri="{BB962C8B-B14F-4D97-AF65-F5344CB8AC3E}">
        <p14:creationId xmlns:p14="http://schemas.microsoft.com/office/powerpoint/2010/main" val="140581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51</a:t>
            </a:fld>
            <a:r>
              <a:rPr lang="en-US" altLang="ru-RU" smtClean="0"/>
              <a:t>/1</a:t>
            </a:r>
            <a:r>
              <a:rPr lang="ru-RU" altLang="ru-RU" smtClean="0"/>
              <a:t>7</a:t>
            </a:r>
            <a:endParaRPr lang="ru-RU" altLang="ru-RU"/>
          </a:p>
        </p:txBody>
      </p:sp>
      <p:sp>
        <p:nvSpPr>
          <p:cNvPr id="5" name="Прямоугольник 4"/>
          <p:cNvSpPr/>
          <p:nvPr/>
        </p:nvSpPr>
        <p:spPr>
          <a:xfrm>
            <a:off x="107504" y="0"/>
            <a:ext cx="8782255" cy="6709529"/>
          </a:xfrm>
          <a:prstGeom prst="rect">
            <a:avLst/>
          </a:prstGeom>
        </p:spPr>
        <p:txBody>
          <a:bodyPr wrap="square">
            <a:spAutoFit/>
          </a:bodyPr>
          <a:lstStyle/>
          <a:p>
            <a:pPr indent="457200" algn="ctr">
              <a:lnSpc>
                <a:spcPct val="150000"/>
              </a:lnSpc>
              <a:spcAft>
                <a:spcPts val="600"/>
              </a:spcAft>
            </a:pPr>
            <a:r>
              <a:rPr lang="ru-RU" sz="1400" b="1" kern="50" dirty="0">
                <a:latin typeface="Times New Roman" panose="02020603050405020304" pitchFamily="18" charset="0"/>
                <a:ea typeface="Arial Unicode MS"/>
              </a:rPr>
              <a:t>Статьи в периодических изданиях, рекомендованных ВАК РФ</a:t>
            </a:r>
            <a:endParaRPr lang="ru-RU" sz="1200" kern="50" dirty="0">
              <a:latin typeface="Arial" panose="020B0604020202020204" pitchFamily="34" charset="0"/>
              <a:ea typeface="Arial Unicode MS"/>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Соловьев А.Н., Мячиков М.В. Моделирование возникновения неисправностей для оценки </a:t>
            </a:r>
            <a:r>
              <a:rPr lang="ru-RU" sz="1400" dirty="0" err="1">
                <a:latin typeface="Times New Roman" panose="02020603050405020304" pitchFamily="18" charset="0"/>
                <a:ea typeface="Times New Roman" panose="02020603050405020304" pitchFamily="18" charset="0"/>
              </a:rPr>
              <a:t>надежностных</a:t>
            </a:r>
            <a:r>
              <a:rPr lang="ru-RU" sz="1400" dirty="0">
                <a:latin typeface="Times New Roman" panose="02020603050405020304" pitchFamily="18" charset="0"/>
                <a:ea typeface="Times New Roman" panose="02020603050405020304" pitchFamily="18" charset="0"/>
              </a:rPr>
              <a:t> характеристик логических схем // Информационные технологии. 2014. № 11. С. 30-36.</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Мячиков М.В., </a:t>
            </a:r>
            <a:r>
              <a:rPr lang="ru-RU" sz="1400" dirty="0" err="1">
                <a:latin typeface="Times New Roman" panose="02020603050405020304" pitchFamily="18" charset="0"/>
                <a:ea typeface="Times New Roman" panose="02020603050405020304" pitchFamily="18" charset="0"/>
              </a:rPr>
              <a:t>Тельпухова</a:t>
            </a:r>
            <a:r>
              <a:rPr lang="ru-RU" sz="1400" dirty="0">
                <a:latin typeface="Times New Roman" panose="02020603050405020304" pitchFamily="18" charset="0"/>
                <a:ea typeface="Times New Roman" panose="02020603050405020304" pitchFamily="18" charset="0"/>
              </a:rPr>
              <a:t> Н.В. Разработка технологически независимых метрик для оценки маскирующих свойств логических схем // Вычислительные технологии. 2016. Т. 21. № 2. С. 53-62.</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Мячиков М.В. Повышение отказоустойчивости логических схем с использованием нестандартных мажоритарных элементов // Информационные технологии. 2015. Т. 21. № 10. С. 749-756.</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Мячиков М.В. Методы повышения производительности вычислений при расчете метрик надежности комбинационных логических схем // Вычислительные технологии. 2016. Т. 21. № 6. С. 104-112.</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Рухлов В.С. Тестовая система для сравнения алгоритмов, увеличивающих надежность комбинационных схем // Информационные технологии. 2015. Т. 21. № 12. С. 910-915.</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Повышение </a:t>
            </a:r>
            <a:r>
              <a:rPr lang="ru-RU" sz="1400" dirty="0" err="1">
                <a:latin typeface="Times New Roman" panose="02020603050405020304" pitchFamily="18" charset="0"/>
                <a:ea typeface="Times New Roman" panose="02020603050405020304" pitchFamily="18" charset="0"/>
              </a:rPr>
              <a:t>сбоеустойчивости</a:t>
            </a:r>
            <a:r>
              <a:rPr lang="ru-RU" sz="1400" dirty="0">
                <a:latin typeface="Times New Roman" panose="02020603050405020304" pitchFamily="18" charset="0"/>
                <a:ea typeface="Times New Roman" panose="02020603050405020304" pitchFamily="18" charset="0"/>
              </a:rPr>
              <a:t> логических схем на основе частичного </a:t>
            </a:r>
            <a:r>
              <a:rPr lang="ru-RU" sz="1400" dirty="0" err="1">
                <a:latin typeface="Times New Roman" panose="02020603050405020304" pitchFamily="18" charset="0"/>
                <a:ea typeface="Times New Roman" panose="02020603050405020304" pitchFamily="18" charset="0"/>
              </a:rPr>
              <a:t>ресинтеза</a:t>
            </a:r>
            <a:r>
              <a:rPr lang="ru-RU" sz="1400" dirty="0">
                <a:latin typeface="Times New Roman" panose="02020603050405020304" pitchFamily="18" charset="0"/>
                <a:ea typeface="Times New Roman" panose="02020603050405020304" pitchFamily="18" charset="0"/>
              </a:rPr>
              <a:t> схемы // Информационные технологии. 2016. Т. 22. № 7. С. 515-522.</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a:t>
            </a:r>
            <a:r>
              <a:rPr lang="ru-RU" sz="1400" dirty="0" err="1">
                <a:latin typeface="Times New Roman" panose="02020603050405020304" pitchFamily="18" charset="0"/>
                <a:ea typeface="Times New Roman" panose="02020603050405020304" pitchFamily="18" charset="0"/>
              </a:rPr>
              <a:t>Тельпухова</a:t>
            </a:r>
            <a:r>
              <a:rPr lang="ru-RU" sz="1400" dirty="0">
                <a:latin typeface="Times New Roman" panose="02020603050405020304" pitchFamily="18" charset="0"/>
                <a:ea typeface="Times New Roman" panose="02020603050405020304" pitchFamily="18" charset="0"/>
              </a:rPr>
              <a:t> Н.В., Щелоков А.Н. Оценка параметра логической чувствительности комбинационной схемы к однократным ошибкам с помощью вероятностных методов // Известия ЮФУ. Технические науки. 2016. № 7 (180). С. 149-158.</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Рухлов В.С., Рухлов И.С. Исследование и разработка методов оценки </a:t>
            </a:r>
            <a:r>
              <a:rPr lang="ru-RU" sz="1400" dirty="0" err="1">
                <a:latin typeface="Times New Roman" panose="02020603050405020304" pitchFamily="18" charset="0"/>
                <a:ea typeface="Times New Roman" panose="02020603050405020304" pitchFamily="18" charset="0"/>
              </a:rPr>
              <a:t>сбоеустойчивости</a:t>
            </a:r>
            <a:r>
              <a:rPr lang="ru-RU" sz="1400" dirty="0">
                <a:latin typeface="Times New Roman" panose="02020603050405020304" pitchFamily="18" charset="0"/>
                <a:ea typeface="Times New Roman" panose="02020603050405020304" pitchFamily="18" charset="0"/>
              </a:rPr>
              <a:t> комбинационных схем, реализованных в базисе ПЛИС // Инженерный вестник Дона. 2016. Т. 40. № 1 (40). С. 21.</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sz="1400" dirty="0" err="1">
                <a:latin typeface="Times New Roman" panose="02020603050405020304" pitchFamily="18" charset="0"/>
                <a:ea typeface="Times New Roman" panose="02020603050405020304" pitchFamily="18" charset="0"/>
              </a:rPr>
              <a:t>Стемпковский</a:t>
            </a:r>
            <a:r>
              <a:rPr lang="ru-RU" sz="1400" dirty="0">
                <a:latin typeface="Times New Roman" panose="02020603050405020304" pitchFamily="18" charset="0"/>
                <a:ea typeface="Times New Roman" panose="02020603050405020304" pitchFamily="18" charset="0"/>
              </a:rPr>
              <a:t> А.Л.,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a:t>
            </a:r>
            <a:r>
              <a:rPr lang="ru-RU" sz="1400" dirty="0" err="1">
                <a:latin typeface="Times New Roman" panose="02020603050405020304" pitchFamily="18" charset="0"/>
                <a:ea typeface="Times New Roman" panose="02020603050405020304" pitchFamily="18" charset="0"/>
              </a:rPr>
              <a:t>Тельпухова</a:t>
            </a:r>
            <a:r>
              <a:rPr lang="ru-RU" sz="1400" dirty="0">
                <a:latin typeface="Times New Roman" panose="02020603050405020304" pitchFamily="18" charset="0"/>
                <a:ea typeface="Times New Roman" panose="02020603050405020304" pitchFamily="18" charset="0"/>
              </a:rPr>
              <a:t> Н.В. Исследование вероятностных методов оценки логической уязвимости комбинационных схем // Проблемы разработки перспективных микро- и </a:t>
            </a:r>
            <a:r>
              <a:rPr lang="ru-RU" sz="1400" dirty="0" err="1">
                <a:latin typeface="Times New Roman" panose="02020603050405020304" pitchFamily="18" charset="0"/>
                <a:ea typeface="Times New Roman" panose="02020603050405020304" pitchFamily="18" charset="0"/>
              </a:rPr>
              <a:t>наноэлектронных</a:t>
            </a:r>
            <a:r>
              <a:rPr lang="ru-RU" sz="1400" dirty="0">
                <a:latin typeface="Times New Roman" panose="02020603050405020304" pitchFamily="18" charset="0"/>
                <a:ea typeface="Times New Roman" panose="02020603050405020304" pitchFamily="18" charset="0"/>
              </a:rPr>
              <a:t> систем (МЭС). 2016. № 4. С. 121-126.</a:t>
            </a:r>
            <a:endParaRPr lang="ru-RU" sz="1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5271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52</a:t>
            </a:fld>
            <a:r>
              <a:rPr lang="en-US" altLang="ru-RU" smtClean="0"/>
              <a:t>/1</a:t>
            </a:r>
            <a:r>
              <a:rPr lang="ru-RU" altLang="ru-RU" smtClean="0"/>
              <a:t>7</a:t>
            </a:r>
            <a:endParaRPr lang="ru-RU" altLang="ru-RU"/>
          </a:p>
        </p:txBody>
      </p:sp>
      <p:sp>
        <p:nvSpPr>
          <p:cNvPr id="5" name="Прямоугольник 4"/>
          <p:cNvSpPr/>
          <p:nvPr/>
        </p:nvSpPr>
        <p:spPr>
          <a:xfrm>
            <a:off x="179512" y="44624"/>
            <a:ext cx="8712968" cy="6494085"/>
          </a:xfrm>
          <a:prstGeom prst="rect">
            <a:avLst/>
          </a:prstGeom>
        </p:spPr>
        <p:txBody>
          <a:bodyPr wrap="square">
            <a:spAutoFit/>
          </a:bodyPr>
          <a:lstStyle/>
          <a:p>
            <a:pPr lvl="0" indent="457200" algn="ctr">
              <a:lnSpc>
                <a:spcPct val="150000"/>
              </a:lnSpc>
              <a:spcAft>
                <a:spcPts val="600"/>
              </a:spcAft>
              <a:tabLst>
                <a:tab pos="685800" algn="l"/>
              </a:tabLst>
            </a:pPr>
            <a:r>
              <a:rPr lang="ru-RU" sz="1400" b="1" kern="50" dirty="0">
                <a:latin typeface="Times New Roman" panose="02020603050405020304" pitchFamily="18" charset="0"/>
                <a:ea typeface="Arial Unicode MS"/>
              </a:rPr>
              <a:t>Статьи </a:t>
            </a:r>
            <a:r>
              <a:rPr lang="ru-RU" sz="1400" b="1" kern="50" dirty="0">
                <a:latin typeface="Times New Roman" panose="02020603050405020304" pitchFamily="18" charset="0"/>
                <a:ea typeface="Arial Unicode MS"/>
              </a:rPr>
              <a:t>в периодических изданиях, рекомендованных ВАК </a:t>
            </a:r>
            <a:r>
              <a:rPr lang="ru-RU" sz="1400" b="1" kern="50" dirty="0" smtClean="0">
                <a:latin typeface="Times New Roman" panose="02020603050405020304" pitchFamily="18" charset="0"/>
                <a:ea typeface="Arial Unicode MS"/>
              </a:rPr>
              <a:t>РФ</a:t>
            </a:r>
            <a:endParaRPr lang="ru-RU" sz="1400" dirty="0" smtClean="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en-US" sz="1400" dirty="0" err="1" smtClean="0">
                <a:latin typeface="Times New Roman" panose="02020603050405020304" pitchFamily="18" charset="0"/>
                <a:ea typeface="Times New Roman" panose="02020603050405020304" pitchFamily="18" charset="0"/>
              </a:rPr>
              <a:t>Stempkovskiy</a:t>
            </a:r>
            <a:r>
              <a:rPr lang="en-US" sz="1400" dirty="0" smtClean="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A.L, </a:t>
            </a:r>
            <a:r>
              <a:rPr lang="en-US" sz="1400" dirty="0" err="1">
                <a:latin typeface="Times New Roman" panose="02020603050405020304" pitchFamily="18" charset="0"/>
                <a:ea typeface="Times New Roman" panose="02020603050405020304" pitchFamily="18" charset="0"/>
              </a:rPr>
              <a:t>Telpukhov</a:t>
            </a:r>
            <a:r>
              <a:rPr lang="en-US" sz="1400" dirty="0">
                <a:latin typeface="Times New Roman" panose="02020603050405020304" pitchFamily="18" charset="0"/>
                <a:ea typeface="Times New Roman" panose="02020603050405020304" pitchFamily="18" charset="0"/>
              </a:rPr>
              <a:t> D.V., </a:t>
            </a:r>
            <a:r>
              <a:rPr lang="en-US" sz="1400" dirty="0" err="1">
                <a:latin typeface="Times New Roman" panose="02020603050405020304" pitchFamily="18" charset="0"/>
                <a:ea typeface="Times New Roman" panose="02020603050405020304" pitchFamily="18" charset="0"/>
              </a:rPr>
              <a:t>Solovyev</a:t>
            </a:r>
            <a:r>
              <a:rPr lang="en-US" sz="1400" dirty="0">
                <a:latin typeface="Times New Roman" panose="02020603050405020304" pitchFamily="18" charset="0"/>
                <a:ea typeface="Times New Roman" panose="02020603050405020304" pitchFamily="18" charset="0"/>
              </a:rPr>
              <a:t> R.A., </a:t>
            </a:r>
            <a:r>
              <a:rPr lang="en-US" sz="1400" dirty="0" err="1">
                <a:latin typeface="Times New Roman" panose="02020603050405020304" pitchFamily="18" charset="0"/>
                <a:ea typeface="Times New Roman" panose="02020603050405020304" pitchFamily="18" charset="0"/>
              </a:rPr>
              <a:t>Naviner</a:t>
            </a:r>
            <a:r>
              <a:rPr lang="en-US" sz="1400" dirty="0">
                <a:latin typeface="Times New Roman" panose="02020603050405020304" pitchFamily="18" charset="0"/>
                <a:ea typeface="Times New Roman" panose="02020603050405020304" pitchFamily="18" charset="0"/>
              </a:rPr>
              <a:t> L., </a:t>
            </a:r>
            <a:r>
              <a:rPr lang="en-US" sz="1400" dirty="0" err="1">
                <a:latin typeface="Times New Roman" panose="02020603050405020304" pitchFamily="18" charset="0"/>
                <a:ea typeface="Times New Roman" panose="02020603050405020304" pitchFamily="18" charset="0"/>
              </a:rPr>
              <a:t>Myachikov</a:t>
            </a:r>
            <a:r>
              <a:rPr lang="en-US" sz="1400" dirty="0">
                <a:latin typeface="Times New Roman" panose="02020603050405020304" pitchFamily="18" charset="0"/>
                <a:ea typeface="Times New Roman" panose="02020603050405020304" pitchFamily="18" charset="0"/>
              </a:rPr>
              <a:t> M.V. Practical Metrics for Evaluation of Fault-Tolerant Logic Design // 2017 IEEE Conference of Russian Young Researchers in Electrical and Electronic Engineering (</a:t>
            </a:r>
            <a:r>
              <a:rPr lang="en-US" sz="1400" dirty="0" err="1">
                <a:latin typeface="Times New Roman" panose="02020603050405020304" pitchFamily="18" charset="0"/>
                <a:ea typeface="Times New Roman" panose="02020603050405020304" pitchFamily="18" charset="0"/>
              </a:rPr>
              <a:t>EIConRus</a:t>
            </a:r>
            <a:r>
              <a:rPr lang="en-US" sz="1400" dirty="0">
                <a:latin typeface="Times New Roman" panose="02020603050405020304" pitchFamily="18" charset="0"/>
                <a:ea typeface="Times New Roman" panose="02020603050405020304" pitchFamily="18" charset="0"/>
              </a:rPr>
              <a:t>), pp. 569-573.</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en-US" sz="1400" dirty="0" smtClean="0">
                <a:latin typeface="Times New Roman" panose="02020603050405020304" pitchFamily="18" charset="0"/>
                <a:ea typeface="Times New Roman" panose="02020603050405020304" pitchFamily="18" charset="0"/>
              </a:rPr>
              <a:t>S</a:t>
            </a:r>
            <a:r>
              <a:rPr lang="en-US" sz="1400" dirty="0">
                <a:latin typeface="Times New Roman" panose="02020603050405020304" pitchFamily="18" charset="0"/>
                <a:ea typeface="Times New Roman" panose="02020603050405020304" pitchFamily="18" charset="0"/>
              </a:rPr>
              <a:t>. V. </a:t>
            </a:r>
            <a:r>
              <a:rPr lang="en-US" sz="1400" dirty="0" err="1">
                <a:latin typeface="Times New Roman" panose="02020603050405020304" pitchFamily="18" charset="0"/>
                <a:ea typeface="Times New Roman" panose="02020603050405020304" pitchFamily="18" charset="0"/>
              </a:rPr>
              <a:t>Gavrilov</a:t>
            </a:r>
            <a:r>
              <a:rPr lang="en-US" sz="1400" dirty="0">
                <a:latin typeface="Times New Roman" panose="02020603050405020304" pitchFamily="18" charset="0"/>
                <a:ea typeface="Times New Roman" panose="02020603050405020304" pitchFamily="18" charset="0"/>
              </a:rPr>
              <a:t>, S. I. </a:t>
            </a:r>
            <a:r>
              <a:rPr lang="en-US" sz="1400" dirty="0" err="1">
                <a:latin typeface="Times New Roman" panose="02020603050405020304" pitchFamily="18" charset="0"/>
                <a:ea typeface="Times New Roman" panose="02020603050405020304" pitchFamily="18" charset="0"/>
              </a:rPr>
              <a:t>Gurov</a:t>
            </a:r>
            <a:r>
              <a:rPr lang="en-US" sz="1400" dirty="0">
                <a:latin typeface="Times New Roman" panose="02020603050405020304" pitchFamily="18" charset="0"/>
                <a:ea typeface="Times New Roman" panose="02020603050405020304" pitchFamily="18" charset="0"/>
              </a:rPr>
              <a:t>, T. D. </a:t>
            </a:r>
            <a:r>
              <a:rPr lang="en-US" sz="1400" dirty="0" err="1">
                <a:latin typeface="Times New Roman" panose="02020603050405020304" pitchFamily="18" charset="0"/>
                <a:ea typeface="Times New Roman" panose="02020603050405020304" pitchFamily="18" charset="0"/>
              </a:rPr>
              <a:t>Zhukova</a:t>
            </a:r>
            <a:r>
              <a:rPr lang="en-US" sz="1400" dirty="0">
                <a:latin typeface="Times New Roman" panose="02020603050405020304" pitchFamily="18" charset="0"/>
                <a:ea typeface="Times New Roman" panose="02020603050405020304" pitchFamily="18" charset="0"/>
              </a:rPr>
              <a:t>, V. S. </a:t>
            </a:r>
            <a:r>
              <a:rPr lang="en-US" sz="1400" dirty="0" err="1">
                <a:latin typeface="Times New Roman" panose="02020603050405020304" pitchFamily="18" charset="0"/>
                <a:ea typeface="Times New Roman" panose="02020603050405020304" pitchFamily="18" charset="0"/>
              </a:rPr>
              <a:t>Rukhlov</a:t>
            </a:r>
            <a:r>
              <a:rPr lang="en-US" sz="1400" dirty="0">
                <a:latin typeface="Times New Roman" panose="02020603050405020304" pitchFamily="18" charset="0"/>
                <a:ea typeface="Times New Roman" panose="02020603050405020304" pitchFamily="18" charset="0"/>
              </a:rPr>
              <a:t>, D. I. </a:t>
            </a:r>
            <a:r>
              <a:rPr lang="en-US" sz="1400" dirty="0" err="1">
                <a:latin typeface="Times New Roman" panose="02020603050405020304" pitchFamily="18" charset="0"/>
                <a:ea typeface="Times New Roman" panose="02020603050405020304" pitchFamily="18" charset="0"/>
              </a:rPr>
              <a:t>Ryzhova</a:t>
            </a:r>
            <a:r>
              <a:rPr lang="en-US" sz="1400" dirty="0">
                <a:latin typeface="Times New Roman" panose="02020603050405020304" pitchFamily="18" charset="0"/>
                <a:ea typeface="Times New Roman" panose="02020603050405020304" pitchFamily="18" charset="0"/>
              </a:rPr>
              <a:t>, D. V. </a:t>
            </a:r>
            <a:r>
              <a:rPr lang="en-US" sz="1400" dirty="0" err="1">
                <a:latin typeface="Times New Roman" panose="02020603050405020304" pitchFamily="18" charset="0"/>
                <a:ea typeface="Times New Roman" panose="02020603050405020304" pitchFamily="18" charset="0"/>
              </a:rPr>
              <a:t>Tel’pukhov</a:t>
            </a:r>
            <a:r>
              <a:rPr lang="en-US" sz="1400" dirty="0">
                <a:latin typeface="Times New Roman" panose="02020603050405020304" pitchFamily="18" charset="0"/>
                <a:ea typeface="Times New Roman" panose="02020603050405020304" pitchFamily="18" charset="0"/>
              </a:rPr>
              <a:t>, Methods to Increase Fault Tolerance of Combinational Integrated Microcircuits by Redundancy Coding // Computational Mathematics and Modeling, 2017, Volume 28, Issue 3, pp 400–406.</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en-US" sz="1400" dirty="0" err="1">
                <a:latin typeface="Times New Roman" panose="02020603050405020304" pitchFamily="18" charset="0"/>
                <a:ea typeface="Times New Roman" panose="02020603050405020304" pitchFamily="18" charset="0"/>
              </a:rPr>
              <a:t>Stempkovskiy</a:t>
            </a:r>
            <a:r>
              <a:rPr lang="en-US" sz="1400" dirty="0">
                <a:latin typeface="Times New Roman" panose="02020603050405020304" pitchFamily="18" charset="0"/>
                <a:ea typeface="Times New Roman" panose="02020603050405020304" pitchFamily="18" charset="0"/>
              </a:rPr>
              <a:t> A.L., </a:t>
            </a:r>
            <a:r>
              <a:rPr lang="en-US" sz="1400" dirty="0" err="1">
                <a:latin typeface="Times New Roman" panose="02020603050405020304" pitchFamily="18" charset="0"/>
                <a:ea typeface="Times New Roman" panose="02020603050405020304" pitchFamily="18" charset="0"/>
              </a:rPr>
              <a:t>Telpukhov</a:t>
            </a:r>
            <a:r>
              <a:rPr lang="en-US" sz="1400" dirty="0">
                <a:latin typeface="Times New Roman" panose="02020603050405020304" pitchFamily="18" charset="0"/>
                <a:ea typeface="Times New Roman" panose="02020603050405020304" pitchFamily="18" charset="0"/>
              </a:rPr>
              <a:t> D.V., </a:t>
            </a:r>
            <a:r>
              <a:rPr lang="en-US" sz="1400" dirty="0" err="1">
                <a:latin typeface="Times New Roman" panose="02020603050405020304" pitchFamily="18" charset="0"/>
                <a:ea typeface="Times New Roman" panose="02020603050405020304" pitchFamily="18" charset="0"/>
              </a:rPr>
              <a:t>Soloviev</a:t>
            </a:r>
            <a:r>
              <a:rPr lang="en-US" sz="1400" dirty="0">
                <a:latin typeface="Times New Roman" panose="02020603050405020304" pitchFamily="18" charset="0"/>
                <a:ea typeface="Times New Roman" panose="02020603050405020304" pitchFamily="18" charset="0"/>
              </a:rPr>
              <a:t> R.A., </a:t>
            </a:r>
            <a:r>
              <a:rPr lang="en-US" sz="1400" dirty="0" err="1">
                <a:latin typeface="Times New Roman" panose="02020603050405020304" pitchFamily="18" charset="0"/>
                <a:ea typeface="Times New Roman" panose="02020603050405020304" pitchFamily="18" charset="0"/>
              </a:rPr>
              <a:t>Telpukhova</a:t>
            </a:r>
            <a:r>
              <a:rPr lang="en-US" sz="1400" dirty="0">
                <a:latin typeface="Times New Roman" panose="02020603050405020304" pitchFamily="18" charset="0"/>
                <a:ea typeface="Times New Roman" panose="02020603050405020304" pitchFamily="18" charset="0"/>
              </a:rPr>
              <a:t> N.V. Probabilistic Methods for Combinational Circuits Reliability Evaluation // </a:t>
            </a:r>
            <a:r>
              <a:rPr lang="ru-RU" sz="1400" dirty="0">
                <a:latin typeface="Times New Roman" panose="02020603050405020304" pitchFamily="18" charset="0"/>
                <a:ea typeface="Times New Roman" panose="02020603050405020304" pitchFamily="18" charset="0"/>
              </a:rPr>
              <a:t>Проблемы разработки перспективных микро</a:t>
            </a:r>
            <a:r>
              <a:rPr lang="en-US" sz="1400" dirty="0">
                <a:latin typeface="Times New Roman" panose="02020603050405020304" pitchFamily="18" charset="0"/>
                <a:ea typeface="Times New Roman" panose="02020603050405020304" pitchFamily="18" charset="0"/>
              </a:rPr>
              <a:t>- </a:t>
            </a:r>
            <a:r>
              <a:rPr lang="ru-RU" sz="1400" dirty="0">
                <a:latin typeface="Times New Roman" panose="02020603050405020304" pitchFamily="18" charset="0"/>
                <a:ea typeface="Times New Roman" panose="02020603050405020304" pitchFamily="18" charset="0"/>
              </a:rPr>
              <a:t>и </a:t>
            </a:r>
            <a:r>
              <a:rPr lang="ru-RU" sz="1400" dirty="0" err="1">
                <a:latin typeface="Times New Roman" panose="02020603050405020304" pitchFamily="18" charset="0"/>
                <a:ea typeface="Times New Roman" panose="02020603050405020304" pitchFamily="18" charset="0"/>
              </a:rPr>
              <a:t>наноэлектронных</a:t>
            </a:r>
            <a:r>
              <a:rPr lang="ru-RU" sz="1400" dirty="0">
                <a:latin typeface="Times New Roman" panose="02020603050405020304" pitchFamily="18" charset="0"/>
                <a:ea typeface="Times New Roman" panose="02020603050405020304" pitchFamily="18" charset="0"/>
              </a:rPr>
              <a:t> систем</a:t>
            </a:r>
            <a:r>
              <a:rPr lang="en-US" sz="1400" dirty="0">
                <a:latin typeface="Times New Roman" panose="02020603050405020304" pitchFamily="18" charset="0"/>
                <a:ea typeface="Times New Roman" panose="02020603050405020304" pitchFamily="18" charset="0"/>
              </a:rPr>
              <a:t> (</a:t>
            </a:r>
            <a:r>
              <a:rPr lang="ru-RU" sz="1400" dirty="0">
                <a:latin typeface="Times New Roman" panose="02020603050405020304" pitchFamily="18" charset="0"/>
                <a:ea typeface="Times New Roman" panose="02020603050405020304" pitchFamily="18" charset="0"/>
              </a:rPr>
              <a:t>МЭС</a:t>
            </a:r>
            <a:r>
              <a:rPr lang="en-US" sz="1400" dirty="0">
                <a:latin typeface="Times New Roman" panose="02020603050405020304" pitchFamily="18" charset="0"/>
                <a:ea typeface="Times New Roman" panose="02020603050405020304" pitchFamily="18" charset="0"/>
              </a:rPr>
              <a:t>). 2017. </a:t>
            </a:r>
            <a:r>
              <a:rPr lang="ru-RU" sz="1400" dirty="0">
                <a:latin typeface="Times New Roman" panose="02020603050405020304" pitchFamily="18" charset="0"/>
                <a:ea typeface="Times New Roman" panose="02020603050405020304" pitchFamily="18" charset="0"/>
              </a:rPr>
              <a:t>№ 4. С. 41-44.</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Соловьев Р.А. Метод поиска эквивалентных ошибок в логических схемах // Информационные технологии. 2017. Т. 23. № 8. С. 575-582.</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Д.В., Рухлов В.С., Сташевский А.Н., Адамов Ю.Ф. Исследование метода </a:t>
            </a:r>
            <a:r>
              <a:rPr lang="ru-RU" sz="1400" dirty="0" err="1">
                <a:latin typeface="Times New Roman" panose="02020603050405020304" pitchFamily="18" charset="0"/>
                <a:ea typeface="Times New Roman" panose="02020603050405020304" pitchFamily="18" charset="0"/>
              </a:rPr>
              <a:t>инжектирования</a:t>
            </a:r>
            <a:r>
              <a:rPr lang="ru-RU" sz="1400" dirty="0">
                <a:latin typeface="Times New Roman" panose="02020603050405020304" pitchFamily="18" charset="0"/>
                <a:ea typeface="Times New Roman" panose="02020603050405020304" pitchFamily="18" charset="0"/>
              </a:rPr>
              <a:t> ошибок в задаче оценки </a:t>
            </a:r>
            <a:r>
              <a:rPr lang="ru-RU" sz="1400" dirty="0" err="1">
                <a:latin typeface="Times New Roman" panose="02020603050405020304" pitchFamily="18" charset="0"/>
                <a:ea typeface="Times New Roman" panose="02020603050405020304" pitchFamily="18" charset="0"/>
              </a:rPr>
              <a:t>сбоеустойчивости</a:t>
            </a:r>
            <a:r>
              <a:rPr lang="ru-RU" sz="1400" dirty="0">
                <a:latin typeface="Times New Roman" panose="02020603050405020304" pitchFamily="18" charset="0"/>
                <a:ea typeface="Times New Roman" panose="02020603050405020304" pitchFamily="18" charset="0"/>
              </a:rPr>
              <a:t> логических схем в базисе ПЛИС // Электронная техника. Серия 3: Микроэлектроника. 2017. № 4 (168). С. 62-67.</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en-US" sz="1400" dirty="0" err="1">
                <a:latin typeface="Times New Roman" panose="02020603050405020304" pitchFamily="18" charset="0"/>
                <a:ea typeface="Times New Roman" panose="02020603050405020304" pitchFamily="18" charset="0"/>
              </a:rPr>
              <a:t>Stempkovskiy</a:t>
            </a:r>
            <a:r>
              <a:rPr lang="en-US" sz="1400" dirty="0">
                <a:latin typeface="Times New Roman" panose="02020603050405020304" pitchFamily="18" charset="0"/>
                <a:ea typeface="Times New Roman" panose="02020603050405020304" pitchFamily="18" charset="0"/>
              </a:rPr>
              <a:t> A.L., </a:t>
            </a:r>
            <a:r>
              <a:rPr lang="en-US" sz="1400" dirty="0" err="1">
                <a:latin typeface="Times New Roman" panose="02020603050405020304" pitchFamily="18" charset="0"/>
                <a:ea typeface="Times New Roman" panose="02020603050405020304" pitchFamily="18" charset="0"/>
              </a:rPr>
              <a:t>Telpukhov</a:t>
            </a:r>
            <a:r>
              <a:rPr lang="en-US" sz="1400" dirty="0">
                <a:latin typeface="Times New Roman" panose="02020603050405020304" pitchFamily="18" charset="0"/>
                <a:ea typeface="Times New Roman" panose="02020603050405020304" pitchFamily="18" charset="0"/>
              </a:rPr>
              <a:t> D.V., </a:t>
            </a:r>
            <a:r>
              <a:rPr lang="en-US" sz="1400" dirty="0" err="1">
                <a:latin typeface="Times New Roman" panose="02020603050405020304" pitchFamily="18" charset="0"/>
                <a:ea typeface="Times New Roman" panose="02020603050405020304" pitchFamily="18" charset="0"/>
              </a:rPr>
              <a:t>Soloviev</a:t>
            </a:r>
            <a:r>
              <a:rPr lang="en-US" sz="1400" dirty="0">
                <a:latin typeface="Times New Roman" panose="02020603050405020304" pitchFamily="18" charset="0"/>
                <a:ea typeface="Times New Roman" panose="02020603050405020304" pitchFamily="18" charset="0"/>
              </a:rPr>
              <a:t> R.A., Fast and Accurate Resource-aware functional ECO Patch Generation Tool // 2018 Moscow Workshop on Electronic and Networking Technologies (MWENT).</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en-US" sz="1400" dirty="0" err="1">
                <a:latin typeface="Times New Roman" panose="02020603050405020304" pitchFamily="18" charset="0"/>
                <a:ea typeface="Times New Roman" panose="02020603050405020304" pitchFamily="18" charset="0"/>
              </a:rPr>
              <a:t>Stempkovskiy</a:t>
            </a:r>
            <a:r>
              <a:rPr lang="en-US" sz="1400" dirty="0">
                <a:latin typeface="Times New Roman" panose="02020603050405020304" pitchFamily="18" charset="0"/>
                <a:ea typeface="Times New Roman" panose="02020603050405020304" pitchFamily="18" charset="0"/>
              </a:rPr>
              <a:t> A.L., </a:t>
            </a:r>
            <a:r>
              <a:rPr lang="en-US" sz="1400" dirty="0" err="1">
                <a:latin typeface="Times New Roman" panose="02020603050405020304" pitchFamily="18" charset="0"/>
                <a:ea typeface="Times New Roman" panose="02020603050405020304" pitchFamily="18" charset="0"/>
              </a:rPr>
              <a:t>Telpukhov</a:t>
            </a:r>
            <a:r>
              <a:rPr lang="en-US" sz="1400" dirty="0">
                <a:latin typeface="Times New Roman" panose="02020603050405020304" pitchFamily="18" charset="0"/>
                <a:ea typeface="Times New Roman" panose="02020603050405020304" pitchFamily="18" charset="0"/>
              </a:rPr>
              <a:t> D.V</a:t>
            </a:r>
            <a:r>
              <a:rPr lang="en-US" sz="1400" dirty="0" smtClean="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Nadolenko</a:t>
            </a:r>
            <a:r>
              <a:rPr lang="en-US" sz="1400" dirty="0">
                <a:latin typeface="Times New Roman" panose="02020603050405020304" pitchFamily="18" charset="0"/>
                <a:ea typeface="Times New Roman" panose="02020603050405020304" pitchFamily="18" charset="0"/>
              </a:rPr>
              <a:t> V.G., Fast and Accurate Back Propagation Method for Reliability Evaluation of Logic Circuits // 2018 IEEE Conference of Russian Young Researchers in Electrical and Electronic Engineering (</a:t>
            </a:r>
            <a:r>
              <a:rPr lang="en-US" sz="1400" dirty="0" err="1">
                <a:latin typeface="Times New Roman" panose="02020603050405020304" pitchFamily="18" charset="0"/>
                <a:ea typeface="Times New Roman" panose="02020603050405020304" pitchFamily="18" charset="0"/>
              </a:rPr>
              <a:t>EIConRus</a:t>
            </a:r>
            <a:r>
              <a:rPr lang="en-US" sz="1400" dirty="0">
                <a:latin typeface="Times New Roman" panose="02020603050405020304" pitchFamily="18" charset="0"/>
                <a:ea typeface="Times New Roman" panose="02020603050405020304" pitchFamily="18" charset="0"/>
              </a:rPr>
              <a:t>).</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en-US" sz="1400" dirty="0" err="1">
                <a:latin typeface="Times New Roman" panose="02020603050405020304" pitchFamily="18" charset="0"/>
                <a:ea typeface="Times New Roman" panose="02020603050405020304" pitchFamily="18" charset="0"/>
              </a:rPr>
              <a:t>Stempkovskiy</a:t>
            </a:r>
            <a:r>
              <a:rPr lang="en-US" sz="1400" dirty="0">
                <a:latin typeface="Times New Roman" panose="02020603050405020304" pitchFamily="18" charset="0"/>
                <a:ea typeface="Times New Roman" panose="02020603050405020304" pitchFamily="18" charset="0"/>
              </a:rPr>
              <a:t> A.L., </a:t>
            </a:r>
            <a:r>
              <a:rPr lang="en-US" sz="1400" dirty="0" err="1">
                <a:latin typeface="Times New Roman" panose="02020603050405020304" pitchFamily="18" charset="0"/>
                <a:ea typeface="Times New Roman" panose="02020603050405020304" pitchFamily="18" charset="0"/>
              </a:rPr>
              <a:t>Telpukhov</a:t>
            </a:r>
            <a:r>
              <a:rPr lang="en-US" sz="1400" dirty="0">
                <a:latin typeface="Times New Roman" panose="02020603050405020304" pitchFamily="18" charset="0"/>
                <a:ea typeface="Times New Roman" panose="02020603050405020304" pitchFamily="18" charset="0"/>
              </a:rPr>
              <a:t> D.V., </a:t>
            </a:r>
            <a:r>
              <a:rPr lang="en-US" sz="1400" dirty="0" err="1">
                <a:latin typeface="Times New Roman" panose="02020603050405020304" pitchFamily="18" charset="0"/>
                <a:ea typeface="Times New Roman" panose="02020603050405020304" pitchFamily="18" charset="0"/>
              </a:rPr>
              <a:t>Gurov</a:t>
            </a:r>
            <a:r>
              <a:rPr lang="en-US" sz="1400" dirty="0">
                <a:latin typeface="Times New Roman" panose="02020603050405020304" pitchFamily="18" charset="0"/>
                <a:ea typeface="Times New Roman" panose="02020603050405020304" pitchFamily="18" charset="0"/>
              </a:rPr>
              <a:t> S.I., </a:t>
            </a:r>
            <a:r>
              <a:rPr lang="en-US" sz="1400" dirty="0" err="1">
                <a:latin typeface="Times New Roman" panose="02020603050405020304" pitchFamily="18" charset="0"/>
                <a:ea typeface="Times New Roman" panose="02020603050405020304" pitchFamily="18" charset="0"/>
              </a:rPr>
              <a:t>Zhukova</a:t>
            </a:r>
            <a:r>
              <a:rPr lang="en-US" sz="1400" dirty="0">
                <a:latin typeface="Times New Roman" panose="02020603050405020304" pitchFamily="18" charset="0"/>
                <a:ea typeface="Times New Roman" panose="02020603050405020304" pitchFamily="18" charset="0"/>
              </a:rPr>
              <a:t> T.D, </a:t>
            </a:r>
            <a:r>
              <a:rPr lang="en-US" sz="1400" dirty="0" err="1">
                <a:latin typeface="Times New Roman" panose="02020603050405020304" pitchFamily="18" charset="0"/>
                <a:ea typeface="Times New Roman" panose="02020603050405020304" pitchFamily="18" charset="0"/>
              </a:rPr>
              <a:t>Demeneva</a:t>
            </a:r>
            <a:r>
              <a:rPr lang="en-US" sz="1400" dirty="0">
                <a:latin typeface="Times New Roman" panose="02020603050405020304" pitchFamily="18" charset="0"/>
                <a:ea typeface="Times New Roman" panose="02020603050405020304" pitchFamily="18" charset="0"/>
              </a:rPr>
              <a:t> A.I., R-code for Concurrent Error Detection and Correction in the Logic Circuits // 2018 IEEE Conference of Russian Young Researchers in Electrical and Electronic Engineering (</a:t>
            </a:r>
            <a:r>
              <a:rPr lang="en-US" sz="1400" dirty="0" err="1">
                <a:latin typeface="Times New Roman" panose="02020603050405020304" pitchFamily="18" charset="0"/>
                <a:ea typeface="Times New Roman" panose="02020603050405020304" pitchFamily="18" charset="0"/>
              </a:rPr>
              <a:t>EIConRus</a:t>
            </a:r>
            <a:r>
              <a:rPr lang="en-US" sz="1400" dirty="0">
                <a:latin typeface="Times New Roman" panose="02020603050405020304" pitchFamily="18" charset="0"/>
                <a:ea typeface="Times New Roman" panose="02020603050405020304" pitchFamily="18" charset="0"/>
              </a:rPr>
              <a:t>).</a:t>
            </a:r>
            <a:endParaRPr lang="ru-RU" sz="10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startAt="10"/>
              <a:tabLst>
                <a:tab pos="685800" algn="l"/>
              </a:tabLst>
            </a:pPr>
            <a:r>
              <a:rPr lang="ru-RU" sz="1400" dirty="0">
                <a:latin typeface="Times New Roman" panose="02020603050405020304" pitchFamily="18" charset="0"/>
                <a:ea typeface="Times New Roman" panose="02020603050405020304" pitchFamily="18" charset="0"/>
              </a:rPr>
              <a:t>Д.В. </a:t>
            </a:r>
            <a:r>
              <a:rPr lang="ru-RU" sz="1400" dirty="0" err="1">
                <a:latin typeface="Times New Roman" panose="02020603050405020304" pitchFamily="18" charset="0"/>
                <a:ea typeface="Times New Roman" panose="02020603050405020304" pitchFamily="18" charset="0"/>
              </a:rPr>
              <a:t>Тельпухов</a:t>
            </a:r>
            <a:r>
              <a:rPr lang="ru-RU" sz="1400" dirty="0">
                <a:latin typeface="Times New Roman" panose="02020603050405020304" pitchFamily="18" charset="0"/>
                <a:ea typeface="Times New Roman" panose="02020603050405020304" pitchFamily="18" charset="0"/>
              </a:rPr>
              <a:t>, А.И. Деменева, Т.Д. Жукова, Н.С. Хрущев Исследование и разработка систем автоматизированного проектирования схем функционального контроля комбинационных логических устройств // Электронная техника. Серия 3: Микроэлектроника. №169, с.15-22, 2018. </a:t>
            </a:r>
            <a:endParaRPr lang="ru-RU" sz="1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1837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53</a:t>
            </a:fld>
            <a:r>
              <a:rPr lang="en-US" altLang="ru-RU" smtClean="0"/>
              <a:t>/1</a:t>
            </a:r>
            <a:r>
              <a:rPr lang="ru-RU" altLang="ru-RU" smtClean="0"/>
              <a:t>7</a:t>
            </a:r>
            <a:endParaRPr lang="ru-RU" altLang="ru-RU"/>
          </a:p>
        </p:txBody>
      </p:sp>
      <p:sp>
        <p:nvSpPr>
          <p:cNvPr id="5" name="Прямоугольник 4"/>
          <p:cNvSpPr/>
          <p:nvPr/>
        </p:nvSpPr>
        <p:spPr>
          <a:xfrm>
            <a:off x="395536" y="323929"/>
            <a:ext cx="8352928" cy="6032421"/>
          </a:xfrm>
          <a:prstGeom prst="rect">
            <a:avLst/>
          </a:prstGeom>
        </p:spPr>
        <p:txBody>
          <a:bodyPr wrap="square">
            <a:spAutoFit/>
          </a:bodyPr>
          <a:lstStyle/>
          <a:p>
            <a:pPr marL="90170" algn="ctr">
              <a:spcAft>
                <a:spcPts val="0"/>
              </a:spcAft>
            </a:pPr>
            <a:r>
              <a:rPr lang="ru-RU" b="1" dirty="0">
                <a:latin typeface="Times New Roman" panose="02020603050405020304" pitchFamily="18" charset="0"/>
                <a:ea typeface="Times New Roman" panose="02020603050405020304" pitchFamily="18" charset="0"/>
              </a:rPr>
              <a:t>Публикации в других </a:t>
            </a:r>
            <a:r>
              <a:rPr lang="ru-RU" b="1" dirty="0" smtClean="0">
                <a:latin typeface="Times New Roman" panose="02020603050405020304" pitchFamily="18" charset="0"/>
                <a:ea typeface="Times New Roman" panose="02020603050405020304" pitchFamily="18" charset="0"/>
              </a:rPr>
              <a:t>изданиях</a:t>
            </a:r>
          </a:p>
          <a:p>
            <a:pPr marL="90170" algn="ctr">
              <a:spcAft>
                <a:spcPts val="0"/>
              </a:spcAft>
            </a:pPr>
            <a:endParaRPr lang="ru-RU" sz="11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dirty="0">
                <a:latin typeface="Times New Roman" panose="02020603050405020304" pitchFamily="18" charset="0"/>
                <a:ea typeface="Times New Roman" panose="02020603050405020304" pitchFamily="18" charset="0"/>
              </a:rPr>
              <a:t>Соловьев Р.А., </a:t>
            </a:r>
            <a:r>
              <a:rPr lang="ru-RU" dirty="0" err="1">
                <a:latin typeface="Times New Roman" panose="02020603050405020304" pitchFamily="18" charset="0"/>
                <a:ea typeface="Times New Roman" panose="02020603050405020304" pitchFamily="18" charset="0"/>
              </a:rPr>
              <a:t>Тельпухов</a:t>
            </a:r>
            <a:r>
              <a:rPr lang="ru-RU" dirty="0">
                <a:latin typeface="Times New Roman" panose="02020603050405020304" pitchFamily="18" charset="0"/>
                <a:ea typeface="Times New Roman" panose="02020603050405020304" pitchFamily="18" charset="0"/>
              </a:rPr>
              <a:t> Д.В., Рухлов В.С., Щелоков А.Н. Автоматическая система тестов для оценки алгоритмов увеличения надежности логических схем // Вторая Российско-Белорусская научно-техническая конференция «Элементная база отечественной радиоэлектроники: </a:t>
            </a:r>
            <a:r>
              <a:rPr lang="ru-RU" dirty="0" err="1">
                <a:latin typeface="Times New Roman" panose="02020603050405020304" pitchFamily="18" charset="0"/>
                <a:ea typeface="Times New Roman" panose="02020603050405020304" pitchFamily="18" charset="0"/>
              </a:rPr>
              <a:t>импортозамещение</a:t>
            </a:r>
            <a:r>
              <a:rPr lang="ru-RU" dirty="0">
                <a:latin typeface="Times New Roman" panose="02020603050405020304" pitchFamily="18" charset="0"/>
                <a:ea typeface="Times New Roman" panose="02020603050405020304" pitchFamily="18" charset="0"/>
              </a:rPr>
              <a:t> и применение» им. О.В. Лосева. Нижний Новгород, 17-19 ноября 2015. С. 432-436.</a:t>
            </a:r>
            <a:endParaRPr lang="ru-RU" sz="11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dirty="0" err="1">
                <a:latin typeface="Times New Roman" panose="02020603050405020304" pitchFamily="18" charset="0"/>
                <a:ea typeface="Times New Roman" panose="02020603050405020304" pitchFamily="18" charset="0"/>
              </a:rPr>
              <a:t>Тельпухов</a:t>
            </a:r>
            <a:r>
              <a:rPr lang="ru-RU" dirty="0">
                <a:latin typeface="Times New Roman" panose="02020603050405020304" pitchFamily="18" charset="0"/>
                <a:ea typeface="Times New Roman" panose="02020603050405020304" pitchFamily="18" charset="0"/>
              </a:rPr>
              <a:t> Д.В., Соловьев Р.А., Мячиков М.В. Разработка практических метрик для оценки методов повышения </a:t>
            </a:r>
            <a:r>
              <a:rPr lang="ru-RU" dirty="0" err="1">
                <a:latin typeface="Times New Roman" panose="02020603050405020304" pitchFamily="18" charset="0"/>
                <a:ea typeface="Times New Roman" panose="02020603050405020304" pitchFamily="18" charset="0"/>
              </a:rPr>
              <a:t>сбоеустойчивости</a:t>
            </a:r>
            <a:r>
              <a:rPr lang="ru-RU" dirty="0">
                <a:latin typeface="Times New Roman" panose="02020603050405020304" pitchFamily="18" charset="0"/>
                <a:ea typeface="Times New Roman" panose="02020603050405020304" pitchFamily="18" charset="0"/>
              </a:rPr>
              <a:t> комбинационных схем // В сборнике: Информационные технологии и математическое моделирование систем 2015 Труды международной научно-технической конференции. 2015. С. 79-81.</a:t>
            </a:r>
            <a:endParaRPr lang="ru-RU" sz="11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dirty="0">
                <a:latin typeface="Times New Roman" panose="02020603050405020304" pitchFamily="18" charset="0"/>
                <a:ea typeface="Times New Roman" panose="02020603050405020304" pitchFamily="18" charset="0"/>
              </a:rPr>
              <a:t>Гаврилов С.В., Гуров С.И., Жукова Т.Д., Рухлов В.С., Рыжова Д.И., </a:t>
            </a:r>
            <a:r>
              <a:rPr lang="ru-RU" dirty="0" err="1">
                <a:latin typeface="Times New Roman" panose="02020603050405020304" pitchFamily="18" charset="0"/>
                <a:ea typeface="Times New Roman" panose="02020603050405020304" pitchFamily="18" charset="0"/>
              </a:rPr>
              <a:t>Тельпухов</a:t>
            </a:r>
            <a:r>
              <a:rPr lang="ru-RU" dirty="0">
                <a:latin typeface="Times New Roman" panose="02020603050405020304" pitchFamily="18" charset="0"/>
                <a:ea typeface="Times New Roman" panose="02020603050405020304" pitchFamily="18" charset="0"/>
              </a:rPr>
              <a:t> Д.В. Методы повышения </a:t>
            </a:r>
            <a:r>
              <a:rPr lang="ru-RU" dirty="0" err="1">
                <a:latin typeface="Times New Roman" panose="02020603050405020304" pitchFamily="18" charset="0"/>
                <a:ea typeface="Times New Roman" panose="02020603050405020304" pitchFamily="18" charset="0"/>
              </a:rPr>
              <a:t>сбоеустойчивости</a:t>
            </a:r>
            <a:r>
              <a:rPr lang="ru-RU" dirty="0">
                <a:latin typeface="Times New Roman" panose="02020603050405020304" pitchFamily="18" charset="0"/>
                <a:ea typeface="Times New Roman" panose="02020603050405020304" pitchFamily="18" charset="0"/>
              </a:rPr>
              <a:t> комбинационных ИМС на основе избыточного кодирования // «Прикладная математика и информатика» труды факультета ВМК МГУ имени М.В. Ломоносова. Москва, 2016. С. 93-102.</a:t>
            </a:r>
            <a:endParaRPr lang="ru-RU" sz="1100" dirty="0">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tabLst>
                <a:tab pos="685800" algn="l"/>
              </a:tabLst>
            </a:pPr>
            <a:r>
              <a:rPr lang="ru-RU" dirty="0">
                <a:latin typeface="Times New Roman" panose="02020603050405020304" pitchFamily="18" charset="0"/>
                <a:ea typeface="Times New Roman" panose="02020603050405020304" pitchFamily="18" charset="0"/>
              </a:rPr>
              <a:t>Р.А. Соловьев, Д.В. </a:t>
            </a:r>
            <a:r>
              <a:rPr lang="ru-RU" dirty="0" err="1">
                <a:latin typeface="Times New Roman" panose="02020603050405020304" pitchFamily="18" charset="0"/>
                <a:ea typeface="Times New Roman" panose="02020603050405020304" pitchFamily="18" charset="0"/>
              </a:rPr>
              <a:t>Тельпухов</a:t>
            </a:r>
            <a:r>
              <a:rPr lang="ru-RU" dirty="0">
                <a:latin typeface="Times New Roman" panose="02020603050405020304" pitchFamily="18" charset="0"/>
                <a:ea typeface="Times New Roman" panose="02020603050405020304" pitchFamily="18" charset="0"/>
              </a:rPr>
              <a:t>, Г.А. Иванова, А.Н. Щелоков Исследование вероятностных методов оценки надежности логических схем // Труды конгресса по интеллектуальным системам и информационным технологиям. 2016. Т. 1, С. 90-97.</a:t>
            </a:r>
            <a:endParaRPr lang="ru-RU" sz="1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4151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54</a:t>
            </a:fld>
            <a:r>
              <a:rPr lang="en-US" altLang="ru-RU" smtClean="0"/>
              <a:t>/1</a:t>
            </a:r>
            <a:r>
              <a:rPr lang="ru-RU" altLang="ru-RU" smtClean="0"/>
              <a:t>7</a:t>
            </a:r>
            <a:endParaRPr lang="ru-RU" altLang="ru-RU"/>
          </a:p>
        </p:txBody>
      </p:sp>
      <p:sp>
        <p:nvSpPr>
          <p:cNvPr id="5" name="Прямоугольник 4"/>
          <p:cNvSpPr/>
          <p:nvPr/>
        </p:nvSpPr>
        <p:spPr>
          <a:xfrm>
            <a:off x="233772" y="1053077"/>
            <a:ext cx="8676456" cy="5472267"/>
          </a:xfrm>
          <a:prstGeom prst="rect">
            <a:avLst/>
          </a:prstGeom>
        </p:spPr>
        <p:txBody>
          <a:bodyPr wrap="square">
            <a:spAutoFit/>
          </a:bodyPr>
          <a:lstStyle/>
          <a:p>
            <a:pPr indent="457200" algn="just">
              <a:lnSpc>
                <a:spcPct val="110000"/>
              </a:lnSpc>
              <a:spcBef>
                <a:spcPts val="600"/>
              </a:spcBef>
              <a:spcAft>
                <a:spcPts val="0"/>
              </a:spcAft>
            </a:pPr>
            <a:r>
              <a:rPr lang="ru-RU" dirty="0" smtClean="0">
                <a:latin typeface="Times New Roman" panose="02020603050405020304" pitchFamily="18" charset="0"/>
                <a:ea typeface="Times New Roman" panose="02020603050405020304" pitchFamily="18" charset="0"/>
              </a:rPr>
              <a:t>Основные </a:t>
            </a:r>
            <a:r>
              <a:rPr lang="ru-RU" dirty="0">
                <a:latin typeface="Times New Roman" panose="02020603050405020304" pitchFamily="18" charset="0"/>
                <a:ea typeface="Times New Roman" panose="02020603050405020304" pitchFamily="18" charset="0"/>
              </a:rPr>
              <a:t>положения и результаты диссертационной работы были представлены на шести выставках и конференциях</a:t>
            </a:r>
            <a:r>
              <a:rPr lang="ru-RU" dirty="0" smtClean="0">
                <a:latin typeface="Times New Roman" panose="02020603050405020304" pitchFamily="18" charset="0"/>
                <a:ea typeface="Times New Roman" panose="02020603050405020304" pitchFamily="18" charset="0"/>
              </a:rPr>
              <a:t>:</a:t>
            </a:r>
          </a:p>
          <a:p>
            <a:pPr indent="457200" algn="just">
              <a:lnSpc>
                <a:spcPct val="110000"/>
              </a:lnSpc>
              <a:spcBef>
                <a:spcPts val="600"/>
              </a:spcBef>
              <a:spcAft>
                <a:spcPts val="600"/>
              </a:spcAft>
            </a:pPr>
            <a:endParaRPr lang="ru-RU" sz="1600" dirty="0">
              <a:latin typeface="Times New Roman" panose="02020603050405020304" pitchFamily="18" charset="0"/>
              <a:ea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tabLst>
                <a:tab pos="628650" algn="l"/>
              </a:tabLst>
            </a:pPr>
            <a:r>
              <a:rPr lang="ru-RU" dirty="0" err="1">
                <a:latin typeface="Times New Roman" panose="02020603050405020304" pitchFamily="18" charset="0"/>
                <a:ea typeface="Times New Roman" panose="02020603050405020304" pitchFamily="18" charset="0"/>
              </a:rPr>
              <a:t>Mеждународная</a:t>
            </a:r>
            <a:r>
              <a:rPr lang="ru-RU" dirty="0">
                <a:latin typeface="Times New Roman" panose="02020603050405020304" pitchFamily="18" charset="0"/>
                <a:ea typeface="Times New Roman" panose="02020603050405020304" pitchFamily="18" charset="0"/>
              </a:rPr>
              <a:t> конференция по интеллектуальным системам и информационным технологиям IS&amp;IT 2016.</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tabLst>
                <a:tab pos="628650" algn="l"/>
              </a:tabLst>
            </a:pPr>
            <a:r>
              <a:rPr lang="ru-RU" dirty="0">
                <a:latin typeface="Times New Roman" panose="02020603050405020304" pitchFamily="18" charset="0"/>
                <a:ea typeface="Times New Roman" panose="02020603050405020304" pitchFamily="18" charset="0"/>
              </a:rPr>
              <a:t>Вторая Российско-Белорусская научно-техническая конференция «Элементная база отечественной радиоэлектроники: </a:t>
            </a:r>
            <a:r>
              <a:rPr lang="ru-RU" dirty="0" err="1">
                <a:latin typeface="Times New Roman" panose="02020603050405020304" pitchFamily="18" charset="0"/>
                <a:ea typeface="Times New Roman" panose="02020603050405020304" pitchFamily="18" charset="0"/>
              </a:rPr>
              <a:t>импортозамещение</a:t>
            </a:r>
            <a:r>
              <a:rPr lang="ru-RU" dirty="0">
                <a:latin typeface="Times New Roman" panose="02020603050405020304" pitchFamily="18" charset="0"/>
                <a:ea typeface="Times New Roman" panose="02020603050405020304" pitchFamily="18" charset="0"/>
              </a:rPr>
              <a:t> и применение» им. О</a:t>
            </a:r>
            <a:r>
              <a:rPr lang="en-US" dirty="0">
                <a:latin typeface="Times New Roman" panose="02020603050405020304" pitchFamily="18" charset="0"/>
                <a:ea typeface="Times New Roman" panose="02020603050405020304" pitchFamily="18" charset="0"/>
              </a:rPr>
              <a:t>.</a:t>
            </a:r>
            <a:r>
              <a:rPr lang="ru-RU" dirty="0">
                <a:latin typeface="Times New Roman" panose="02020603050405020304" pitchFamily="18" charset="0"/>
                <a:ea typeface="Times New Roman" panose="02020603050405020304" pitchFamily="18" charset="0"/>
              </a:rPr>
              <a:t>В</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Лосева</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Нижний Новгород</a:t>
            </a:r>
            <a:r>
              <a:rPr lang="en-US" dirty="0">
                <a:latin typeface="Times New Roman" panose="02020603050405020304" pitchFamily="18" charset="0"/>
                <a:ea typeface="Times New Roman" panose="02020603050405020304" pitchFamily="18" charset="0"/>
              </a:rPr>
              <a:t>, 17-19 </a:t>
            </a:r>
            <a:r>
              <a:rPr lang="ru-RU" dirty="0">
                <a:latin typeface="Times New Roman" panose="02020603050405020304" pitchFamily="18" charset="0"/>
                <a:ea typeface="Times New Roman" panose="02020603050405020304" pitchFamily="18" charset="0"/>
              </a:rPr>
              <a:t>ноября</a:t>
            </a:r>
            <a:r>
              <a:rPr lang="en-US" dirty="0">
                <a:latin typeface="Times New Roman" panose="02020603050405020304" pitchFamily="18" charset="0"/>
                <a:ea typeface="Times New Roman" panose="02020603050405020304" pitchFamily="18" charset="0"/>
              </a:rPr>
              <a:t> 2015. </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tabLst>
                <a:tab pos="628650" algn="l"/>
              </a:tabLst>
            </a:pPr>
            <a:r>
              <a:rPr lang="en-US" dirty="0">
                <a:latin typeface="Times New Roman" panose="02020603050405020304" pitchFamily="18" charset="0"/>
                <a:ea typeface="Times New Roman" panose="02020603050405020304" pitchFamily="18" charset="0"/>
              </a:rPr>
              <a:t>IEEE Conference of Russian Young Researchers in Electrical and Electronic Engineering 2017.</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tabLst>
                <a:tab pos="628650" algn="l"/>
              </a:tabLst>
            </a:pPr>
            <a:r>
              <a:rPr lang="ru-RU" dirty="0">
                <a:latin typeface="Times New Roman" panose="02020603050405020304" pitchFamily="18" charset="0"/>
                <a:ea typeface="Times New Roman" panose="02020603050405020304" pitchFamily="18" charset="0"/>
              </a:rPr>
              <a:t>Всероссийская научно-техническая конференция «Проблемы разработки перспективных микро- и </a:t>
            </a:r>
            <a:r>
              <a:rPr lang="ru-RU" dirty="0" err="1">
                <a:latin typeface="Times New Roman" panose="02020603050405020304" pitchFamily="18" charset="0"/>
                <a:ea typeface="Times New Roman" panose="02020603050405020304" pitchFamily="18" charset="0"/>
              </a:rPr>
              <a:t>наноэлектронных</a:t>
            </a:r>
            <a:r>
              <a:rPr lang="ru-RU" dirty="0">
                <a:latin typeface="Times New Roman" panose="02020603050405020304" pitchFamily="18" charset="0"/>
                <a:ea typeface="Times New Roman" panose="02020603050405020304" pitchFamily="18" charset="0"/>
              </a:rPr>
              <a:t> систем -2016» (МЭС-2016).</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tabLst>
                <a:tab pos="628650" algn="l"/>
              </a:tabLst>
            </a:pPr>
            <a:r>
              <a:rPr lang="en-US" dirty="0">
                <a:latin typeface="Times New Roman" panose="02020603050405020304" pitchFamily="18" charset="0"/>
                <a:ea typeface="Times New Roman" panose="02020603050405020304" pitchFamily="18" charset="0"/>
              </a:rPr>
              <a:t>IEEE Conference of Russian Young Researchers in Electrical and Electronic Engineering 2018.</a:t>
            </a:r>
            <a:endParaRPr lang="ru-RU" sz="1600" dirty="0">
              <a:latin typeface="Times New Roman" panose="02020603050405020304" pitchFamily="18" charset="0"/>
              <a:ea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tabLst>
                <a:tab pos="628650" algn="l"/>
              </a:tabLst>
            </a:pPr>
            <a:r>
              <a:rPr lang="en-US" dirty="0">
                <a:latin typeface="Times New Roman" panose="02020603050405020304" pitchFamily="18" charset="0"/>
                <a:ea typeface="Times New Roman" panose="02020603050405020304" pitchFamily="18" charset="0"/>
              </a:rPr>
              <a:t>Moscow Workshop on Electronic and Networking Technologies together with Siberian Conference on Control and Communications (MWENT &amp; </a:t>
            </a:r>
            <a:r>
              <a:rPr lang="en-US" dirty="0" err="1">
                <a:latin typeface="Times New Roman" panose="02020603050405020304" pitchFamily="18" charset="0"/>
                <a:ea typeface="Times New Roman" panose="02020603050405020304" pitchFamily="18" charset="0"/>
              </a:rPr>
              <a:t>SibCon</a:t>
            </a:r>
            <a:r>
              <a:rPr lang="en-US" dirty="0">
                <a:latin typeface="Times New Roman" panose="02020603050405020304" pitchFamily="18" charset="0"/>
                <a:ea typeface="Times New Roman" panose="02020603050405020304" pitchFamily="18" charset="0"/>
              </a:rPr>
              <a:t>) 2018.</a:t>
            </a:r>
            <a:endParaRPr lang="ru-RU" sz="1600" dirty="0">
              <a:effectLst/>
              <a:latin typeface="Times New Roman" panose="02020603050405020304" pitchFamily="18" charset="0"/>
              <a:ea typeface="Times New Roman" panose="02020603050405020304" pitchFamily="18" charset="0"/>
            </a:endParaRPr>
          </a:p>
        </p:txBody>
      </p:sp>
      <p:sp>
        <p:nvSpPr>
          <p:cNvPr id="6" name="Заголовок 1"/>
          <p:cNvSpPr>
            <a:spLocks noGrp="1"/>
          </p:cNvSpPr>
          <p:nvPr>
            <p:ph type="title"/>
          </p:nvPr>
        </p:nvSpPr>
        <p:spPr>
          <a:xfrm>
            <a:off x="628650" y="0"/>
            <a:ext cx="7886700" cy="831627"/>
          </a:xfrm>
        </p:spPr>
        <p:txBody>
          <a:bodyPr/>
          <a:lstStyle/>
          <a:p>
            <a:pPr algn="ctr"/>
            <a:r>
              <a:rPr lang="ru-RU" dirty="0"/>
              <a:t>Апробация работы</a:t>
            </a:r>
            <a:endParaRPr lang="ru-RU" dirty="0"/>
          </a:p>
        </p:txBody>
      </p:sp>
    </p:spTree>
    <p:extLst>
      <p:ext uri="{BB962C8B-B14F-4D97-AF65-F5344CB8AC3E}">
        <p14:creationId xmlns:p14="http://schemas.microsoft.com/office/powerpoint/2010/main" val="838614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179388" y="2708275"/>
            <a:ext cx="8785225" cy="1325563"/>
          </a:xfrm>
        </p:spPr>
        <p:txBody>
          <a:bodyPr/>
          <a:lstStyle/>
          <a:p>
            <a:pPr algn="ctr">
              <a:lnSpc>
                <a:spcPct val="100000"/>
              </a:lnSpc>
              <a:spcAft>
                <a:spcPts val="1200"/>
              </a:spcAft>
              <a:defRPr/>
            </a:pPr>
            <a:r>
              <a:rPr lang="ru-RU" altLang="ru-RU" sz="2700" kern="0" dirty="0" smtClean="0">
                <a:solidFill>
                  <a:schemeClr val="tx2"/>
                </a:solidFill>
                <a:latin typeface="Times New Roman" panose="02020603050405020304" pitchFamily="18" charset="0"/>
              </a:rPr>
              <a:t>Спасибо за внимание!</a:t>
            </a:r>
            <a:endParaRPr lang="ru-RU" altLang="ru-RU" sz="36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Прямоугольник 4"/>
          <p:cNvSpPr>
            <a:spLocks noChangeArrowheads="1"/>
          </p:cNvSpPr>
          <p:nvPr/>
        </p:nvSpPr>
        <p:spPr bwMode="auto">
          <a:xfrm>
            <a:off x="279400" y="836613"/>
            <a:ext cx="8856663" cy="608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Надежность (интегральных микросхем)</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обобщенная характеристика ИС, определяемая в основном интенсивностью катастрофических отказов, обеспечиваемая при изготовлении и поддерживаемая в процессе эксплуатации.</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Случайный сбой (soft error, transient fault)</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временное нарушение корректной работы внутренних узлов ИС без какого-либо повреждения микросхемы.</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Одиночный радиационный эффект (</a:t>
            </a:r>
            <a:r>
              <a:rPr lang="en-US" altLang="ru-RU" sz="1400" b="1">
                <a:latin typeface="Times New Roman" panose="02020603050405020304" pitchFamily="18" charset="0"/>
                <a:ea typeface="Calibri" panose="020F0502020204030204" pitchFamily="34" charset="0"/>
                <a:cs typeface="Times New Roman" panose="02020603050405020304" pitchFamily="18" charset="0"/>
              </a:rPr>
              <a:t>single event effect</a:t>
            </a:r>
            <a:r>
              <a:rPr lang="ru-RU" altLang="ru-RU" sz="1400" b="1">
                <a:latin typeface="Times New Roman" panose="02020603050405020304" pitchFamily="18" charset="0"/>
                <a:ea typeface="Calibri" panose="020F0502020204030204" pitchFamily="34" charset="0"/>
                <a:cs typeface="Times New Roman" panose="02020603050405020304" pitchFamily="18" charset="0"/>
              </a:rPr>
              <a:t>)</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единичное событие, связанное с прохождением заряженной частицы через кремний.</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Сбоеустойчивость (</a:t>
            </a:r>
            <a:r>
              <a:rPr lang="en-US" altLang="ru-RU" sz="1400" b="1">
                <a:latin typeface="Times New Roman" panose="02020603050405020304" pitchFamily="18" charset="0"/>
                <a:ea typeface="Calibri" panose="020F0502020204030204" pitchFamily="34" charset="0"/>
                <a:cs typeface="Times New Roman" panose="02020603050405020304" pitchFamily="18" charset="0"/>
              </a:rPr>
              <a:t>fault tolerance</a:t>
            </a:r>
            <a:r>
              <a:rPr lang="ru-RU" altLang="ru-RU" sz="1400" b="1">
                <a:latin typeface="Times New Roman" panose="02020603050405020304" pitchFamily="18" charset="0"/>
                <a:ea typeface="Calibri" panose="020F0502020204030204" pitchFamily="34" charset="0"/>
                <a:cs typeface="Times New Roman" panose="02020603050405020304" pitchFamily="18" charset="0"/>
              </a:rPr>
              <a:t>)</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характеристика устойчивости к случайным сбоям.</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Комбинационные схемы (</a:t>
            </a:r>
            <a:r>
              <a:rPr lang="en-US" altLang="ru-RU" sz="1400" b="1">
                <a:latin typeface="Times New Roman" panose="02020603050405020304" pitchFamily="18" charset="0"/>
                <a:ea typeface="Calibri" panose="020F0502020204030204" pitchFamily="34" charset="0"/>
                <a:cs typeface="Times New Roman" panose="02020603050405020304" pitchFamily="18" charset="0"/>
              </a:rPr>
              <a:t>c</a:t>
            </a:r>
            <a:r>
              <a:rPr lang="ru-RU" altLang="ru-RU" sz="1400" b="1">
                <a:latin typeface="Times New Roman" panose="02020603050405020304" pitchFamily="18" charset="0"/>
                <a:ea typeface="Calibri" panose="020F0502020204030204" pitchFamily="34" charset="0"/>
                <a:cs typeface="Times New Roman" panose="02020603050405020304" pitchFamily="18" charset="0"/>
              </a:rPr>
              <a:t>ombinational </a:t>
            </a:r>
            <a:r>
              <a:rPr lang="en-US" altLang="ru-RU" sz="1400" b="1">
                <a:latin typeface="Times New Roman" panose="02020603050405020304" pitchFamily="18" charset="0"/>
                <a:ea typeface="Calibri" panose="020F0502020204030204" pitchFamily="34" charset="0"/>
                <a:cs typeface="Times New Roman" panose="02020603050405020304" pitchFamily="18" charset="0"/>
              </a:rPr>
              <a:t>logic circuits</a:t>
            </a:r>
            <a:r>
              <a:rPr lang="ru-RU" altLang="ru-RU" sz="1400" b="1">
                <a:latin typeface="Times New Roman" panose="02020603050405020304" pitchFamily="18" charset="0"/>
                <a:ea typeface="Calibri" panose="020F0502020204030204" pitchFamily="34" charset="0"/>
                <a:cs typeface="Times New Roman" panose="02020603050405020304" pitchFamily="18" charset="0"/>
              </a:rPr>
              <a:t>)</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комбинационные участки интегральных микросхем.</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Логическое маскирование (</a:t>
            </a:r>
            <a:r>
              <a:rPr lang="en-US" altLang="ru-RU" sz="1400" b="1">
                <a:latin typeface="Times New Roman" panose="02020603050405020304" pitchFamily="18" charset="0"/>
                <a:ea typeface="Calibri" panose="020F0502020204030204" pitchFamily="34" charset="0"/>
                <a:cs typeface="Times New Roman" panose="02020603050405020304" pitchFamily="18" charset="0"/>
              </a:rPr>
              <a:t>l</a:t>
            </a:r>
            <a:r>
              <a:rPr lang="ru-RU" altLang="ru-RU" sz="1400" b="1">
                <a:latin typeface="Times New Roman" panose="02020603050405020304" pitchFamily="18" charset="0"/>
                <a:ea typeface="Calibri" panose="020F0502020204030204" pitchFamily="34" charset="0"/>
                <a:cs typeface="Times New Roman" panose="02020603050405020304" pitchFamily="18" charset="0"/>
              </a:rPr>
              <a:t>ogical </a:t>
            </a:r>
            <a:r>
              <a:rPr lang="en-US" altLang="ru-RU" sz="1400" b="1">
                <a:latin typeface="Times New Roman" panose="02020603050405020304" pitchFamily="18" charset="0"/>
                <a:ea typeface="Calibri" panose="020F0502020204030204" pitchFamily="34" charset="0"/>
                <a:cs typeface="Times New Roman" panose="02020603050405020304" pitchFamily="18" charset="0"/>
              </a:rPr>
              <a:t>m</a:t>
            </a:r>
            <a:r>
              <a:rPr lang="ru-RU" altLang="ru-RU" sz="1400" b="1">
                <a:latin typeface="Times New Roman" panose="02020603050405020304" pitchFamily="18" charset="0"/>
                <a:ea typeface="Calibri" panose="020F0502020204030204" pitchFamily="34" charset="0"/>
                <a:cs typeface="Times New Roman" panose="02020603050405020304" pitchFamily="18" charset="0"/>
              </a:rPr>
              <a:t>asking)</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механизм ослабления влияния случайных сбоев на выходы комбинационной схемы за счет логических свойств элементов схемы.</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Логическая устойчивость к случайным сбоям</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характеристика комбинационной схемы, определяющая общую степень логического маскирования схемы.</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Логическая чувствительность к случайным сбоям</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характеристика комбинационной схемы, обратная логической устойчивости.</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Метрика сбоеустойчивости</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некоторая численная характеристика, характеризующая устойчивость к случайным сбоям.</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buFont typeface="Symbol" panose="05050102010706020507" pitchFamily="18" charset="2"/>
              <a:buChar char=""/>
            </a:pPr>
            <a:r>
              <a:rPr lang="ru-RU" altLang="ru-RU" sz="1400" b="1">
                <a:latin typeface="Times New Roman" panose="02020603050405020304" pitchFamily="18" charset="0"/>
                <a:ea typeface="Calibri" panose="020F0502020204030204" pitchFamily="34" charset="0"/>
                <a:cs typeface="Times New Roman" panose="02020603050405020304" pitchFamily="18" charset="0"/>
              </a:rPr>
              <a:t>Метрика логической чувствительности/устойчивости</a:t>
            </a:r>
            <a:r>
              <a:rPr lang="ru-RU" altLang="ru-RU" sz="1400">
                <a:latin typeface="Times New Roman" panose="02020603050405020304" pitchFamily="18" charset="0"/>
                <a:ea typeface="Calibri" panose="020F0502020204030204" pitchFamily="34" charset="0"/>
                <a:cs typeface="Times New Roman" panose="02020603050405020304" pitchFamily="18" charset="0"/>
              </a:rPr>
              <a:t> – некоторая численная характеристика, характеризующая логическую чувствительность/устойчивость к случайным сбоям.</a:t>
            </a:r>
            <a:endParaRPr lang="ru-RU" altLang="ru-RU" sz="1100">
              <a:latin typeface="Calibri" panose="020F0502020204030204" pitchFamily="34" charset="0"/>
              <a:ea typeface="Calibri" panose="020F0502020204030204" pitchFamily="34" charset="0"/>
              <a:cs typeface="Times New Roman" panose="02020603050405020304" pitchFamily="18" charset="0"/>
            </a:endParaRPr>
          </a:p>
        </p:txBody>
      </p:sp>
      <p:sp>
        <p:nvSpPr>
          <p:cNvPr id="6" name="Заголовок 1"/>
          <p:cNvSpPr>
            <a:spLocks noGrp="1"/>
          </p:cNvSpPr>
          <p:nvPr>
            <p:ph type="title"/>
          </p:nvPr>
        </p:nvSpPr>
        <p:spPr>
          <a:xfrm>
            <a:off x="179388" y="33338"/>
            <a:ext cx="8785225" cy="803275"/>
          </a:xfrm>
        </p:spPr>
        <p:txBody>
          <a:bodyPr/>
          <a:lstStyle/>
          <a:p>
            <a:pPr algn="ctr">
              <a:lnSpc>
                <a:spcPct val="100000"/>
              </a:lnSpc>
              <a:spcAft>
                <a:spcPts val="1200"/>
              </a:spcAft>
              <a:defRPr/>
            </a:pPr>
            <a:r>
              <a:rPr lang="ru-RU" altLang="ru-RU" sz="2700" kern="0" dirty="0" smtClean="0">
                <a:solidFill>
                  <a:schemeClr val="tx2"/>
                </a:solidFill>
                <a:latin typeface="Times New Roman" panose="02020603050405020304" pitchFamily="18" charset="0"/>
              </a:rPr>
              <a:t>Используемые термины</a:t>
            </a:r>
            <a:endParaRPr lang="ru-RU" altLang="ru-RU" sz="36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6</a:t>
            </a:fld>
            <a:r>
              <a:rPr lang="en-US" altLang="ru-RU" smtClean="0"/>
              <a:t>/1</a:t>
            </a:r>
            <a:r>
              <a:rPr lang="ru-RU" altLang="ru-RU" smtClean="0"/>
              <a:t>7</a:t>
            </a:r>
            <a:endParaRPr lang="ru-RU" alt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Заголовок 1"/>
          <p:cNvSpPr>
            <a:spLocks noGrp="1"/>
          </p:cNvSpPr>
          <p:nvPr>
            <p:ph type="title"/>
          </p:nvPr>
        </p:nvSpPr>
        <p:spPr>
          <a:xfrm>
            <a:off x="628650" y="14699"/>
            <a:ext cx="7886700" cy="1325563"/>
          </a:xfrm>
        </p:spPr>
        <p:txBody>
          <a:bodyPr/>
          <a:lstStyle/>
          <a:p>
            <a:pPr algn="ctr"/>
            <a:r>
              <a:rPr lang="ru-RU" altLang="ru-RU" sz="2800" dirty="0" smtClean="0"/>
              <a:t>Классификация эффектов радиационного воздействия</a:t>
            </a:r>
          </a:p>
        </p:txBody>
      </p:sp>
      <p:pic>
        <p:nvPicPr>
          <p:cNvPr id="8" name="Рисунок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375757"/>
            <a:ext cx="8328002" cy="4786312"/>
          </a:xfrm>
          <a:prstGeom prst="rect">
            <a:avLst/>
          </a:prstGeom>
          <a:noFill/>
          <a:ln>
            <a:noFill/>
          </a:ln>
        </p:spPr>
      </p:pic>
      <p:sp>
        <p:nvSpPr>
          <p:cNvPr id="9" name="Стрелка вправо 8"/>
          <p:cNvSpPr/>
          <p:nvPr/>
        </p:nvSpPr>
        <p:spPr>
          <a:xfrm rot="9300217">
            <a:off x="2396324" y="3909341"/>
            <a:ext cx="1298664" cy="555625"/>
          </a:xfrm>
          <a:prstGeom prst="rightArrow">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0" name="Прямоугольник 32"/>
          <p:cNvSpPr>
            <a:spLocks noChangeArrowheads="1"/>
          </p:cNvSpPr>
          <p:nvPr/>
        </p:nvSpPr>
        <p:spPr bwMode="auto">
          <a:xfrm>
            <a:off x="3500674" y="3399581"/>
            <a:ext cx="1973709" cy="738664"/>
          </a:xfrm>
          <a:prstGeom prst="rect">
            <a:avLst/>
          </a:prstGeom>
          <a:solidFill>
            <a:schemeClr val="bg1"/>
          </a:solidFill>
          <a:ln w="28575">
            <a:noFill/>
            <a:miter lim="800000"/>
            <a:headEnd/>
            <a:tailEnd/>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smtClean="0"/>
              <a:t>“Rapid increase in the soft error rate in combinational logic”*</a:t>
            </a:r>
            <a:endParaRPr lang="ru-RU" altLang="ru-RU" sz="1400" dirty="0"/>
          </a:p>
        </p:txBody>
      </p:sp>
      <p:sp>
        <p:nvSpPr>
          <p:cNvPr id="11" name="Прямоугольник 33"/>
          <p:cNvSpPr>
            <a:spLocks noChangeArrowheads="1"/>
          </p:cNvSpPr>
          <p:nvPr/>
        </p:nvSpPr>
        <p:spPr bwMode="auto">
          <a:xfrm>
            <a:off x="14288" y="6273800"/>
            <a:ext cx="91297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9388">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a:lnSpc>
                <a:spcPct val="107000"/>
              </a:lnSpc>
              <a:spcAft>
                <a:spcPts val="600"/>
              </a:spcAft>
            </a:pPr>
            <a:r>
              <a:rPr lang="en-US" altLang="ru-RU" sz="1200">
                <a:ea typeface="Calibri" panose="020F0502020204030204" pitchFamily="34" charset="0"/>
                <a:cs typeface="Times New Roman" panose="02020603050405020304" pitchFamily="18" charset="0"/>
              </a:rPr>
              <a:t>* T. Yaran, S. Tosun Improving combinational circuit resilience against soft errors via selective resource allocation // 2017 IEEE 20th International Symposium on Design and Diagnostics of Electronic Circuits &amp; Systems (DDECS)</a:t>
            </a:r>
          </a:p>
        </p:txBody>
      </p:sp>
    </p:spTree>
    <p:extLst>
      <p:ext uri="{BB962C8B-B14F-4D97-AF65-F5344CB8AC3E}">
        <p14:creationId xmlns:p14="http://schemas.microsoft.com/office/powerpoint/2010/main" val="2177872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7</a:t>
            </a:fld>
            <a:r>
              <a:rPr lang="en-US" altLang="ru-RU" smtClean="0"/>
              <a:t>/1</a:t>
            </a:r>
            <a:r>
              <a:rPr lang="ru-RU" altLang="ru-RU" smtClean="0"/>
              <a:t>7</a:t>
            </a:r>
            <a:endParaRPr lang="ru-RU" altLang="ru-RU"/>
          </a:p>
        </p:txBody>
      </p:sp>
      <p:pic>
        <p:nvPicPr>
          <p:cNvPr id="5" name="Рисунок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1372008"/>
            <a:ext cx="7886700" cy="5344277"/>
          </a:xfrm>
          <a:prstGeom prst="rect">
            <a:avLst/>
          </a:prstGeom>
          <a:noFill/>
          <a:ln>
            <a:noFill/>
          </a:ln>
        </p:spPr>
      </p:pic>
      <p:sp>
        <p:nvSpPr>
          <p:cNvPr id="6" name="Заголовок 1"/>
          <p:cNvSpPr>
            <a:spLocks noGrp="1"/>
          </p:cNvSpPr>
          <p:nvPr>
            <p:ph type="title"/>
          </p:nvPr>
        </p:nvSpPr>
        <p:spPr>
          <a:xfrm>
            <a:off x="0" y="14699"/>
            <a:ext cx="9144000" cy="1325563"/>
          </a:xfrm>
        </p:spPr>
        <p:txBody>
          <a:bodyPr/>
          <a:lstStyle/>
          <a:p>
            <a:pPr algn="ctr"/>
            <a:r>
              <a:rPr lang="ru-RU" altLang="ru-RU" sz="2800" dirty="0" smtClean="0"/>
              <a:t>Классификация методов противодействия одиночным </a:t>
            </a:r>
            <a:br>
              <a:rPr lang="ru-RU" altLang="ru-RU" sz="2800" dirty="0" smtClean="0"/>
            </a:br>
            <a:r>
              <a:rPr lang="ru-RU" altLang="ru-RU" sz="2800" dirty="0" smtClean="0"/>
              <a:t>сбоям в комбинационных схемах</a:t>
            </a:r>
          </a:p>
        </p:txBody>
      </p:sp>
      <p:sp>
        <p:nvSpPr>
          <p:cNvPr id="7" name="Стрелка вправо 6"/>
          <p:cNvSpPr/>
          <p:nvPr/>
        </p:nvSpPr>
        <p:spPr>
          <a:xfrm rot="8157166">
            <a:off x="5382785" y="3507413"/>
            <a:ext cx="2573166" cy="557213"/>
          </a:xfrm>
          <a:prstGeom prst="rightArrow">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 name="Прямоугольник 23"/>
          <p:cNvSpPr>
            <a:spLocks noChangeArrowheads="1"/>
          </p:cNvSpPr>
          <p:nvPr/>
        </p:nvSpPr>
        <p:spPr bwMode="auto">
          <a:xfrm>
            <a:off x="6876256" y="1798703"/>
            <a:ext cx="2088232" cy="1384995"/>
          </a:xfrm>
          <a:prstGeom prst="rect">
            <a:avLst/>
          </a:prstGeom>
          <a:solidFill>
            <a:schemeClr val="bg1"/>
          </a:solidFill>
          <a:ln w="28575">
            <a:noFill/>
            <a:miter lim="800000"/>
            <a:headEnd/>
            <a:tailEnd/>
          </a:ln>
          <a:effectLst>
            <a:glow rad="1397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smtClean="0"/>
              <a:t>“Logical </a:t>
            </a:r>
            <a:r>
              <a:rPr lang="en-US" altLang="ru-RU" sz="1400" dirty="0"/>
              <a:t>masking is technology-independent and has the most impact on the soft error rate (SER) of the </a:t>
            </a:r>
            <a:r>
              <a:rPr lang="en-US" altLang="ru-RU" sz="1400" dirty="0" smtClean="0"/>
              <a:t>circuit” *</a:t>
            </a:r>
            <a:endParaRPr lang="ru-RU" altLang="ru-RU" sz="1400" dirty="0"/>
          </a:p>
        </p:txBody>
      </p:sp>
      <p:sp>
        <p:nvSpPr>
          <p:cNvPr id="9" name="Прямоугольник 24"/>
          <p:cNvSpPr>
            <a:spLocks noChangeArrowheads="1"/>
          </p:cNvSpPr>
          <p:nvPr/>
        </p:nvSpPr>
        <p:spPr bwMode="auto">
          <a:xfrm>
            <a:off x="288925" y="6237312"/>
            <a:ext cx="8207375" cy="619125"/>
          </a:xfrm>
          <a:prstGeom prst="rect">
            <a:avLst/>
          </a:prstGeom>
          <a:solidFill>
            <a:schemeClr val="bg1"/>
          </a:solidFill>
          <a:ln w="9525">
            <a:solidFill>
              <a:srgbClr val="000000"/>
            </a:solidFill>
            <a:miter lim="800000"/>
            <a:headEnd/>
            <a:tailEnd/>
          </a:ln>
        </p:spPr>
        <p:txBody>
          <a:bodyPr>
            <a:spAutoFit/>
          </a:bodyPr>
          <a:lstStyle>
            <a:lvl1pPr indent="179388">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a:lnSpc>
                <a:spcPct val="107000"/>
              </a:lnSpc>
              <a:spcAft>
                <a:spcPts val="600"/>
              </a:spcAft>
            </a:pPr>
            <a:r>
              <a:rPr lang="en-US" altLang="ru-RU" sz="1600" dirty="0">
                <a:ea typeface="Calibri" panose="020F0502020204030204" pitchFamily="34" charset="0"/>
                <a:cs typeface="Times New Roman" panose="02020603050405020304" pitchFamily="18" charset="0"/>
              </a:rPr>
              <a:t>* </a:t>
            </a:r>
            <a:r>
              <a:rPr lang="en-US" altLang="ru-RU" sz="1600" dirty="0" err="1">
                <a:ea typeface="Calibri" panose="020F0502020204030204" pitchFamily="34" charset="0"/>
                <a:cs typeface="Times New Roman" panose="02020603050405020304" pitchFamily="18" charset="0"/>
              </a:rPr>
              <a:t>Asadi</a:t>
            </a:r>
            <a:r>
              <a:rPr lang="en-US" altLang="ru-RU" sz="1600" dirty="0">
                <a:ea typeface="Calibri" panose="020F0502020204030204" pitchFamily="34" charset="0"/>
                <a:cs typeface="Times New Roman" panose="02020603050405020304" pitchFamily="18" charset="0"/>
              </a:rPr>
              <a:t> H, </a:t>
            </a:r>
            <a:r>
              <a:rPr lang="en-US" altLang="ru-RU" sz="1600" dirty="0" err="1">
                <a:ea typeface="Calibri" panose="020F0502020204030204" pitchFamily="34" charset="0"/>
                <a:cs typeface="Times New Roman" panose="02020603050405020304" pitchFamily="18" charset="0"/>
              </a:rPr>
              <a:t>Tahoori</a:t>
            </a:r>
            <a:r>
              <a:rPr lang="en-US" altLang="ru-RU" sz="1600" dirty="0">
                <a:ea typeface="Calibri" panose="020F0502020204030204" pitchFamily="34" charset="0"/>
                <a:cs typeface="Times New Roman" panose="02020603050405020304" pitchFamily="18" charset="0"/>
              </a:rPr>
              <a:t> MB, </a:t>
            </a:r>
            <a:r>
              <a:rPr lang="en-US" altLang="ru-RU" sz="1600" dirty="0" err="1">
                <a:ea typeface="Calibri" panose="020F0502020204030204" pitchFamily="34" charset="0"/>
                <a:cs typeface="Times New Roman" panose="02020603050405020304" pitchFamily="18" charset="0"/>
              </a:rPr>
              <a:t>Fazeli</a:t>
            </a:r>
            <a:r>
              <a:rPr lang="en-US" altLang="ru-RU" sz="1600" dirty="0">
                <a:ea typeface="Calibri" panose="020F0502020204030204" pitchFamily="34" charset="0"/>
                <a:cs typeface="Times New Roman" panose="02020603050405020304" pitchFamily="18" charset="0"/>
              </a:rPr>
              <a:t> M, </a:t>
            </a:r>
            <a:r>
              <a:rPr lang="en-US" altLang="ru-RU" sz="1600" dirty="0" err="1">
                <a:ea typeface="Calibri" panose="020F0502020204030204" pitchFamily="34" charset="0"/>
                <a:cs typeface="Times New Roman" panose="02020603050405020304" pitchFamily="18" charset="0"/>
              </a:rPr>
              <a:t>Miremadi</a:t>
            </a:r>
            <a:r>
              <a:rPr lang="en-US" altLang="ru-RU" sz="1600" dirty="0">
                <a:ea typeface="Calibri" panose="020F0502020204030204" pitchFamily="34" charset="0"/>
                <a:cs typeface="Times New Roman" panose="02020603050405020304" pitchFamily="18" charset="0"/>
              </a:rPr>
              <a:t> SG. Efficient algorithms to accurately compute </a:t>
            </a:r>
            <a:r>
              <a:rPr lang="en-US" altLang="ru-RU" sz="1600" dirty="0" err="1">
                <a:ea typeface="Calibri" panose="020F0502020204030204" pitchFamily="34" charset="0"/>
                <a:cs typeface="Times New Roman" panose="02020603050405020304" pitchFamily="18" charset="0"/>
              </a:rPr>
              <a:t>derating</a:t>
            </a:r>
            <a:r>
              <a:rPr lang="en-US" altLang="ru-RU" sz="1600" dirty="0">
                <a:ea typeface="Calibri" panose="020F0502020204030204" pitchFamily="34" charset="0"/>
                <a:cs typeface="Times New Roman" panose="02020603050405020304" pitchFamily="18" charset="0"/>
              </a:rPr>
              <a:t> factors of digital circuits. </a:t>
            </a:r>
            <a:r>
              <a:rPr lang="en-US" altLang="ru-RU" sz="1600" dirty="0" err="1">
                <a:ea typeface="Calibri" panose="020F0502020204030204" pitchFamily="34" charset="0"/>
                <a:cs typeface="Times New Roman" panose="02020603050405020304" pitchFamily="18" charset="0"/>
              </a:rPr>
              <a:t>Microelectron</a:t>
            </a:r>
            <a:r>
              <a:rPr lang="en-US" altLang="ru-RU" sz="1600" dirty="0">
                <a:ea typeface="Calibri" panose="020F0502020204030204" pitchFamily="34" charset="0"/>
                <a:cs typeface="Times New Roman" panose="02020603050405020304" pitchFamily="18" charset="0"/>
              </a:rPr>
              <a:t> </a:t>
            </a:r>
            <a:r>
              <a:rPr lang="en-US" altLang="ru-RU" sz="1600" dirty="0" err="1">
                <a:ea typeface="Calibri" panose="020F0502020204030204" pitchFamily="34" charset="0"/>
                <a:cs typeface="Times New Roman" panose="02020603050405020304" pitchFamily="18" charset="0"/>
              </a:rPr>
              <a:t>Reliab</a:t>
            </a:r>
            <a:r>
              <a:rPr lang="en-US" altLang="ru-RU" sz="1600" dirty="0">
                <a:ea typeface="Calibri" panose="020F0502020204030204" pitchFamily="34" charset="0"/>
                <a:cs typeface="Times New Roman" panose="02020603050405020304" pitchFamily="18" charset="0"/>
              </a:rPr>
              <a:t> 2012;52(6):1215–26.</a:t>
            </a:r>
            <a:endParaRPr lang="ru-RU" alt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4398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8</a:t>
            </a:fld>
            <a:r>
              <a:rPr lang="en-US" altLang="ru-RU" smtClean="0"/>
              <a:t>/1</a:t>
            </a:r>
            <a:r>
              <a:rPr lang="ru-RU" altLang="ru-RU" smtClean="0"/>
              <a:t>7</a:t>
            </a:r>
            <a:endParaRPr lang="ru-RU" altLang="ru-RU"/>
          </a:p>
        </p:txBody>
      </p:sp>
      <p:sp>
        <p:nvSpPr>
          <p:cNvPr id="5" name="Прямоугольник 4"/>
          <p:cNvSpPr/>
          <p:nvPr/>
        </p:nvSpPr>
        <p:spPr>
          <a:xfrm>
            <a:off x="628650" y="3026655"/>
            <a:ext cx="7886700" cy="923330"/>
          </a:xfrm>
          <a:prstGeom prst="rect">
            <a:avLst/>
          </a:prstGeom>
          <a:ln>
            <a:solidFill>
              <a:schemeClr val="tx1"/>
            </a:solidFill>
          </a:ln>
        </p:spPr>
        <p:txBody>
          <a:bodyPr wrap="square">
            <a:spAutoFit/>
          </a:bodyPr>
          <a:lstStyle/>
          <a:p>
            <a:pPr algn="just"/>
            <a:r>
              <a:rPr lang="ru-RU" sz="1800" b="1" dirty="0" smtClean="0">
                <a:effectLst/>
                <a:latin typeface="+mj-lt"/>
                <a:ea typeface="Times New Roman" panose="02020603050405020304" pitchFamily="18" charset="0"/>
              </a:rPr>
              <a:t>Цель работы</a:t>
            </a:r>
            <a:r>
              <a:rPr lang="ru-RU" sz="1800" dirty="0" smtClean="0">
                <a:effectLst/>
                <a:latin typeface="+mj-lt"/>
                <a:ea typeface="Times New Roman" panose="02020603050405020304" pitchFamily="18" charset="0"/>
              </a:rPr>
              <a:t> – обобщение и развитие методологии проектирования комбинационных микроэлектронных схем, устойчивых к разного рода дестабилизирующим воздействиям.</a:t>
            </a:r>
            <a:endParaRPr lang="ru-RU" dirty="0">
              <a:latin typeface="+mj-lt"/>
            </a:endParaRPr>
          </a:p>
        </p:txBody>
      </p:sp>
      <p:sp>
        <p:nvSpPr>
          <p:cNvPr id="7" name="Заголовок 1"/>
          <p:cNvSpPr>
            <a:spLocks noGrp="1"/>
          </p:cNvSpPr>
          <p:nvPr>
            <p:ph type="title"/>
          </p:nvPr>
        </p:nvSpPr>
        <p:spPr>
          <a:xfrm>
            <a:off x="0" y="14699"/>
            <a:ext cx="9144000" cy="1325563"/>
          </a:xfrm>
        </p:spPr>
        <p:txBody>
          <a:bodyPr/>
          <a:lstStyle/>
          <a:p>
            <a:pPr algn="ctr"/>
            <a:r>
              <a:rPr lang="ru-RU" altLang="ru-RU" sz="2800" dirty="0" smtClean="0"/>
              <a:t>Цель диссертационных исследований</a:t>
            </a:r>
          </a:p>
        </p:txBody>
      </p:sp>
      <p:sp>
        <p:nvSpPr>
          <p:cNvPr id="8" name="Прямоугольник 7"/>
          <p:cNvSpPr/>
          <p:nvPr/>
        </p:nvSpPr>
        <p:spPr>
          <a:xfrm>
            <a:off x="628650" y="4053259"/>
            <a:ext cx="7615758" cy="2616101"/>
          </a:xfrm>
          <a:prstGeom prst="rect">
            <a:avLst/>
          </a:prstGeom>
        </p:spPr>
        <p:txBody>
          <a:bodyPr wrap="square">
            <a:spAutoFit/>
          </a:bodyPr>
          <a:lstStyle/>
          <a:p>
            <a:pPr algn="just">
              <a:spcAft>
                <a:spcPts val="600"/>
              </a:spcAft>
            </a:pPr>
            <a:r>
              <a:rPr lang="ru-RU" dirty="0">
                <a:latin typeface="+mj-lt"/>
                <a:ea typeface="Times New Roman" panose="02020603050405020304" pitchFamily="18" charset="0"/>
              </a:rPr>
              <a:t>В исследовании </a:t>
            </a:r>
            <a:r>
              <a:rPr lang="ru-RU" dirty="0" smtClean="0">
                <a:latin typeface="+mj-lt"/>
                <a:ea typeface="Times New Roman" panose="02020603050405020304" pitchFamily="18" charset="0"/>
              </a:rPr>
              <a:t>охвачены:</a:t>
            </a:r>
            <a:endParaRPr lang="ru-RU" dirty="0">
              <a:latin typeface="+mj-lt"/>
              <a:ea typeface="Times New Roman" panose="02020603050405020304" pitchFamily="18" charset="0"/>
            </a:endParaRPr>
          </a:p>
          <a:p>
            <a:pPr marL="285750" indent="-285750" algn="just">
              <a:spcAft>
                <a:spcPts val="600"/>
              </a:spcAft>
              <a:buFont typeface="Arial" panose="020B0604020202020204" pitchFamily="34" charset="0"/>
              <a:buChar char="•"/>
            </a:pPr>
            <a:r>
              <a:rPr lang="ru-RU" dirty="0">
                <a:latin typeface="+mj-lt"/>
                <a:ea typeface="Times New Roman" panose="02020603050405020304" pitchFamily="18" charset="0"/>
              </a:rPr>
              <a:t>вопросы разработки эффективных метрик для оценки параметров </a:t>
            </a:r>
            <a:r>
              <a:rPr lang="ru-RU" dirty="0" err="1" smtClean="0">
                <a:latin typeface="+mj-lt"/>
                <a:ea typeface="Times New Roman" panose="02020603050405020304" pitchFamily="18" charset="0"/>
              </a:rPr>
              <a:t>сбоеустойчивости</a:t>
            </a:r>
            <a:r>
              <a:rPr lang="ru-RU" dirty="0" smtClean="0">
                <a:latin typeface="+mj-lt"/>
                <a:ea typeface="Times New Roman" panose="02020603050405020304" pitchFamily="18" charset="0"/>
              </a:rPr>
              <a:t>; </a:t>
            </a:r>
            <a:endParaRPr lang="ru-RU" dirty="0">
              <a:latin typeface="+mj-lt"/>
              <a:ea typeface="Times New Roman" panose="02020603050405020304" pitchFamily="18" charset="0"/>
            </a:endParaRPr>
          </a:p>
          <a:p>
            <a:pPr marL="285750" indent="-285750" algn="just">
              <a:spcAft>
                <a:spcPts val="600"/>
              </a:spcAft>
              <a:buFont typeface="Arial" panose="020B0604020202020204" pitchFamily="34" charset="0"/>
              <a:buChar char="•"/>
            </a:pPr>
            <a:r>
              <a:rPr lang="ru-RU" dirty="0">
                <a:latin typeface="+mj-lt"/>
                <a:ea typeface="Times New Roman" panose="02020603050405020304" pitchFamily="18" charset="0"/>
              </a:rPr>
              <a:t>методы повышения </a:t>
            </a:r>
            <a:r>
              <a:rPr lang="ru-RU" dirty="0" err="1" smtClean="0">
                <a:latin typeface="+mj-lt"/>
                <a:ea typeface="Times New Roman" panose="02020603050405020304" pitchFamily="18" charset="0"/>
              </a:rPr>
              <a:t>сбоеустойчивости</a:t>
            </a:r>
            <a:r>
              <a:rPr lang="ru-RU" dirty="0" smtClean="0">
                <a:latin typeface="+mj-lt"/>
                <a:ea typeface="Times New Roman" panose="02020603050405020304" pitchFamily="18" charset="0"/>
              </a:rPr>
              <a:t> комбинационных схем;</a:t>
            </a:r>
            <a:endParaRPr lang="ru-RU" dirty="0">
              <a:latin typeface="+mj-lt"/>
              <a:ea typeface="Times New Roman" panose="02020603050405020304" pitchFamily="18" charset="0"/>
            </a:endParaRPr>
          </a:p>
          <a:p>
            <a:pPr marL="285750" indent="-285750" algn="just">
              <a:spcAft>
                <a:spcPts val="600"/>
              </a:spcAft>
              <a:buFont typeface="Arial" panose="020B0604020202020204" pitchFamily="34" charset="0"/>
              <a:buChar char="•"/>
            </a:pPr>
            <a:r>
              <a:rPr lang="ru-RU" dirty="0">
                <a:latin typeface="+mj-lt"/>
                <a:ea typeface="Times New Roman" panose="02020603050405020304" pitchFamily="18" charset="0"/>
              </a:rPr>
              <a:t>методы </a:t>
            </a:r>
            <a:r>
              <a:rPr lang="ru-RU" dirty="0" smtClean="0">
                <a:latin typeface="+mj-lt"/>
                <a:ea typeface="Times New Roman" panose="02020603050405020304" pitchFamily="18" charset="0"/>
              </a:rPr>
              <a:t>построения схем функционального контроля для обнаружения сбоев, возникающих в комбинационных схемах;</a:t>
            </a:r>
            <a:endParaRPr lang="ru-RU" dirty="0">
              <a:latin typeface="+mj-lt"/>
              <a:ea typeface="Times New Roman" panose="02020603050405020304" pitchFamily="18" charset="0"/>
            </a:endParaRPr>
          </a:p>
          <a:p>
            <a:pPr marL="285750" indent="-285750" algn="just">
              <a:spcAft>
                <a:spcPts val="600"/>
              </a:spcAft>
              <a:buFont typeface="Arial" panose="020B0604020202020204" pitchFamily="34" charset="0"/>
              <a:buChar char="•"/>
            </a:pPr>
            <a:r>
              <a:rPr lang="ru-RU" dirty="0">
                <a:latin typeface="+mj-lt"/>
                <a:ea typeface="Times New Roman" panose="02020603050405020304" pitchFamily="18" charset="0"/>
              </a:rPr>
              <a:t>принципы организации маршрута </a:t>
            </a:r>
            <a:r>
              <a:rPr lang="ru-RU" dirty="0" smtClean="0">
                <a:latin typeface="+mj-lt"/>
                <a:ea typeface="Times New Roman" panose="02020603050405020304" pitchFamily="18" charset="0"/>
              </a:rPr>
              <a:t>проектирования </a:t>
            </a:r>
            <a:r>
              <a:rPr lang="ru-RU" dirty="0" err="1" smtClean="0">
                <a:latin typeface="+mj-lt"/>
                <a:ea typeface="Times New Roman" panose="02020603050405020304" pitchFamily="18" charset="0"/>
              </a:rPr>
              <a:t>сбоеустойчивых</a:t>
            </a:r>
            <a:r>
              <a:rPr lang="ru-RU" dirty="0" smtClean="0">
                <a:latin typeface="+mj-lt"/>
                <a:ea typeface="Times New Roman" panose="02020603050405020304" pitchFamily="18" charset="0"/>
              </a:rPr>
              <a:t> комбинационных схем.</a:t>
            </a:r>
            <a:endParaRPr lang="ru-RU" dirty="0">
              <a:latin typeface="+mj-lt"/>
              <a:ea typeface="Times New Roman" panose="02020603050405020304" pitchFamily="18" charset="0"/>
            </a:endParaRPr>
          </a:p>
        </p:txBody>
      </p:sp>
      <p:sp>
        <p:nvSpPr>
          <p:cNvPr id="9" name="Прямоугольник 8"/>
          <p:cNvSpPr/>
          <p:nvPr/>
        </p:nvSpPr>
        <p:spPr>
          <a:xfrm>
            <a:off x="625583" y="1098543"/>
            <a:ext cx="7886700" cy="1754326"/>
          </a:xfrm>
          <a:prstGeom prst="rect">
            <a:avLst/>
          </a:prstGeom>
        </p:spPr>
        <p:txBody>
          <a:bodyPr wrap="square">
            <a:spAutoFit/>
          </a:bodyPr>
          <a:lstStyle/>
          <a:p>
            <a:pPr algn="just"/>
            <a:r>
              <a:rPr lang="ru-RU" dirty="0" smtClean="0">
                <a:latin typeface="+mj-lt"/>
                <a:ea typeface="Times New Roman" panose="02020603050405020304" pitchFamily="18" charset="0"/>
              </a:rPr>
              <a:t>    Несмотря </a:t>
            </a:r>
            <a:r>
              <a:rPr lang="ru-RU" dirty="0">
                <a:latin typeface="+mj-lt"/>
                <a:ea typeface="Times New Roman" panose="02020603050405020304" pitchFamily="18" charset="0"/>
              </a:rPr>
              <a:t>на существенное развитие средств логического синтеза, а также методов кодовой защиты данных, в рамках логического и микросистемного уровней в настоящее время обычно используются традиционные методы кратного резервирования. Таким образом, задача обеспечения устойчивости к случайным сбоям на логическом и микросистемном уровнях в этом контексте обретает </a:t>
            </a:r>
            <a:r>
              <a:rPr lang="ru-RU" i="1" u="sng" dirty="0">
                <a:latin typeface="+mj-lt"/>
                <a:ea typeface="Times New Roman" panose="02020603050405020304" pitchFamily="18" charset="0"/>
              </a:rPr>
              <a:t>особую актуальность</a:t>
            </a:r>
            <a:r>
              <a:rPr lang="ru-RU" dirty="0">
                <a:latin typeface="+mj-lt"/>
                <a:ea typeface="Times New Roman" panose="02020603050405020304" pitchFamily="18" charset="0"/>
              </a:rPr>
              <a:t>. </a:t>
            </a:r>
          </a:p>
        </p:txBody>
      </p:sp>
    </p:spTree>
    <p:extLst>
      <p:ext uri="{BB962C8B-B14F-4D97-AF65-F5344CB8AC3E}">
        <p14:creationId xmlns:p14="http://schemas.microsoft.com/office/powerpoint/2010/main" val="203946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a:defRPr/>
            </a:pPr>
            <a:fld id="{9E5A833C-B7D4-4287-ABDD-64A820AA3F32}" type="slidenum">
              <a:rPr lang="ru-RU" altLang="ru-RU" smtClean="0"/>
              <a:pPr>
                <a:defRPr/>
              </a:pPr>
              <a:t>9</a:t>
            </a:fld>
            <a:r>
              <a:rPr lang="en-US" altLang="ru-RU" smtClean="0"/>
              <a:t>/1</a:t>
            </a:r>
            <a:r>
              <a:rPr lang="ru-RU" altLang="ru-RU" smtClean="0"/>
              <a:t>7</a:t>
            </a:r>
            <a:endParaRPr lang="ru-RU" altLang="ru-RU"/>
          </a:p>
        </p:txBody>
      </p:sp>
      <p:sp>
        <p:nvSpPr>
          <p:cNvPr id="5" name="Заголовок 1"/>
          <p:cNvSpPr>
            <a:spLocks noGrp="1"/>
          </p:cNvSpPr>
          <p:nvPr>
            <p:ph type="title"/>
          </p:nvPr>
        </p:nvSpPr>
        <p:spPr>
          <a:xfrm>
            <a:off x="0" y="14699"/>
            <a:ext cx="9144000" cy="1325563"/>
          </a:xfrm>
        </p:spPr>
        <p:txBody>
          <a:bodyPr/>
          <a:lstStyle/>
          <a:p>
            <a:pPr algn="ctr"/>
            <a:r>
              <a:rPr lang="ru-RU" altLang="ru-RU" sz="2800" dirty="0" smtClean="0"/>
              <a:t>Решаемые задачи</a:t>
            </a:r>
          </a:p>
        </p:txBody>
      </p:sp>
      <p:sp>
        <p:nvSpPr>
          <p:cNvPr id="6" name="Прямоугольник 5"/>
          <p:cNvSpPr/>
          <p:nvPr/>
        </p:nvSpPr>
        <p:spPr>
          <a:xfrm>
            <a:off x="323528" y="1013207"/>
            <a:ext cx="8496944" cy="5753883"/>
          </a:xfrm>
          <a:prstGeom prst="rect">
            <a:avLst/>
          </a:prstGeom>
        </p:spPr>
        <p:txBody>
          <a:bodyPr wrap="square">
            <a:spAutoFit/>
          </a:bodyPr>
          <a:lstStyle/>
          <a:p>
            <a:pPr marL="342900" lvl="0" indent="-342900" algn="just">
              <a:lnSpc>
                <a:spcPct val="110000"/>
              </a:lnSpc>
              <a:spcAft>
                <a:spcPts val="1200"/>
              </a:spcAft>
              <a:buFont typeface="+mj-lt"/>
              <a:buAutoNum type="arabicPeriod"/>
            </a:pPr>
            <a:r>
              <a:rPr lang="ru-RU" sz="1700" dirty="0" smtClean="0">
                <a:effectLst/>
                <a:latin typeface="+mj-lt"/>
                <a:ea typeface="Times New Roman" panose="02020603050405020304" pitchFamily="18" charset="0"/>
              </a:rPr>
              <a:t>Классификация дестабилизирующих воздействий и возникающих вследствие этого эффектов; классификация существующих методов обеспечения </a:t>
            </a:r>
            <a:r>
              <a:rPr lang="ru-RU" sz="1700" dirty="0" err="1" smtClean="0">
                <a:effectLst/>
                <a:latin typeface="+mj-lt"/>
                <a:ea typeface="Times New Roman" panose="02020603050405020304" pitchFamily="18" charset="0"/>
              </a:rPr>
              <a:t>сбоеустойчивости</a:t>
            </a:r>
            <a:r>
              <a:rPr lang="ru-RU" sz="1700" dirty="0" smtClean="0">
                <a:effectLst/>
                <a:latin typeface="+mj-lt"/>
                <a:ea typeface="Times New Roman" panose="02020603050405020304" pitchFamily="18" charset="0"/>
              </a:rPr>
              <a:t> комбинационных микроэлектронных схем; анализ современных средств САПР для проектирования </a:t>
            </a:r>
            <a:r>
              <a:rPr lang="ru-RU" sz="1700" dirty="0" err="1" smtClean="0">
                <a:effectLst/>
                <a:latin typeface="+mj-lt"/>
                <a:ea typeface="Times New Roman" panose="02020603050405020304" pitchFamily="18" charset="0"/>
              </a:rPr>
              <a:t>сбоеустойчивых</a:t>
            </a:r>
            <a:r>
              <a:rPr lang="ru-RU" sz="1700" dirty="0" smtClean="0">
                <a:effectLst/>
                <a:latin typeface="+mj-lt"/>
                <a:ea typeface="Times New Roman" panose="02020603050405020304" pitchFamily="18" charset="0"/>
              </a:rPr>
              <a:t> интегральных схем.</a:t>
            </a:r>
          </a:p>
          <a:p>
            <a:pPr marL="342900" lvl="0" indent="-342900" algn="just">
              <a:lnSpc>
                <a:spcPct val="110000"/>
              </a:lnSpc>
              <a:spcAft>
                <a:spcPts val="1200"/>
              </a:spcAft>
              <a:buFont typeface="+mj-lt"/>
              <a:buAutoNum type="arabicPeriod"/>
            </a:pPr>
            <a:r>
              <a:rPr lang="ru-RU" sz="1700" dirty="0" smtClean="0">
                <a:effectLst/>
                <a:latin typeface="+mj-lt"/>
                <a:ea typeface="Times New Roman" panose="02020603050405020304" pitchFamily="18" charset="0"/>
              </a:rPr>
              <a:t>Разработка технологически-независимых метрик для оценки логической устойчивости к сбоям, а также эффективных методов их вычисления.</a:t>
            </a:r>
          </a:p>
          <a:p>
            <a:pPr marL="342900" lvl="0" indent="-342900" algn="just">
              <a:lnSpc>
                <a:spcPct val="110000"/>
              </a:lnSpc>
              <a:spcAft>
                <a:spcPts val="1200"/>
              </a:spcAft>
              <a:buFont typeface="+mj-lt"/>
              <a:buAutoNum type="arabicPeriod"/>
            </a:pPr>
            <a:r>
              <a:rPr lang="ru-RU" sz="1700" dirty="0" smtClean="0">
                <a:effectLst/>
                <a:latin typeface="+mj-lt"/>
                <a:ea typeface="Times New Roman" panose="02020603050405020304" pitchFamily="18" charset="0"/>
              </a:rPr>
              <a:t>Получение экспериментальных оценок точности и вычислительной сложности предлагаемых метрик.</a:t>
            </a:r>
          </a:p>
          <a:p>
            <a:pPr marL="342900" lvl="0" indent="-342900" algn="just">
              <a:lnSpc>
                <a:spcPct val="110000"/>
              </a:lnSpc>
              <a:spcAft>
                <a:spcPts val="1200"/>
              </a:spcAft>
              <a:buFont typeface="+mj-lt"/>
              <a:buAutoNum type="arabicPeriod"/>
            </a:pPr>
            <a:r>
              <a:rPr lang="ru-RU" sz="1700" dirty="0" smtClean="0">
                <a:effectLst/>
                <a:latin typeface="+mj-lt"/>
                <a:ea typeface="Times New Roman" panose="02020603050405020304" pitchFamily="18" charset="0"/>
              </a:rPr>
              <a:t>Разработка методов повышения степени логической устойчивости комбинационных схем, включая обобщенные мажоритарные подходы, генетические алгоритмы, а также метод </a:t>
            </a:r>
            <a:r>
              <a:rPr lang="ru-RU" sz="1700" dirty="0" err="1" smtClean="0">
                <a:effectLst/>
                <a:latin typeface="+mj-lt"/>
                <a:ea typeface="Times New Roman" panose="02020603050405020304" pitchFamily="18" charset="0"/>
              </a:rPr>
              <a:t>ресинтеза</a:t>
            </a:r>
            <a:r>
              <a:rPr lang="ru-RU" sz="1700" dirty="0" smtClean="0">
                <a:effectLst/>
                <a:latin typeface="+mj-lt"/>
                <a:ea typeface="Times New Roman" panose="02020603050405020304" pitchFamily="18" charset="0"/>
              </a:rPr>
              <a:t>. </a:t>
            </a:r>
          </a:p>
          <a:p>
            <a:pPr marL="342900" lvl="0" indent="-342900" algn="just">
              <a:lnSpc>
                <a:spcPct val="110000"/>
              </a:lnSpc>
              <a:spcAft>
                <a:spcPts val="1200"/>
              </a:spcAft>
              <a:buFont typeface="+mj-lt"/>
              <a:buAutoNum type="arabicPeriod"/>
            </a:pPr>
            <a:r>
              <a:rPr lang="ru-RU" sz="1700" dirty="0" smtClean="0">
                <a:effectLst/>
                <a:latin typeface="+mj-lt"/>
                <a:ea typeface="Times New Roman" panose="02020603050405020304" pitchFamily="18" charset="0"/>
              </a:rPr>
              <a:t>Формирование методики построения схем функционального контроля комбинационных схем; создание программной и информационной поддержки базовых проектных процедур. </a:t>
            </a:r>
          </a:p>
          <a:p>
            <a:pPr marL="342900" lvl="0" indent="-342900" algn="just">
              <a:lnSpc>
                <a:spcPct val="110000"/>
              </a:lnSpc>
              <a:spcAft>
                <a:spcPts val="1200"/>
              </a:spcAft>
              <a:buFont typeface="+mj-lt"/>
              <a:buAutoNum type="arabicPeriod"/>
            </a:pPr>
            <a:r>
              <a:rPr lang="ru-RU" sz="1700" dirty="0" smtClean="0">
                <a:effectLst/>
                <a:latin typeface="+mj-lt"/>
                <a:ea typeface="Times New Roman" panose="02020603050405020304" pitchFamily="18" charset="0"/>
              </a:rPr>
              <a:t>Разработка базовых принципов организации маршрута проектирования схем функционального контроля комбинационных схем на основе методов избыточного кодирования.</a:t>
            </a:r>
          </a:p>
        </p:txBody>
      </p:sp>
    </p:spTree>
    <p:extLst>
      <p:ext uri="{BB962C8B-B14F-4D97-AF65-F5344CB8AC3E}">
        <p14:creationId xmlns:p14="http://schemas.microsoft.com/office/powerpoint/2010/main" val="2043795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12782</TotalTime>
  <Words>5890</Words>
  <Application>Microsoft Office PowerPoint</Application>
  <PresentationFormat>Экран (4:3)</PresentationFormat>
  <Paragraphs>1385</Paragraphs>
  <Slides>56</Slides>
  <Notes>29</Notes>
  <HiddenSlides>0</HiddenSlides>
  <MMClips>0</MMClips>
  <ScaleCrop>false</ScaleCrop>
  <HeadingPairs>
    <vt:vector size="8" baseType="variant">
      <vt:variant>
        <vt:lpstr>Использованные шрифты</vt:lpstr>
      </vt:variant>
      <vt:variant>
        <vt:i4>16</vt:i4>
      </vt:variant>
      <vt:variant>
        <vt:lpstr>Тема</vt:lpstr>
      </vt:variant>
      <vt:variant>
        <vt:i4>1</vt:i4>
      </vt:variant>
      <vt:variant>
        <vt:lpstr>Внедренные серверы OLE</vt:lpstr>
      </vt:variant>
      <vt:variant>
        <vt:i4>4</vt:i4>
      </vt:variant>
      <vt:variant>
        <vt:lpstr>Заголовки слайдов</vt:lpstr>
      </vt:variant>
      <vt:variant>
        <vt:i4>56</vt:i4>
      </vt:variant>
    </vt:vector>
  </HeadingPairs>
  <TitlesOfParts>
    <vt:vector size="77" baseType="lpstr">
      <vt:lpstr>SimSun</vt:lpstr>
      <vt:lpstr>SimSun</vt:lpstr>
      <vt:lpstr>Arial</vt:lpstr>
      <vt:lpstr>Arial Unicode MS</vt:lpstr>
      <vt:lpstr>Calibri</vt:lpstr>
      <vt:lpstr>Calibri Light</vt:lpstr>
      <vt:lpstr>Cambria</vt:lpstr>
      <vt:lpstr>Cambria Math</vt:lpstr>
      <vt:lpstr>Consolas</vt:lpstr>
      <vt:lpstr>Franklin Gothic Book</vt:lpstr>
      <vt:lpstr>Helvetica</vt:lpstr>
      <vt:lpstr>Symbol</vt:lpstr>
      <vt:lpstr>Tahoma</vt:lpstr>
      <vt:lpstr>Times New Roman</vt:lpstr>
      <vt:lpstr>Verdana</vt:lpstr>
      <vt:lpstr>Wingdings</vt:lpstr>
      <vt:lpstr>Тема Office</vt:lpstr>
      <vt:lpstr>Visio</vt:lpstr>
      <vt:lpstr>Документ</vt:lpstr>
      <vt:lpstr>Уравнение</vt:lpstr>
      <vt:lpstr>Visio.Drawing.11</vt:lpstr>
      <vt:lpstr>Презентация PowerPoint</vt:lpstr>
      <vt:lpstr>Презентация PowerPoint</vt:lpstr>
      <vt:lpstr>Введение</vt:lpstr>
      <vt:lpstr>Системы, с особыми требованиями в отношении безопасности</vt:lpstr>
      <vt:lpstr>Актуальность</vt:lpstr>
      <vt:lpstr>Классификация эффектов радиационного воздействия</vt:lpstr>
      <vt:lpstr>Классификация методов противодействия одиночным  сбоям в комбинационных схемах</vt:lpstr>
      <vt:lpstr>Цель диссертационных исследований</vt:lpstr>
      <vt:lpstr>Решаемые задачи</vt:lpstr>
      <vt:lpstr>Презентация PowerPoint</vt:lpstr>
      <vt:lpstr>Методы оценки сбоеустойчивости комбинационных схем</vt:lpstr>
      <vt:lpstr>Оценка сбоеустойчивости  на логическом уровне</vt:lpstr>
      <vt:lpstr>Коэффициент чувствительности логической схемы к одиночным сбоям</vt:lpstr>
      <vt:lpstr>Методы ускоренных вычислений коэффициента чувствительности</vt:lpstr>
      <vt:lpstr>Исследование вероятностных методов оценки сбоеустойчивости логических схем</vt:lpstr>
      <vt:lpstr>Вероятностный метод вычисления коэффициента чувствительности</vt:lpstr>
      <vt:lpstr>Предсказание надежности интегральных схем при помощи средств глубокого машинного обучения</vt:lpstr>
      <vt:lpstr>Предсказание надежности интегральных схем при помощи средств глубокого машинного обучения</vt:lpstr>
      <vt:lpstr>Другие метрики, основанные на наблюдаемости вентилей</vt:lpstr>
      <vt:lpstr>Observability-based metric</vt:lpstr>
      <vt:lpstr>Усредненная метрика, основанная на наблюдаемости вентилей</vt:lpstr>
      <vt:lpstr>Сравнение Observability-Based Metric с Усредненной метрикой, основанной на наблюдаемости вентилей</vt:lpstr>
      <vt:lpstr>Нижние и верхние границы полинома ошибки</vt:lpstr>
      <vt:lpstr>Сравнение методов повышения логической устойчивости</vt:lpstr>
      <vt:lpstr>Fast and Accurate Back Propagation Method for Reliability Evaluation of Logic Circuits</vt:lpstr>
      <vt:lpstr>Fast and Accurate Back Propagation Method for Reliability Evaluation of Logic Circuits</vt:lpstr>
      <vt:lpstr>Сравнение точности алгоритмов на схемах  из набора ISCAS85</vt:lpstr>
      <vt:lpstr>Методы повышения сбоеустойчивости комбинационных схем</vt:lpstr>
      <vt:lpstr>Презентация PowerPoint</vt:lpstr>
      <vt:lpstr>Презентация PowerPoint</vt:lpstr>
      <vt:lpstr>Коэффициент надежности в контексте задачи ресинтеза  (учет входного распределения)</vt:lpstr>
      <vt:lpstr>Коэффициент надежности в контексте задачи ресинтеза  (учет маскирующих свойств схемы)</vt:lpstr>
      <vt:lpstr>Презентация PowerPoint</vt:lpstr>
      <vt:lpstr>Презентация PowerPoint</vt:lpstr>
      <vt:lpstr>Презентация PowerPoint</vt:lpstr>
      <vt:lpstr>Презентация PowerPoint</vt:lpstr>
      <vt:lpstr>Презентация PowerPoint</vt:lpstr>
      <vt:lpstr>Исследование схем функционального контроля комбинационных схем</vt:lpstr>
      <vt:lpstr>Самопроверяемые схемы в базисе двухбитного пространства Хемминга</vt:lpstr>
      <vt:lpstr>Построение расширенных вентилей</vt:lpstr>
      <vt:lpstr>Презентация PowerPoint</vt:lpstr>
      <vt:lpstr>Исследование эффективности помехоустойчивых кодов для реализации в схемах функционального контроля</vt:lpstr>
      <vt:lpstr>Исследование эффективности помехоустойчивых кодов для реализации в схемах функционального контроля</vt:lpstr>
      <vt:lpstr>Маршрут проектирования схем функционального контроля комбинационных устройств</vt:lpstr>
      <vt:lpstr>Построение сбоеустойчивых комбинационных схем на основе R-кода</vt:lpstr>
      <vt:lpstr>Построение сбоеустойчивых комбинационных схем на основе R-кода</vt:lpstr>
      <vt:lpstr>Определения аппаратных затрат схемы функционального контроля на основе R-кода</vt:lpstr>
      <vt:lpstr>Определения обнаруживающей способности схемы функционального контроля на основе R-кода</vt:lpstr>
      <vt:lpstr>Выводы (1/2)</vt:lpstr>
      <vt:lpstr>Выводы (2/2)</vt:lpstr>
      <vt:lpstr>Презентация PowerPoint</vt:lpstr>
      <vt:lpstr>Презентация PowerPoint</vt:lpstr>
      <vt:lpstr>Презентация PowerPoint</vt:lpstr>
      <vt:lpstr>Апробация работы</vt:lpstr>
      <vt:lpstr>Спасибо за внимание!</vt:lpstr>
      <vt:lpstr>Используемые термины</vt:lpstr>
    </vt:vector>
  </TitlesOfParts>
  <Company>Swamp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Aleksey</dc:creator>
  <cp:lastModifiedBy>Димка</cp:lastModifiedBy>
  <cp:revision>813</cp:revision>
  <cp:lastPrinted>2017-11-20T09:41:56Z</cp:lastPrinted>
  <dcterms:created xsi:type="dcterms:W3CDTF">2010-03-29T18:16:53Z</dcterms:created>
  <dcterms:modified xsi:type="dcterms:W3CDTF">2018-03-10T13:45:32Z</dcterms:modified>
</cp:coreProperties>
</file>