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10C604-D823-428D-9F6F-2F8A4A64E093}" type="datetimeFigureOut">
              <a:rPr lang="en-IN" smtClean="0"/>
              <a:t>18-08-2019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8659F5-831E-44D2-8950-AF2F5BEBF45D}" type="slidenum">
              <a:rPr lang="en-IN" smtClean="0"/>
              <a:t>‹#›</a:t>
            </a:fld>
            <a:endParaRPr lang="en-IN"/>
          </a:p>
        </p:txBody>
      </p:sp>
    </p:spTree>
    <p:extLst>
      <p:ext uri="{BB962C8B-B14F-4D97-AF65-F5344CB8AC3E}">
        <p14:creationId xmlns:p14="http://schemas.microsoft.com/office/powerpoint/2010/main" val="1943279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10C604-D823-428D-9F6F-2F8A4A64E093}" type="datetimeFigureOut">
              <a:rPr lang="en-IN" smtClean="0"/>
              <a:t>18-08-2019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8659F5-831E-44D2-8950-AF2F5BEBF45D}" type="slidenum">
              <a:rPr lang="en-IN" smtClean="0"/>
              <a:t>‹#›</a:t>
            </a:fld>
            <a:endParaRPr lang="en-IN"/>
          </a:p>
        </p:txBody>
      </p:sp>
    </p:spTree>
    <p:extLst>
      <p:ext uri="{BB962C8B-B14F-4D97-AF65-F5344CB8AC3E}">
        <p14:creationId xmlns:p14="http://schemas.microsoft.com/office/powerpoint/2010/main" val="3013453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10C604-D823-428D-9F6F-2F8A4A64E093}" type="datetimeFigureOut">
              <a:rPr lang="en-IN" smtClean="0"/>
              <a:t>18-08-2019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8659F5-831E-44D2-8950-AF2F5BEBF45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535817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10C604-D823-428D-9F6F-2F8A4A64E093}" type="datetimeFigureOut">
              <a:rPr lang="en-IN" smtClean="0"/>
              <a:t>18-08-2019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8659F5-831E-44D2-8950-AF2F5BEBF45D}" type="slidenum">
              <a:rPr lang="en-IN" smtClean="0"/>
              <a:t>‹#›</a:t>
            </a:fld>
            <a:endParaRPr lang="en-IN"/>
          </a:p>
        </p:txBody>
      </p:sp>
    </p:spTree>
    <p:extLst>
      <p:ext uri="{BB962C8B-B14F-4D97-AF65-F5344CB8AC3E}">
        <p14:creationId xmlns:p14="http://schemas.microsoft.com/office/powerpoint/2010/main" val="24474571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10C604-D823-428D-9F6F-2F8A4A64E093}" type="datetimeFigureOut">
              <a:rPr lang="en-IN" smtClean="0"/>
              <a:t>18-08-2019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8659F5-831E-44D2-8950-AF2F5BEBF45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461305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10C604-D823-428D-9F6F-2F8A4A64E093}" type="datetimeFigureOut">
              <a:rPr lang="en-IN" smtClean="0"/>
              <a:t>18-08-2019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8659F5-831E-44D2-8950-AF2F5BEBF45D}" type="slidenum">
              <a:rPr lang="en-IN" smtClean="0"/>
              <a:t>‹#›</a:t>
            </a:fld>
            <a:endParaRPr lang="en-IN"/>
          </a:p>
        </p:txBody>
      </p:sp>
    </p:spTree>
    <p:extLst>
      <p:ext uri="{BB962C8B-B14F-4D97-AF65-F5344CB8AC3E}">
        <p14:creationId xmlns:p14="http://schemas.microsoft.com/office/powerpoint/2010/main" val="2880572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10C604-D823-428D-9F6F-2F8A4A64E093}" type="datetimeFigureOut">
              <a:rPr lang="en-IN" smtClean="0"/>
              <a:t>18-08-2019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8659F5-831E-44D2-8950-AF2F5BEBF45D}" type="slidenum">
              <a:rPr lang="en-IN" smtClean="0"/>
              <a:t>‹#›</a:t>
            </a:fld>
            <a:endParaRPr lang="en-IN"/>
          </a:p>
        </p:txBody>
      </p:sp>
    </p:spTree>
    <p:extLst>
      <p:ext uri="{BB962C8B-B14F-4D97-AF65-F5344CB8AC3E}">
        <p14:creationId xmlns:p14="http://schemas.microsoft.com/office/powerpoint/2010/main" val="3986236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10C604-D823-428D-9F6F-2F8A4A64E093}" type="datetimeFigureOut">
              <a:rPr lang="en-IN" smtClean="0"/>
              <a:t>18-08-2019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8659F5-831E-44D2-8950-AF2F5BEBF45D}" type="slidenum">
              <a:rPr lang="en-IN" smtClean="0"/>
              <a:t>‹#›</a:t>
            </a:fld>
            <a:endParaRPr lang="en-IN"/>
          </a:p>
        </p:txBody>
      </p:sp>
    </p:spTree>
    <p:extLst>
      <p:ext uri="{BB962C8B-B14F-4D97-AF65-F5344CB8AC3E}">
        <p14:creationId xmlns:p14="http://schemas.microsoft.com/office/powerpoint/2010/main" val="1913603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10C604-D823-428D-9F6F-2F8A4A64E093}" type="datetimeFigureOut">
              <a:rPr lang="en-IN" smtClean="0"/>
              <a:t>18-08-2019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8659F5-831E-44D2-8950-AF2F5BEBF45D}" type="slidenum">
              <a:rPr lang="en-IN" smtClean="0"/>
              <a:t>‹#›</a:t>
            </a:fld>
            <a:endParaRPr lang="en-IN"/>
          </a:p>
        </p:txBody>
      </p:sp>
    </p:spTree>
    <p:extLst>
      <p:ext uri="{BB962C8B-B14F-4D97-AF65-F5344CB8AC3E}">
        <p14:creationId xmlns:p14="http://schemas.microsoft.com/office/powerpoint/2010/main" val="3423404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10C604-D823-428D-9F6F-2F8A4A64E093}" type="datetimeFigureOut">
              <a:rPr lang="en-IN" smtClean="0"/>
              <a:t>18-08-2019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8659F5-831E-44D2-8950-AF2F5BEBF45D}" type="slidenum">
              <a:rPr lang="en-IN" smtClean="0"/>
              <a:t>‹#›</a:t>
            </a:fld>
            <a:endParaRPr lang="en-IN"/>
          </a:p>
        </p:txBody>
      </p:sp>
    </p:spTree>
    <p:extLst>
      <p:ext uri="{BB962C8B-B14F-4D97-AF65-F5344CB8AC3E}">
        <p14:creationId xmlns:p14="http://schemas.microsoft.com/office/powerpoint/2010/main" val="2176291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10C604-D823-428D-9F6F-2F8A4A64E093}" type="datetimeFigureOut">
              <a:rPr lang="en-IN" smtClean="0"/>
              <a:t>18-08-2019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8659F5-831E-44D2-8950-AF2F5BEBF45D}" type="slidenum">
              <a:rPr lang="en-IN" smtClean="0"/>
              <a:t>‹#›</a:t>
            </a:fld>
            <a:endParaRPr lang="en-IN"/>
          </a:p>
        </p:txBody>
      </p:sp>
    </p:spTree>
    <p:extLst>
      <p:ext uri="{BB962C8B-B14F-4D97-AF65-F5344CB8AC3E}">
        <p14:creationId xmlns:p14="http://schemas.microsoft.com/office/powerpoint/2010/main" val="1889243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10C604-D823-428D-9F6F-2F8A4A64E093}" type="datetimeFigureOut">
              <a:rPr lang="en-IN" smtClean="0"/>
              <a:t>18-08-2019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68659F5-831E-44D2-8950-AF2F5BEBF45D}" type="slidenum">
              <a:rPr lang="en-IN" smtClean="0"/>
              <a:t>‹#›</a:t>
            </a:fld>
            <a:endParaRPr lang="en-IN"/>
          </a:p>
        </p:txBody>
      </p:sp>
    </p:spTree>
    <p:extLst>
      <p:ext uri="{BB962C8B-B14F-4D97-AF65-F5344CB8AC3E}">
        <p14:creationId xmlns:p14="http://schemas.microsoft.com/office/powerpoint/2010/main" val="87621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10C604-D823-428D-9F6F-2F8A4A64E093}" type="datetimeFigureOut">
              <a:rPr lang="en-IN" smtClean="0"/>
              <a:t>18-08-2019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68659F5-831E-44D2-8950-AF2F5BEBF45D}" type="slidenum">
              <a:rPr lang="en-IN" smtClean="0"/>
              <a:t>‹#›</a:t>
            </a:fld>
            <a:endParaRPr lang="en-IN"/>
          </a:p>
        </p:txBody>
      </p:sp>
    </p:spTree>
    <p:extLst>
      <p:ext uri="{BB962C8B-B14F-4D97-AF65-F5344CB8AC3E}">
        <p14:creationId xmlns:p14="http://schemas.microsoft.com/office/powerpoint/2010/main" val="2238087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10C604-D823-428D-9F6F-2F8A4A64E093}" type="datetimeFigureOut">
              <a:rPr lang="en-IN" smtClean="0"/>
              <a:t>18-08-2019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68659F5-831E-44D2-8950-AF2F5BEBF45D}" type="slidenum">
              <a:rPr lang="en-IN" smtClean="0"/>
              <a:t>‹#›</a:t>
            </a:fld>
            <a:endParaRPr lang="en-IN"/>
          </a:p>
        </p:txBody>
      </p:sp>
    </p:spTree>
    <p:extLst>
      <p:ext uri="{BB962C8B-B14F-4D97-AF65-F5344CB8AC3E}">
        <p14:creationId xmlns:p14="http://schemas.microsoft.com/office/powerpoint/2010/main" val="2648569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10C604-D823-428D-9F6F-2F8A4A64E093}" type="datetimeFigureOut">
              <a:rPr lang="en-IN" smtClean="0"/>
              <a:t>18-08-2019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8659F5-831E-44D2-8950-AF2F5BEBF45D}" type="slidenum">
              <a:rPr lang="en-IN" smtClean="0"/>
              <a:t>‹#›</a:t>
            </a:fld>
            <a:endParaRPr lang="en-IN"/>
          </a:p>
        </p:txBody>
      </p:sp>
    </p:spTree>
    <p:extLst>
      <p:ext uri="{BB962C8B-B14F-4D97-AF65-F5344CB8AC3E}">
        <p14:creationId xmlns:p14="http://schemas.microsoft.com/office/powerpoint/2010/main" val="1869142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8659F5-831E-44D2-8950-AF2F5BEBF45D}" type="slidenum">
              <a:rPr lang="en-IN" smtClean="0"/>
              <a:t>‹#›</a:t>
            </a:fld>
            <a:endParaRPr lang="en-IN"/>
          </a:p>
        </p:txBody>
      </p:sp>
      <p:sp>
        <p:nvSpPr>
          <p:cNvPr id="5" name="Date Placeholder 4"/>
          <p:cNvSpPr>
            <a:spLocks noGrp="1"/>
          </p:cNvSpPr>
          <p:nvPr>
            <p:ph type="dt" sz="half" idx="10"/>
          </p:nvPr>
        </p:nvSpPr>
        <p:spPr/>
        <p:txBody>
          <a:bodyPr/>
          <a:lstStyle/>
          <a:p>
            <a:fld id="{2910C604-D823-428D-9F6F-2F8A4A64E093}" type="datetimeFigureOut">
              <a:rPr lang="en-IN" smtClean="0"/>
              <a:t>18-08-2019</a:t>
            </a:fld>
            <a:endParaRPr lang="en-IN"/>
          </a:p>
        </p:txBody>
      </p:sp>
    </p:spTree>
    <p:extLst>
      <p:ext uri="{BB962C8B-B14F-4D97-AF65-F5344CB8AC3E}">
        <p14:creationId xmlns:p14="http://schemas.microsoft.com/office/powerpoint/2010/main" val="2298716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910C604-D823-428D-9F6F-2F8A4A64E093}" type="datetimeFigureOut">
              <a:rPr lang="en-IN" smtClean="0"/>
              <a:t>18-08-2019</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68659F5-831E-44D2-8950-AF2F5BEBF45D}" type="slidenum">
              <a:rPr lang="en-IN" smtClean="0"/>
              <a:t>‹#›</a:t>
            </a:fld>
            <a:endParaRPr lang="en-IN"/>
          </a:p>
        </p:txBody>
      </p:sp>
    </p:spTree>
    <p:extLst>
      <p:ext uri="{BB962C8B-B14F-4D97-AF65-F5344CB8AC3E}">
        <p14:creationId xmlns:p14="http://schemas.microsoft.com/office/powerpoint/2010/main" val="645673873"/>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E618E-46F3-417A-9562-86111A0E9789}"/>
              </a:ext>
            </a:extLst>
          </p:cNvPr>
          <p:cNvSpPr>
            <a:spLocks noGrp="1"/>
          </p:cNvSpPr>
          <p:nvPr>
            <p:ph type="ctrTitle"/>
          </p:nvPr>
        </p:nvSpPr>
        <p:spPr>
          <a:xfrm>
            <a:off x="6094855" y="1261331"/>
            <a:ext cx="3497565" cy="3002662"/>
          </a:xfrm>
        </p:spPr>
        <p:txBody>
          <a:bodyPr>
            <a:normAutofit/>
          </a:bodyPr>
          <a:lstStyle/>
          <a:p>
            <a:pPr algn="l"/>
            <a:r>
              <a:rPr lang="en-IN" sz="4400" b="1"/>
              <a:t>Trip Advisor</a:t>
            </a:r>
            <a:endParaRPr lang="en-IN" sz="4400"/>
          </a:p>
        </p:txBody>
      </p:sp>
      <p:sp>
        <p:nvSpPr>
          <p:cNvPr id="3" name="Subtitle 2">
            <a:extLst>
              <a:ext uri="{FF2B5EF4-FFF2-40B4-BE49-F238E27FC236}">
                <a16:creationId xmlns:a16="http://schemas.microsoft.com/office/drawing/2014/main" id="{DE72F3C9-7E65-4240-916C-E4DA048B5585}"/>
              </a:ext>
            </a:extLst>
          </p:cNvPr>
          <p:cNvSpPr>
            <a:spLocks noGrp="1"/>
          </p:cNvSpPr>
          <p:nvPr>
            <p:ph type="subTitle" idx="1"/>
          </p:nvPr>
        </p:nvSpPr>
        <p:spPr>
          <a:xfrm>
            <a:off x="6094375" y="4263992"/>
            <a:ext cx="3179628" cy="1325857"/>
          </a:xfrm>
        </p:spPr>
        <p:txBody>
          <a:bodyPr>
            <a:normAutofit/>
          </a:bodyPr>
          <a:lstStyle/>
          <a:p>
            <a:pPr algn="l"/>
            <a:r>
              <a:rPr lang="en-IN" b="1"/>
              <a:t>Explore New Places</a:t>
            </a:r>
            <a:endParaRPr lang="en-IN"/>
          </a:p>
        </p:txBody>
      </p:sp>
      <p:sp>
        <p:nvSpPr>
          <p:cNvPr id="12" name="Isosceles Triangle 11">
            <a:extLst>
              <a:ext uri="{FF2B5EF4-FFF2-40B4-BE49-F238E27FC236}">
                <a16:creationId xmlns:a16="http://schemas.microsoft.com/office/drawing/2014/main" id="{F6E918B1-FA59-42EF-8A8E-B0F3D1E54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7" name="Graphic 6" descr="Airplane">
            <a:extLst>
              <a:ext uri="{FF2B5EF4-FFF2-40B4-BE49-F238E27FC236}">
                <a16:creationId xmlns:a16="http://schemas.microsoft.com/office/drawing/2014/main" id="{4AE07D01-76F9-41FF-8F95-BE146B6A666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40617" y="1261330"/>
            <a:ext cx="4335340" cy="4335340"/>
          </a:xfrm>
          <a:prstGeom prst="rect">
            <a:avLst/>
          </a:prstGeom>
        </p:spPr>
      </p:pic>
    </p:spTree>
    <p:extLst>
      <p:ext uri="{BB962C8B-B14F-4D97-AF65-F5344CB8AC3E}">
        <p14:creationId xmlns:p14="http://schemas.microsoft.com/office/powerpoint/2010/main" val="2974646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DE7C7-9B68-4464-9D97-EFB8B93F49FD}"/>
              </a:ext>
            </a:extLst>
          </p:cNvPr>
          <p:cNvSpPr>
            <a:spLocks noGrp="1"/>
          </p:cNvSpPr>
          <p:nvPr>
            <p:ph type="title"/>
          </p:nvPr>
        </p:nvSpPr>
        <p:spPr/>
        <p:txBody>
          <a:bodyPr/>
          <a:lstStyle/>
          <a:p>
            <a:r>
              <a:rPr lang="en-IN" dirty="0"/>
              <a:t>Observations</a:t>
            </a:r>
          </a:p>
        </p:txBody>
      </p:sp>
      <p:sp>
        <p:nvSpPr>
          <p:cNvPr id="3" name="Content Placeholder 2">
            <a:extLst>
              <a:ext uri="{FF2B5EF4-FFF2-40B4-BE49-F238E27FC236}">
                <a16:creationId xmlns:a16="http://schemas.microsoft.com/office/drawing/2014/main" id="{17E0C0D7-E195-4FEB-A660-5FADB5710AB9}"/>
              </a:ext>
            </a:extLst>
          </p:cNvPr>
          <p:cNvSpPr>
            <a:spLocks noGrp="1"/>
          </p:cNvSpPr>
          <p:nvPr>
            <p:ph idx="1"/>
          </p:nvPr>
        </p:nvSpPr>
        <p:spPr/>
        <p:txBody>
          <a:bodyPr/>
          <a:lstStyle/>
          <a:p>
            <a:r>
              <a:rPr lang="en-IN" dirty="0"/>
              <a:t>Cluster1 covers around 50 venues, Cluster1 has 2 venues and Cluster2 has 2 venues.</a:t>
            </a:r>
          </a:p>
          <a:p>
            <a:r>
              <a:rPr lang="en-IN" dirty="0"/>
              <a:t>From the map and </a:t>
            </a:r>
            <a:r>
              <a:rPr lang="en-IN" dirty="0" err="1"/>
              <a:t>dataframe</a:t>
            </a:r>
            <a:r>
              <a:rPr lang="en-IN" dirty="0"/>
              <a:t> we can understand that the maximum number of places can be explored in cluster0.</a:t>
            </a:r>
          </a:p>
          <a:p>
            <a:r>
              <a:rPr lang="en-IN" dirty="0"/>
              <a:t>Cluster1 can be ignored as there are only two venues and they are Restaurant and Coffee Shop.</a:t>
            </a:r>
          </a:p>
          <a:p>
            <a:r>
              <a:rPr lang="en-IN" dirty="0"/>
              <a:t>Cluster2 also has only venues but it is worth exploring the places in Cluster2 as there is a Trail and Castle.</a:t>
            </a:r>
          </a:p>
          <a:p>
            <a:endParaRPr lang="en-IN" dirty="0"/>
          </a:p>
        </p:txBody>
      </p:sp>
    </p:spTree>
    <p:extLst>
      <p:ext uri="{BB962C8B-B14F-4D97-AF65-F5344CB8AC3E}">
        <p14:creationId xmlns:p14="http://schemas.microsoft.com/office/powerpoint/2010/main" val="3260427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427C1-847F-47EE-9448-03612199E872}"/>
              </a:ext>
            </a:extLst>
          </p:cNvPr>
          <p:cNvSpPr>
            <a:spLocks noGrp="1"/>
          </p:cNvSpPr>
          <p:nvPr>
            <p:ph type="title"/>
          </p:nvPr>
        </p:nvSpPr>
        <p:spPr/>
        <p:txBody>
          <a:bodyPr/>
          <a:lstStyle/>
          <a:p>
            <a:r>
              <a:rPr lang="en-IN" dirty="0"/>
              <a:t>Discussion</a:t>
            </a:r>
          </a:p>
        </p:txBody>
      </p:sp>
      <p:sp>
        <p:nvSpPr>
          <p:cNvPr id="3" name="Content Placeholder 2">
            <a:extLst>
              <a:ext uri="{FF2B5EF4-FFF2-40B4-BE49-F238E27FC236}">
                <a16:creationId xmlns:a16="http://schemas.microsoft.com/office/drawing/2014/main" id="{7070C4AB-66DD-40B0-8B11-C5E88FAE1F08}"/>
              </a:ext>
            </a:extLst>
          </p:cNvPr>
          <p:cNvSpPr>
            <a:spLocks noGrp="1"/>
          </p:cNvSpPr>
          <p:nvPr>
            <p:ph idx="1"/>
          </p:nvPr>
        </p:nvSpPr>
        <p:spPr>
          <a:xfrm>
            <a:off x="677334" y="1280161"/>
            <a:ext cx="8596668" cy="4761202"/>
          </a:xfrm>
        </p:spPr>
        <p:txBody>
          <a:bodyPr/>
          <a:lstStyle/>
          <a:p>
            <a:r>
              <a:rPr lang="en-IN" dirty="0"/>
              <a:t>We have obtained only two main venues in Cluster2 when the map was centred around Udaipur, let us explore Cluster2 to check if we could get more venues around it since it is worth exploring Cluster2 in detail.</a:t>
            </a:r>
          </a:p>
          <a:p>
            <a:r>
              <a:rPr lang="en-IN" dirty="0"/>
              <a:t>Using the latitude and longitude values of the centroid of Cluster2 explore the area and get the different venues around it.</a:t>
            </a:r>
          </a:p>
          <a:p>
            <a:r>
              <a:rPr lang="en-IN" dirty="0"/>
              <a:t>Below is the image of the Foursquare data venues around Cluster2, we have identified 3 more useful venues:</a:t>
            </a:r>
          </a:p>
        </p:txBody>
      </p:sp>
      <p:pic>
        <p:nvPicPr>
          <p:cNvPr id="9218" name="Picture 2">
            <a:extLst>
              <a:ext uri="{FF2B5EF4-FFF2-40B4-BE49-F238E27FC236}">
                <a16:creationId xmlns:a16="http://schemas.microsoft.com/office/drawing/2014/main" id="{0E4EAB19-9EAD-4982-BB20-4551D44957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0960" y="3560763"/>
            <a:ext cx="7274560" cy="299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9763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D6DFC-0109-4BF2-8451-9108CDB10D7B}"/>
              </a:ext>
            </a:extLst>
          </p:cNvPr>
          <p:cNvSpPr>
            <a:spLocks noGrp="1"/>
          </p:cNvSpPr>
          <p:nvPr>
            <p:ph type="title"/>
          </p:nvPr>
        </p:nvSpPr>
        <p:spPr/>
        <p:txBody>
          <a:bodyPr>
            <a:normAutofit/>
          </a:bodyPr>
          <a:lstStyle/>
          <a:p>
            <a:r>
              <a:rPr lang="en-IN" sz="3200" b="1" dirty="0"/>
              <a:t>Conclusion</a:t>
            </a:r>
            <a:endParaRPr lang="en-IN" sz="3200" dirty="0"/>
          </a:p>
        </p:txBody>
      </p:sp>
      <p:sp>
        <p:nvSpPr>
          <p:cNvPr id="3" name="Content Placeholder 2">
            <a:extLst>
              <a:ext uri="{FF2B5EF4-FFF2-40B4-BE49-F238E27FC236}">
                <a16:creationId xmlns:a16="http://schemas.microsoft.com/office/drawing/2014/main" id="{C4B1D411-51AC-4F4B-88F1-97858FB8DB67}"/>
              </a:ext>
            </a:extLst>
          </p:cNvPr>
          <p:cNvSpPr>
            <a:spLocks noGrp="1"/>
          </p:cNvSpPr>
          <p:nvPr>
            <p:ph idx="1"/>
          </p:nvPr>
        </p:nvSpPr>
        <p:spPr>
          <a:xfrm>
            <a:off x="677334" y="1452881"/>
            <a:ext cx="8596668" cy="4588482"/>
          </a:xfrm>
        </p:spPr>
        <p:txBody>
          <a:bodyPr/>
          <a:lstStyle/>
          <a:p>
            <a:r>
              <a:rPr lang="en-IN" dirty="0"/>
              <a:t>We analysed that to explore Udaipur it would be better to allocate more time to explore the places in Cluster0 and to prefer stay in one of the Hotels which is closer to the centroid of Cluster0 and then probably to explore the places in Cluster2. </a:t>
            </a:r>
          </a:p>
          <a:p>
            <a:r>
              <a:rPr lang="en-IN" dirty="0"/>
              <a:t>Rail Transport can be preferred to explore Cluster2 and the places in Cluster2 can be covered in a single day as the distance to different venues are within 3km. </a:t>
            </a:r>
          </a:p>
          <a:p>
            <a:r>
              <a:rPr lang="en-IN" dirty="0"/>
              <a:t>The western side of Udaipur can be given the least importance as there are not much interesting places to explore.</a:t>
            </a:r>
          </a:p>
          <a:p>
            <a:r>
              <a:rPr lang="en-IN" dirty="0"/>
              <a:t>This project is performed on limited data. If a good amount of data is available which has the interesting and useful venues, weather condition of the areas etc., the decisions could be made in a much better way.</a:t>
            </a:r>
          </a:p>
        </p:txBody>
      </p:sp>
    </p:spTree>
    <p:extLst>
      <p:ext uri="{BB962C8B-B14F-4D97-AF65-F5344CB8AC3E}">
        <p14:creationId xmlns:p14="http://schemas.microsoft.com/office/powerpoint/2010/main" val="2180853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6817B-97A7-4AC2-BDA0-BAC75BBDA310}"/>
              </a:ext>
            </a:extLst>
          </p:cNvPr>
          <p:cNvSpPr>
            <a:spLocks noGrp="1"/>
          </p:cNvSpPr>
          <p:nvPr>
            <p:ph type="title"/>
          </p:nvPr>
        </p:nvSpPr>
        <p:spPr/>
        <p:txBody>
          <a:bodyPr>
            <a:normAutofit/>
          </a:bodyPr>
          <a:lstStyle/>
          <a:p>
            <a:r>
              <a:rPr lang="en-IN" sz="3200" dirty="0"/>
              <a:t>Guide the customers to explore new places</a:t>
            </a:r>
          </a:p>
        </p:txBody>
      </p:sp>
      <p:sp>
        <p:nvSpPr>
          <p:cNvPr id="3" name="Content Placeholder 2">
            <a:extLst>
              <a:ext uri="{FF2B5EF4-FFF2-40B4-BE49-F238E27FC236}">
                <a16:creationId xmlns:a16="http://schemas.microsoft.com/office/drawing/2014/main" id="{2B435A33-363A-4225-B3D1-1E097D0449FF}"/>
              </a:ext>
            </a:extLst>
          </p:cNvPr>
          <p:cNvSpPr>
            <a:spLocks noGrp="1"/>
          </p:cNvSpPr>
          <p:nvPr>
            <p:ph idx="1"/>
          </p:nvPr>
        </p:nvSpPr>
        <p:spPr/>
        <p:txBody>
          <a:bodyPr>
            <a:normAutofit/>
          </a:bodyPr>
          <a:lstStyle/>
          <a:p>
            <a:r>
              <a:rPr lang="en-IN" dirty="0"/>
              <a:t>XYZ Company would like to predict the possible ways, by which their customers could make use of the time they are spending for the trip in the most efficient way.</a:t>
            </a:r>
          </a:p>
          <a:p>
            <a:r>
              <a:rPr lang="en-IN" dirty="0"/>
              <a:t>Based on the area a customer would like to explore, with the help of location data of that area and the categories of interest of the customer, a suggestion needs to be provided to the customer.</a:t>
            </a:r>
          </a:p>
          <a:p>
            <a:r>
              <a:rPr lang="en-IN" dirty="0"/>
              <a:t>The customers would be highly satisfied with the service the Company is providing.</a:t>
            </a:r>
          </a:p>
          <a:p>
            <a:r>
              <a:rPr lang="en-IN" dirty="0"/>
              <a:t>Would help to increase the reputation of the company and gain more customers.</a:t>
            </a:r>
          </a:p>
        </p:txBody>
      </p:sp>
    </p:spTree>
    <p:extLst>
      <p:ext uri="{BB962C8B-B14F-4D97-AF65-F5344CB8AC3E}">
        <p14:creationId xmlns:p14="http://schemas.microsoft.com/office/powerpoint/2010/main" val="3289371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5F6B-6164-47A7-89F4-03D4A5FF8172}"/>
              </a:ext>
            </a:extLst>
          </p:cNvPr>
          <p:cNvSpPr>
            <a:spLocks noGrp="1"/>
          </p:cNvSpPr>
          <p:nvPr>
            <p:ph type="title"/>
          </p:nvPr>
        </p:nvSpPr>
        <p:spPr/>
        <p:txBody>
          <a:bodyPr>
            <a:normAutofit/>
          </a:bodyPr>
          <a:lstStyle/>
          <a:p>
            <a:r>
              <a:rPr lang="en-IN" sz="3200" b="1" dirty="0"/>
              <a:t>Data acquisition and cleaning</a:t>
            </a:r>
            <a:endParaRPr lang="en-IN" sz="3200" dirty="0"/>
          </a:p>
        </p:txBody>
      </p:sp>
      <p:sp>
        <p:nvSpPr>
          <p:cNvPr id="3" name="Content Placeholder 2">
            <a:extLst>
              <a:ext uri="{FF2B5EF4-FFF2-40B4-BE49-F238E27FC236}">
                <a16:creationId xmlns:a16="http://schemas.microsoft.com/office/drawing/2014/main" id="{1B851F15-65D1-4291-A88F-51881F57222F}"/>
              </a:ext>
            </a:extLst>
          </p:cNvPr>
          <p:cNvSpPr>
            <a:spLocks noGrp="1"/>
          </p:cNvSpPr>
          <p:nvPr>
            <p:ph idx="1"/>
          </p:nvPr>
        </p:nvSpPr>
        <p:spPr/>
        <p:txBody>
          <a:bodyPr>
            <a:normAutofit lnSpcReduction="10000"/>
          </a:bodyPr>
          <a:lstStyle/>
          <a:p>
            <a:r>
              <a:rPr lang="en-IN" dirty="0"/>
              <a:t>One city will be analysed in this project. Based on the city, the latitude and longitude values will be obtained by using </a:t>
            </a:r>
            <a:r>
              <a:rPr lang="en-IN" dirty="0" err="1"/>
              <a:t>geopy</a:t>
            </a:r>
            <a:r>
              <a:rPr lang="en-IN" dirty="0"/>
              <a:t> module.</a:t>
            </a:r>
          </a:p>
          <a:p>
            <a:r>
              <a:rPr lang="en-IN" dirty="0"/>
              <a:t>The data used in this project is provided by Foursquare location data. The city’s latitude and longitude values will be used to extract the venues data from Foursquare location data using explore endpoint.</a:t>
            </a:r>
          </a:p>
          <a:p>
            <a:r>
              <a:rPr lang="en-IN" dirty="0"/>
              <a:t>From the </a:t>
            </a:r>
            <a:r>
              <a:rPr lang="en-IN" dirty="0" err="1"/>
              <a:t>dataframe</a:t>
            </a:r>
            <a:r>
              <a:rPr lang="en-IN" dirty="0"/>
              <a:t> we can get the list of unique categories in the data and decide what all categories needs to be considered based on the interest.</a:t>
            </a:r>
          </a:p>
          <a:p>
            <a:r>
              <a:rPr lang="en-IN" dirty="0"/>
              <a:t>After cleaning the data, we would get the list of venues which would be appropriate for the project.</a:t>
            </a:r>
          </a:p>
          <a:p>
            <a:r>
              <a:rPr lang="en-IN" dirty="0"/>
              <a:t>The features of the data should be analysed, and the unnecessary features could be removed. For our project the main feature would be the latitude and longitude values.</a:t>
            </a:r>
          </a:p>
        </p:txBody>
      </p:sp>
    </p:spTree>
    <p:extLst>
      <p:ext uri="{BB962C8B-B14F-4D97-AF65-F5344CB8AC3E}">
        <p14:creationId xmlns:p14="http://schemas.microsoft.com/office/powerpoint/2010/main" val="3749738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245E4-25DD-4C58-B105-A9B26063058E}"/>
              </a:ext>
            </a:extLst>
          </p:cNvPr>
          <p:cNvSpPr>
            <a:spLocks noGrp="1"/>
          </p:cNvSpPr>
          <p:nvPr>
            <p:ph type="title"/>
          </p:nvPr>
        </p:nvSpPr>
        <p:spPr/>
        <p:txBody>
          <a:bodyPr>
            <a:normAutofit/>
          </a:bodyPr>
          <a:lstStyle/>
          <a:p>
            <a:r>
              <a:rPr lang="en-IN" sz="3200" dirty="0"/>
              <a:t>Exploring Udaipur City</a:t>
            </a:r>
          </a:p>
        </p:txBody>
      </p:sp>
      <p:sp>
        <p:nvSpPr>
          <p:cNvPr id="3" name="Content Placeholder 2">
            <a:extLst>
              <a:ext uri="{FF2B5EF4-FFF2-40B4-BE49-F238E27FC236}">
                <a16:creationId xmlns:a16="http://schemas.microsoft.com/office/drawing/2014/main" id="{CCD65DE4-4C01-4EF1-8131-2D258DEC44BD}"/>
              </a:ext>
            </a:extLst>
          </p:cNvPr>
          <p:cNvSpPr>
            <a:spLocks noGrp="1"/>
          </p:cNvSpPr>
          <p:nvPr>
            <p:ph idx="1"/>
          </p:nvPr>
        </p:nvSpPr>
        <p:spPr>
          <a:xfrm>
            <a:off x="677334" y="1209040"/>
            <a:ext cx="8596668" cy="4832323"/>
          </a:xfrm>
        </p:spPr>
        <p:txBody>
          <a:bodyPr/>
          <a:lstStyle/>
          <a:p>
            <a:r>
              <a:rPr lang="en-IN" dirty="0"/>
              <a:t>For this project we have chosen to explore a city in India. One of the best places to visit in India is Udaipur, which is in the state of Rajasthan in India.</a:t>
            </a:r>
          </a:p>
          <a:p>
            <a:r>
              <a:rPr lang="en-IN" dirty="0"/>
              <a:t>From the obtained clean data of the list of venues in Udaipur City, there are around 54 venues.</a:t>
            </a:r>
          </a:p>
          <a:p>
            <a:r>
              <a:rPr lang="en-IN" dirty="0"/>
              <a:t>Below is the image of the Foursquare API data of Udaipur City, in the form of </a:t>
            </a:r>
            <a:r>
              <a:rPr lang="en-IN" dirty="0" err="1"/>
              <a:t>dataframe</a:t>
            </a:r>
            <a:r>
              <a:rPr lang="en-IN" dirty="0"/>
              <a:t> after cleaning.  </a:t>
            </a:r>
          </a:p>
          <a:p>
            <a:endParaRPr lang="en-IN" dirty="0"/>
          </a:p>
        </p:txBody>
      </p:sp>
      <p:pic>
        <p:nvPicPr>
          <p:cNvPr id="1027" name="Picture 3">
            <a:extLst>
              <a:ext uri="{FF2B5EF4-FFF2-40B4-BE49-F238E27FC236}">
                <a16:creationId xmlns:a16="http://schemas.microsoft.com/office/drawing/2014/main" id="{358ECD11-B01E-4A88-A698-E537A29C25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3735" y="3166111"/>
            <a:ext cx="5861050" cy="3681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8099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5A918-5C08-4B23-8869-8E2D96BE7DF7}"/>
              </a:ext>
            </a:extLst>
          </p:cNvPr>
          <p:cNvSpPr>
            <a:spLocks noGrp="1"/>
          </p:cNvSpPr>
          <p:nvPr>
            <p:ph type="title"/>
          </p:nvPr>
        </p:nvSpPr>
        <p:spPr/>
        <p:txBody>
          <a:bodyPr>
            <a:normAutofit/>
          </a:bodyPr>
          <a:lstStyle/>
          <a:p>
            <a:r>
              <a:rPr lang="en-IN" sz="3200" b="1" dirty="0"/>
              <a:t>Udaipur City visualization</a:t>
            </a:r>
            <a:endParaRPr lang="en-IN" sz="3200" dirty="0"/>
          </a:p>
        </p:txBody>
      </p:sp>
      <p:sp>
        <p:nvSpPr>
          <p:cNvPr id="3" name="Content Placeholder 2">
            <a:extLst>
              <a:ext uri="{FF2B5EF4-FFF2-40B4-BE49-F238E27FC236}">
                <a16:creationId xmlns:a16="http://schemas.microsoft.com/office/drawing/2014/main" id="{D5E91551-293E-4E86-8CBB-8EFC94F06E1A}"/>
              </a:ext>
            </a:extLst>
          </p:cNvPr>
          <p:cNvSpPr>
            <a:spLocks noGrp="1"/>
          </p:cNvSpPr>
          <p:nvPr>
            <p:ph idx="1"/>
          </p:nvPr>
        </p:nvSpPr>
        <p:spPr>
          <a:xfrm>
            <a:off x="832909" y="2557464"/>
            <a:ext cx="8596668" cy="3880773"/>
          </a:xfrm>
        </p:spPr>
        <p:txBody>
          <a:bodyPr/>
          <a:lstStyle/>
          <a:p>
            <a:endParaRPr lang="en-IN" dirty="0"/>
          </a:p>
        </p:txBody>
      </p:sp>
      <p:pic>
        <p:nvPicPr>
          <p:cNvPr id="2050" name="Picture 2">
            <a:extLst>
              <a:ext uri="{FF2B5EF4-FFF2-40B4-BE49-F238E27FC236}">
                <a16:creationId xmlns:a16="http://schemas.microsoft.com/office/drawing/2014/main" id="{9F30FE07-2CDF-44FF-964C-E05AC6BA31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909" y="1483359"/>
            <a:ext cx="8596668" cy="4954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6444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6DFD1-4934-44F2-B601-42BD928AD526}"/>
              </a:ext>
            </a:extLst>
          </p:cNvPr>
          <p:cNvSpPr>
            <a:spLocks noGrp="1"/>
          </p:cNvSpPr>
          <p:nvPr>
            <p:ph type="title"/>
          </p:nvPr>
        </p:nvSpPr>
        <p:spPr/>
        <p:txBody>
          <a:bodyPr>
            <a:normAutofit/>
          </a:bodyPr>
          <a:lstStyle/>
          <a:p>
            <a:r>
              <a:rPr lang="en-IN" sz="2400" dirty="0"/>
              <a:t>Clustering based on the latitude and longitude values</a:t>
            </a:r>
          </a:p>
        </p:txBody>
      </p:sp>
      <p:sp>
        <p:nvSpPr>
          <p:cNvPr id="3" name="Content Placeholder 2">
            <a:extLst>
              <a:ext uri="{FF2B5EF4-FFF2-40B4-BE49-F238E27FC236}">
                <a16:creationId xmlns:a16="http://schemas.microsoft.com/office/drawing/2014/main" id="{78BF16BA-5285-432E-813E-604D0EE57905}"/>
              </a:ext>
            </a:extLst>
          </p:cNvPr>
          <p:cNvSpPr>
            <a:spLocks noGrp="1"/>
          </p:cNvSpPr>
          <p:nvPr>
            <p:ph idx="1"/>
          </p:nvPr>
        </p:nvSpPr>
        <p:spPr>
          <a:xfrm>
            <a:off x="618769" y="1371600"/>
            <a:ext cx="8596668" cy="4367797"/>
          </a:xfrm>
        </p:spPr>
        <p:txBody>
          <a:bodyPr/>
          <a:lstStyle/>
          <a:p>
            <a:r>
              <a:rPr lang="en-IN" dirty="0"/>
              <a:t>Apply K-Means Clustering based on the latitude and longitude values. Select 3 clusters for this data.</a:t>
            </a:r>
          </a:p>
          <a:p>
            <a:r>
              <a:rPr lang="en-IN" dirty="0"/>
              <a:t>Udaipur City visualization in clusters:</a:t>
            </a:r>
          </a:p>
          <a:p>
            <a:endParaRPr lang="en-IN" dirty="0"/>
          </a:p>
        </p:txBody>
      </p:sp>
      <p:pic>
        <p:nvPicPr>
          <p:cNvPr id="3074" name="Picture 2">
            <a:extLst>
              <a:ext uri="{FF2B5EF4-FFF2-40B4-BE49-F238E27FC236}">
                <a16:creationId xmlns:a16="http://schemas.microsoft.com/office/drawing/2014/main" id="{47EFB35A-1EE1-4F3D-A1B9-85386956BD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972" y="2562447"/>
            <a:ext cx="8995144" cy="401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3074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839BA-9A8A-481A-A148-087950870B0D}"/>
              </a:ext>
            </a:extLst>
          </p:cNvPr>
          <p:cNvSpPr>
            <a:spLocks noGrp="1"/>
          </p:cNvSpPr>
          <p:nvPr>
            <p:ph type="title"/>
          </p:nvPr>
        </p:nvSpPr>
        <p:spPr/>
        <p:txBody>
          <a:bodyPr>
            <a:normAutofit/>
          </a:bodyPr>
          <a:lstStyle/>
          <a:p>
            <a:r>
              <a:rPr lang="en-IN" sz="2800" b="1" dirty="0"/>
              <a:t>Udaipur City – Cluster0 Categories and Map</a:t>
            </a:r>
            <a:endParaRPr lang="en-IN" sz="2800" dirty="0"/>
          </a:p>
        </p:txBody>
      </p:sp>
      <p:sp>
        <p:nvSpPr>
          <p:cNvPr id="3" name="Content Placeholder 2">
            <a:extLst>
              <a:ext uri="{FF2B5EF4-FFF2-40B4-BE49-F238E27FC236}">
                <a16:creationId xmlns:a16="http://schemas.microsoft.com/office/drawing/2014/main" id="{CC3EB079-693A-4CD4-8CBC-F7EE6CE467AA}"/>
              </a:ext>
            </a:extLst>
          </p:cNvPr>
          <p:cNvSpPr>
            <a:spLocks noGrp="1"/>
          </p:cNvSpPr>
          <p:nvPr>
            <p:ph idx="1"/>
          </p:nvPr>
        </p:nvSpPr>
        <p:spPr>
          <a:xfrm>
            <a:off x="404946" y="1287253"/>
            <a:ext cx="8584576" cy="4849387"/>
          </a:xfrm>
        </p:spPr>
        <p:txBody>
          <a:bodyPr/>
          <a:lstStyle/>
          <a:p>
            <a:r>
              <a:rPr lang="en-IN" b="1" dirty="0"/>
              <a:t>Categories: </a:t>
            </a:r>
            <a:r>
              <a:rPr lang="en-IN" dirty="0"/>
              <a:t>'</a:t>
            </a:r>
            <a:r>
              <a:rPr lang="en-IN" dirty="0" err="1"/>
              <a:t>Hotel','Resort','Lake','History</a:t>
            </a:r>
            <a:r>
              <a:rPr lang="en-IN" dirty="0"/>
              <a:t> </a:t>
            </a:r>
            <a:r>
              <a:rPr lang="en-IN" dirty="0" err="1"/>
              <a:t>Museum','Café','Museum','Indian</a:t>
            </a:r>
            <a:r>
              <a:rPr lang="en-IN" dirty="0"/>
              <a:t> </a:t>
            </a:r>
            <a:r>
              <a:rPr lang="en-IN" dirty="0" err="1"/>
              <a:t>Restaurant','Restaurant','Historic</a:t>
            </a:r>
            <a:r>
              <a:rPr lang="en-IN" dirty="0"/>
              <a:t> </a:t>
            </a:r>
            <a:r>
              <a:rPr lang="en-IN" dirty="0" err="1"/>
              <a:t>Site','Dessert</a:t>
            </a:r>
            <a:r>
              <a:rPr lang="en-IN" dirty="0"/>
              <a:t> </a:t>
            </a:r>
            <a:r>
              <a:rPr lang="en-IN" dirty="0" err="1"/>
              <a:t>Shop','Hotel</a:t>
            </a:r>
            <a:r>
              <a:rPr lang="en-IN" dirty="0"/>
              <a:t> </a:t>
            </a:r>
            <a:r>
              <a:rPr lang="en-IN" dirty="0" err="1"/>
              <a:t>Bar','Mediterranean</a:t>
            </a:r>
            <a:r>
              <a:rPr lang="en-IN" dirty="0"/>
              <a:t> </a:t>
            </a:r>
            <a:r>
              <a:rPr lang="en-IN" dirty="0" err="1"/>
              <a:t>Restaurant','Rajasthani</a:t>
            </a:r>
            <a:r>
              <a:rPr lang="en-IN" dirty="0"/>
              <a:t> </a:t>
            </a:r>
            <a:r>
              <a:rPr lang="en-IN" dirty="0" err="1"/>
              <a:t>Restaurant','Roof</a:t>
            </a:r>
            <a:r>
              <a:rPr lang="en-IN" dirty="0"/>
              <a:t> Deck', 'General </a:t>
            </a:r>
            <a:r>
              <a:rPr lang="en-IN" dirty="0" err="1"/>
              <a:t>Entertainment','Vegetarian</a:t>
            </a:r>
            <a:r>
              <a:rPr lang="en-IN" dirty="0"/>
              <a:t> / Vegan </a:t>
            </a:r>
            <a:r>
              <a:rPr lang="en-IN" dirty="0" err="1"/>
              <a:t>Restaurant','Hookah</a:t>
            </a:r>
            <a:r>
              <a:rPr lang="en-IN" dirty="0"/>
              <a:t> </a:t>
            </a:r>
            <a:r>
              <a:rPr lang="en-IN" dirty="0" err="1"/>
              <a:t>Bar','Food','Castle','Monument</a:t>
            </a:r>
            <a:r>
              <a:rPr lang="en-IN" dirty="0"/>
              <a:t> / </a:t>
            </a:r>
            <a:r>
              <a:rPr lang="en-IN" dirty="0" err="1"/>
              <a:t>Landmark','Bistro','Airport</a:t>
            </a:r>
            <a:r>
              <a:rPr lang="en-IN" dirty="0"/>
              <a:t> </a:t>
            </a:r>
            <a:r>
              <a:rPr lang="en-IN" dirty="0" err="1"/>
              <a:t>Lounge','Fast</a:t>
            </a:r>
            <a:r>
              <a:rPr lang="en-IN" dirty="0"/>
              <a:t> Food Restaurant’</a:t>
            </a:r>
          </a:p>
          <a:p>
            <a:r>
              <a:rPr lang="en-IN" b="1" dirty="0"/>
              <a:t>Map:</a:t>
            </a:r>
          </a:p>
          <a:p>
            <a:endParaRPr lang="en-IN" dirty="0"/>
          </a:p>
        </p:txBody>
      </p:sp>
      <p:pic>
        <p:nvPicPr>
          <p:cNvPr id="6146" name="Picture 2">
            <a:extLst>
              <a:ext uri="{FF2B5EF4-FFF2-40B4-BE49-F238E27FC236}">
                <a16:creationId xmlns:a16="http://schemas.microsoft.com/office/drawing/2014/main" id="{153E05F3-FEF5-4982-B0F1-9758ABFF9D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9040" y="3429001"/>
            <a:ext cx="6654800" cy="3307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838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720C4-7C26-4112-9BE1-315C30F11A4D}"/>
              </a:ext>
            </a:extLst>
          </p:cNvPr>
          <p:cNvSpPr>
            <a:spLocks noGrp="1"/>
          </p:cNvSpPr>
          <p:nvPr>
            <p:ph type="title"/>
          </p:nvPr>
        </p:nvSpPr>
        <p:spPr/>
        <p:txBody>
          <a:bodyPr>
            <a:normAutofit/>
          </a:bodyPr>
          <a:lstStyle/>
          <a:p>
            <a:r>
              <a:rPr lang="en-IN" sz="2800" b="1" dirty="0"/>
              <a:t>Udaipur City – Cluster1 Categories and Map</a:t>
            </a:r>
            <a:endParaRPr lang="en-IN" sz="2800" dirty="0"/>
          </a:p>
        </p:txBody>
      </p:sp>
      <p:sp>
        <p:nvSpPr>
          <p:cNvPr id="3" name="Content Placeholder 2">
            <a:extLst>
              <a:ext uri="{FF2B5EF4-FFF2-40B4-BE49-F238E27FC236}">
                <a16:creationId xmlns:a16="http://schemas.microsoft.com/office/drawing/2014/main" id="{4D172200-7838-45CC-9DC6-B2E2B5BFB40A}"/>
              </a:ext>
            </a:extLst>
          </p:cNvPr>
          <p:cNvSpPr>
            <a:spLocks noGrp="1"/>
          </p:cNvSpPr>
          <p:nvPr>
            <p:ph idx="1"/>
          </p:nvPr>
        </p:nvSpPr>
        <p:spPr>
          <a:xfrm>
            <a:off x="677334" y="1392865"/>
            <a:ext cx="8596668" cy="4648497"/>
          </a:xfrm>
        </p:spPr>
        <p:txBody>
          <a:bodyPr/>
          <a:lstStyle/>
          <a:p>
            <a:r>
              <a:rPr lang="en-IN" b="1" dirty="0"/>
              <a:t>Categories: </a:t>
            </a:r>
            <a:r>
              <a:rPr lang="en-IN" dirty="0"/>
              <a:t>'Indian Restaurant’, 'Coffee Shop'</a:t>
            </a:r>
          </a:p>
          <a:p>
            <a:r>
              <a:rPr lang="en-IN" b="1" dirty="0"/>
              <a:t>Map:</a:t>
            </a:r>
            <a:endParaRPr lang="en-IN" dirty="0"/>
          </a:p>
        </p:txBody>
      </p:sp>
      <p:sp>
        <p:nvSpPr>
          <p:cNvPr id="6" name="Content Placeholder 2">
            <a:extLst>
              <a:ext uri="{FF2B5EF4-FFF2-40B4-BE49-F238E27FC236}">
                <a16:creationId xmlns:a16="http://schemas.microsoft.com/office/drawing/2014/main" id="{A2DF6789-6ECC-45C4-9F3C-A3F10EF6104C}"/>
              </a:ext>
            </a:extLst>
          </p:cNvPr>
          <p:cNvSpPr txBox="1">
            <a:spLocks/>
          </p:cNvSpPr>
          <p:nvPr/>
        </p:nvSpPr>
        <p:spPr>
          <a:xfrm>
            <a:off x="3259392" y="5111228"/>
            <a:ext cx="8596668" cy="817704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IN" dirty="0"/>
          </a:p>
          <a:p>
            <a:endParaRPr lang="en-IN" dirty="0"/>
          </a:p>
        </p:txBody>
      </p:sp>
      <p:pic>
        <p:nvPicPr>
          <p:cNvPr id="7" name="Picture 2">
            <a:extLst>
              <a:ext uri="{FF2B5EF4-FFF2-40B4-BE49-F238E27FC236}">
                <a16:creationId xmlns:a16="http://schemas.microsoft.com/office/drawing/2014/main" id="{1CADEA38-FF8F-4870-B509-87B2AC68BD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160" y="2182067"/>
            <a:ext cx="8138160" cy="43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1944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D6BB4-BBEF-4A35-9226-76A1ED2B26F4}"/>
              </a:ext>
            </a:extLst>
          </p:cNvPr>
          <p:cNvSpPr>
            <a:spLocks noGrp="1"/>
          </p:cNvSpPr>
          <p:nvPr>
            <p:ph type="title"/>
          </p:nvPr>
        </p:nvSpPr>
        <p:spPr/>
        <p:txBody>
          <a:bodyPr>
            <a:normAutofit/>
          </a:bodyPr>
          <a:lstStyle/>
          <a:p>
            <a:r>
              <a:rPr lang="en-IN" sz="2800" b="1" dirty="0"/>
              <a:t>Udaipur City – Cluster2 Categories and Map</a:t>
            </a:r>
            <a:endParaRPr lang="en-IN" sz="2800" dirty="0"/>
          </a:p>
        </p:txBody>
      </p:sp>
      <p:sp>
        <p:nvSpPr>
          <p:cNvPr id="3" name="Content Placeholder 2">
            <a:extLst>
              <a:ext uri="{FF2B5EF4-FFF2-40B4-BE49-F238E27FC236}">
                <a16:creationId xmlns:a16="http://schemas.microsoft.com/office/drawing/2014/main" id="{180941C2-61E5-4769-805F-33F03F8C914A}"/>
              </a:ext>
            </a:extLst>
          </p:cNvPr>
          <p:cNvSpPr>
            <a:spLocks noGrp="1"/>
          </p:cNvSpPr>
          <p:nvPr>
            <p:ph idx="1"/>
          </p:nvPr>
        </p:nvSpPr>
        <p:spPr>
          <a:xfrm>
            <a:off x="677334" y="2155826"/>
            <a:ext cx="8596668" cy="3880773"/>
          </a:xfrm>
        </p:spPr>
        <p:txBody>
          <a:bodyPr/>
          <a:lstStyle/>
          <a:p>
            <a:r>
              <a:rPr lang="en-IN" b="1" dirty="0"/>
              <a:t>Categories: </a:t>
            </a:r>
            <a:r>
              <a:rPr lang="en-IN" dirty="0"/>
              <a:t>'Trail', 'Castle'</a:t>
            </a:r>
          </a:p>
          <a:p>
            <a:r>
              <a:rPr lang="en-IN" b="1" dirty="0"/>
              <a:t>Map:</a:t>
            </a:r>
            <a:endParaRPr lang="en-IN" dirty="0"/>
          </a:p>
        </p:txBody>
      </p:sp>
      <p:pic>
        <p:nvPicPr>
          <p:cNvPr id="8194" name="Picture 2">
            <a:extLst>
              <a:ext uri="{FF2B5EF4-FFF2-40B4-BE49-F238E27FC236}">
                <a16:creationId xmlns:a16="http://schemas.microsoft.com/office/drawing/2014/main" id="{C5E64C5D-F86E-4682-90D3-338696507A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8880" y="2875280"/>
            <a:ext cx="7183119" cy="3667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022689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48</TotalTime>
  <Words>778</Words>
  <Application>Microsoft Office PowerPoint</Application>
  <PresentationFormat>Widescreen</PresentationFormat>
  <Paragraphs>44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Trip Advisor</vt:lpstr>
      <vt:lpstr>Guide the customers to explore new places</vt:lpstr>
      <vt:lpstr>Data acquisition and cleaning</vt:lpstr>
      <vt:lpstr>Exploring Udaipur City</vt:lpstr>
      <vt:lpstr>Udaipur City visualization</vt:lpstr>
      <vt:lpstr>Clustering based on the latitude and longitude values</vt:lpstr>
      <vt:lpstr>Udaipur City – Cluster0 Categories and Map</vt:lpstr>
      <vt:lpstr>Udaipur City – Cluster1 Categories and Map</vt:lpstr>
      <vt:lpstr>Udaipur City – Cluster2 Categories and Map</vt:lpstr>
      <vt:lpstr>Observations</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Trip Advisor</dc:title>
  <dc:creator>Telson Thomas</dc:creator>
  <cp:lastModifiedBy>Telson Thomas</cp:lastModifiedBy>
  <cp:revision>16</cp:revision>
  <dcterms:created xsi:type="dcterms:W3CDTF">2019-08-18T03:51:53Z</dcterms:created>
  <dcterms:modified xsi:type="dcterms:W3CDTF">2019-08-18T04:40:45Z</dcterms:modified>
</cp:coreProperties>
</file>