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3"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6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C5A82E-087D-492E-9208-A9748AEE55A5}" type="datetimeFigureOut">
              <a:rPr lang="en-US" smtClean="0"/>
              <a:t>28-Apr-18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E1A88-DDF9-43F1-B845-35CDFF2C25CA}" type="slidenum">
              <a:rPr lang="en-US" smtClean="0"/>
              <a:t>‹#›</a:t>
            </a:fld>
            <a:endParaRPr lang="en-US"/>
          </a:p>
        </p:txBody>
      </p:sp>
    </p:spTree>
    <p:extLst>
      <p:ext uri="{BB962C8B-B14F-4D97-AF65-F5344CB8AC3E}">
        <p14:creationId xmlns:p14="http://schemas.microsoft.com/office/powerpoint/2010/main" val="3575687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C5A82E-087D-492E-9208-A9748AEE55A5}" type="datetimeFigureOut">
              <a:rPr lang="en-US" smtClean="0"/>
              <a:t>28-Apr-18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E1A88-DDF9-43F1-B845-35CDFF2C25CA}" type="slidenum">
              <a:rPr lang="en-US" smtClean="0"/>
              <a:t>‹#›</a:t>
            </a:fld>
            <a:endParaRPr lang="en-US"/>
          </a:p>
        </p:txBody>
      </p:sp>
    </p:spTree>
    <p:extLst>
      <p:ext uri="{BB962C8B-B14F-4D97-AF65-F5344CB8AC3E}">
        <p14:creationId xmlns:p14="http://schemas.microsoft.com/office/powerpoint/2010/main" val="3233865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C5A82E-087D-492E-9208-A9748AEE55A5}" type="datetimeFigureOut">
              <a:rPr lang="en-US" smtClean="0"/>
              <a:t>28-Apr-18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E1A88-DDF9-43F1-B845-35CDFF2C25CA}" type="slidenum">
              <a:rPr lang="en-US" smtClean="0"/>
              <a:t>‹#›</a:t>
            </a:fld>
            <a:endParaRPr lang="en-US"/>
          </a:p>
        </p:txBody>
      </p:sp>
    </p:spTree>
    <p:extLst>
      <p:ext uri="{BB962C8B-B14F-4D97-AF65-F5344CB8AC3E}">
        <p14:creationId xmlns:p14="http://schemas.microsoft.com/office/powerpoint/2010/main" val="2295256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C5A82E-087D-492E-9208-A9748AEE55A5}" type="datetimeFigureOut">
              <a:rPr lang="en-US" smtClean="0"/>
              <a:t>28-Apr-18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E1A88-DDF9-43F1-B845-35CDFF2C25CA}" type="slidenum">
              <a:rPr lang="en-US" smtClean="0"/>
              <a:t>‹#›</a:t>
            </a:fld>
            <a:endParaRPr lang="en-US"/>
          </a:p>
        </p:txBody>
      </p:sp>
    </p:spTree>
    <p:extLst>
      <p:ext uri="{BB962C8B-B14F-4D97-AF65-F5344CB8AC3E}">
        <p14:creationId xmlns:p14="http://schemas.microsoft.com/office/powerpoint/2010/main" val="2322630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C5A82E-087D-492E-9208-A9748AEE55A5}" type="datetimeFigureOut">
              <a:rPr lang="en-US" smtClean="0"/>
              <a:t>28-Apr-18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E1A88-DDF9-43F1-B845-35CDFF2C25CA}" type="slidenum">
              <a:rPr lang="en-US" smtClean="0"/>
              <a:t>‹#›</a:t>
            </a:fld>
            <a:endParaRPr lang="en-US"/>
          </a:p>
        </p:txBody>
      </p:sp>
    </p:spTree>
    <p:extLst>
      <p:ext uri="{BB962C8B-B14F-4D97-AF65-F5344CB8AC3E}">
        <p14:creationId xmlns:p14="http://schemas.microsoft.com/office/powerpoint/2010/main" val="1942667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C5A82E-087D-492E-9208-A9748AEE55A5}" type="datetimeFigureOut">
              <a:rPr lang="en-US" smtClean="0"/>
              <a:t>28-Apr-18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E1A88-DDF9-43F1-B845-35CDFF2C25CA}" type="slidenum">
              <a:rPr lang="en-US" smtClean="0"/>
              <a:t>‹#›</a:t>
            </a:fld>
            <a:endParaRPr lang="en-US"/>
          </a:p>
        </p:txBody>
      </p:sp>
    </p:spTree>
    <p:extLst>
      <p:ext uri="{BB962C8B-B14F-4D97-AF65-F5344CB8AC3E}">
        <p14:creationId xmlns:p14="http://schemas.microsoft.com/office/powerpoint/2010/main" val="2331103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C5A82E-087D-492E-9208-A9748AEE55A5}" type="datetimeFigureOut">
              <a:rPr lang="en-US" smtClean="0"/>
              <a:t>28-Apr-18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2E1A88-DDF9-43F1-B845-35CDFF2C25CA}" type="slidenum">
              <a:rPr lang="en-US" smtClean="0"/>
              <a:t>‹#›</a:t>
            </a:fld>
            <a:endParaRPr lang="en-US"/>
          </a:p>
        </p:txBody>
      </p:sp>
    </p:spTree>
    <p:extLst>
      <p:ext uri="{BB962C8B-B14F-4D97-AF65-F5344CB8AC3E}">
        <p14:creationId xmlns:p14="http://schemas.microsoft.com/office/powerpoint/2010/main" val="73402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C5A82E-087D-492E-9208-A9748AEE55A5}" type="datetimeFigureOut">
              <a:rPr lang="en-US" smtClean="0"/>
              <a:t>28-Apr-18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2E1A88-DDF9-43F1-B845-35CDFF2C25CA}" type="slidenum">
              <a:rPr lang="en-US" smtClean="0"/>
              <a:t>‹#›</a:t>
            </a:fld>
            <a:endParaRPr lang="en-US"/>
          </a:p>
        </p:txBody>
      </p:sp>
    </p:spTree>
    <p:extLst>
      <p:ext uri="{BB962C8B-B14F-4D97-AF65-F5344CB8AC3E}">
        <p14:creationId xmlns:p14="http://schemas.microsoft.com/office/powerpoint/2010/main" val="189297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C5A82E-087D-492E-9208-A9748AEE55A5}" type="datetimeFigureOut">
              <a:rPr lang="en-US" smtClean="0"/>
              <a:t>28-Apr-18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2E1A88-DDF9-43F1-B845-35CDFF2C25CA}" type="slidenum">
              <a:rPr lang="en-US" smtClean="0"/>
              <a:t>‹#›</a:t>
            </a:fld>
            <a:endParaRPr lang="en-US"/>
          </a:p>
        </p:txBody>
      </p:sp>
    </p:spTree>
    <p:extLst>
      <p:ext uri="{BB962C8B-B14F-4D97-AF65-F5344CB8AC3E}">
        <p14:creationId xmlns:p14="http://schemas.microsoft.com/office/powerpoint/2010/main" val="3142575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C5A82E-087D-492E-9208-A9748AEE55A5}" type="datetimeFigureOut">
              <a:rPr lang="en-US" smtClean="0"/>
              <a:t>28-Apr-18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E1A88-DDF9-43F1-B845-35CDFF2C25CA}" type="slidenum">
              <a:rPr lang="en-US" smtClean="0"/>
              <a:t>‹#›</a:t>
            </a:fld>
            <a:endParaRPr lang="en-US"/>
          </a:p>
        </p:txBody>
      </p:sp>
    </p:spTree>
    <p:extLst>
      <p:ext uri="{BB962C8B-B14F-4D97-AF65-F5344CB8AC3E}">
        <p14:creationId xmlns:p14="http://schemas.microsoft.com/office/powerpoint/2010/main" val="1300611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C5A82E-087D-492E-9208-A9748AEE55A5}" type="datetimeFigureOut">
              <a:rPr lang="en-US" smtClean="0"/>
              <a:t>28-Apr-18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E1A88-DDF9-43F1-B845-35CDFF2C25CA}" type="slidenum">
              <a:rPr lang="en-US" smtClean="0"/>
              <a:t>‹#›</a:t>
            </a:fld>
            <a:endParaRPr lang="en-US"/>
          </a:p>
        </p:txBody>
      </p:sp>
    </p:spTree>
    <p:extLst>
      <p:ext uri="{BB962C8B-B14F-4D97-AF65-F5344CB8AC3E}">
        <p14:creationId xmlns:p14="http://schemas.microsoft.com/office/powerpoint/2010/main" val="295134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5A82E-087D-492E-9208-A9748AEE55A5}" type="datetimeFigureOut">
              <a:rPr lang="en-US" smtClean="0"/>
              <a:t>28-Apr-18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2E1A88-DDF9-43F1-B845-35CDFF2C25CA}" type="slidenum">
              <a:rPr lang="en-US" smtClean="0"/>
              <a:t>‹#›</a:t>
            </a:fld>
            <a:endParaRPr lang="en-US"/>
          </a:p>
        </p:txBody>
      </p:sp>
    </p:spTree>
    <p:extLst>
      <p:ext uri="{BB962C8B-B14F-4D97-AF65-F5344CB8AC3E}">
        <p14:creationId xmlns:p14="http://schemas.microsoft.com/office/powerpoint/2010/main" val="595802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2971800"/>
            <a:ext cx="7772400" cy="914400"/>
          </a:xfrm>
          <a:solidFill>
            <a:schemeClr val="tx2"/>
          </a:solidFill>
        </p:spPr>
        <p:txBody>
          <a:bodyPr/>
          <a:lstStyle/>
          <a:p>
            <a:pPr marL="0" lvl="1"/>
            <a:r>
              <a:rPr lang="en-US" sz="4400" b="1" dirty="0" smtClean="0">
                <a:solidFill>
                  <a:schemeClr val="bg1"/>
                </a:solidFill>
                <a:latin typeface="Times New Roman" panose="02020603050405020304" pitchFamily="18" charset="0"/>
                <a:cs typeface="Times New Roman" panose="02020603050405020304" pitchFamily="18" charset="0"/>
              </a:rPr>
              <a:t>CATHRINE KUDHANDA</a:t>
            </a:r>
            <a:endParaRPr lang="en-US" sz="4400" dirty="0">
              <a:solidFill>
                <a:schemeClr val="bg1"/>
              </a:solidFill>
              <a:latin typeface="Times New Roman" panose="02020603050405020304" pitchFamily="18" charset="0"/>
              <a:cs typeface="Times New Roman" panose="02020603050405020304" pitchFamily="18" charset="0"/>
            </a:endParaRPr>
          </a:p>
          <a:p>
            <a:endParaRPr lang="en-US" dirty="0"/>
          </a:p>
        </p:txBody>
      </p:sp>
      <p:sp>
        <p:nvSpPr>
          <p:cNvPr id="4" name="Subtitle 2"/>
          <p:cNvSpPr txBox="1">
            <a:spLocks/>
          </p:cNvSpPr>
          <p:nvPr/>
        </p:nvSpPr>
        <p:spPr>
          <a:xfrm>
            <a:off x="725606" y="990600"/>
            <a:ext cx="7772400" cy="1219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0" lvl="1"/>
            <a:r>
              <a:rPr lang="en-ZW" b="1" dirty="0" smtClean="0">
                <a:solidFill>
                  <a:schemeClr val="accent2"/>
                </a:solidFill>
                <a:latin typeface="Arial" panose="020B0604020202020204" pitchFamily="34" charset="0"/>
                <a:cs typeface="Arial" panose="020B0604020202020204" pitchFamily="34" charset="0"/>
              </a:rPr>
              <a:t>TUCKSHOP MANAGEMENT SYSTEM FOR CHIPADZE HIGH SCHOOL</a:t>
            </a:r>
            <a:endParaRPr lang="en-US" sz="2400" b="1" dirty="0" smtClean="0">
              <a:solidFill>
                <a:schemeClr val="accent2"/>
              </a:solidFill>
              <a:latin typeface="Arial" panose="020B0604020202020204" pitchFamily="34" charset="0"/>
              <a:cs typeface="Arial" panose="020B0604020202020204" pitchFamily="34" charset="0"/>
            </a:endParaRPr>
          </a:p>
          <a:p>
            <a:endParaRPr lang="en-US" dirty="0"/>
          </a:p>
        </p:txBody>
      </p:sp>
      <p:sp>
        <p:nvSpPr>
          <p:cNvPr id="5" name="Subtitle 2"/>
          <p:cNvSpPr txBox="1">
            <a:spLocks/>
          </p:cNvSpPr>
          <p:nvPr/>
        </p:nvSpPr>
        <p:spPr>
          <a:xfrm>
            <a:off x="725606" y="4191000"/>
            <a:ext cx="7772400" cy="1828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ZW" sz="2800" b="1" dirty="0">
                <a:solidFill>
                  <a:schemeClr val="tx1"/>
                </a:solidFill>
                <a:latin typeface="Arial" panose="020B0604020202020204" pitchFamily="34" charset="0"/>
                <a:cs typeface="Arial" panose="020B0604020202020204" pitchFamily="34" charset="0"/>
              </a:rPr>
              <a:t>REG NUMBER	</a:t>
            </a:r>
            <a:r>
              <a:rPr lang="en-ZW" sz="2800" b="1" dirty="0" smtClean="0">
                <a:solidFill>
                  <a:schemeClr val="tx1"/>
                </a:solidFill>
                <a:latin typeface="Arial" panose="020B0604020202020204" pitchFamily="34" charset="0"/>
                <a:cs typeface="Arial" panose="020B0604020202020204" pitchFamily="34" charset="0"/>
              </a:rPr>
              <a:t>: B1645198</a:t>
            </a:r>
          </a:p>
          <a:p>
            <a:r>
              <a:rPr lang="en-ZW" sz="2800" b="1" dirty="0">
                <a:solidFill>
                  <a:schemeClr val="tx2"/>
                </a:solidFill>
                <a:latin typeface="Arial" panose="020B0604020202020204" pitchFamily="34" charset="0"/>
                <a:cs typeface="Arial" panose="020B0604020202020204" pitchFamily="34" charset="0"/>
              </a:rPr>
              <a:t>NAME OF SUPERVISOR	</a:t>
            </a:r>
            <a:r>
              <a:rPr lang="en-ZW" sz="2800" b="1" dirty="0" smtClean="0">
                <a:solidFill>
                  <a:schemeClr val="tx2"/>
                </a:solidFill>
                <a:latin typeface="Arial" panose="020B0604020202020204" pitchFamily="34" charset="0"/>
                <a:cs typeface="Arial" panose="020B0604020202020204" pitchFamily="34" charset="0"/>
              </a:rPr>
              <a:t>MR </a:t>
            </a:r>
            <a:r>
              <a:rPr lang="en-ZW" sz="2800" b="1" dirty="0">
                <a:solidFill>
                  <a:schemeClr val="tx2"/>
                </a:solidFill>
                <a:latin typeface="Arial" panose="020B0604020202020204" pitchFamily="34" charset="0"/>
                <a:cs typeface="Arial" panose="020B0604020202020204" pitchFamily="34" charset="0"/>
              </a:rPr>
              <a:t>CHIKWIRIRO</a:t>
            </a:r>
            <a:endParaRPr lang="en-US" sz="2800" b="1" dirty="0">
              <a:solidFill>
                <a:schemeClr val="tx2"/>
              </a:solidFill>
              <a:latin typeface="Arial" panose="020B0604020202020204" pitchFamily="34" charset="0"/>
              <a:cs typeface="Arial" panose="020B0604020202020204" pitchFamily="34" charset="0"/>
            </a:endParaRPr>
          </a:p>
          <a:p>
            <a:endParaRPr lang="en-US" sz="2800" b="1" dirty="0">
              <a:solidFill>
                <a:schemeClr val="tx1"/>
              </a:solidFill>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1291907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smtClean="0"/>
          </a:p>
          <a:p>
            <a:pPr marL="0" indent="0" algn="ctr">
              <a:buNone/>
            </a:pPr>
            <a:endParaRPr lang="en-US" dirty="0"/>
          </a:p>
          <a:p>
            <a:pPr marL="0" indent="0" algn="ctr">
              <a:buNone/>
            </a:pPr>
            <a:r>
              <a:rPr lang="en-US" sz="6000" b="1" dirty="0" smtClean="0">
                <a:solidFill>
                  <a:srgbClr val="C00000"/>
                </a:solidFill>
                <a:latin typeface="4YEOstamp" panose="00000400000000000000" pitchFamily="2" charset="0"/>
              </a:rPr>
              <a:t>THANK YOU</a:t>
            </a:r>
            <a:endParaRPr lang="en-US" sz="6000" b="1" dirty="0">
              <a:solidFill>
                <a:srgbClr val="C00000"/>
              </a:solidFill>
              <a:latin typeface="4YEOstamp" panose="00000400000000000000" pitchFamily="2" charset="0"/>
            </a:endParaRPr>
          </a:p>
        </p:txBody>
      </p:sp>
    </p:spTree>
    <p:extLst>
      <p:ext uri="{BB962C8B-B14F-4D97-AF65-F5344CB8AC3E}">
        <p14:creationId xmlns:p14="http://schemas.microsoft.com/office/powerpoint/2010/main" val="1083818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latin typeface="Times New Roman" panose="02020603050405020304" pitchFamily="18" charset="0"/>
                <a:cs typeface="Times New Roman" panose="02020603050405020304" pitchFamily="18" charset="0"/>
              </a:rPr>
              <a:t>SOFTWARE DEVELOPEMENT SYSTEM</a:t>
            </a:r>
            <a:endParaRPr lang="en-US" dirty="0">
              <a:solidFill>
                <a:srgbClr val="C00000"/>
              </a:solidFill>
            </a:endParaRPr>
          </a:p>
        </p:txBody>
      </p:sp>
      <p:sp>
        <p:nvSpPr>
          <p:cNvPr id="3" name="Content Placeholder 2"/>
          <p:cNvSpPr>
            <a:spLocks noGrp="1"/>
          </p:cNvSpPr>
          <p:nvPr>
            <p:ph idx="1"/>
          </p:nvPr>
        </p:nvSpPr>
        <p:spPr>
          <a:xfrm>
            <a:off x="457200" y="2438400"/>
            <a:ext cx="8229600" cy="3687763"/>
          </a:xfrm>
        </p:spPr>
        <p:txBody>
          <a:bodyPr/>
          <a:lstStyle/>
          <a:p>
            <a:pPr marL="0" lvl="1" indent="0" algn="ctr">
              <a:buNone/>
            </a:pPr>
            <a:r>
              <a:rPr lang="en-ZW" sz="2400" b="1" dirty="0">
                <a:solidFill>
                  <a:schemeClr val="tx2">
                    <a:lumMod val="75000"/>
                  </a:schemeClr>
                </a:solidFill>
                <a:latin typeface="Times New Roman" panose="02020603050405020304" pitchFamily="18" charset="0"/>
                <a:cs typeface="Times New Roman" panose="02020603050405020304" pitchFamily="18" charset="0"/>
              </a:rPr>
              <a:t>TUCKSHOP MANAGEMENT SYSTEM FOR CHIPADZE HIGH SCHOOL</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426165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INTRODUCTION</a:t>
            </a:r>
            <a:endParaRPr lang="en-US" b="1" dirty="0">
              <a:solidFill>
                <a:schemeClr val="tx2"/>
              </a:solidFill>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latin typeface="+mj-lt"/>
              </a:rPr>
              <a:t> </a:t>
            </a:r>
            <a:r>
              <a:rPr lang="en-US" dirty="0" err="1" smtClean="0">
                <a:latin typeface="+mj-lt"/>
              </a:rPr>
              <a:t>Chipadze</a:t>
            </a:r>
            <a:r>
              <a:rPr lang="en-US" dirty="0" smtClean="0">
                <a:latin typeface="+mj-lt"/>
              </a:rPr>
              <a:t> High School </a:t>
            </a:r>
            <a:r>
              <a:rPr lang="en-US" dirty="0" err="1" smtClean="0">
                <a:latin typeface="+mj-lt"/>
              </a:rPr>
              <a:t>Tuckshop</a:t>
            </a:r>
            <a:r>
              <a:rPr lang="en-US" dirty="0" smtClean="0">
                <a:latin typeface="+mj-lt"/>
              </a:rPr>
              <a:t> is </a:t>
            </a:r>
            <a:r>
              <a:rPr lang="en-US" dirty="0">
                <a:latin typeface="+mj-lt"/>
              </a:rPr>
              <a:t>being </a:t>
            </a:r>
            <a:r>
              <a:rPr lang="en-US" dirty="0" smtClean="0">
                <a:latin typeface="+mj-lt"/>
              </a:rPr>
              <a:t>operated  </a:t>
            </a:r>
            <a:r>
              <a:rPr lang="en-US" dirty="0">
                <a:latin typeface="+mj-lt"/>
              </a:rPr>
              <a:t>manually whereby </a:t>
            </a:r>
            <a:r>
              <a:rPr lang="en-US" dirty="0" smtClean="0">
                <a:latin typeface="+mj-lt"/>
              </a:rPr>
              <a:t>all products purchased or supplied are recorded on the paper.</a:t>
            </a:r>
          </a:p>
          <a:p>
            <a:pPr>
              <a:buFont typeface="Wingdings" panose="05000000000000000000" pitchFamily="2" charset="2"/>
              <a:buChar char="§"/>
            </a:pPr>
            <a:r>
              <a:rPr lang="en-GB" dirty="0" smtClean="0">
                <a:latin typeface="+mj-lt"/>
                <a:cs typeface="Times New Roman" panose="02020603050405020304" pitchFamily="18" charset="0"/>
              </a:rPr>
              <a:t>This project allows the modification of the old system from manual to computerised system.</a:t>
            </a:r>
            <a:endParaRPr lang="en-US" dirty="0" smtClean="0">
              <a:latin typeface="+mj-lt"/>
              <a:cs typeface="Times New Roman" panose="02020603050405020304" pitchFamily="18" charset="0"/>
            </a:endParaRPr>
          </a:p>
          <a:p>
            <a:pPr>
              <a:buFont typeface="Wingdings" panose="05000000000000000000" pitchFamily="2" charset="2"/>
              <a:buChar char="§"/>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77616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latin typeface="Times New Roman" panose="02020603050405020304" pitchFamily="18" charset="0"/>
                <a:cs typeface="Times New Roman" panose="02020603050405020304" pitchFamily="18" charset="0"/>
              </a:rPr>
              <a:t>PROBLEM STATEMENT</a:t>
            </a:r>
            <a:endParaRPr lang="en-US" dirty="0">
              <a:solidFill>
                <a:schemeClr val="tx2"/>
              </a:solidFill>
            </a:endParaRPr>
          </a:p>
        </p:txBody>
      </p:sp>
      <p:sp>
        <p:nvSpPr>
          <p:cNvPr id="3" name="Content Placeholder 2"/>
          <p:cNvSpPr>
            <a:spLocks noGrp="1"/>
          </p:cNvSpPr>
          <p:nvPr>
            <p:ph idx="1"/>
          </p:nvPr>
        </p:nvSpPr>
        <p:spPr>
          <a:xfrm>
            <a:off x="457200" y="1600200"/>
            <a:ext cx="8458200" cy="4724400"/>
          </a:xfrm>
        </p:spPr>
        <p:txBody>
          <a:bodyPr/>
          <a:lstStyle/>
          <a:p>
            <a:pPr marL="0" indent="0" algn="ctr">
              <a:buNone/>
            </a:pPr>
            <a:r>
              <a:rPr lang="en-GB" b="1" dirty="0" smtClean="0">
                <a:solidFill>
                  <a:srgbClr val="C00000"/>
                </a:solidFill>
              </a:rPr>
              <a:t>The system that is being used now has the following disadvantages</a:t>
            </a:r>
          </a:p>
          <a:p>
            <a:pPr lvl="0">
              <a:buFont typeface="Wingdings" panose="05000000000000000000" pitchFamily="2" charset="2"/>
              <a:buChar char="§"/>
            </a:pPr>
            <a:r>
              <a:rPr lang="en-GB" dirty="0" smtClean="0">
                <a:latin typeface="+mj-lt"/>
                <a:cs typeface="Times New Roman" panose="02020603050405020304" pitchFamily="18" charset="0"/>
              </a:rPr>
              <a:t>Miscalculations of sales as they will be lots of papers to calculate.</a:t>
            </a:r>
          </a:p>
          <a:p>
            <a:pPr lvl="0">
              <a:buFont typeface="Wingdings" panose="05000000000000000000" pitchFamily="2" charset="2"/>
              <a:buChar char="§"/>
            </a:pPr>
            <a:r>
              <a:rPr lang="en-GB" dirty="0" smtClean="0">
                <a:latin typeface="+mj-lt"/>
                <a:cs typeface="Times New Roman" panose="02020603050405020304" pitchFamily="18" charset="0"/>
              </a:rPr>
              <a:t>it can be time consuming especially when there are more customers on the counter.</a:t>
            </a:r>
          </a:p>
          <a:p>
            <a:pPr>
              <a:buFont typeface="Wingdings" panose="05000000000000000000" pitchFamily="2" charset="2"/>
              <a:buChar char="§"/>
            </a:pPr>
            <a:r>
              <a:rPr lang="en-GB" dirty="0" smtClean="0">
                <a:latin typeface="+mj-lt"/>
                <a:cs typeface="Times New Roman" panose="02020603050405020304" pitchFamily="18" charset="0"/>
              </a:rPr>
              <a:t>Misplacement of some of the documents as they will be lots of paper work done every day.</a:t>
            </a:r>
            <a:endParaRPr lang="en-US" dirty="0" smtClean="0">
              <a:latin typeface="+mj-lt"/>
              <a:cs typeface="Times New Roman" panose="02020603050405020304" pitchFamily="18" charset="0"/>
            </a:endParaRPr>
          </a:p>
          <a:p>
            <a:pPr lvl="0">
              <a:buFont typeface="Wingdings" panose="05000000000000000000" pitchFamily="2" charset="2"/>
              <a:buChar char="§"/>
            </a:pPr>
            <a:endParaRPr lang="en-GB" dirty="0" smtClean="0">
              <a:latin typeface="+mj-lt"/>
              <a:cs typeface="Times New Roman" panose="02020603050405020304" pitchFamily="18" charset="0"/>
            </a:endParaRPr>
          </a:p>
          <a:p>
            <a:pPr lvl="0">
              <a:buFont typeface="Wingdings" panose="05000000000000000000" pitchFamily="2" charset="2"/>
              <a:buChar char="§"/>
            </a:pPr>
            <a:endParaRPr lang="en-US" dirty="0" smtClean="0">
              <a:latin typeface="+mj-lt"/>
              <a:cs typeface="Times New Roman" panose="02020603050405020304" pitchFamily="18" charset="0"/>
            </a:endParaRPr>
          </a:p>
          <a:p>
            <a:pPr>
              <a:buFont typeface="Wingdings" panose="05000000000000000000" pitchFamily="2" charset="2"/>
              <a:buChar char="§"/>
            </a:pPr>
            <a:endParaRPr lang="en-GB" b="1" dirty="0" smtClean="0"/>
          </a:p>
          <a:p>
            <a:endParaRPr lang="en-US" b="1" dirty="0" smtClean="0"/>
          </a:p>
          <a:p>
            <a:endParaRPr lang="en-US" dirty="0"/>
          </a:p>
        </p:txBody>
      </p:sp>
    </p:spTree>
    <p:extLst>
      <p:ext uri="{BB962C8B-B14F-4D97-AF65-F5344CB8AC3E}">
        <p14:creationId xmlns:p14="http://schemas.microsoft.com/office/powerpoint/2010/main" val="19892648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latin typeface="Times New Roman" panose="02020603050405020304" pitchFamily="18" charset="0"/>
                <a:cs typeface="Times New Roman" panose="02020603050405020304" pitchFamily="18" charset="0"/>
              </a:rPr>
              <a:t>AIMS AND OBJECTIVES</a:t>
            </a:r>
            <a:endParaRPr lang="en-US" dirty="0">
              <a:solidFill>
                <a:schemeClr val="tx2"/>
              </a:solidFill>
            </a:endParaRPr>
          </a:p>
        </p:txBody>
      </p:sp>
      <p:sp>
        <p:nvSpPr>
          <p:cNvPr id="3" name="Content Placeholder 2"/>
          <p:cNvSpPr>
            <a:spLocks noGrp="1"/>
          </p:cNvSpPr>
          <p:nvPr>
            <p:ph idx="1"/>
          </p:nvPr>
        </p:nvSpPr>
        <p:spPr/>
        <p:txBody>
          <a:bodyPr>
            <a:normAutofit lnSpcReduction="10000"/>
          </a:bodyPr>
          <a:lstStyle/>
          <a:p>
            <a:r>
              <a:rPr lang="en-GB" dirty="0" smtClean="0">
                <a:latin typeface="+mj-lt"/>
                <a:cs typeface="Times New Roman" panose="02020603050405020304" pitchFamily="18" charset="0"/>
              </a:rPr>
              <a:t>To develop a </a:t>
            </a:r>
            <a:r>
              <a:rPr lang="en-GB" dirty="0" err="1" smtClean="0">
                <a:latin typeface="+mj-lt"/>
                <a:cs typeface="Times New Roman" panose="02020603050405020304" pitchFamily="18" charset="0"/>
              </a:rPr>
              <a:t>Tuckshop</a:t>
            </a:r>
            <a:r>
              <a:rPr lang="en-GB" dirty="0" smtClean="0">
                <a:latin typeface="+mj-lt"/>
                <a:cs typeface="Times New Roman" panose="02020603050405020304" pitchFamily="18" charset="0"/>
              </a:rPr>
              <a:t> Management system.</a:t>
            </a:r>
          </a:p>
          <a:p>
            <a:pPr lvl="0"/>
            <a:r>
              <a:rPr lang="en-GB" dirty="0" smtClean="0">
                <a:latin typeface="+mj-lt"/>
                <a:cs typeface="Times New Roman" panose="02020603050405020304" pitchFamily="18" charset="0"/>
              </a:rPr>
              <a:t>To </a:t>
            </a:r>
            <a:r>
              <a:rPr lang="en-ZW" dirty="0" smtClean="0">
                <a:latin typeface="+mj-lt"/>
              </a:rPr>
              <a:t>validate </a:t>
            </a:r>
            <a:r>
              <a:rPr lang="en-ZW" dirty="0">
                <a:latin typeface="+mj-lt"/>
              </a:rPr>
              <a:t>input purchases, sales and order figures so that correct figures are sent for processing </a:t>
            </a:r>
            <a:endParaRPr lang="en-ZW" dirty="0" smtClean="0">
              <a:latin typeface="+mj-lt"/>
            </a:endParaRPr>
          </a:p>
          <a:p>
            <a:r>
              <a:rPr lang="en-ZW" dirty="0" smtClean="0">
                <a:latin typeface="+mj-lt"/>
              </a:rPr>
              <a:t>To </a:t>
            </a:r>
            <a:r>
              <a:rPr lang="en-ZW" dirty="0" smtClean="0"/>
              <a:t>make </a:t>
            </a:r>
            <a:r>
              <a:rPr lang="en-ZW" dirty="0"/>
              <a:t>accurate calculations on items purchased, costs and items sold, through the use of </a:t>
            </a:r>
            <a:r>
              <a:rPr lang="en-ZW" dirty="0" smtClean="0"/>
              <a:t>formulas</a:t>
            </a:r>
          </a:p>
          <a:p>
            <a:pPr lvl="0"/>
            <a:r>
              <a:rPr lang="en-ZW" dirty="0"/>
              <a:t>Update stock levels in the stock details file when item are purchased or sold</a:t>
            </a:r>
            <a:endParaRPr lang="en-US" dirty="0"/>
          </a:p>
          <a:p>
            <a:endParaRPr lang="en-US" dirty="0"/>
          </a:p>
          <a:p>
            <a:pPr lvl="0"/>
            <a:endParaRPr lang="en-US" dirty="0">
              <a:latin typeface="+mj-lt"/>
            </a:endParaRPr>
          </a:p>
          <a:p>
            <a:endParaRPr lang="en-GB"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66998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75000"/>
                  </a:schemeClr>
                </a:solidFill>
                <a:latin typeface="Times New Roman" panose="02020603050405020304" pitchFamily="18" charset="0"/>
                <a:cs typeface="Times New Roman" panose="02020603050405020304" pitchFamily="18" charset="0"/>
              </a:rPr>
              <a:t>SCOPE</a:t>
            </a:r>
            <a:endParaRPr lang="en-US" dirty="0">
              <a:solidFill>
                <a:schemeClr val="tx2">
                  <a:lumMod val="75000"/>
                </a:schemeClr>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ZW" b="1" dirty="0">
                <a:solidFill>
                  <a:schemeClr val="accent2"/>
                </a:solidFill>
              </a:rPr>
              <a:t>The project is going </a:t>
            </a:r>
            <a:r>
              <a:rPr lang="en-ZW" b="1" dirty="0" smtClean="0">
                <a:solidFill>
                  <a:schemeClr val="accent2"/>
                </a:solidFill>
              </a:rPr>
              <a:t>to:</a:t>
            </a:r>
          </a:p>
          <a:p>
            <a:pPr lvl="0"/>
            <a:r>
              <a:rPr lang="en-ZW" dirty="0"/>
              <a:t>Reduce the transcription errors during data entry into the books of records.</a:t>
            </a:r>
            <a:endParaRPr lang="en-US" dirty="0"/>
          </a:p>
          <a:p>
            <a:pPr lvl="0"/>
            <a:r>
              <a:rPr lang="en-ZW" dirty="0"/>
              <a:t>Easy amendments and updating of file records without messing up the books of records.</a:t>
            </a:r>
            <a:endParaRPr lang="en-US" dirty="0"/>
          </a:p>
          <a:p>
            <a:r>
              <a:rPr lang="en-ZW" dirty="0"/>
              <a:t>Provide file security through the use of passwords and user IDs</a:t>
            </a:r>
            <a:r>
              <a:rPr lang="en-ZW" dirty="0" smtClean="0"/>
              <a:t>.</a:t>
            </a:r>
          </a:p>
          <a:p>
            <a:pPr lvl="0"/>
            <a:r>
              <a:rPr lang="en-ZW" dirty="0"/>
              <a:t>Automatically make calculations of daily, weekly or monthly total sales made by the </a:t>
            </a:r>
            <a:r>
              <a:rPr lang="en-ZW" dirty="0" err="1"/>
              <a:t>Tuckshop</a:t>
            </a:r>
            <a:endParaRPr lang="en-US" dirty="0"/>
          </a:p>
          <a:p>
            <a:endParaRPr lang="en-US" b="1" dirty="0">
              <a:solidFill>
                <a:schemeClr val="accent2"/>
              </a:solidFill>
            </a:endParaRPr>
          </a:p>
          <a:p>
            <a:endParaRPr lang="en-US" dirty="0"/>
          </a:p>
        </p:txBody>
      </p:sp>
    </p:spTree>
    <p:extLst>
      <p:ext uri="{BB962C8B-B14F-4D97-AF65-F5344CB8AC3E}">
        <p14:creationId xmlns:p14="http://schemas.microsoft.com/office/powerpoint/2010/main" val="2554266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latin typeface="Times New Roman" panose="02020603050405020304" pitchFamily="18" charset="0"/>
                <a:cs typeface="Times New Roman" panose="02020603050405020304" pitchFamily="18" charset="0"/>
              </a:rPr>
              <a:t>JUSTIFICATION</a:t>
            </a:r>
            <a:endParaRPr lang="en-US" dirty="0">
              <a:solidFill>
                <a:schemeClr val="tx2"/>
              </a:solidFill>
            </a:endParaRPr>
          </a:p>
        </p:txBody>
      </p:sp>
      <p:sp>
        <p:nvSpPr>
          <p:cNvPr id="3" name="Content Placeholder 2"/>
          <p:cNvSpPr>
            <a:spLocks noGrp="1"/>
          </p:cNvSpPr>
          <p:nvPr>
            <p:ph idx="1"/>
          </p:nvPr>
        </p:nvSpPr>
        <p:spPr/>
        <p:txBody>
          <a:bodyPr/>
          <a:lstStyle/>
          <a:p>
            <a:pPr lvl="0"/>
            <a:r>
              <a:rPr lang="en-GB" dirty="0" smtClean="0"/>
              <a:t>Economically paperwork will be decreased and data loss will be lessened largely</a:t>
            </a:r>
          </a:p>
          <a:p>
            <a:r>
              <a:rPr lang="en-GB" dirty="0" smtClean="0"/>
              <a:t>The issues drawn above will be determined by developing a software by utilizing VB .NET as the programming Language and Microsoft Access as the database. </a:t>
            </a:r>
          </a:p>
          <a:p>
            <a:endParaRPr lang="en-US" dirty="0"/>
          </a:p>
        </p:txBody>
      </p:sp>
    </p:spTree>
    <p:extLst>
      <p:ext uri="{BB962C8B-B14F-4D97-AF65-F5344CB8AC3E}">
        <p14:creationId xmlns:p14="http://schemas.microsoft.com/office/powerpoint/2010/main" val="4078133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latin typeface="Times New Roman" panose="02020603050405020304" pitchFamily="18" charset="0"/>
                <a:cs typeface="Times New Roman" panose="02020603050405020304" pitchFamily="18" charset="0"/>
              </a:rPr>
              <a:t>METHODOLOGY AND TOOLS</a:t>
            </a:r>
            <a:endParaRPr lang="en-US" dirty="0">
              <a:solidFill>
                <a:schemeClr val="tx2"/>
              </a:solidFill>
            </a:endParaRPr>
          </a:p>
        </p:txBody>
      </p:sp>
      <p:sp>
        <p:nvSpPr>
          <p:cNvPr id="3" name="Content Placeholder 2"/>
          <p:cNvSpPr>
            <a:spLocks noGrp="1"/>
          </p:cNvSpPr>
          <p:nvPr>
            <p:ph idx="1"/>
          </p:nvPr>
        </p:nvSpPr>
        <p:spPr/>
        <p:txBody>
          <a:bodyPr>
            <a:normAutofit fontScale="70000" lnSpcReduction="20000"/>
          </a:bodyPr>
          <a:lstStyle/>
          <a:p>
            <a:pPr marL="0" indent="0">
              <a:buNone/>
            </a:pPr>
            <a:r>
              <a:rPr lang="en-GB" b="1" dirty="0" smtClean="0">
                <a:solidFill>
                  <a:srgbClr val="C00000"/>
                </a:solidFill>
                <a:latin typeface="Times New Roman" panose="02020603050405020304" pitchFamily="18" charset="0"/>
                <a:cs typeface="Times New Roman" panose="02020603050405020304" pitchFamily="18" charset="0"/>
              </a:rPr>
              <a:t>For the new system, the accompanying instruments will be utilized:</a:t>
            </a:r>
          </a:p>
          <a:p>
            <a:pPr marL="0" indent="0">
              <a:buNone/>
            </a:pPr>
            <a:r>
              <a:rPr lang="en-GB"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lvl="0" indent="0">
              <a:buNone/>
            </a:pPr>
            <a:r>
              <a:rPr lang="en-GB" b="1" dirty="0" smtClean="0">
                <a:latin typeface="Times New Roman" panose="02020603050405020304" pitchFamily="18" charset="0"/>
                <a:cs typeface="Times New Roman" panose="02020603050405020304" pitchFamily="18" charset="0"/>
              </a:rPr>
              <a:t>Microsoft Office word 2013 </a:t>
            </a:r>
            <a:endParaRPr lang="en-US" b="1"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it permits one to draw DFDs  and case diagrams effectively</a:t>
            </a:r>
            <a:endParaRPr lang="en-US" dirty="0" smtClean="0">
              <a:latin typeface="Times New Roman" panose="02020603050405020304" pitchFamily="18" charset="0"/>
              <a:cs typeface="Times New Roman" panose="02020603050405020304" pitchFamily="18" charset="0"/>
            </a:endParaRPr>
          </a:p>
          <a:p>
            <a:pPr marL="0" lvl="0" indent="0">
              <a:buNone/>
            </a:pPr>
            <a:r>
              <a:rPr lang="en-GB" b="1" i="1" dirty="0" smtClean="0">
                <a:latin typeface="Times New Roman" panose="02020603050405020304" pitchFamily="18" charset="0"/>
                <a:cs typeface="Times New Roman" panose="02020603050405020304" pitchFamily="18" charset="0"/>
              </a:rPr>
              <a:t>Visual Basic</a:t>
            </a:r>
            <a:endParaRPr lang="en-US" b="1" i="1"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it enables the rapid application development (RAD) of graphical user interface (GUI) applications, access to databases using </a:t>
            </a:r>
            <a:r>
              <a:rPr lang="en-GB" b="1" dirty="0" smtClean="0">
                <a:latin typeface="Times New Roman" panose="02020603050405020304" pitchFamily="18" charset="0"/>
                <a:cs typeface="Times New Roman" panose="02020603050405020304" pitchFamily="18" charset="0"/>
              </a:rPr>
              <a:t>Data </a:t>
            </a:r>
            <a:r>
              <a:rPr lang="en-GB" dirty="0" smtClean="0">
                <a:latin typeface="Times New Roman" panose="02020603050405020304" pitchFamily="18" charset="0"/>
                <a:cs typeface="Times New Roman" panose="02020603050405020304" pitchFamily="18" charset="0"/>
              </a:rPr>
              <a:t>Access Objects, </a:t>
            </a:r>
          </a:p>
          <a:p>
            <a:pPr marL="0" indent="0">
              <a:buNone/>
            </a:pPr>
            <a:r>
              <a:rPr lang="en-GB" b="1" u="sng" dirty="0" smtClean="0">
                <a:latin typeface="Times New Roman" panose="02020603050405020304" pitchFamily="18" charset="0"/>
                <a:cs typeface="Times New Roman" panose="02020603050405020304" pitchFamily="18" charset="0"/>
              </a:rPr>
              <a:t>Microsoft Windows 8.1</a:t>
            </a:r>
          </a:p>
          <a:p>
            <a:r>
              <a:rPr lang="en-GB" dirty="0" smtClean="0">
                <a:latin typeface="Times New Roman" panose="02020603050405020304" pitchFamily="18" charset="0"/>
                <a:cs typeface="Times New Roman" panose="02020603050405020304" pitchFamily="18" charset="0"/>
              </a:rPr>
              <a:t>As the operating system and provides interface between the system and the users</a:t>
            </a:r>
          </a:p>
          <a:p>
            <a:pPr marL="0" indent="0">
              <a:buNone/>
            </a:pPr>
            <a:r>
              <a:rPr lang="en-US" b="1" dirty="0" smtClean="0"/>
              <a:t>PC or Laptop</a:t>
            </a:r>
          </a:p>
          <a:p>
            <a:r>
              <a:rPr lang="en-US" dirty="0" smtClean="0">
                <a:latin typeface="Times New Roman" panose="02020603050405020304" pitchFamily="18" charset="0"/>
                <a:cs typeface="Times New Roman" panose="02020603050405020304" pitchFamily="18" charset="0"/>
              </a:rPr>
              <a:t>as a workstation for the system design and programming</a:t>
            </a:r>
            <a:endParaRPr lang="en-GB" b="1" u="sng"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95491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Times New Roman" panose="02020603050405020304" pitchFamily="18" charset="0"/>
                <a:cs typeface="Times New Roman" panose="02020603050405020304" pitchFamily="18" charset="0"/>
              </a:rPr>
              <a:t>CONCLUSION</a:t>
            </a:r>
            <a:endParaRPr lang="en-US" dirty="0">
              <a:solidFill>
                <a:srgbClr val="C00000"/>
              </a:solidFill>
            </a:endParaRPr>
          </a:p>
        </p:txBody>
      </p:sp>
      <p:sp>
        <p:nvSpPr>
          <p:cNvPr id="3" name="Content Placeholder 2"/>
          <p:cNvSpPr>
            <a:spLocks noGrp="1"/>
          </p:cNvSpPr>
          <p:nvPr>
            <p:ph idx="1"/>
          </p:nvPr>
        </p:nvSpPr>
        <p:spPr/>
        <p:txBody>
          <a:bodyPr/>
          <a:lstStyle/>
          <a:p>
            <a:r>
              <a:rPr lang="en-ZW" dirty="0"/>
              <a:t>The </a:t>
            </a:r>
            <a:r>
              <a:rPr lang="en-ZW" dirty="0" err="1"/>
              <a:t>Tuckshop</a:t>
            </a:r>
            <a:r>
              <a:rPr lang="en-ZW" dirty="0"/>
              <a:t> system is proposed for </a:t>
            </a:r>
            <a:r>
              <a:rPr lang="en-ZW" dirty="0" err="1"/>
              <a:t>Chipadze</a:t>
            </a:r>
            <a:r>
              <a:rPr lang="en-ZW" dirty="0"/>
              <a:t> high school.  The proposed work describes an automated system that progresses from the traditional method of manual buying and selling of goods to an automated process, by providing controlled access to the resources. There is going to be an analysis of similar existing systems in different </a:t>
            </a:r>
            <a:r>
              <a:rPr lang="en-ZW" dirty="0" err="1"/>
              <a:t>tuckshops</a:t>
            </a:r>
            <a:r>
              <a:rPr lang="en-ZW" dirty="0"/>
              <a:t>.</a:t>
            </a:r>
            <a:endParaRPr lang="en-US" dirty="0"/>
          </a:p>
          <a:p>
            <a:endParaRPr lang="en-US" dirty="0"/>
          </a:p>
        </p:txBody>
      </p:sp>
    </p:spTree>
    <p:extLst>
      <p:ext uri="{BB962C8B-B14F-4D97-AF65-F5344CB8AC3E}">
        <p14:creationId xmlns:p14="http://schemas.microsoft.com/office/powerpoint/2010/main" val="15804971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374</Words>
  <Application>Microsoft Office PowerPoint</Application>
  <PresentationFormat>On-screen Show (4:3)</PresentationFormat>
  <Paragraphs>51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SOFTWARE DEVELOPEMENT SYSTEM</vt:lpstr>
      <vt:lpstr>INTRODUCTION</vt:lpstr>
      <vt:lpstr>PROBLEM STATEMENT</vt:lpstr>
      <vt:lpstr>AIMS AND OBJECTIVES</vt:lpstr>
      <vt:lpstr>SCOPE</vt:lpstr>
      <vt:lpstr>JUSTIFICATION</vt:lpstr>
      <vt:lpstr>METHODOLOGY AND TOOLS</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29</cp:revision>
  <dcterms:created xsi:type="dcterms:W3CDTF">2018-04-28T21:06:54Z</dcterms:created>
  <dcterms:modified xsi:type="dcterms:W3CDTF">2018-04-28T22:09:06Z</dcterms:modified>
</cp:coreProperties>
</file>