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Montserrat Ultra-Bold" charset="1" panose="00000900000000000000"/>
      <p:regular r:id="rId47"/>
    </p:embeddedFont>
    <p:embeddedFont>
      <p:font typeface="Montserrat" charset="1" panose="00000500000000000000"/>
      <p:regular r:id="rId48"/>
    </p:embeddedFont>
    <p:embeddedFont>
      <p:font typeface="Montserrat Bold" charset="1" panose="00000800000000000000"/>
      <p:regular r:id="rId49"/>
    </p:embeddedFont>
    <p:embeddedFont>
      <p:font typeface="Open Sans Bold" charset="1" panose="020B0806030504020204"/>
      <p:regular r:id="rId50"/>
    </p:embeddedFont>
    <p:embeddedFont>
      <p:font typeface="Open Sans" charset="1" panose="020B0606030504020204"/>
      <p:regular r:id="rId51"/>
    </p:embeddedFont>
    <p:embeddedFont>
      <p:font typeface="Montserrat Italics" charset="1" panose="000005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jpe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5396184"/>
            <a:ext cx="4641572" cy="4890816"/>
          </a:xfrm>
          <a:custGeom>
            <a:avLst/>
            <a:gdLst/>
            <a:ahLst/>
            <a:cxnLst/>
            <a:rect r="r" b="b" t="t" l="l"/>
            <a:pathLst>
              <a:path h="4890816" w="4641572">
                <a:moveTo>
                  <a:pt x="4641572" y="4890816"/>
                </a:moveTo>
                <a:lnTo>
                  <a:pt x="0" y="4890816"/>
                </a:lnTo>
                <a:lnTo>
                  <a:pt x="0" y="0"/>
                </a:lnTo>
                <a:lnTo>
                  <a:pt x="4641572" y="0"/>
                </a:lnTo>
                <a:lnTo>
                  <a:pt x="4641572" y="489081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59483" y="2695445"/>
            <a:ext cx="11673006" cy="38976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Презентация дипломного проекта</a:t>
            </a:r>
          </a:p>
        </p:txBody>
      </p:sp>
      <p:sp>
        <p:nvSpPr>
          <p:cNvPr name="TextBox 6" id="6"/>
          <p:cNvSpPr txBox="true"/>
          <p:nvPr/>
        </p:nvSpPr>
        <p:spPr>
          <a:xfrm rot="0">
            <a:off x="10759692" y="7865492"/>
            <a:ext cx="5518663" cy="1463673"/>
          </a:xfrm>
          <a:prstGeom prst="rect">
            <a:avLst/>
          </a:prstGeom>
        </p:spPr>
        <p:txBody>
          <a:bodyPr anchor="t" rtlCol="false" tIns="0" lIns="0" bIns="0" rIns="0">
            <a:spAutoFit/>
          </a:bodyPr>
          <a:lstStyle/>
          <a:p>
            <a:pPr algn="r">
              <a:lnSpc>
                <a:spcPts val="6160"/>
              </a:lnSpc>
            </a:pPr>
            <a:r>
              <a:rPr lang="en-US" sz="2800">
                <a:solidFill>
                  <a:srgbClr val="000000"/>
                </a:solidFill>
                <a:latin typeface="Montserrat"/>
                <a:ea typeface="Montserrat"/>
                <a:cs typeface="Montserrat"/>
                <a:sym typeface="Montserrat"/>
              </a:rPr>
              <a:t>Афонин Артем Викторович</a:t>
            </a:r>
          </a:p>
          <a:p>
            <a:pPr algn="r">
              <a:lnSpc>
                <a:spcPts val="6160"/>
              </a:lnSpc>
            </a:pPr>
            <a:r>
              <a:rPr lang="en-US" sz="2800">
                <a:solidFill>
                  <a:srgbClr val="000000"/>
                </a:solidFill>
                <a:latin typeface="Montserrat"/>
                <a:ea typeface="Montserrat"/>
                <a:cs typeface="Montserrat"/>
                <a:sym typeface="Montserrat"/>
              </a:rPr>
              <a:t>Продуктовая Аналитика</a:t>
            </a:r>
          </a:p>
        </p:txBody>
      </p:sp>
      <p:sp>
        <p:nvSpPr>
          <p:cNvPr name="Freeform 7" id="7"/>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765470" y="3093015"/>
            <a:ext cx="10757059" cy="3596835"/>
          </a:xfrm>
          <a:prstGeom prst="rect">
            <a:avLst/>
          </a:prstGeom>
        </p:spPr>
        <p:txBody>
          <a:bodyPr anchor="t" rtlCol="false" tIns="0" lIns="0" bIns="0" rIns="0">
            <a:spAutoFit/>
          </a:bodyPr>
          <a:lstStyle/>
          <a:p>
            <a:pPr algn="ctr">
              <a:lnSpc>
                <a:spcPts val="9454"/>
              </a:lnSpc>
            </a:pPr>
            <a:r>
              <a:rPr lang="en-US" sz="8293" b="true">
                <a:solidFill>
                  <a:srgbClr val="373951"/>
                </a:solidFill>
                <a:latin typeface="Montserrat Ultra-Bold"/>
                <a:ea typeface="Montserrat Ultra-Bold"/>
                <a:cs typeface="Montserrat Ultra-Bold"/>
                <a:sym typeface="Montserrat Ultra-Bold"/>
              </a:rPr>
              <a:t>Формулирование проблемы и описание данных</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2641993" y="-140918"/>
            <a:ext cx="12928882" cy="13623138"/>
          </a:xfrm>
          <a:custGeom>
            <a:avLst/>
            <a:gdLst/>
            <a:ahLst/>
            <a:cxnLst/>
            <a:rect r="r" b="b" t="t" l="l"/>
            <a:pathLst>
              <a:path h="13623138" w="12928882">
                <a:moveTo>
                  <a:pt x="0" y="0"/>
                </a:moveTo>
                <a:lnTo>
                  <a:pt x="12928882" y="0"/>
                </a:lnTo>
                <a:lnTo>
                  <a:pt x="12928882" y="13623138"/>
                </a:lnTo>
                <a:lnTo>
                  <a:pt x="0" y="1362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876822" y="6446025"/>
            <a:ext cx="4774563" cy="5030947"/>
          </a:xfrm>
          <a:custGeom>
            <a:avLst/>
            <a:gdLst/>
            <a:ahLst/>
            <a:cxnLst/>
            <a:rect r="r" b="b" t="t" l="l"/>
            <a:pathLst>
              <a:path h="5030947" w="4774563">
                <a:moveTo>
                  <a:pt x="4774563" y="5030948"/>
                </a:moveTo>
                <a:lnTo>
                  <a:pt x="0" y="5030948"/>
                </a:lnTo>
                <a:lnTo>
                  <a:pt x="0" y="0"/>
                </a:lnTo>
                <a:lnTo>
                  <a:pt x="4774563" y="0"/>
                </a:lnTo>
                <a:lnTo>
                  <a:pt x="4774563" y="503094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2938" y="253978"/>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016362"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827655" y="1061037"/>
            <a:ext cx="6866322" cy="137477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Описание проблемы</a:t>
            </a:r>
          </a:p>
          <a:p>
            <a:pPr algn="l">
              <a:lnSpc>
                <a:spcPts val="5599"/>
              </a:lnSpc>
            </a:pPr>
          </a:p>
        </p:txBody>
      </p:sp>
      <p:sp>
        <p:nvSpPr>
          <p:cNvPr name="TextBox 7" id="7"/>
          <p:cNvSpPr txBox="true"/>
          <p:nvPr/>
        </p:nvSpPr>
        <p:spPr>
          <a:xfrm rot="0">
            <a:off x="1871022" y="2135166"/>
            <a:ext cx="13312513" cy="59201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В настоящий момент эффективность продаж снижается, поскольку отсутствует сегментация клиентов. Что затрудняет разработку маркетинговых стратегий, усложняет процесс продаж и делает взаимодействие с клиентами менее эффективным.</a:t>
            </a:r>
          </a:p>
          <a:p>
            <a:pPr algn="l">
              <a:lnSpc>
                <a:spcPts val="3919"/>
              </a:lnSpc>
            </a:pPr>
          </a:p>
          <a:p>
            <a:pPr algn="l">
              <a:lnSpc>
                <a:spcPts val="3919"/>
              </a:lnSpc>
            </a:pPr>
            <a:r>
              <a:rPr lang="en-US" sz="2799">
                <a:solidFill>
                  <a:srgbClr val="000000"/>
                </a:solidFill>
                <a:latin typeface="Montserrat"/>
                <a:ea typeface="Montserrat"/>
                <a:cs typeface="Montserrat"/>
                <a:sym typeface="Montserrat"/>
              </a:rPr>
              <a:t>Ключевые цели анализа — выявление кластеров клиентов и описание их поведения. </a:t>
            </a:r>
          </a:p>
          <a:p>
            <a:pPr algn="l">
              <a:lnSpc>
                <a:spcPts val="3919"/>
              </a:lnSpc>
            </a:pPr>
          </a:p>
          <a:p>
            <a:pPr algn="l">
              <a:lnSpc>
                <a:spcPts val="3919"/>
              </a:lnSpc>
            </a:pPr>
            <a:r>
              <a:rPr lang="en-US" sz="2799">
                <a:solidFill>
                  <a:srgbClr val="000000"/>
                </a:solidFill>
                <a:latin typeface="Montserrat"/>
                <a:ea typeface="Montserrat"/>
                <a:cs typeface="Montserrat"/>
                <a:sym typeface="Montserrat"/>
              </a:rPr>
              <a:t>Д</a:t>
            </a:r>
            <a:r>
              <a:rPr lang="en-US" sz="2799">
                <a:solidFill>
                  <a:srgbClr val="000000"/>
                </a:solidFill>
                <a:latin typeface="Montserrat"/>
                <a:ea typeface="Montserrat"/>
                <a:cs typeface="Montserrat"/>
                <a:sym typeface="Montserrat"/>
              </a:rPr>
              <a:t>ля решения задачи я проанализирую историю продаж за два года.</a:t>
            </a:r>
          </a:p>
          <a:p>
            <a:pPr algn="l">
              <a:lnSpc>
                <a:spcPts val="3919"/>
              </a:lnSpc>
            </a:pPr>
          </a:p>
          <a:p>
            <a:pPr algn="l">
              <a:lnSpc>
                <a:spcPts val="3919"/>
              </a:lnSpc>
            </a:pPr>
            <a:r>
              <a:rPr lang="en-US" sz="2799">
                <a:solidFill>
                  <a:srgbClr val="000000"/>
                </a:solidFill>
                <a:latin typeface="Montserrat"/>
                <a:ea typeface="Montserrat"/>
                <a:cs typeface="Montserrat"/>
                <a:sym typeface="Montserrat"/>
              </a:rPr>
              <a:t>В результате это может помочь не только увеличить продажи, но и повысить лояльность аудитории.</a:t>
            </a:r>
          </a:p>
        </p:txBody>
      </p:sp>
      <p:sp>
        <p:nvSpPr>
          <p:cNvPr name="AutoShape 8" id="8"/>
          <p:cNvSpPr/>
          <p:nvPr/>
        </p:nvSpPr>
        <p:spPr>
          <a:xfrm>
            <a:off x="1842447" y="1843674"/>
            <a:ext cx="5951924" cy="0"/>
          </a:xfrm>
          <a:prstGeom prst="line">
            <a:avLst/>
          </a:prstGeom>
          <a:ln cap="flat" w="28575">
            <a:solidFill>
              <a:srgbClr val="39C697"/>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3127377" y="-1668069"/>
            <a:ext cx="12928882" cy="13623138"/>
          </a:xfrm>
          <a:custGeom>
            <a:avLst/>
            <a:gdLst/>
            <a:ahLst/>
            <a:cxnLst/>
            <a:rect r="r" b="b" t="t" l="l"/>
            <a:pathLst>
              <a:path h="13623138" w="12928882">
                <a:moveTo>
                  <a:pt x="0" y="0"/>
                </a:moveTo>
                <a:lnTo>
                  <a:pt x="12928881" y="0"/>
                </a:lnTo>
                <a:lnTo>
                  <a:pt x="12928881" y="13623138"/>
                </a:lnTo>
                <a:lnTo>
                  <a:pt x="0" y="1362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2938" y="253978"/>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16362"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712703" y="1475897"/>
            <a:ext cx="5153770" cy="0"/>
          </a:xfrm>
          <a:prstGeom prst="line">
            <a:avLst/>
          </a:prstGeom>
          <a:ln cap="flat" w="28575">
            <a:solidFill>
              <a:srgbClr val="39C697"/>
            </a:solidFill>
            <a:prstDash val="solid"/>
            <a:headEnd type="none" len="sm" w="sm"/>
            <a:tailEnd type="none" len="sm" w="sm"/>
          </a:ln>
        </p:spPr>
      </p:sp>
      <p:sp>
        <p:nvSpPr>
          <p:cNvPr name="Freeform 6" id="6"/>
          <p:cNvSpPr/>
          <p:nvPr/>
        </p:nvSpPr>
        <p:spPr>
          <a:xfrm flipH="true" flipV="true" rot="0">
            <a:off x="-876822" y="6446025"/>
            <a:ext cx="4774563" cy="5030947"/>
          </a:xfrm>
          <a:custGeom>
            <a:avLst/>
            <a:gdLst/>
            <a:ahLst/>
            <a:cxnLst/>
            <a:rect r="r" b="b" t="t" l="l"/>
            <a:pathLst>
              <a:path h="5030947" w="4774563">
                <a:moveTo>
                  <a:pt x="4774563" y="5030948"/>
                </a:moveTo>
                <a:lnTo>
                  <a:pt x="0" y="5030948"/>
                </a:lnTo>
                <a:lnTo>
                  <a:pt x="0" y="0"/>
                </a:lnTo>
                <a:lnTo>
                  <a:pt x="4774563" y="0"/>
                </a:lnTo>
                <a:lnTo>
                  <a:pt x="4774563" y="5030948"/>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0" y="4870972"/>
            <a:ext cx="18288000" cy="5416028"/>
            <a:chOff x="0" y="0"/>
            <a:chExt cx="4816593" cy="1426444"/>
          </a:xfrm>
        </p:grpSpPr>
        <p:sp>
          <p:nvSpPr>
            <p:cNvPr name="Freeform 8" id="8"/>
            <p:cNvSpPr/>
            <p:nvPr/>
          </p:nvSpPr>
          <p:spPr>
            <a:xfrm flipH="false" flipV="false" rot="0">
              <a:off x="0" y="0"/>
              <a:ext cx="4816592" cy="1426444"/>
            </a:xfrm>
            <a:custGeom>
              <a:avLst/>
              <a:gdLst/>
              <a:ahLst/>
              <a:cxnLst/>
              <a:rect r="r" b="b" t="t" l="l"/>
              <a:pathLst>
                <a:path h="1426444" w="4816592">
                  <a:moveTo>
                    <a:pt x="0" y="0"/>
                  </a:moveTo>
                  <a:lnTo>
                    <a:pt x="4816592" y="0"/>
                  </a:lnTo>
                  <a:lnTo>
                    <a:pt x="4816592" y="1426444"/>
                  </a:lnTo>
                  <a:lnTo>
                    <a:pt x="0" y="1426444"/>
                  </a:lnTo>
                  <a:close/>
                </a:path>
              </a:pathLst>
            </a:custGeom>
            <a:solidFill>
              <a:srgbClr val="373951"/>
            </a:solidFill>
          </p:spPr>
        </p:sp>
        <p:sp>
          <p:nvSpPr>
            <p:cNvPr name="TextBox 9" id="9"/>
            <p:cNvSpPr txBox="true"/>
            <p:nvPr/>
          </p:nvSpPr>
          <p:spPr>
            <a:xfrm>
              <a:off x="0" y="-38100"/>
              <a:ext cx="4816593" cy="146454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0" id="10"/>
          <p:cNvGraphicFramePr>
            <a:graphicFrameLocks noGrp="true"/>
          </p:cNvGraphicFramePr>
          <p:nvPr/>
        </p:nvGraphicFramePr>
        <p:xfrm>
          <a:off x="303756" y="5265020"/>
          <a:ext cx="17336022" cy="4397829"/>
        </p:xfrm>
        <a:graphic>
          <a:graphicData uri="http://schemas.openxmlformats.org/drawingml/2006/table">
            <a:tbl>
              <a:tblPr/>
              <a:tblGrid>
                <a:gridCol w="625935"/>
                <a:gridCol w="1644234"/>
                <a:gridCol w="1321026"/>
                <a:gridCol w="4113703"/>
                <a:gridCol w="1456240"/>
                <a:gridCol w="2396209"/>
                <a:gridCol w="1628568"/>
                <a:gridCol w="2223881"/>
                <a:gridCol w="1926225"/>
              </a:tblGrid>
              <a:tr h="587741">
                <a:tc>
                  <a:txBody>
                    <a:bodyPr anchor="t" rtlCol="false"/>
                    <a:lstStyle/>
                    <a:p>
                      <a:pPr algn="l">
                        <a:lnSpc>
                          <a:spcPts val="1960"/>
                        </a:lnSpc>
                        <a:defRPr/>
                      </a:pP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ID заказа</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Артикул</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Название</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Количество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Дата</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Цена</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ID клиента</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marL="0" indent="0" lvl="0">
                        <a:lnSpc>
                          <a:spcPts val="1960"/>
                        </a:lnSpc>
                        <a:spcBef>
                          <a:spcPct val="0"/>
                        </a:spcBef>
                        <a:defRPr/>
                      </a:pPr>
                      <a:r>
                        <a:rPr lang="en-US" sz="1400">
                          <a:solidFill>
                            <a:srgbClr val="FFFFFF"/>
                          </a:solidFill>
                          <a:latin typeface="Montserrat"/>
                          <a:ea typeface="Montserrat"/>
                          <a:cs typeface="Montserrat"/>
                          <a:sym typeface="Montserrat"/>
                        </a:rPr>
                        <a:t>Регион</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658652">
                <a:tc>
                  <a:txBody>
                    <a:bodyPr anchor="t" rtlCol="false"/>
                    <a:lstStyle/>
                    <a:p>
                      <a:pPr algn="l">
                        <a:lnSpc>
                          <a:spcPts val="1960"/>
                        </a:lnSpc>
                        <a:defRPr/>
                      </a:pPr>
                      <a:r>
                        <a:rPr lang="en-US" sz="1400">
                          <a:solidFill>
                            <a:srgbClr val="FFFFFF"/>
                          </a:solidFill>
                          <a:latin typeface="Montserrat"/>
                          <a:ea typeface="Montserrat"/>
                          <a:cs typeface="Montserrat"/>
                          <a:sym typeface="Montserrat"/>
                        </a:rPr>
                        <a:t>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536365</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22752</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Yonex New EZONE 105 (275g)</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4840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87741">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536366</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85123A</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Wilson Ultra Team V4.0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2550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17850.1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658652">
                <a:tc>
                  <a:txBody>
                    <a:bodyPr anchor="t" rtlCol="false"/>
                    <a:lstStyle/>
                    <a:p>
                      <a:pPr algn="l">
                        <a:lnSpc>
                          <a:spcPts val="1960"/>
                        </a:lnSpc>
                        <a:defRPr/>
                      </a:pPr>
                      <a:r>
                        <a:rPr lang="en-US" sz="1400">
                          <a:solidFill>
                            <a:srgbClr val="FFFFFF"/>
                          </a:solidFill>
                          <a:latin typeface="Montserrat"/>
                          <a:ea typeface="Montserrat"/>
                          <a:cs typeface="Montserrat"/>
                          <a:sym typeface="Montserrat"/>
                        </a:rPr>
                        <a:t>2</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536367</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71053</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Head Geo Speed (MM TRADE)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1142</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17850.3</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658652">
                <a:tc>
                  <a:txBody>
                    <a:bodyPr anchor="t" rtlCol="false"/>
                    <a:lstStyle/>
                    <a:p>
                      <a:pPr algn="l">
                        <a:lnSpc>
                          <a:spcPts val="1960"/>
                        </a:lnSpc>
                        <a:defRPr/>
                      </a:pPr>
                      <a:r>
                        <a:rPr lang="en-US" sz="1400">
                          <a:solidFill>
                            <a:srgbClr val="FFFFFF"/>
                          </a:solidFill>
                          <a:latin typeface="Montserrat"/>
                          <a:ea typeface="Montserrat"/>
                          <a:cs typeface="Montserrat"/>
                          <a:sym typeface="Montserrat"/>
                        </a:rPr>
                        <a:t>3</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536368</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84406B</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Wilson Blade 98 (18X20) V8.0...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3998</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17850.5</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587741">
                <a:tc>
                  <a:txBody>
                    <a:bodyPr anchor="t" rtlCol="false"/>
                    <a:lstStyle/>
                    <a:p>
                      <a:pPr algn="l">
                        <a:lnSpc>
                          <a:spcPts val="1960"/>
                        </a:lnSpc>
                        <a:defRPr/>
                      </a:pPr>
                      <a:r>
                        <a:rPr lang="en-US" sz="1400">
                          <a:solidFill>
                            <a:srgbClr val="FFFFFF"/>
                          </a:solidFill>
                          <a:latin typeface="Montserrat"/>
                          <a:ea typeface="Montserrat"/>
                          <a:cs typeface="Montserrat"/>
                          <a:sym typeface="Montserrat"/>
                        </a:rPr>
                        <a:t>4</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536369</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84029G</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Wilson Six.One Lite 102</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3005</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17850.8</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r h="658652">
                <a:tc>
                  <a:txBody>
                    <a:bodyPr anchor="t" rtlCol="false"/>
                    <a:lstStyle/>
                    <a:p>
                      <a:pPr algn="l">
                        <a:lnSpc>
                          <a:spcPts val="1960"/>
                        </a:lnSpc>
                        <a:defRPr/>
                      </a:pPr>
                      <a:r>
                        <a:rPr lang="en-US" sz="1400">
                          <a:solidFill>
                            <a:srgbClr val="FFFFFF"/>
                          </a:solidFill>
                          <a:latin typeface="Montserrat"/>
                          <a:ea typeface="Montserrat"/>
                          <a:cs typeface="Montserrat"/>
                          <a:sym typeface="Montserrat"/>
                        </a:rPr>
                        <a:t>5</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536370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84029E</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Теннисная ракетка Yonex New EZONE 100L (285g) ...</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2023-12-01 08:26:00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4993</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17851.0</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c>
                  <a:txBody>
                    <a:bodyPr anchor="t" rtlCol="false"/>
                    <a:lstStyle/>
                    <a:p>
                      <a:pPr algn="l">
                        <a:lnSpc>
                          <a:spcPts val="1960"/>
                        </a:lnSpc>
                        <a:defRPr/>
                      </a:pPr>
                      <a:r>
                        <a:rPr lang="en-US" sz="1400">
                          <a:solidFill>
                            <a:srgbClr val="FFFFFF"/>
                          </a:solidFill>
                          <a:latin typeface="Montserrat"/>
                          <a:ea typeface="Montserrat"/>
                          <a:cs typeface="Montserrat"/>
                          <a:sym typeface="Montserrat"/>
                        </a:rPr>
                        <a:t>Москва и МО</a:t>
                      </a:r>
                      <a:endParaRPr lang="en-US" sz="1100"/>
                    </a:p>
                  </a:txBody>
                  <a:tcPr marL="57150" marR="57150" marT="57150" marB="5715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FFFFFF"/>
                      </a:solidFill>
                      <a:prstDash val="solid"/>
                      <a:round/>
                      <a:headEnd type="none" w="med" len="med"/>
                      <a:tailEnd type="none" w="med" len="med"/>
                    </a:lnT>
                    <a:lnB cmpd="sng" algn="ctr" cap="flat" w="9525">
                      <a:solidFill>
                        <a:srgbClr val="FFFFFF"/>
                      </a:solidFill>
                      <a:prstDash val="solid"/>
                      <a:round/>
                      <a:headEnd type="none" w="med" len="med"/>
                      <a:tailEnd type="none" w="med" len="med"/>
                    </a:lnB>
                  </a:tcPr>
                </a:tc>
              </a:tr>
            </a:tbl>
          </a:graphicData>
        </a:graphic>
      </p:graphicFrame>
      <p:sp>
        <p:nvSpPr>
          <p:cNvPr name="TextBox 11" id="11"/>
          <p:cNvSpPr txBox="true"/>
          <p:nvPr/>
        </p:nvSpPr>
        <p:spPr>
          <a:xfrm rot="0">
            <a:off x="1697911" y="693259"/>
            <a:ext cx="6866322"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Описание данных</a:t>
            </a:r>
          </a:p>
        </p:txBody>
      </p:sp>
      <p:sp>
        <p:nvSpPr>
          <p:cNvPr name="TextBox 12" id="12"/>
          <p:cNvSpPr txBox="true"/>
          <p:nvPr/>
        </p:nvSpPr>
        <p:spPr>
          <a:xfrm rot="0">
            <a:off x="1697911" y="1604973"/>
            <a:ext cx="13312513" cy="4718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Файл продаж содержит следу</a:t>
            </a:r>
            <a:r>
              <a:rPr lang="en-US" sz="2799">
                <a:solidFill>
                  <a:srgbClr val="000000"/>
                </a:solidFill>
                <a:latin typeface="Montserrat"/>
                <a:ea typeface="Montserrat"/>
                <a:cs typeface="Montserrat"/>
                <a:sym typeface="Montserrat"/>
              </a:rPr>
              <a:t>ющ</a:t>
            </a:r>
            <a:r>
              <a:rPr lang="en-US" sz="2799">
                <a:solidFill>
                  <a:srgbClr val="000000"/>
                </a:solidFill>
                <a:latin typeface="Montserrat"/>
                <a:ea typeface="Montserrat"/>
                <a:cs typeface="Montserrat"/>
                <a:sym typeface="Montserrat"/>
              </a:rPr>
              <a:t>ую инфор</a:t>
            </a:r>
            <a:r>
              <a:rPr lang="en-US" sz="2799">
                <a:solidFill>
                  <a:srgbClr val="000000"/>
                </a:solidFill>
                <a:latin typeface="Montserrat"/>
                <a:ea typeface="Montserrat"/>
                <a:cs typeface="Montserrat"/>
                <a:sym typeface="Montserrat"/>
              </a:rPr>
              <a:t>мацию:</a:t>
            </a:r>
          </a:p>
        </p:txBody>
      </p:sp>
      <p:sp>
        <p:nvSpPr>
          <p:cNvPr name="TextBox 13" id="13"/>
          <p:cNvSpPr txBox="true"/>
          <p:nvPr/>
        </p:nvSpPr>
        <p:spPr>
          <a:xfrm rot="0">
            <a:off x="1510459" y="2322717"/>
            <a:ext cx="4434691" cy="24530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ID заказа</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Артикул</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Название </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Количество товара</a:t>
            </a:r>
          </a:p>
          <a:p>
            <a:pPr algn="l">
              <a:lnSpc>
                <a:spcPts val="3919"/>
              </a:lnSpc>
            </a:pPr>
          </a:p>
        </p:txBody>
      </p:sp>
      <p:sp>
        <p:nvSpPr>
          <p:cNvPr name="TextBox 14" id="14"/>
          <p:cNvSpPr txBox="true"/>
          <p:nvPr/>
        </p:nvSpPr>
        <p:spPr>
          <a:xfrm rot="0">
            <a:off x="6043316" y="2322717"/>
            <a:ext cx="9084979" cy="24530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Дата</a:t>
            </a:r>
            <a:r>
              <a:rPr lang="en-US" sz="2799">
                <a:solidFill>
                  <a:srgbClr val="000000"/>
                </a:solidFill>
                <a:latin typeface="Montserrat"/>
                <a:ea typeface="Montserrat"/>
                <a:cs typeface="Montserrat"/>
                <a:sym typeface="Montserrat"/>
              </a:rPr>
              <a:t> заказа (с 2023-12-01 по 2024-12-09)</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Цена одной ед</a:t>
            </a:r>
            <a:r>
              <a:rPr lang="en-US" sz="2799">
                <a:solidFill>
                  <a:srgbClr val="000000"/>
                </a:solidFill>
                <a:latin typeface="Montserrat"/>
                <a:ea typeface="Montserrat"/>
                <a:cs typeface="Montserrat"/>
                <a:sym typeface="Montserrat"/>
              </a:rPr>
              <a:t>иницы товара</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ID клиента</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Регион доставки</a:t>
            </a:r>
          </a:p>
          <a:p>
            <a:pPr algn="l">
              <a:lnSpc>
                <a:spcPts val="391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937703" y="3864051"/>
            <a:ext cx="10757059" cy="2403081"/>
          </a:xfrm>
          <a:prstGeom prst="rect">
            <a:avLst/>
          </a:prstGeom>
        </p:spPr>
        <p:txBody>
          <a:bodyPr anchor="t" rtlCol="false" tIns="0" lIns="0" bIns="0" rIns="0">
            <a:spAutoFit/>
          </a:bodyPr>
          <a:lstStyle/>
          <a:p>
            <a:pPr algn="ctr">
              <a:lnSpc>
                <a:spcPts val="9454"/>
              </a:lnSpc>
            </a:pPr>
            <a:r>
              <a:rPr lang="en-US" sz="8293" b="true">
                <a:solidFill>
                  <a:srgbClr val="373951"/>
                </a:solidFill>
                <a:latin typeface="Montserrat Ultra-Bold"/>
                <a:ea typeface="Montserrat Ultra-Bold"/>
                <a:cs typeface="Montserrat Ultra-Bold"/>
                <a:sym typeface="Montserrat Ultra-Bold"/>
              </a:rPr>
              <a:t>Предобработка данных</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4</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2054819" y="2691190"/>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5494" y="940504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flipV="true">
            <a:off x="1028684" y="1622985"/>
            <a:ext cx="7095282" cy="0"/>
          </a:xfrm>
          <a:prstGeom prst="line">
            <a:avLst/>
          </a:prstGeom>
          <a:ln cap="flat" w="28575">
            <a:solidFill>
              <a:srgbClr val="39C697"/>
            </a:solidFill>
            <a:prstDash val="solid"/>
            <a:headEnd type="none" len="sm" w="sm"/>
            <a:tailEnd type="none" len="sm" w="sm"/>
          </a:ln>
        </p:spPr>
      </p:sp>
      <p:sp>
        <p:nvSpPr>
          <p:cNvPr name="TextBox 7" id="7"/>
          <p:cNvSpPr txBox="true"/>
          <p:nvPr/>
        </p:nvSpPr>
        <p:spPr>
          <a:xfrm rot="0">
            <a:off x="1028800" y="772964"/>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Обработка null значений</a:t>
            </a:r>
          </a:p>
        </p:txBody>
      </p:sp>
      <p:sp>
        <p:nvSpPr>
          <p:cNvPr name="TextBox 8" id="8"/>
          <p:cNvSpPr txBox="true"/>
          <p:nvPr/>
        </p:nvSpPr>
        <p:spPr>
          <a:xfrm rot="0">
            <a:off x="8671030" y="1912168"/>
            <a:ext cx="8135246" cy="54248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Количество строк: 974022</a:t>
            </a:r>
          </a:p>
          <a:p>
            <a:pPr algn="l">
              <a:lnSpc>
                <a:spcPts val="3919"/>
              </a:lnSpc>
            </a:pPr>
          </a:p>
          <a:p>
            <a:pPr algn="l">
              <a:lnSpc>
                <a:spcPts val="3919"/>
              </a:lnSpc>
            </a:pPr>
            <a:r>
              <a:rPr lang="en-US" sz="2799">
                <a:solidFill>
                  <a:srgbClr val="000000"/>
                </a:solidFill>
                <a:latin typeface="Montserrat"/>
                <a:ea typeface="Montserrat"/>
                <a:cs typeface="Montserrat"/>
                <a:sym typeface="Montserrat"/>
              </a:rPr>
              <a:t>Как видно, только столбец ‘</a:t>
            </a:r>
            <a:r>
              <a:rPr lang="en-US" sz="2799" i="true">
                <a:solidFill>
                  <a:srgbClr val="000000"/>
                </a:solidFill>
                <a:latin typeface="Montserrat Italics"/>
                <a:ea typeface="Montserrat Italics"/>
                <a:cs typeface="Montserrat Italics"/>
                <a:sym typeface="Montserrat Italics"/>
              </a:rPr>
              <a:t>ID клиента</a:t>
            </a:r>
            <a:r>
              <a:rPr lang="en-US" sz="2799">
                <a:solidFill>
                  <a:srgbClr val="000000"/>
                </a:solidFill>
                <a:latin typeface="Montserrat"/>
                <a:ea typeface="Montserrat"/>
                <a:cs typeface="Montserrat"/>
                <a:sym typeface="Montserrat"/>
              </a:rPr>
              <a:t>’ имеет пропущенные значения. Поскольку нашей задачей является сегм</a:t>
            </a:r>
            <a:r>
              <a:rPr lang="en-US" sz="2799">
                <a:solidFill>
                  <a:srgbClr val="000000"/>
                </a:solidFill>
                <a:latin typeface="Montserrat"/>
                <a:ea typeface="Montserrat"/>
                <a:cs typeface="Montserrat"/>
                <a:sym typeface="Montserrat"/>
              </a:rPr>
              <a:t>ентация клиентов и анализ поведения, </a:t>
            </a:r>
            <a:r>
              <a:rPr lang="en-US" sz="2799">
                <a:solidFill>
                  <a:srgbClr val="000000"/>
                </a:solidFill>
                <a:latin typeface="Montserrat"/>
                <a:ea typeface="Montserrat"/>
                <a:cs typeface="Montserrat"/>
                <a:sym typeface="Montserrat"/>
              </a:rPr>
              <a:t>нам обязательно нужен ид</a:t>
            </a:r>
            <a:r>
              <a:rPr lang="en-US" sz="2799">
                <a:solidFill>
                  <a:srgbClr val="000000"/>
                </a:solidFill>
                <a:latin typeface="Montserrat"/>
                <a:ea typeface="Montserrat"/>
                <a:cs typeface="Montserrat"/>
                <a:sym typeface="Montserrat"/>
              </a:rPr>
              <a:t>ентификатор клиента.</a:t>
            </a:r>
          </a:p>
          <a:p>
            <a:pPr algn="l">
              <a:lnSpc>
                <a:spcPts val="3919"/>
              </a:lnSpc>
            </a:pPr>
          </a:p>
          <a:p>
            <a:pPr algn="l">
              <a:lnSpc>
                <a:spcPts val="3919"/>
              </a:lnSpc>
            </a:pPr>
            <a:r>
              <a:rPr lang="en-US" sz="2799">
                <a:solidFill>
                  <a:srgbClr val="000000"/>
                </a:solidFill>
                <a:latin typeface="Montserrat"/>
                <a:ea typeface="Montserrat"/>
                <a:cs typeface="Montserrat"/>
                <a:sym typeface="Montserrat"/>
              </a:rPr>
              <a:t>Поэтому удалим строки с пропущенными значениями.</a:t>
            </a:r>
          </a:p>
        </p:txBody>
      </p:sp>
      <p:graphicFrame>
        <p:nvGraphicFramePr>
          <p:cNvPr name="Table 9" id="9"/>
          <p:cNvGraphicFramePr>
            <a:graphicFrameLocks noGrp="true"/>
          </p:cNvGraphicFramePr>
          <p:nvPr/>
        </p:nvGraphicFramePr>
        <p:xfrm>
          <a:off x="1028800" y="1802646"/>
          <a:ext cx="6939419" cy="6450636"/>
        </p:xfrm>
        <a:graphic>
          <a:graphicData uri="http://schemas.openxmlformats.org/drawingml/2006/table">
            <a:tbl>
              <a:tblPr/>
              <a:tblGrid>
                <a:gridCol w="678585"/>
                <a:gridCol w="1913332"/>
                <a:gridCol w="1538074"/>
                <a:gridCol w="1514317"/>
                <a:gridCol w="1295111"/>
              </a:tblGrid>
              <a:tr h="791744">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0</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ID заказа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object</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1</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Артикул</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object</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2</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Название</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object</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3</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Количество</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int64</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4</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Дата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object</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5</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Цена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int64</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9601">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6</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ID клиента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b="true">
                          <a:solidFill>
                            <a:srgbClr val="000000"/>
                          </a:solidFill>
                          <a:latin typeface="Open Sans Bold"/>
                          <a:ea typeface="Open Sans Bold"/>
                          <a:cs typeface="Open Sans Bold"/>
                          <a:sym typeface="Open Sans Bold"/>
                        </a:rPr>
                        <a:t>893078</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a:t>
                      </a:r>
                      <a:r>
                        <a:rPr lang="en-US" sz="1899">
                          <a:solidFill>
                            <a:srgbClr val="000000"/>
                          </a:solidFill>
                          <a:latin typeface="Open Sans"/>
                          <a:ea typeface="Open Sans"/>
                          <a:cs typeface="Open Sans"/>
                          <a:sym typeface="Open Sans"/>
                        </a:rPr>
                        <a:t>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float64</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01283">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7</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Регион </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974022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n</a:t>
                      </a:r>
                      <a:r>
                        <a:rPr lang="en-US" sz="1899">
                          <a:solidFill>
                            <a:srgbClr val="000000"/>
                          </a:solidFill>
                          <a:latin typeface="Open Sans"/>
                          <a:ea typeface="Open Sans"/>
                          <a:cs typeface="Open Sans"/>
                          <a:sym typeface="Open Sans"/>
                        </a:rPr>
                        <a:t>on-null</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Open Sans"/>
                          <a:ea typeface="Open Sans"/>
                          <a:cs typeface="Open Sans"/>
                          <a:sym typeface="Open Sans"/>
                        </a:rPr>
                        <a:t>object</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9894079" y="2743987"/>
            <a:ext cx="8190373" cy="8630180"/>
          </a:xfrm>
          <a:custGeom>
            <a:avLst/>
            <a:gdLst/>
            <a:ahLst/>
            <a:cxnLst/>
            <a:rect r="r" b="b" t="t" l="l"/>
            <a:pathLst>
              <a:path h="8630180" w="8190373">
                <a:moveTo>
                  <a:pt x="0" y="8630181"/>
                </a:moveTo>
                <a:lnTo>
                  <a:pt x="8190373" y="8630181"/>
                </a:lnTo>
                <a:lnTo>
                  <a:pt x="8190373" y="0"/>
                </a:lnTo>
                <a:lnTo>
                  <a:pt x="0" y="0"/>
                </a:lnTo>
                <a:lnTo>
                  <a:pt x="0" y="863018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8891" y="-234863"/>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5494" y="940504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889993" y="2602873"/>
            <a:ext cx="5263163" cy="0"/>
          </a:xfrm>
          <a:prstGeom prst="line">
            <a:avLst/>
          </a:prstGeom>
          <a:ln cap="flat" w="28575">
            <a:solidFill>
              <a:srgbClr val="39C697"/>
            </a:solidFill>
            <a:prstDash val="solid"/>
            <a:headEnd type="none" len="sm" w="sm"/>
            <a:tailEnd type="none" len="sm" w="sm"/>
          </a:ln>
        </p:spPr>
      </p:sp>
      <p:sp>
        <p:nvSpPr>
          <p:cNvPr name="TextBox 7" id="7"/>
          <p:cNvSpPr txBox="true"/>
          <p:nvPr/>
        </p:nvSpPr>
        <p:spPr>
          <a:xfrm rot="0">
            <a:off x="1889964" y="1784875"/>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Обработка дублей</a:t>
            </a:r>
          </a:p>
        </p:txBody>
      </p:sp>
      <p:sp>
        <p:nvSpPr>
          <p:cNvPr name="TextBox 8" id="8"/>
          <p:cNvSpPr txBox="true"/>
          <p:nvPr/>
        </p:nvSpPr>
        <p:spPr>
          <a:xfrm rot="0">
            <a:off x="1869919" y="2909740"/>
            <a:ext cx="13944191" cy="29483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Дублями будут считаться строки с идентичными данными в каждом с</a:t>
            </a:r>
            <a:r>
              <a:rPr lang="en-US" sz="2799">
                <a:solidFill>
                  <a:srgbClr val="000000"/>
                </a:solidFill>
                <a:latin typeface="Montserrat"/>
                <a:ea typeface="Montserrat"/>
                <a:cs typeface="Montserrat"/>
                <a:sym typeface="Montserrat"/>
              </a:rPr>
              <a:t>толбце.</a:t>
            </a:r>
          </a:p>
          <a:p>
            <a:pPr algn="l">
              <a:lnSpc>
                <a:spcPts val="3919"/>
              </a:lnSpc>
            </a:pPr>
          </a:p>
          <a:p>
            <a:pPr algn="l">
              <a:lnSpc>
                <a:spcPts val="3919"/>
              </a:lnSpc>
            </a:pPr>
            <a:r>
              <a:rPr lang="en-US" sz="2799">
                <a:solidFill>
                  <a:srgbClr val="000000"/>
                </a:solidFill>
                <a:latin typeface="Montserrat"/>
                <a:ea typeface="Montserrat"/>
                <a:cs typeface="Montserrat"/>
                <a:sym typeface="Montserrat"/>
              </a:rPr>
              <a:t>Количество дублирующихся с</a:t>
            </a:r>
            <a:r>
              <a:rPr lang="en-US" sz="2799">
                <a:solidFill>
                  <a:srgbClr val="000000"/>
                </a:solidFill>
                <a:latin typeface="Montserrat"/>
                <a:ea typeface="Montserrat"/>
                <a:cs typeface="Montserrat"/>
                <a:sym typeface="Montserrat"/>
              </a:rPr>
              <a:t>трок: 5718.</a:t>
            </a:r>
          </a:p>
          <a:p>
            <a:pPr algn="l">
              <a:lnSpc>
                <a:spcPts val="3919"/>
              </a:lnSpc>
            </a:pPr>
          </a:p>
          <a:p>
            <a:pPr algn="l">
              <a:lnSpc>
                <a:spcPts val="3919"/>
              </a:lnSpc>
            </a:pPr>
            <a:r>
              <a:rPr lang="en-US" sz="2799">
                <a:solidFill>
                  <a:srgbClr val="000000"/>
                </a:solidFill>
                <a:latin typeface="Montserrat"/>
                <a:ea typeface="Montserrat"/>
                <a:cs typeface="Montserrat"/>
                <a:sym typeface="Montserrat"/>
              </a:rPr>
              <a:t>Дубл</a:t>
            </a:r>
            <a:r>
              <a:rPr lang="en-US" sz="2799">
                <a:solidFill>
                  <a:srgbClr val="000000"/>
                </a:solidFill>
                <a:latin typeface="Montserrat"/>
                <a:ea typeface="Montserrat"/>
                <a:cs typeface="Montserrat"/>
                <a:sym typeface="Montserrat"/>
              </a:rPr>
              <a:t>икатов почти нету. Также удаляем эти строки.</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false" rot="0">
            <a:off x="-728493" y="-1998336"/>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641959" y="1331307"/>
            <a:ext cx="5438830" cy="0"/>
          </a:xfrm>
          <a:prstGeom prst="line">
            <a:avLst/>
          </a:prstGeom>
          <a:ln cap="flat" w="28575">
            <a:solidFill>
              <a:srgbClr val="39C697"/>
            </a:solidFill>
            <a:prstDash val="solid"/>
            <a:headEnd type="none" len="sm" w="sm"/>
            <a:tailEnd type="none" len="sm" w="sm"/>
          </a:ln>
        </p:spPr>
      </p:sp>
      <p:grpSp>
        <p:nvGrpSpPr>
          <p:cNvPr name="Group 5" id="5"/>
          <p:cNvGrpSpPr/>
          <p:nvPr/>
        </p:nvGrpSpPr>
        <p:grpSpPr>
          <a:xfrm rot="0">
            <a:off x="641959" y="2691190"/>
            <a:ext cx="16461810" cy="4419829"/>
            <a:chOff x="0" y="0"/>
            <a:chExt cx="4692879" cy="1259990"/>
          </a:xfrm>
        </p:grpSpPr>
        <p:sp>
          <p:nvSpPr>
            <p:cNvPr name="Freeform 6" id="6"/>
            <p:cNvSpPr/>
            <p:nvPr/>
          </p:nvSpPr>
          <p:spPr>
            <a:xfrm flipH="false" flipV="false" rot="0">
              <a:off x="0" y="0"/>
              <a:ext cx="4692879" cy="1259990"/>
            </a:xfrm>
            <a:custGeom>
              <a:avLst/>
              <a:gdLst/>
              <a:ahLst/>
              <a:cxnLst/>
              <a:rect r="r" b="b" t="t" l="l"/>
              <a:pathLst>
                <a:path h="1259990" w="4692879">
                  <a:moveTo>
                    <a:pt x="0" y="0"/>
                  </a:moveTo>
                  <a:lnTo>
                    <a:pt x="4692879" y="0"/>
                  </a:lnTo>
                  <a:lnTo>
                    <a:pt x="4692879" y="1259990"/>
                  </a:lnTo>
                  <a:lnTo>
                    <a:pt x="0" y="1259990"/>
                  </a:lnTo>
                  <a:close/>
                </a:path>
              </a:pathLst>
            </a:custGeom>
            <a:solidFill>
              <a:srgbClr val="373951"/>
            </a:solidFill>
          </p:spPr>
        </p:sp>
        <p:sp>
          <p:nvSpPr>
            <p:cNvPr name="TextBox 7" id="7"/>
            <p:cNvSpPr txBox="true"/>
            <p:nvPr/>
          </p:nvSpPr>
          <p:spPr>
            <a:xfrm>
              <a:off x="0" y="-38100"/>
              <a:ext cx="4692879" cy="1298090"/>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900892" y="2931631"/>
          <a:ext cx="14796989" cy="3674746"/>
        </p:xfrm>
        <a:graphic>
          <a:graphicData uri="http://schemas.openxmlformats.org/drawingml/2006/table">
            <a:tbl>
              <a:tblPr/>
              <a:tblGrid>
                <a:gridCol w="1099428"/>
                <a:gridCol w="1345831"/>
                <a:gridCol w="1230341"/>
                <a:gridCol w="3380679"/>
                <a:gridCol w="1366737"/>
                <a:gridCol w="2141949"/>
                <a:gridCol w="1151302"/>
                <a:gridCol w="1345831"/>
                <a:gridCol w="1734890"/>
              </a:tblGrid>
              <a:tr h="506298">
                <a:tc>
                  <a:txBody>
                    <a:bodyPr anchor="t" rtlCol="false"/>
                    <a:lstStyle/>
                    <a:p>
                      <a:pPr algn="l">
                        <a:lnSpc>
                          <a:spcPts val="2457"/>
                        </a:lnSpc>
                        <a:defRPr/>
                      </a:pP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ID заказа</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Артикул</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Название</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Количество</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Дата</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Цена</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ID клиента</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marL="0" indent="0" lvl="0">
                        <a:lnSpc>
                          <a:spcPts val="2457"/>
                        </a:lnSpc>
                        <a:spcBef>
                          <a:spcPct val="0"/>
                        </a:spcBef>
                        <a:defRPr/>
                      </a:pPr>
                      <a:r>
                        <a:rPr lang="en-US" sz="1755">
                          <a:solidFill>
                            <a:srgbClr val="FFFFFF"/>
                          </a:solidFill>
                          <a:latin typeface="Open Sans"/>
                          <a:ea typeface="Open Sans"/>
                          <a:cs typeface="Open Sans"/>
                          <a:sym typeface="Open Sans"/>
                        </a:rPr>
                        <a:t>Регион</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792112">
                <a:tc>
                  <a:txBody>
                    <a:bodyPr anchor="t" rtlCol="false"/>
                    <a:lstStyle/>
                    <a:p>
                      <a:pPr algn="l">
                        <a:lnSpc>
                          <a:spcPts val="2457"/>
                        </a:lnSpc>
                        <a:defRPr/>
                      </a:pPr>
                      <a:r>
                        <a:rPr lang="en-US" sz="1755">
                          <a:solidFill>
                            <a:srgbClr val="FFFFFF"/>
                          </a:solidFill>
                          <a:latin typeface="Open Sans"/>
                          <a:ea typeface="Open Sans"/>
                          <a:cs typeface="Open Sans"/>
                          <a:sym typeface="Open Sans"/>
                        </a:rPr>
                        <a:t>141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C536379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D</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Теннисная ракетка Prince Textreme 2.5 O3 Legac...</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2023-12-01 09:41:00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3948</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14527.0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Москва и МО</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792112">
                <a:tc>
                  <a:txBody>
                    <a:bodyPr anchor="t" rtlCol="false"/>
                    <a:lstStyle/>
                    <a:p>
                      <a:pPr algn="l">
                        <a:lnSpc>
                          <a:spcPts val="2457"/>
                        </a:lnSpc>
                        <a:defRPr/>
                      </a:pPr>
                      <a:r>
                        <a:rPr lang="en-US" sz="1755">
                          <a:solidFill>
                            <a:srgbClr val="FFFFFF"/>
                          </a:solidFill>
                          <a:latin typeface="Open Sans"/>
                          <a:ea typeface="Open Sans"/>
                          <a:cs typeface="Open Sans"/>
                          <a:sym typeface="Open Sans"/>
                        </a:rPr>
                        <a:t>154</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C536383</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35004C</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Теннисная ракетка Dunlop CX 200 Tour 16x19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2023-12-01 09:49:00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4585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15311.0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Москва и МО</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792112">
                <a:tc>
                  <a:txBody>
                    <a:bodyPr anchor="t" rtlCol="false"/>
                    <a:lstStyle/>
                    <a:p>
                      <a:pPr algn="l">
                        <a:lnSpc>
                          <a:spcPts val="2457"/>
                        </a:lnSpc>
                        <a:defRPr/>
                      </a:pPr>
                      <a:r>
                        <a:rPr lang="en-US" sz="1755">
                          <a:solidFill>
                            <a:srgbClr val="FFFFFF"/>
                          </a:solidFill>
                          <a:latin typeface="Open Sans"/>
                          <a:ea typeface="Open Sans"/>
                          <a:cs typeface="Open Sans"/>
                          <a:sym typeface="Open Sans"/>
                        </a:rPr>
                        <a:t>235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C536391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22556</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Теннисная ракетка Tecnifibre Tempo 285 + Струн...</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-4</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2023-12-01 10:24:00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4585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17548.0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Москва и МО</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792112">
                <a:tc>
                  <a:txBody>
                    <a:bodyPr anchor="t" rtlCol="false"/>
                    <a:lstStyle/>
                    <a:p>
                      <a:pPr algn="l">
                        <a:lnSpc>
                          <a:spcPts val="2457"/>
                        </a:lnSpc>
                        <a:defRPr/>
                      </a:pPr>
                      <a:r>
                        <a:rPr lang="en-US" sz="1755">
                          <a:solidFill>
                            <a:srgbClr val="FFFFFF"/>
                          </a:solidFill>
                          <a:latin typeface="Open Sans"/>
                          <a:ea typeface="Open Sans"/>
                          <a:cs typeface="Open Sans"/>
                          <a:sym typeface="Open Sans"/>
                        </a:rPr>
                        <a:t>236</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C536391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21984</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Теннисная ракетка Tecnifibre Tempo 270 + Струн...</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-8</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2023-12-01 10:24:00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2805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17548.0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Москва и МО</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bl>
          </a:graphicData>
        </a:graphic>
      </p:graphicFrame>
      <p:sp>
        <p:nvSpPr>
          <p:cNvPr name="TextBox 9" id="9"/>
          <p:cNvSpPr txBox="true"/>
          <p:nvPr/>
        </p:nvSpPr>
        <p:spPr>
          <a:xfrm rot="0">
            <a:off x="642074" y="481286"/>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Обработка ошибок</a:t>
            </a:r>
          </a:p>
        </p:txBody>
      </p:sp>
      <p:sp>
        <p:nvSpPr>
          <p:cNvPr name="TextBox 10" id="10"/>
          <p:cNvSpPr txBox="true"/>
          <p:nvPr/>
        </p:nvSpPr>
        <p:spPr>
          <a:xfrm rot="0">
            <a:off x="641959" y="1495484"/>
            <a:ext cx="15777476" cy="967105"/>
          </a:xfrm>
          <a:prstGeom prst="rect">
            <a:avLst/>
          </a:prstGeom>
        </p:spPr>
        <p:txBody>
          <a:bodyPr anchor="t" rtlCol="false" tIns="0" lIns="0" bIns="0" rIns="0">
            <a:spAutoFit/>
          </a:bodyPr>
          <a:lstStyle/>
          <a:p>
            <a:pPr algn="l">
              <a:lnSpc>
                <a:spcPts val="3919"/>
              </a:lnSpc>
            </a:pPr>
            <a:r>
              <a:rPr lang="en-US" sz="2799" b="true">
                <a:solidFill>
                  <a:srgbClr val="000000"/>
                </a:solidFill>
                <a:latin typeface="Montserrat Bold"/>
                <a:ea typeface="Montserrat Bold"/>
                <a:cs typeface="Montserrat Bold"/>
                <a:sym typeface="Montserrat Bold"/>
              </a:rPr>
              <a:t>1)</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ID заказа</a:t>
            </a:r>
            <a:r>
              <a:rPr lang="en-US" sz="2799">
                <a:solidFill>
                  <a:srgbClr val="000000"/>
                </a:solidFill>
                <a:latin typeface="Montserrat"/>
                <a:ea typeface="Montserrat"/>
                <a:cs typeface="Montserrat"/>
                <a:sym typeface="Montserrat"/>
              </a:rPr>
              <a:t>’ имеет тип данных object, что может говорить о наличии иных символов, кроме цифр.</a:t>
            </a:r>
          </a:p>
        </p:txBody>
      </p:sp>
      <p:sp>
        <p:nvSpPr>
          <p:cNvPr name="TextBox 11" id="11"/>
          <p:cNvSpPr txBox="true"/>
          <p:nvPr/>
        </p:nvSpPr>
        <p:spPr>
          <a:xfrm rot="0">
            <a:off x="641959" y="7301519"/>
            <a:ext cx="16461810" cy="2453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В ходе анализа установлено, что значения ‘</a:t>
            </a:r>
            <a:r>
              <a:rPr lang="en-US" sz="2799" i="true">
                <a:solidFill>
                  <a:srgbClr val="000000"/>
                </a:solidFill>
                <a:latin typeface="Montserrat Italics"/>
                <a:ea typeface="Montserrat Italics"/>
                <a:cs typeface="Montserrat Italics"/>
                <a:sym typeface="Montserrat Italics"/>
              </a:rPr>
              <a:t>ID заказа</a:t>
            </a:r>
            <a:r>
              <a:rPr lang="en-US" sz="2799">
                <a:solidFill>
                  <a:srgbClr val="000000"/>
                </a:solidFill>
                <a:latin typeface="Montserrat"/>
                <a:ea typeface="Montserrat"/>
                <a:cs typeface="Montserrat"/>
                <a:sym typeface="Montserrat"/>
              </a:rPr>
              <a:t>’ могут иметь букву ‘</a:t>
            </a:r>
            <a:r>
              <a:rPr lang="en-US" sz="2799" i="true">
                <a:solidFill>
                  <a:srgbClr val="000000"/>
                </a:solidFill>
                <a:latin typeface="Montserrat Italics"/>
                <a:ea typeface="Montserrat Italics"/>
                <a:cs typeface="Montserrat Italics"/>
                <a:sym typeface="Montserrat Italics"/>
              </a:rPr>
              <a:t>С</a:t>
            </a:r>
            <a:r>
              <a:rPr lang="en-US" sz="2799">
                <a:solidFill>
                  <a:srgbClr val="000000"/>
                </a:solidFill>
                <a:latin typeface="Montserrat"/>
                <a:ea typeface="Montserrat"/>
                <a:cs typeface="Montserrat"/>
                <a:sym typeface="Montserrat"/>
              </a:rPr>
              <a:t>’ в начале, что говорит об отмене заказа. Отмененные заказы имеют отрицательные или нулевые значения в столбце ‘</a:t>
            </a:r>
            <a:r>
              <a:rPr lang="en-US" sz="2799" i="true">
                <a:solidFill>
                  <a:srgbClr val="000000"/>
                </a:solidFill>
                <a:latin typeface="Montserrat Italics"/>
                <a:ea typeface="Montserrat Italics"/>
                <a:cs typeface="Montserrat Italics"/>
                <a:sym typeface="Montserrat Italics"/>
              </a:rPr>
              <a:t>Количество</a:t>
            </a:r>
            <a:r>
              <a:rPr lang="en-US" sz="2799">
                <a:solidFill>
                  <a:srgbClr val="000000"/>
                </a:solidFill>
                <a:latin typeface="Montserrat"/>
                <a:ea typeface="Montserrat"/>
                <a:cs typeface="Montserrat"/>
                <a:sym typeface="Montserrat"/>
              </a:rPr>
              <a:t>’ и не имеют дубликатов в таблице без буквы ‘</a:t>
            </a:r>
            <a:r>
              <a:rPr lang="en-US" sz="2799" i="true">
                <a:solidFill>
                  <a:srgbClr val="000000"/>
                </a:solidFill>
                <a:latin typeface="Montserrat Italics"/>
                <a:ea typeface="Montserrat Italics"/>
                <a:cs typeface="Montserrat Italics"/>
                <a:sym typeface="Montserrat Italics"/>
              </a:rPr>
              <a:t>С</a:t>
            </a:r>
            <a:r>
              <a:rPr lang="en-US" sz="2799">
                <a:solidFill>
                  <a:srgbClr val="000000"/>
                </a:solidFill>
                <a:latin typeface="Montserrat"/>
                <a:ea typeface="Montserrat"/>
                <a:cs typeface="Montserrat"/>
                <a:sym typeface="Montserrat"/>
              </a:rPr>
              <a:t>’ в ‘</a:t>
            </a:r>
            <a:r>
              <a:rPr lang="en-US" sz="2799" i="true">
                <a:solidFill>
                  <a:srgbClr val="000000"/>
                </a:solidFill>
                <a:latin typeface="Montserrat Italics"/>
                <a:ea typeface="Montserrat Italics"/>
                <a:cs typeface="Montserrat Italics"/>
                <a:sym typeface="Montserrat Italics"/>
              </a:rPr>
              <a:t>ID заказа</a:t>
            </a:r>
            <a:r>
              <a:rPr lang="en-US" sz="2799">
                <a:solidFill>
                  <a:srgbClr val="000000"/>
                </a:solidFill>
                <a:latin typeface="Montserrat"/>
                <a:ea typeface="Montserrat"/>
                <a:cs typeface="Montserrat"/>
                <a:sym typeface="Montserrat"/>
              </a:rPr>
              <a:t>’ и с положительным количеством. Данные строки не будут использоваться в рамках этого исследования.</a:t>
            </a:r>
          </a:p>
        </p:txBody>
      </p:sp>
      <p:sp>
        <p:nvSpPr>
          <p:cNvPr name="Freeform 12" id="12"/>
          <p:cNvSpPr/>
          <p:nvPr/>
        </p:nvSpPr>
        <p:spPr>
          <a:xfrm flipH="false" flipV="false" rot="0">
            <a:off x="17259300" y="9400135"/>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0332490" y="3245028"/>
            <a:ext cx="8190373" cy="8630180"/>
          </a:xfrm>
          <a:custGeom>
            <a:avLst/>
            <a:gdLst/>
            <a:ahLst/>
            <a:cxnLst/>
            <a:rect r="r" b="b" t="t" l="l"/>
            <a:pathLst>
              <a:path h="8630180" w="8190373">
                <a:moveTo>
                  <a:pt x="0" y="8630181"/>
                </a:moveTo>
                <a:lnTo>
                  <a:pt x="8190373" y="8630181"/>
                </a:lnTo>
                <a:lnTo>
                  <a:pt x="8190373" y="0"/>
                </a:lnTo>
                <a:lnTo>
                  <a:pt x="0" y="0"/>
                </a:lnTo>
                <a:lnTo>
                  <a:pt x="0" y="863018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8891" y="-234863"/>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5494" y="940504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729001" y="2085404"/>
            <a:ext cx="13631040" cy="5725668"/>
          </a:xfrm>
          <a:prstGeom prst="rect">
            <a:avLst/>
          </a:prstGeom>
        </p:spPr>
        <p:txBody>
          <a:bodyPr anchor="t" rtlCol="false" tIns="0" lIns="0" bIns="0" rIns="0">
            <a:spAutoFit/>
          </a:bodyPr>
          <a:lstStyle/>
          <a:p>
            <a:pPr algn="l">
              <a:lnSpc>
                <a:spcPts val="3275"/>
              </a:lnSpc>
            </a:pPr>
            <a:r>
              <a:rPr lang="en-US" sz="2799" b="true">
                <a:solidFill>
                  <a:srgbClr val="000000"/>
                </a:solidFill>
                <a:latin typeface="Montserrat Bold"/>
                <a:ea typeface="Montserrat Bold"/>
                <a:cs typeface="Montserrat Bold"/>
                <a:sym typeface="Montserrat Bold"/>
              </a:rPr>
              <a:t>2)</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Артикул</a:t>
            </a:r>
            <a:r>
              <a:rPr lang="en-US" sz="2799">
                <a:solidFill>
                  <a:srgbClr val="000000"/>
                </a:solidFill>
                <a:latin typeface="Montserrat"/>
                <a:ea typeface="Montserrat"/>
                <a:cs typeface="Montserrat"/>
                <a:sym typeface="Montserrat"/>
              </a:rPr>
              <a:t>’ - данные корректны.</a:t>
            </a:r>
          </a:p>
          <a:p>
            <a:pPr algn="l">
              <a:lnSpc>
                <a:spcPts val="3275"/>
              </a:lnSpc>
            </a:pPr>
          </a:p>
          <a:p>
            <a:pPr algn="l">
              <a:lnSpc>
                <a:spcPts val="3275"/>
              </a:lnSpc>
            </a:pPr>
            <a:r>
              <a:rPr lang="en-US" sz="2799" b="true">
                <a:solidFill>
                  <a:srgbClr val="000000"/>
                </a:solidFill>
                <a:latin typeface="Montserrat Bold"/>
                <a:ea typeface="Montserrat Bold"/>
                <a:cs typeface="Montserrat Bold"/>
                <a:sym typeface="Montserrat Bold"/>
              </a:rPr>
              <a:t>3)</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Название</a:t>
            </a:r>
            <a:r>
              <a:rPr lang="en-US" sz="2799">
                <a:solidFill>
                  <a:srgbClr val="000000"/>
                </a:solidFill>
                <a:latin typeface="Montserrat"/>
                <a:ea typeface="Montserrat"/>
                <a:cs typeface="Montserrat"/>
                <a:sym typeface="Montserrat"/>
              </a:rPr>
              <a:t>’ - данные корректны.</a:t>
            </a:r>
          </a:p>
          <a:p>
            <a:pPr algn="l">
              <a:lnSpc>
                <a:spcPts val="3275"/>
              </a:lnSpc>
            </a:pPr>
          </a:p>
          <a:p>
            <a:pPr algn="l">
              <a:lnSpc>
                <a:spcPts val="3275"/>
              </a:lnSpc>
            </a:pPr>
            <a:r>
              <a:rPr lang="en-US" sz="2799" b="true">
                <a:solidFill>
                  <a:srgbClr val="000000"/>
                </a:solidFill>
                <a:latin typeface="Montserrat Bold"/>
                <a:ea typeface="Montserrat Bold"/>
                <a:cs typeface="Montserrat Bold"/>
                <a:sym typeface="Montserrat Bold"/>
              </a:rPr>
              <a:t>4)</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Количество</a:t>
            </a:r>
            <a:r>
              <a:rPr lang="en-US" sz="2799">
                <a:solidFill>
                  <a:srgbClr val="000000"/>
                </a:solidFill>
                <a:latin typeface="Montserrat"/>
                <a:ea typeface="Montserrat"/>
                <a:cs typeface="Montserrat"/>
                <a:sym typeface="Montserrat"/>
              </a:rPr>
              <a:t>’ - никаких отклонений.</a:t>
            </a:r>
          </a:p>
          <a:p>
            <a:pPr algn="l">
              <a:lnSpc>
                <a:spcPts val="3275"/>
              </a:lnSpc>
            </a:pPr>
          </a:p>
          <a:p>
            <a:pPr algn="l">
              <a:lnSpc>
                <a:spcPts val="3275"/>
              </a:lnSpc>
            </a:pPr>
            <a:r>
              <a:rPr lang="en-US" sz="2799" b="true">
                <a:solidFill>
                  <a:srgbClr val="000000"/>
                </a:solidFill>
                <a:latin typeface="Montserrat Bold"/>
                <a:ea typeface="Montserrat Bold"/>
                <a:cs typeface="Montserrat Bold"/>
                <a:sym typeface="Montserrat Bold"/>
              </a:rPr>
              <a:t>5)</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Дата</a:t>
            </a:r>
            <a:r>
              <a:rPr lang="en-US" sz="2799">
                <a:solidFill>
                  <a:srgbClr val="000000"/>
                </a:solidFill>
                <a:latin typeface="Montserrat"/>
                <a:ea typeface="Montserrat"/>
                <a:cs typeface="Montserrat"/>
                <a:sym typeface="Montserrat"/>
              </a:rPr>
              <a:t>’ - данные корректны, но необходимо изменить тип данных</a:t>
            </a:r>
          </a:p>
          <a:p>
            <a:pPr algn="l">
              <a:lnSpc>
                <a:spcPts val="3275"/>
              </a:lnSpc>
            </a:pPr>
            <a:r>
              <a:rPr lang="en-US" sz="2799">
                <a:solidFill>
                  <a:srgbClr val="000000"/>
                </a:solidFill>
                <a:latin typeface="Montserrat"/>
                <a:ea typeface="Montserrat"/>
                <a:cs typeface="Montserrat"/>
                <a:sym typeface="Montserrat"/>
              </a:rPr>
              <a:t>    </a:t>
            </a:r>
            <a:r>
              <a:rPr lang="en-US" sz="2799">
                <a:solidFill>
                  <a:srgbClr val="000000"/>
                </a:solidFill>
                <a:latin typeface="Montserrat"/>
                <a:ea typeface="Montserrat"/>
                <a:cs typeface="Montserrat"/>
                <a:sym typeface="Montserrat"/>
              </a:rPr>
              <a:t>  object.</a:t>
            </a:r>
          </a:p>
          <a:p>
            <a:pPr algn="l">
              <a:lnSpc>
                <a:spcPts val="3275"/>
              </a:lnSpc>
            </a:pPr>
          </a:p>
          <a:p>
            <a:pPr algn="l">
              <a:lnSpc>
                <a:spcPts val="3275"/>
              </a:lnSpc>
            </a:pPr>
            <a:r>
              <a:rPr lang="en-US" sz="2799" b="true">
                <a:solidFill>
                  <a:srgbClr val="000000"/>
                </a:solidFill>
                <a:latin typeface="Montserrat Bold"/>
                <a:ea typeface="Montserrat Bold"/>
                <a:cs typeface="Montserrat Bold"/>
                <a:sym typeface="Montserrat Bold"/>
              </a:rPr>
              <a:t>6)</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Цена</a:t>
            </a:r>
            <a:r>
              <a:rPr lang="en-US" sz="2799">
                <a:solidFill>
                  <a:srgbClr val="000000"/>
                </a:solidFill>
                <a:latin typeface="Montserrat"/>
                <a:ea typeface="Montserrat"/>
                <a:cs typeface="Montserrat"/>
                <a:sym typeface="Montserrat"/>
              </a:rPr>
              <a:t>’ - найдено 510 с</a:t>
            </a:r>
            <a:r>
              <a:rPr lang="en-US" sz="2799">
                <a:solidFill>
                  <a:srgbClr val="000000"/>
                </a:solidFill>
                <a:latin typeface="Montserrat"/>
                <a:ea typeface="Montserrat"/>
                <a:cs typeface="Montserrat"/>
                <a:sym typeface="Montserrat"/>
              </a:rPr>
              <a:t>трок с нулевой ценой. Удаляем эти с</a:t>
            </a:r>
            <a:r>
              <a:rPr lang="en-US" sz="2799">
                <a:solidFill>
                  <a:srgbClr val="000000"/>
                </a:solidFill>
                <a:latin typeface="Montserrat"/>
                <a:ea typeface="Montserrat"/>
                <a:cs typeface="Montserrat"/>
                <a:sym typeface="Montserrat"/>
              </a:rPr>
              <a:t>троки.</a:t>
            </a:r>
          </a:p>
          <a:p>
            <a:pPr algn="l">
              <a:lnSpc>
                <a:spcPts val="3275"/>
              </a:lnSpc>
            </a:pPr>
          </a:p>
          <a:p>
            <a:pPr algn="l">
              <a:lnSpc>
                <a:spcPts val="3275"/>
              </a:lnSpc>
            </a:pPr>
            <a:r>
              <a:rPr lang="en-US" sz="2799" b="true">
                <a:solidFill>
                  <a:srgbClr val="000000"/>
                </a:solidFill>
                <a:latin typeface="Montserrat Bold"/>
                <a:ea typeface="Montserrat Bold"/>
                <a:cs typeface="Montserrat Bold"/>
                <a:sym typeface="Montserrat Bold"/>
              </a:rPr>
              <a:t>7)</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ID кл</a:t>
            </a:r>
            <a:r>
              <a:rPr lang="en-US" sz="2799" i="true">
                <a:solidFill>
                  <a:srgbClr val="000000"/>
                </a:solidFill>
                <a:latin typeface="Montserrat Italics"/>
                <a:ea typeface="Montserrat Italics"/>
                <a:cs typeface="Montserrat Italics"/>
                <a:sym typeface="Montserrat Italics"/>
              </a:rPr>
              <a:t>иента</a:t>
            </a:r>
            <a:r>
              <a:rPr lang="en-US" sz="2799">
                <a:solidFill>
                  <a:srgbClr val="000000"/>
                </a:solidFill>
                <a:latin typeface="Montserrat"/>
                <a:ea typeface="Montserrat"/>
                <a:cs typeface="Montserrat"/>
                <a:sym typeface="Montserrat"/>
              </a:rPr>
              <a:t>’ - данные корректны.</a:t>
            </a:r>
          </a:p>
          <a:p>
            <a:pPr algn="l">
              <a:lnSpc>
                <a:spcPts val="3275"/>
              </a:lnSpc>
            </a:pPr>
          </a:p>
          <a:p>
            <a:pPr algn="l">
              <a:lnSpc>
                <a:spcPts val="3275"/>
              </a:lnSpc>
            </a:pPr>
            <a:r>
              <a:rPr lang="en-US" b="true" sz="2799">
                <a:solidFill>
                  <a:srgbClr val="000000"/>
                </a:solidFill>
                <a:latin typeface="Montserrat Bold"/>
                <a:ea typeface="Montserrat Bold"/>
                <a:cs typeface="Montserrat Bold"/>
                <a:sym typeface="Montserrat Bold"/>
              </a:rPr>
              <a:t>8)</a:t>
            </a:r>
            <a:r>
              <a:rPr lang="en-US" sz="2799">
                <a:solidFill>
                  <a:srgbClr val="000000"/>
                </a:solidFill>
                <a:latin typeface="Montserrat"/>
                <a:ea typeface="Montserrat"/>
                <a:cs typeface="Montserrat"/>
                <a:sym typeface="Montserrat"/>
              </a:rPr>
              <a:t>   ‘</a:t>
            </a:r>
            <a:r>
              <a:rPr lang="en-US" sz="2799" i="true">
                <a:solidFill>
                  <a:srgbClr val="000000"/>
                </a:solidFill>
                <a:latin typeface="Montserrat Italics"/>
                <a:ea typeface="Montserrat Italics"/>
                <a:cs typeface="Montserrat Italics"/>
                <a:sym typeface="Montserrat Italics"/>
              </a:rPr>
              <a:t>Регион</a:t>
            </a:r>
            <a:r>
              <a:rPr lang="en-US" sz="2799">
                <a:solidFill>
                  <a:srgbClr val="000000"/>
                </a:solidFill>
                <a:latin typeface="Montserrat"/>
                <a:ea typeface="Montserrat"/>
                <a:cs typeface="Montserrat"/>
                <a:sym typeface="Montserrat"/>
              </a:rPr>
              <a:t>’ - данные корректны.</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2211394" y="4460554"/>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0234" y="978104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028684" y="1622985"/>
            <a:ext cx="5999255" cy="0"/>
          </a:xfrm>
          <a:prstGeom prst="line">
            <a:avLst/>
          </a:prstGeom>
          <a:ln cap="flat" w="28575">
            <a:solidFill>
              <a:srgbClr val="39C697"/>
            </a:solidFill>
            <a:prstDash val="solid"/>
            <a:headEnd type="none" len="sm" w="sm"/>
            <a:tailEnd type="none" len="sm" w="sm"/>
          </a:ln>
        </p:spPr>
      </p:sp>
      <p:sp>
        <p:nvSpPr>
          <p:cNvPr name="Freeform 7" id="7"/>
          <p:cNvSpPr/>
          <p:nvPr/>
        </p:nvSpPr>
        <p:spPr>
          <a:xfrm flipH="false" flipV="false" rot="0">
            <a:off x="1639444" y="3488729"/>
            <a:ext cx="13708378" cy="5494775"/>
          </a:xfrm>
          <a:custGeom>
            <a:avLst/>
            <a:gdLst/>
            <a:ahLst/>
            <a:cxnLst/>
            <a:rect r="r" b="b" t="t" l="l"/>
            <a:pathLst>
              <a:path h="5494775" w="13708378">
                <a:moveTo>
                  <a:pt x="0" y="0"/>
                </a:moveTo>
                <a:lnTo>
                  <a:pt x="13708377" y="0"/>
                </a:lnTo>
                <a:lnTo>
                  <a:pt x="13708377" y="5494775"/>
                </a:lnTo>
                <a:lnTo>
                  <a:pt x="0" y="5494775"/>
                </a:lnTo>
                <a:lnTo>
                  <a:pt x="0" y="0"/>
                </a:lnTo>
                <a:close/>
              </a:path>
            </a:pathLst>
          </a:custGeom>
          <a:blipFill>
            <a:blip r:embed="rId6"/>
            <a:stretch>
              <a:fillRect l="0" t="0" r="0" b="0"/>
            </a:stretch>
          </a:blipFill>
        </p:spPr>
      </p:sp>
      <p:sp>
        <p:nvSpPr>
          <p:cNvPr name="TextBox 8" id="8"/>
          <p:cNvSpPr txBox="true"/>
          <p:nvPr/>
        </p:nvSpPr>
        <p:spPr>
          <a:xfrm rot="0">
            <a:off x="1028800" y="772964"/>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Обработка выбросов</a:t>
            </a:r>
          </a:p>
        </p:txBody>
      </p:sp>
      <p:sp>
        <p:nvSpPr>
          <p:cNvPr name="TextBox 9" id="9"/>
          <p:cNvSpPr txBox="true"/>
          <p:nvPr/>
        </p:nvSpPr>
        <p:spPr>
          <a:xfrm rot="0">
            <a:off x="1028800" y="1969318"/>
            <a:ext cx="13646698" cy="9671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В столбцах “</a:t>
            </a:r>
            <a:r>
              <a:rPr lang="en-US" sz="2799" i="true">
                <a:solidFill>
                  <a:srgbClr val="000000"/>
                </a:solidFill>
                <a:latin typeface="Montserrat Italics"/>
                <a:ea typeface="Montserrat Italics"/>
                <a:cs typeface="Montserrat Italics"/>
                <a:sym typeface="Montserrat Italics"/>
              </a:rPr>
              <a:t>Цена</a:t>
            </a:r>
            <a:r>
              <a:rPr lang="en-US" sz="2799">
                <a:solidFill>
                  <a:srgbClr val="000000"/>
                </a:solidFill>
                <a:latin typeface="Montserrat"/>
                <a:ea typeface="Montserrat"/>
                <a:cs typeface="Montserrat"/>
                <a:sym typeface="Montserrat"/>
              </a:rPr>
              <a:t>” и “</a:t>
            </a:r>
            <a:r>
              <a:rPr lang="en-US" sz="2799" i="true">
                <a:solidFill>
                  <a:srgbClr val="000000"/>
                </a:solidFill>
                <a:latin typeface="Montserrat Italics"/>
                <a:ea typeface="Montserrat Italics"/>
                <a:cs typeface="Montserrat Italics"/>
                <a:sym typeface="Montserrat Italics"/>
              </a:rPr>
              <a:t>Количес</a:t>
            </a:r>
            <a:r>
              <a:rPr lang="en-US" sz="2799" i="true">
                <a:solidFill>
                  <a:srgbClr val="000000"/>
                </a:solidFill>
                <a:latin typeface="Montserrat Italics"/>
                <a:ea typeface="Montserrat Italics"/>
                <a:cs typeface="Montserrat Italics"/>
                <a:sym typeface="Montserrat Italics"/>
              </a:rPr>
              <a:t>тво</a:t>
            </a:r>
            <a:r>
              <a:rPr lang="en-US" sz="2799">
                <a:solidFill>
                  <a:srgbClr val="000000"/>
                </a:solidFill>
                <a:latin typeface="Montserrat"/>
                <a:ea typeface="Montserrat"/>
                <a:cs typeface="Montserrat"/>
                <a:sym typeface="Montserrat"/>
              </a:rPr>
              <a:t>” </a:t>
            </a:r>
            <a:r>
              <a:rPr lang="en-US" sz="2799">
                <a:solidFill>
                  <a:srgbClr val="000000"/>
                </a:solidFill>
                <a:latin typeface="Montserrat"/>
                <a:ea typeface="Montserrat"/>
                <a:cs typeface="Montserrat"/>
                <a:sym typeface="Montserrat"/>
              </a:rPr>
              <a:t>могут сод</a:t>
            </a:r>
            <a:r>
              <a:rPr lang="en-US" sz="2799">
                <a:solidFill>
                  <a:srgbClr val="000000"/>
                </a:solidFill>
                <a:latin typeface="Montserrat"/>
                <a:ea typeface="Montserrat"/>
                <a:cs typeface="Montserrat"/>
                <a:sym typeface="Montserrat"/>
              </a:rPr>
              <a:t>ержаться выбросы. Посмотрим на графики.</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4810545" y="2691190"/>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06198" y="-1574600"/>
            <a:ext cx="5119578" cy="5394490"/>
          </a:xfrm>
          <a:custGeom>
            <a:avLst/>
            <a:gdLst/>
            <a:ahLst/>
            <a:cxnLst/>
            <a:rect r="r" b="b" t="t" l="l"/>
            <a:pathLst>
              <a:path h="5394490" w="5119578">
                <a:moveTo>
                  <a:pt x="5119578" y="0"/>
                </a:moveTo>
                <a:lnTo>
                  <a:pt x="0" y="0"/>
                </a:lnTo>
                <a:lnTo>
                  <a:pt x="0" y="5394490"/>
                </a:lnTo>
                <a:lnTo>
                  <a:pt x="5119578" y="5394490"/>
                </a:lnTo>
                <a:lnTo>
                  <a:pt x="511957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0234" y="978104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927912" y="-21433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69248" y="2056254"/>
            <a:ext cx="17550865" cy="4468158"/>
          </a:xfrm>
          <a:custGeom>
            <a:avLst/>
            <a:gdLst/>
            <a:ahLst/>
            <a:cxnLst/>
            <a:rect r="r" b="b" t="t" l="l"/>
            <a:pathLst>
              <a:path h="4468158" w="17550865">
                <a:moveTo>
                  <a:pt x="0" y="0"/>
                </a:moveTo>
                <a:lnTo>
                  <a:pt x="17550865" y="0"/>
                </a:lnTo>
                <a:lnTo>
                  <a:pt x="17550865" y="4468158"/>
                </a:lnTo>
                <a:lnTo>
                  <a:pt x="0" y="4468158"/>
                </a:lnTo>
                <a:lnTo>
                  <a:pt x="0" y="0"/>
                </a:lnTo>
                <a:close/>
              </a:path>
            </a:pathLst>
          </a:custGeom>
          <a:blipFill>
            <a:blip r:embed="rId6"/>
            <a:stretch>
              <a:fillRect l="0" t="0" r="0" b="0"/>
            </a:stretch>
          </a:blipFill>
        </p:spPr>
      </p:sp>
      <p:sp>
        <p:nvSpPr>
          <p:cNvPr name="TextBox 7" id="7"/>
          <p:cNvSpPr txBox="true"/>
          <p:nvPr/>
        </p:nvSpPr>
        <p:spPr>
          <a:xfrm rot="0">
            <a:off x="699991" y="7092196"/>
            <a:ext cx="16106284" cy="2453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Как видно на графиках, а</a:t>
            </a:r>
            <a:r>
              <a:rPr lang="en-US" sz="2799">
                <a:solidFill>
                  <a:srgbClr val="000000"/>
                </a:solidFill>
                <a:latin typeface="Montserrat"/>
                <a:ea typeface="Montserrat"/>
                <a:cs typeface="Montserrat"/>
                <a:sym typeface="Montserrat"/>
              </a:rPr>
              <a:t>н</a:t>
            </a:r>
            <a:r>
              <a:rPr lang="en-US" sz="2799">
                <a:solidFill>
                  <a:srgbClr val="000000"/>
                </a:solidFill>
                <a:latin typeface="Montserrat"/>
                <a:ea typeface="Montserrat"/>
                <a:cs typeface="Montserrat"/>
                <a:sym typeface="Montserrat"/>
              </a:rPr>
              <a:t>ом</a:t>
            </a:r>
            <a:r>
              <a:rPr lang="en-US" sz="2799">
                <a:solidFill>
                  <a:srgbClr val="000000"/>
                </a:solidFill>
                <a:latin typeface="Montserrat"/>
                <a:ea typeface="Montserrat"/>
                <a:cs typeface="Montserrat"/>
                <a:sym typeface="Montserrat"/>
              </a:rPr>
              <a:t>а</a:t>
            </a:r>
            <a:r>
              <a:rPr lang="en-US" sz="2799">
                <a:solidFill>
                  <a:srgbClr val="000000"/>
                </a:solidFill>
                <a:latin typeface="Montserrat"/>
                <a:ea typeface="Montserrat"/>
                <a:cs typeface="Montserrat"/>
                <a:sym typeface="Montserrat"/>
              </a:rPr>
              <a:t>льных значений нет.</a:t>
            </a:r>
          </a:p>
          <a:p>
            <a:pPr algn="l">
              <a:lnSpc>
                <a:spcPts val="3919"/>
              </a:lnSpc>
            </a:pPr>
          </a:p>
          <a:p>
            <a:pPr algn="l">
              <a:lnSpc>
                <a:spcPts val="3919"/>
              </a:lnSpc>
            </a:pPr>
            <a:r>
              <a:rPr lang="en-US" sz="2799">
                <a:solidFill>
                  <a:srgbClr val="000000"/>
                </a:solidFill>
                <a:latin typeface="Montserrat"/>
                <a:ea typeface="Montserrat"/>
                <a:cs typeface="Montserrat"/>
                <a:sym typeface="Montserrat"/>
              </a:rPr>
              <a:t>После обработки данных к</a:t>
            </a:r>
            <a:r>
              <a:rPr lang="en-US" sz="2799">
                <a:solidFill>
                  <a:srgbClr val="000000"/>
                </a:solidFill>
                <a:latin typeface="Montserrat"/>
                <a:ea typeface="Montserrat"/>
                <a:cs typeface="Montserrat"/>
                <a:sym typeface="Montserrat"/>
              </a:rPr>
              <a:t>оличес</a:t>
            </a:r>
            <a:r>
              <a:rPr lang="en-US" sz="2799">
                <a:solidFill>
                  <a:srgbClr val="000000"/>
                </a:solidFill>
                <a:latin typeface="Montserrat"/>
                <a:ea typeface="Montserrat"/>
                <a:cs typeface="Montserrat"/>
                <a:sym typeface="Montserrat"/>
              </a:rPr>
              <a:t>тво</a:t>
            </a:r>
            <a:r>
              <a:rPr lang="en-US" sz="2799">
                <a:solidFill>
                  <a:srgbClr val="000000"/>
                </a:solidFill>
                <a:latin typeface="Montserrat"/>
                <a:ea typeface="Montserrat"/>
                <a:cs typeface="Montserrat"/>
                <a:sym typeface="Montserrat"/>
              </a:rPr>
              <a:t> с</a:t>
            </a:r>
            <a:r>
              <a:rPr lang="en-US" sz="2799">
                <a:solidFill>
                  <a:srgbClr val="000000"/>
                </a:solidFill>
                <a:latin typeface="Montserrat"/>
                <a:ea typeface="Montserrat"/>
                <a:cs typeface="Montserrat"/>
                <a:sym typeface="Montserrat"/>
              </a:rPr>
              <a:t>трок сок</a:t>
            </a:r>
            <a:r>
              <a:rPr lang="en-US" sz="2799">
                <a:solidFill>
                  <a:srgbClr val="000000"/>
                </a:solidFill>
                <a:latin typeface="Montserrat"/>
                <a:ea typeface="Montserrat"/>
                <a:cs typeface="Montserrat"/>
                <a:sym typeface="Montserrat"/>
              </a:rPr>
              <a:t>ратилось на 38%.</a:t>
            </a:r>
          </a:p>
          <a:p>
            <a:pPr algn="l">
              <a:lnSpc>
                <a:spcPts val="3919"/>
              </a:lnSpc>
            </a:pPr>
            <a:r>
              <a:rPr lang="en-US" sz="2799">
                <a:solidFill>
                  <a:srgbClr val="000000"/>
                </a:solidFill>
                <a:latin typeface="Montserrat"/>
                <a:ea typeface="Montserrat"/>
                <a:cs typeface="Montserrat"/>
                <a:sym typeface="Montserrat"/>
              </a:rPr>
              <a:t>Осталось 603 894 строки.</a:t>
            </a:r>
          </a:p>
          <a:p>
            <a:pPr algn="l">
              <a:lnSpc>
                <a:spcPts val="391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14763" y="0"/>
            <a:ext cx="6673237" cy="7031577"/>
          </a:xfrm>
          <a:custGeom>
            <a:avLst/>
            <a:gdLst/>
            <a:ahLst/>
            <a:cxnLst/>
            <a:rect r="r" b="b" t="t" l="l"/>
            <a:pathLst>
              <a:path h="7031577" w="6673237">
                <a:moveTo>
                  <a:pt x="0" y="0"/>
                </a:moveTo>
                <a:lnTo>
                  <a:pt x="6673237" y="0"/>
                </a:lnTo>
                <a:lnTo>
                  <a:pt x="6673237" y="7031577"/>
                </a:lnTo>
                <a:lnTo>
                  <a:pt x="0" y="7031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67492" y="962025"/>
            <a:ext cx="6987083"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Структура презентации</a:t>
            </a:r>
          </a:p>
        </p:txBody>
      </p:sp>
      <p:sp>
        <p:nvSpPr>
          <p:cNvPr name="TextBox 4" id="4"/>
          <p:cNvSpPr txBox="true"/>
          <p:nvPr/>
        </p:nvSpPr>
        <p:spPr>
          <a:xfrm rot="0">
            <a:off x="2822670" y="2354706"/>
            <a:ext cx="11355407" cy="5927090"/>
          </a:xfrm>
          <a:prstGeom prst="rect">
            <a:avLst/>
          </a:prstGeom>
        </p:spPr>
        <p:txBody>
          <a:bodyPr anchor="t" rtlCol="false" tIns="0" lIns="0" bIns="0" rIns="0">
            <a:spAutoFit/>
          </a:bodyPr>
          <a:lstStyle/>
          <a:p>
            <a:pPr algn="just">
              <a:lnSpc>
                <a:spcPts val="3639"/>
              </a:lnSpc>
            </a:pPr>
            <a:r>
              <a:rPr lang="en-US" sz="2799">
                <a:solidFill>
                  <a:srgbClr val="000000"/>
                </a:solidFill>
                <a:latin typeface="Montserrat"/>
                <a:ea typeface="Montserrat"/>
                <a:cs typeface="Montserrat"/>
                <a:sym typeface="Montserrat"/>
              </a:rPr>
              <a:t>Описание компании</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Сводка по конкурентам</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Формулирование проблемы и описание данных</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Предобработка данных</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Анализ данных и сегментация клиентов</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Дизайн А/Б теста</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Вывод</a:t>
            </a:r>
          </a:p>
        </p:txBody>
      </p:sp>
      <p:sp>
        <p:nvSpPr>
          <p:cNvPr name="AutoShape 5" id="5"/>
          <p:cNvSpPr/>
          <p:nvPr/>
        </p:nvSpPr>
        <p:spPr>
          <a:xfrm>
            <a:off x="2177017" y="2026324"/>
            <a:ext cx="6977558" cy="14288"/>
          </a:xfrm>
          <a:prstGeom prst="line">
            <a:avLst/>
          </a:prstGeom>
          <a:ln cap="flat" w="28575">
            <a:solidFill>
              <a:srgbClr val="39C697"/>
            </a:solidFill>
            <a:prstDash val="solid"/>
            <a:headEnd type="none" len="sm" w="sm"/>
            <a:tailEnd type="none" len="sm" w="sm"/>
          </a:ln>
        </p:spPr>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20178" y="875234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177017" y="2354706"/>
            <a:ext cx="645654" cy="5927090"/>
          </a:xfrm>
          <a:prstGeom prst="rect">
            <a:avLst/>
          </a:prstGeom>
        </p:spPr>
        <p:txBody>
          <a:bodyPr anchor="t" rtlCol="false" tIns="0" lIns="0" bIns="0" rIns="0">
            <a:spAutoFit/>
          </a:bodyPr>
          <a:lstStyle/>
          <a:p>
            <a:pPr algn="just">
              <a:lnSpc>
                <a:spcPts val="3639"/>
              </a:lnSpc>
            </a:pPr>
            <a:r>
              <a:rPr lang="en-US" sz="2799">
                <a:solidFill>
                  <a:srgbClr val="000000"/>
                </a:solidFill>
                <a:latin typeface="Montserrat"/>
                <a:ea typeface="Montserrat"/>
                <a:cs typeface="Montserrat"/>
                <a:sym typeface="Montserrat"/>
              </a:rPr>
              <a:t>1.</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2.</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3.</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4.</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5.</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6.</a:t>
            </a:r>
          </a:p>
          <a:p>
            <a:pPr algn="just">
              <a:lnSpc>
                <a:spcPts val="3639"/>
              </a:lnSpc>
            </a:pPr>
          </a:p>
          <a:p>
            <a:pPr algn="just">
              <a:lnSpc>
                <a:spcPts val="3639"/>
              </a:lnSpc>
            </a:pPr>
            <a:r>
              <a:rPr lang="en-US" sz="2799">
                <a:solidFill>
                  <a:srgbClr val="000000"/>
                </a:solidFill>
                <a:latin typeface="Montserrat"/>
                <a:ea typeface="Montserrat"/>
                <a:cs typeface="Montserrat"/>
                <a:sym typeface="Montserrat"/>
              </a:rPr>
              <a:t>7.</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461845" y="3368895"/>
            <a:ext cx="10757059" cy="3596835"/>
          </a:xfrm>
          <a:prstGeom prst="rect">
            <a:avLst/>
          </a:prstGeom>
        </p:spPr>
        <p:txBody>
          <a:bodyPr anchor="t" rtlCol="false" tIns="0" lIns="0" bIns="0" rIns="0">
            <a:spAutoFit/>
          </a:bodyPr>
          <a:lstStyle/>
          <a:p>
            <a:pPr algn="ctr">
              <a:lnSpc>
                <a:spcPts val="9454"/>
              </a:lnSpc>
            </a:pPr>
            <a:r>
              <a:rPr lang="en-US" sz="8293" b="true">
                <a:solidFill>
                  <a:srgbClr val="373951"/>
                </a:solidFill>
                <a:latin typeface="Montserrat Ultra-Bold"/>
                <a:ea typeface="Montserrat Ultra-Bold"/>
                <a:cs typeface="Montserrat Ultra-Bold"/>
                <a:sym typeface="Montserrat Ultra-Bold"/>
              </a:rPr>
              <a:t>Анализ данных и Сегментация клиентов</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5</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false" rot="0">
            <a:off x="-728493" y="-1998336"/>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641959" y="1331307"/>
            <a:ext cx="4405544" cy="14288"/>
          </a:xfrm>
          <a:prstGeom prst="line">
            <a:avLst/>
          </a:prstGeom>
          <a:ln cap="flat" w="28575">
            <a:solidFill>
              <a:srgbClr val="39C697"/>
            </a:solidFill>
            <a:prstDash val="solid"/>
            <a:headEnd type="none" len="sm" w="sm"/>
            <a:tailEnd type="none" len="sm" w="sm"/>
          </a:ln>
        </p:spPr>
      </p:sp>
      <p:grpSp>
        <p:nvGrpSpPr>
          <p:cNvPr name="Group 5" id="5"/>
          <p:cNvGrpSpPr/>
          <p:nvPr/>
        </p:nvGrpSpPr>
        <p:grpSpPr>
          <a:xfrm rot="0">
            <a:off x="1047750" y="5715293"/>
            <a:ext cx="14916411" cy="3793528"/>
            <a:chOff x="0" y="0"/>
            <a:chExt cx="4252322" cy="1081447"/>
          </a:xfrm>
        </p:grpSpPr>
        <p:sp>
          <p:nvSpPr>
            <p:cNvPr name="Freeform 6" id="6"/>
            <p:cNvSpPr/>
            <p:nvPr/>
          </p:nvSpPr>
          <p:spPr>
            <a:xfrm flipH="false" flipV="false" rot="0">
              <a:off x="0" y="0"/>
              <a:ext cx="4252321" cy="1081446"/>
            </a:xfrm>
            <a:custGeom>
              <a:avLst/>
              <a:gdLst/>
              <a:ahLst/>
              <a:cxnLst/>
              <a:rect r="r" b="b" t="t" l="l"/>
              <a:pathLst>
                <a:path h="1081446" w="4252321">
                  <a:moveTo>
                    <a:pt x="0" y="0"/>
                  </a:moveTo>
                  <a:lnTo>
                    <a:pt x="4252321" y="0"/>
                  </a:lnTo>
                  <a:lnTo>
                    <a:pt x="4252321" y="1081446"/>
                  </a:lnTo>
                  <a:lnTo>
                    <a:pt x="0" y="1081446"/>
                  </a:lnTo>
                  <a:close/>
                </a:path>
              </a:pathLst>
            </a:custGeom>
            <a:solidFill>
              <a:srgbClr val="373951"/>
            </a:solidFill>
          </p:spPr>
        </p:sp>
        <p:sp>
          <p:nvSpPr>
            <p:cNvPr name="TextBox 7" id="7"/>
            <p:cNvSpPr txBox="true"/>
            <p:nvPr/>
          </p:nvSpPr>
          <p:spPr>
            <a:xfrm>
              <a:off x="0" y="-38100"/>
              <a:ext cx="4252322" cy="1119547"/>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1335097" y="5943893"/>
          <a:ext cx="13295631" cy="3087419"/>
        </p:xfrm>
        <a:graphic>
          <a:graphicData uri="http://schemas.openxmlformats.org/drawingml/2006/table">
            <a:tbl>
              <a:tblPr/>
              <a:tblGrid>
                <a:gridCol w="488034"/>
                <a:gridCol w="1102661"/>
                <a:gridCol w="1244843"/>
                <a:gridCol w="1435528"/>
                <a:gridCol w="1132859"/>
                <a:gridCol w="1089351"/>
                <a:gridCol w="1496130"/>
                <a:gridCol w="1717398"/>
                <a:gridCol w="1939286"/>
                <a:gridCol w="1649542"/>
              </a:tblGrid>
              <a:tr h="787336">
                <a:tc>
                  <a:txBody>
                    <a:bodyPr anchor="t" rtlCol="false"/>
                    <a:lstStyle/>
                    <a:p>
                      <a:pPr algn="l">
                        <a:lnSpc>
                          <a:spcPts val="2457"/>
                        </a:lnSpc>
                        <a:defRPr/>
                      </a:pP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ID клиента</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Количество заказов</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Количество артикулов</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Средний чек</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LifeTime (мес.)</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Продажи в мес.</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Сумма заказов (руб.)</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marL="0" indent="0" lvl="0">
                        <a:lnSpc>
                          <a:spcPts val="2457"/>
                        </a:lnSpc>
                        <a:spcBef>
                          <a:spcPct val="0"/>
                        </a:spcBef>
                        <a:defRPr/>
                      </a:pPr>
                      <a:r>
                        <a:rPr lang="en-US" sz="1755">
                          <a:solidFill>
                            <a:srgbClr val="FFFFFF"/>
                          </a:solidFill>
                          <a:latin typeface="Open Sans"/>
                          <a:ea typeface="Open Sans"/>
                          <a:cs typeface="Open Sans"/>
                          <a:sym typeface="Open Sans"/>
                        </a:rPr>
                        <a:t>Мес. с последней покупки</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spcBef>
                          <a:spcPct val="0"/>
                        </a:spcBef>
                        <a:defRPr/>
                      </a:pPr>
                      <a:r>
                        <a:rPr lang="en-US" sz="1755">
                          <a:solidFill>
                            <a:srgbClr val="FFFFFF"/>
                          </a:solidFill>
                          <a:latin typeface="Open Sans"/>
                          <a:ea typeface="Open Sans"/>
                          <a:cs typeface="Open Sans"/>
                          <a:sym typeface="Open Sans"/>
                        </a:rPr>
                        <a:t>Доля заказов в выходные</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504249">
                <a:tc>
                  <a:txBody>
                    <a:bodyPr anchor="t" rtlCol="false"/>
                    <a:lstStyle/>
                    <a:p>
                      <a:pPr algn="l">
                        <a:lnSpc>
                          <a:spcPts val="2457"/>
                        </a:lnSpc>
                        <a:defRPr/>
                      </a:pPr>
                      <a:r>
                        <a:rPr lang="en-US" sz="1755">
                          <a:solidFill>
                            <a:srgbClr val="FFFFFF"/>
                          </a:solidFill>
                          <a:latin typeface="Open Sans"/>
                          <a:ea typeface="Open Sans"/>
                          <a:cs typeface="Open Sans"/>
                          <a:sym typeface="Open Sans"/>
                        </a:rPr>
                        <a:t>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12347.0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7</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48</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97707.86</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13</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52611.92</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683955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0.428571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504249">
                <a:tc>
                  <a:txBody>
                    <a:bodyPr anchor="t" rtlCol="false"/>
                    <a:lstStyle/>
                    <a:p>
                      <a:pPr algn="l">
                        <a:lnSpc>
                          <a:spcPts val="2457"/>
                        </a:lnSpc>
                        <a:defRPr/>
                      </a:pPr>
                      <a:r>
                        <a:rPr lang="en-US" sz="1755">
                          <a:solidFill>
                            <a:srgbClr val="FFFFFF"/>
                          </a:solidFill>
                          <a:latin typeface="Open Sans"/>
                          <a:ea typeface="Open Sans"/>
                          <a:cs typeface="Open Sans"/>
                          <a:sym typeface="Open Sans"/>
                        </a:rPr>
                        <a:t>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12348.0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2105.00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701.67</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6315</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4</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0.000000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787336">
                <a:tc>
                  <a:txBody>
                    <a:bodyPr anchor="t" rtlCol="false"/>
                    <a:lstStyle/>
                    <a:p>
                      <a:pPr algn="l">
                        <a:lnSpc>
                          <a:spcPts val="2457"/>
                        </a:lnSpc>
                        <a:defRPr/>
                      </a:pPr>
                      <a:r>
                        <a:rPr lang="en-US" sz="1755">
                          <a:solidFill>
                            <a:srgbClr val="FFFFFF"/>
                          </a:solidFill>
                          <a:latin typeface="Open Sans"/>
                          <a:ea typeface="Open Sans"/>
                          <a:cs typeface="Open Sans"/>
                          <a:sym typeface="Open Sans"/>
                        </a:rPr>
                        <a:t>2</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12349.0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59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312099.00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312099.00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312099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0.000000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r h="504249">
                <a:tc>
                  <a:txBody>
                    <a:bodyPr anchor="t" rtlCol="false"/>
                    <a:lstStyle/>
                    <a:p>
                      <a:pPr algn="l">
                        <a:lnSpc>
                          <a:spcPts val="2457"/>
                        </a:lnSpc>
                        <a:defRPr/>
                      </a:pPr>
                      <a:r>
                        <a:rPr lang="en-US" sz="1755">
                          <a:solidFill>
                            <a:srgbClr val="FFFFFF"/>
                          </a:solidFill>
                          <a:latin typeface="Open Sans"/>
                          <a:ea typeface="Open Sans"/>
                          <a:cs typeface="Open Sans"/>
                          <a:sym typeface="Open Sans"/>
                        </a:rPr>
                        <a:t>3</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12352.0</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7</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38</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34823.43</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27084.89</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243764</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2</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c>
                  <a:txBody>
                    <a:bodyPr anchor="t" rtlCol="false"/>
                    <a:lstStyle/>
                    <a:p>
                      <a:pPr algn="l">
                        <a:lnSpc>
                          <a:spcPts val="2457"/>
                        </a:lnSpc>
                        <a:defRPr/>
                      </a:pPr>
                      <a:r>
                        <a:rPr lang="en-US" sz="1755">
                          <a:solidFill>
                            <a:srgbClr val="FFFFFF"/>
                          </a:solidFill>
                          <a:latin typeface="Open Sans"/>
                          <a:ea typeface="Open Sans"/>
                          <a:cs typeface="Open Sans"/>
                          <a:sym typeface="Open Sans"/>
                        </a:rPr>
                        <a:t>0.428571</a:t>
                      </a:r>
                      <a:endParaRPr lang="en-US" sz="1100"/>
                    </a:p>
                  </a:txBody>
                  <a:tcPr marL="79199" marR="79199" marT="79199" marB="79199" anchor="ctr">
                    <a:lnL cmpd="sng" algn="ctr" cap="flat" w="16260">
                      <a:solidFill>
                        <a:srgbClr val="FFFFFF"/>
                      </a:solidFill>
                      <a:prstDash val="solid"/>
                      <a:round/>
                      <a:headEnd type="none" w="med" len="med"/>
                      <a:tailEnd type="none" w="med" len="med"/>
                    </a:lnL>
                    <a:lnR cmpd="sng" algn="ctr" cap="flat" w="16260">
                      <a:solidFill>
                        <a:srgbClr val="FFFFFF"/>
                      </a:solidFill>
                      <a:prstDash val="solid"/>
                      <a:round/>
                      <a:headEnd type="none" w="med" len="med"/>
                      <a:tailEnd type="none" w="med" len="med"/>
                    </a:lnR>
                    <a:lnT cmpd="sng" algn="ctr" cap="flat" w="16260">
                      <a:solidFill>
                        <a:srgbClr val="FFFFFF"/>
                      </a:solidFill>
                      <a:prstDash val="solid"/>
                      <a:round/>
                      <a:headEnd type="none" w="med" len="med"/>
                      <a:tailEnd type="none" w="med" len="med"/>
                    </a:lnT>
                    <a:lnB cmpd="sng" algn="ctr" cap="flat" w="16260">
                      <a:solidFill>
                        <a:srgbClr val="FFFFFF"/>
                      </a:solidFill>
                      <a:prstDash val="solid"/>
                      <a:round/>
                      <a:headEnd type="none" w="med" len="med"/>
                      <a:tailEnd type="none" w="med" len="med"/>
                    </a:lnB>
                  </a:tcPr>
                </a:tc>
              </a:tr>
            </a:tbl>
          </a:graphicData>
        </a:graphic>
      </p:graphicFrame>
      <p:sp>
        <p:nvSpPr>
          <p:cNvPr name="TextBox 9" id="9"/>
          <p:cNvSpPr txBox="true"/>
          <p:nvPr/>
        </p:nvSpPr>
        <p:spPr>
          <a:xfrm rot="0">
            <a:off x="642074" y="481286"/>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Анализ данных</a:t>
            </a:r>
          </a:p>
        </p:txBody>
      </p:sp>
      <p:sp>
        <p:nvSpPr>
          <p:cNvPr name="TextBox 10" id="10"/>
          <p:cNvSpPr txBox="true"/>
          <p:nvPr/>
        </p:nvSpPr>
        <p:spPr>
          <a:xfrm rot="0">
            <a:off x="641959" y="1495484"/>
            <a:ext cx="15777476" cy="9671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Для построения </a:t>
            </a:r>
            <a:r>
              <a:rPr lang="en-US" sz="2799">
                <a:solidFill>
                  <a:srgbClr val="000000"/>
                </a:solidFill>
                <a:latin typeface="Montserrat"/>
                <a:ea typeface="Montserrat"/>
                <a:cs typeface="Montserrat"/>
                <a:sym typeface="Montserrat"/>
              </a:rPr>
              <a:t>к</a:t>
            </a:r>
            <a:r>
              <a:rPr lang="en-US" sz="2799">
                <a:solidFill>
                  <a:srgbClr val="000000"/>
                </a:solidFill>
                <a:latin typeface="Montserrat"/>
                <a:ea typeface="Montserrat"/>
                <a:cs typeface="Montserrat"/>
                <a:sym typeface="Montserrat"/>
              </a:rPr>
              <a:t>л</a:t>
            </a:r>
            <a:r>
              <a:rPr lang="en-US" sz="2799">
                <a:solidFill>
                  <a:srgbClr val="000000"/>
                </a:solidFill>
                <a:latin typeface="Montserrat"/>
                <a:ea typeface="Montserrat"/>
                <a:cs typeface="Montserrat"/>
                <a:sym typeface="Montserrat"/>
              </a:rPr>
              <a:t>а</a:t>
            </a:r>
            <a:r>
              <a:rPr lang="en-US" sz="2799">
                <a:solidFill>
                  <a:srgbClr val="000000"/>
                </a:solidFill>
                <a:latin typeface="Montserrat"/>
                <a:ea typeface="Montserrat"/>
                <a:cs typeface="Montserrat"/>
                <a:sym typeface="Montserrat"/>
              </a:rPr>
              <a:t>стеров, основыв</a:t>
            </a:r>
            <a:r>
              <a:rPr lang="en-US" sz="2799">
                <a:solidFill>
                  <a:srgbClr val="000000"/>
                </a:solidFill>
                <a:latin typeface="Montserrat"/>
                <a:ea typeface="Montserrat"/>
                <a:cs typeface="Montserrat"/>
                <a:sym typeface="Montserrat"/>
              </a:rPr>
              <a:t>а</a:t>
            </a:r>
            <a:r>
              <a:rPr lang="en-US" sz="2799">
                <a:solidFill>
                  <a:srgbClr val="000000"/>
                </a:solidFill>
                <a:latin typeface="Montserrat"/>
                <a:ea typeface="Montserrat"/>
                <a:cs typeface="Montserrat"/>
                <a:sym typeface="Montserrat"/>
              </a:rPr>
              <a:t>ясь на тех данных, что у нас есть, создадим дополнительные столбцы:</a:t>
            </a:r>
          </a:p>
        </p:txBody>
      </p:sp>
      <p:sp>
        <p:nvSpPr>
          <p:cNvPr name="Freeform 11" id="11"/>
          <p:cNvSpPr/>
          <p:nvPr/>
        </p:nvSpPr>
        <p:spPr>
          <a:xfrm flipH="false" flipV="false" rot="0">
            <a:off x="17259300" y="9400135"/>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368996" y="2719070"/>
            <a:ext cx="5584421" cy="24530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Сумма заказов (руб.)</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Количество за</a:t>
            </a:r>
            <a:r>
              <a:rPr lang="en-US" sz="2799">
                <a:solidFill>
                  <a:srgbClr val="000000"/>
                </a:solidFill>
                <a:latin typeface="Montserrat"/>
                <a:ea typeface="Montserrat"/>
                <a:cs typeface="Montserrat"/>
                <a:sym typeface="Montserrat"/>
              </a:rPr>
              <a:t>каз</a:t>
            </a:r>
            <a:r>
              <a:rPr lang="en-US" sz="2799">
                <a:solidFill>
                  <a:srgbClr val="000000"/>
                </a:solidFill>
                <a:latin typeface="Montserrat"/>
                <a:ea typeface="Montserrat"/>
                <a:cs typeface="Montserrat"/>
                <a:sym typeface="Montserrat"/>
              </a:rPr>
              <a:t>ов</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Количество артикулов</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Всего товаров</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Продажи в мес.</a:t>
            </a:r>
          </a:p>
        </p:txBody>
      </p:sp>
      <p:sp>
        <p:nvSpPr>
          <p:cNvPr name="TextBox 13" id="13"/>
          <p:cNvSpPr txBox="true"/>
          <p:nvPr/>
        </p:nvSpPr>
        <p:spPr>
          <a:xfrm rot="0">
            <a:off x="5953417" y="2719070"/>
            <a:ext cx="10680949" cy="2453005"/>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Средний чек</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Среднее количество товара в за</a:t>
            </a:r>
            <a:r>
              <a:rPr lang="en-US" sz="2799">
                <a:solidFill>
                  <a:srgbClr val="000000"/>
                </a:solidFill>
                <a:latin typeface="Montserrat"/>
                <a:ea typeface="Montserrat"/>
                <a:cs typeface="Montserrat"/>
                <a:sym typeface="Montserrat"/>
              </a:rPr>
              <a:t>казе</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LifeTime (мес.)</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М</a:t>
            </a:r>
            <a:r>
              <a:rPr lang="en-US" sz="2799">
                <a:solidFill>
                  <a:srgbClr val="000000"/>
                </a:solidFill>
                <a:latin typeface="Montserrat"/>
                <a:ea typeface="Montserrat"/>
                <a:cs typeface="Montserrat"/>
                <a:sym typeface="Montserrat"/>
              </a:rPr>
              <a:t>есяцев с последней покупки</a:t>
            </a:r>
          </a:p>
          <a:p>
            <a:pPr algn="l" marL="604519" indent="-302260" lvl="1">
              <a:lnSpc>
                <a:spcPts val="3919"/>
              </a:lnSpc>
              <a:buFont typeface="Arial"/>
              <a:buChar char="•"/>
            </a:pPr>
            <a:r>
              <a:rPr lang="en-US" sz="2799">
                <a:solidFill>
                  <a:srgbClr val="000000"/>
                </a:solidFill>
                <a:latin typeface="Montserrat"/>
                <a:ea typeface="Montserrat"/>
                <a:cs typeface="Montserrat"/>
                <a:sym typeface="Montserrat"/>
              </a:rPr>
              <a:t>Д</a:t>
            </a:r>
            <a:r>
              <a:rPr lang="en-US" sz="2799">
                <a:solidFill>
                  <a:srgbClr val="000000"/>
                </a:solidFill>
                <a:latin typeface="Montserrat"/>
                <a:ea typeface="Montserrat"/>
                <a:cs typeface="Montserrat"/>
                <a:sym typeface="Montserrat"/>
              </a:rPr>
              <a:t>оля заказов</a:t>
            </a:r>
            <a:r>
              <a:rPr lang="en-US" sz="2799">
                <a:solidFill>
                  <a:srgbClr val="000000"/>
                </a:solidFill>
                <a:latin typeface="Montserrat"/>
                <a:ea typeface="Montserrat"/>
                <a:cs typeface="Montserrat"/>
                <a:sym typeface="Montserrat"/>
              </a:rPr>
              <a:t> в выходные</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5350125" y="-50595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28520" y="1256564"/>
            <a:ext cx="10667478" cy="7880619"/>
          </a:xfrm>
          <a:custGeom>
            <a:avLst/>
            <a:gdLst/>
            <a:ahLst/>
            <a:cxnLst/>
            <a:rect r="r" b="b" t="t" l="l"/>
            <a:pathLst>
              <a:path h="7880619" w="10667478">
                <a:moveTo>
                  <a:pt x="0" y="0"/>
                </a:moveTo>
                <a:lnTo>
                  <a:pt x="10667478" y="0"/>
                </a:lnTo>
                <a:lnTo>
                  <a:pt x="10667478" y="7880619"/>
                </a:lnTo>
                <a:lnTo>
                  <a:pt x="0" y="7880619"/>
                </a:lnTo>
                <a:lnTo>
                  <a:pt x="0" y="0"/>
                </a:lnTo>
                <a:close/>
              </a:path>
            </a:pathLst>
          </a:custGeom>
          <a:blipFill>
            <a:blip r:embed="rId4"/>
            <a:stretch>
              <a:fillRect l="0" t="0" r="0" b="0"/>
            </a:stretch>
          </a:blipFill>
        </p:spPr>
      </p:sp>
      <p:sp>
        <p:nvSpPr>
          <p:cNvPr name="Freeform 4" id="4"/>
          <p:cNvSpPr/>
          <p:nvPr/>
        </p:nvSpPr>
        <p:spPr>
          <a:xfrm flipH="false" flipV="false" rot="0">
            <a:off x="-107119" y="890931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618890" y="-822850"/>
            <a:ext cx="3514385" cy="3703101"/>
          </a:xfrm>
          <a:custGeom>
            <a:avLst/>
            <a:gdLst/>
            <a:ahLst/>
            <a:cxnLst/>
            <a:rect r="r" b="b" t="t" l="l"/>
            <a:pathLst>
              <a:path h="3703101" w="3514385">
                <a:moveTo>
                  <a:pt x="3514385" y="0"/>
                </a:moveTo>
                <a:lnTo>
                  <a:pt x="0" y="0"/>
                </a:lnTo>
                <a:lnTo>
                  <a:pt x="0" y="3703100"/>
                </a:lnTo>
                <a:lnTo>
                  <a:pt x="3514385" y="3703100"/>
                </a:lnTo>
                <a:lnTo>
                  <a:pt x="351438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1539603" y="1227989"/>
            <a:ext cx="6082160" cy="2453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Построим матрицу корреляции (метод Пирсона).</a:t>
            </a:r>
          </a:p>
          <a:p>
            <a:pPr algn="l">
              <a:lnSpc>
                <a:spcPts val="3919"/>
              </a:lnSpc>
            </a:pPr>
            <a:r>
              <a:rPr lang="en-US" sz="2799">
                <a:solidFill>
                  <a:srgbClr val="000000"/>
                </a:solidFill>
                <a:latin typeface="Montserrat"/>
                <a:ea typeface="Montserrat"/>
                <a:cs typeface="Montserrat"/>
                <a:sym typeface="Montserrat"/>
              </a:rPr>
              <a:t> </a:t>
            </a:r>
          </a:p>
          <a:p>
            <a:pPr algn="l">
              <a:lnSpc>
                <a:spcPts val="3919"/>
              </a:lnSpc>
            </a:pPr>
            <a:r>
              <a:rPr lang="en-US" sz="2799">
                <a:solidFill>
                  <a:srgbClr val="000000"/>
                </a:solidFill>
                <a:latin typeface="Montserrat"/>
                <a:ea typeface="Montserrat"/>
                <a:cs typeface="Montserrat"/>
                <a:sym typeface="Montserrat"/>
              </a:rPr>
              <a:t>Ник</a:t>
            </a:r>
            <a:r>
              <a:rPr lang="en-US" sz="2799">
                <a:solidFill>
                  <a:srgbClr val="000000"/>
                </a:solidFill>
                <a:latin typeface="Montserrat"/>
                <a:ea typeface="Montserrat"/>
                <a:cs typeface="Montserrat"/>
                <a:sym typeface="Montserrat"/>
              </a:rPr>
              <a:t>аких</a:t>
            </a:r>
            <a:r>
              <a:rPr lang="en-US" sz="2799">
                <a:solidFill>
                  <a:srgbClr val="000000"/>
                </a:solidFill>
                <a:latin typeface="Montserrat"/>
                <a:ea typeface="Montserrat"/>
                <a:cs typeface="Montserrat"/>
                <a:sym typeface="Montserrat"/>
              </a:rPr>
              <a:t> неожиданных взаимосвязей не наблюдается.</a:t>
            </a:r>
          </a:p>
        </p:txBody>
      </p:sp>
      <p:sp>
        <p:nvSpPr>
          <p:cNvPr name="Freeform 7" id="7"/>
          <p:cNvSpPr/>
          <p:nvPr/>
        </p:nvSpPr>
        <p:spPr>
          <a:xfrm flipH="false" flipV="true" rot="0">
            <a:off x="14192068" y="6348800"/>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1757326" y="3975170"/>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0234" y="978104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028684" y="1622985"/>
            <a:ext cx="6516029" cy="0"/>
          </a:xfrm>
          <a:prstGeom prst="line">
            <a:avLst/>
          </a:prstGeom>
          <a:ln cap="flat" w="28575">
            <a:solidFill>
              <a:srgbClr val="39C697"/>
            </a:solidFill>
            <a:prstDash val="solid"/>
            <a:headEnd type="none" len="sm" w="sm"/>
            <a:tailEnd type="none" len="sm" w="sm"/>
          </a:ln>
        </p:spPr>
      </p:sp>
      <p:sp>
        <p:nvSpPr>
          <p:cNvPr name="TextBox 7" id="7"/>
          <p:cNvSpPr txBox="true"/>
          <p:nvPr/>
        </p:nvSpPr>
        <p:spPr>
          <a:xfrm rot="0">
            <a:off x="1028800" y="772964"/>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Сегментация клиентов</a:t>
            </a:r>
          </a:p>
        </p:txBody>
      </p:sp>
      <p:sp>
        <p:nvSpPr>
          <p:cNvPr name="TextBox 8" id="8"/>
          <p:cNvSpPr txBox="true"/>
          <p:nvPr/>
        </p:nvSpPr>
        <p:spPr>
          <a:xfrm rot="0">
            <a:off x="1028800" y="1969318"/>
            <a:ext cx="15102848" cy="39389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Для решения этой задачи я воспользуюсь од</a:t>
            </a:r>
            <a:r>
              <a:rPr lang="en-US" sz="2799">
                <a:solidFill>
                  <a:srgbClr val="000000"/>
                </a:solidFill>
                <a:latin typeface="Montserrat"/>
                <a:ea typeface="Montserrat"/>
                <a:cs typeface="Montserrat"/>
                <a:sym typeface="Montserrat"/>
              </a:rPr>
              <a:t>н</a:t>
            </a:r>
            <a:r>
              <a:rPr lang="en-US" sz="2799">
                <a:solidFill>
                  <a:srgbClr val="000000"/>
                </a:solidFill>
                <a:latin typeface="Montserrat"/>
                <a:ea typeface="Montserrat"/>
                <a:cs typeface="Montserrat"/>
                <a:sym typeface="Montserrat"/>
              </a:rPr>
              <a:t>им из п</a:t>
            </a:r>
            <a:r>
              <a:rPr lang="en-US" sz="2799">
                <a:solidFill>
                  <a:srgbClr val="000000"/>
                </a:solidFill>
                <a:latin typeface="Montserrat"/>
                <a:ea typeface="Montserrat"/>
                <a:cs typeface="Montserrat"/>
                <a:sym typeface="Montserrat"/>
              </a:rPr>
              <a:t>о</a:t>
            </a:r>
            <a:r>
              <a:rPr lang="en-US" sz="2799">
                <a:solidFill>
                  <a:srgbClr val="000000"/>
                </a:solidFill>
                <a:latin typeface="Montserrat"/>
                <a:ea typeface="Montserrat"/>
                <a:cs typeface="Montserrat"/>
                <a:sym typeface="Montserrat"/>
              </a:rPr>
              <a:t>пу</a:t>
            </a:r>
            <a:r>
              <a:rPr lang="en-US" sz="2799">
                <a:solidFill>
                  <a:srgbClr val="000000"/>
                </a:solidFill>
                <a:latin typeface="Montserrat"/>
                <a:ea typeface="Montserrat"/>
                <a:cs typeface="Montserrat"/>
                <a:sym typeface="Montserrat"/>
              </a:rPr>
              <a:t>л</a:t>
            </a:r>
            <a:r>
              <a:rPr lang="en-US" sz="2799">
                <a:solidFill>
                  <a:srgbClr val="000000"/>
                </a:solidFill>
                <a:latin typeface="Montserrat"/>
                <a:ea typeface="Montserrat"/>
                <a:cs typeface="Montserrat"/>
                <a:sym typeface="Montserrat"/>
              </a:rPr>
              <a:t>ярных </a:t>
            </a:r>
            <a:r>
              <a:rPr lang="en-US" sz="2799">
                <a:solidFill>
                  <a:srgbClr val="000000"/>
                </a:solidFill>
                <a:latin typeface="Montserrat"/>
                <a:ea typeface="Montserrat"/>
                <a:cs typeface="Montserrat"/>
                <a:sym typeface="Montserrat"/>
              </a:rPr>
              <a:t>и</a:t>
            </a:r>
            <a:r>
              <a:rPr lang="en-US" sz="2799">
                <a:solidFill>
                  <a:srgbClr val="000000"/>
                </a:solidFill>
                <a:latin typeface="Montserrat"/>
                <a:ea typeface="Montserrat"/>
                <a:cs typeface="Montserrat"/>
                <a:sym typeface="Montserrat"/>
              </a:rPr>
              <a:t> про</a:t>
            </a:r>
            <a:r>
              <a:rPr lang="en-US" sz="2799">
                <a:solidFill>
                  <a:srgbClr val="000000"/>
                </a:solidFill>
                <a:latin typeface="Montserrat"/>
                <a:ea typeface="Montserrat"/>
                <a:cs typeface="Montserrat"/>
                <a:sym typeface="Montserrat"/>
              </a:rPr>
              <a:t>с</a:t>
            </a:r>
            <a:r>
              <a:rPr lang="en-US" sz="2799">
                <a:solidFill>
                  <a:srgbClr val="000000"/>
                </a:solidFill>
                <a:latin typeface="Montserrat"/>
                <a:ea typeface="Montserrat"/>
                <a:cs typeface="Montserrat"/>
                <a:sym typeface="Montserrat"/>
              </a:rPr>
              <a:t>т</a:t>
            </a:r>
            <a:r>
              <a:rPr lang="en-US" sz="2799">
                <a:solidFill>
                  <a:srgbClr val="000000"/>
                </a:solidFill>
                <a:latin typeface="Montserrat"/>
                <a:ea typeface="Montserrat"/>
                <a:cs typeface="Montserrat"/>
                <a:sym typeface="Montserrat"/>
              </a:rPr>
              <a:t>ых алгоритмо</a:t>
            </a:r>
            <a:r>
              <a:rPr lang="en-US" sz="2799">
                <a:solidFill>
                  <a:srgbClr val="000000"/>
                </a:solidFill>
                <a:latin typeface="Montserrat"/>
                <a:ea typeface="Montserrat"/>
                <a:cs typeface="Montserrat"/>
                <a:sym typeface="Montserrat"/>
              </a:rPr>
              <a:t>в</a:t>
            </a:r>
            <a:r>
              <a:rPr lang="en-US" sz="2799">
                <a:solidFill>
                  <a:srgbClr val="000000"/>
                </a:solidFill>
                <a:latin typeface="Montserrat"/>
                <a:ea typeface="Montserrat"/>
                <a:cs typeface="Montserrat"/>
                <a:sym typeface="Montserrat"/>
              </a:rPr>
              <a:t> </a:t>
            </a:r>
            <a:r>
              <a:rPr lang="en-US" sz="2799">
                <a:solidFill>
                  <a:srgbClr val="000000"/>
                </a:solidFill>
                <a:latin typeface="Montserrat"/>
                <a:ea typeface="Montserrat"/>
                <a:cs typeface="Montserrat"/>
                <a:sym typeface="Montserrat"/>
              </a:rPr>
              <a:t>машинного обуч</a:t>
            </a:r>
            <a:r>
              <a:rPr lang="en-US" sz="2799">
                <a:solidFill>
                  <a:srgbClr val="000000"/>
                </a:solidFill>
                <a:latin typeface="Montserrat"/>
                <a:ea typeface="Montserrat"/>
                <a:cs typeface="Montserrat"/>
                <a:sym typeface="Montserrat"/>
              </a:rPr>
              <a:t>ения без учителя “K-means” кластеризацией.</a:t>
            </a:r>
          </a:p>
          <a:p>
            <a:pPr algn="l">
              <a:lnSpc>
                <a:spcPts val="3919"/>
              </a:lnSpc>
            </a:pPr>
          </a:p>
          <a:p>
            <a:pPr algn="l">
              <a:lnSpc>
                <a:spcPts val="3919"/>
              </a:lnSpc>
            </a:pPr>
            <a:r>
              <a:rPr lang="en-US" sz="2799">
                <a:solidFill>
                  <a:srgbClr val="000000"/>
                </a:solidFill>
                <a:latin typeface="Montserrat"/>
                <a:ea typeface="Montserrat"/>
                <a:cs typeface="Montserrat"/>
                <a:sym typeface="Montserrat"/>
              </a:rPr>
              <a:t>K-means группирует данные в заранее заданное количество кластеров (k), минимизируя сумму квадратов расстояний между точками данных и центроидами их кластеров. На каждом шаге алгоритм назначает точки ближайшим центроидам и пересчитывает центроиды как среднее значение точек в кластере, повторяя процесс до стабилизации.</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1804298" y="5971910"/>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0234" y="978104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259300" y="333683"/>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47750" y="4308032"/>
            <a:ext cx="15605343" cy="4639035"/>
            <a:chOff x="0" y="0"/>
            <a:chExt cx="4448720" cy="1322481"/>
          </a:xfrm>
        </p:grpSpPr>
        <p:sp>
          <p:nvSpPr>
            <p:cNvPr name="Freeform 7" id="7"/>
            <p:cNvSpPr/>
            <p:nvPr/>
          </p:nvSpPr>
          <p:spPr>
            <a:xfrm flipH="false" flipV="false" rot="0">
              <a:off x="0" y="0"/>
              <a:ext cx="4448720" cy="1322481"/>
            </a:xfrm>
            <a:custGeom>
              <a:avLst/>
              <a:gdLst/>
              <a:ahLst/>
              <a:cxnLst/>
              <a:rect r="r" b="b" t="t" l="l"/>
              <a:pathLst>
                <a:path h="1322481" w="4448720">
                  <a:moveTo>
                    <a:pt x="0" y="0"/>
                  </a:moveTo>
                  <a:lnTo>
                    <a:pt x="4448720" y="0"/>
                  </a:lnTo>
                  <a:lnTo>
                    <a:pt x="4448720" y="1322481"/>
                  </a:lnTo>
                  <a:lnTo>
                    <a:pt x="0" y="1322481"/>
                  </a:lnTo>
                  <a:close/>
                </a:path>
              </a:pathLst>
            </a:custGeom>
            <a:solidFill>
              <a:srgbClr val="373951"/>
            </a:solidFill>
          </p:spPr>
        </p:sp>
        <p:sp>
          <p:nvSpPr>
            <p:cNvPr name="TextBox 8" id="8"/>
            <p:cNvSpPr txBox="true"/>
            <p:nvPr/>
          </p:nvSpPr>
          <p:spPr>
            <a:xfrm>
              <a:off x="0" y="-38100"/>
              <a:ext cx="4448720" cy="1360581"/>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1243208" y="4535700"/>
          <a:ext cx="15155972" cy="4200525"/>
        </p:xfrm>
        <a:graphic>
          <a:graphicData uri="http://schemas.openxmlformats.org/drawingml/2006/table">
            <a:tbl>
              <a:tblPr/>
              <a:tblGrid>
                <a:gridCol w="516068"/>
                <a:gridCol w="1222889"/>
                <a:gridCol w="1607566"/>
                <a:gridCol w="1582297"/>
                <a:gridCol w="1376492"/>
                <a:gridCol w="1417140"/>
                <a:gridCol w="1561427"/>
                <a:gridCol w="1796586"/>
                <a:gridCol w="2219871"/>
                <a:gridCol w="1855637"/>
              </a:tblGrid>
              <a:tr h="908997">
                <a:tc>
                  <a:txBody>
                    <a:bodyPr anchor="t" rtlCol="false"/>
                    <a:lstStyle/>
                    <a:p>
                      <a:pPr algn="l">
                        <a:lnSpc>
                          <a:spcPts val="2659"/>
                        </a:lnSpc>
                        <a:defRPr/>
                      </a:pP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ID клиента</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Количество заказов</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Количество артикулов</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Средний чек</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LifeTime (мес.)</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Продажи в мес.</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Сумма заказов (руб.)</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Мес. с последней покупки</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marL="0" indent="0" lvl="0">
                        <a:lnSpc>
                          <a:spcPts val="2659"/>
                        </a:lnSpc>
                        <a:spcBef>
                          <a:spcPct val="0"/>
                        </a:spcBef>
                        <a:defRPr/>
                      </a:pPr>
                      <a:r>
                        <a:rPr lang="en-US" sz="1899">
                          <a:solidFill>
                            <a:srgbClr val="FFFFFF"/>
                          </a:solidFill>
                          <a:latin typeface="Open Sans"/>
                          <a:ea typeface="Open Sans"/>
                          <a:cs typeface="Open Sans"/>
                          <a:sym typeface="Open Sans"/>
                        </a:rPr>
                        <a:t>Доля заказов в выходные</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22882">
                <a:tc>
                  <a:txBody>
                    <a:bodyPr anchor="t" rtlCol="false"/>
                    <a:lstStyle/>
                    <a:p>
                      <a:pPr algn="l">
                        <a:lnSpc>
                          <a:spcPts val="2659"/>
                        </a:lnSpc>
                        <a:defRPr/>
                      </a:pPr>
                      <a:r>
                        <a:rPr lang="en-US" sz="1899">
                          <a:solidFill>
                            <a:srgbClr val="FFFFFF"/>
                          </a:solidFill>
                          <a:latin typeface="Open Sans"/>
                          <a:ea typeface="Open Sans"/>
                          <a:cs typeface="Open Sans"/>
                          <a:sym typeface="Open Sans"/>
                        </a:rPr>
                        <a:t>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12347.0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8.853291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6.555754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8.084328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21.370968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3.455710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9.790136</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-3.750819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0.070594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22882">
                <a:tc>
                  <a:txBody>
                    <a:bodyPr anchor="t" rtlCol="false"/>
                    <a:lstStyle/>
                    <a:p>
                      <a:pPr algn="l">
                        <a:lnSpc>
                          <a:spcPts val="2659"/>
                        </a:lnSpc>
                        <a:defRPr/>
                      </a:pPr>
                      <a:r>
                        <a:rPr lang="en-US" sz="1899">
                          <a:solidFill>
                            <a:srgbClr val="FFFFFF"/>
                          </a:solidFill>
                          <a:latin typeface="Open Sans"/>
                          <a:ea typeface="Open Sans"/>
                          <a:cs typeface="Open Sans"/>
                          <a:sym typeface="Open Sans"/>
                        </a:rPr>
                        <a:t>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12348.0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2.915823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-0.066924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-0.088285</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14.219255</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-0.167148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0.016410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-2.427007</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-0.809112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22882">
                <a:tc>
                  <a:txBody>
                    <a:bodyPr anchor="t" rtlCol="false"/>
                    <a:lstStyle/>
                    <a:p>
                      <a:pPr algn="l">
                        <a:lnSpc>
                          <a:spcPts val="2659"/>
                        </a:lnSpc>
                        <a:defRPr/>
                      </a:pPr>
                      <a:r>
                        <a:rPr lang="en-US" sz="1899">
                          <a:solidFill>
                            <a:srgbClr val="FFFFFF"/>
                          </a:solidFill>
                          <a:latin typeface="Open Sans"/>
                          <a:ea typeface="Open Sans"/>
                          <a:cs typeface="Open Sans"/>
                          <a:sym typeface="Open Sans"/>
                        </a:rPr>
                        <a:t>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12349.0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-0.052911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8.105743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26.411559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-0.084170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21.565519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4.426789</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-3.309548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-0.809112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822882">
                <a:tc>
                  <a:txBody>
                    <a:bodyPr anchor="t" rtlCol="false"/>
                    <a:lstStyle/>
                    <a:p>
                      <a:pPr algn="l">
                        <a:lnSpc>
                          <a:spcPts val="2659"/>
                        </a:lnSpc>
                        <a:defRPr/>
                      </a:pPr>
                      <a:r>
                        <a:rPr lang="en-US" sz="1899">
                          <a:solidFill>
                            <a:srgbClr val="FFFFFF"/>
                          </a:solidFill>
                          <a:latin typeface="Open Sans"/>
                          <a:ea typeface="Open Sans"/>
                          <a:cs typeface="Open Sans"/>
                          <a:sym typeface="Open Sans"/>
                        </a:rPr>
                        <a:t>3</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12350.0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-0.052911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-0.066924</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-0.088285</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-0.084170</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-0.069208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-0.044311</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0.661888</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659"/>
                        </a:lnSpc>
                        <a:defRPr/>
                      </a:pPr>
                      <a:r>
                        <a:rPr lang="en-US" sz="1899">
                          <a:solidFill>
                            <a:srgbClr val="FFFFFF"/>
                          </a:solidFill>
                          <a:latin typeface="Open Sans"/>
                          <a:ea typeface="Open Sans"/>
                          <a:cs typeface="Open Sans"/>
                          <a:sym typeface="Open Sans"/>
                        </a:rPr>
                        <a:t>-0.809112</a:t>
                      </a:r>
                      <a:endParaRPr lang="en-US" sz="1100"/>
                    </a:p>
                  </a:txBody>
                  <a:tcPr marL="76200" marR="76200" marT="76200" marB="762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TextBox 10" id="10"/>
          <p:cNvSpPr txBox="true"/>
          <p:nvPr/>
        </p:nvSpPr>
        <p:spPr>
          <a:xfrm rot="0">
            <a:off x="1047750" y="1297970"/>
            <a:ext cx="15605343" cy="2453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Поскольку K-means использует расстояние для измерения близости точек, необходимо провести данные к одному масштабу, т.к. если признаки имеют разные масштабы (например, возраст в диапазоне 0–100 и доход в диапазоне 0 – 100000), то признаки с большими значениями могут доминировать при вычислении расстояний.</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0097627" y="8204896"/>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69261" y="333683"/>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5222" y="4041048"/>
            <a:ext cx="11928335" cy="5576496"/>
          </a:xfrm>
          <a:custGeom>
            <a:avLst/>
            <a:gdLst/>
            <a:ahLst/>
            <a:cxnLst/>
            <a:rect r="r" b="b" t="t" l="l"/>
            <a:pathLst>
              <a:path h="5576496" w="11928335">
                <a:moveTo>
                  <a:pt x="0" y="0"/>
                </a:moveTo>
                <a:lnTo>
                  <a:pt x="11928334" y="0"/>
                </a:lnTo>
                <a:lnTo>
                  <a:pt x="11928334" y="5576497"/>
                </a:lnTo>
                <a:lnTo>
                  <a:pt x="0" y="5576497"/>
                </a:lnTo>
                <a:lnTo>
                  <a:pt x="0" y="0"/>
                </a:lnTo>
                <a:close/>
              </a:path>
            </a:pathLst>
          </a:custGeom>
          <a:blipFill>
            <a:blip r:embed="rId6"/>
            <a:stretch>
              <a:fillRect l="0" t="0" r="0" b="0"/>
            </a:stretch>
          </a:blipFill>
        </p:spPr>
      </p:sp>
      <p:sp>
        <p:nvSpPr>
          <p:cNvPr name="TextBox 6" id="6"/>
          <p:cNvSpPr txBox="true"/>
          <p:nvPr/>
        </p:nvSpPr>
        <p:spPr>
          <a:xfrm rot="0">
            <a:off x="1466067" y="981075"/>
            <a:ext cx="15605343" cy="2453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Также необходим</a:t>
            </a:r>
            <a:r>
              <a:rPr lang="en-US" sz="2799">
                <a:solidFill>
                  <a:srgbClr val="000000"/>
                </a:solidFill>
                <a:latin typeface="Montserrat"/>
                <a:ea typeface="Montserrat"/>
                <a:cs typeface="Montserrat"/>
                <a:sym typeface="Montserrat"/>
              </a:rPr>
              <a:t>о определить оптимальное число кластеров.</a:t>
            </a:r>
          </a:p>
          <a:p>
            <a:pPr algn="l">
              <a:lnSpc>
                <a:spcPts val="3919"/>
              </a:lnSpc>
            </a:pPr>
            <a:r>
              <a:rPr lang="en-US" sz="2799">
                <a:solidFill>
                  <a:srgbClr val="000000"/>
                </a:solidFill>
                <a:latin typeface="Montserrat"/>
                <a:ea typeface="Montserrat"/>
                <a:cs typeface="Montserrat"/>
                <a:sym typeface="Montserrat"/>
              </a:rPr>
              <a:t>Для этого воспользуюсь методом “Локтя”. Он основан на анализе метрики искажения (distortion) или суммы квадратов ошибок (SSE, Sum of Squared Errors). Эта метрика измеряет, насколько далеко точки данных находятся от центроидов их кластеров.</a:t>
            </a:r>
          </a:p>
        </p:txBody>
      </p:sp>
      <p:sp>
        <p:nvSpPr>
          <p:cNvPr name="TextBox 7" id="7"/>
          <p:cNvSpPr txBox="true"/>
          <p:nvPr/>
        </p:nvSpPr>
        <p:spPr>
          <a:xfrm rot="0">
            <a:off x="12644020" y="4290566"/>
            <a:ext cx="5361059" cy="34436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График показывает, чт</a:t>
            </a:r>
            <a:r>
              <a:rPr lang="en-US" sz="2799">
                <a:solidFill>
                  <a:srgbClr val="000000"/>
                </a:solidFill>
                <a:latin typeface="Montserrat"/>
                <a:ea typeface="Montserrat"/>
                <a:cs typeface="Montserrat"/>
                <a:sym typeface="Montserrat"/>
              </a:rPr>
              <a:t>о 4 - это оптимальное число кластеров.</a:t>
            </a:r>
          </a:p>
          <a:p>
            <a:pPr algn="l">
              <a:lnSpc>
                <a:spcPts val="3919"/>
              </a:lnSpc>
            </a:pPr>
          </a:p>
          <a:p>
            <a:pPr algn="l">
              <a:lnSpc>
                <a:spcPts val="3919"/>
              </a:lnSpc>
            </a:pPr>
            <a:r>
              <a:rPr lang="en-US" sz="2799">
                <a:solidFill>
                  <a:srgbClr val="000000"/>
                </a:solidFill>
                <a:latin typeface="Montserrat"/>
                <a:ea typeface="Montserrat"/>
                <a:cs typeface="Montserrat"/>
                <a:sym typeface="Montserrat"/>
              </a:rPr>
              <a:t>Разделим базу клиентов на 4 сегмента и опишем их особенности.</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0097627" y="8204896"/>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95233" y="1440241"/>
            <a:ext cx="14587603" cy="68599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Теперь необходим</a:t>
            </a:r>
            <a:r>
              <a:rPr lang="en-US" sz="2799">
                <a:solidFill>
                  <a:srgbClr val="000000"/>
                </a:solidFill>
                <a:latin typeface="Montserrat"/>
                <a:ea typeface="Montserrat"/>
                <a:cs typeface="Montserrat"/>
                <a:sym typeface="Montserrat"/>
              </a:rPr>
              <a:t>о оценить качество кластеров, с помощью 3-х показателей.</a:t>
            </a:r>
          </a:p>
          <a:p>
            <a:pPr algn="l">
              <a:lnSpc>
                <a:spcPts val="3919"/>
              </a:lnSpc>
            </a:pPr>
          </a:p>
          <a:p>
            <a:pPr algn="l">
              <a:lnSpc>
                <a:spcPts val="3919"/>
              </a:lnSpc>
            </a:pPr>
            <a:r>
              <a:rPr lang="en-US" sz="2799" u="sng">
                <a:solidFill>
                  <a:srgbClr val="000000"/>
                </a:solidFill>
                <a:latin typeface="Montserrat"/>
                <a:ea typeface="Montserrat"/>
                <a:cs typeface="Montserrat"/>
                <a:sym typeface="Montserrat"/>
              </a:rPr>
              <a:t>Silhouette Score (Силуэтный коэффициент, от -1 до 1).</a:t>
            </a:r>
          </a:p>
          <a:p>
            <a:pPr algn="l">
              <a:lnSpc>
                <a:spcPts val="3220"/>
              </a:lnSpc>
            </a:pPr>
            <a:r>
              <a:rPr lang="en-US" sz="2300">
                <a:solidFill>
                  <a:srgbClr val="000000"/>
                </a:solidFill>
                <a:latin typeface="Montserrat"/>
                <a:ea typeface="Montserrat"/>
                <a:cs typeface="Montserrat"/>
                <a:sym typeface="Montserrat"/>
              </a:rPr>
              <a:t>Измеряет компактность кластеров и их разделенность (насколько объекты внутри одного кластера ближе друг к другу, чем к другим кластерам).В нашем случае </a:t>
            </a:r>
            <a:r>
              <a:rPr lang="en-US" b="true" sz="2300">
                <a:solidFill>
                  <a:srgbClr val="000000"/>
                </a:solidFill>
                <a:latin typeface="Montserrat Bold"/>
                <a:ea typeface="Montserrat Bold"/>
                <a:cs typeface="Montserrat Bold"/>
                <a:sym typeface="Montserrat Bold"/>
              </a:rPr>
              <a:t>0.509 </a:t>
            </a:r>
            <a:r>
              <a:rPr lang="en-US" sz="2300">
                <a:solidFill>
                  <a:srgbClr val="000000"/>
                </a:solidFill>
                <a:latin typeface="Montserrat"/>
                <a:ea typeface="Montserrat"/>
                <a:cs typeface="Montserrat"/>
                <a:sym typeface="Montserrat"/>
              </a:rPr>
              <a:t>— неплохой показатель, но внутри кластеров есть некоторая размытость.</a:t>
            </a:r>
          </a:p>
          <a:p>
            <a:pPr algn="l">
              <a:lnSpc>
                <a:spcPts val="3220"/>
              </a:lnSpc>
            </a:pPr>
          </a:p>
          <a:p>
            <a:pPr algn="l">
              <a:lnSpc>
                <a:spcPts val="3919"/>
              </a:lnSpc>
            </a:pPr>
            <a:r>
              <a:rPr lang="en-US" sz="2799" u="sng">
                <a:solidFill>
                  <a:srgbClr val="000000"/>
                </a:solidFill>
                <a:latin typeface="Montserrat"/>
                <a:ea typeface="Montserrat"/>
                <a:cs typeface="Montserrat"/>
                <a:sym typeface="Montserrat"/>
              </a:rPr>
              <a:t>Calinski-Harabasz Score (Индекс Калински-Харабаша).</a:t>
            </a:r>
          </a:p>
          <a:p>
            <a:pPr algn="l">
              <a:lnSpc>
                <a:spcPts val="3220"/>
              </a:lnSpc>
            </a:pPr>
            <a:r>
              <a:rPr lang="en-US" sz="2300">
                <a:solidFill>
                  <a:srgbClr val="000000"/>
                </a:solidFill>
                <a:latin typeface="Montserrat"/>
                <a:ea typeface="Montserrat"/>
                <a:cs typeface="Montserrat"/>
                <a:sym typeface="Montserrat"/>
              </a:rPr>
              <a:t>Показывает, насколько кластеры компактны и разделены.</a:t>
            </a:r>
            <a:r>
              <a:rPr lang="en-US" b="true" sz="2300">
                <a:solidFill>
                  <a:srgbClr val="000000"/>
                </a:solidFill>
                <a:latin typeface="Montserrat Bold"/>
                <a:ea typeface="Montserrat Bold"/>
                <a:cs typeface="Montserrat Bold"/>
                <a:sym typeface="Montserrat Bold"/>
              </a:rPr>
              <a:t> 149681 </a:t>
            </a:r>
            <a:r>
              <a:rPr lang="en-US" sz="2300">
                <a:solidFill>
                  <a:srgbClr val="000000"/>
                </a:solidFill>
                <a:latin typeface="Montserrat"/>
                <a:ea typeface="Montserrat"/>
                <a:cs typeface="Montserrat"/>
                <a:sym typeface="Montserrat"/>
              </a:rPr>
              <a:t>— высокий показатель, что говорит о хорошей компактности и разделении кластеров.</a:t>
            </a:r>
          </a:p>
          <a:p>
            <a:pPr algn="l">
              <a:lnSpc>
                <a:spcPts val="3220"/>
              </a:lnSpc>
            </a:pPr>
          </a:p>
          <a:p>
            <a:pPr algn="l">
              <a:lnSpc>
                <a:spcPts val="3919"/>
              </a:lnSpc>
            </a:pPr>
            <a:r>
              <a:rPr lang="en-US" sz="2799" u="sng">
                <a:solidFill>
                  <a:srgbClr val="000000"/>
                </a:solidFill>
                <a:latin typeface="Montserrat"/>
                <a:ea typeface="Montserrat"/>
                <a:cs typeface="Montserrat"/>
                <a:sym typeface="Montserrat"/>
              </a:rPr>
              <a:t>Davies-Bouldin Score (Индекс Дэвиса-Боулдина, от 0 до ∞).</a:t>
            </a:r>
          </a:p>
          <a:p>
            <a:pPr algn="l">
              <a:lnSpc>
                <a:spcPts val="3220"/>
              </a:lnSpc>
            </a:pPr>
            <a:r>
              <a:rPr lang="en-US" sz="2300">
                <a:solidFill>
                  <a:srgbClr val="000000"/>
                </a:solidFill>
                <a:latin typeface="Montserrat"/>
                <a:ea typeface="Montserrat"/>
                <a:cs typeface="Montserrat"/>
                <a:sym typeface="Montserrat"/>
              </a:rPr>
              <a:t>Измеряет насколько кластеры различимы, учитывая их разброс и расстояния между ними. </a:t>
            </a:r>
            <a:r>
              <a:rPr lang="en-US" b="true" sz="2300">
                <a:solidFill>
                  <a:srgbClr val="000000"/>
                </a:solidFill>
                <a:latin typeface="Montserrat Bold"/>
                <a:ea typeface="Montserrat Bold"/>
                <a:cs typeface="Montserrat Bold"/>
                <a:sym typeface="Montserrat Bold"/>
              </a:rPr>
              <a:t>0.763</a:t>
            </a:r>
            <a:r>
              <a:rPr lang="en-US" sz="2300">
                <a:solidFill>
                  <a:srgbClr val="000000"/>
                </a:solidFill>
                <a:latin typeface="Montserrat"/>
                <a:ea typeface="Montserrat"/>
                <a:cs typeface="Montserrat"/>
                <a:sym typeface="Montserrat"/>
              </a:rPr>
              <a:t> — хороший показатель, указывающий на приемлемое качество кластеризации, но кластеры частично пересекаются или имеют размытые границы.</a:t>
            </a:r>
          </a:p>
          <a:p>
            <a:pPr algn="l">
              <a:lnSpc>
                <a:spcPts val="3220"/>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2516804" y="5352779"/>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686374" y="1796389"/>
            <a:ext cx="5921398" cy="0"/>
          </a:xfrm>
          <a:prstGeom prst="line">
            <a:avLst/>
          </a:prstGeom>
          <a:ln cap="flat" w="28575">
            <a:solidFill>
              <a:srgbClr val="39C697"/>
            </a:solidFill>
            <a:prstDash val="solid"/>
            <a:headEnd type="none" len="sm" w="sm"/>
            <a:tailEnd type="none" len="sm" w="sm"/>
          </a:ln>
        </p:spPr>
      </p:sp>
      <p:sp>
        <p:nvSpPr>
          <p:cNvPr name="Freeform 6" id="6"/>
          <p:cNvSpPr/>
          <p:nvPr/>
        </p:nvSpPr>
        <p:spPr>
          <a:xfrm flipH="false" flipV="false" rot="0">
            <a:off x="9506385" y="2795965"/>
            <a:ext cx="7943500" cy="5113628"/>
          </a:xfrm>
          <a:custGeom>
            <a:avLst/>
            <a:gdLst/>
            <a:ahLst/>
            <a:cxnLst/>
            <a:rect r="r" b="b" t="t" l="l"/>
            <a:pathLst>
              <a:path h="5113628" w="7943500">
                <a:moveTo>
                  <a:pt x="0" y="0"/>
                </a:moveTo>
                <a:lnTo>
                  <a:pt x="7943500" y="0"/>
                </a:lnTo>
                <a:lnTo>
                  <a:pt x="7943500" y="5113628"/>
                </a:lnTo>
                <a:lnTo>
                  <a:pt x="0" y="5113628"/>
                </a:lnTo>
                <a:lnTo>
                  <a:pt x="0" y="0"/>
                </a:lnTo>
                <a:close/>
              </a:path>
            </a:pathLst>
          </a:custGeom>
          <a:blipFill>
            <a:blip r:embed="rId6"/>
            <a:stretch>
              <a:fillRect l="0" t="0" r="0" b="0"/>
            </a:stretch>
          </a:blipFill>
        </p:spPr>
      </p:sp>
      <p:sp>
        <p:nvSpPr>
          <p:cNvPr name="Freeform 7" id="7"/>
          <p:cNvSpPr/>
          <p:nvPr/>
        </p:nvSpPr>
        <p:spPr>
          <a:xfrm flipH="false" flipV="false" rot="0">
            <a:off x="690185" y="2821325"/>
            <a:ext cx="8265971" cy="5062908"/>
          </a:xfrm>
          <a:custGeom>
            <a:avLst/>
            <a:gdLst/>
            <a:ahLst/>
            <a:cxnLst/>
            <a:rect r="r" b="b" t="t" l="l"/>
            <a:pathLst>
              <a:path h="5062908" w="8265971">
                <a:moveTo>
                  <a:pt x="0" y="0"/>
                </a:moveTo>
                <a:lnTo>
                  <a:pt x="8265971" y="0"/>
                </a:lnTo>
                <a:lnTo>
                  <a:pt x="8265971" y="5062907"/>
                </a:lnTo>
                <a:lnTo>
                  <a:pt x="0" y="5062907"/>
                </a:lnTo>
                <a:lnTo>
                  <a:pt x="0" y="0"/>
                </a:lnTo>
                <a:close/>
              </a:path>
            </a:pathLst>
          </a:custGeom>
          <a:blipFill>
            <a:blip r:embed="rId7"/>
            <a:stretch>
              <a:fillRect l="0" t="0" r="0" b="0"/>
            </a:stretch>
          </a:blipFill>
        </p:spPr>
      </p:sp>
      <p:sp>
        <p:nvSpPr>
          <p:cNvPr name="TextBox 8" id="8"/>
          <p:cNvSpPr txBox="true"/>
          <p:nvPr/>
        </p:nvSpPr>
        <p:spPr>
          <a:xfrm rot="0">
            <a:off x="1686374" y="962025"/>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Описание кластеров</a:t>
            </a:r>
          </a:p>
        </p:txBody>
      </p:sp>
      <p:sp>
        <p:nvSpPr>
          <p:cNvPr name="Freeform 9" id="9"/>
          <p:cNvSpPr/>
          <p:nvPr/>
        </p:nvSpPr>
        <p:spPr>
          <a:xfrm flipH="false" flipV="false" rot="0">
            <a:off x="4243751" y="948803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4992871" y="6149766"/>
            <a:ext cx="5454449" cy="5747342"/>
          </a:xfrm>
          <a:custGeom>
            <a:avLst/>
            <a:gdLst/>
            <a:ahLst/>
            <a:cxnLst/>
            <a:rect r="r" b="b" t="t" l="l"/>
            <a:pathLst>
              <a:path h="5747342" w="5454449">
                <a:moveTo>
                  <a:pt x="0" y="5747342"/>
                </a:moveTo>
                <a:lnTo>
                  <a:pt x="5454448" y="5747342"/>
                </a:lnTo>
                <a:lnTo>
                  <a:pt x="5454448" y="0"/>
                </a:lnTo>
                <a:lnTo>
                  <a:pt x="0" y="0"/>
                </a:lnTo>
                <a:lnTo>
                  <a:pt x="0" y="574734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686374" y="1216340"/>
            <a:ext cx="5921398" cy="0"/>
          </a:xfrm>
          <a:prstGeom prst="line">
            <a:avLst/>
          </a:prstGeom>
          <a:ln cap="flat" w="28575">
            <a:solidFill>
              <a:srgbClr val="39C697"/>
            </a:solidFill>
            <a:prstDash val="solid"/>
            <a:headEnd type="none" len="sm" w="sm"/>
            <a:tailEnd type="none" len="sm" w="sm"/>
          </a:ln>
        </p:spPr>
      </p:sp>
      <p:sp>
        <p:nvSpPr>
          <p:cNvPr name="Freeform 6" id="6"/>
          <p:cNvSpPr/>
          <p:nvPr/>
        </p:nvSpPr>
        <p:spPr>
          <a:xfrm flipH="false" flipV="false" rot="0">
            <a:off x="4243751" y="948803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1820930"/>
            <a:ext cx="7768831" cy="6898074"/>
          </a:xfrm>
          <a:custGeom>
            <a:avLst/>
            <a:gdLst/>
            <a:ahLst/>
            <a:cxnLst/>
            <a:rect r="r" b="b" t="t" l="l"/>
            <a:pathLst>
              <a:path h="6898074" w="7768831">
                <a:moveTo>
                  <a:pt x="0" y="0"/>
                </a:moveTo>
                <a:lnTo>
                  <a:pt x="7768831" y="0"/>
                </a:lnTo>
                <a:lnTo>
                  <a:pt x="7768831" y="6898075"/>
                </a:lnTo>
                <a:lnTo>
                  <a:pt x="0" y="6898075"/>
                </a:lnTo>
                <a:lnTo>
                  <a:pt x="0" y="0"/>
                </a:lnTo>
                <a:close/>
              </a:path>
            </a:pathLst>
          </a:custGeom>
          <a:blipFill>
            <a:blip r:embed="rId6"/>
            <a:stretch>
              <a:fillRect l="0" t="0" r="0" b="0"/>
            </a:stretch>
          </a:blipFill>
        </p:spPr>
      </p:sp>
      <p:sp>
        <p:nvSpPr>
          <p:cNvPr name="Freeform 8" id="8"/>
          <p:cNvSpPr/>
          <p:nvPr/>
        </p:nvSpPr>
        <p:spPr>
          <a:xfrm flipH="false" flipV="false" rot="0">
            <a:off x="9641027" y="1820930"/>
            <a:ext cx="7808859" cy="6894571"/>
          </a:xfrm>
          <a:custGeom>
            <a:avLst/>
            <a:gdLst/>
            <a:ahLst/>
            <a:cxnLst/>
            <a:rect r="r" b="b" t="t" l="l"/>
            <a:pathLst>
              <a:path h="6894571" w="7808859">
                <a:moveTo>
                  <a:pt x="0" y="0"/>
                </a:moveTo>
                <a:lnTo>
                  <a:pt x="7808858" y="0"/>
                </a:lnTo>
                <a:lnTo>
                  <a:pt x="7808858" y="6894572"/>
                </a:lnTo>
                <a:lnTo>
                  <a:pt x="0" y="6894572"/>
                </a:lnTo>
                <a:lnTo>
                  <a:pt x="0" y="0"/>
                </a:lnTo>
                <a:close/>
              </a:path>
            </a:pathLst>
          </a:custGeom>
          <a:blipFill>
            <a:blip r:embed="rId7"/>
            <a:stretch>
              <a:fillRect l="0" t="0" r="0" b="0"/>
            </a:stretch>
          </a:blipFill>
        </p:spPr>
      </p:sp>
      <p:sp>
        <p:nvSpPr>
          <p:cNvPr name="TextBox 9" id="9"/>
          <p:cNvSpPr txBox="true"/>
          <p:nvPr/>
        </p:nvSpPr>
        <p:spPr>
          <a:xfrm rot="0">
            <a:off x="1686374" y="381976"/>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Описание кластеров</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4992871" y="6149766"/>
            <a:ext cx="5454449" cy="5747342"/>
          </a:xfrm>
          <a:custGeom>
            <a:avLst/>
            <a:gdLst/>
            <a:ahLst/>
            <a:cxnLst/>
            <a:rect r="r" b="b" t="t" l="l"/>
            <a:pathLst>
              <a:path h="5747342" w="5454449">
                <a:moveTo>
                  <a:pt x="0" y="5747342"/>
                </a:moveTo>
                <a:lnTo>
                  <a:pt x="5454448" y="5747342"/>
                </a:lnTo>
                <a:lnTo>
                  <a:pt x="5454448" y="0"/>
                </a:lnTo>
                <a:lnTo>
                  <a:pt x="0" y="0"/>
                </a:lnTo>
                <a:lnTo>
                  <a:pt x="0" y="574734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243751" y="948803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50036" y="1858058"/>
            <a:ext cx="8024499" cy="6860947"/>
          </a:xfrm>
          <a:custGeom>
            <a:avLst/>
            <a:gdLst/>
            <a:ahLst/>
            <a:cxnLst/>
            <a:rect r="r" b="b" t="t" l="l"/>
            <a:pathLst>
              <a:path h="6860947" w="8024499">
                <a:moveTo>
                  <a:pt x="0" y="0"/>
                </a:moveTo>
                <a:lnTo>
                  <a:pt x="8024499" y="0"/>
                </a:lnTo>
                <a:lnTo>
                  <a:pt x="8024499" y="6860947"/>
                </a:lnTo>
                <a:lnTo>
                  <a:pt x="0" y="6860947"/>
                </a:lnTo>
                <a:lnTo>
                  <a:pt x="0" y="0"/>
                </a:lnTo>
                <a:close/>
              </a:path>
            </a:pathLst>
          </a:custGeom>
          <a:blipFill>
            <a:blip r:embed="rId6"/>
            <a:stretch>
              <a:fillRect l="0" t="0" r="0" b="0"/>
            </a:stretch>
          </a:blipFill>
        </p:spPr>
      </p:sp>
      <p:sp>
        <p:nvSpPr>
          <p:cNvPr name="Freeform 7" id="7"/>
          <p:cNvSpPr/>
          <p:nvPr/>
        </p:nvSpPr>
        <p:spPr>
          <a:xfrm flipH="false" flipV="false" rot="0">
            <a:off x="9796337" y="1820930"/>
            <a:ext cx="7653548" cy="6894571"/>
          </a:xfrm>
          <a:custGeom>
            <a:avLst/>
            <a:gdLst/>
            <a:ahLst/>
            <a:cxnLst/>
            <a:rect r="r" b="b" t="t" l="l"/>
            <a:pathLst>
              <a:path h="6894571" w="7653548">
                <a:moveTo>
                  <a:pt x="0" y="0"/>
                </a:moveTo>
                <a:lnTo>
                  <a:pt x="7653548" y="0"/>
                </a:lnTo>
                <a:lnTo>
                  <a:pt x="7653548" y="6894572"/>
                </a:lnTo>
                <a:lnTo>
                  <a:pt x="0" y="6894572"/>
                </a:lnTo>
                <a:lnTo>
                  <a:pt x="0" y="0"/>
                </a:lnTo>
                <a:close/>
              </a:path>
            </a:pathLst>
          </a:custGeom>
          <a:blipFill>
            <a:blip r:embed="rId7"/>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307497" y="3431349"/>
            <a:ext cx="11673006" cy="26022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Описание компании</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1</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4992871" y="6149766"/>
            <a:ext cx="5454449" cy="5747342"/>
          </a:xfrm>
          <a:custGeom>
            <a:avLst/>
            <a:gdLst/>
            <a:ahLst/>
            <a:cxnLst/>
            <a:rect r="r" b="b" t="t" l="l"/>
            <a:pathLst>
              <a:path h="5747342" w="5454449">
                <a:moveTo>
                  <a:pt x="0" y="5747342"/>
                </a:moveTo>
                <a:lnTo>
                  <a:pt x="5454448" y="5747342"/>
                </a:lnTo>
                <a:lnTo>
                  <a:pt x="5454448" y="0"/>
                </a:lnTo>
                <a:lnTo>
                  <a:pt x="0" y="0"/>
                </a:lnTo>
                <a:lnTo>
                  <a:pt x="0" y="574734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243751" y="9488034"/>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5527" y="1858058"/>
            <a:ext cx="7654821" cy="6857444"/>
          </a:xfrm>
          <a:custGeom>
            <a:avLst/>
            <a:gdLst/>
            <a:ahLst/>
            <a:cxnLst/>
            <a:rect r="r" b="b" t="t" l="l"/>
            <a:pathLst>
              <a:path h="6857444" w="7654821">
                <a:moveTo>
                  <a:pt x="0" y="0"/>
                </a:moveTo>
                <a:lnTo>
                  <a:pt x="7654821" y="0"/>
                </a:lnTo>
                <a:lnTo>
                  <a:pt x="7654821" y="6857444"/>
                </a:lnTo>
                <a:lnTo>
                  <a:pt x="0" y="6857444"/>
                </a:lnTo>
                <a:lnTo>
                  <a:pt x="0" y="0"/>
                </a:lnTo>
                <a:close/>
              </a:path>
            </a:pathLst>
          </a:custGeom>
          <a:blipFill>
            <a:blip r:embed="rId6"/>
            <a:stretch>
              <a:fillRect l="0" t="0" r="0" b="0"/>
            </a:stretch>
          </a:blipFill>
        </p:spPr>
      </p:sp>
      <p:sp>
        <p:nvSpPr>
          <p:cNvPr name="Freeform 7" id="7"/>
          <p:cNvSpPr/>
          <p:nvPr/>
        </p:nvSpPr>
        <p:spPr>
          <a:xfrm flipH="false" flipV="false" rot="0">
            <a:off x="9756264" y="1781625"/>
            <a:ext cx="7693621" cy="6933876"/>
          </a:xfrm>
          <a:custGeom>
            <a:avLst/>
            <a:gdLst/>
            <a:ahLst/>
            <a:cxnLst/>
            <a:rect r="r" b="b" t="t" l="l"/>
            <a:pathLst>
              <a:path h="6933876" w="7693621">
                <a:moveTo>
                  <a:pt x="0" y="0"/>
                </a:moveTo>
                <a:lnTo>
                  <a:pt x="7693621" y="0"/>
                </a:lnTo>
                <a:lnTo>
                  <a:pt x="7693621" y="6933877"/>
                </a:lnTo>
                <a:lnTo>
                  <a:pt x="0" y="6933877"/>
                </a:lnTo>
                <a:lnTo>
                  <a:pt x="0" y="0"/>
                </a:lnTo>
                <a:close/>
              </a:path>
            </a:pathLst>
          </a:custGeom>
          <a:blipFill>
            <a:blip r:embed="rId7"/>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0097627" y="8204896"/>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179557"/>
            <a:ext cx="16601538" cy="3589655"/>
          </a:xfrm>
          <a:prstGeom prst="rect">
            <a:avLst/>
          </a:prstGeom>
        </p:spPr>
        <p:txBody>
          <a:bodyPr anchor="t" rtlCol="false" tIns="0" lIns="0" bIns="0" rIns="0">
            <a:spAutoFit/>
          </a:bodyPr>
          <a:lstStyle/>
          <a:p>
            <a:pPr algn="l">
              <a:lnSpc>
                <a:spcPts val="3220"/>
              </a:lnSpc>
            </a:pPr>
            <a:r>
              <a:rPr lang="en-US" b="true" sz="2300" u="none">
                <a:solidFill>
                  <a:srgbClr val="000000"/>
                </a:solidFill>
                <a:latin typeface="Montserrat Bold"/>
                <a:ea typeface="Montserrat Bold"/>
                <a:cs typeface="Montserrat Bold"/>
                <a:sym typeface="Montserrat Bold"/>
              </a:rPr>
              <a:t>К</a:t>
            </a:r>
            <a:r>
              <a:rPr lang="en-US" b="true" sz="2300">
                <a:solidFill>
                  <a:srgbClr val="000000"/>
                </a:solidFill>
                <a:latin typeface="Montserrat Bold"/>
                <a:ea typeface="Montserrat Bold"/>
                <a:cs typeface="Montserrat Bold"/>
                <a:sym typeface="Montserrat Bold"/>
              </a:rPr>
              <a:t>ластер</a:t>
            </a:r>
            <a:r>
              <a:rPr lang="en-US" b="true" sz="2300" u="none">
                <a:solidFill>
                  <a:srgbClr val="000000"/>
                </a:solidFill>
                <a:latin typeface="Montserrat Bold"/>
                <a:ea typeface="Montserrat Bold"/>
                <a:cs typeface="Montserrat Bold"/>
                <a:sym typeface="Montserrat Bold"/>
              </a:rPr>
              <a:t> 0</a:t>
            </a:r>
          </a:p>
          <a:p>
            <a:pPr algn="l">
              <a:lnSpc>
                <a:spcPts val="3220"/>
              </a:lnSpc>
            </a:pPr>
          </a:p>
          <a:p>
            <a:pPr algn="l">
              <a:lnSpc>
                <a:spcPts val="3220"/>
              </a:lnSpc>
            </a:pPr>
            <a:r>
              <a:rPr lang="en-US" sz="2300">
                <a:solidFill>
                  <a:srgbClr val="000000"/>
                </a:solidFill>
                <a:latin typeface="Montserrat"/>
                <a:ea typeface="Montserrat"/>
                <a:cs typeface="Montserrat"/>
                <a:sym typeface="Montserrat"/>
              </a:rPr>
              <a:t>Разовые покупатели. </a:t>
            </a:r>
            <a:r>
              <a:rPr lang="en-US" sz="2300" u="sng">
                <a:solidFill>
                  <a:srgbClr val="000000"/>
                </a:solidFill>
                <a:latin typeface="Montserrat"/>
                <a:ea typeface="Montserrat"/>
                <a:cs typeface="Montserrat"/>
                <a:sym typeface="Montserrat"/>
              </a:rPr>
              <a:t>39.14%</a:t>
            </a:r>
            <a:r>
              <a:rPr lang="en-US" sz="2300">
                <a:solidFill>
                  <a:srgbClr val="000000"/>
                </a:solidFill>
                <a:latin typeface="Montserrat"/>
                <a:ea typeface="Montserrat"/>
                <a:cs typeface="Montserrat"/>
                <a:sym typeface="Montserrat"/>
              </a:rPr>
              <a:t> клиентов относится к этому кластеру, вклад в выручку </a:t>
            </a:r>
            <a:r>
              <a:rPr lang="en-US" sz="2300" u="sng">
                <a:solidFill>
                  <a:srgbClr val="000000"/>
                </a:solidFill>
                <a:latin typeface="Montserrat"/>
                <a:ea typeface="Montserrat"/>
                <a:cs typeface="Montserrat"/>
                <a:sym typeface="Montserrat"/>
              </a:rPr>
              <a:t>19.40%</a:t>
            </a:r>
            <a:r>
              <a:rPr lang="en-US" sz="2300">
                <a:solidFill>
                  <a:srgbClr val="000000"/>
                </a:solidFill>
                <a:latin typeface="Montserrat"/>
                <a:ea typeface="Montserrat"/>
                <a:cs typeface="Montserrat"/>
                <a:sym typeface="Montserrat"/>
              </a:rPr>
              <a:t>. Это клиенты, которые совершают всего один заказ с небольшим средним чеком (</a:t>
            </a:r>
            <a:r>
              <a:rPr lang="en-US" sz="2300" u="sng">
                <a:solidFill>
                  <a:srgbClr val="000000"/>
                </a:solidFill>
                <a:latin typeface="Montserrat"/>
                <a:ea typeface="Montserrat"/>
                <a:cs typeface="Montserrat"/>
                <a:sym typeface="Montserrat"/>
              </a:rPr>
              <a:t>2111</a:t>
            </a:r>
            <a:r>
              <a:rPr lang="en-US" b="true" sz="2300">
                <a:solidFill>
                  <a:srgbClr val="000000"/>
                </a:solidFill>
                <a:latin typeface="Montserrat Bold"/>
                <a:ea typeface="Montserrat Bold"/>
                <a:cs typeface="Montserrat Bold"/>
                <a:sym typeface="Montserrat Bold"/>
              </a:rPr>
              <a:t> </a:t>
            </a:r>
            <a:r>
              <a:rPr lang="en-US" sz="2300">
                <a:solidFill>
                  <a:srgbClr val="000000"/>
                </a:solidFill>
                <a:latin typeface="Montserrat"/>
                <a:ea typeface="Montserrat"/>
                <a:cs typeface="Montserrat"/>
                <a:sym typeface="Montserrat"/>
              </a:rPr>
              <a:t>руб). Их Life Time составляет </a:t>
            </a:r>
            <a:r>
              <a:rPr lang="en-US" sz="2300" u="sng">
                <a:solidFill>
                  <a:srgbClr val="000000"/>
                </a:solidFill>
                <a:latin typeface="Montserrat"/>
                <a:ea typeface="Montserrat"/>
                <a:cs typeface="Montserrat"/>
                <a:sym typeface="Montserrat"/>
              </a:rPr>
              <a:t>1</a:t>
            </a:r>
            <a:r>
              <a:rPr lang="en-US" sz="2300">
                <a:solidFill>
                  <a:srgbClr val="000000"/>
                </a:solidFill>
                <a:latin typeface="Montserrat"/>
                <a:ea typeface="Montserrat"/>
                <a:cs typeface="Montserrat"/>
                <a:sym typeface="Montserrat"/>
              </a:rPr>
              <a:t> месяц - это минимальное значение, по факту это разовая покупка. Давность покупки от </a:t>
            </a:r>
            <a:r>
              <a:rPr lang="en-US" sz="2300" u="sng">
                <a:solidFill>
                  <a:srgbClr val="000000"/>
                </a:solidFill>
                <a:latin typeface="Montserrat"/>
                <a:ea typeface="Montserrat"/>
                <a:cs typeface="Montserrat"/>
                <a:sym typeface="Montserrat"/>
              </a:rPr>
              <a:t>4</a:t>
            </a:r>
            <a:r>
              <a:rPr lang="en-US" sz="2300">
                <a:solidFill>
                  <a:srgbClr val="000000"/>
                </a:solidFill>
                <a:latin typeface="Montserrat"/>
                <a:ea typeface="Montserrat"/>
                <a:cs typeface="Montserrat"/>
                <a:sym typeface="Montserrat"/>
              </a:rPr>
              <a:t> до </a:t>
            </a:r>
            <a:r>
              <a:rPr lang="en-US" sz="2300" i="true">
                <a:solidFill>
                  <a:srgbClr val="000000"/>
                </a:solidFill>
                <a:latin typeface="Montserrat Italics"/>
                <a:ea typeface="Montserrat Italics"/>
                <a:cs typeface="Montserrat Italics"/>
                <a:sym typeface="Montserrat Italics"/>
              </a:rPr>
              <a:t>13</a:t>
            </a:r>
            <a:r>
              <a:rPr lang="en-US" sz="2300">
                <a:solidFill>
                  <a:srgbClr val="000000"/>
                </a:solidFill>
                <a:latin typeface="Montserrat"/>
                <a:ea typeface="Montserrat"/>
                <a:cs typeface="Montserrat"/>
                <a:sym typeface="Montserrat"/>
              </a:rPr>
              <a:t> месяцев, медиана </a:t>
            </a:r>
            <a:r>
              <a:rPr lang="en-US" sz="2300" u="sng">
                <a:solidFill>
                  <a:srgbClr val="000000"/>
                </a:solidFill>
                <a:latin typeface="Montserrat"/>
                <a:ea typeface="Montserrat"/>
                <a:cs typeface="Montserrat"/>
                <a:sym typeface="Montserrat"/>
              </a:rPr>
              <a:t>9</a:t>
            </a:r>
            <a:r>
              <a:rPr lang="en-US" sz="2300">
                <a:solidFill>
                  <a:srgbClr val="000000"/>
                </a:solidFill>
                <a:latin typeface="Montserrat"/>
                <a:ea typeface="Montserrat"/>
                <a:cs typeface="Montserrat"/>
                <a:sym typeface="Montserrat"/>
              </a:rPr>
              <a:t> месяцев. Совершают покупки только в выходные дни.</a:t>
            </a:r>
          </a:p>
          <a:p>
            <a:pPr algn="l">
              <a:lnSpc>
                <a:spcPts val="3220"/>
              </a:lnSpc>
            </a:pPr>
          </a:p>
          <a:p>
            <a:pPr algn="l">
              <a:lnSpc>
                <a:spcPts val="3220"/>
              </a:lnSpc>
            </a:pPr>
            <a:r>
              <a:rPr lang="en-US" sz="2300">
                <a:solidFill>
                  <a:srgbClr val="000000"/>
                </a:solidFill>
                <a:latin typeface="Montserrat"/>
                <a:ea typeface="Montserrat"/>
                <a:cs typeface="Montserrat"/>
                <a:sym typeface="Montserrat"/>
              </a:rPr>
              <a:t>Это наиболее массовый, но наименее лояльный сегмент. Клиенты делают одну покупку и не возвращаются. Требуется работа по повышению удержания.</a:t>
            </a:r>
          </a:p>
        </p:txBody>
      </p:sp>
      <p:sp>
        <p:nvSpPr>
          <p:cNvPr name="TextBox 6" id="6"/>
          <p:cNvSpPr txBox="true"/>
          <p:nvPr/>
        </p:nvSpPr>
        <p:spPr>
          <a:xfrm rot="0">
            <a:off x="1028700" y="5387735"/>
            <a:ext cx="16601538" cy="3189605"/>
          </a:xfrm>
          <a:prstGeom prst="rect">
            <a:avLst/>
          </a:prstGeom>
        </p:spPr>
        <p:txBody>
          <a:bodyPr anchor="t" rtlCol="false" tIns="0" lIns="0" bIns="0" rIns="0">
            <a:spAutoFit/>
          </a:bodyPr>
          <a:lstStyle/>
          <a:p>
            <a:pPr algn="l">
              <a:lnSpc>
                <a:spcPts val="3220"/>
              </a:lnSpc>
            </a:pPr>
            <a:r>
              <a:rPr lang="en-US" b="true" sz="2300" u="none">
                <a:solidFill>
                  <a:srgbClr val="000000"/>
                </a:solidFill>
                <a:latin typeface="Montserrat Bold"/>
                <a:ea typeface="Montserrat Bold"/>
                <a:cs typeface="Montserrat Bold"/>
                <a:sym typeface="Montserrat Bold"/>
              </a:rPr>
              <a:t>К</a:t>
            </a:r>
            <a:r>
              <a:rPr lang="en-US" b="true" sz="2300">
                <a:solidFill>
                  <a:srgbClr val="000000"/>
                </a:solidFill>
                <a:latin typeface="Montserrat Bold"/>
                <a:ea typeface="Montserrat Bold"/>
                <a:cs typeface="Montserrat Bold"/>
                <a:sym typeface="Montserrat Bold"/>
              </a:rPr>
              <a:t>ластер 1</a:t>
            </a:r>
          </a:p>
          <a:p>
            <a:pPr algn="l">
              <a:lnSpc>
                <a:spcPts val="3220"/>
              </a:lnSpc>
            </a:pPr>
          </a:p>
          <a:p>
            <a:pPr algn="l">
              <a:lnSpc>
                <a:spcPts val="3220"/>
              </a:lnSpc>
            </a:pPr>
            <a:r>
              <a:rPr lang="en-US" sz="2300">
                <a:solidFill>
                  <a:srgbClr val="000000"/>
                </a:solidFill>
                <a:latin typeface="Montserrat"/>
                <a:ea typeface="Montserrat"/>
                <a:cs typeface="Montserrat"/>
                <a:sym typeface="Montserrat"/>
              </a:rPr>
              <a:t>Этот кластер копирует характеристики класса </a:t>
            </a:r>
            <a:r>
              <a:rPr lang="en-US" sz="2300" u="sng">
                <a:solidFill>
                  <a:srgbClr val="000000"/>
                </a:solidFill>
                <a:latin typeface="Montserrat"/>
                <a:ea typeface="Montserrat"/>
                <a:cs typeface="Montserrat"/>
                <a:sym typeface="Montserrat"/>
              </a:rPr>
              <a:t>0</a:t>
            </a:r>
            <a:r>
              <a:rPr lang="en-US" sz="2300">
                <a:solidFill>
                  <a:srgbClr val="000000"/>
                </a:solidFill>
                <a:latin typeface="Montserrat"/>
                <a:ea typeface="Montserrat"/>
                <a:cs typeface="Montserrat"/>
                <a:sym typeface="Montserrat"/>
              </a:rPr>
              <a:t>, за исключением того, что все заказы сделаны в выходные дни.</a:t>
            </a:r>
          </a:p>
          <a:p>
            <a:pPr algn="l">
              <a:lnSpc>
                <a:spcPts val="3220"/>
              </a:lnSpc>
            </a:pPr>
          </a:p>
          <a:p>
            <a:pPr algn="l">
              <a:lnSpc>
                <a:spcPts val="3220"/>
              </a:lnSpc>
            </a:pPr>
            <a:r>
              <a:rPr lang="en-US" sz="2300" u="sng">
                <a:solidFill>
                  <a:srgbClr val="000000"/>
                </a:solidFill>
                <a:latin typeface="Montserrat"/>
                <a:ea typeface="Montserrat"/>
                <a:cs typeface="Montserrat"/>
                <a:sym typeface="Montserrat"/>
              </a:rPr>
              <a:t>60.28%</a:t>
            </a:r>
            <a:r>
              <a:rPr lang="en-US" sz="2300">
                <a:solidFill>
                  <a:srgbClr val="000000"/>
                </a:solidFill>
                <a:latin typeface="Montserrat"/>
                <a:ea typeface="Montserrat"/>
                <a:cs typeface="Montserrat"/>
                <a:sym typeface="Montserrat"/>
              </a:rPr>
              <a:t> клиентской базы, </a:t>
            </a:r>
            <a:r>
              <a:rPr lang="en-US" sz="2300" u="sng">
                <a:solidFill>
                  <a:srgbClr val="000000"/>
                </a:solidFill>
                <a:latin typeface="Montserrat"/>
                <a:ea typeface="Montserrat"/>
                <a:cs typeface="Montserrat"/>
                <a:sym typeface="Montserrat"/>
              </a:rPr>
              <a:t>31.20%</a:t>
            </a:r>
            <a:r>
              <a:rPr lang="en-US" sz="2300">
                <a:solidFill>
                  <a:srgbClr val="000000"/>
                </a:solidFill>
                <a:latin typeface="Montserrat"/>
                <a:ea typeface="Montserrat"/>
                <a:cs typeface="Montserrat"/>
                <a:sym typeface="Montserrat"/>
              </a:rPr>
              <a:t> от выручки.</a:t>
            </a:r>
          </a:p>
          <a:p>
            <a:pPr algn="l">
              <a:lnSpc>
                <a:spcPts val="3220"/>
              </a:lnSpc>
            </a:pPr>
          </a:p>
          <a:p>
            <a:pPr algn="l">
              <a:lnSpc>
                <a:spcPts val="3220"/>
              </a:lnSpc>
            </a:pPr>
            <a:r>
              <a:rPr lang="en-US" sz="2300">
                <a:solidFill>
                  <a:srgbClr val="000000"/>
                </a:solidFill>
                <a:latin typeface="Montserrat"/>
                <a:ea typeface="Montserrat"/>
                <a:cs typeface="Montserrat"/>
                <a:sym typeface="Montserrat"/>
              </a:rPr>
              <a:t>В дальнейшей работе необходимо объединить с кластером 0.</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false" rot="0">
            <a:off x="-728493" y="-1011911"/>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8247" y="-172272"/>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20589"/>
            <a:ext cx="16601538" cy="3704590"/>
          </a:xfrm>
          <a:prstGeom prst="rect">
            <a:avLst/>
          </a:prstGeom>
        </p:spPr>
        <p:txBody>
          <a:bodyPr anchor="t" rtlCol="false" tIns="0" lIns="0" bIns="0" rIns="0">
            <a:spAutoFit/>
          </a:bodyPr>
          <a:lstStyle/>
          <a:p>
            <a:pPr algn="l">
              <a:lnSpc>
                <a:spcPts val="2990"/>
              </a:lnSpc>
            </a:pPr>
            <a:r>
              <a:rPr lang="en-US" b="true" sz="2300" u="none">
                <a:solidFill>
                  <a:srgbClr val="000000"/>
                </a:solidFill>
                <a:latin typeface="Montserrat Bold"/>
                <a:ea typeface="Montserrat Bold"/>
                <a:cs typeface="Montserrat Bold"/>
                <a:sym typeface="Montserrat Bold"/>
              </a:rPr>
              <a:t>К</a:t>
            </a:r>
            <a:r>
              <a:rPr lang="en-US" b="true" sz="2300">
                <a:solidFill>
                  <a:srgbClr val="000000"/>
                </a:solidFill>
                <a:latin typeface="Montserrat Bold"/>
                <a:ea typeface="Montserrat Bold"/>
                <a:cs typeface="Montserrat Bold"/>
                <a:sym typeface="Montserrat Bold"/>
              </a:rPr>
              <a:t>ластер</a:t>
            </a:r>
            <a:r>
              <a:rPr lang="en-US" b="true" sz="2300" u="none">
                <a:solidFill>
                  <a:srgbClr val="000000"/>
                </a:solidFill>
                <a:latin typeface="Montserrat Bold"/>
                <a:ea typeface="Montserrat Bold"/>
                <a:cs typeface="Montserrat Bold"/>
                <a:sym typeface="Montserrat Bold"/>
              </a:rPr>
              <a:t> 2</a:t>
            </a:r>
          </a:p>
          <a:p>
            <a:pPr algn="l">
              <a:lnSpc>
                <a:spcPts val="2990"/>
              </a:lnSpc>
            </a:pPr>
          </a:p>
          <a:p>
            <a:pPr algn="l">
              <a:lnSpc>
                <a:spcPts val="2990"/>
              </a:lnSpc>
            </a:pPr>
            <a:r>
              <a:rPr lang="en-US" sz="2300">
                <a:solidFill>
                  <a:srgbClr val="000000"/>
                </a:solidFill>
                <a:latin typeface="Montserrat"/>
                <a:ea typeface="Montserrat"/>
                <a:cs typeface="Montserrat"/>
                <a:sym typeface="Montserrat"/>
              </a:rPr>
              <a:t>Клиенты с высокой покупательной способностью, активные и малочисленные. Хотя этот сегмент крайне мал (</a:t>
            </a:r>
            <a:r>
              <a:rPr lang="en-US" sz="2300" u="sng">
                <a:solidFill>
                  <a:srgbClr val="000000"/>
                </a:solidFill>
                <a:latin typeface="Montserrat"/>
                <a:ea typeface="Montserrat"/>
                <a:cs typeface="Montserrat"/>
                <a:sym typeface="Montserrat"/>
              </a:rPr>
              <a:t>0.59%</a:t>
            </a:r>
            <a:r>
              <a:rPr lang="en-US" sz="2300">
                <a:solidFill>
                  <a:srgbClr val="000000"/>
                </a:solidFill>
                <a:latin typeface="Montserrat"/>
                <a:ea typeface="Montserrat"/>
                <a:cs typeface="Montserrat"/>
                <a:sym typeface="Montserrat"/>
              </a:rPr>
              <a:t> клиентской базы), приносит </a:t>
            </a:r>
            <a:r>
              <a:rPr lang="en-US" sz="2300" u="sng">
                <a:solidFill>
                  <a:srgbClr val="000000"/>
                </a:solidFill>
                <a:latin typeface="Montserrat"/>
                <a:ea typeface="Montserrat"/>
                <a:cs typeface="Montserrat"/>
                <a:sym typeface="Montserrat"/>
              </a:rPr>
              <a:t>46.27%</a:t>
            </a:r>
            <a:r>
              <a:rPr lang="en-US" sz="2300">
                <a:solidFill>
                  <a:srgbClr val="000000"/>
                </a:solidFill>
                <a:latin typeface="Montserrat"/>
                <a:ea typeface="Montserrat"/>
                <a:cs typeface="Montserrat"/>
                <a:sym typeface="Montserrat"/>
              </a:rPr>
              <a:t> всей выручки. Клиенты совершают в среднем по </a:t>
            </a:r>
            <a:r>
              <a:rPr lang="en-US" sz="2300" u="sng">
                <a:solidFill>
                  <a:srgbClr val="000000"/>
                </a:solidFill>
                <a:latin typeface="Montserrat"/>
                <a:ea typeface="Montserrat"/>
                <a:cs typeface="Montserrat"/>
                <a:sym typeface="Montserrat"/>
              </a:rPr>
              <a:t>3</a:t>
            </a:r>
            <a:r>
              <a:rPr lang="en-US" sz="2300">
                <a:solidFill>
                  <a:srgbClr val="000000"/>
                </a:solidFill>
                <a:latin typeface="Montserrat"/>
                <a:ea typeface="Montserrat"/>
                <a:cs typeface="Montserrat"/>
                <a:sym typeface="Montserrat"/>
              </a:rPr>
              <a:t> покупки, но с очень высоким средним чеком (</a:t>
            </a:r>
            <a:r>
              <a:rPr lang="en-US" sz="2300" u="sng">
                <a:solidFill>
                  <a:srgbClr val="000000"/>
                </a:solidFill>
                <a:latin typeface="Montserrat"/>
                <a:ea typeface="Montserrat"/>
                <a:cs typeface="Montserrat"/>
                <a:sym typeface="Montserrat"/>
              </a:rPr>
              <a:t>93 080 руб.</a:t>
            </a:r>
            <a:r>
              <a:rPr lang="en-US" sz="2300">
                <a:solidFill>
                  <a:srgbClr val="000000"/>
                </a:solidFill>
                <a:latin typeface="Montserrat"/>
                <a:ea typeface="Montserrat"/>
                <a:cs typeface="Montserrat"/>
                <a:sym typeface="Montserrat"/>
              </a:rPr>
              <a:t>) и большим количеством артикулов (</a:t>
            </a:r>
            <a:r>
              <a:rPr lang="en-US" sz="2300" u="sng">
                <a:solidFill>
                  <a:srgbClr val="000000"/>
                </a:solidFill>
                <a:latin typeface="Montserrat"/>
                <a:ea typeface="Montserrat"/>
                <a:cs typeface="Montserrat"/>
                <a:sym typeface="Montserrat"/>
              </a:rPr>
              <a:t>43</a:t>
            </a:r>
            <a:r>
              <a:rPr lang="en-US" sz="2300">
                <a:solidFill>
                  <a:srgbClr val="000000"/>
                </a:solidFill>
                <a:latin typeface="Montserrat"/>
                <a:ea typeface="Montserrat"/>
                <a:cs typeface="Montserrat"/>
                <a:sym typeface="Montserrat"/>
              </a:rPr>
              <a:t>). Их Life Time </a:t>
            </a:r>
            <a:r>
              <a:rPr lang="en-US" sz="2300" u="sng">
                <a:solidFill>
                  <a:srgbClr val="000000"/>
                </a:solidFill>
                <a:latin typeface="Montserrat"/>
                <a:ea typeface="Montserrat"/>
                <a:cs typeface="Montserrat"/>
                <a:sym typeface="Montserrat"/>
              </a:rPr>
              <a:t>1-13</a:t>
            </a:r>
            <a:r>
              <a:rPr lang="en-US" sz="2300">
                <a:solidFill>
                  <a:srgbClr val="000000"/>
                </a:solidFill>
                <a:latin typeface="Montserrat"/>
                <a:ea typeface="Montserrat"/>
                <a:cs typeface="Montserrat"/>
                <a:sym typeface="Montserrat"/>
              </a:rPr>
              <a:t> месяцев, медиана — </a:t>
            </a:r>
            <a:r>
              <a:rPr lang="en-US" sz="2300" u="sng">
                <a:solidFill>
                  <a:srgbClr val="000000"/>
                </a:solidFill>
                <a:latin typeface="Montserrat"/>
                <a:ea typeface="Montserrat"/>
                <a:cs typeface="Montserrat"/>
                <a:sym typeface="Montserrat"/>
              </a:rPr>
              <a:t>6</a:t>
            </a:r>
            <a:r>
              <a:rPr lang="en-US" sz="2300">
                <a:solidFill>
                  <a:srgbClr val="000000"/>
                </a:solidFill>
                <a:latin typeface="Montserrat"/>
                <a:ea typeface="Montserrat"/>
                <a:cs typeface="Montserrat"/>
                <a:sym typeface="Montserrat"/>
              </a:rPr>
              <a:t> месяцев, а время с последней покупки составляет от </a:t>
            </a:r>
            <a:r>
              <a:rPr lang="en-US" sz="2300" u="sng">
                <a:solidFill>
                  <a:srgbClr val="000000"/>
                </a:solidFill>
                <a:latin typeface="Montserrat"/>
                <a:ea typeface="Montserrat"/>
                <a:cs typeface="Montserrat"/>
                <a:sym typeface="Montserrat"/>
              </a:rPr>
              <a:t>1</a:t>
            </a:r>
            <a:r>
              <a:rPr lang="en-US" sz="2300">
                <a:solidFill>
                  <a:srgbClr val="000000"/>
                </a:solidFill>
                <a:latin typeface="Montserrat"/>
                <a:ea typeface="Montserrat"/>
                <a:cs typeface="Montserrat"/>
                <a:sym typeface="Montserrat"/>
              </a:rPr>
              <a:t> до </a:t>
            </a:r>
            <a:r>
              <a:rPr lang="en-US" sz="2300" u="sng">
                <a:solidFill>
                  <a:srgbClr val="000000"/>
                </a:solidFill>
                <a:latin typeface="Montserrat"/>
                <a:ea typeface="Montserrat"/>
                <a:cs typeface="Montserrat"/>
                <a:sym typeface="Montserrat"/>
              </a:rPr>
              <a:t>7</a:t>
            </a:r>
            <a:r>
              <a:rPr lang="en-US" sz="2300">
                <a:solidFill>
                  <a:srgbClr val="000000"/>
                </a:solidFill>
                <a:latin typeface="Montserrat"/>
                <a:ea typeface="Montserrat"/>
                <a:cs typeface="Montserrat"/>
                <a:sym typeface="Montserrat"/>
              </a:rPr>
              <a:t> месяцев (медиана — </a:t>
            </a:r>
            <a:r>
              <a:rPr lang="en-US" sz="2300" u="sng">
                <a:solidFill>
                  <a:srgbClr val="000000"/>
                </a:solidFill>
                <a:latin typeface="Montserrat"/>
                <a:ea typeface="Montserrat"/>
                <a:cs typeface="Montserrat"/>
                <a:sym typeface="Montserrat"/>
              </a:rPr>
              <a:t>2</a:t>
            </a:r>
            <a:r>
              <a:rPr lang="en-US" sz="2300">
                <a:solidFill>
                  <a:srgbClr val="000000"/>
                </a:solidFill>
                <a:latin typeface="Montserrat"/>
                <a:ea typeface="Montserrat"/>
                <a:cs typeface="Montserrat"/>
                <a:sym typeface="Montserrat"/>
              </a:rPr>
              <a:t> месяца). Заказы чаще совершаются в будние дни.</a:t>
            </a:r>
          </a:p>
          <a:p>
            <a:pPr algn="l">
              <a:lnSpc>
                <a:spcPts val="2990"/>
              </a:lnSpc>
            </a:pPr>
          </a:p>
          <a:p>
            <a:pPr algn="l">
              <a:lnSpc>
                <a:spcPts val="2990"/>
              </a:lnSpc>
            </a:pPr>
            <a:r>
              <a:rPr lang="en-US" sz="2300">
                <a:solidFill>
                  <a:srgbClr val="000000"/>
                </a:solidFill>
                <a:latin typeface="Montserrat"/>
                <a:ea typeface="Montserrat"/>
                <a:cs typeface="Montserrat"/>
                <a:sym typeface="Montserrat"/>
              </a:rPr>
              <a:t>Это лояльные клиенты с высокой ценностью. Их необходимо удерживать, например с помощью программ лояльности и персональных предложений.</a:t>
            </a:r>
          </a:p>
        </p:txBody>
      </p:sp>
      <p:sp>
        <p:nvSpPr>
          <p:cNvPr name="TextBox 5" id="5"/>
          <p:cNvSpPr txBox="true"/>
          <p:nvPr/>
        </p:nvSpPr>
        <p:spPr>
          <a:xfrm rot="0">
            <a:off x="1028700" y="5143500"/>
            <a:ext cx="16601538" cy="4447540"/>
          </a:xfrm>
          <a:prstGeom prst="rect">
            <a:avLst/>
          </a:prstGeom>
        </p:spPr>
        <p:txBody>
          <a:bodyPr anchor="t" rtlCol="false" tIns="0" lIns="0" bIns="0" rIns="0">
            <a:spAutoFit/>
          </a:bodyPr>
          <a:lstStyle/>
          <a:p>
            <a:pPr algn="l">
              <a:lnSpc>
                <a:spcPts val="2990"/>
              </a:lnSpc>
            </a:pPr>
            <a:r>
              <a:rPr lang="en-US" b="true" sz="2300" u="none">
                <a:solidFill>
                  <a:srgbClr val="000000"/>
                </a:solidFill>
                <a:latin typeface="Montserrat Bold"/>
                <a:ea typeface="Montserrat Bold"/>
                <a:cs typeface="Montserrat Bold"/>
                <a:sym typeface="Montserrat Bold"/>
              </a:rPr>
              <a:t>К</a:t>
            </a:r>
            <a:r>
              <a:rPr lang="en-US" b="true" sz="2300">
                <a:solidFill>
                  <a:srgbClr val="000000"/>
                </a:solidFill>
                <a:latin typeface="Montserrat Bold"/>
                <a:ea typeface="Montserrat Bold"/>
                <a:cs typeface="Montserrat Bold"/>
                <a:sym typeface="Montserrat Bold"/>
              </a:rPr>
              <a:t>ластер 3</a:t>
            </a:r>
          </a:p>
          <a:p>
            <a:pPr algn="l">
              <a:lnSpc>
                <a:spcPts val="2990"/>
              </a:lnSpc>
            </a:pPr>
          </a:p>
          <a:p>
            <a:pPr algn="l">
              <a:lnSpc>
                <a:spcPts val="2990"/>
              </a:lnSpc>
            </a:pPr>
            <a:r>
              <a:rPr lang="en-US" sz="2300">
                <a:solidFill>
                  <a:srgbClr val="000000"/>
                </a:solidFill>
                <a:latin typeface="Montserrat"/>
                <a:ea typeface="Montserrat"/>
                <a:cs typeface="Montserrat"/>
                <a:sym typeface="Montserrat"/>
              </a:rPr>
              <a:t>Максимально лояльные и высокодоходные клиенты. По всем признакам b2b сегмент. Кластер крайне мал (</a:t>
            </a:r>
            <a:r>
              <a:rPr lang="en-US" sz="2300" u="sng">
                <a:solidFill>
                  <a:srgbClr val="000000"/>
                </a:solidFill>
                <a:latin typeface="Montserrat"/>
                <a:ea typeface="Montserrat"/>
                <a:cs typeface="Montserrat"/>
                <a:sym typeface="Montserrat"/>
              </a:rPr>
              <a:t>&gt;0.1%</a:t>
            </a:r>
            <a:r>
              <a:rPr lang="en-US" sz="2300">
                <a:solidFill>
                  <a:srgbClr val="000000"/>
                </a:solidFill>
                <a:latin typeface="Montserrat"/>
                <a:ea typeface="Montserrat"/>
                <a:cs typeface="Montserrat"/>
                <a:sym typeface="Montserrat"/>
              </a:rPr>
              <a:t>) и приносит </a:t>
            </a:r>
            <a:r>
              <a:rPr lang="en-US" sz="2300" u="sng">
                <a:solidFill>
                  <a:srgbClr val="000000"/>
                </a:solidFill>
                <a:latin typeface="Montserrat"/>
                <a:ea typeface="Montserrat"/>
                <a:cs typeface="Montserrat"/>
                <a:sym typeface="Montserrat"/>
              </a:rPr>
              <a:t>3.13%</a:t>
            </a:r>
            <a:r>
              <a:rPr lang="en-US" sz="2300">
                <a:solidFill>
                  <a:srgbClr val="000000"/>
                </a:solidFill>
                <a:latin typeface="Montserrat"/>
                <a:ea typeface="Montserrat"/>
                <a:cs typeface="Montserrat"/>
                <a:sym typeface="Montserrat"/>
              </a:rPr>
              <a:t> всей выручки. В среднем клиенты совершают большое количество заказов (</a:t>
            </a:r>
            <a:r>
              <a:rPr lang="en-US" sz="2300" u="sng">
                <a:solidFill>
                  <a:srgbClr val="000000"/>
                </a:solidFill>
                <a:latin typeface="Montserrat"/>
                <a:ea typeface="Montserrat"/>
                <a:cs typeface="Montserrat"/>
                <a:sym typeface="Montserrat"/>
              </a:rPr>
              <a:t>118</a:t>
            </a:r>
            <a:r>
              <a:rPr lang="en-US" sz="2300">
                <a:solidFill>
                  <a:srgbClr val="000000"/>
                </a:solidFill>
                <a:latin typeface="Montserrat"/>
                <a:ea typeface="Montserrat"/>
                <a:cs typeface="Montserrat"/>
                <a:sym typeface="Montserrat"/>
              </a:rPr>
              <a:t>) с высоким средним чеком (</a:t>
            </a:r>
            <a:r>
              <a:rPr lang="en-US" sz="2300" u="sng">
                <a:solidFill>
                  <a:srgbClr val="000000"/>
                </a:solidFill>
                <a:latin typeface="Montserrat"/>
                <a:ea typeface="Montserrat"/>
                <a:cs typeface="Montserrat"/>
                <a:sym typeface="Montserrat"/>
              </a:rPr>
              <a:t>152 336 руб</a:t>
            </a:r>
            <a:r>
              <a:rPr lang="en-US" sz="2300">
                <a:solidFill>
                  <a:srgbClr val="000000"/>
                </a:solidFill>
                <a:latin typeface="Montserrat"/>
                <a:ea typeface="Montserrat"/>
                <a:cs typeface="Montserrat"/>
                <a:sym typeface="Montserrat"/>
              </a:rPr>
              <a:t>). Также у них самый высокий Life Time (от </a:t>
            </a:r>
            <a:r>
              <a:rPr lang="en-US" sz="2300" u="sng">
                <a:solidFill>
                  <a:srgbClr val="000000"/>
                </a:solidFill>
                <a:latin typeface="Montserrat"/>
                <a:ea typeface="Montserrat"/>
                <a:cs typeface="Montserrat"/>
                <a:sym typeface="Montserrat"/>
              </a:rPr>
              <a:t>10</a:t>
            </a:r>
            <a:r>
              <a:rPr lang="en-US" sz="2300">
                <a:solidFill>
                  <a:srgbClr val="000000"/>
                </a:solidFill>
                <a:latin typeface="Montserrat"/>
                <a:ea typeface="Montserrat"/>
                <a:cs typeface="Montserrat"/>
                <a:sym typeface="Montserrat"/>
              </a:rPr>
              <a:t> до </a:t>
            </a:r>
            <a:r>
              <a:rPr lang="en-US" sz="2300" u="sng">
                <a:solidFill>
                  <a:srgbClr val="000000"/>
                </a:solidFill>
                <a:latin typeface="Montserrat"/>
                <a:ea typeface="Montserrat"/>
                <a:cs typeface="Montserrat"/>
                <a:sym typeface="Montserrat"/>
              </a:rPr>
              <a:t>13</a:t>
            </a:r>
            <a:r>
              <a:rPr lang="en-US" sz="2300">
                <a:solidFill>
                  <a:srgbClr val="000000"/>
                </a:solidFill>
                <a:latin typeface="Montserrat"/>
                <a:ea typeface="Montserrat"/>
                <a:cs typeface="Montserrat"/>
                <a:sym typeface="Montserrat"/>
              </a:rPr>
              <a:t> месяцев, медиана — </a:t>
            </a:r>
            <a:r>
              <a:rPr lang="en-US" sz="2300" u="sng">
                <a:solidFill>
                  <a:srgbClr val="000000"/>
                </a:solidFill>
                <a:latin typeface="Montserrat"/>
                <a:ea typeface="Montserrat"/>
                <a:cs typeface="Montserrat"/>
                <a:sym typeface="Montserrat"/>
              </a:rPr>
              <a:t>12,5</a:t>
            </a:r>
            <a:r>
              <a:rPr lang="en-US" sz="2300">
                <a:solidFill>
                  <a:srgbClr val="000000"/>
                </a:solidFill>
                <a:latin typeface="Montserrat"/>
                <a:ea typeface="Montserrat"/>
                <a:cs typeface="Montserrat"/>
                <a:sym typeface="Montserrat"/>
              </a:rPr>
              <a:t> месяца). Их интересует большое количество разнообразных товаров (в среднем </a:t>
            </a:r>
            <a:r>
              <a:rPr lang="en-US" sz="2300" u="sng">
                <a:solidFill>
                  <a:srgbClr val="000000"/>
                </a:solidFill>
                <a:latin typeface="Montserrat"/>
                <a:ea typeface="Montserrat"/>
                <a:cs typeface="Montserrat"/>
                <a:sym typeface="Montserrat"/>
              </a:rPr>
              <a:t>1133</a:t>
            </a:r>
            <a:r>
              <a:rPr lang="en-US" b="true" sz="2300">
                <a:solidFill>
                  <a:srgbClr val="000000"/>
                </a:solidFill>
                <a:latin typeface="Montserrat Bold"/>
                <a:ea typeface="Montserrat Bold"/>
                <a:cs typeface="Montserrat Bold"/>
                <a:sym typeface="Montserrat Bold"/>
              </a:rPr>
              <a:t> </a:t>
            </a:r>
            <a:r>
              <a:rPr lang="en-US" sz="2300">
                <a:solidFill>
                  <a:srgbClr val="000000"/>
                </a:solidFill>
                <a:latin typeface="Montserrat"/>
                <a:ea typeface="Montserrat"/>
                <a:cs typeface="Montserrat"/>
                <a:sym typeface="Montserrat"/>
              </a:rPr>
              <a:t>артикулов). Время с последней покупки — всего </a:t>
            </a:r>
            <a:r>
              <a:rPr lang="en-US" sz="2300" u="sng">
                <a:solidFill>
                  <a:srgbClr val="000000"/>
                </a:solidFill>
                <a:latin typeface="Montserrat"/>
                <a:ea typeface="Montserrat"/>
                <a:cs typeface="Montserrat"/>
                <a:sym typeface="Montserrat"/>
              </a:rPr>
              <a:t>1</a:t>
            </a:r>
            <a:r>
              <a:rPr lang="en-US" sz="2300">
                <a:solidFill>
                  <a:srgbClr val="000000"/>
                </a:solidFill>
                <a:latin typeface="Montserrat"/>
                <a:ea typeface="Montserrat"/>
                <a:cs typeface="Montserrat"/>
                <a:sym typeface="Montserrat"/>
              </a:rPr>
              <a:t> месяц. Около половины заказов совершаются в будние дни.</a:t>
            </a:r>
          </a:p>
          <a:p>
            <a:pPr algn="l">
              <a:lnSpc>
                <a:spcPts val="2990"/>
              </a:lnSpc>
            </a:pPr>
          </a:p>
          <a:p>
            <a:pPr algn="l">
              <a:lnSpc>
                <a:spcPts val="2990"/>
              </a:lnSpc>
            </a:pPr>
            <a:r>
              <a:rPr lang="en-US" sz="2300">
                <a:solidFill>
                  <a:srgbClr val="000000"/>
                </a:solidFill>
                <a:latin typeface="Montserrat"/>
                <a:ea typeface="Montserrat"/>
                <a:cs typeface="Montserrat"/>
                <a:sym typeface="Montserrat"/>
              </a:rPr>
              <a:t>Это наиболее ценный сегмент с высокой частотой заказов и большим вкладом в выручку на 1 покупателя. Их необходимо поддерживать индивидуальным подходом, например, персональными менеджерами, специальной ценовой программой, эксклюзивными предложениями и др. Однако этот сегмент очень мал. Возможно из-за заточенности бизнеса на работу с b2c, а не b2b.</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57693" y="4562649"/>
            <a:ext cx="10757059" cy="1209327"/>
          </a:xfrm>
          <a:prstGeom prst="rect">
            <a:avLst/>
          </a:prstGeom>
        </p:spPr>
        <p:txBody>
          <a:bodyPr anchor="t" rtlCol="false" tIns="0" lIns="0" bIns="0" rIns="0">
            <a:spAutoFit/>
          </a:bodyPr>
          <a:lstStyle/>
          <a:p>
            <a:pPr algn="ctr">
              <a:lnSpc>
                <a:spcPts val="9454"/>
              </a:lnSpc>
            </a:pPr>
            <a:r>
              <a:rPr lang="en-US" sz="8293" b="true">
                <a:solidFill>
                  <a:srgbClr val="373951"/>
                </a:solidFill>
                <a:latin typeface="Montserrat Ultra-Bold"/>
                <a:ea typeface="Montserrat Ultra-Bold"/>
                <a:cs typeface="Montserrat Ultra-Bold"/>
                <a:sym typeface="Montserrat Ultra-Bold"/>
              </a:rPr>
              <a:t>Дизайн А/Б теста</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6</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1430035" y="3524154"/>
            <a:ext cx="8190373" cy="8630180"/>
          </a:xfrm>
          <a:custGeom>
            <a:avLst/>
            <a:gdLst/>
            <a:ahLst/>
            <a:cxnLst/>
            <a:rect r="r" b="b" t="t" l="l"/>
            <a:pathLst>
              <a:path h="8630180" w="8190373">
                <a:moveTo>
                  <a:pt x="0" y="8630181"/>
                </a:moveTo>
                <a:lnTo>
                  <a:pt x="8190373" y="8630181"/>
                </a:lnTo>
                <a:lnTo>
                  <a:pt x="8190373" y="0"/>
                </a:lnTo>
                <a:lnTo>
                  <a:pt x="0" y="0"/>
                </a:lnTo>
                <a:lnTo>
                  <a:pt x="0" y="863018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88891" y="-234863"/>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5494" y="940504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1889993" y="2602873"/>
            <a:ext cx="2571319" cy="0"/>
          </a:xfrm>
          <a:prstGeom prst="line">
            <a:avLst/>
          </a:prstGeom>
          <a:ln cap="flat" w="28575">
            <a:solidFill>
              <a:srgbClr val="39C697"/>
            </a:solidFill>
            <a:prstDash val="solid"/>
            <a:headEnd type="none" len="sm" w="sm"/>
            <a:tailEnd type="none" len="sm" w="sm"/>
          </a:ln>
        </p:spPr>
      </p:sp>
      <p:sp>
        <p:nvSpPr>
          <p:cNvPr name="TextBox 7" id="7"/>
          <p:cNvSpPr txBox="true"/>
          <p:nvPr/>
        </p:nvSpPr>
        <p:spPr>
          <a:xfrm rot="0">
            <a:off x="1889964" y="1784875"/>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Гипотеза</a:t>
            </a:r>
          </a:p>
        </p:txBody>
      </p:sp>
      <p:sp>
        <p:nvSpPr>
          <p:cNvPr name="TextBox 8" id="8"/>
          <p:cNvSpPr txBox="true"/>
          <p:nvPr/>
        </p:nvSpPr>
        <p:spPr>
          <a:xfrm rot="0">
            <a:off x="1869919" y="2909740"/>
            <a:ext cx="13944191" cy="49295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Как видно из результатов сравнения кластеров, у компании значительная доля клиентов с</a:t>
            </a:r>
            <a:r>
              <a:rPr lang="en-US" sz="2799">
                <a:solidFill>
                  <a:srgbClr val="000000"/>
                </a:solidFill>
                <a:latin typeface="Montserrat"/>
                <a:ea typeface="Montserrat"/>
                <a:cs typeface="Montserrat"/>
                <a:sym typeface="Montserrat"/>
              </a:rPr>
              <a:t>овершает только одну покупку и больше не возвращается (клас</a:t>
            </a:r>
            <a:r>
              <a:rPr lang="en-US" sz="2799">
                <a:solidFill>
                  <a:srgbClr val="000000"/>
                </a:solidFill>
                <a:latin typeface="Montserrat"/>
                <a:ea typeface="Montserrat"/>
                <a:cs typeface="Montserrat"/>
                <a:sym typeface="Montserrat"/>
              </a:rPr>
              <a:t>теры 0 и 1). Есл</a:t>
            </a:r>
            <a:r>
              <a:rPr lang="en-US" sz="2799">
                <a:solidFill>
                  <a:srgbClr val="000000"/>
                </a:solidFill>
                <a:latin typeface="Montserrat"/>
                <a:ea typeface="Montserrat"/>
                <a:cs typeface="Montserrat"/>
                <a:sym typeface="Montserrat"/>
              </a:rPr>
              <a:t>и удастся вернуть часть таких клиентов, это может существенно увеличить выручку. Чтобы их поведение стало больше похоже на поведение клиентов из кластера 2.</a:t>
            </a:r>
          </a:p>
          <a:p>
            <a:pPr algn="l">
              <a:lnSpc>
                <a:spcPts val="3919"/>
              </a:lnSpc>
            </a:pPr>
          </a:p>
          <a:p>
            <a:pPr algn="l">
              <a:lnSpc>
                <a:spcPts val="3919"/>
              </a:lnSpc>
            </a:pPr>
            <a:r>
              <a:rPr lang="en-US" b="true" sz="2799">
                <a:solidFill>
                  <a:srgbClr val="000000"/>
                </a:solidFill>
                <a:latin typeface="Montserrat Bold"/>
                <a:ea typeface="Montserrat Bold"/>
                <a:cs typeface="Montserrat Bold"/>
                <a:sym typeface="Montserrat Bold"/>
              </a:rPr>
              <a:t>Гипотеза:</a:t>
            </a:r>
            <a:r>
              <a:rPr lang="en-US" sz="2799">
                <a:solidFill>
                  <a:srgbClr val="000000"/>
                </a:solidFill>
                <a:latin typeface="Montserrat"/>
                <a:ea typeface="Montserrat"/>
                <a:cs typeface="Montserrat"/>
                <a:sym typeface="Montserrat"/>
              </a:rPr>
              <a:t> если предложить клиентам из кластера "0" скидку 10% на второй заказ, то в течение 2-х недель доля повторных покупок среди них увеличится на 8%, так как это привлечет их внимание и скидка снизит барьер для повторной покупки.</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2475698" y="4643634"/>
            <a:ext cx="8190373" cy="8630180"/>
          </a:xfrm>
          <a:custGeom>
            <a:avLst/>
            <a:gdLst/>
            <a:ahLst/>
            <a:cxnLst/>
            <a:rect r="r" b="b" t="t" l="l"/>
            <a:pathLst>
              <a:path h="8630180" w="8190373">
                <a:moveTo>
                  <a:pt x="0" y="8630181"/>
                </a:moveTo>
                <a:lnTo>
                  <a:pt x="8190373" y="8630181"/>
                </a:lnTo>
                <a:lnTo>
                  <a:pt x="8190373" y="0"/>
                </a:lnTo>
                <a:lnTo>
                  <a:pt x="0" y="0"/>
                </a:lnTo>
                <a:lnTo>
                  <a:pt x="0" y="863018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611645" y="-890567"/>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1318585" y="1590961"/>
            <a:ext cx="4258661" cy="0"/>
          </a:xfrm>
          <a:prstGeom prst="line">
            <a:avLst/>
          </a:prstGeom>
          <a:ln cap="flat" w="28575">
            <a:solidFill>
              <a:srgbClr val="39C697"/>
            </a:solidFill>
            <a:prstDash val="solid"/>
            <a:headEnd type="none" len="sm" w="sm"/>
            <a:tailEnd type="none" len="sm" w="sm"/>
          </a:ln>
        </p:spPr>
      </p:sp>
      <p:sp>
        <p:nvSpPr>
          <p:cNvPr name="Freeform 6" id="6"/>
          <p:cNvSpPr/>
          <p:nvPr/>
        </p:nvSpPr>
        <p:spPr>
          <a:xfrm flipH="false" flipV="false" rot="0">
            <a:off x="1318556" y="2945884"/>
            <a:ext cx="6851780" cy="924990"/>
          </a:xfrm>
          <a:custGeom>
            <a:avLst/>
            <a:gdLst/>
            <a:ahLst/>
            <a:cxnLst/>
            <a:rect r="r" b="b" t="t" l="l"/>
            <a:pathLst>
              <a:path h="924990" w="6851780">
                <a:moveTo>
                  <a:pt x="0" y="0"/>
                </a:moveTo>
                <a:lnTo>
                  <a:pt x="6851780" y="0"/>
                </a:lnTo>
                <a:lnTo>
                  <a:pt x="6851780" y="924990"/>
                </a:lnTo>
                <a:lnTo>
                  <a:pt x="0" y="924990"/>
                </a:lnTo>
                <a:lnTo>
                  <a:pt x="0" y="0"/>
                </a:lnTo>
                <a:close/>
              </a:path>
            </a:pathLst>
          </a:custGeom>
          <a:blipFill>
            <a:blip r:embed="rId6"/>
            <a:stretch>
              <a:fillRect l="0" t="0" r="0" b="0"/>
            </a:stretch>
          </a:blipFill>
        </p:spPr>
      </p:sp>
      <p:sp>
        <p:nvSpPr>
          <p:cNvPr name="Freeform 7" id="7"/>
          <p:cNvSpPr/>
          <p:nvPr/>
        </p:nvSpPr>
        <p:spPr>
          <a:xfrm flipH="false" flipV="false" rot="0">
            <a:off x="1318556" y="4118524"/>
            <a:ext cx="12506731" cy="2094877"/>
          </a:xfrm>
          <a:custGeom>
            <a:avLst/>
            <a:gdLst/>
            <a:ahLst/>
            <a:cxnLst/>
            <a:rect r="r" b="b" t="t" l="l"/>
            <a:pathLst>
              <a:path h="2094877" w="12506731">
                <a:moveTo>
                  <a:pt x="0" y="0"/>
                </a:moveTo>
                <a:lnTo>
                  <a:pt x="12506731" y="0"/>
                </a:lnTo>
                <a:lnTo>
                  <a:pt x="12506731" y="2094877"/>
                </a:lnTo>
                <a:lnTo>
                  <a:pt x="0" y="2094877"/>
                </a:lnTo>
                <a:lnTo>
                  <a:pt x="0" y="0"/>
                </a:lnTo>
                <a:close/>
              </a:path>
            </a:pathLst>
          </a:custGeom>
          <a:blipFill>
            <a:blip r:embed="rId7"/>
            <a:stretch>
              <a:fillRect l="0" t="0" r="0" b="0"/>
            </a:stretch>
          </a:blipFill>
        </p:spPr>
      </p:sp>
      <p:sp>
        <p:nvSpPr>
          <p:cNvPr name="TextBox 8" id="8"/>
          <p:cNvSpPr txBox="true"/>
          <p:nvPr/>
        </p:nvSpPr>
        <p:spPr>
          <a:xfrm rot="0">
            <a:off x="1318556" y="772964"/>
            <a:ext cx="9136664"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План А/В теста</a:t>
            </a:r>
          </a:p>
        </p:txBody>
      </p:sp>
      <p:sp>
        <p:nvSpPr>
          <p:cNvPr name="TextBox 9" id="9"/>
          <p:cNvSpPr txBox="true"/>
          <p:nvPr/>
        </p:nvSpPr>
        <p:spPr>
          <a:xfrm rot="0">
            <a:off x="1318556" y="1803925"/>
            <a:ext cx="14892176" cy="8959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1. Определение размера выборки.</a:t>
            </a:r>
          </a:p>
          <a:p>
            <a:pPr algn="l">
              <a:lnSpc>
                <a:spcPts val="3640"/>
              </a:lnSpc>
            </a:pPr>
            <a:r>
              <a:rPr lang="en-US" sz="2600">
                <a:solidFill>
                  <a:srgbClr val="000000"/>
                </a:solidFill>
                <a:latin typeface="Montserrat"/>
                <a:ea typeface="Montserrat"/>
                <a:cs typeface="Montserrat"/>
                <a:sym typeface="Montserrat"/>
              </a:rPr>
              <a:t>Для этого можно использовать формулу для сравнения долей в двух группах.</a:t>
            </a:r>
          </a:p>
        </p:txBody>
      </p:sp>
      <p:sp>
        <p:nvSpPr>
          <p:cNvPr name="TextBox 10" id="10"/>
          <p:cNvSpPr txBox="true"/>
          <p:nvPr/>
        </p:nvSpPr>
        <p:spPr>
          <a:xfrm rot="0">
            <a:off x="1318585" y="6501043"/>
            <a:ext cx="14462770" cy="3181985"/>
          </a:xfrm>
          <a:prstGeom prst="rect">
            <a:avLst/>
          </a:prstGeom>
        </p:spPr>
        <p:txBody>
          <a:bodyPr anchor="t" rtlCol="false" tIns="0" lIns="0" bIns="0" rIns="0">
            <a:spAutoFit/>
          </a:bodyPr>
          <a:lstStyle/>
          <a:p>
            <a:pPr algn="l">
              <a:lnSpc>
                <a:spcPts val="3640"/>
              </a:lnSpc>
            </a:pPr>
            <a:r>
              <a:rPr lang="en-US" sz="2600">
                <a:solidFill>
                  <a:srgbClr val="000000"/>
                </a:solidFill>
                <a:latin typeface="Montserrat"/>
                <a:ea typeface="Montserrat"/>
                <a:cs typeface="Montserrat"/>
                <a:sym typeface="Montserrat"/>
              </a:rPr>
              <a:t>Подставив данные в формулу мы получаем размер выборки 33 человека в каждой группе. Такой малый размер выборки для обнаружения стат. значимого результата обусловлен сильным приростом конверсии (с 0.6 до 8.6).</a:t>
            </a:r>
          </a:p>
          <a:p>
            <a:pPr algn="l">
              <a:lnSpc>
                <a:spcPts val="3640"/>
              </a:lnSpc>
            </a:pPr>
          </a:p>
          <a:p>
            <a:pPr algn="l">
              <a:lnSpc>
                <a:spcPts val="3640"/>
              </a:lnSpc>
            </a:pPr>
            <a:r>
              <a:rPr lang="en-US" sz="2600">
                <a:solidFill>
                  <a:srgbClr val="000000"/>
                </a:solidFill>
                <a:latin typeface="Montserrat"/>
                <a:ea typeface="Montserrat"/>
                <a:cs typeface="Montserrat"/>
                <a:sym typeface="Montserrat"/>
              </a:rPr>
              <a:t>Однако, для </a:t>
            </a:r>
            <a:r>
              <a:rPr lang="en-US" sz="2600">
                <a:solidFill>
                  <a:srgbClr val="000000"/>
                </a:solidFill>
                <a:latin typeface="Montserrat"/>
                <a:ea typeface="Montserrat"/>
                <a:cs typeface="Montserrat"/>
                <a:sym typeface="Montserrat"/>
              </a:rPr>
              <a:t>повышение точности и получения дополнительной ценной информации увеличим размер выборки до 10 000 в каждой группе, т.к. затраты на эксперимент минимальны.</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3853918" y="5674165"/>
            <a:ext cx="5904715" cy="6221787"/>
          </a:xfrm>
          <a:custGeom>
            <a:avLst/>
            <a:gdLst/>
            <a:ahLst/>
            <a:cxnLst/>
            <a:rect r="r" b="b" t="t" l="l"/>
            <a:pathLst>
              <a:path h="6221787" w="5904715">
                <a:moveTo>
                  <a:pt x="0" y="6221787"/>
                </a:moveTo>
                <a:lnTo>
                  <a:pt x="5904715" y="6221787"/>
                </a:lnTo>
                <a:lnTo>
                  <a:pt x="5904715" y="0"/>
                </a:lnTo>
                <a:lnTo>
                  <a:pt x="0" y="0"/>
                </a:lnTo>
                <a:lnTo>
                  <a:pt x="0" y="62217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61124" y="-687020"/>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678708" y="1520115"/>
            <a:ext cx="14657313" cy="40963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2. Разделение на группы.</a:t>
            </a:r>
          </a:p>
          <a:p>
            <a:pPr algn="l">
              <a:lnSpc>
                <a:spcPts val="3640"/>
              </a:lnSpc>
            </a:pPr>
          </a:p>
          <a:p>
            <a:pPr algn="l">
              <a:lnSpc>
                <a:spcPts val="3640"/>
              </a:lnSpc>
            </a:pPr>
            <a:r>
              <a:rPr lang="en-US" sz="2600">
                <a:solidFill>
                  <a:srgbClr val="000000"/>
                </a:solidFill>
                <a:latin typeface="Montserrat"/>
                <a:ea typeface="Montserrat"/>
                <a:cs typeface="Montserrat"/>
                <a:sym typeface="Montserrat"/>
              </a:rPr>
              <a:t>Группа A (контро</a:t>
            </a:r>
            <a:r>
              <a:rPr lang="en-US" sz="2600">
                <a:solidFill>
                  <a:srgbClr val="000000"/>
                </a:solidFill>
                <a:latin typeface="Montserrat"/>
                <a:ea typeface="Montserrat"/>
                <a:cs typeface="Montserrat"/>
                <a:sym typeface="Montserrat"/>
              </a:rPr>
              <a:t>льная группа): Клиенты, которые не получат никакого специального предложения.</a:t>
            </a:r>
          </a:p>
          <a:p>
            <a:pPr algn="l">
              <a:lnSpc>
                <a:spcPts val="3640"/>
              </a:lnSpc>
            </a:pPr>
            <a:r>
              <a:rPr lang="en-US" sz="2600">
                <a:solidFill>
                  <a:srgbClr val="000000"/>
                </a:solidFill>
                <a:latin typeface="Montserrat"/>
                <a:ea typeface="Montserrat"/>
                <a:cs typeface="Montserrat"/>
                <a:sym typeface="Montserrat"/>
              </a:rPr>
              <a:t>Группа B (тестовая группа): Клиенты, которые получат предложение скидки.</a:t>
            </a:r>
          </a:p>
          <a:p>
            <a:pPr algn="l">
              <a:lnSpc>
                <a:spcPts val="3640"/>
              </a:lnSpc>
            </a:pPr>
          </a:p>
          <a:p>
            <a:pPr algn="l">
              <a:lnSpc>
                <a:spcPts val="3640"/>
              </a:lnSpc>
            </a:pPr>
            <a:r>
              <a:rPr lang="en-US" sz="2600">
                <a:solidFill>
                  <a:srgbClr val="000000"/>
                </a:solidFill>
                <a:latin typeface="Montserrat"/>
                <a:ea typeface="Montserrat"/>
                <a:cs typeface="Montserrat"/>
                <a:sym typeface="Montserrat"/>
              </a:rPr>
              <a:t>Распределение по группам будет случайным образом поровну. Но после необходимо проверить группы на однородность по среднему чеку и давности покупки с помощью t-теста или теста Манна-Уитни.</a:t>
            </a:r>
          </a:p>
        </p:txBody>
      </p:sp>
      <p:sp>
        <p:nvSpPr>
          <p:cNvPr name="TextBox 6" id="6"/>
          <p:cNvSpPr txBox="true"/>
          <p:nvPr/>
        </p:nvSpPr>
        <p:spPr>
          <a:xfrm rot="0">
            <a:off x="1678708" y="6087136"/>
            <a:ext cx="14657313" cy="22675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3. Формат предложения.</a:t>
            </a:r>
          </a:p>
          <a:p>
            <a:pPr algn="l">
              <a:lnSpc>
                <a:spcPts val="3640"/>
              </a:lnSpc>
            </a:pPr>
          </a:p>
          <a:p>
            <a:pPr algn="l">
              <a:lnSpc>
                <a:spcPts val="3640"/>
              </a:lnSpc>
            </a:pPr>
            <a:r>
              <a:rPr lang="en-US" sz="2600">
                <a:solidFill>
                  <a:srgbClr val="000000"/>
                </a:solidFill>
                <a:latin typeface="Montserrat"/>
                <a:ea typeface="Montserrat"/>
                <a:cs typeface="Montserrat"/>
                <a:sym typeface="Montserrat"/>
              </a:rPr>
              <a:t>Отправляем клиент</a:t>
            </a:r>
            <a:r>
              <a:rPr lang="en-US" sz="2600">
                <a:solidFill>
                  <a:srgbClr val="000000"/>
                </a:solidFill>
                <a:latin typeface="Montserrat"/>
                <a:ea typeface="Montserrat"/>
                <a:cs typeface="Montserrat"/>
                <a:sym typeface="Montserrat"/>
              </a:rPr>
              <a:t>ам из группы B персонализированное предложение по e-mail, с предложением скидки</a:t>
            </a:r>
            <a:r>
              <a:rPr lang="en-US" sz="2600">
                <a:solidFill>
                  <a:srgbClr val="000000"/>
                </a:solidFill>
                <a:latin typeface="Montserrat"/>
                <a:ea typeface="Montserrat"/>
                <a:cs typeface="Montserrat"/>
                <a:sym typeface="Montserrat"/>
              </a:rPr>
              <a:t> 10% на второй заказ c ограничением по времени в 2 недели.</a:t>
            </a:r>
          </a:p>
        </p:txBody>
      </p:sp>
      <p:sp>
        <p:nvSpPr>
          <p:cNvPr name="Freeform 7" id="7"/>
          <p:cNvSpPr/>
          <p:nvPr/>
        </p:nvSpPr>
        <p:spPr>
          <a:xfrm flipH="false" flipV="false" rot="0">
            <a:off x="-592929" y="955692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1914571" y="-3122741"/>
            <a:ext cx="14326686" cy="15096001"/>
          </a:xfrm>
          <a:custGeom>
            <a:avLst/>
            <a:gdLst/>
            <a:ahLst/>
            <a:cxnLst/>
            <a:rect r="r" b="b" t="t" l="l"/>
            <a:pathLst>
              <a:path h="15096001" w="14326686">
                <a:moveTo>
                  <a:pt x="0" y="15096001"/>
                </a:moveTo>
                <a:lnTo>
                  <a:pt x="14326686" y="15096001"/>
                </a:lnTo>
                <a:lnTo>
                  <a:pt x="14326686" y="0"/>
                </a:lnTo>
                <a:lnTo>
                  <a:pt x="0" y="0"/>
                </a:lnTo>
                <a:lnTo>
                  <a:pt x="0" y="150960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61124" y="-687020"/>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023174" y="1520115"/>
            <a:ext cx="14657313" cy="40963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4. Метрики для оценки.</a:t>
            </a:r>
          </a:p>
          <a:p>
            <a:pPr algn="l">
              <a:lnSpc>
                <a:spcPts val="3640"/>
              </a:lnSpc>
            </a:pPr>
          </a:p>
          <a:p>
            <a:pPr algn="l">
              <a:lnSpc>
                <a:spcPts val="3640"/>
              </a:lnSpc>
            </a:pPr>
            <a:r>
              <a:rPr lang="en-US" sz="2600">
                <a:solidFill>
                  <a:srgbClr val="000000"/>
                </a:solidFill>
                <a:latin typeface="Montserrat"/>
                <a:ea typeface="Montserrat"/>
                <a:cs typeface="Montserrat"/>
                <a:sym typeface="Montserrat"/>
              </a:rPr>
              <a:t>Первич</a:t>
            </a:r>
            <a:r>
              <a:rPr lang="en-US" sz="2600">
                <a:solidFill>
                  <a:srgbClr val="000000"/>
                </a:solidFill>
                <a:latin typeface="Montserrat"/>
                <a:ea typeface="Montserrat"/>
                <a:cs typeface="Montserrat"/>
                <a:sym typeface="Montserrat"/>
              </a:rPr>
              <a:t>ная метрика: </a:t>
            </a:r>
          </a:p>
          <a:p>
            <a:pPr algn="l">
              <a:lnSpc>
                <a:spcPts val="3640"/>
              </a:lnSpc>
            </a:pPr>
            <a:r>
              <a:rPr lang="en-US" sz="2600">
                <a:solidFill>
                  <a:srgbClr val="000000"/>
                </a:solidFill>
                <a:latin typeface="Montserrat"/>
                <a:ea typeface="Montserrat"/>
                <a:cs typeface="Montserrat"/>
                <a:sym typeface="Montserrat"/>
              </a:rPr>
              <a:t>  • д</a:t>
            </a:r>
            <a:r>
              <a:rPr lang="en-US" sz="2600">
                <a:solidFill>
                  <a:srgbClr val="000000"/>
                </a:solidFill>
                <a:latin typeface="Montserrat"/>
                <a:ea typeface="Montserrat"/>
                <a:cs typeface="Montserrat"/>
                <a:sym typeface="Montserrat"/>
              </a:rPr>
              <a:t>оля клиентов, совершивших повторную покупку.</a:t>
            </a:r>
          </a:p>
          <a:p>
            <a:pPr algn="l">
              <a:lnSpc>
                <a:spcPts val="3640"/>
              </a:lnSpc>
            </a:pPr>
          </a:p>
          <a:p>
            <a:pPr algn="l">
              <a:lnSpc>
                <a:spcPts val="3640"/>
              </a:lnSpc>
            </a:pPr>
            <a:r>
              <a:rPr lang="en-US" sz="2600">
                <a:solidFill>
                  <a:srgbClr val="000000"/>
                </a:solidFill>
                <a:latin typeface="Montserrat"/>
                <a:ea typeface="Montserrat"/>
                <a:cs typeface="Montserrat"/>
                <a:sym typeface="Montserrat"/>
              </a:rPr>
              <a:t>Вторичные метрики:</a:t>
            </a:r>
          </a:p>
          <a:p>
            <a:pPr algn="l">
              <a:lnSpc>
                <a:spcPts val="3640"/>
              </a:lnSpc>
            </a:pPr>
            <a:r>
              <a:rPr lang="en-US" sz="2600">
                <a:solidFill>
                  <a:srgbClr val="000000"/>
                </a:solidFill>
                <a:latin typeface="Montserrat"/>
                <a:ea typeface="Montserrat"/>
                <a:cs typeface="Montserrat"/>
                <a:sym typeface="Montserrat"/>
              </a:rPr>
              <a:t>  • </a:t>
            </a:r>
            <a:r>
              <a:rPr lang="en-US" sz="2600">
                <a:solidFill>
                  <a:srgbClr val="000000"/>
                </a:solidFill>
                <a:latin typeface="Montserrat"/>
                <a:ea typeface="Montserrat"/>
                <a:cs typeface="Montserrat"/>
                <a:sym typeface="Montserrat"/>
              </a:rPr>
              <a:t>средний чек повторных покупок</a:t>
            </a:r>
          </a:p>
          <a:p>
            <a:pPr algn="l">
              <a:lnSpc>
                <a:spcPts val="3640"/>
              </a:lnSpc>
            </a:pPr>
            <a:r>
              <a:rPr lang="en-US" sz="2600">
                <a:solidFill>
                  <a:srgbClr val="000000"/>
                </a:solidFill>
                <a:latin typeface="Montserrat"/>
                <a:ea typeface="Montserrat"/>
                <a:cs typeface="Montserrat"/>
                <a:sym typeface="Montserrat"/>
              </a:rPr>
              <a:t>  • общая выручка от повторных покупок</a:t>
            </a:r>
          </a:p>
          <a:p>
            <a:pPr algn="l">
              <a:lnSpc>
                <a:spcPts val="3640"/>
              </a:lnSpc>
            </a:pPr>
            <a:r>
              <a:rPr lang="en-US" sz="2600">
                <a:solidFill>
                  <a:srgbClr val="000000"/>
                </a:solidFill>
                <a:latin typeface="Montserrat"/>
                <a:ea typeface="Montserrat"/>
                <a:cs typeface="Montserrat"/>
                <a:sym typeface="Montserrat"/>
              </a:rPr>
              <a:t>  • время между первой и второй покупкой</a:t>
            </a:r>
          </a:p>
        </p:txBody>
      </p:sp>
      <p:sp>
        <p:nvSpPr>
          <p:cNvPr name="TextBox 6" id="6"/>
          <p:cNvSpPr txBox="true"/>
          <p:nvPr/>
        </p:nvSpPr>
        <p:spPr>
          <a:xfrm rot="0">
            <a:off x="2023174" y="6087136"/>
            <a:ext cx="14657313" cy="13531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5. Продолжительность эксперимента.</a:t>
            </a:r>
          </a:p>
          <a:p>
            <a:pPr algn="l">
              <a:lnSpc>
                <a:spcPts val="3640"/>
              </a:lnSpc>
            </a:pPr>
          </a:p>
          <a:p>
            <a:pPr algn="l">
              <a:lnSpc>
                <a:spcPts val="3640"/>
              </a:lnSpc>
            </a:pPr>
            <a:r>
              <a:rPr lang="en-US" sz="2600">
                <a:solidFill>
                  <a:srgbClr val="000000"/>
                </a:solidFill>
                <a:latin typeface="Montserrat"/>
                <a:ea typeface="Montserrat"/>
                <a:cs typeface="Montserrat"/>
                <a:sym typeface="Montserrat"/>
              </a:rPr>
              <a:t>Экс</a:t>
            </a:r>
            <a:r>
              <a:rPr lang="en-US" sz="2600">
                <a:solidFill>
                  <a:srgbClr val="000000"/>
                </a:solidFill>
                <a:latin typeface="Montserrat"/>
                <a:ea typeface="Montserrat"/>
                <a:cs typeface="Montserrat"/>
                <a:sym typeface="Montserrat"/>
              </a:rPr>
              <a:t>перимент длиться</a:t>
            </a:r>
            <a:r>
              <a:rPr lang="en-US" sz="2600">
                <a:solidFill>
                  <a:srgbClr val="000000"/>
                </a:solidFill>
                <a:latin typeface="Montserrat"/>
                <a:ea typeface="Montserrat"/>
                <a:cs typeface="Montserrat"/>
                <a:sym typeface="Montserrat"/>
              </a:rPr>
              <a:t> 2 недели.</a:t>
            </a:r>
          </a:p>
        </p:txBody>
      </p:sp>
      <p:sp>
        <p:nvSpPr>
          <p:cNvPr name="Freeform 7" id="7"/>
          <p:cNvSpPr/>
          <p:nvPr/>
        </p:nvSpPr>
        <p:spPr>
          <a:xfrm flipH="false" flipV="false" rot="0">
            <a:off x="-592929" y="955692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1914571" y="-3122741"/>
            <a:ext cx="14326686" cy="15096001"/>
          </a:xfrm>
          <a:custGeom>
            <a:avLst/>
            <a:gdLst/>
            <a:ahLst/>
            <a:cxnLst/>
            <a:rect r="r" b="b" t="t" l="l"/>
            <a:pathLst>
              <a:path h="15096001" w="14326686">
                <a:moveTo>
                  <a:pt x="0" y="15096001"/>
                </a:moveTo>
                <a:lnTo>
                  <a:pt x="14326686" y="15096001"/>
                </a:lnTo>
                <a:lnTo>
                  <a:pt x="14326686" y="0"/>
                </a:lnTo>
                <a:lnTo>
                  <a:pt x="0" y="0"/>
                </a:lnTo>
                <a:lnTo>
                  <a:pt x="0" y="1509600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61124" y="-687020"/>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023174" y="1520115"/>
            <a:ext cx="14046669" cy="4553585"/>
          </a:xfrm>
          <a:prstGeom prst="rect">
            <a:avLst/>
          </a:prstGeom>
        </p:spPr>
        <p:txBody>
          <a:bodyPr anchor="t" rtlCol="false" tIns="0" lIns="0" bIns="0" rIns="0">
            <a:spAutoFit/>
          </a:bodyPr>
          <a:lstStyle/>
          <a:p>
            <a:pPr algn="l">
              <a:lnSpc>
                <a:spcPts val="3640"/>
              </a:lnSpc>
            </a:pPr>
            <a:r>
              <a:rPr lang="en-US" sz="2600" b="true">
                <a:solidFill>
                  <a:srgbClr val="000000"/>
                </a:solidFill>
                <a:latin typeface="Montserrat Bold"/>
                <a:ea typeface="Montserrat Bold"/>
                <a:cs typeface="Montserrat Bold"/>
                <a:sym typeface="Montserrat Bold"/>
              </a:rPr>
              <a:t>6. Анализ результатов.</a:t>
            </a:r>
          </a:p>
          <a:p>
            <a:pPr algn="l">
              <a:lnSpc>
                <a:spcPts val="3640"/>
              </a:lnSpc>
            </a:pPr>
          </a:p>
          <a:p>
            <a:pPr algn="l">
              <a:lnSpc>
                <a:spcPts val="3640"/>
              </a:lnSpc>
            </a:pPr>
            <a:r>
              <a:rPr lang="en-US" sz="2600">
                <a:solidFill>
                  <a:srgbClr val="000000"/>
                </a:solidFill>
                <a:latin typeface="Montserrat"/>
                <a:ea typeface="Montserrat"/>
                <a:cs typeface="Montserrat"/>
                <a:sym typeface="Montserrat"/>
              </a:rPr>
              <a:t>Если</a:t>
            </a:r>
            <a:r>
              <a:rPr lang="en-US" sz="2600">
                <a:solidFill>
                  <a:srgbClr val="000000"/>
                </a:solidFill>
                <a:latin typeface="Montserrat"/>
                <a:ea typeface="Montserrat"/>
                <a:cs typeface="Montserrat"/>
                <a:sym typeface="Montserrat"/>
              </a:rPr>
              <a:t> разница в</a:t>
            </a:r>
            <a:r>
              <a:rPr lang="en-US" sz="2600">
                <a:solidFill>
                  <a:srgbClr val="000000"/>
                </a:solidFill>
                <a:latin typeface="Montserrat"/>
                <a:ea typeface="Montserrat"/>
                <a:cs typeface="Montserrat"/>
                <a:sym typeface="Montserrat"/>
              </a:rPr>
              <a:t> д</a:t>
            </a:r>
            <a:r>
              <a:rPr lang="en-US" sz="2600">
                <a:solidFill>
                  <a:srgbClr val="000000"/>
                </a:solidFill>
                <a:latin typeface="Montserrat"/>
                <a:ea typeface="Montserrat"/>
                <a:cs typeface="Montserrat"/>
                <a:sym typeface="Montserrat"/>
              </a:rPr>
              <a:t>оле повторных покупок между группами составит 8% или</a:t>
            </a:r>
            <a:r>
              <a:rPr lang="en-US" sz="2600">
                <a:solidFill>
                  <a:srgbClr val="000000"/>
                </a:solidFill>
                <a:latin typeface="Montserrat"/>
                <a:ea typeface="Montserrat"/>
                <a:cs typeface="Montserrat"/>
                <a:sym typeface="Montserrat"/>
              </a:rPr>
              <a:t> более, гипотеза подтве</a:t>
            </a:r>
            <a:r>
              <a:rPr lang="en-US" sz="2600">
                <a:solidFill>
                  <a:srgbClr val="000000"/>
                </a:solidFill>
                <a:latin typeface="Montserrat"/>
                <a:ea typeface="Montserrat"/>
                <a:cs typeface="Montserrat"/>
                <a:sym typeface="Montserrat"/>
              </a:rPr>
              <a:t>рждается. Если нет — гипотеза опровергается.</a:t>
            </a:r>
          </a:p>
          <a:p>
            <a:pPr algn="l">
              <a:lnSpc>
                <a:spcPts val="3640"/>
              </a:lnSpc>
            </a:pPr>
          </a:p>
          <a:p>
            <a:pPr algn="l">
              <a:lnSpc>
                <a:spcPts val="3640"/>
              </a:lnSpc>
            </a:pPr>
            <a:r>
              <a:rPr lang="en-US" sz="2600">
                <a:solidFill>
                  <a:srgbClr val="000000"/>
                </a:solidFill>
                <a:latin typeface="Montserrat"/>
                <a:ea typeface="Montserrat"/>
                <a:cs typeface="Montserrat"/>
                <a:sym typeface="Montserrat"/>
              </a:rPr>
              <a:t>Далее проверим статистическую значимость различий с помощью статистических тестов. Подойдет z-тест для пропорций, т.к. данные бинарны (купил/не купил).</a:t>
            </a:r>
          </a:p>
          <a:p>
            <a:pPr algn="l">
              <a:lnSpc>
                <a:spcPts val="3640"/>
              </a:lnSpc>
            </a:pPr>
          </a:p>
          <a:p>
            <a:pPr algn="l">
              <a:lnSpc>
                <a:spcPts val="3640"/>
              </a:lnSpc>
            </a:pPr>
            <a:r>
              <a:rPr lang="en-US" sz="2600">
                <a:solidFill>
                  <a:srgbClr val="000000"/>
                </a:solidFill>
                <a:latin typeface="Montserrat"/>
                <a:ea typeface="Montserrat"/>
                <a:cs typeface="Montserrat"/>
                <a:sym typeface="Montserrat"/>
              </a:rPr>
              <a:t>Если ∣Z∣ &gt; 1.96, различия статистически значимы на уровне α = 0.05</a:t>
            </a:r>
          </a:p>
        </p:txBody>
      </p:sp>
      <p:sp>
        <p:nvSpPr>
          <p:cNvPr name="Freeform 6" id="6"/>
          <p:cNvSpPr/>
          <p:nvPr/>
        </p:nvSpPr>
        <p:spPr>
          <a:xfrm flipH="false" flipV="false" rot="0">
            <a:off x="-592929" y="9556924"/>
            <a:ext cx="2271638" cy="1011911"/>
          </a:xfrm>
          <a:custGeom>
            <a:avLst/>
            <a:gdLst/>
            <a:ahLst/>
            <a:cxnLst/>
            <a:rect r="r" b="b" t="t" l="l"/>
            <a:pathLst>
              <a:path h="1011911" w="2271638">
                <a:moveTo>
                  <a:pt x="0" y="0"/>
                </a:moveTo>
                <a:lnTo>
                  <a:pt x="2271637" y="0"/>
                </a:lnTo>
                <a:lnTo>
                  <a:pt x="2271637"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057693" y="4562649"/>
            <a:ext cx="10757059" cy="1209327"/>
          </a:xfrm>
          <a:prstGeom prst="rect">
            <a:avLst/>
          </a:prstGeom>
        </p:spPr>
        <p:txBody>
          <a:bodyPr anchor="t" rtlCol="false" tIns="0" lIns="0" bIns="0" rIns="0">
            <a:spAutoFit/>
          </a:bodyPr>
          <a:lstStyle/>
          <a:p>
            <a:pPr algn="ctr">
              <a:lnSpc>
                <a:spcPts val="9454"/>
              </a:lnSpc>
            </a:pPr>
            <a:r>
              <a:rPr lang="en-US" sz="8293" b="true">
                <a:solidFill>
                  <a:srgbClr val="373951"/>
                </a:solidFill>
                <a:latin typeface="Montserrat Ultra-Bold"/>
                <a:ea typeface="Montserrat Ultra-Bold"/>
                <a:cs typeface="Montserrat Ultra-Bold"/>
                <a:sym typeface="Montserrat Ultra-Bold"/>
              </a:rPr>
              <a:t>Вывод</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7</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4095932" cy="4315876"/>
          </a:xfrm>
          <a:custGeom>
            <a:avLst/>
            <a:gdLst/>
            <a:ahLst/>
            <a:cxnLst/>
            <a:rect r="r" b="b" t="t" l="l"/>
            <a:pathLst>
              <a:path h="4315876" w="4095932">
                <a:moveTo>
                  <a:pt x="4095932" y="0"/>
                </a:moveTo>
                <a:lnTo>
                  <a:pt x="0" y="0"/>
                </a:lnTo>
                <a:lnTo>
                  <a:pt x="0" y="4315876"/>
                </a:lnTo>
                <a:lnTo>
                  <a:pt x="4095932" y="4315876"/>
                </a:lnTo>
                <a:lnTo>
                  <a:pt x="409593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192068" y="5971124"/>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685191" y="426085"/>
            <a:ext cx="10525558" cy="9387205"/>
          </a:xfrm>
          <a:prstGeom prst="rect">
            <a:avLst/>
          </a:prstGeom>
        </p:spPr>
        <p:txBody>
          <a:bodyPr anchor="t" rtlCol="false" tIns="0" lIns="0" bIns="0" rIns="0">
            <a:spAutoFit/>
          </a:bodyPr>
          <a:lstStyle/>
          <a:p>
            <a:pPr algn="just">
              <a:lnSpc>
                <a:spcPts val="3919"/>
              </a:lnSpc>
            </a:pPr>
            <a:r>
              <a:rPr lang="en-US" sz="2799">
                <a:solidFill>
                  <a:srgbClr val="000000"/>
                </a:solidFill>
                <a:latin typeface="Montserrat"/>
                <a:ea typeface="Montserrat"/>
                <a:cs typeface="Montserrat"/>
                <a:sym typeface="Montserrat"/>
              </a:rPr>
              <a:t>Интернет-магазин TENNIS STORE основан в 2017 году и занимает лидирующие позиции в продаже товаров для тенниса. </a:t>
            </a:r>
          </a:p>
          <a:p>
            <a:pPr algn="just">
              <a:lnSpc>
                <a:spcPts val="3919"/>
              </a:lnSpc>
            </a:pPr>
          </a:p>
          <a:p>
            <a:pPr algn="just">
              <a:lnSpc>
                <a:spcPts val="3919"/>
              </a:lnSpc>
            </a:pPr>
            <a:r>
              <a:rPr lang="en-US" sz="2799">
                <a:solidFill>
                  <a:srgbClr val="000000"/>
                </a:solidFill>
                <a:latin typeface="Montserrat"/>
                <a:ea typeface="Montserrat"/>
                <a:cs typeface="Montserrat"/>
                <a:sym typeface="Montserrat"/>
              </a:rPr>
              <a:t>Головной офис базируется в Калининграде. Близость к Европе помогает поддерживать широкий ассортимент и предлагать конкурентные цены на товар.</a:t>
            </a:r>
          </a:p>
          <a:p>
            <a:pPr algn="just">
              <a:lnSpc>
                <a:spcPts val="3919"/>
              </a:lnSpc>
            </a:pPr>
          </a:p>
          <a:p>
            <a:pPr algn="just">
              <a:lnSpc>
                <a:spcPts val="3919"/>
              </a:lnSpc>
            </a:pPr>
            <a:r>
              <a:rPr lang="en-US" sz="2799">
                <a:solidFill>
                  <a:srgbClr val="000000"/>
                </a:solidFill>
                <a:latin typeface="Montserrat"/>
                <a:ea typeface="Montserrat"/>
                <a:cs typeface="Montserrat"/>
                <a:sym typeface="Montserrat"/>
              </a:rPr>
              <a:t>Компания сотрудничает с федерацией тенниса калининградской области и является спонсором Турниров в Калининграде, Пскове, Москве и Санкт-Петербурге. Собственная команда участвует в турнирах по теннису разных уровней и категорий.</a:t>
            </a:r>
          </a:p>
          <a:p>
            <a:pPr algn="just">
              <a:lnSpc>
                <a:spcPts val="3919"/>
              </a:lnSpc>
            </a:pPr>
          </a:p>
          <a:p>
            <a:pPr algn="just">
              <a:lnSpc>
                <a:spcPts val="3919"/>
              </a:lnSpc>
            </a:pPr>
            <a:r>
              <a:rPr lang="en-US" sz="2799">
                <a:solidFill>
                  <a:srgbClr val="000000"/>
                </a:solidFill>
                <a:latin typeface="Montserrat"/>
                <a:ea typeface="Montserrat"/>
                <a:cs typeface="Montserrat"/>
                <a:sym typeface="Montserrat"/>
              </a:rPr>
              <a:t>Маркетинговое УТП: В наличии более 12'000 теннисных товаров из Европы от ведущих мировых брендов: Nike, Wilson, Adidas, Babolat и т.д. Оригинальные ракетки, кроссовки, одежда, мячи с доставкой по всей России</a:t>
            </a:r>
          </a:p>
          <a:p>
            <a:pPr algn="just">
              <a:lnSpc>
                <a:spcPts val="3919"/>
              </a:lnSpc>
            </a:pPr>
          </a:p>
        </p:txBody>
      </p:sp>
      <p:grpSp>
        <p:nvGrpSpPr>
          <p:cNvPr name="Group 5" id="5"/>
          <p:cNvGrpSpPr/>
          <p:nvPr/>
        </p:nvGrpSpPr>
        <p:grpSpPr>
          <a:xfrm rot="0">
            <a:off x="485084" y="1483827"/>
            <a:ext cx="4836644" cy="7268517"/>
            <a:chOff x="0" y="0"/>
            <a:chExt cx="6448859" cy="9691356"/>
          </a:xfrm>
        </p:grpSpPr>
        <p:pic>
          <p:nvPicPr>
            <p:cNvPr name="Picture 6" id="6"/>
            <p:cNvPicPr>
              <a:picLocks noChangeAspect="true"/>
            </p:cNvPicPr>
            <p:nvPr/>
          </p:nvPicPr>
          <p:blipFill>
            <a:blip r:embed="rId6"/>
            <a:srcRect l="2" t="0" r="2" b="0"/>
            <a:stretch>
              <a:fillRect/>
            </a:stretch>
          </p:blipFill>
          <p:spPr>
            <a:xfrm flipH="false" flipV="false">
              <a:off x="0" y="0"/>
              <a:ext cx="6448859" cy="9691356"/>
            </a:xfrm>
            <a:prstGeom prst="rect">
              <a:avLst/>
            </a:prstGeom>
          </p:spPr>
        </p:pic>
      </p:grpSp>
      <p:sp>
        <p:nvSpPr>
          <p:cNvPr name="Freeform 7" id="7"/>
          <p:cNvSpPr/>
          <p:nvPr/>
        </p:nvSpPr>
        <p:spPr>
          <a:xfrm flipH="false" flipV="false" rot="0">
            <a:off x="-847102"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574213" y="977871"/>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true" rot="0">
            <a:off x="12193862" y="4558204"/>
            <a:ext cx="8190373" cy="8630180"/>
          </a:xfrm>
          <a:custGeom>
            <a:avLst/>
            <a:gdLst/>
            <a:ahLst/>
            <a:cxnLst/>
            <a:rect r="r" b="b" t="t" l="l"/>
            <a:pathLst>
              <a:path h="8630180" w="8190373">
                <a:moveTo>
                  <a:pt x="0" y="8630180"/>
                </a:moveTo>
                <a:lnTo>
                  <a:pt x="8190373" y="8630180"/>
                </a:lnTo>
                <a:lnTo>
                  <a:pt x="8190373" y="0"/>
                </a:lnTo>
                <a:lnTo>
                  <a:pt x="0" y="0"/>
                </a:lnTo>
                <a:lnTo>
                  <a:pt x="0" y="86301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356774" y="-505956"/>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5494" y="9405046"/>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806276" y="83963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400419" y="1297970"/>
            <a:ext cx="15604593" cy="7406005"/>
          </a:xfrm>
          <a:prstGeom prst="rect">
            <a:avLst/>
          </a:prstGeom>
        </p:spPr>
        <p:txBody>
          <a:bodyPr anchor="t" rtlCol="false" tIns="0" lIns="0" bIns="0" rIns="0">
            <a:spAutoFit/>
          </a:bodyPr>
          <a:lstStyle/>
          <a:p>
            <a:pPr algn="l">
              <a:lnSpc>
                <a:spcPts val="3919"/>
              </a:lnSpc>
            </a:pPr>
            <a:r>
              <a:rPr lang="en-US" sz="2799">
                <a:solidFill>
                  <a:srgbClr val="000000"/>
                </a:solidFill>
                <a:latin typeface="Montserrat"/>
                <a:ea typeface="Montserrat"/>
                <a:cs typeface="Montserrat"/>
                <a:sym typeface="Montserrat"/>
              </a:rPr>
              <a:t>Компания имеет хороший потенциал для развития прод</a:t>
            </a:r>
            <a:r>
              <a:rPr lang="en-US" sz="2799">
                <a:solidFill>
                  <a:srgbClr val="000000"/>
                </a:solidFill>
                <a:latin typeface="Montserrat"/>
                <a:ea typeface="Montserrat"/>
                <a:cs typeface="Montserrat"/>
                <a:sym typeface="Montserrat"/>
              </a:rPr>
              <a:t>аж за</a:t>
            </a:r>
            <a:r>
              <a:rPr lang="en-US" sz="2799">
                <a:solidFill>
                  <a:srgbClr val="000000"/>
                </a:solidFill>
                <a:latin typeface="Montserrat"/>
                <a:ea typeface="Montserrat"/>
                <a:cs typeface="Montserrat"/>
                <a:sym typeface="Montserrat"/>
              </a:rPr>
              <a:t> счет дифференцированного подхода к клиентам.</a:t>
            </a:r>
          </a:p>
          <a:p>
            <a:pPr algn="l">
              <a:lnSpc>
                <a:spcPts val="3919"/>
              </a:lnSpc>
            </a:pPr>
          </a:p>
          <a:p>
            <a:pPr algn="l">
              <a:lnSpc>
                <a:spcPts val="3919"/>
              </a:lnSpc>
            </a:pPr>
            <a:r>
              <a:rPr lang="en-US" sz="2799">
                <a:solidFill>
                  <a:srgbClr val="000000"/>
                </a:solidFill>
                <a:latin typeface="Montserrat"/>
                <a:ea typeface="Montserrat"/>
                <a:cs typeface="Montserrat"/>
                <a:sym typeface="Montserrat"/>
              </a:rPr>
              <a:t>В ходе разделения клиентской базы на кластеры была выявлена одна из проблем: 99% клиентов совершают всего одну покупку и не возвращаются (низкий Retention). Несмотря на их огромную численность, они формируют лишь 51% выручки.</a:t>
            </a:r>
          </a:p>
          <a:p>
            <a:pPr algn="l">
              <a:lnSpc>
                <a:spcPts val="3919"/>
              </a:lnSpc>
            </a:pPr>
          </a:p>
          <a:p>
            <a:pPr algn="l">
              <a:lnSpc>
                <a:spcPts val="3919"/>
              </a:lnSpc>
            </a:pPr>
            <a:r>
              <a:rPr lang="en-US" sz="2799">
                <a:solidFill>
                  <a:srgbClr val="000000"/>
                </a:solidFill>
                <a:latin typeface="Montserrat"/>
                <a:ea typeface="Montserrat"/>
                <a:cs typeface="Montserrat"/>
                <a:sym typeface="Montserrat"/>
              </a:rPr>
              <a:t>Запланированный А/Б тест – лишь первый шаг к глубокой персонализации работы с клиентами.</a:t>
            </a:r>
          </a:p>
          <a:p>
            <a:pPr algn="l">
              <a:lnSpc>
                <a:spcPts val="3919"/>
              </a:lnSpc>
            </a:pPr>
          </a:p>
          <a:p>
            <a:pPr algn="l">
              <a:lnSpc>
                <a:spcPts val="3919"/>
              </a:lnSpc>
            </a:pPr>
            <a:r>
              <a:rPr lang="en-US" sz="2799">
                <a:solidFill>
                  <a:srgbClr val="000000"/>
                </a:solidFill>
                <a:latin typeface="Montserrat"/>
                <a:ea typeface="Montserrat"/>
                <a:cs typeface="Montserrat"/>
                <a:sym typeface="Montserrat"/>
              </a:rPr>
              <a:t>В дальнейшем можно:</a:t>
            </a:r>
          </a:p>
          <a:p>
            <a:pPr algn="l">
              <a:lnSpc>
                <a:spcPts val="3919"/>
              </a:lnSpc>
            </a:pPr>
            <a:r>
              <a:rPr lang="en-US" sz="2799">
                <a:solidFill>
                  <a:srgbClr val="000000"/>
                </a:solidFill>
                <a:latin typeface="Montserrat"/>
                <a:ea typeface="Montserrat"/>
                <a:cs typeface="Montserrat"/>
                <a:sym typeface="Montserrat"/>
              </a:rPr>
              <a:t>  - провести серию CustDev для большего понимания потребностей сегментов</a:t>
            </a:r>
          </a:p>
          <a:p>
            <a:pPr algn="l">
              <a:lnSpc>
                <a:spcPts val="3919"/>
              </a:lnSpc>
            </a:pPr>
            <a:r>
              <a:rPr lang="en-US" sz="2799">
                <a:solidFill>
                  <a:srgbClr val="000000"/>
                </a:solidFill>
                <a:latin typeface="Montserrat"/>
                <a:ea typeface="Montserrat"/>
                <a:cs typeface="Montserrat"/>
                <a:sym typeface="Montserrat"/>
              </a:rPr>
              <a:t>  - провести анализ потребительских корзин для системы рекомендаций покупок</a:t>
            </a:r>
          </a:p>
          <a:p>
            <a:pPr algn="l">
              <a:lnSpc>
                <a:spcPts val="3919"/>
              </a:lnSpc>
            </a:pPr>
            <a:r>
              <a:rPr lang="en-US" sz="2799">
                <a:solidFill>
                  <a:srgbClr val="000000"/>
                </a:solidFill>
                <a:latin typeface="Montserrat"/>
                <a:ea typeface="Montserrat"/>
                <a:cs typeface="Montserrat"/>
                <a:sym typeface="Montserrat"/>
              </a:rPr>
              <a:t>  - улучшить показатели рекламы и многое другое.</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3743336" y="0"/>
            <a:ext cx="4544664" cy="4788704"/>
          </a:xfrm>
          <a:custGeom>
            <a:avLst/>
            <a:gdLst/>
            <a:ahLst/>
            <a:cxnLst/>
            <a:rect r="r" b="b" t="t" l="l"/>
            <a:pathLst>
              <a:path h="4788704" w="4544664">
                <a:moveTo>
                  <a:pt x="0" y="0"/>
                </a:moveTo>
                <a:lnTo>
                  <a:pt x="4544664" y="0"/>
                </a:lnTo>
                <a:lnTo>
                  <a:pt x="4544664" y="4788704"/>
                </a:lnTo>
                <a:lnTo>
                  <a:pt x="0" y="47887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5999613"/>
            <a:ext cx="4068895" cy="4287387"/>
          </a:xfrm>
          <a:custGeom>
            <a:avLst/>
            <a:gdLst/>
            <a:ahLst/>
            <a:cxnLst/>
            <a:rect r="r" b="b" t="t" l="l"/>
            <a:pathLst>
              <a:path h="4287387" w="4068895">
                <a:moveTo>
                  <a:pt x="4068895" y="4287387"/>
                </a:moveTo>
                <a:lnTo>
                  <a:pt x="0" y="4287387"/>
                </a:lnTo>
                <a:lnTo>
                  <a:pt x="0" y="0"/>
                </a:lnTo>
                <a:lnTo>
                  <a:pt x="4068895" y="0"/>
                </a:lnTo>
                <a:lnTo>
                  <a:pt x="4068895" y="428738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207560" y="4280383"/>
            <a:ext cx="12117660" cy="959741"/>
          </a:xfrm>
          <a:prstGeom prst="rect">
            <a:avLst/>
          </a:prstGeom>
        </p:spPr>
        <p:txBody>
          <a:bodyPr anchor="t" rtlCol="false" tIns="0" lIns="0" bIns="0" rIns="0">
            <a:spAutoFit/>
          </a:bodyPr>
          <a:lstStyle/>
          <a:p>
            <a:pPr algn="l">
              <a:lnSpc>
                <a:spcPts val="7272"/>
              </a:lnSpc>
            </a:pPr>
            <a:r>
              <a:rPr lang="en-US" sz="7272" b="true">
                <a:solidFill>
                  <a:srgbClr val="373951"/>
                </a:solidFill>
                <a:latin typeface="Montserrat Ultra-Bold"/>
                <a:ea typeface="Montserrat Ultra-Bold"/>
                <a:cs typeface="Montserrat Ultra-Bold"/>
                <a:sym typeface="Montserrat Ultra-Bold"/>
              </a:rPr>
              <a:t>Спасибо за внимание!</a:t>
            </a:r>
          </a:p>
        </p:txBody>
      </p:sp>
      <p:sp>
        <p:nvSpPr>
          <p:cNvPr name="Freeform 5" id="5"/>
          <p:cNvSpPr/>
          <p:nvPr/>
        </p:nvSpPr>
        <p:spPr>
          <a:xfrm flipH="false" flipV="false" rot="0">
            <a:off x="-680643" y="337847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941785" y="51435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false" flipV="false" rot="0">
            <a:off x="11673006" y="0"/>
            <a:ext cx="6614994" cy="6970207"/>
          </a:xfrm>
          <a:custGeom>
            <a:avLst/>
            <a:gdLst/>
            <a:ahLst/>
            <a:cxnLst/>
            <a:rect r="r" b="b" t="t" l="l"/>
            <a:pathLst>
              <a:path h="6970207" w="6614994">
                <a:moveTo>
                  <a:pt x="0" y="0"/>
                </a:moveTo>
                <a:lnTo>
                  <a:pt x="6614994" y="0"/>
                </a:lnTo>
                <a:lnTo>
                  <a:pt x="6614994" y="6970207"/>
                </a:lnTo>
                <a:lnTo>
                  <a:pt x="0" y="6970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1816898"/>
            <a:ext cx="8446888" cy="8900469"/>
          </a:xfrm>
          <a:custGeom>
            <a:avLst/>
            <a:gdLst/>
            <a:ahLst/>
            <a:cxnLst/>
            <a:rect r="r" b="b" t="t" l="l"/>
            <a:pathLst>
              <a:path h="8900469" w="8446888">
                <a:moveTo>
                  <a:pt x="8446888" y="8900469"/>
                </a:moveTo>
                <a:lnTo>
                  <a:pt x="0" y="8900469"/>
                </a:lnTo>
                <a:lnTo>
                  <a:pt x="0" y="0"/>
                </a:lnTo>
                <a:lnTo>
                  <a:pt x="8446888" y="0"/>
                </a:lnTo>
                <a:lnTo>
                  <a:pt x="8446888" y="8900469"/>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0" y="4703889"/>
            <a:ext cx="5298587" cy="5583111"/>
          </a:xfrm>
          <a:custGeom>
            <a:avLst/>
            <a:gdLst/>
            <a:ahLst/>
            <a:cxnLst/>
            <a:rect r="r" b="b" t="t" l="l"/>
            <a:pathLst>
              <a:path h="5583111" w="5298587">
                <a:moveTo>
                  <a:pt x="5298587" y="5583111"/>
                </a:moveTo>
                <a:lnTo>
                  <a:pt x="0" y="5583111"/>
                </a:lnTo>
                <a:lnTo>
                  <a:pt x="0" y="0"/>
                </a:lnTo>
                <a:lnTo>
                  <a:pt x="5298587" y="0"/>
                </a:lnTo>
                <a:lnTo>
                  <a:pt x="5298587" y="55831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307497" y="3431349"/>
            <a:ext cx="11673006" cy="26022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Сводка по конкурентам</a:t>
            </a:r>
          </a:p>
        </p:txBody>
      </p:sp>
      <p:sp>
        <p:nvSpPr>
          <p:cNvPr name="Freeform 6" id="6"/>
          <p:cNvSpPr/>
          <p:nvPr/>
        </p:nvSpPr>
        <p:spPr>
          <a:xfrm flipH="false" flipV="false" rot="0">
            <a:off x="-682452" y="1028700"/>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18961"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245065" y="8127504"/>
            <a:ext cx="1573896" cy="1306830"/>
          </a:xfrm>
          <a:prstGeom prst="rect">
            <a:avLst/>
          </a:prstGeom>
        </p:spPr>
        <p:txBody>
          <a:bodyPr anchor="t" rtlCol="false" tIns="0" lIns="0" bIns="0" rIns="0">
            <a:spAutoFit/>
          </a:bodyPr>
          <a:lstStyle/>
          <a:p>
            <a:pPr algn="ctr">
              <a:lnSpc>
                <a:spcPts val="10260"/>
              </a:lnSpc>
            </a:pPr>
            <a:r>
              <a:rPr lang="en-US" sz="9000" b="true">
                <a:solidFill>
                  <a:srgbClr val="373951"/>
                </a:solidFill>
                <a:latin typeface="Montserrat Ultra-Bold"/>
                <a:ea typeface="Montserrat Ultra-Bold"/>
                <a:cs typeface="Montserrat Ultra-Bold"/>
                <a:sym typeface="Montserrat Ultra-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3192047" y="463550"/>
            <a:ext cx="6866322"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Прямые конкуренты</a:t>
            </a:r>
          </a:p>
        </p:txBody>
      </p:sp>
      <p:sp>
        <p:nvSpPr>
          <p:cNvPr name="Freeform 3" id="3"/>
          <p:cNvSpPr/>
          <p:nvPr/>
        </p:nvSpPr>
        <p:spPr>
          <a:xfrm flipH="true" flipV="false" rot="0">
            <a:off x="0" y="0"/>
            <a:ext cx="3514385" cy="3703101"/>
          </a:xfrm>
          <a:custGeom>
            <a:avLst/>
            <a:gdLst/>
            <a:ahLst/>
            <a:cxnLst/>
            <a:rect r="r" b="b" t="t" l="l"/>
            <a:pathLst>
              <a:path h="3703101" w="3514385">
                <a:moveTo>
                  <a:pt x="3514385" y="0"/>
                </a:moveTo>
                <a:lnTo>
                  <a:pt x="0" y="0"/>
                </a:lnTo>
                <a:lnTo>
                  <a:pt x="0" y="3703101"/>
                </a:lnTo>
                <a:lnTo>
                  <a:pt x="3514385" y="3703101"/>
                </a:lnTo>
                <a:lnTo>
                  <a:pt x="351438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92047" y="1602436"/>
            <a:ext cx="6329252" cy="8325485"/>
          </a:xfrm>
          <a:prstGeom prst="rect">
            <a:avLst/>
          </a:prstGeom>
        </p:spPr>
        <p:txBody>
          <a:bodyPr anchor="t" rtlCol="false" tIns="0" lIns="0" bIns="0" rIns="0">
            <a:spAutoFit/>
          </a:bodyPr>
          <a:lstStyle/>
          <a:p>
            <a:pPr algn="l">
              <a:lnSpc>
                <a:spcPts val="3919"/>
              </a:lnSpc>
            </a:pPr>
            <a:r>
              <a:rPr lang="en-US" sz="2799" b="true">
                <a:solidFill>
                  <a:srgbClr val="000000"/>
                </a:solidFill>
                <a:latin typeface="Montserrat Bold"/>
                <a:ea typeface="Montserrat Bold"/>
                <a:cs typeface="Montserrat Bold"/>
                <a:sym typeface="Montserrat Bold"/>
              </a:rPr>
              <a:t>SALETENNIS</a:t>
            </a:r>
          </a:p>
          <a:p>
            <a:pPr algn="l">
              <a:lnSpc>
                <a:spcPts val="3360"/>
              </a:lnSpc>
            </a:pPr>
            <a:r>
              <a:rPr lang="en-US" sz="2400">
                <a:solidFill>
                  <a:srgbClr val="000000"/>
                </a:solidFill>
                <a:latin typeface="Montserrat"/>
                <a:ea typeface="Montserrat"/>
                <a:cs typeface="Montserrat"/>
                <a:sym typeface="Montserrat"/>
              </a:rPr>
              <a:t>УТП: Наш магазин предлагает Вам большой выбор товаров, как для новичков, так и для спортсменов – профессионалов.</a:t>
            </a:r>
          </a:p>
          <a:p>
            <a:pPr algn="l">
              <a:lnSpc>
                <a:spcPts val="3360"/>
              </a:lnSpc>
            </a:pPr>
          </a:p>
          <a:p>
            <a:pPr algn="l">
              <a:lnSpc>
                <a:spcPts val="3919"/>
              </a:lnSpc>
            </a:pPr>
          </a:p>
          <a:p>
            <a:pPr algn="l">
              <a:lnSpc>
                <a:spcPts val="3919"/>
              </a:lnSpc>
            </a:pPr>
            <a:r>
              <a:rPr lang="en-US" b="true" sz="2799">
                <a:solidFill>
                  <a:srgbClr val="000000"/>
                </a:solidFill>
                <a:latin typeface="Montserrat Bold"/>
                <a:ea typeface="Montserrat Bold"/>
                <a:cs typeface="Montserrat Bold"/>
                <a:sym typeface="Montserrat Bold"/>
              </a:rPr>
              <a:t>TENNIS PRO</a:t>
            </a:r>
          </a:p>
          <a:p>
            <a:pPr algn="l">
              <a:lnSpc>
                <a:spcPts val="3360"/>
              </a:lnSpc>
            </a:pPr>
            <a:r>
              <a:rPr lang="en-US" sz="2400">
                <a:solidFill>
                  <a:srgbClr val="000000"/>
                </a:solidFill>
                <a:latin typeface="Montserrat"/>
                <a:ea typeface="Montserrat"/>
                <a:cs typeface="Montserrat"/>
                <a:sym typeface="Montserrat"/>
              </a:rPr>
              <a:t>УТП: Добро пожаловать в Tennis-Pro – идеальный выбор для всех ваших теннисных пожеланий! </a:t>
            </a:r>
          </a:p>
          <a:p>
            <a:pPr algn="l">
              <a:lnSpc>
                <a:spcPts val="3919"/>
              </a:lnSpc>
            </a:pPr>
          </a:p>
          <a:p>
            <a:pPr algn="l">
              <a:lnSpc>
                <a:spcPts val="3919"/>
              </a:lnSpc>
            </a:pPr>
            <a:r>
              <a:rPr lang="en-US" b="true" sz="2799">
                <a:solidFill>
                  <a:srgbClr val="000000"/>
                </a:solidFill>
                <a:latin typeface="Montserrat Bold"/>
                <a:ea typeface="Montserrat Bold"/>
                <a:cs typeface="Montserrat Bold"/>
                <a:sym typeface="Montserrat Bold"/>
              </a:rPr>
              <a:t>TENNIS DIRECT</a:t>
            </a:r>
          </a:p>
          <a:p>
            <a:pPr algn="l">
              <a:lnSpc>
                <a:spcPts val="3360"/>
              </a:lnSpc>
            </a:pPr>
            <a:r>
              <a:rPr lang="en-US" sz="2400">
                <a:solidFill>
                  <a:srgbClr val="000000"/>
                </a:solidFill>
                <a:latin typeface="Montserrat"/>
                <a:ea typeface="Montserrat"/>
                <a:cs typeface="Montserrat"/>
                <a:sym typeface="Montserrat"/>
              </a:rPr>
              <a:t>УТП: Интернет-магазин TennisDirect приглашает купить теннисные товары - ракетки, мячи, струны, сумки, кроссовки, а также тренажеры и инвентарь</a:t>
            </a:r>
          </a:p>
          <a:p>
            <a:pPr algn="l">
              <a:lnSpc>
                <a:spcPts val="3360"/>
              </a:lnSpc>
            </a:pPr>
            <a:r>
              <a:rPr lang="en-US" sz="2400">
                <a:solidFill>
                  <a:srgbClr val="000000"/>
                </a:solidFill>
                <a:latin typeface="Montserrat"/>
                <a:ea typeface="Montserrat"/>
                <a:cs typeface="Montserrat"/>
                <a:sym typeface="Montserrat"/>
              </a:rPr>
              <a:t>для большого тенниса. </a:t>
            </a:r>
          </a:p>
        </p:txBody>
      </p:sp>
      <p:sp>
        <p:nvSpPr>
          <p:cNvPr name="Freeform 5" id="5"/>
          <p:cNvSpPr/>
          <p:nvPr/>
        </p:nvSpPr>
        <p:spPr>
          <a:xfrm flipH="false" flipV="true" rot="0">
            <a:off x="14583506" y="7100362"/>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4445"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9724847" y="1602436"/>
            <a:ext cx="8255129" cy="7259955"/>
          </a:xfrm>
          <a:prstGeom prst="rect">
            <a:avLst/>
          </a:prstGeom>
        </p:spPr>
        <p:txBody>
          <a:bodyPr anchor="t" rtlCol="false" tIns="0" lIns="0" bIns="0" rIns="0">
            <a:spAutoFit/>
          </a:bodyPr>
          <a:lstStyle/>
          <a:p>
            <a:pPr algn="l">
              <a:lnSpc>
                <a:spcPts val="3919"/>
              </a:lnSpc>
            </a:pPr>
            <a:r>
              <a:rPr lang="en-US" sz="2799" b="true">
                <a:solidFill>
                  <a:srgbClr val="000000"/>
                </a:solidFill>
                <a:latin typeface="Montserrat Bold"/>
                <a:ea typeface="Montserrat Bold"/>
                <a:cs typeface="Montserrat Bold"/>
                <a:sym typeface="Montserrat Bold"/>
              </a:rPr>
              <a:t>RUS TENNIS</a:t>
            </a:r>
          </a:p>
          <a:p>
            <a:pPr algn="l">
              <a:lnSpc>
                <a:spcPts val="3220"/>
              </a:lnSpc>
            </a:pPr>
            <a:r>
              <a:rPr lang="en-US" sz="2300">
                <a:solidFill>
                  <a:srgbClr val="000000"/>
                </a:solidFill>
                <a:latin typeface="Montserrat"/>
                <a:ea typeface="Montserrat"/>
                <a:cs typeface="Montserrat"/>
                <a:sym typeface="Montserrat"/>
              </a:rPr>
              <a:t>УТП: У нас Вы найдете большой выбор теннисных ракеток – для детей, юниоров и взрослых, для любителей и профессионалов; теннисные мячи Dunlop и Head, которые отличает превосходные игровые свойства и длительный срок службы.</a:t>
            </a:r>
          </a:p>
          <a:p>
            <a:pPr algn="l">
              <a:lnSpc>
                <a:spcPts val="3919"/>
              </a:lnSpc>
            </a:pPr>
          </a:p>
          <a:p>
            <a:pPr algn="l">
              <a:lnSpc>
                <a:spcPts val="3919"/>
              </a:lnSpc>
            </a:pPr>
            <a:r>
              <a:rPr lang="en-US" b="true" sz="2799">
                <a:solidFill>
                  <a:srgbClr val="000000"/>
                </a:solidFill>
                <a:latin typeface="Montserrat Bold"/>
                <a:ea typeface="Montserrat Bold"/>
                <a:cs typeface="Montserrat Bold"/>
                <a:sym typeface="Montserrat Bold"/>
              </a:rPr>
              <a:t>СПОРТМАСТЕР</a:t>
            </a:r>
          </a:p>
          <a:p>
            <a:pPr algn="l">
              <a:lnSpc>
                <a:spcPts val="3220"/>
              </a:lnSpc>
            </a:pPr>
            <a:r>
              <a:rPr lang="en-US" sz="2300">
                <a:solidFill>
                  <a:srgbClr val="000000"/>
                </a:solidFill>
                <a:latin typeface="Montserrat"/>
                <a:ea typeface="Montserrat"/>
                <a:cs typeface="Montserrat"/>
                <a:sym typeface="Montserrat"/>
              </a:rPr>
              <a:t>УТП: В каталоге интернет-магазина Спортмастер представлен широкий ассортимент женской и мужской экипировки для большого тенниса, а также аксессуаров и спортивного оборудования: мячей и ракеток. Оформите заказ на сайте с доставкой по России и получите бонусы на следующую покупку.</a:t>
            </a:r>
          </a:p>
          <a:p>
            <a:pPr algn="l">
              <a:lnSpc>
                <a:spcPts val="3919"/>
              </a:lnSpc>
            </a:pPr>
          </a:p>
          <a:p>
            <a:pPr algn="l">
              <a:lnSpc>
                <a:spcPts val="3919"/>
              </a:lnSpc>
            </a:pPr>
            <a:r>
              <a:rPr lang="en-US" b="true" sz="2799">
                <a:solidFill>
                  <a:srgbClr val="000000"/>
                </a:solidFill>
                <a:latin typeface="Montserrat Bold"/>
                <a:ea typeface="Montserrat Bold"/>
                <a:cs typeface="Montserrat Bold"/>
                <a:sym typeface="Montserrat Bold"/>
              </a:rPr>
              <a:t>МАРКЕТПЛЕЙСЫ</a:t>
            </a:r>
          </a:p>
          <a:p>
            <a:pPr algn="l">
              <a:lnSpc>
                <a:spcPts val="3220"/>
              </a:lnSpc>
            </a:pPr>
            <a:r>
              <a:rPr lang="en-US" sz="2300">
                <a:solidFill>
                  <a:srgbClr val="000000"/>
                </a:solidFill>
                <a:latin typeface="Montserrat"/>
                <a:ea typeface="Montserrat"/>
                <a:cs typeface="Montserrat"/>
                <a:sym typeface="Montserrat"/>
              </a:rPr>
              <a:t>Требует дополнительного исследования. </a:t>
            </a:r>
          </a:p>
        </p:txBody>
      </p:sp>
      <p:sp>
        <p:nvSpPr>
          <p:cNvPr name="AutoShape 8" id="8"/>
          <p:cNvSpPr/>
          <p:nvPr/>
        </p:nvSpPr>
        <p:spPr>
          <a:xfrm>
            <a:off x="3192076" y="1281547"/>
            <a:ext cx="5951924" cy="0"/>
          </a:xfrm>
          <a:prstGeom prst="line">
            <a:avLst/>
          </a:prstGeom>
          <a:ln cap="flat" w="28575">
            <a:solidFill>
              <a:srgbClr val="39C697"/>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2080391" y="495996"/>
            <a:ext cx="6866322"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Посещаемость сайтов</a:t>
            </a:r>
          </a:p>
        </p:txBody>
      </p:sp>
      <p:sp>
        <p:nvSpPr>
          <p:cNvPr name="Freeform 3" id="3"/>
          <p:cNvSpPr/>
          <p:nvPr/>
        </p:nvSpPr>
        <p:spPr>
          <a:xfrm flipH="true" flipV="false" rot="0">
            <a:off x="-404843" y="-685630"/>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865342" y="7288252"/>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4445"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6" id="6"/>
          <p:cNvGraphicFramePr>
            <a:graphicFrameLocks noGrp="true"/>
          </p:cNvGraphicFramePr>
          <p:nvPr/>
        </p:nvGraphicFramePr>
        <p:xfrm>
          <a:off x="2080391" y="1428140"/>
          <a:ext cx="14548981" cy="8278358"/>
        </p:xfrm>
        <a:graphic>
          <a:graphicData uri="http://schemas.openxmlformats.org/drawingml/2006/table">
            <a:tbl>
              <a:tblPr/>
              <a:tblGrid>
                <a:gridCol w="2754337"/>
                <a:gridCol w="2478185"/>
                <a:gridCol w="2164418"/>
                <a:gridCol w="2384014"/>
                <a:gridCol w="2384014"/>
                <a:gridCol w="2384014"/>
              </a:tblGrid>
              <a:tr h="1548395">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Магазин</a:t>
                      </a:r>
                      <a:endParaRPr lang="en-US" sz="1100"/>
                    </a:p>
                  </a:txBody>
                  <a:tcPr marL="190500" marR="190500" marT="190500" marB="190500" anchor="ctr">
                    <a:lnL cmpd="sng" algn="ctr" cap="flat" w="1905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Посещаемость</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Уникальные посетители</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Доля  уникальных посетителей</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Среднее время сессии</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Среднее количество страниц</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1905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r>
              <a:tr h="999182">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tennis-store</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30 304</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18 100</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60%</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01:39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2.72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3426">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tennis-pro</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11 507</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9 702</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84%</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12:30</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5.28</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3426">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saletennis</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13 707</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9 053</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66%</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02:29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3.64</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3426">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tennisdirect</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3 522</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3 456</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98%</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00:49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9.19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3426">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rus-tennis</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1 017</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988</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97%</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02:39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1.01</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3426">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sportmaster/tennis</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31 640</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24 604</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78%</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03:59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4.68</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813653">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sportmaster</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14.7М</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7.1М</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49%</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06:01</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4.7</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TextBox 2" id="2"/>
          <p:cNvSpPr txBox="true"/>
          <p:nvPr/>
        </p:nvSpPr>
        <p:spPr>
          <a:xfrm rot="0">
            <a:off x="2080391" y="560894"/>
            <a:ext cx="6866322" cy="66992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Прочее</a:t>
            </a:r>
          </a:p>
        </p:txBody>
      </p:sp>
      <p:sp>
        <p:nvSpPr>
          <p:cNvPr name="Freeform 3" id="3"/>
          <p:cNvSpPr/>
          <p:nvPr/>
        </p:nvSpPr>
        <p:spPr>
          <a:xfrm flipH="true" flipV="false" rot="0">
            <a:off x="-404843" y="-685630"/>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865342" y="7288252"/>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4445" y="8246389"/>
            <a:ext cx="2271638" cy="1011911"/>
          </a:xfrm>
          <a:custGeom>
            <a:avLst/>
            <a:gdLst/>
            <a:ahLst/>
            <a:cxnLst/>
            <a:rect r="r" b="b" t="t" l="l"/>
            <a:pathLst>
              <a:path h="1011911" w="2271638">
                <a:moveTo>
                  <a:pt x="0" y="0"/>
                </a:moveTo>
                <a:lnTo>
                  <a:pt x="2271638" y="0"/>
                </a:lnTo>
                <a:lnTo>
                  <a:pt x="2271638" y="1011911"/>
                </a:lnTo>
                <a:lnTo>
                  <a:pt x="0" y="1011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6" id="6"/>
          <p:cNvGraphicFramePr>
            <a:graphicFrameLocks noGrp="true"/>
          </p:cNvGraphicFramePr>
          <p:nvPr/>
        </p:nvGraphicFramePr>
        <p:xfrm>
          <a:off x="2080391" y="1493038"/>
          <a:ext cx="14548981" cy="7774787"/>
        </p:xfrm>
        <a:graphic>
          <a:graphicData uri="http://schemas.openxmlformats.org/drawingml/2006/table">
            <a:tbl>
              <a:tblPr/>
              <a:tblGrid>
                <a:gridCol w="3294115"/>
                <a:gridCol w="2907592"/>
                <a:gridCol w="2644839"/>
                <a:gridCol w="2851218"/>
                <a:gridCol w="2851218"/>
              </a:tblGrid>
              <a:tr h="1549638">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Магазин</a:t>
                      </a:r>
                      <a:endParaRPr lang="en-US" sz="1100"/>
                    </a:p>
                  </a:txBody>
                  <a:tcPr marL="190500" marR="190500" marT="190500" marB="190500" anchor="ctr">
                    <a:lnL cmpd="sng" algn="ctr" cap="flat" w="1905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Email Marketing</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Мобильное приложение</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Маркетплейсы</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c>
                  <a:txBody>
                    <a:bodyPr anchor="t" rtlCol="false"/>
                    <a:lstStyle/>
                    <a:p>
                      <a:pPr algn="ctr">
                        <a:lnSpc>
                          <a:spcPts val="2799"/>
                        </a:lnSpc>
                        <a:defRPr/>
                      </a:pPr>
                      <a:r>
                        <a:rPr lang="en-US" sz="1999" b="true">
                          <a:solidFill>
                            <a:srgbClr val="EBEBEB"/>
                          </a:solidFill>
                          <a:latin typeface="Open Sans Bold"/>
                          <a:ea typeface="Open Sans Bold"/>
                          <a:cs typeface="Open Sans Bold"/>
                          <a:sym typeface="Open Sans Bold"/>
                        </a:rPr>
                        <a:t>Бонусная система</a:t>
                      </a:r>
                      <a:endParaRPr lang="en-US" sz="1100"/>
                    </a:p>
                  </a:txBody>
                  <a:tcPr marL="190500" marR="190500" marT="190500" marB="190500" anchor="ctr">
                    <a:lnL cmpd="sng" algn="ctr" cap="flat" w="38100">
                      <a:solidFill>
                        <a:srgbClr val="373951"/>
                      </a:solidFill>
                      <a:prstDash val="solid"/>
                      <a:round/>
                      <a:headEnd type="none" w="med" len="med"/>
                      <a:tailEnd type="none" w="med" len="med"/>
                    </a:lnL>
                    <a:lnR cmpd="sng" algn="ctr" cap="flat" w="3810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0">
                      <a:solidFill>
                        <a:srgbClr val="373951"/>
                      </a:solidFill>
                      <a:prstDash val="solid"/>
                      <a:round/>
                      <a:headEnd type="none" w="med" len="med"/>
                      <a:tailEnd type="none" w="med" len="med"/>
                    </a:lnB>
                    <a:solidFill>
                      <a:srgbClr val="373951"/>
                    </a:solidFill>
                  </a:tcPr>
                </a:tc>
              </a:tr>
              <a:tr h="999984">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tennis-store</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421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tennis-pro</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App Store</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421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saletennis</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98421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tennisdirect</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1136259">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rus-tennis</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Wildberries + Ozon + Я.Маркет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Нет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r h="1136259">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sportmaster</a:t>
                      </a:r>
                      <a:endParaRPr lang="en-US" sz="1100"/>
                    </a:p>
                  </a:txBody>
                  <a:tcPr marL="190500" marR="190500" marT="190500" marB="190500" anchor="ctr">
                    <a:lnL cmpd="sng" algn="ctr" cap="flat" w="0">
                      <a:solidFill>
                        <a:srgbClr val="373951"/>
                      </a:solidFill>
                      <a:prstDash val="solid"/>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App Store + Google Play</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Wildberries + Ozon + Я.Маркет</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dash"/>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Да</a:t>
                      </a:r>
                      <a:endParaRPr lang="en-US" sz="1100"/>
                    </a:p>
                  </a:txBody>
                  <a:tcPr marL="190500" marR="190500" marT="190500" marB="190500" anchor="ctr">
                    <a:lnL cmpd="sng" algn="ctr" cap="flat" w="0">
                      <a:solidFill>
                        <a:srgbClr val="373951"/>
                      </a:solidFill>
                      <a:prstDash val="dash"/>
                      <a:round/>
                      <a:headEnd type="none" w="med" len="med"/>
                      <a:tailEnd type="none" w="med" len="med"/>
                    </a:lnL>
                    <a:lnR cmpd="sng" algn="ctr" cap="flat" w="0">
                      <a:solidFill>
                        <a:srgbClr val="373951"/>
                      </a:solidFill>
                      <a:prstDash val="solid"/>
                      <a:round/>
                      <a:headEnd type="none" w="med" len="med"/>
                      <a:tailEnd type="none" w="med" len="med"/>
                    </a:lnR>
                    <a:lnT cmpd="sng" algn="ctr" cap="flat" w="19050">
                      <a:solidFill>
                        <a:srgbClr val="373951"/>
                      </a:solidFill>
                      <a:prstDash val="solid"/>
                      <a:round/>
                      <a:headEnd type="none" w="med" len="med"/>
                      <a:tailEnd type="none" w="med" len="med"/>
                    </a:lnT>
                    <a:lnB cmpd="sng" algn="ctr" cap="flat" w="19050">
                      <a:solidFill>
                        <a:srgbClr val="37395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BEBEB"/>
        </a:solidFill>
      </p:bgPr>
    </p:bg>
    <p:spTree>
      <p:nvGrpSpPr>
        <p:cNvPr id="1" name=""/>
        <p:cNvGrpSpPr/>
        <p:nvPr/>
      </p:nvGrpSpPr>
      <p:grpSpPr>
        <a:xfrm>
          <a:off x="0" y="0"/>
          <a:ext cx="0" cy="0"/>
          <a:chOff x="0" y="0"/>
          <a:chExt cx="0" cy="0"/>
        </a:xfrm>
      </p:grpSpPr>
      <p:sp>
        <p:nvSpPr>
          <p:cNvPr name="Freeform 2" id="2"/>
          <p:cNvSpPr/>
          <p:nvPr/>
        </p:nvSpPr>
        <p:spPr>
          <a:xfrm flipH="true" flipV="false" rot="0">
            <a:off x="-404843" y="-685630"/>
            <a:ext cx="3514385" cy="3703101"/>
          </a:xfrm>
          <a:custGeom>
            <a:avLst/>
            <a:gdLst/>
            <a:ahLst/>
            <a:cxnLst/>
            <a:rect r="r" b="b" t="t" l="l"/>
            <a:pathLst>
              <a:path h="3703101" w="3514385">
                <a:moveTo>
                  <a:pt x="3514386" y="0"/>
                </a:moveTo>
                <a:lnTo>
                  <a:pt x="0" y="0"/>
                </a:lnTo>
                <a:lnTo>
                  <a:pt x="0" y="3703101"/>
                </a:lnTo>
                <a:lnTo>
                  <a:pt x="3514386" y="3703101"/>
                </a:lnTo>
                <a:lnTo>
                  <a:pt x="35143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4865342" y="7288252"/>
            <a:ext cx="4095932" cy="4315876"/>
          </a:xfrm>
          <a:custGeom>
            <a:avLst/>
            <a:gdLst/>
            <a:ahLst/>
            <a:cxnLst/>
            <a:rect r="r" b="b" t="t" l="l"/>
            <a:pathLst>
              <a:path h="4315876" w="4095932">
                <a:moveTo>
                  <a:pt x="0" y="4315876"/>
                </a:moveTo>
                <a:lnTo>
                  <a:pt x="4095932" y="4315876"/>
                </a:lnTo>
                <a:lnTo>
                  <a:pt x="4095932" y="0"/>
                </a:lnTo>
                <a:lnTo>
                  <a:pt x="0" y="0"/>
                </a:lnTo>
                <a:lnTo>
                  <a:pt x="0" y="431587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24048" y="9060580"/>
            <a:ext cx="2271638" cy="1011911"/>
          </a:xfrm>
          <a:custGeom>
            <a:avLst/>
            <a:gdLst/>
            <a:ahLst/>
            <a:cxnLst/>
            <a:rect r="r" b="b" t="t" l="l"/>
            <a:pathLst>
              <a:path h="1011911" w="2271638">
                <a:moveTo>
                  <a:pt x="0" y="0"/>
                </a:moveTo>
                <a:lnTo>
                  <a:pt x="2271638" y="0"/>
                </a:lnTo>
                <a:lnTo>
                  <a:pt x="2271638" y="1011912"/>
                </a:lnTo>
                <a:lnTo>
                  <a:pt x="0" y="10119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41891" y="1194496"/>
            <a:ext cx="14604218" cy="8202703"/>
          </a:xfrm>
          <a:custGeom>
            <a:avLst/>
            <a:gdLst/>
            <a:ahLst/>
            <a:cxnLst/>
            <a:rect r="r" b="b" t="t" l="l"/>
            <a:pathLst>
              <a:path h="8202703" w="14604218">
                <a:moveTo>
                  <a:pt x="0" y="0"/>
                </a:moveTo>
                <a:lnTo>
                  <a:pt x="14604218" y="0"/>
                </a:lnTo>
                <a:lnTo>
                  <a:pt x="14604218" y="8202702"/>
                </a:lnTo>
                <a:lnTo>
                  <a:pt x="0" y="8202702"/>
                </a:lnTo>
                <a:lnTo>
                  <a:pt x="0" y="0"/>
                </a:lnTo>
                <a:close/>
              </a:path>
            </a:pathLst>
          </a:custGeom>
          <a:blipFill>
            <a:blip r:embed="rId6"/>
            <a:stretch>
              <a:fillRect l="0" t="0" r="0" b="0"/>
            </a:stretch>
          </a:blipFill>
        </p:spPr>
      </p:sp>
      <p:sp>
        <p:nvSpPr>
          <p:cNvPr name="TextBox 6" id="6"/>
          <p:cNvSpPr txBox="true"/>
          <p:nvPr/>
        </p:nvSpPr>
        <p:spPr>
          <a:xfrm rot="0">
            <a:off x="2274414" y="1013521"/>
            <a:ext cx="12064623" cy="1374775"/>
          </a:xfrm>
          <a:prstGeom prst="rect">
            <a:avLst/>
          </a:prstGeom>
        </p:spPr>
        <p:txBody>
          <a:bodyPr anchor="t" rtlCol="false" tIns="0" lIns="0" bIns="0" rIns="0">
            <a:spAutoFit/>
          </a:bodyPr>
          <a:lstStyle/>
          <a:p>
            <a:pPr algn="l">
              <a:lnSpc>
                <a:spcPts val="5599"/>
              </a:lnSpc>
            </a:pPr>
            <a:r>
              <a:rPr lang="en-US" sz="3999" b="true">
                <a:solidFill>
                  <a:srgbClr val="373951"/>
                </a:solidFill>
                <a:latin typeface="Montserrat Ultra-Bold"/>
                <a:ea typeface="Montserrat Ultra-Bold"/>
                <a:cs typeface="Montserrat Ultra-Bold"/>
                <a:sym typeface="Montserrat Ultra-Bold"/>
              </a:rPr>
              <a:t>Сравнение товарной сетки</a:t>
            </a:r>
          </a:p>
          <a:p>
            <a:pPr algn="l">
              <a:lnSpc>
                <a:spcPts val="55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DAGi7465IEQ</dc:identifier>
  <dcterms:modified xsi:type="dcterms:W3CDTF">2011-08-01T06:04:30Z</dcterms:modified>
  <cp:revision>1</cp:revision>
  <dc:title>Navy and Green Simple Geometric Digital Marketing Agency Presentation</dc:title>
</cp:coreProperties>
</file>