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18288000" cy="10287000"/>
  <p:notesSz cx="6858000" cy="9144000"/>
  <p:embeddedFontLst>
    <p:embeddedFont>
      <p:font typeface="Montserrat Ultra-Bold" charset="1" panose="00000900000000000000"/>
      <p:regular r:id="rId45"/>
    </p:embeddedFont>
    <p:embeddedFont>
      <p:font typeface="Montserrat" charset="1" panose="00000500000000000000"/>
      <p:regular r:id="rId46"/>
    </p:embeddedFont>
    <p:embeddedFont>
      <p:font typeface="Montserrat Bold" charset="1" panose="00000800000000000000"/>
      <p:regular r:id="rId47"/>
    </p:embeddedFont>
    <p:embeddedFont>
      <p:font typeface="Open Sans Bold" charset="1" panose="020B0806030504020204"/>
      <p:regular r:id="rId48"/>
    </p:embeddedFont>
    <p:embeddedFont>
      <p:font typeface="Open Sans" charset="1" panose="020B0606030504020204"/>
      <p:regular r:id="rId49"/>
    </p:embeddedFont>
    <p:embeddedFont>
      <p:font typeface="Montserrat Italics" charset="1" panose="00000500000000000000"/>
      <p:regular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48" Target="fonts/font48.fntdata" Type="http://schemas.openxmlformats.org/officeDocument/2006/relationships/font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50" Target="fonts/font50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jpe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34906" y="0"/>
            <a:ext cx="6614994" cy="6970207"/>
          </a:xfrm>
          <a:custGeom>
            <a:avLst/>
            <a:gdLst/>
            <a:ahLst/>
            <a:cxnLst/>
            <a:rect r="r" b="b" t="t" l="l"/>
            <a:pathLst>
              <a:path h="6970207" w="6614994">
                <a:moveTo>
                  <a:pt x="0" y="0"/>
                </a:moveTo>
                <a:lnTo>
                  <a:pt x="6614994" y="0"/>
                </a:lnTo>
                <a:lnTo>
                  <a:pt x="6614994" y="6970207"/>
                </a:lnTo>
                <a:lnTo>
                  <a:pt x="0" y="6970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0" y="1816898"/>
            <a:ext cx="8446888" cy="8900469"/>
          </a:xfrm>
          <a:custGeom>
            <a:avLst/>
            <a:gdLst/>
            <a:ahLst/>
            <a:cxnLst/>
            <a:rect r="r" b="b" t="t" l="l"/>
            <a:pathLst>
              <a:path h="8900469" w="8446888">
                <a:moveTo>
                  <a:pt x="8446888" y="8900469"/>
                </a:moveTo>
                <a:lnTo>
                  <a:pt x="0" y="8900469"/>
                </a:lnTo>
                <a:lnTo>
                  <a:pt x="0" y="0"/>
                </a:lnTo>
                <a:lnTo>
                  <a:pt x="8446888" y="0"/>
                </a:lnTo>
                <a:lnTo>
                  <a:pt x="8446888" y="8900469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0" y="5396184"/>
            <a:ext cx="4641572" cy="4890816"/>
          </a:xfrm>
          <a:custGeom>
            <a:avLst/>
            <a:gdLst/>
            <a:ahLst/>
            <a:cxnLst/>
            <a:rect r="r" b="b" t="t" l="l"/>
            <a:pathLst>
              <a:path h="4890816" w="4641572">
                <a:moveTo>
                  <a:pt x="4641572" y="4890816"/>
                </a:moveTo>
                <a:lnTo>
                  <a:pt x="0" y="4890816"/>
                </a:lnTo>
                <a:lnTo>
                  <a:pt x="0" y="0"/>
                </a:lnTo>
                <a:lnTo>
                  <a:pt x="4641572" y="0"/>
                </a:lnTo>
                <a:lnTo>
                  <a:pt x="4641572" y="489081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22113" y="2789390"/>
            <a:ext cx="11673006" cy="3897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60"/>
              </a:lnSpc>
            </a:pPr>
            <a:r>
              <a:rPr lang="en-US" sz="9000" b="true">
                <a:solidFill>
                  <a:srgbClr val="37395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Презентация дипломного проекта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759692" y="7865492"/>
            <a:ext cx="5518663" cy="1463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6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Афонин Артем Викторович</a:t>
            </a:r>
          </a:p>
          <a:p>
            <a:pPr algn="r">
              <a:lnSpc>
                <a:spcPts val="6160"/>
              </a:lnSpc>
            </a:pPr>
            <a:r>
              <a:rPr lang="en-US" sz="2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Продуктовая Аналитика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682452" y="1028700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818961" y="8246389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73006" y="0"/>
            <a:ext cx="6614994" cy="6970207"/>
          </a:xfrm>
          <a:custGeom>
            <a:avLst/>
            <a:gdLst/>
            <a:ahLst/>
            <a:cxnLst/>
            <a:rect r="r" b="b" t="t" l="l"/>
            <a:pathLst>
              <a:path h="6970207" w="6614994">
                <a:moveTo>
                  <a:pt x="0" y="0"/>
                </a:moveTo>
                <a:lnTo>
                  <a:pt x="6614994" y="0"/>
                </a:lnTo>
                <a:lnTo>
                  <a:pt x="6614994" y="6970207"/>
                </a:lnTo>
                <a:lnTo>
                  <a:pt x="0" y="6970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0" y="1816898"/>
            <a:ext cx="8446888" cy="8900469"/>
          </a:xfrm>
          <a:custGeom>
            <a:avLst/>
            <a:gdLst/>
            <a:ahLst/>
            <a:cxnLst/>
            <a:rect r="r" b="b" t="t" l="l"/>
            <a:pathLst>
              <a:path h="8900469" w="8446888">
                <a:moveTo>
                  <a:pt x="8446888" y="8900469"/>
                </a:moveTo>
                <a:lnTo>
                  <a:pt x="0" y="8900469"/>
                </a:lnTo>
                <a:lnTo>
                  <a:pt x="0" y="0"/>
                </a:lnTo>
                <a:lnTo>
                  <a:pt x="8446888" y="0"/>
                </a:lnTo>
                <a:lnTo>
                  <a:pt x="8446888" y="8900469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0" y="4703889"/>
            <a:ext cx="5298587" cy="5583111"/>
          </a:xfrm>
          <a:custGeom>
            <a:avLst/>
            <a:gdLst/>
            <a:ahLst/>
            <a:cxnLst/>
            <a:rect r="r" b="b" t="t" l="l"/>
            <a:pathLst>
              <a:path h="5583111" w="5298587">
                <a:moveTo>
                  <a:pt x="5298587" y="5583111"/>
                </a:moveTo>
                <a:lnTo>
                  <a:pt x="0" y="5583111"/>
                </a:lnTo>
                <a:lnTo>
                  <a:pt x="0" y="0"/>
                </a:lnTo>
                <a:lnTo>
                  <a:pt x="5298587" y="0"/>
                </a:lnTo>
                <a:lnTo>
                  <a:pt x="5298587" y="558311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65470" y="3093015"/>
            <a:ext cx="10757059" cy="359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54"/>
              </a:lnSpc>
            </a:pPr>
            <a:r>
              <a:rPr lang="en-US" sz="8293" b="true">
                <a:solidFill>
                  <a:srgbClr val="37395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Формулирование проблемы и описание данных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682452" y="1028700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18961" y="8246389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245065" y="8127504"/>
            <a:ext cx="1573896" cy="1306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60"/>
              </a:lnSpc>
            </a:pPr>
            <a:r>
              <a:rPr lang="en-US" sz="9000" b="true">
                <a:solidFill>
                  <a:srgbClr val="37395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3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41993" y="-140918"/>
            <a:ext cx="12928882" cy="13623138"/>
          </a:xfrm>
          <a:custGeom>
            <a:avLst/>
            <a:gdLst/>
            <a:ahLst/>
            <a:cxnLst/>
            <a:rect r="r" b="b" t="t" l="l"/>
            <a:pathLst>
              <a:path h="13623138" w="12928882">
                <a:moveTo>
                  <a:pt x="0" y="0"/>
                </a:moveTo>
                <a:lnTo>
                  <a:pt x="12928882" y="0"/>
                </a:lnTo>
                <a:lnTo>
                  <a:pt x="12928882" y="13623138"/>
                </a:lnTo>
                <a:lnTo>
                  <a:pt x="0" y="136231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876822" y="6446025"/>
            <a:ext cx="4774563" cy="5030947"/>
          </a:xfrm>
          <a:custGeom>
            <a:avLst/>
            <a:gdLst/>
            <a:ahLst/>
            <a:cxnLst/>
            <a:rect r="r" b="b" t="t" l="l"/>
            <a:pathLst>
              <a:path h="5030947" w="4774563">
                <a:moveTo>
                  <a:pt x="4774563" y="5030948"/>
                </a:moveTo>
                <a:lnTo>
                  <a:pt x="0" y="5030948"/>
                </a:lnTo>
                <a:lnTo>
                  <a:pt x="0" y="0"/>
                </a:lnTo>
                <a:lnTo>
                  <a:pt x="4774563" y="0"/>
                </a:lnTo>
                <a:lnTo>
                  <a:pt x="4774563" y="503094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42938" y="253978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2"/>
                </a:lnTo>
                <a:lnTo>
                  <a:pt x="0" y="10119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16362" y="8752344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2"/>
                </a:lnTo>
                <a:lnTo>
                  <a:pt x="0" y="10119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27655" y="1922201"/>
            <a:ext cx="6866322" cy="137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37395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Описание проблемы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871022" y="3043303"/>
            <a:ext cx="13312513" cy="4434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настоящий момент эффективность продаж снижается, поскольку отсутствует сегментация клиентов. Что затрудняет разработку маркетинговых стратегий, усложняет процесс продаж и делает взаимодействие с клиентами менее эффективным.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Ключевые цели анализа — выявление кластеров клиентов и описание их поведения. 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ля решения задачи я проанализирую историю продаж за два года.</a:t>
            </a:r>
          </a:p>
        </p:txBody>
      </p:sp>
      <p:sp>
        <p:nvSpPr>
          <p:cNvPr name="AutoShape 8" id="8"/>
          <p:cNvSpPr/>
          <p:nvPr/>
        </p:nvSpPr>
        <p:spPr>
          <a:xfrm>
            <a:off x="1842447" y="2704839"/>
            <a:ext cx="5951924" cy="0"/>
          </a:xfrm>
          <a:prstGeom prst="line">
            <a:avLst/>
          </a:prstGeom>
          <a:ln cap="flat" w="28575">
            <a:solidFill>
              <a:srgbClr val="39C697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27377" y="-1668069"/>
            <a:ext cx="12928882" cy="13623138"/>
          </a:xfrm>
          <a:custGeom>
            <a:avLst/>
            <a:gdLst/>
            <a:ahLst/>
            <a:cxnLst/>
            <a:rect r="r" b="b" t="t" l="l"/>
            <a:pathLst>
              <a:path h="13623138" w="12928882">
                <a:moveTo>
                  <a:pt x="0" y="0"/>
                </a:moveTo>
                <a:lnTo>
                  <a:pt x="12928881" y="0"/>
                </a:lnTo>
                <a:lnTo>
                  <a:pt x="12928881" y="13623138"/>
                </a:lnTo>
                <a:lnTo>
                  <a:pt x="0" y="136231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42938" y="253978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2"/>
                </a:lnTo>
                <a:lnTo>
                  <a:pt x="0" y="10119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016362" y="8752344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2"/>
                </a:lnTo>
                <a:lnTo>
                  <a:pt x="0" y="10119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712703" y="1475897"/>
            <a:ext cx="5153770" cy="0"/>
          </a:xfrm>
          <a:prstGeom prst="line">
            <a:avLst/>
          </a:prstGeom>
          <a:ln cap="flat" w="28575">
            <a:solidFill>
              <a:srgbClr val="39C69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true" flipV="true" rot="0">
            <a:off x="-876822" y="6446025"/>
            <a:ext cx="4774563" cy="5030947"/>
          </a:xfrm>
          <a:custGeom>
            <a:avLst/>
            <a:gdLst/>
            <a:ahLst/>
            <a:cxnLst/>
            <a:rect r="r" b="b" t="t" l="l"/>
            <a:pathLst>
              <a:path h="5030947" w="4774563">
                <a:moveTo>
                  <a:pt x="4774563" y="5030948"/>
                </a:moveTo>
                <a:lnTo>
                  <a:pt x="0" y="5030948"/>
                </a:lnTo>
                <a:lnTo>
                  <a:pt x="0" y="0"/>
                </a:lnTo>
                <a:lnTo>
                  <a:pt x="4774563" y="0"/>
                </a:lnTo>
                <a:lnTo>
                  <a:pt x="4774563" y="503094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4870972"/>
            <a:ext cx="18288000" cy="5416028"/>
            <a:chOff x="0" y="0"/>
            <a:chExt cx="4816593" cy="14264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1426444"/>
            </a:xfrm>
            <a:custGeom>
              <a:avLst/>
              <a:gdLst/>
              <a:ahLst/>
              <a:cxnLst/>
              <a:rect r="r" b="b" t="t" l="l"/>
              <a:pathLst>
                <a:path h="142644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426444"/>
                  </a:lnTo>
                  <a:lnTo>
                    <a:pt x="0" y="1426444"/>
                  </a:lnTo>
                  <a:close/>
                </a:path>
              </a:pathLst>
            </a:custGeom>
            <a:solidFill>
              <a:srgbClr val="37395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816593" cy="1464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303756" y="5265020"/>
          <a:ext cx="17336022" cy="4397829"/>
        </p:xfrm>
        <a:graphic>
          <a:graphicData uri="http://schemas.openxmlformats.org/drawingml/2006/table">
            <a:tbl>
              <a:tblPr/>
              <a:tblGrid>
                <a:gridCol w="625935"/>
                <a:gridCol w="1644234"/>
                <a:gridCol w="1321026"/>
                <a:gridCol w="4113703"/>
                <a:gridCol w="1456240"/>
                <a:gridCol w="2396209"/>
                <a:gridCol w="1628568"/>
                <a:gridCol w="2223881"/>
                <a:gridCol w="1926225"/>
              </a:tblGrid>
              <a:tr h="5877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 заказа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Артикул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Название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Количество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Дата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Цена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 клиента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196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Регион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65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536365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22752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Теннисная ракетка Yonex New EZONE 105 (275g)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2023-12-01 08:26:00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4840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17850.0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Москва и МО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77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536366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85123A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Теннисная ракетка Wilson Ultra Team V4.0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2023-12-01 08:26:00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2550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17850.1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Москва и МО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65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536367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71053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Теннисная ракетка Head Geo Speed (MM TRADE)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2023-12-01 08:26:00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1142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17850.3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Москва и МО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65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536368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84406B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Теннисная ракетка Wilson Blade 98 (18X20) V8.0...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2023-12-01 08:26:00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3998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17850.5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Москва и МО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77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536369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84029G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Теннисная ракетка Wilson Six.One Lite 102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2023-12-01 08:26:00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3005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17850.8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Москва и МО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65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536370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84029E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Теннисная ракетка Yonex New EZONE 100L (285g) ...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2023-12-01 08:26:00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4993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17851.0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Москва и МО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1" id="11"/>
          <p:cNvSpPr txBox="true"/>
          <p:nvPr/>
        </p:nvSpPr>
        <p:spPr>
          <a:xfrm rot="0">
            <a:off x="1697911" y="693259"/>
            <a:ext cx="6866322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37395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Описание данных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97911" y="1604973"/>
            <a:ext cx="13312513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Файл продаж содержит следу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ющ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ую инфор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мацию: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10459" y="2322717"/>
            <a:ext cx="4434691" cy="2453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ID заказа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Артикул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Название 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Количество товара</a:t>
            </a:r>
          </a:p>
          <a:p>
            <a:pPr algn="l">
              <a:lnSpc>
                <a:spcPts val="391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6043316" y="2322717"/>
            <a:ext cx="9084979" cy="2453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Дата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заказа (с 2023-12-01 по 2024-12-09)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Цена одной ед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иницы товара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ID клиента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Регион доставки</a:t>
            </a:r>
          </a:p>
          <a:p>
            <a:pPr algn="l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73006" y="0"/>
            <a:ext cx="6614994" cy="6970207"/>
          </a:xfrm>
          <a:custGeom>
            <a:avLst/>
            <a:gdLst/>
            <a:ahLst/>
            <a:cxnLst/>
            <a:rect r="r" b="b" t="t" l="l"/>
            <a:pathLst>
              <a:path h="6970207" w="6614994">
                <a:moveTo>
                  <a:pt x="0" y="0"/>
                </a:moveTo>
                <a:lnTo>
                  <a:pt x="6614994" y="0"/>
                </a:lnTo>
                <a:lnTo>
                  <a:pt x="6614994" y="6970207"/>
                </a:lnTo>
                <a:lnTo>
                  <a:pt x="0" y="6970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0" y="1816898"/>
            <a:ext cx="8446888" cy="8900469"/>
          </a:xfrm>
          <a:custGeom>
            <a:avLst/>
            <a:gdLst/>
            <a:ahLst/>
            <a:cxnLst/>
            <a:rect r="r" b="b" t="t" l="l"/>
            <a:pathLst>
              <a:path h="8900469" w="8446888">
                <a:moveTo>
                  <a:pt x="8446888" y="8900469"/>
                </a:moveTo>
                <a:lnTo>
                  <a:pt x="0" y="8900469"/>
                </a:lnTo>
                <a:lnTo>
                  <a:pt x="0" y="0"/>
                </a:lnTo>
                <a:lnTo>
                  <a:pt x="8446888" y="0"/>
                </a:lnTo>
                <a:lnTo>
                  <a:pt x="8446888" y="8900469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0" y="4703889"/>
            <a:ext cx="5298587" cy="5583111"/>
          </a:xfrm>
          <a:custGeom>
            <a:avLst/>
            <a:gdLst/>
            <a:ahLst/>
            <a:cxnLst/>
            <a:rect r="r" b="b" t="t" l="l"/>
            <a:pathLst>
              <a:path h="5583111" w="5298587">
                <a:moveTo>
                  <a:pt x="5298587" y="5583111"/>
                </a:moveTo>
                <a:lnTo>
                  <a:pt x="0" y="5583111"/>
                </a:lnTo>
                <a:lnTo>
                  <a:pt x="0" y="0"/>
                </a:lnTo>
                <a:lnTo>
                  <a:pt x="5298587" y="0"/>
                </a:lnTo>
                <a:lnTo>
                  <a:pt x="5298587" y="558311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937703" y="3864051"/>
            <a:ext cx="10757059" cy="2403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54"/>
              </a:lnSpc>
            </a:pPr>
            <a:r>
              <a:rPr lang="en-US" sz="8293" b="true">
                <a:solidFill>
                  <a:srgbClr val="37395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Предобработка данных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682452" y="1028700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18961" y="8246389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245065" y="8127504"/>
            <a:ext cx="1573896" cy="1306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60"/>
              </a:lnSpc>
            </a:pPr>
            <a:r>
              <a:rPr lang="en-US" sz="9000" b="true">
                <a:solidFill>
                  <a:srgbClr val="37395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4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2054819" y="2691190"/>
            <a:ext cx="8190373" cy="8630180"/>
          </a:xfrm>
          <a:custGeom>
            <a:avLst/>
            <a:gdLst/>
            <a:ahLst/>
            <a:cxnLst/>
            <a:rect r="r" b="b" t="t" l="l"/>
            <a:pathLst>
              <a:path h="8630180" w="8190373">
                <a:moveTo>
                  <a:pt x="0" y="8630180"/>
                </a:moveTo>
                <a:lnTo>
                  <a:pt x="8190373" y="8630180"/>
                </a:lnTo>
                <a:lnTo>
                  <a:pt x="8190373" y="0"/>
                </a:lnTo>
                <a:lnTo>
                  <a:pt x="0" y="0"/>
                </a:lnTo>
                <a:lnTo>
                  <a:pt x="0" y="863018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728493" y="-1011911"/>
            <a:ext cx="3514385" cy="3703101"/>
          </a:xfrm>
          <a:custGeom>
            <a:avLst/>
            <a:gdLst/>
            <a:ahLst/>
            <a:cxnLst/>
            <a:rect r="r" b="b" t="t" l="l"/>
            <a:pathLst>
              <a:path h="3703101" w="3514385">
                <a:moveTo>
                  <a:pt x="3514386" y="0"/>
                </a:moveTo>
                <a:lnTo>
                  <a:pt x="0" y="0"/>
                </a:lnTo>
                <a:lnTo>
                  <a:pt x="0" y="3703101"/>
                </a:lnTo>
                <a:lnTo>
                  <a:pt x="3514386" y="3703101"/>
                </a:lnTo>
                <a:lnTo>
                  <a:pt x="35143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325494" y="9405046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2"/>
                </a:lnTo>
                <a:lnTo>
                  <a:pt x="0" y="10119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06276" y="839639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1028684" y="1622985"/>
            <a:ext cx="7095282" cy="0"/>
          </a:xfrm>
          <a:prstGeom prst="line">
            <a:avLst/>
          </a:prstGeom>
          <a:ln cap="flat" w="28575">
            <a:solidFill>
              <a:srgbClr val="39C69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800" y="772964"/>
            <a:ext cx="9136664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37395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Обработка null значений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71030" y="1912168"/>
            <a:ext cx="8135246" cy="542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Количество строк: 974022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видно, только столбец ‘</a:t>
            </a:r>
            <a:r>
              <a:rPr lang="en-US" sz="2799" i="true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ID клиента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’ имеет пропущенные значения. Поскольку нашей задачей является сегм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ентация клиентов и анализ поведения, 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нам обязательно нужен ид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ентификатор клиента.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Поэтому удалим строки с пропущенными значениями.</a:t>
            </a:r>
          </a:p>
        </p:txBody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1028800" y="1802646"/>
          <a:ext cx="6939419" cy="6450636"/>
        </p:xfrm>
        <a:graphic>
          <a:graphicData uri="http://schemas.openxmlformats.org/drawingml/2006/table">
            <a:tbl>
              <a:tblPr/>
              <a:tblGrid>
                <a:gridCol w="678585"/>
                <a:gridCol w="1913332"/>
                <a:gridCol w="1538074"/>
                <a:gridCol w="1514317"/>
                <a:gridCol w="1295111"/>
              </a:tblGrid>
              <a:tr h="7917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ID заказа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974022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non-null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object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6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Артикул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974022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non-null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object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6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Название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974022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non-null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object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6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Количество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974022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non-null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int64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6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Дата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974022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non-null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object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6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Цена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974022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non-null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int64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6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ID клиента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893078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</a:t>
                      </a: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on-null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float64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2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Регион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974022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</a:t>
                      </a: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on-null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object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9894079" y="2743987"/>
            <a:ext cx="8190373" cy="8630180"/>
          </a:xfrm>
          <a:custGeom>
            <a:avLst/>
            <a:gdLst/>
            <a:ahLst/>
            <a:cxnLst/>
            <a:rect r="r" b="b" t="t" l="l"/>
            <a:pathLst>
              <a:path h="8630180" w="8190373">
                <a:moveTo>
                  <a:pt x="0" y="8630181"/>
                </a:moveTo>
                <a:lnTo>
                  <a:pt x="8190373" y="8630181"/>
                </a:lnTo>
                <a:lnTo>
                  <a:pt x="8190373" y="0"/>
                </a:lnTo>
                <a:lnTo>
                  <a:pt x="0" y="0"/>
                </a:lnTo>
                <a:lnTo>
                  <a:pt x="0" y="863018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88891" y="-234863"/>
            <a:ext cx="3514385" cy="3703101"/>
          </a:xfrm>
          <a:custGeom>
            <a:avLst/>
            <a:gdLst/>
            <a:ahLst/>
            <a:cxnLst/>
            <a:rect r="r" b="b" t="t" l="l"/>
            <a:pathLst>
              <a:path h="3703101" w="3514385">
                <a:moveTo>
                  <a:pt x="3514385" y="0"/>
                </a:moveTo>
                <a:lnTo>
                  <a:pt x="0" y="0"/>
                </a:lnTo>
                <a:lnTo>
                  <a:pt x="0" y="3703101"/>
                </a:lnTo>
                <a:lnTo>
                  <a:pt x="3514385" y="3703101"/>
                </a:lnTo>
                <a:lnTo>
                  <a:pt x="351438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325494" y="9405046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2"/>
                </a:lnTo>
                <a:lnTo>
                  <a:pt x="0" y="10119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06276" y="839639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889993" y="2602873"/>
            <a:ext cx="5263163" cy="0"/>
          </a:xfrm>
          <a:prstGeom prst="line">
            <a:avLst/>
          </a:prstGeom>
          <a:ln cap="flat" w="28575">
            <a:solidFill>
              <a:srgbClr val="39C69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889964" y="1784875"/>
            <a:ext cx="9136664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37395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Обработка дублей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69919" y="2909740"/>
            <a:ext cx="13944191" cy="2948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Дублями будут считаться строки с идентичными данными в каждом с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толбце.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Количество дублирующихся с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трок: 5718.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Дубл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икатов почти нету. Также удаляем эти строки.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728493" y="-1998336"/>
            <a:ext cx="3514385" cy="3703101"/>
          </a:xfrm>
          <a:custGeom>
            <a:avLst/>
            <a:gdLst/>
            <a:ahLst/>
            <a:cxnLst/>
            <a:rect r="r" b="b" t="t" l="l"/>
            <a:pathLst>
              <a:path h="3703101" w="3514385">
                <a:moveTo>
                  <a:pt x="3514386" y="0"/>
                </a:moveTo>
                <a:lnTo>
                  <a:pt x="0" y="0"/>
                </a:lnTo>
                <a:lnTo>
                  <a:pt x="0" y="3703101"/>
                </a:lnTo>
                <a:lnTo>
                  <a:pt x="3514386" y="3703101"/>
                </a:lnTo>
                <a:lnTo>
                  <a:pt x="35143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06276" y="839639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641959" y="1331307"/>
            <a:ext cx="5438830" cy="0"/>
          </a:xfrm>
          <a:prstGeom prst="line">
            <a:avLst/>
          </a:prstGeom>
          <a:ln cap="flat" w="28575">
            <a:solidFill>
              <a:srgbClr val="39C69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642074" y="481286"/>
            <a:ext cx="9136664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37395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Обработка ошибок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1959" y="1495484"/>
            <a:ext cx="15777476" cy="1462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1)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‘</a:t>
            </a:r>
            <a:r>
              <a:rPr lang="en-US" sz="2799" i="true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ID заказа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’ имеет тип данных object, что может говорить о наличии иных символов, кроме цифр. После проверки были удалены строки, содержащие “С” в id, т.к. это отмененные заказы.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7259300" y="9400135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41959" y="3138865"/>
            <a:ext cx="13631040" cy="5725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5"/>
              </a:lnSpc>
            </a:pPr>
            <a:r>
              <a:rPr lang="en-US" sz="27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2)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‘</a:t>
            </a:r>
            <a:r>
              <a:rPr lang="en-US" sz="2799" i="true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Артикул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’ - данные корректны.</a:t>
            </a:r>
          </a:p>
          <a:p>
            <a:pPr algn="l">
              <a:lnSpc>
                <a:spcPts val="3275"/>
              </a:lnSpc>
            </a:pPr>
          </a:p>
          <a:p>
            <a:pPr algn="l">
              <a:lnSpc>
                <a:spcPts val="3275"/>
              </a:lnSpc>
            </a:pPr>
            <a:r>
              <a:rPr lang="en-US" sz="27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3)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‘</a:t>
            </a:r>
            <a:r>
              <a:rPr lang="en-US" sz="2799" i="true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Название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’ - данные корректны.</a:t>
            </a:r>
          </a:p>
          <a:p>
            <a:pPr algn="l">
              <a:lnSpc>
                <a:spcPts val="3275"/>
              </a:lnSpc>
            </a:pPr>
          </a:p>
          <a:p>
            <a:pPr algn="l">
              <a:lnSpc>
                <a:spcPts val="3275"/>
              </a:lnSpc>
            </a:pPr>
            <a:r>
              <a:rPr lang="en-US" sz="27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4)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‘</a:t>
            </a:r>
            <a:r>
              <a:rPr lang="en-US" sz="2799" i="true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Количество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’ - никаких отклонений.</a:t>
            </a:r>
          </a:p>
          <a:p>
            <a:pPr algn="l">
              <a:lnSpc>
                <a:spcPts val="3275"/>
              </a:lnSpc>
            </a:pPr>
          </a:p>
          <a:p>
            <a:pPr algn="l">
              <a:lnSpc>
                <a:spcPts val="3275"/>
              </a:lnSpc>
            </a:pPr>
            <a:r>
              <a:rPr lang="en-US" sz="27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5)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‘</a:t>
            </a:r>
            <a:r>
              <a:rPr lang="en-US" sz="2799" i="true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Дата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’ - данные корректны, но необходимо изменить тип данных</a:t>
            </a:r>
          </a:p>
          <a:p>
            <a:pPr algn="l">
              <a:lnSpc>
                <a:spcPts val="3275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object.</a:t>
            </a:r>
          </a:p>
          <a:p>
            <a:pPr algn="l">
              <a:lnSpc>
                <a:spcPts val="3275"/>
              </a:lnSpc>
            </a:pPr>
          </a:p>
          <a:p>
            <a:pPr algn="l">
              <a:lnSpc>
                <a:spcPts val="3275"/>
              </a:lnSpc>
            </a:pPr>
            <a:r>
              <a:rPr lang="en-US" sz="27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6)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‘</a:t>
            </a:r>
            <a:r>
              <a:rPr lang="en-US" sz="2799" i="true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Цена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’ - найдено 510 с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трок с нулевой ценой. Удаляем эти с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троки.</a:t>
            </a:r>
          </a:p>
          <a:p>
            <a:pPr algn="l">
              <a:lnSpc>
                <a:spcPts val="3275"/>
              </a:lnSpc>
            </a:pPr>
          </a:p>
          <a:p>
            <a:pPr algn="l">
              <a:lnSpc>
                <a:spcPts val="3275"/>
              </a:lnSpc>
            </a:pPr>
            <a:r>
              <a:rPr lang="en-US" sz="27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7)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‘</a:t>
            </a:r>
            <a:r>
              <a:rPr lang="en-US" sz="2799" i="true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ID кл</a:t>
            </a:r>
            <a:r>
              <a:rPr lang="en-US" sz="2799" i="true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иента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’ - данные корректны.</a:t>
            </a:r>
          </a:p>
          <a:p>
            <a:pPr algn="l">
              <a:lnSpc>
                <a:spcPts val="3275"/>
              </a:lnSpc>
            </a:pPr>
          </a:p>
          <a:p>
            <a:pPr algn="l">
              <a:lnSpc>
                <a:spcPts val="3275"/>
              </a:lnSpc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8)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‘</a:t>
            </a:r>
            <a:r>
              <a:rPr lang="en-US" sz="2799" i="true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Регион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’ - данные корректны.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2211394" y="4460554"/>
            <a:ext cx="8190373" cy="8630180"/>
          </a:xfrm>
          <a:custGeom>
            <a:avLst/>
            <a:gdLst/>
            <a:ahLst/>
            <a:cxnLst/>
            <a:rect r="r" b="b" t="t" l="l"/>
            <a:pathLst>
              <a:path h="8630180" w="8190373">
                <a:moveTo>
                  <a:pt x="0" y="8630180"/>
                </a:moveTo>
                <a:lnTo>
                  <a:pt x="8190373" y="8630180"/>
                </a:lnTo>
                <a:lnTo>
                  <a:pt x="8190373" y="0"/>
                </a:lnTo>
                <a:lnTo>
                  <a:pt x="0" y="0"/>
                </a:lnTo>
                <a:lnTo>
                  <a:pt x="0" y="863018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728493" y="-1011911"/>
            <a:ext cx="3514385" cy="3703101"/>
          </a:xfrm>
          <a:custGeom>
            <a:avLst/>
            <a:gdLst/>
            <a:ahLst/>
            <a:cxnLst/>
            <a:rect r="r" b="b" t="t" l="l"/>
            <a:pathLst>
              <a:path h="3703101" w="3514385">
                <a:moveTo>
                  <a:pt x="3514386" y="0"/>
                </a:moveTo>
                <a:lnTo>
                  <a:pt x="0" y="0"/>
                </a:lnTo>
                <a:lnTo>
                  <a:pt x="0" y="3703101"/>
                </a:lnTo>
                <a:lnTo>
                  <a:pt x="3514386" y="3703101"/>
                </a:lnTo>
                <a:lnTo>
                  <a:pt x="35143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00234" y="9781044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7" y="0"/>
                </a:lnTo>
                <a:lnTo>
                  <a:pt x="2271637" y="1011912"/>
                </a:lnTo>
                <a:lnTo>
                  <a:pt x="0" y="10119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06276" y="839639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028684" y="1622985"/>
            <a:ext cx="5999255" cy="0"/>
          </a:xfrm>
          <a:prstGeom prst="line">
            <a:avLst/>
          </a:prstGeom>
          <a:ln cap="flat" w="28575">
            <a:solidFill>
              <a:srgbClr val="39C69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639444" y="3488729"/>
            <a:ext cx="13708378" cy="5494775"/>
          </a:xfrm>
          <a:custGeom>
            <a:avLst/>
            <a:gdLst/>
            <a:ahLst/>
            <a:cxnLst/>
            <a:rect r="r" b="b" t="t" l="l"/>
            <a:pathLst>
              <a:path h="5494775" w="13708378">
                <a:moveTo>
                  <a:pt x="0" y="0"/>
                </a:moveTo>
                <a:lnTo>
                  <a:pt x="13708377" y="0"/>
                </a:lnTo>
                <a:lnTo>
                  <a:pt x="13708377" y="5494775"/>
                </a:lnTo>
                <a:lnTo>
                  <a:pt x="0" y="5494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800" y="772964"/>
            <a:ext cx="9136664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37395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Обработка выбросов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800" y="1969318"/>
            <a:ext cx="13646698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столбцах “</a:t>
            </a:r>
            <a:r>
              <a:rPr lang="en-US" sz="2799" i="true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Цена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” и “</a:t>
            </a:r>
            <a:r>
              <a:rPr lang="en-US" sz="2799" i="true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Количес</a:t>
            </a:r>
            <a:r>
              <a:rPr lang="en-US" sz="2799" i="true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тво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” 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могут сод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ержаться выбросы. Посмотрим на графики.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4810545" y="2691190"/>
            <a:ext cx="8190373" cy="8630180"/>
          </a:xfrm>
          <a:custGeom>
            <a:avLst/>
            <a:gdLst/>
            <a:ahLst/>
            <a:cxnLst/>
            <a:rect r="r" b="b" t="t" l="l"/>
            <a:pathLst>
              <a:path h="8630180" w="8190373">
                <a:moveTo>
                  <a:pt x="0" y="8630180"/>
                </a:moveTo>
                <a:lnTo>
                  <a:pt x="8190373" y="8630180"/>
                </a:lnTo>
                <a:lnTo>
                  <a:pt x="8190373" y="0"/>
                </a:lnTo>
                <a:lnTo>
                  <a:pt x="0" y="0"/>
                </a:lnTo>
                <a:lnTo>
                  <a:pt x="0" y="863018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306198" y="-1574600"/>
            <a:ext cx="5119578" cy="5394490"/>
          </a:xfrm>
          <a:custGeom>
            <a:avLst/>
            <a:gdLst/>
            <a:ahLst/>
            <a:cxnLst/>
            <a:rect r="r" b="b" t="t" l="l"/>
            <a:pathLst>
              <a:path h="5394490" w="5119578">
                <a:moveTo>
                  <a:pt x="5119578" y="0"/>
                </a:moveTo>
                <a:lnTo>
                  <a:pt x="0" y="0"/>
                </a:lnTo>
                <a:lnTo>
                  <a:pt x="0" y="5394490"/>
                </a:lnTo>
                <a:lnTo>
                  <a:pt x="5119578" y="5394490"/>
                </a:lnTo>
                <a:lnTo>
                  <a:pt x="5119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00234" y="9781044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7" y="0"/>
                </a:lnTo>
                <a:lnTo>
                  <a:pt x="2271637" y="1011912"/>
                </a:lnTo>
                <a:lnTo>
                  <a:pt x="0" y="10119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927912" y="-214330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69248" y="2056254"/>
            <a:ext cx="17550865" cy="4468158"/>
          </a:xfrm>
          <a:custGeom>
            <a:avLst/>
            <a:gdLst/>
            <a:ahLst/>
            <a:cxnLst/>
            <a:rect r="r" b="b" t="t" l="l"/>
            <a:pathLst>
              <a:path h="4468158" w="17550865">
                <a:moveTo>
                  <a:pt x="0" y="0"/>
                </a:moveTo>
                <a:lnTo>
                  <a:pt x="17550865" y="0"/>
                </a:lnTo>
                <a:lnTo>
                  <a:pt x="17550865" y="4468158"/>
                </a:lnTo>
                <a:lnTo>
                  <a:pt x="0" y="44681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99991" y="7092196"/>
            <a:ext cx="16106284" cy="2453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видно на графиках, а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ом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льных значений нет.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После обработки данных к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оличес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тво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с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трок сок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ратилось на 38%.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Осталось 603 894 строки.</a:t>
            </a:r>
          </a:p>
          <a:p>
            <a:pPr algn="l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73006" y="0"/>
            <a:ext cx="6614994" cy="6970207"/>
          </a:xfrm>
          <a:custGeom>
            <a:avLst/>
            <a:gdLst/>
            <a:ahLst/>
            <a:cxnLst/>
            <a:rect r="r" b="b" t="t" l="l"/>
            <a:pathLst>
              <a:path h="6970207" w="6614994">
                <a:moveTo>
                  <a:pt x="0" y="0"/>
                </a:moveTo>
                <a:lnTo>
                  <a:pt x="6614994" y="0"/>
                </a:lnTo>
                <a:lnTo>
                  <a:pt x="6614994" y="6970207"/>
                </a:lnTo>
                <a:lnTo>
                  <a:pt x="0" y="6970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0" y="1816898"/>
            <a:ext cx="8446888" cy="8900469"/>
          </a:xfrm>
          <a:custGeom>
            <a:avLst/>
            <a:gdLst/>
            <a:ahLst/>
            <a:cxnLst/>
            <a:rect r="r" b="b" t="t" l="l"/>
            <a:pathLst>
              <a:path h="8900469" w="8446888">
                <a:moveTo>
                  <a:pt x="8446888" y="8900469"/>
                </a:moveTo>
                <a:lnTo>
                  <a:pt x="0" y="8900469"/>
                </a:lnTo>
                <a:lnTo>
                  <a:pt x="0" y="0"/>
                </a:lnTo>
                <a:lnTo>
                  <a:pt x="8446888" y="0"/>
                </a:lnTo>
                <a:lnTo>
                  <a:pt x="8446888" y="8900469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0" y="4703889"/>
            <a:ext cx="5298587" cy="5583111"/>
          </a:xfrm>
          <a:custGeom>
            <a:avLst/>
            <a:gdLst/>
            <a:ahLst/>
            <a:cxnLst/>
            <a:rect r="r" b="b" t="t" l="l"/>
            <a:pathLst>
              <a:path h="5583111" w="5298587">
                <a:moveTo>
                  <a:pt x="5298587" y="5583111"/>
                </a:moveTo>
                <a:lnTo>
                  <a:pt x="0" y="5583111"/>
                </a:lnTo>
                <a:lnTo>
                  <a:pt x="0" y="0"/>
                </a:lnTo>
                <a:lnTo>
                  <a:pt x="5298587" y="0"/>
                </a:lnTo>
                <a:lnTo>
                  <a:pt x="5298587" y="558311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61845" y="3368895"/>
            <a:ext cx="10757059" cy="359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54"/>
              </a:lnSpc>
            </a:pPr>
            <a:r>
              <a:rPr lang="en-US" sz="8293" b="true">
                <a:solidFill>
                  <a:srgbClr val="37395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Анализ данных и Сегментация клиентов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682452" y="1028700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18961" y="8246389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245065" y="8127504"/>
            <a:ext cx="1573896" cy="1306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60"/>
              </a:lnSpc>
            </a:pPr>
            <a:r>
              <a:rPr lang="en-US" sz="9000" b="true">
                <a:solidFill>
                  <a:srgbClr val="37395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14763" y="0"/>
            <a:ext cx="6673237" cy="7031577"/>
          </a:xfrm>
          <a:custGeom>
            <a:avLst/>
            <a:gdLst/>
            <a:ahLst/>
            <a:cxnLst/>
            <a:rect r="r" b="b" t="t" l="l"/>
            <a:pathLst>
              <a:path h="7031577" w="6673237">
                <a:moveTo>
                  <a:pt x="0" y="0"/>
                </a:moveTo>
                <a:lnTo>
                  <a:pt x="6673237" y="0"/>
                </a:lnTo>
                <a:lnTo>
                  <a:pt x="6673237" y="7031577"/>
                </a:lnTo>
                <a:lnTo>
                  <a:pt x="0" y="70315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67492" y="962025"/>
            <a:ext cx="6987083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37395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Структура презентации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22670" y="2354706"/>
            <a:ext cx="11355407" cy="592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компании</a:t>
            </a:r>
          </a:p>
          <a:p>
            <a:pPr algn="just">
              <a:lnSpc>
                <a:spcPts val="3639"/>
              </a:lnSpc>
            </a:pPr>
          </a:p>
          <a:p>
            <a:pPr algn="just"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Сводка по конкурентам</a:t>
            </a:r>
          </a:p>
          <a:p>
            <a:pPr algn="just">
              <a:lnSpc>
                <a:spcPts val="3639"/>
              </a:lnSpc>
            </a:pPr>
          </a:p>
          <a:p>
            <a:pPr algn="just"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Формулирование проблемы и описание данных</a:t>
            </a:r>
          </a:p>
          <a:p>
            <a:pPr algn="just">
              <a:lnSpc>
                <a:spcPts val="3639"/>
              </a:lnSpc>
            </a:pPr>
          </a:p>
          <a:p>
            <a:pPr algn="just"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Предобработка данных</a:t>
            </a:r>
          </a:p>
          <a:p>
            <a:pPr algn="just">
              <a:lnSpc>
                <a:spcPts val="3639"/>
              </a:lnSpc>
            </a:pPr>
          </a:p>
          <a:p>
            <a:pPr algn="just"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Анализ данных и сегментация клиентов</a:t>
            </a:r>
          </a:p>
          <a:p>
            <a:pPr algn="just">
              <a:lnSpc>
                <a:spcPts val="3639"/>
              </a:lnSpc>
            </a:pPr>
          </a:p>
          <a:p>
            <a:pPr algn="just"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Дизайн А/Б теста</a:t>
            </a:r>
          </a:p>
          <a:p>
            <a:pPr algn="just">
              <a:lnSpc>
                <a:spcPts val="3639"/>
              </a:lnSpc>
            </a:pPr>
          </a:p>
          <a:p>
            <a:pPr algn="just"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Вывод</a:t>
            </a:r>
          </a:p>
        </p:txBody>
      </p:sp>
      <p:sp>
        <p:nvSpPr>
          <p:cNvPr name="AutoShape 5" id="5"/>
          <p:cNvSpPr/>
          <p:nvPr/>
        </p:nvSpPr>
        <p:spPr>
          <a:xfrm>
            <a:off x="2177017" y="2026324"/>
            <a:ext cx="6977558" cy="14288"/>
          </a:xfrm>
          <a:prstGeom prst="line">
            <a:avLst/>
          </a:prstGeom>
          <a:ln cap="flat" w="28575">
            <a:solidFill>
              <a:srgbClr val="39C69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82452" y="1028700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720178" y="8752344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2"/>
                </a:lnTo>
                <a:lnTo>
                  <a:pt x="0" y="10119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77017" y="2354706"/>
            <a:ext cx="645654" cy="592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</a:p>
          <a:p>
            <a:pPr algn="just">
              <a:lnSpc>
                <a:spcPts val="3639"/>
              </a:lnSpc>
            </a:pPr>
          </a:p>
          <a:p>
            <a:pPr algn="just"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</a:p>
          <a:p>
            <a:pPr algn="just">
              <a:lnSpc>
                <a:spcPts val="3639"/>
              </a:lnSpc>
            </a:pPr>
          </a:p>
          <a:p>
            <a:pPr algn="just"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</a:p>
          <a:p>
            <a:pPr algn="just">
              <a:lnSpc>
                <a:spcPts val="3639"/>
              </a:lnSpc>
            </a:pPr>
          </a:p>
          <a:p>
            <a:pPr algn="just"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4.</a:t>
            </a:r>
          </a:p>
          <a:p>
            <a:pPr algn="just">
              <a:lnSpc>
                <a:spcPts val="3639"/>
              </a:lnSpc>
            </a:pPr>
          </a:p>
          <a:p>
            <a:pPr algn="just"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5.</a:t>
            </a:r>
          </a:p>
          <a:p>
            <a:pPr algn="just">
              <a:lnSpc>
                <a:spcPts val="3639"/>
              </a:lnSpc>
            </a:pPr>
          </a:p>
          <a:p>
            <a:pPr algn="just"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6.</a:t>
            </a:r>
          </a:p>
          <a:p>
            <a:pPr algn="just">
              <a:lnSpc>
                <a:spcPts val="3639"/>
              </a:lnSpc>
            </a:pPr>
          </a:p>
          <a:p>
            <a:pPr algn="just">
              <a:lnSpc>
                <a:spcPts val="363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7.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728493" y="-1998336"/>
            <a:ext cx="3514385" cy="3703101"/>
          </a:xfrm>
          <a:custGeom>
            <a:avLst/>
            <a:gdLst/>
            <a:ahLst/>
            <a:cxnLst/>
            <a:rect r="r" b="b" t="t" l="l"/>
            <a:pathLst>
              <a:path h="3703101" w="3514385">
                <a:moveTo>
                  <a:pt x="3514386" y="0"/>
                </a:moveTo>
                <a:lnTo>
                  <a:pt x="0" y="0"/>
                </a:lnTo>
                <a:lnTo>
                  <a:pt x="0" y="3703101"/>
                </a:lnTo>
                <a:lnTo>
                  <a:pt x="3514386" y="3703101"/>
                </a:lnTo>
                <a:lnTo>
                  <a:pt x="35143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06276" y="839639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641959" y="1331307"/>
            <a:ext cx="4405544" cy="14288"/>
          </a:xfrm>
          <a:prstGeom prst="line">
            <a:avLst/>
          </a:prstGeom>
          <a:ln cap="flat" w="28575">
            <a:solidFill>
              <a:srgbClr val="39C697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047750" y="5715293"/>
            <a:ext cx="14916411" cy="3793528"/>
            <a:chOff x="0" y="0"/>
            <a:chExt cx="4252322" cy="10814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52321" cy="1081446"/>
            </a:xfrm>
            <a:custGeom>
              <a:avLst/>
              <a:gdLst/>
              <a:ahLst/>
              <a:cxnLst/>
              <a:rect r="r" b="b" t="t" l="l"/>
              <a:pathLst>
                <a:path h="1081446" w="4252321">
                  <a:moveTo>
                    <a:pt x="0" y="0"/>
                  </a:moveTo>
                  <a:lnTo>
                    <a:pt x="4252321" y="0"/>
                  </a:lnTo>
                  <a:lnTo>
                    <a:pt x="4252321" y="1081446"/>
                  </a:lnTo>
                  <a:lnTo>
                    <a:pt x="0" y="1081446"/>
                  </a:lnTo>
                  <a:close/>
                </a:path>
              </a:pathLst>
            </a:custGeom>
            <a:solidFill>
              <a:srgbClr val="37395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52322" cy="11195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1335097" y="5943893"/>
          <a:ext cx="13295631" cy="3087419"/>
        </p:xfrm>
        <a:graphic>
          <a:graphicData uri="http://schemas.openxmlformats.org/drawingml/2006/table">
            <a:tbl>
              <a:tblPr/>
              <a:tblGrid>
                <a:gridCol w="488034"/>
                <a:gridCol w="1102661"/>
                <a:gridCol w="1244843"/>
                <a:gridCol w="1435528"/>
                <a:gridCol w="1132859"/>
                <a:gridCol w="1089351"/>
                <a:gridCol w="1496130"/>
                <a:gridCol w="1717398"/>
                <a:gridCol w="1939286"/>
                <a:gridCol w="1649542"/>
              </a:tblGrid>
              <a:tr h="78733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ID клиента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Количество заказов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Количество артикулов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Средний чек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LifeTime (мес.)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Продажи в мес.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Сумма заказов (руб.)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457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Мес. с последней покупки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Доля заказов в выходные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24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12347.0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48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97707.86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13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52611.92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683955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0.428571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24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12348.0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2105.00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701.67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6315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0.000000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733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12349.0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59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312099.00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312099.00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312099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0.000000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24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12352.0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38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34823.43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27084.89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243764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457"/>
                        </a:lnSpc>
                        <a:defRPr/>
                      </a:pPr>
                      <a:r>
                        <a:rPr lang="en-US" sz="1755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0.428571</a:t>
                      </a:r>
                      <a:endParaRPr lang="en-US" sz="1100"/>
                    </a:p>
                  </a:txBody>
                  <a:tcPr marL="79199" marR="79199" marT="79199" marB="79199" anchor="ctr">
                    <a:lnL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26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642074" y="481286"/>
            <a:ext cx="9136664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37395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Анализ данных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1959" y="1495484"/>
            <a:ext cx="15777476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Для построения 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л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стеров, основыв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ясь на тех данных, что у нас есть, создадим дополнительные столбцы: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7259300" y="9400135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68996" y="2719070"/>
            <a:ext cx="5584421" cy="2453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Сумма заказов (руб.)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Количество за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каз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ов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Количество артикулов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Продажи в мес.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Средний чек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953417" y="2719070"/>
            <a:ext cx="10680949" cy="195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Среднее количество товара в за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казе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LifeTime (мес.)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есяцев с последней покупки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оля заказов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в выходные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50125" y="-505956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2"/>
                </a:lnTo>
                <a:lnTo>
                  <a:pt x="0" y="10119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8520" y="1256564"/>
            <a:ext cx="10667478" cy="7880619"/>
          </a:xfrm>
          <a:custGeom>
            <a:avLst/>
            <a:gdLst/>
            <a:ahLst/>
            <a:cxnLst/>
            <a:rect r="r" b="b" t="t" l="l"/>
            <a:pathLst>
              <a:path h="7880619" w="10667478">
                <a:moveTo>
                  <a:pt x="0" y="0"/>
                </a:moveTo>
                <a:lnTo>
                  <a:pt x="10667478" y="0"/>
                </a:lnTo>
                <a:lnTo>
                  <a:pt x="10667478" y="7880619"/>
                </a:lnTo>
                <a:lnTo>
                  <a:pt x="0" y="78806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07119" y="8909319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618890" y="-822850"/>
            <a:ext cx="3514385" cy="3703101"/>
          </a:xfrm>
          <a:custGeom>
            <a:avLst/>
            <a:gdLst/>
            <a:ahLst/>
            <a:cxnLst/>
            <a:rect r="r" b="b" t="t" l="l"/>
            <a:pathLst>
              <a:path h="3703101" w="3514385">
                <a:moveTo>
                  <a:pt x="3514385" y="0"/>
                </a:moveTo>
                <a:lnTo>
                  <a:pt x="0" y="0"/>
                </a:lnTo>
                <a:lnTo>
                  <a:pt x="0" y="3703100"/>
                </a:lnTo>
                <a:lnTo>
                  <a:pt x="3514385" y="3703100"/>
                </a:lnTo>
                <a:lnTo>
                  <a:pt x="351438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539603" y="1227989"/>
            <a:ext cx="6082160" cy="2453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Построим матрицу корреляции (метод Пирсона).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Ник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аких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неожиданных взаимосвязей не наблюдается.</a:t>
            </a:r>
          </a:p>
        </p:txBody>
      </p:sp>
      <p:sp>
        <p:nvSpPr>
          <p:cNvPr name="Freeform 7" id="7"/>
          <p:cNvSpPr/>
          <p:nvPr/>
        </p:nvSpPr>
        <p:spPr>
          <a:xfrm flipH="false" flipV="true" rot="0">
            <a:off x="14192068" y="6348800"/>
            <a:ext cx="4095932" cy="4315876"/>
          </a:xfrm>
          <a:custGeom>
            <a:avLst/>
            <a:gdLst/>
            <a:ahLst/>
            <a:cxnLst/>
            <a:rect r="r" b="b" t="t" l="l"/>
            <a:pathLst>
              <a:path h="4315876" w="4095932">
                <a:moveTo>
                  <a:pt x="0" y="4315876"/>
                </a:moveTo>
                <a:lnTo>
                  <a:pt x="4095932" y="4315876"/>
                </a:lnTo>
                <a:lnTo>
                  <a:pt x="4095932" y="0"/>
                </a:lnTo>
                <a:lnTo>
                  <a:pt x="0" y="0"/>
                </a:lnTo>
                <a:lnTo>
                  <a:pt x="0" y="431587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1801599" y="5807101"/>
            <a:ext cx="8190373" cy="8630180"/>
          </a:xfrm>
          <a:custGeom>
            <a:avLst/>
            <a:gdLst/>
            <a:ahLst/>
            <a:cxnLst/>
            <a:rect r="r" b="b" t="t" l="l"/>
            <a:pathLst>
              <a:path h="8630180" w="8190373">
                <a:moveTo>
                  <a:pt x="0" y="8630181"/>
                </a:moveTo>
                <a:lnTo>
                  <a:pt x="8190373" y="8630181"/>
                </a:lnTo>
                <a:lnTo>
                  <a:pt x="8190373" y="0"/>
                </a:lnTo>
                <a:lnTo>
                  <a:pt x="0" y="0"/>
                </a:lnTo>
                <a:lnTo>
                  <a:pt x="0" y="863018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728493" y="-1011911"/>
            <a:ext cx="3514385" cy="3703101"/>
          </a:xfrm>
          <a:custGeom>
            <a:avLst/>
            <a:gdLst/>
            <a:ahLst/>
            <a:cxnLst/>
            <a:rect r="r" b="b" t="t" l="l"/>
            <a:pathLst>
              <a:path h="3703101" w="3514385">
                <a:moveTo>
                  <a:pt x="3514386" y="0"/>
                </a:moveTo>
                <a:lnTo>
                  <a:pt x="0" y="0"/>
                </a:lnTo>
                <a:lnTo>
                  <a:pt x="0" y="3703101"/>
                </a:lnTo>
                <a:lnTo>
                  <a:pt x="3514386" y="3703101"/>
                </a:lnTo>
                <a:lnTo>
                  <a:pt x="35143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00234" y="9781044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7" y="0"/>
                </a:lnTo>
                <a:lnTo>
                  <a:pt x="2271637" y="1011912"/>
                </a:lnTo>
                <a:lnTo>
                  <a:pt x="0" y="10119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06276" y="839639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028684" y="1622985"/>
            <a:ext cx="6516029" cy="0"/>
          </a:xfrm>
          <a:prstGeom prst="line">
            <a:avLst/>
          </a:prstGeom>
          <a:ln cap="flat" w="28575">
            <a:solidFill>
              <a:srgbClr val="39C69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800" y="772964"/>
            <a:ext cx="9136664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37395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Сегментация клиентов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800" y="1969318"/>
            <a:ext cx="15102848" cy="1462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Для решения этой задачи я воспользуюсь од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им из п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пу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л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ярных 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про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ых алгоритмо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машинного обуч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ения без учителя “K-means” кластеризацией.</a:t>
            </a:r>
          </a:p>
          <a:p>
            <a:pPr algn="l">
              <a:lnSpc>
                <a:spcPts val="3919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4463389"/>
            <a:ext cx="15605343" cy="4639035"/>
            <a:chOff x="0" y="0"/>
            <a:chExt cx="4448720" cy="132248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448720" cy="1322481"/>
            </a:xfrm>
            <a:custGeom>
              <a:avLst/>
              <a:gdLst/>
              <a:ahLst/>
              <a:cxnLst/>
              <a:rect r="r" b="b" t="t" l="l"/>
              <a:pathLst>
                <a:path h="1322481" w="4448720">
                  <a:moveTo>
                    <a:pt x="0" y="0"/>
                  </a:moveTo>
                  <a:lnTo>
                    <a:pt x="4448720" y="0"/>
                  </a:lnTo>
                  <a:lnTo>
                    <a:pt x="4448720" y="1322481"/>
                  </a:lnTo>
                  <a:lnTo>
                    <a:pt x="0" y="1322481"/>
                  </a:lnTo>
                  <a:close/>
                </a:path>
              </a:pathLst>
            </a:custGeom>
            <a:solidFill>
              <a:srgbClr val="37395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448720" cy="13605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1224158" y="4691057"/>
          <a:ext cx="15155972" cy="4200525"/>
        </p:xfrm>
        <a:graphic>
          <a:graphicData uri="http://schemas.openxmlformats.org/drawingml/2006/table">
            <a:tbl>
              <a:tblPr/>
              <a:tblGrid>
                <a:gridCol w="516068"/>
                <a:gridCol w="1222889"/>
                <a:gridCol w="1607566"/>
                <a:gridCol w="1582297"/>
                <a:gridCol w="1376492"/>
                <a:gridCol w="1417140"/>
                <a:gridCol w="1561427"/>
                <a:gridCol w="1796586"/>
                <a:gridCol w="2219871"/>
                <a:gridCol w="1855637"/>
              </a:tblGrid>
              <a:tr h="90899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ID клиента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Количество заказов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Количество артикулов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Средний чек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LifeTime (мес.)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Продажи в мес.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Сумма заказов (руб.)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Мес. с последней покупки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6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Доля заказов в выходные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8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12347.0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8.853291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6.555754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8.084328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21.370968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3.455710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9.790136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-3.750819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0.070594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8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12348.0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2.915823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-0.066924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-0.088285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14.219255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-0.167148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0.016410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-2.427007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-0.809112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8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12349.0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-0.052911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8.105743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26.411559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-0.084170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21.565519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4.426789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-3.309548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-0.809112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8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12350.0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-0.052911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-0.066924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-0.088285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-0.084170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-0.069208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-0.044311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0.661888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-0.809112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3" id="13"/>
          <p:cNvSpPr txBox="true"/>
          <p:nvPr/>
        </p:nvSpPr>
        <p:spPr>
          <a:xfrm rot="0">
            <a:off x="1028700" y="3115284"/>
            <a:ext cx="15605343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Поскольку K-means использует расстояние для измерения близости точек, необходимо провести данные к одному масштабу.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0097627" y="8204896"/>
            <a:ext cx="8190373" cy="8630180"/>
          </a:xfrm>
          <a:custGeom>
            <a:avLst/>
            <a:gdLst/>
            <a:ahLst/>
            <a:cxnLst/>
            <a:rect r="r" b="b" t="t" l="l"/>
            <a:pathLst>
              <a:path h="8630180" w="8190373">
                <a:moveTo>
                  <a:pt x="0" y="8630180"/>
                </a:moveTo>
                <a:lnTo>
                  <a:pt x="8190373" y="8630180"/>
                </a:lnTo>
                <a:lnTo>
                  <a:pt x="8190373" y="0"/>
                </a:lnTo>
                <a:lnTo>
                  <a:pt x="0" y="0"/>
                </a:lnTo>
                <a:lnTo>
                  <a:pt x="0" y="863018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728493" y="-1011911"/>
            <a:ext cx="3514385" cy="3703101"/>
          </a:xfrm>
          <a:custGeom>
            <a:avLst/>
            <a:gdLst/>
            <a:ahLst/>
            <a:cxnLst/>
            <a:rect r="r" b="b" t="t" l="l"/>
            <a:pathLst>
              <a:path h="3703101" w="3514385">
                <a:moveTo>
                  <a:pt x="3514386" y="0"/>
                </a:moveTo>
                <a:lnTo>
                  <a:pt x="0" y="0"/>
                </a:lnTo>
                <a:lnTo>
                  <a:pt x="0" y="3703101"/>
                </a:lnTo>
                <a:lnTo>
                  <a:pt x="3514386" y="3703101"/>
                </a:lnTo>
                <a:lnTo>
                  <a:pt x="35143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69261" y="333683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2"/>
                </a:lnTo>
                <a:lnTo>
                  <a:pt x="0" y="10119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9071" y="3399089"/>
            <a:ext cx="11928335" cy="5576496"/>
          </a:xfrm>
          <a:custGeom>
            <a:avLst/>
            <a:gdLst/>
            <a:ahLst/>
            <a:cxnLst/>
            <a:rect r="r" b="b" t="t" l="l"/>
            <a:pathLst>
              <a:path h="5576496" w="11928335">
                <a:moveTo>
                  <a:pt x="0" y="0"/>
                </a:moveTo>
                <a:lnTo>
                  <a:pt x="11928334" y="0"/>
                </a:lnTo>
                <a:lnTo>
                  <a:pt x="11928334" y="5576497"/>
                </a:lnTo>
                <a:lnTo>
                  <a:pt x="0" y="55764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724084"/>
            <a:ext cx="15605343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Также необходим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 определить оптимальное число кластеров с помощью метода “Локтя”.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68820" y="3585977"/>
            <a:ext cx="5361059" cy="344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График показывает, чт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 4 - это оптимальное число кластеров.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Разделим базу клиентов на 4 сегмента и опишем их особенности.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0097627" y="8204896"/>
            <a:ext cx="8190373" cy="8630180"/>
          </a:xfrm>
          <a:custGeom>
            <a:avLst/>
            <a:gdLst/>
            <a:ahLst/>
            <a:cxnLst/>
            <a:rect r="r" b="b" t="t" l="l"/>
            <a:pathLst>
              <a:path h="8630180" w="8190373">
                <a:moveTo>
                  <a:pt x="0" y="8630180"/>
                </a:moveTo>
                <a:lnTo>
                  <a:pt x="8190373" y="8630180"/>
                </a:lnTo>
                <a:lnTo>
                  <a:pt x="8190373" y="0"/>
                </a:lnTo>
                <a:lnTo>
                  <a:pt x="0" y="0"/>
                </a:lnTo>
                <a:lnTo>
                  <a:pt x="0" y="863018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728493" y="-1011911"/>
            <a:ext cx="3514385" cy="3703101"/>
          </a:xfrm>
          <a:custGeom>
            <a:avLst/>
            <a:gdLst/>
            <a:ahLst/>
            <a:cxnLst/>
            <a:rect r="r" b="b" t="t" l="l"/>
            <a:pathLst>
              <a:path h="3703101" w="3514385">
                <a:moveTo>
                  <a:pt x="3514386" y="0"/>
                </a:moveTo>
                <a:lnTo>
                  <a:pt x="0" y="0"/>
                </a:lnTo>
                <a:lnTo>
                  <a:pt x="0" y="3703101"/>
                </a:lnTo>
                <a:lnTo>
                  <a:pt x="3514386" y="3703101"/>
                </a:lnTo>
                <a:lnTo>
                  <a:pt x="35143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178247" y="-172272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95233" y="1440241"/>
            <a:ext cx="14587603" cy="6459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Теперь необходим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 оценить качество кластеров, с помощью 3-х показателей.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Silhouette Score (Силуэтный коэффициент, от -1 до 1).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асколько хорошо каждый объект вписывается в свой кластер по сравнению с другими кластерами. В нашем случае </a:t>
            </a:r>
            <a:r>
              <a:rPr lang="en-US" b="true" sz="23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0.509 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неплохой показатель (чем ближе к 1, тем лучше).</a:t>
            </a: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Calinski-Harabasz Score (Индекс Калински-Харабаша, От 0 и выше).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Показывает, насколько кластеры компактны внутри и разделены между собой </a:t>
            </a:r>
            <a:r>
              <a:rPr lang="en-US" b="true" sz="23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149681 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высокий показатель (чем больше, тем лучше).</a:t>
            </a: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Davies-Bouldin Score (Индекс Дэвиса-Боулдина, от 0 до ∞).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Измеряет насколько кластеры различимы, учитывая их разброс и расстояния между ними. </a:t>
            </a:r>
            <a:r>
              <a:rPr lang="en-US" b="true" sz="23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0.763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хороший показатель, но кластеры частично пересекаются или имеют размытые границы.</a:t>
            </a:r>
          </a:p>
          <a:p>
            <a:pPr algn="l">
              <a:lnSpc>
                <a:spcPts val="3220"/>
              </a:lnSpc>
            </a:pP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2516804" y="5352779"/>
            <a:ext cx="8190373" cy="8630180"/>
          </a:xfrm>
          <a:custGeom>
            <a:avLst/>
            <a:gdLst/>
            <a:ahLst/>
            <a:cxnLst/>
            <a:rect r="r" b="b" t="t" l="l"/>
            <a:pathLst>
              <a:path h="8630180" w="8190373">
                <a:moveTo>
                  <a:pt x="0" y="8630180"/>
                </a:moveTo>
                <a:lnTo>
                  <a:pt x="8190373" y="8630180"/>
                </a:lnTo>
                <a:lnTo>
                  <a:pt x="8190373" y="0"/>
                </a:lnTo>
                <a:lnTo>
                  <a:pt x="0" y="0"/>
                </a:lnTo>
                <a:lnTo>
                  <a:pt x="0" y="863018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728493" y="-1011911"/>
            <a:ext cx="3514385" cy="3703101"/>
          </a:xfrm>
          <a:custGeom>
            <a:avLst/>
            <a:gdLst/>
            <a:ahLst/>
            <a:cxnLst/>
            <a:rect r="r" b="b" t="t" l="l"/>
            <a:pathLst>
              <a:path h="3703101" w="3514385">
                <a:moveTo>
                  <a:pt x="3514386" y="0"/>
                </a:moveTo>
                <a:lnTo>
                  <a:pt x="0" y="0"/>
                </a:lnTo>
                <a:lnTo>
                  <a:pt x="0" y="3703101"/>
                </a:lnTo>
                <a:lnTo>
                  <a:pt x="3514386" y="3703101"/>
                </a:lnTo>
                <a:lnTo>
                  <a:pt x="35143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178247" y="-172272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686374" y="1796389"/>
            <a:ext cx="5921398" cy="0"/>
          </a:xfrm>
          <a:prstGeom prst="line">
            <a:avLst/>
          </a:prstGeom>
          <a:ln cap="flat" w="28575">
            <a:solidFill>
              <a:srgbClr val="39C69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506385" y="2795965"/>
            <a:ext cx="7943500" cy="5113628"/>
          </a:xfrm>
          <a:custGeom>
            <a:avLst/>
            <a:gdLst/>
            <a:ahLst/>
            <a:cxnLst/>
            <a:rect r="r" b="b" t="t" l="l"/>
            <a:pathLst>
              <a:path h="5113628" w="7943500">
                <a:moveTo>
                  <a:pt x="0" y="0"/>
                </a:moveTo>
                <a:lnTo>
                  <a:pt x="7943500" y="0"/>
                </a:lnTo>
                <a:lnTo>
                  <a:pt x="7943500" y="5113628"/>
                </a:lnTo>
                <a:lnTo>
                  <a:pt x="0" y="51136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90185" y="2821325"/>
            <a:ext cx="8265971" cy="5062908"/>
          </a:xfrm>
          <a:custGeom>
            <a:avLst/>
            <a:gdLst/>
            <a:ahLst/>
            <a:cxnLst/>
            <a:rect r="r" b="b" t="t" l="l"/>
            <a:pathLst>
              <a:path h="5062908" w="8265971">
                <a:moveTo>
                  <a:pt x="0" y="0"/>
                </a:moveTo>
                <a:lnTo>
                  <a:pt x="8265971" y="0"/>
                </a:lnTo>
                <a:lnTo>
                  <a:pt x="8265971" y="5062907"/>
                </a:lnTo>
                <a:lnTo>
                  <a:pt x="0" y="50629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86374" y="962025"/>
            <a:ext cx="9136664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37395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Описание кластеров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4243751" y="9488034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2"/>
                </a:lnTo>
                <a:lnTo>
                  <a:pt x="0" y="10119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4992871" y="6149766"/>
            <a:ext cx="5454449" cy="5747342"/>
          </a:xfrm>
          <a:custGeom>
            <a:avLst/>
            <a:gdLst/>
            <a:ahLst/>
            <a:cxnLst/>
            <a:rect r="r" b="b" t="t" l="l"/>
            <a:pathLst>
              <a:path h="5747342" w="5454449">
                <a:moveTo>
                  <a:pt x="0" y="5747342"/>
                </a:moveTo>
                <a:lnTo>
                  <a:pt x="5454448" y="5747342"/>
                </a:lnTo>
                <a:lnTo>
                  <a:pt x="5454448" y="0"/>
                </a:lnTo>
                <a:lnTo>
                  <a:pt x="0" y="0"/>
                </a:lnTo>
                <a:lnTo>
                  <a:pt x="0" y="574734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728493" y="-1011911"/>
            <a:ext cx="3514385" cy="3703101"/>
          </a:xfrm>
          <a:custGeom>
            <a:avLst/>
            <a:gdLst/>
            <a:ahLst/>
            <a:cxnLst/>
            <a:rect r="r" b="b" t="t" l="l"/>
            <a:pathLst>
              <a:path h="3703101" w="3514385">
                <a:moveTo>
                  <a:pt x="3514386" y="0"/>
                </a:moveTo>
                <a:lnTo>
                  <a:pt x="0" y="0"/>
                </a:lnTo>
                <a:lnTo>
                  <a:pt x="0" y="3703101"/>
                </a:lnTo>
                <a:lnTo>
                  <a:pt x="3514386" y="3703101"/>
                </a:lnTo>
                <a:lnTo>
                  <a:pt x="35143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178247" y="-172272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243751" y="9488034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2"/>
                </a:lnTo>
                <a:lnTo>
                  <a:pt x="0" y="10119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1820930"/>
            <a:ext cx="7768831" cy="6898074"/>
          </a:xfrm>
          <a:custGeom>
            <a:avLst/>
            <a:gdLst/>
            <a:ahLst/>
            <a:cxnLst/>
            <a:rect r="r" b="b" t="t" l="l"/>
            <a:pathLst>
              <a:path h="6898074" w="7768831">
                <a:moveTo>
                  <a:pt x="0" y="0"/>
                </a:moveTo>
                <a:lnTo>
                  <a:pt x="7768831" y="0"/>
                </a:lnTo>
                <a:lnTo>
                  <a:pt x="7768831" y="6898075"/>
                </a:lnTo>
                <a:lnTo>
                  <a:pt x="0" y="68980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641027" y="1820930"/>
            <a:ext cx="7808859" cy="6894571"/>
          </a:xfrm>
          <a:custGeom>
            <a:avLst/>
            <a:gdLst/>
            <a:ahLst/>
            <a:cxnLst/>
            <a:rect r="r" b="b" t="t" l="l"/>
            <a:pathLst>
              <a:path h="6894571" w="7808859">
                <a:moveTo>
                  <a:pt x="0" y="0"/>
                </a:moveTo>
                <a:lnTo>
                  <a:pt x="7808858" y="0"/>
                </a:lnTo>
                <a:lnTo>
                  <a:pt x="7808858" y="6894572"/>
                </a:lnTo>
                <a:lnTo>
                  <a:pt x="0" y="689457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4992871" y="6149766"/>
            <a:ext cx="5454449" cy="5747342"/>
          </a:xfrm>
          <a:custGeom>
            <a:avLst/>
            <a:gdLst/>
            <a:ahLst/>
            <a:cxnLst/>
            <a:rect r="r" b="b" t="t" l="l"/>
            <a:pathLst>
              <a:path h="5747342" w="5454449">
                <a:moveTo>
                  <a:pt x="0" y="5747342"/>
                </a:moveTo>
                <a:lnTo>
                  <a:pt x="5454448" y="5747342"/>
                </a:lnTo>
                <a:lnTo>
                  <a:pt x="5454448" y="0"/>
                </a:lnTo>
                <a:lnTo>
                  <a:pt x="0" y="0"/>
                </a:lnTo>
                <a:lnTo>
                  <a:pt x="0" y="574734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728493" y="-1011911"/>
            <a:ext cx="3514385" cy="3703101"/>
          </a:xfrm>
          <a:custGeom>
            <a:avLst/>
            <a:gdLst/>
            <a:ahLst/>
            <a:cxnLst/>
            <a:rect r="r" b="b" t="t" l="l"/>
            <a:pathLst>
              <a:path h="3703101" w="3514385">
                <a:moveTo>
                  <a:pt x="3514386" y="0"/>
                </a:moveTo>
                <a:lnTo>
                  <a:pt x="0" y="0"/>
                </a:lnTo>
                <a:lnTo>
                  <a:pt x="0" y="3703101"/>
                </a:lnTo>
                <a:lnTo>
                  <a:pt x="3514386" y="3703101"/>
                </a:lnTo>
                <a:lnTo>
                  <a:pt x="35143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178247" y="-172272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243751" y="9488034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2"/>
                </a:lnTo>
                <a:lnTo>
                  <a:pt x="0" y="10119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50036" y="1858058"/>
            <a:ext cx="8024499" cy="6860947"/>
          </a:xfrm>
          <a:custGeom>
            <a:avLst/>
            <a:gdLst/>
            <a:ahLst/>
            <a:cxnLst/>
            <a:rect r="r" b="b" t="t" l="l"/>
            <a:pathLst>
              <a:path h="6860947" w="8024499">
                <a:moveTo>
                  <a:pt x="0" y="0"/>
                </a:moveTo>
                <a:lnTo>
                  <a:pt x="8024499" y="0"/>
                </a:lnTo>
                <a:lnTo>
                  <a:pt x="8024499" y="6860947"/>
                </a:lnTo>
                <a:lnTo>
                  <a:pt x="0" y="68609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796337" y="1820930"/>
            <a:ext cx="7653548" cy="6894571"/>
          </a:xfrm>
          <a:custGeom>
            <a:avLst/>
            <a:gdLst/>
            <a:ahLst/>
            <a:cxnLst/>
            <a:rect r="r" b="b" t="t" l="l"/>
            <a:pathLst>
              <a:path h="6894571" w="7653548">
                <a:moveTo>
                  <a:pt x="0" y="0"/>
                </a:moveTo>
                <a:lnTo>
                  <a:pt x="7653548" y="0"/>
                </a:lnTo>
                <a:lnTo>
                  <a:pt x="7653548" y="6894572"/>
                </a:lnTo>
                <a:lnTo>
                  <a:pt x="0" y="689457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4992871" y="6149766"/>
            <a:ext cx="5454449" cy="5747342"/>
          </a:xfrm>
          <a:custGeom>
            <a:avLst/>
            <a:gdLst/>
            <a:ahLst/>
            <a:cxnLst/>
            <a:rect r="r" b="b" t="t" l="l"/>
            <a:pathLst>
              <a:path h="5747342" w="5454449">
                <a:moveTo>
                  <a:pt x="0" y="5747342"/>
                </a:moveTo>
                <a:lnTo>
                  <a:pt x="5454448" y="5747342"/>
                </a:lnTo>
                <a:lnTo>
                  <a:pt x="5454448" y="0"/>
                </a:lnTo>
                <a:lnTo>
                  <a:pt x="0" y="0"/>
                </a:lnTo>
                <a:lnTo>
                  <a:pt x="0" y="574734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728493" y="-1011911"/>
            <a:ext cx="3514385" cy="3703101"/>
          </a:xfrm>
          <a:custGeom>
            <a:avLst/>
            <a:gdLst/>
            <a:ahLst/>
            <a:cxnLst/>
            <a:rect r="r" b="b" t="t" l="l"/>
            <a:pathLst>
              <a:path h="3703101" w="3514385">
                <a:moveTo>
                  <a:pt x="3514386" y="0"/>
                </a:moveTo>
                <a:lnTo>
                  <a:pt x="0" y="0"/>
                </a:lnTo>
                <a:lnTo>
                  <a:pt x="0" y="3703101"/>
                </a:lnTo>
                <a:lnTo>
                  <a:pt x="3514386" y="3703101"/>
                </a:lnTo>
                <a:lnTo>
                  <a:pt x="35143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178247" y="-172272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243751" y="9488034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2"/>
                </a:lnTo>
                <a:lnTo>
                  <a:pt x="0" y="10119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15527" y="1858058"/>
            <a:ext cx="7654821" cy="6857444"/>
          </a:xfrm>
          <a:custGeom>
            <a:avLst/>
            <a:gdLst/>
            <a:ahLst/>
            <a:cxnLst/>
            <a:rect r="r" b="b" t="t" l="l"/>
            <a:pathLst>
              <a:path h="6857444" w="7654821">
                <a:moveTo>
                  <a:pt x="0" y="0"/>
                </a:moveTo>
                <a:lnTo>
                  <a:pt x="7654821" y="0"/>
                </a:lnTo>
                <a:lnTo>
                  <a:pt x="7654821" y="6857444"/>
                </a:lnTo>
                <a:lnTo>
                  <a:pt x="0" y="68574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756264" y="1781625"/>
            <a:ext cx="7693621" cy="6933876"/>
          </a:xfrm>
          <a:custGeom>
            <a:avLst/>
            <a:gdLst/>
            <a:ahLst/>
            <a:cxnLst/>
            <a:rect r="r" b="b" t="t" l="l"/>
            <a:pathLst>
              <a:path h="6933876" w="7693621">
                <a:moveTo>
                  <a:pt x="0" y="0"/>
                </a:moveTo>
                <a:lnTo>
                  <a:pt x="7693621" y="0"/>
                </a:lnTo>
                <a:lnTo>
                  <a:pt x="7693621" y="6933877"/>
                </a:lnTo>
                <a:lnTo>
                  <a:pt x="0" y="693387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0097627" y="8204896"/>
            <a:ext cx="8190373" cy="8630180"/>
          </a:xfrm>
          <a:custGeom>
            <a:avLst/>
            <a:gdLst/>
            <a:ahLst/>
            <a:cxnLst/>
            <a:rect r="r" b="b" t="t" l="l"/>
            <a:pathLst>
              <a:path h="8630180" w="8190373">
                <a:moveTo>
                  <a:pt x="0" y="8630180"/>
                </a:moveTo>
                <a:lnTo>
                  <a:pt x="8190373" y="8630180"/>
                </a:lnTo>
                <a:lnTo>
                  <a:pt x="8190373" y="0"/>
                </a:lnTo>
                <a:lnTo>
                  <a:pt x="0" y="0"/>
                </a:lnTo>
                <a:lnTo>
                  <a:pt x="0" y="863018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728493" y="-1011911"/>
            <a:ext cx="3514385" cy="3703101"/>
          </a:xfrm>
          <a:custGeom>
            <a:avLst/>
            <a:gdLst/>
            <a:ahLst/>
            <a:cxnLst/>
            <a:rect r="r" b="b" t="t" l="l"/>
            <a:pathLst>
              <a:path h="3703101" w="3514385">
                <a:moveTo>
                  <a:pt x="3514386" y="0"/>
                </a:moveTo>
                <a:lnTo>
                  <a:pt x="0" y="0"/>
                </a:lnTo>
                <a:lnTo>
                  <a:pt x="0" y="3703101"/>
                </a:lnTo>
                <a:lnTo>
                  <a:pt x="3514386" y="3703101"/>
                </a:lnTo>
                <a:lnTo>
                  <a:pt x="35143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178247" y="-172272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179557"/>
            <a:ext cx="16601538" cy="3589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b="true" sz="2300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К</a:t>
            </a:r>
            <a:r>
              <a:rPr lang="en-US" b="true" sz="23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ластер</a:t>
            </a:r>
            <a:r>
              <a:rPr lang="en-US" b="true" sz="2300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0</a:t>
            </a: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Разовые покупатели. </a:t>
            </a:r>
            <a:r>
              <a:rPr lang="en-US" sz="23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39.14%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клиентов относится к этому кластеру, вклад в выручку </a:t>
            </a:r>
            <a:r>
              <a:rPr lang="en-US" sz="23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19.40%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Это клиенты, которые совершают всего один заказ с небольшим средним чеком (</a:t>
            </a:r>
            <a:r>
              <a:rPr lang="en-US" sz="23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2111</a:t>
            </a:r>
            <a:r>
              <a:rPr lang="en-US" b="true" sz="23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руб). Их Life Time составляет </a:t>
            </a:r>
            <a:r>
              <a:rPr lang="en-US" sz="23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месяц - это минимальное значение, по факту это разовая покупка. Давность покупки от </a:t>
            </a:r>
            <a:r>
              <a:rPr lang="en-US" sz="23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до </a:t>
            </a:r>
            <a:r>
              <a:rPr lang="en-US" sz="2300" i="true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13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месяцев, медиана </a:t>
            </a:r>
            <a:r>
              <a:rPr lang="en-US" sz="23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месяцев. Совершают покупки только в выходные дни.</a:t>
            </a: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Это наиболее массовый, но наименее лояльный сегмент. Клиенты делают одну покупку и не возвращаются. Требуется работа по повышению удержания.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387735"/>
            <a:ext cx="16601538" cy="318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b="true" sz="2300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К</a:t>
            </a:r>
            <a:r>
              <a:rPr lang="en-US" b="true" sz="23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ластер 1</a:t>
            </a: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Этот кластер копирует характеристики класса </a:t>
            </a:r>
            <a:r>
              <a:rPr lang="en-US" sz="23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за исключением того, что все заказы сделаны в выходные дни.</a:t>
            </a: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</a:pPr>
            <a:r>
              <a:rPr lang="en-US" sz="23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60.28%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клиентской базы, </a:t>
            </a:r>
            <a:r>
              <a:rPr lang="en-US" sz="23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31.20%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от выручки.</a:t>
            </a: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дальнейшей работе необходимо объединить с кластером 0.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73006" y="0"/>
            <a:ext cx="6614994" cy="6970207"/>
          </a:xfrm>
          <a:custGeom>
            <a:avLst/>
            <a:gdLst/>
            <a:ahLst/>
            <a:cxnLst/>
            <a:rect r="r" b="b" t="t" l="l"/>
            <a:pathLst>
              <a:path h="6970207" w="6614994">
                <a:moveTo>
                  <a:pt x="0" y="0"/>
                </a:moveTo>
                <a:lnTo>
                  <a:pt x="6614994" y="0"/>
                </a:lnTo>
                <a:lnTo>
                  <a:pt x="6614994" y="6970207"/>
                </a:lnTo>
                <a:lnTo>
                  <a:pt x="0" y="6970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0" y="1816898"/>
            <a:ext cx="8446888" cy="8900469"/>
          </a:xfrm>
          <a:custGeom>
            <a:avLst/>
            <a:gdLst/>
            <a:ahLst/>
            <a:cxnLst/>
            <a:rect r="r" b="b" t="t" l="l"/>
            <a:pathLst>
              <a:path h="8900469" w="8446888">
                <a:moveTo>
                  <a:pt x="8446888" y="8900469"/>
                </a:moveTo>
                <a:lnTo>
                  <a:pt x="0" y="8900469"/>
                </a:lnTo>
                <a:lnTo>
                  <a:pt x="0" y="0"/>
                </a:lnTo>
                <a:lnTo>
                  <a:pt x="8446888" y="0"/>
                </a:lnTo>
                <a:lnTo>
                  <a:pt x="8446888" y="8900469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0" y="4703889"/>
            <a:ext cx="5298587" cy="5583111"/>
          </a:xfrm>
          <a:custGeom>
            <a:avLst/>
            <a:gdLst/>
            <a:ahLst/>
            <a:cxnLst/>
            <a:rect r="r" b="b" t="t" l="l"/>
            <a:pathLst>
              <a:path h="5583111" w="5298587">
                <a:moveTo>
                  <a:pt x="5298587" y="5583111"/>
                </a:moveTo>
                <a:lnTo>
                  <a:pt x="0" y="5583111"/>
                </a:lnTo>
                <a:lnTo>
                  <a:pt x="0" y="0"/>
                </a:lnTo>
                <a:lnTo>
                  <a:pt x="5298587" y="0"/>
                </a:lnTo>
                <a:lnTo>
                  <a:pt x="5298587" y="558311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07497" y="3431349"/>
            <a:ext cx="11673006" cy="2602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60"/>
              </a:lnSpc>
            </a:pPr>
            <a:r>
              <a:rPr lang="en-US" sz="9000" b="true">
                <a:solidFill>
                  <a:srgbClr val="37395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Описание компании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682452" y="1028700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18961" y="8246389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245065" y="8127504"/>
            <a:ext cx="1573896" cy="1306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60"/>
              </a:lnSpc>
            </a:pPr>
            <a:r>
              <a:rPr lang="en-US" sz="9000" b="true">
                <a:solidFill>
                  <a:srgbClr val="37395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728493" y="-1011911"/>
            <a:ext cx="3514385" cy="3703101"/>
          </a:xfrm>
          <a:custGeom>
            <a:avLst/>
            <a:gdLst/>
            <a:ahLst/>
            <a:cxnLst/>
            <a:rect r="r" b="b" t="t" l="l"/>
            <a:pathLst>
              <a:path h="3703101" w="3514385">
                <a:moveTo>
                  <a:pt x="3514386" y="0"/>
                </a:moveTo>
                <a:lnTo>
                  <a:pt x="0" y="0"/>
                </a:lnTo>
                <a:lnTo>
                  <a:pt x="0" y="3703101"/>
                </a:lnTo>
                <a:lnTo>
                  <a:pt x="3514386" y="3703101"/>
                </a:lnTo>
                <a:lnTo>
                  <a:pt x="35143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178247" y="-172272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20589"/>
            <a:ext cx="16601538" cy="3704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0"/>
              </a:lnSpc>
            </a:pPr>
            <a:r>
              <a:rPr lang="en-US" b="true" sz="2300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К</a:t>
            </a:r>
            <a:r>
              <a:rPr lang="en-US" b="true" sz="23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ластер</a:t>
            </a:r>
            <a:r>
              <a:rPr lang="en-US" b="true" sz="2300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2</a:t>
            </a:r>
          </a:p>
          <a:p>
            <a:pPr algn="l">
              <a:lnSpc>
                <a:spcPts val="2990"/>
              </a:lnSpc>
            </a:pPr>
          </a:p>
          <a:p>
            <a:pPr algn="l"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Клиенты с высокой покупательной способностью, активные и малочисленные. Хотя этот сегмент крайне мал (</a:t>
            </a:r>
            <a:r>
              <a:rPr lang="en-US" sz="23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0.59%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клиентской базы), приносит </a:t>
            </a:r>
            <a:r>
              <a:rPr lang="en-US" sz="23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46.27%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всей выручки. Клиенты совершают в среднем по </a:t>
            </a:r>
            <a:r>
              <a:rPr lang="en-US" sz="23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покупки, но с очень высоким средним чеком (</a:t>
            </a:r>
            <a:r>
              <a:rPr lang="en-US" sz="23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93 080 руб.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 и большим количеством артикулов (</a:t>
            </a:r>
            <a:r>
              <a:rPr lang="en-US" sz="23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43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). Их Life Time </a:t>
            </a:r>
            <a:r>
              <a:rPr lang="en-US" sz="23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1-13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месяцев, медиана — </a:t>
            </a:r>
            <a:r>
              <a:rPr lang="en-US" sz="23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месяцев, а время с последней покупки составляет от </a:t>
            </a:r>
            <a:r>
              <a:rPr lang="en-US" sz="23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до </a:t>
            </a:r>
            <a:r>
              <a:rPr lang="en-US" sz="23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месяцев (медиана — </a:t>
            </a:r>
            <a:r>
              <a:rPr lang="en-US" sz="23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месяца). Заказы чаще совершаются в будние дни.</a:t>
            </a:r>
          </a:p>
          <a:p>
            <a:pPr algn="l">
              <a:lnSpc>
                <a:spcPts val="2990"/>
              </a:lnSpc>
            </a:pPr>
          </a:p>
          <a:p>
            <a:pPr algn="l"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Это лояльные клиенты с высокой ценностью. Их необходимо удерживать, например с помощью программ лояльности и персональных предложений.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143500"/>
            <a:ext cx="16601538" cy="4447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0"/>
              </a:lnSpc>
            </a:pPr>
            <a:r>
              <a:rPr lang="en-US" b="true" sz="2300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К</a:t>
            </a:r>
            <a:r>
              <a:rPr lang="en-US" b="true" sz="23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ластер 3</a:t>
            </a:r>
          </a:p>
          <a:p>
            <a:pPr algn="l">
              <a:lnSpc>
                <a:spcPts val="2990"/>
              </a:lnSpc>
            </a:pPr>
          </a:p>
          <a:p>
            <a:pPr algn="l"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Максимально лояльные и высокодоходные клиенты. По всем признакам b2b сегмент. Кластер крайне мал (</a:t>
            </a:r>
            <a:r>
              <a:rPr lang="en-US" sz="23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&gt;0.1%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 и приносит </a:t>
            </a:r>
            <a:r>
              <a:rPr lang="en-US" sz="23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3.13%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всей выручки. В среднем клиенты совершают большое количество заказов (</a:t>
            </a:r>
            <a:r>
              <a:rPr lang="en-US" sz="23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118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 с высоким средним чеком (</a:t>
            </a:r>
            <a:r>
              <a:rPr lang="en-US" sz="23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152 336 руб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). Также у них самый высокий Life Time (от </a:t>
            </a:r>
            <a:r>
              <a:rPr lang="en-US" sz="23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до </a:t>
            </a:r>
            <a:r>
              <a:rPr lang="en-US" sz="23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месяцев, медиана — </a:t>
            </a:r>
            <a:r>
              <a:rPr lang="en-US" sz="23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12,5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месяца). Их интересует большое количество разнообразных товаров (в среднем </a:t>
            </a:r>
            <a:r>
              <a:rPr lang="en-US" sz="23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1133</a:t>
            </a:r>
            <a:r>
              <a:rPr lang="en-US" b="true" sz="23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артикулов). Время с последней покупки — всего </a:t>
            </a:r>
            <a:r>
              <a:rPr lang="en-US" sz="23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месяц. Около половины заказов совершаются в будние дни.</a:t>
            </a:r>
          </a:p>
          <a:p>
            <a:pPr algn="l">
              <a:lnSpc>
                <a:spcPts val="2990"/>
              </a:lnSpc>
            </a:pPr>
          </a:p>
          <a:p>
            <a:pPr algn="l"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Это ценный сегмент с высокой частотой заказов и большим вкладом в выручку на 1 покупателя. Их необходимо поддерживать индивидуальным подходом, например, персональными менеджерами, специальной ценовой программой, эксклюзивными предложениями и др. Однако этот сегмент очень мал. Возможно из-за заточенности бизнеса на работу с b2c, а не b2b.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73006" y="0"/>
            <a:ext cx="6614994" cy="6970207"/>
          </a:xfrm>
          <a:custGeom>
            <a:avLst/>
            <a:gdLst/>
            <a:ahLst/>
            <a:cxnLst/>
            <a:rect r="r" b="b" t="t" l="l"/>
            <a:pathLst>
              <a:path h="6970207" w="6614994">
                <a:moveTo>
                  <a:pt x="0" y="0"/>
                </a:moveTo>
                <a:lnTo>
                  <a:pt x="6614994" y="0"/>
                </a:lnTo>
                <a:lnTo>
                  <a:pt x="6614994" y="6970207"/>
                </a:lnTo>
                <a:lnTo>
                  <a:pt x="0" y="6970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0" y="1816898"/>
            <a:ext cx="8446888" cy="8900469"/>
          </a:xfrm>
          <a:custGeom>
            <a:avLst/>
            <a:gdLst/>
            <a:ahLst/>
            <a:cxnLst/>
            <a:rect r="r" b="b" t="t" l="l"/>
            <a:pathLst>
              <a:path h="8900469" w="8446888">
                <a:moveTo>
                  <a:pt x="8446888" y="8900469"/>
                </a:moveTo>
                <a:lnTo>
                  <a:pt x="0" y="8900469"/>
                </a:lnTo>
                <a:lnTo>
                  <a:pt x="0" y="0"/>
                </a:lnTo>
                <a:lnTo>
                  <a:pt x="8446888" y="0"/>
                </a:lnTo>
                <a:lnTo>
                  <a:pt x="8446888" y="8900469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0" y="4703889"/>
            <a:ext cx="5298587" cy="5583111"/>
          </a:xfrm>
          <a:custGeom>
            <a:avLst/>
            <a:gdLst/>
            <a:ahLst/>
            <a:cxnLst/>
            <a:rect r="r" b="b" t="t" l="l"/>
            <a:pathLst>
              <a:path h="5583111" w="5298587">
                <a:moveTo>
                  <a:pt x="5298587" y="5583111"/>
                </a:moveTo>
                <a:lnTo>
                  <a:pt x="0" y="5583111"/>
                </a:lnTo>
                <a:lnTo>
                  <a:pt x="0" y="0"/>
                </a:lnTo>
                <a:lnTo>
                  <a:pt x="5298587" y="0"/>
                </a:lnTo>
                <a:lnTo>
                  <a:pt x="5298587" y="558311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57693" y="4562649"/>
            <a:ext cx="10757059" cy="1209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54"/>
              </a:lnSpc>
            </a:pPr>
            <a:r>
              <a:rPr lang="en-US" sz="8293" b="true">
                <a:solidFill>
                  <a:srgbClr val="37395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Дизайн А/Б теста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682452" y="1028700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18961" y="8246389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245065" y="8127504"/>
            <a:ext cx="1573896" cy="1306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60"/>
              </a:lnSpc>
            </a:pPr>
            <a:r>
              <a:rPr lang="en-US" sz="9000" b="true">
                <a:solidFill>
                  <a:srgbClr val="37395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6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1430035" y="3524154"/>
            <a:ext cx="8190373" cy="8630180"/>
          </a:xfrm>
          <a:custGeom>
            <a:avLst/>
            <a:gdLst/>
            <a:ahLst/>
            <a:cxnLst/>
            <a:rect r="r" b="b" t="t" l="l"/>
            <a:pathLst>
              <a:path h="8630180" w="8190373">
                <a:moveTo>
                  <a:pt x="0" y="8630181"/>
                </a:moveTo>
                <a:lnTo>
                  <a:pt x="8190373" y="8630181"/>
                </a:lnTo>
                <a:lnTo>
                  <a:pt x="8190373" y="0"/>
                </a:lnTo>
                <a:lnTo>
                  <a:pt x="0" y="0"/>
                </a:lnTo>
                <a:lnTo>
                  <a:pt x="0" y="863018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88891" y="-234863"/>
            <a:ext cx="3514385" cy="3703101"/>
          </a:xfrm>
          <a:custGeom>
            <a:avLst/>
            <a:gdLst/>
            <a:ahLst/>
            <a:cxnLst/>
            <a:rect r="r" b="b" t="t" l="l"/>
            <a:pathLst>
              <a:path h="3703101" w="3514385">
                <a:moveTo>
                  <a:pt x="3514385" y="0"/>
                </a:moveTo>
                <a:lnTo>
                  <a:pt x="0" y="0"/>
                </a:lnTo>
                <a:lnTo>
                  <a:pt x="0" y="3703101"/>
                </a:lnTo>
                <a:lnTo>
                  <a:pt x="3514385" y="3703101"/>
                </a:lnTo>
                <a:lnTo>
                  <a:pt x="351438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325494" y="9405046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2"/>
                </a:lnTo>
                <a:lnTo>
                  <a:pt x="0" y="10119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06276" y="839639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889993" y="2602873"/>
            <a:ext cx="2571319" cy="0"/>
          </a:xfrm>
          <a:prstGeom prst="line">
            <a:avLst/>
          </a:prstGeom>
          <a:ln cap="flat" w="28575">
            <a:solidFill>
              <a:srgbClr val="39C69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889964" y="1784875"/>
            <a:ext cx="9136664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37395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Гипотеза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69919" y="2909740"/>
            <a:ext cx="13944191" cy="4434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видно из результатов сравнения кластеров, у компании значительная доля клиентов с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овершает только одну покупку и больше не возвращается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Есл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 удастся вернуть часть таких клиентов, это может существенно увеличить выручку.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Гипотеза: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если предложить клиентам из кластера "0" скидку 10% на второй заказ, то в течение 2-х недель доля повторных покупок среди них увеличится на 8%, так как это привлечет их внимание и скидка снизит барьер для повторной покупки.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9970927" y="6318990"/>
            <a:ext cx="8190373" cy="8630180"/>
          </a:xfrm>
          <a:custGeom>
            <a:avLst/>
            <a:gdLst/>
            <a:ahLst/>
            <a:cxnLst/>
            <a:rect r="r" b="b" t="t" l="l"/>
            <a:pathLst>
              <a:path h="8630180" w="8190373">
                <a:moveTo>
                  <a:pt x="0" y="8630181"/>
                </a:moveTo>
                <a:lnTo>
                  <a:pt x="8190373" y="8630181"/>
                </a:lnTo>
                <a:lnTo>
                  <a:pt x="8190373" y="0"/>
                </a:lnTo>
                <a:lnTo>
                  <a:pt x="0" y="0"/>
                </a:lnTo>
                <a:lnTo>
                  <a:pt x="0" y="863018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611645" y="-890567"/>
            <a:ext cx="3514385" cy="3703101"/>
          </a:xfrm>
          <a:custGeom>
            <a:avLst/>
            <a:gdLst/>
            <a:ahLst/>
            <a:cxnLst/>
            <a:rect r="r" b="b" t="t" l="l"/>
            <a:pathLst>
              <a:path h="3703101" w="3514385">
                <a:moveTo>
                  <a:pt x="3514385" y="0"/>
                </a:moveTo>
                <a:lnTo>
                  <a:pt x="0" y="0"/>
                </a:lnTo>
                <a:lnTo>
                  <a:pt x="0" y="3703101"/>
                </a:lnTo>
                <a:lnTo>
                  <a:pt x="3514385" y="3703101"/>
                </a:lnTo>
                <a:lnTo>
                  <a:pt x="351438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06276" y="839639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318585" y="1590961"/>
            <a:ext cx="4258661" cy="0"/>
          </a:xfrm>
          <a:prstGeom prst="line">
            <a:avLst/>
          </a:prstGeom>
          <a:ln cap="flat" w="28575">
            <a:solidFill>
              <a:srgbClr val="39C69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18556" y="2750795"/>
            <a:ext cx="6851780" cy="924990"/>
          </a:xfrm>
          <a:custGeom>
            <a:avLst/>
            <a:gdLst/>
            <a:ahLst/>
            <a:cxnLst/>
            <a:rect r="r" b="b" t="t" l="l"/>
            <a:pathLst>
              <a:path h="924990" w="6851780">
                <a:moveTo>
                  <a:pt x="0" y="0"/>
                </a:moveTo>
                <a:lnTo>
                  <a:pt x="6851780" y="0"/>
                </a:lnTo>
                <a:lnTo>
                  <a:pt x="6851780" y="924990"/>
                </a:lnTo>
                <a:lnTo>
                  <a:pt x="0" y="9249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18556" y="772964"/>
            <a:ext cx="9136664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37395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План А/В теста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18556" y="1803925"/>
            <a:ext cx="14892176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1. Определение размера выборки.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18585" y="4132985"/>
            <a:ext cx="14462770" cy="2724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При расчете по формуле сравнения долей в двух группах получается маленьк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ая 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выборка. </a:t>
            </a: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Поэтому, для повышение точности и получения дополнительной ценной информации, увеличим размер выборки до </a:t>
            </a:r>
            <a:r>
              <a:rPr lang="en-US" sz="26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10 000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в каждой группе, т.к. затраты на эксперимент минимальны.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472808" y="9429520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2"/>
                </a:lnTo>
                <a:lnTo>
                  <a:pt x="0" y="10119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3853918" y="5674165"/>
            <a:ext cx="5904715" cy="6221787"/>
          </a:xfrm>
          <a:custGeom>
            <a:avLst/>
            <a:gdLst/>
            <a:ahLst/>
            <a:cxnLst/>
            <a:rect r="r" b="b" t="t" l="l"/>
            <a:pathLst>
              <a:path h="6221787" w="5904715">
                <a:moveTo>
                  <a:pt x="0" y="6221787"/>
                </a:moveTo>
                <a:lnTo>
                  <a:pt x="5904715" y="6221787"/>
                </a:lnTo>
                <a:lnTo>
                  <a:pt x="5904715" y="0"/>
                </a:lnTo>
                <a:lnTo>
                  <a:pt x="0" y="0"/>
                </a:lnTo>
                <a:lnTo>
                  <a:pt x="0" y="62217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361124" y="-687020"/>
            <a:ext cx="3514385" cy="3703101"/>
          </a:xfrm>
          <a:custGeom>
            <a:avLst/>
            <a:gdLst/>
            <a:ahLst/>
            <a:cxnLst/>
            <a:rect r="r" b="b" t="t" l="l"/>
            <a:pathLst>
              <a:path h="3703101" w="3514385">
                <a:moveTo>
                  <a:pt x="3514385" y="0"/>
                </a:moveTo>
                <a:lnTo>
                  <a:pt x="0" y="0"/>
                </a:lnTo>
                <a:lnTo>
                  <a:pt x="0" y="3703101"/>
                </a:lnTo>
                <a:lnTo>
                  <a:pt x="3514385" y="3703101"/>
                </a:lnTo>
                <a:lnTo>
                  <a:pt x="351438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06276" y="839639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78708" y="1520115"/>
            <a:ext cx="14657313" cy="4096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2. Разделение на группы.</a:t>
            </a: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Группа A (контро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льная группа): Клиенты, которые не получат никакого специального предложения.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Группа B (тестовая группа): Клиенты, которые получат предложение скидки.</a:t>
            </a: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Распределение по группам будет случайным образом поровну. Но после необходимо проверить группы на однородность по </a:t>
            </a:r>
            <a:r>
              <a:rPr lang="en-US" sz="26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среднему чеку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lang="en-US" sz="26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давности покупки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с помощью t-теста или теста Манна-Уитни.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78708" y="6087136"/>
            <a:ext cx="14657313" cy="226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3. Формат предложения.</a:t>
            </a: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Отправляем клиент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ам из группы B персонализированное предложение по e-mail, с предложением скидки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10% на второй заказ c ограничением по времени в 2 недели.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592929" y="9556924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7" y="0"/>
                </a:lnTo>
                <a:lnTo>
                  <a:pt x="2271637" y="1011912"/>
                </a:lnTo>
                <a:lnTo>
                  <a:pt x="0" y="10119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1914571" y="-3122741"/>
            <a:ext cx="14326686" cy="15096001"/>
          </a:xfrm>
          <a:custGeom>
            <a:avLst/>
            <a:gdLst/>
            <a:ahLst/>
            <a:cxnLst/>
            <a:rect r="r" b="b" t="t" l="l"/>
            <a:pathLst>
              <a:path h="15096001" w="14326686">
                <a:moveTo>
                  <a:pt x="0" y="15096001"/>
                </a:moveTo>
                <a:lnTo>
                  <a:pt x="14326686" y="15096001"/>
                </a:lnTo>
                <a:lnTo>
                  <a:pt x="14326686" y="0"/>
                </a:lnTo>
                <a:lnTo>
                  <a:pt x="0" y="0"/>
                </a:lnTo>
                <a:lnTo>
                  <a:pt x="0" y="1509600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361124" y="-687020"/>
            <a:ext cx="3514385" cy="3703101"/>
          </a:xfrm>
          <a:custGeom>
            <a:avLst/>
            <a:gdLst/>
            <a:ahLst/>
            <a:cxnLst/>
            <a:rect r="r" b="b" t="t" l="l"/>
            <a:pathLst>
              <a:path h="3703101" w="3514385">
                <a:moveTo>
                  <a:pt x="3514385" y="0"/>
                </a:moveTo>
                <a:lnTo>
                  <a:pt x="0" y="0"/>
                </a:lnTo>
                <a:lnTo>
                  <a:pt x="0" y="3703101"/>
                </a:lnTo>
                <a:lnTo>
                  <a:pt x="3514385" y="3703101"/>
                </a:lnTo>
                <a:lnTo>
                  <a:pt x="351438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06276" y="839639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23174" y="1520115"/>
            <a:ext cx="14657313" cy="4096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4. Метрики для оценки.</a:t>
            </a: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Первич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ная метрика: 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• д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оля клиентов, совершивших повторную покупку.</a:t>
            </a: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Вторичные метрики: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• 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средний чек повторных покупок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• общая выручка от повторных покупок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• время между первой и второй покупкой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23174" y="6087136"/>
            <a:ext cx="14657313" cy="135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5. Продолжительность эксперимента.</a:t>
            </a: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Экс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перимент длиться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2 недели.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592929" y="9556924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7" y="0"/>
                </a:lnTo>
                <a:lnTo>
                  <a:pt x="2271637" y="1011912"/>
                </a:lnTo>
                <a:lnTo>
                  <a:pt x="0" y="10119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1914571" y="-3122741"/>
            <a:ext cx="14326686" cy="15096001"/>
          </a:xfrm>
          <a:custGeom>
            <a:avLst/>
            <a:gdLst/>
            <a:ahLst/>
            <a:cxnLst/>
            <a:rect r="r" b="b" t="t" l="l"/>
            <a:pathLst>
              <a:path h="15096001" w="14326686">
                <a:moveTo>
                  <a:pt x="0" y="15096001"/>
                </a:moveTo>
                <a:lnTo>
                  <a:pt x="14326686" y="15096001"/>
                </a:lnTo>
                <a:lnTo>
                  <a:pt x="14326686" y="0"/>
                </a:lnTo>
                <a:lnTo>
                  <a:pt x="0" y="0"/>
                </a:lnTo>
                <a:lnTo>
                  <a:pt x="0" y="1509600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361124" y="-687020"/>
            <a:ext cx="3514385" cy="3703101"/>
          </a:xfrm>
          <a:custGeom>
            <a:avLst/>
            <a:gdLst/>
            <a:ahLst/>
            <a:cxnLst/>
            <a:rect r="r" b="b" t="t" l="l"/>
            <a:pathLst>
              <a:path h="3703101" w="3514385">
                <a:moveTo>
                  <a:pt x="3514385" y="0"/>
                </a:moveTo>
                <a:lnTo>
                  <a:pt x="0" y="0"/>
                </a:lnTo>
                <a:lnTo>
                  <a:pt x="0" y="3703101"/>
                </a:lnTo>
                <a:lnTo>
                  <a:pt x="3514385" y="3703101"/>
                </a:lnTo>
                <a:lnTo>
                  <a:pt x="351438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06276" y="839639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23174" y="1520115"/>
            <a:ext cx="14046669" cy="5010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6. Анализ результатов.</a:t>
            </a: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Если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разница в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д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оле повторных покупок между группами составит 8% или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более, гипотеза подтве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рждается. Если нет — гипотеза опровергается.</a:t>
            </a: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Далее проверим статистическую значимость различий с помощью статистических тестов. Подойдет z-тест для пропорций, т.к. данные бинарны (купил/не купил).</a:t>
            </a: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Если ∣Z∣ &gt; 1.96, различия статистически значимы на уровне α = 5% и мощности 80%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592929" y="9556924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7" y="0"/>
                </a:lnTo>
                <a:lnTo>
                  <a:pt x="2271637" y="1011912"/>
                </a:lnTo>
                <a:lnTo>
                  <a:pt x="0" y="10119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73006" y="0"/>
            <a:ext cx="6614994" cy="6970207"/>
          </a:xfrm>
          <a:custGeom>
            <a:avLst/>
            <a:gdLst/>
            <a:ahLst/>
            <a:cxnLst/>
            <a:rect r="r" b="b" t="t" l="l"/>
            <a:pathLst>
              <a:path h="6970207" w="6614994">
                <a:moveTo>
                  <a:pt x="0" y="0"/>
                </a:moveTo>
                <a:lnTo>
                  <a:pt x="6614994" y="0"/>
                </a:lnTo>
                <a:lnTo>
                  <a:pt x="6614994" y="6970207"/>
                </a:lnTo>
                <a:lnTo>
                  <a:pt x="0" y="6970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0" y="1816898"/>
            <a:ext cx="8446888" cy="8900469"/>
          </a:xfrm>
          <a:custGeom>
            <a:avLst/>
            <a:gdLst/>
            <a:ahLst/>
            <a:cxnLst/>
            <a:rect r="r" b="b" t="t" l="l"/>
            <a:pathLst>
              <a:path h="8900469" w="8446888">
                <a:moveTo>
                  <a:pt x="8446888" y="8900469"/>
                </a:moveTo>
                <a:lnTo>
                  <a:pt x="0" y="8900469"/>
                </a:lnTo>
                <a:lnTo>
                  <a:pt x="0" y="0"/>
                </a:lnTo>
                <a:lnTo>
                  <a:pt x="8446888" y="0"/>
                </a:lnTo>
                <a:lnTo>
                  <a:pt x="8446888" y="8900469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0" y="4703889"/>
            <a:ext cx="5298587" cy="5583111"/>
          </a:xfrm>
          <a:custGeom>
            <a:avLst/>
            <a:gdLst/>
            <a:ahLst/>
            <a:cxnLst/>
            <a:rect r="r" b="b" t="t" l="l"/>
            <a:pathLst>
              <a:path h="5583111" w="5298587">
                <a:moveTo>
                  <a:pt x="5298587" y="5583111"/>
                </a:moveTo>
                <a:lnTo>
                  <a:pt x="0" y="5583111"/>
                </a:lnTo>
                <a:lnTo>
                  <a:pt x="0" y="0"/>
                </a:lnTo>
                <a:lnTo>
                  <a:pt x="5298587" y="0"/>
                </a:lnTo>
                <a:lnTo>
                  <a:pt x="5298587" y="558311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57693" y="4562649"/>
            <a:ext cx="10757059" cy="1209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54"/>
              </a:lnSpc>
            </a:pPr>
            <a:r>
              <a:rPr lang="en-US" sz="8293" b="true">
                <a:solidFill>
                  <a:srgbClr val="37395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Вывод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682452" y="1028700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18961" y="8246389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245065" y="8127504"/>
            <a:ext cx="1573896" cy="1306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60"/>
              </a:lnSpc>
            </a:pPr>
            <a:r>
              <a:rPr lang="en-US" sz="9000" b="true">
                <a:solidFill>
                  <a:srgbClr val="37395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7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2193862" y="4558204"/>
            <a:ext cx="8190373" cy="8630180"/>
          </a:xfrm>
          <a:custGeom>
            <a:avLst/>
            <a:gdLst/>
            <a:ahLst/>
            <a:cxnLst/>
            <a:rect r="r" b="b" t="t" l="l"/>
            <a:pathLst>
              <a:path h="8630180" w="8190373">
                <a:moveTo>
                  <a:pt x="0" y="8630180"/>
                </a:moveTo>
                <a:lnTo>
                  <a:pt x="8190373" y="8630180"/>
                </a:lnTo>
                <a:lnTo>
                  <a:pt x="8190373" y="0"/>
                </a:lnTo>
                <a:lnTo>
                  <a:pt x="0" y="0"/>
                </a:lnTo>
                <a:lnTo>
                  <a:pt x="0" y="863018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356774" y="-505956"/>
            <a:ext cx="3514385" cy="3703101"/>
          </a:xfrm>
          <a:custGeom>
            <a:avLst/>
            <a:gdLst/>
            <a:ahLst/>
            <a:cxnLst/>
            <a:rect r="r" b="b" t="t" l="l"/>
            <a:pathLst>
              <a:path h="3703101" w="3514385">
                <a:moveTo>
                  <a:pt x="3514386" y="0"/>
                </a:moveTo>
                <a:lnTo>
                  <a:pt x="0" y="0"/>
                </a:lnTo>
                <a:lnTo>
                  <a:pt x="0" y="3703101"/>
                </a:lnTo>
                <a:lnTo>
                  <a:pt x="3514386" y="3703101"/>
                </a:lnTo>
                <a:lnTo>
                  <a:pt x="35143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325494" y="9405046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2"/>
                </a:lnTo>
                <a:lnTo>
                  <a:pt x="0" y="10119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06276" y="839639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00419" y="1297970"/>
            <a:ext cx="15604593" cy="740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Компания имеет хороший потенциал для развития прод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аж за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счет дифференцированного подхода к клиентам.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ходе разделения клиентской базы на кластеры была выявлена одна из проблем: 99% клиентов совершают всего одну покупку и не возвращаются (низкий Retention). Несмотря на их огромную численность, они формируют лишь 51% выручки.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Запланированный А/Б тест – лишь первый шаг к глубокой персонализации работы с клиентами.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дальнейшем можно: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- провести серию CustDev для большего понимания потребностей сегментов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- провести анализ потребительских корзин для системы рекомендаций покупок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- улучшить показатели рекламы и многое другое.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43336" y="0"/>
            <a:ext cx="4544664" cy="4788704"/>
          </a:xfrm>
          <a:custGeom>
            <a:avLst/>
            <a:gdLst/>
            <a:ahLst/>
            <a:cxnLst/>
            <a:rect r="r" b="b" t="t" l="l"/>
            <a:pathLst>
              <a:path h="4788704" w="4544664">
                <a:moveTo>
                  <a:pt x="0" y="0"/>
                </a:moveTo>
                <a:lnTo>
                  <a:pt x="4544664" y="0"/>
                </a:lnTo>
                <a:lnTo>
                  <a:pt x="4544664" y="4788704"/>
                </a:lnTo>
                <a:lnTo>
                  <a:pt x="0" y="4788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0" y="5999613"/>
            <a:ext cx="4068895" cy="4287387"/>
          </a:xfrm>
          <a:custGeom>
            <a:avLst/>
            <a:gdLst/>
            <a:ahLst/>
            <a:cxnLst/>
            <a:rect r="r" b="b" t="t" l="l"/>
            <a:pathLst>
              <a:path h="4287387" w="4068895">
                <a:moveTo>
                  <a:pt x="4068895" y="4287387"/>
                </a:moveTo>
                <a:lnTo>
                  <a:pt x="0" y="4287387"/>
                </a:lnTo>
                <a:lnTo>
                  <a:pt x="0" y="0"/>
                </a:lnTo>
                <a:lnTo>
                  <a:pt x="4068895" y="0"/>
                </a:lnTo>
                <a:lnTo>
                  <a:pt x="4068895" y="42873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07560" y="4280383"/>
            <a:ext cx="12117660" cy="959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2"/>
              </a:lnSpc>
            </a:pPr>
            <a:r>
              <a:rPr lang="en-US" sz="7272" b="true">
                <a:solidFill>
                  <a:srgbClr val="37395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Спасибо за внимание!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680643" y="3378479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941785" y="5143500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4095932" cy="4315876"/>
          </a:xfrm>
          <a:custGeom>
            <a:avLst/>
            <a:gdLst/>
            <a:ahLst/>
            <a:cxnLst/>
            <a:rect r="r" b="b" t="t" l="l"/>
            <a:pathLst>
              <a:path h="4315876" w="4095932">
                <a:moveTo>
                  <a:pt x="4095932" y="0"/>
                </a:moveTo>
                <a:lnTo>
                  <a:pt x="0" y="0"/>
                </a:lnTo>
                <a:lnTo>
                  <a:pt x="0" y="4315876"/>
                </a:lnTo>
                <a:lnTo>
                  <a:pt x="4095932" y="4315876"/>
                </a:lnTo>
                <a:lnTo>
                  <a:pt x="409593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4192068" y="5971124"/>
            <a:ext cx="4095932" cy="4315876"/>
          </a:xfrm>
          <a:custGeom>
            <a:avLst/>
            <a:gdLst/>
            <a:ahLst/>
            <a:cxnLst/>
            <a:rect r="r" b="b" t="t" l="l"/>
            <a:pathLst>
              <a:path h="4315876" w="4095932">
                <a:moveTo>
                  <a:pt x="0" y="4315876"/>
                </a:moveTo>
                <a:lnTo>
                  <a:pt x="4095932" y="4315876"/>
                </a:lnTo>
                <a:lnTo>
                  <a:pt x="4095932" y="0"/>
                </a:lnTo>
                <a:lnTo>
                  <a:pt x="0" y="0"/>
                </a:lnTo>
                <a:lnTo>
                  <a:pt x="0" y="431587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685191" y="1436202"/>
            <a:ext cx="10525558" cy="740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TENNIS STORE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интернет-магазин теннисных товаров, основанный в 2017 году. Занимает лидирующие позиции на российском рынке.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Головной офис расположен в Калининграде, что обеспечивает выгодную логистику из Европы и конкурентные цены. Ассортимент — более 12 000 оригинальных товаров от Nike, Wilson, Babolat, Adidas и других брендов.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Компания не только продает товары, но и сотрудничает с Федерацией тенниса Калининградской области, спонсирует турниры в четырёх городах и продвигает спорт через участие собственной команды. </a:t>
            </a:r>
          </a:p>
          <a:p>
            <a:pPr algn="l">
              <a:lnSpc>
                <a:spcPts val="3919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485084" y="1483827"/>
            <a:ext cx="4836644" cy="7268517"/>
            <a:chOff x="0" y="0"/>
            <a:chExt cx="6448859" cy="9691356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6"/>
            <a:srcRect l="2" t="0" r="2" b="0"/>
            <a:stretch>
              <a:fillRect/>
            </a:stretch>
          </p:blipFill>
          <p:spPr>
            <a:xfrm flipH="false" flipV="false">
              <a:off x="0" y="0"/>
              <a:ext cx="6448859" cy="9691356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false" rot="0">
            <a:off x="-847102" y="8246389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574213" y="977871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2"/>
                </a:lnTo>
                <a:lnTo>
                  <a:pt x="0" y="10119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73006" y="0"/>
            <a:ext cx="6614994" cy="6970207"/>
          </a:xfrm>
          <a:custGeom>
            <a:avLst/>
            <a:gdLst/>
            <a:ahLst/>
            <a:cxnLst/>
            <a:rect r="r" b="b" t="t" l="l"/>
            <a:pathLst>
              <a:path h="6970207" w="6614994">
                <a:moveTo>
                  <a:pt x="0" y="0"/>
                </a:moveTo>
                <a:lnTo>
                  <a:pt x="6614994" y="0"/>
                </a:lnTo>
                <a:lnTo>
                  <a:pt x="6614994" y="6970207"/>
                </a:lnTo>
                <a:lnTo>
                  <a:pt x="0" y="6970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0" y="1816898"/>
            <a:ext cx="8446888" cy="8900469"/>
          </a:xfrm>
          <a:custGeom>
            <a:avLst/>
            <a:gdLst/>
            <a:ahLst/>
            <a:cxnLst/>
            <a:rect r="r" b="b" t="t" l="l"/>
            <a:pathLst>
              <a:path h="8900469" w="8446888">
                <a:moveTo>
                  <a:pt x="8446888" y="8900469"/>
                </a:moveTo>
                <a:lnTo>
                  <a:pt x="0" y="8900469"/>
                </a:lnTo>
                <a:lnTo>
                  <a:pt x="0" y="0"/>
                </a:lnTo>
                <a:lnTo>
                  <a:pt x="8446888" y="0"/>
                </a:lnTo>
                <a:lnTo>
                  <a:pt x="8446888" y="8900469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0" y="4703889"/>
            <a:ext cx="5298587" cy="5583111"/>
          </a:xfrm>
          <a:custGeom>
            <a:avLst/>
            <a:gdLst/>
            <a:ahLst/>
            <a:cxnLst/>
            <a:rect r="r" b="b" t="t" l="l"/>
            <a:pathLst>
              <a:path h="5583111" w="5298587">
                <a:moveTo>
                  <a:pt x="5298587" y="5583111"/>
                </a:moveTo>
                <a:lnTo>
                  <a:pt x="0" y="5583111"/>
                </a:lnTo>
                <a:lnTo>
                  <a:pt x="0" y="0"/>
                </a:lnTo>
                <a:lnTo>
                  <a:pt x="5298587" y="0"/>
                </a:lnTo>
                <a:lnTo>
                  <a:pt x="5298587" y="558311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07497" y="3431349"/>
            <a:ext cx="11673006" cy="2602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60"/>
              </a:lnSpc>
            </a:pPr>
            <a:r>
              <a:rPr lang="en-US" sz="9000" b="true">
                <a:solidFill>
                  <a:srgbClr val="37395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Сводка по конкурентам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682452" y="1028700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18961" y="8246389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245065" y="8127504"/>
            <a:ext cx="1573896" cy="1306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60"/>
              </a:lnSpc>
            </a:pPr>
            <a:r>
              <a:rPr lang="en-US" sz="9000" b="true">
                <a:solidFill>
                  <a:srgbClr val="37395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54677" y="1134650"/>
            <a:ext cx="6866322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37395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Прямые конкуренты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0" y="0"/>
            <a:ext cx="3514385" cy="3703101"/>
          </a:xfrm>
          <a:custGeom>
            <a:avLst/>
            <a:gdLst/>
            <a:ahLst/>
            <a:cxnLst/>
            <a:rect r="r" b="b" t="t" l="l"/>
            <a:pathLst>
              <a:path h="3703101" w="3514385">
                <a:moveTo>
                  <a:pt x="3514385" y="0"/>
                </a:moveTo>
                <a:lnTo>
                  <a:pt x="0" y="0"/>
                </a:lnTo>
                <a:lnTo>
                  <a:pt x="0" y="3703101"/>
                </a:lnTo>
                <a:lnTo>
                  <a:pt x="3514385" y="3703101"/>
                </a:lnTo>
                <a:lnTo>
                  <a:pt x="351438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583506" y="7100362"/>
            <a:ext cx="4095932" cy="4315876"/>
          </a:xfrm>
          <a:custGeom>
            <a:avLst/>
            <a:gdLst/>
            <a:ahLst/>
            <a:cxnLst/>
            <a:rect r="r" b="b" t="t" l="l"/>
            <a:pathLst>
              <a:path h="4315876" w="4095932">
                <a:moveTo>
                  <a:pt x="0" y="4315876"/>
                </a:moveTo>
                <a:lnTo>
                  <a:pt x="4095932" y="4315876"/>
                </a:lnTo>
                <a:lnTo>
                  <a:pt x="4095932" y="0"/>
                </a:lnTo>
                <a:lnTo>
                  <a:pt x="0" y="0"/>
                </a:lnTo>
                <a:lnTo>
                  <a:pt x="0" y="431587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14445" y="8246389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3254706" y="1952647"/>
            <a:ext cx="5951924" cy="0"/>
          </a:xfrm>
          <a:prstGeom prst="line">
            <a:avLst/>
          </a:prstGeom>
          <a:ln cap="flat" w="28575">
            <a:solidFill>
              <a:srgbClr val="39C69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3254706" y="2250370"/>
            <a:ext cx="8255129" cy="479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27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Профильный интернет-магазин: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54677" y="2910389"/>
            <a:ext cx="8255129" cy="198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2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• SALETENNIS</a:t>
            </a:r>
          </a:p>
          <a:p>
            <a:pPr algn="l">
              <a:lnSpc>
                <a:spcPts val="4000"/>
              </a:lnSpc>
            </a:pPr>
            <a:r>
              <a:rPr lang="en-US" sz="2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• TENNIS PRO</a:t>
            </a:r>
          </a:p>
          <a:p>
            <a:pPr algn="l">
              <a:lnSpc>
                <a:spcPts val="4000"/>
              </a:lnSpc>
            </a:pPr>
            <a:r>
              <a:rPr lang="en-US" sz="2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• TENNIS DIRECT</a:t>
            </a:r>
          </a:p>
          <a:p>
            <a:pPr algn="l">
              <a:lnSpc>
                <a:spcPts val="4000"/>
              </a:lnSpc>
            </a:pPr>
            <a:r>
              <a:rPr lang="en-US" sz="2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• RUS TENNIS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54677" y="5345614"/>
            <a:ext cx="8255129" cy="479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27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Многопрофильный интернет-магазин: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54648" y="6015158"/>
            <a:ext cx="8255129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2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• СПОРТМАСТЕР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54648" y="7239385"/>
            <a:ext cx="8255129" cy="479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27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Маркетплейсы: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254706" y="7773314"/>
            <a:ext cx="8255129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2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Требуется дополнительное исследование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83861" y="504911"/>
            <a:ext cx="6866322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37395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Посещаемость сайтов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404843" y="-685630"/>
            <a:ext cx="3514385" cy="3703101"/>
          </a:xfrm>
          <a:custGeom>
            <a:avLst/>
            <a:gdLst/>
            <a:ahLst/>
            <a:cxnLst/>
            <a:rect r="r" b="b" t="t" l="l"/>
            <a:pathLst>
              <a:path h="3703101" w="3514385">
                <a:moveTo>
                  <a:pt x="3514386" y="0"/>
                </a:moveTo>
                <a:lnTo>
                  <a:pt x="0" y="0"/>
                </a:lnTo>
                <a:lnTo>
                  <a:pt x="0" y="3703101"/>
                </a:lnTo>
                <a:lnTo>
                  <a:pt x="3514386" y="3703101"/>
                </a:lnTo>
                <a:lnTo>
                  <a:pt x="35143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866868" y="7429170"/>
            <a:ext cx="4095932" cy="4315876"/>
          </a:xfrm>
          <a:custGeom>
            <a:avLst/>
            <a:gdLst/>
            <a:ahLst/>
            <a:cxnLst/>
            <a:rect r="r" b="b" t="t" l="l"/>
            <a:pathLst>
              <a:path h="4315876" w="4095932">
                <a:moveTo>
                  <a:pt x="0" y="4315876"/>
                </a:moveTo>
                <a:lnTo>
                  <a:pt x="4095932" y="4315876"/>
                </a:lnTo>
                <a:lnTo>
                  <a:pt x="4095932" y="0"/>
                </a:lnTo>
                <a:lnTo>
                  <a:pt x="0" y="0"/>
                </a:lnTo>
                <a:lnTo>
                  <a:pt x="0" y="431587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14445" y="8246389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2174336" y="1437056"/>
          <a:ext cx="14548981" cy="8278358"/>
        </p:xfrm>
        <a:graphic>
          <a:graphicData uri="http://schemas.openxmlformats.org/drawingml/2006/table">
            <a:tbl>
              <a:tblPr/>
              <a:tblGrid>
                <a:gridCol w="2754337"/>
                <a:gridCol w="2478185"/>
                <a:gridCol w="2164418"/>
                <a:gridCol w="2384014"/>
                <a:gridCol w="2384014"/>
                <a:gridCol w="2384014"/>
              </a:tblGrid>
              <a:tr h="15483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EBEBEB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Магазин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9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EBEBEB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Посещаемость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9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EBEBEB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Уникальные посетители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9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EBEBEB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Доля  уникальных посетителей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9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EBEBEB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Среднее время сессии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9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EBEBEB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Среднее количество страниц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951"/>
                    </a:solidFill>
                  </a:tcPr>
                </a:tc>
              </a:tr>
              <a:tr h="9991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tennis-store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30 304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18 100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60%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01:39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2.72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34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373951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tennis-pro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11 507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9 702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84%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12:30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5.28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34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373951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saletennis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13 707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9 053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66%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02:29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3.64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34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373951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tennisdirect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3 522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3 456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98%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00:49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9.19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34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373951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rus-tennis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1 017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988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97%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02:39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34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373951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sportmaster/tennis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31 640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24 604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78%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03:59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4.68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65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373951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sportmaster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14.7М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7.1М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49%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06:01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4.7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AutoShape 7" id="7"/>
          <p:cNvSpPr/>
          <p:nvPr/>
        </p:nvSpPr>
        <p:spPr>
          <a:xfrm>
            <a:off x="2177017" y="1227224"/>
            <a:ext cx="6241955" cy="0"/>
          </a:xfrm>
          <a:prstGeom prst="line">
            <a:avLst/>
          </a:prstGeom>
          <a:ln cap="flat" w="28575">
            <a:solidFill>
              <a:srgbClr val="39C697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85166" y="526980"/>
            <a:ext cx="6866322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37395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Прочее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404843" y="-685630"/>
            <a:ext cx="3514385" cy="3703101"/>
          </a:xfrm>
          <a:custGeom>
            <a:avLst/>
            <a:gdLst/>
            <a:ahLst/>
            <a:cxnLst/>
            <a:rect r="r" b="b" t="t" l="l"/>
            <a:pathLst>
              <a:path h="3703101" w="3514385">
                <a:moveTo>
                  <a:pt x="3514386" y="0"/>
                </a:moveTo>
                <a:lnTo>
                  <a:pt x="0" y="0"/>
                </a:lnTo>
                <a:lnTo>
                  <a:pt x="0" y="3703101"/>
                </a:lnTo>
                <a:lnTo>
                  <a:pt x="3514386" y="3703101"/>
                </a:lnTo>
                <a:lnTo>
                  <a:pt x="35143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865342" y="7288252"/>
            <a:ext cx="4095932" cy="4315876"/>
          </a:xfrm>
          <a:custGeom>
            <a:avLst/>
            <a:gdLst/>
            <a:ahLst/>
            <a:cxnLst/>
            <a:rect r="r" b="b" t="t" l="l"/>
            <a:pathLst>
              <a:path h="4315876" w="4095932">
                <a:moveTo>
                  <a:pt x="0" y="4315876"/>
                </a:moveTo>
                <a:lnTo>
                  <a:pt x="4095932" y="4315876"/>
                </a:lnTo>
                <a:lnTo>
                  <a:pt x="4095932" y="0"/>
                </a:lnTo>
                <a:lnTo>
                  <a:pt x="0" y="0"/>
                </a:lnTo>
                <a:lnTo>
                  <a:pt x="0" y="431587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14445" y="8246389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1"/>
                </a:lnTo>
                <a:lnTo>
                  <a:pt x="0" y="1011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2185166" y="1531138"/>
          <a:ext cx="14548981" cy="7774787"/>
        </p:xfrm>
        <a:graphic>
          <a:graphicData uri="http://schemas.openxmlformats.org/drawingml/2006/table">
            <a:tbl>
              <a:tblPr/>
              <a:tblGrid>
                <a:gridCol w="3294115"/>
                <a:gridCol w="2907592"/>
                <a:gridCol w="2644839"/>
                <a:gridCol w="2851218"/>
                <a:gridCol w="2851218"/>
              </a:tblGrid>
              <a:tr h="15496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EBEBEB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Магазин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9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EBEBEB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Email Marketing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9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EBEBEB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Мобильное приложение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9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EBEBEB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Маркетплейсы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9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EBEBEB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Бонусная система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3951"/>
                    </a:solidFill>
                  </a:tcPr>
                </a:tc>
              </a:tr>
              <a:tr h="99998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tennis-store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Да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Нет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Нет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Нет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421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373951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tennis-pro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Да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 Store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Нет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Да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421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373951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saletennis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Да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Нет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Нет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Нет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421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373951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tennisdirect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Да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Нет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Нет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Нет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62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373951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rus-tennis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Да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Нет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Wildberries + Ozon + Я.Маркет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Нет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62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373951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sportmaster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Да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 Store + Google Play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Wildberries + Ozon + Я.Маркет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37395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Да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37395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739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AutoShape 7" id="7"/>
          <p:cNvSpPr/>
          <p:nvPr/>
        </p:nvSpPr>
        <p:spPr>
          <a:xfrm>
            <a:off x="2177017" y="1311346"/>
            <a:ext cx="2093386" cy="0"/>
          </a:xfrm>
          <a:prstGeom prst="line">
            <a:avLst/>
          </a:prstGeom>
          <a:ln cap="flat" w="28575">
            <a:solidFill>
              <a:srgbClr val="39C697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404843" y="-685630"/>
            <a:ext cx="3514385" cy="3703101"/>
          </a:xfrm>
          <a:custGeom>
            <a:avLst/>
            <a:gdLst/>
            <a:ahLst/>
            <a:cxnLst/>
            <a:rect r="r" b="b" t="t" l="l"/>
            <a:pathLst>
              <a:path h="3703101" w="3514385">
                <a:moveTo>
                  <a:pt x="3514386" y="0"/>
                </a:moveTo>
                <a:lnTo>
                  <a:pt x="0" y="0"/>
                </a:lnTo>
                <a:lnTo>
                  <a:pt x="0" y="3703101"/>
                </a:lnTo>
                <a:lnTo>
                  <a:pt x="3514386" y="3703101"/>
                </a:lnTo>
                <a:lnTo>
                  <a:pt x="35143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4865342" y="7288252"/>
            <a:ext cx="4095932" cy="4315876"/>
          </a:xfrm>
          <a:custGeom>
            <a:avLst/>
            <a:gdLst/>
            <a:ahLst/>
            <a:cxnLst/>
            <a:rect r="r" b="b" t="t" l="l"/>
            <a:pathLst>
              <a:path h="4315876" w="4095932">
                <a:moveTo>
                  <a:pt x="0" y="4315876"/>
                </a:moveTo>
                <a:lnTo>
                  <a:pt x="4095932" y="4315876"/>
                </a:lnTo>
                <a:lnTo>
                  <a:pt x="4095932" y="0"/>
                </a:lnTo>
                <a:lnTo>
                  <a:pt x="0" y="0"/>
                </a:lnTo>
                <a:lnTo>
                  <a:pt x="0" y="431587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24048" y="9060580"/>
            <a:ext cx="2271638" cy="1011911"/>
          </a:xfrm>
          <a:custGeom>
            <a:avLst/>
            <a:gdLst/>
            <a:ahLst/>
            <a:cxnLst/>
            <a:rect r="r" b="b" t="t" l="l"/>
            <a:pathLst>
              <a:path h="1011911" w="2271638">
                <a:moveTo>
                  <a:pt x="0" y="0"/>
                </a:moveTo>
                <a:lnTo>
                  <a:pt x="2271638" y="0"/>
                </a:lnTo>
                <a:lnTo>
                  <a:pt x="2271638" y="1011912"/>
                </a:lnTo>
                <a:lnTo>
                  <a:pt x="0" y="10119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41891" y="1194496"/>
            <a:ext cx="14604218" cy="8202703"/>
          </a:xfrm>
          <a:custGeom>
            <a:avLst/>
            <a:gdLst/>
            <a:ahLst/>
            <a:cxnLst/>
            <a:rect r="r" b="b" t="t" l="l"/>
            <a:pathLst>
              <a:path h="8202703" w="14604218">
                <a:moveTo>
                  <a:pt x="0" y="0"/>
                </a:moveTo>
                <a:lnTo>
                  <a:pt x="14604218" y="0"/>
                </a:lnTo>
                <a:lnTo>
                  <a:pt x="14604218" y="8202702"/>
                </a:lnTo>
                <a:lnTo>
                  <a:pt x="0" y="82027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33329" y="794315"/>
            <a:ext cx="12064623" cy="137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37395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Сравнение товарной сетки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AutoShape 7" id="7"/>
          <p:cNvSpPr/>
          <p:nvPr/>
        </p:nvSpPr>
        <p:spPr>
          <a:xfrm flipV="true">
            <a:off x="2233359" y="1615053"/>
            <a:ext cx="7668116" cy="0"/>
          </a:xfrm>
          <a:prstGeom prst="line">
            <a:avLst/>
          </a:prstGeom>
          <a:ln cap="flat" w="28575">
            <a:solidFill>
              <a:srgbClr val="39C697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DAGj7WybqgU</dc:identifier>
  <dcterms:modified xsi:type="dcterms:W3CDTF">2011-08-01T06:04:30Z</dcterms:modified>
  <cp:revision>1</cp:revision>
  <dc:title>Navy and Green Simple Geometric Digital Marketing Agency Presentation, копия</dc:title>
</cp:coreProperties>
</file>