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aleway SemiBold"/>
      <p:regular r:id="rId21"/>
      <p:bold r:id="rId22"/>
      <p:italic r:id="rId23"/>
      <p:boldItalic r:id="rId24"/>
    </p:embeddedFont>
    <p:embeddedFont>
      <p:font typeface="Roboto"/>
      <p:regular r:id="rId25"/>
      <p:bold r:id="rId26"/>
      <p:italic r:id="rId27"/>
      <p:boldItalic r:id="rId28"/>
    </p:embeddedFont>
    <p:embeddedFont>
      <p:font typeface="Red Hat Display Black"/>
      <p:bold r:id="rId29"/>
      <p:boldItalic r:id="rId30"/>
    </p:embeddedFont>
    <p:embeddedFont>
      <p:font typeface="Red Hat Display"/>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alewaySemiBold-bold.fntdata"/><Relationship Id="rId21" Type="http://schemas.openxmlformats.org/officeDocument/2006/relationships/font" Target="fonts/RalewaySemiBold-regular.fntdata"/><Relationship Id="rId24" Type="http://schemas.openxmlformats.org/officeDocument/2006/relationships/font" Target="fonts/RalewaySemiBold-boldItalic.fntdata"/><Relationship Id="rId23" Type="http://schemas.openxmlformats.org/officeDocument/2006/relationships/font" Target="fonts/Raleway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edHatDisplayBlac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edHatDisplay-regular.fntdata"/><Relationship Id="rId30" Type="http://schemas.openxmlformats.org/officeDocument/2006/relationships/font" Target="fonts/RedHatDisplayBlack-boldItalic.fntdata"/><Relationship Id="rId11" Type="http://schemas.openxmlformats.org/officeDocument/2006/relationships/slide" Target="slides/slide6.xml"/><Relationship Id="rId33" Type="http://schemas.openxmlformats.org/officeDocument/2006/relationships/font" Target="fonts/RedHatDisplay-italic.fntdata"/><Relationship Id="rId10" Type="http://schemas.openxmlformats.org/officeDocument/2006/relationships/slide" Target="slides/slide5.xml"/><Relationship Id="rId32" Type="http://schemas.openxmlformats.org/officeDocument/2006/relationships/font" Target="fonts/RedHatDisplay-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RedHatDisplay-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lah.github.io/posts/2015-08-Understanding-LSTM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81bf0dd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81bf0dd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Valense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GM/ good afternoon for today we bring you to the world of stocks. Our Project 4 is Clustering and Time Series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cdf8e52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cdf8e52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Saiyid</a:t>
            </a:r>
            <a:r>
              <a:rPr lang="en"/>
              <a:t>-Technical Analysis(Movement and Volatility)</a:t>
            </a:r>
            <a:endParaRPr/>
          </a:p>
          <a:p>
            <a:pPr indent="0" lvl="0" marL="0" rtl="0" algn="l">
              <a:spcBef>
                <a:spcPts val="0"/>
              </a:spcBef>
              <a:spcAft>
                <a:spcPts val="0"/>
              </a:spcAft>
              <a:buClr>
                <a:schemeClr val="dk1"/>
              </a:buClr>
              <a:buSzPts val="1100"/>
              <a:buFont typeface="Arial"/>
              <a:buNone/>
            </a:pPr>
            <a:r>
              <a:rPr lang="en"/>
              <a:t>We first imported the data using pandas-datareader and Yahoo Finance for all stocks for a 2 year period.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calculated each stock's daily price movement from the open and close values.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Following this, we visualized the stock market movements and saw that we needed to normalize our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used the k-means clustering algorithm on our normalized data to predict the label of each company and assigned them to 10 different clusters.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When we fit our model we decided to use PCA to help fit the model to give us more of elbow curve rather than a smoother curve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Clustering - Tableau Charts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cdf8e52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cdf8e52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81bf0dd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81bf0dd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Valense</a:t>
            </a:r>
            <a:endParaRPr/>
          </a:p>
          <a:p>
            <a:pPr indent="0" lvl="0" marL="0" rtl="0" algn="l">
              <a:spcBef>
                <a:spcPts val="0"/>
              </a:spcBef>
              <a:spcAft>
                <a:spcPts val="0"/>
              </a:spcAft>
              <a:buNone/>
            </a:pPr>
            <a:r>
              <a:rPr lang="en"/>
              <a:t>Our Objectives was to:</a:t>
            </a:r>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Incorporate</a:t>
            </a:r>
            <a:r>
              <a:rPr lang="en" sz="1200">
                <a:solidFill>
                  <a:schemeClr val="dk1"/>
                </a:solidFill>
                <a:highlight>
                  <a:schemeClr val="lt1"/>
                </a:highlight>
                <a:latin typeface="Roboto"/>
                <a:ea typeface="Roboto"/>
                <a:cs typeface="Roboto"/>
                <a:sym typeface="Roboto"/>
              </a:rPr>
              <a:t> the magic of ML in the realm of stock analysis and visualize the results of not just stocks of similar price change but predict and compare the results we obtain </a:t>
            </a:r>
            <a:r>
              <a:rPr lang="en" sz="1200">
                <a:solidFill>
                  <a:schemeClr val="dk1"/>
                </a:solidFill>
                <a:highlight>
                  <a:schemeClr val="lt1"/>
                </a:highlight>
                <a:latin typeface="Roboto"/>
                <a:ea typeface="Roboto"/>
                <a:cs typeface="Roboto"/>
                <a:sym typeface="Roboto"/>
              </a:rPr>
              <a:t>against</a:t>
            </a:r>
            <a:r>
              <a:rPr lang="en" sz="1200">
                <a:solidFill>
                  <a:schemeClr val="dk1"/>
                </a:solidFill>
                <a:highlight>
                  <a:schemeClr val="lt1"/>
                </a:highlight>
                <a:latin typeface="Roboto"/>
                <a:ea typeface="Roboto"/>
                <a:cs typeface="Roboto"/>
                <a:sym typeface="Roboto"/>
              </a:rPr>
              <a:t> real world data</a:t>
            </a:r>
            <a:r>
              <a:rPr lang="en" sz="1200">
                <a:solidFill>
                  <a:srgbClr val="BDC1C6"/>
                </a:solidFill>
                <a:highlight>
                  <a:srgbClr val="202124"/>
                </a:highlight>
                <a:latin typeface="Roboto"/>
                <a:ea typeface="Roboto"/>
                <a:cs typeface="Roboto"/>
                <a:sym typeface="Roboto"/>
              </a:rPr>
              <a:t>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01db45d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01db45d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Valense</a:t>
            </a:r>
            <a:endParaRPr b="1"/>
          </a:p>
          <a:p>
            <a:pPr indent="0" lvl="0" marL="0" rtl="0" algn="l">
              <a:spcBef>
                <a:spcPts val="0"/>
              </a:spcBef>
              <a:spcAft>
                <a:spcPts val="0"/>
              </a:spcAft>
              <a:buNone/>
            </a:pPr>
            <a:r>
              <a:rPr lang="en"/>
              <a:t>We did not use a database to store and retrieve we our using a live raw feed which was Yahoo finance for our data which was read using Pandas datareader.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b01db45d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b01db45d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Valense</a:t>
            </a:r>
            <a:endParaRPr b="1"/>
          </a:p>
          <a:p>
            <a:pPr indent="0" lvl="0" marL="0" rtl="0" algn="l">
              <a:spcBef>
                <a:spcPts val="0"/>
              </a:spcBef>
              <a:spcAft>
                <a:spcPts val="0"/>
              </a:spcAft>
              <a:buNone/>
            </a:pPr>
            <a:r>
              <a:rPr lang="en"/>
              <a:t>Read from slides </a:t>
            </a:r>
            <a:r>
              <a:rPr b="1" lang="en" sz="1300"/>
              <a:t>SCIKIT-Learn</a:t>
            </a:r>
            <a:endParaRPr b="1"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b8db3f3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b8db3f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Saiyid</a:t>
            </a:r>
            <a:r>
              <a:rPr lang="en"/>
              <a:t>-Technical Analysis(Movement and Volatility)</a:t>
            </a:r>
            <a:endParaRPr/>
          </a:p>
          <a:p>
            <a:pPr indent="0" lvl="0" marL="0" rtl="0" algn="l">
              <a:spcBef>
                <a:spcPts val="0"/>
              </a:spcBef>
              <a:spcAft>
                <a:spcPts val="0"/>
              </a:spcAft>
              <a:buClr>
                <a:schemeClr val="dk1"/>
              </a:buClr>
              <a:buSzPts val="1100"/>
              <a:buFont typeface="Arial"/>
              <a:buNone/>
            </a:pPr>
            <a:r>
              <a:rPr lang="en"/>
              <a:t>We first imported the data using pandas-datareader and Yahoo Finance for all stocks for a 2 year period.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calculated each stock's daily price movement from the open and close values.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Following this, we visualized the stock market movements and saw that we needed to normalize our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used the k-means clustering algorithm on our normalized data to predict the label of each company and assigned them to 10 different clusters.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When we fit our model we decided to use PCA to help fit the model to give us more of elbow </a:t>
            </a:r>
            <a:r>
              <a:rPr b="1" lang="en"/>
              <a:t>curve</a:t>
            </a:r>
            <a:r>
              <a:rPr b="1" lang="en"/>
              <a:t> rather than a </a:t>
            </a:r>
            <a:r>
              <a:rPr b="1" lang="en"/>
              <a:t>smoother</a:t>
            </a:r>
            <a:r>
              <a:rPr b="1" lang="en"/>
              <a:t> curve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Clustering - Tableau Charts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b01db45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b01db45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Saiyid</a:t>
            </a:r>
            <a:r>
              <a:rPr lang="en"/>
              <a:t>-Technical Analysis(Movement and Volatility)</a:t>
            </a:r>
            <a:endParaRPr/>
          </a:p>
          <a:p>
            <a:pPr indent="0" lvl="0" marL="0" rtl="0" algn="l">
              <a:spcBef>
                <a:spcPts val="0"/>
              </a:spcBef>
              <a:spcAft>
                <a:spcPts val="0"/>
              </a:spcAft>
              <a:buClr>
                <a:schemeClr val="dk1"/>
              </a:buClr>
              <a:buSzPts val="1100"/>
              <a:buFont typeface="Arial"/>
              <a:buNone/>
            </a:pPr>
            <a:r>
              <a:rPr lang="en"/>
              <a:t>We first imported the data using pandas-datareader and Yahoo Finance for all stocks for a 2 year period.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calculated each stock's daily price movement from the open and close values.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Following this, we visualized the stock market movements and saw that we needed to normalize our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then used the k-means clustering algorithm on our normalized data to predict the label of each company and assigned them to 10 different clusters.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Finally, we saw how we can reduce the dimensionality of our data to two dimensions with principal component analysis (PCA) and plot it based on the assigned clusters.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Clustering - Tableau Charts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b01db45d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b01db45d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When we fit our model we decided to use PCA to help fit the model to give us more of elbow curve rather than a smoother curve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b01db45d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b01db45d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Saiyid</a:t>
            </a:r>
            <a:endParaRPr b="1"/>
          </a:p>
          <a:p>
            <a:pPr indent="0" lvl="0" marL="0" rtl="0" algn="l">
              <a:spcBef>
                <a:spcPts val="0"/>
              </a:spcBef>
              <a:spcAft>
                <a:spcPts val="0"/>
              </a:spcAft>
              <a:buNone/>
            </a:pPr>
            <a:r>
              <a:rPr b="1" lang="en"/>
              <a:t>Alright, one of the most advanced technology we used was LSTM time-series(Long-Short Term Memory). LSTM is </a:t>
            </a:r>
            <a:r>
              <a:rPr b="1" lang="en">
                <a:solidFill>
                  <a:schemeClr val="dk1"/>
                </a:solidFill>
              </a:rPr>
              <a:t>Recurrent Neural Network (RNN) based architecture that integrates time series to predict future values. Time-series as we know is a forecasting model that takes successive equally spaced points to predict future values based on previously observed values. LSTM itself is based on time-series but integrates a unique Recurrent Neural Network that takes both long and short term Neural Networks whereas regular RNN can’t handle longer term propagation due to vanishing gradient problems. The cell states in LSTM allow this to occur whereas regular RNNs only have hidden states.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LSTM uses various layers</a:t>
            </a:r>
            <a:endParaRPr b="1">
              <a:solidFill>
                <a:schemeClr val="dk1"/>
              </a:solidFill>
            </a:endParaRPr>
          </a:p>
          <a:p>
            <a:pPr indent="0" lvl="0" marL="0" rtl="0" algn="l">
              <a:spcBef>
                <a:spcPts val="0"/>
              </a:spcBef>
              <a:spcAft>
                <a:spcPts val="0"/>
              </a:spcAft>
              <a:buNone/>
            </a:pPr>
            <a:r>
              <a:rPr b="1" lang="en"/>
              <a:t>a time series is a sequence taken at successive equally spaced points in time. ... Time series forecasting is the use of a model to predict future values based on previously observed values.</a:t>
            </a:r>
            <a:endParaRPr b="1"/>
          </a:p>
          <a:p>
            <a:pPr indent="0" lvl="0" marL="0" rtl="0" algn="l">
              <a:spcBef>
                <a:spcPts val="0"/>
              </a:spcBef>
              <a:spcAft>
                <a:spcPts val="0"/>
              </a:spcAft>
              <a:buNone/>
            </a:pPr>
            <a:r>
              <a:rPr b="1" lang="en"/>
              <a:t>-LSTM (Long Short-Term Memory) is a Recurrent Neural Network (RNN) based architecture that is widely used in natural language processing and time series forecasting. The long-term memory is usually called the cell state. The looping arrows indicate recursive nature of the cell. This allows information from previous intervals to be stored with in the LSTM cell. Using long-term</a:t>
            </a:r>
            <a:endParaRPr b="1"/>
          </a:p>
          <a:p>
            <a:pPr indent="0" lvl="0" marL="0" rtl="0" algn="l">
              <a:spcBef>
                <a:spcPts val="0"/>
              </a:spcBef>
              <a:spcAft>
                <a:spcPts val="0"/>
              </a:spcAft>
              <a:buNone/>
            </a:pPr>
            <a:r>
              <a:rPr b="1" lang="en"/>
              <a:t>RNNs have a very unique architecture that helps them to model memory units (hidden state) that enable them to persist data, thus being able to model short term dependencies.</a:t>
            </a:r>
            <a:endParaRPr b="1"/>
          </a:p>
          <a:p>
            <a:pPr indent="0" lvl="0" marL="0" rtl="0" algn="l">
              <a:spcBef>
                <a:spcPts val="0"/>
              </a:spcBef>
              <a:spcAft>
                <a:spcPts val="0"/>
              </a:spcAft>
              <a:buNone/>
            </a:pPr>
            <a:r>
              <a:rPr b="1" lang="en"/>
              <a:t>-Aggregation period is </a:t>
            </a:r>
            <a:r>
              <a:rPr b="1" lang="en"/>
              <a:t>specific</a:t>
            </a:r>
            <a:r>
              <a:rPr b="1" lang="en"/>
              <a:t> (60 -120) days</a:t>
            </a:r>
            <a:endParaRPr b="1"/>
          </a:p>
          <a:p>
            <a:pPr indent="0" lvl="0" marL="0" rtl="0" algn="l">
              <a:spcBef>
                <a:spcPts val="0"/>
              </a:spcBef>
              <a:spcAft>
                <a:spcPts val="0"/>
              </a:spcAft>
              <a:buNone/>
            </a:pPr>
            <a:r>
              <a:rPr b="1" lang="en"/>
              <a:t>-Lags one day per prediction but uses </a:t>
            </a:r>
            <a:r>
              <a:rPr b="1" lang="en"/>
              <a:t>previous times data</a:t>
            </a:r>
            <a:endParaRPr b="1"/>
          </a:p>
          <a:p>
            <a:pPr indent="0" lvl="0" marL="0" rtl="0" algn="l">
              <a:spcBef>
                <a:spcPts val="0"/>
              </a:spcBef>
              <a:spcAft>
                <a:spcPts val="0"/>
              </a:spcAft>
              <a:buNone/>
            </a:pPr>
            <a:r>
              <a:rPr b="1" lang="en"/>
              <a:t>-Used MSE to determine accuracy</a:t>
            </a:r>
            <a:endParaRPr b="1"/>
          </a:p>
          <a:p>
            <a:pPr indent="0" lvl="0" marL="0" rtl="0" algn="l">
              <a:spcBef>
                <a:spcPts val="0"/>
              </a:spcBef>
              <a:spcAft>
                <a:spcPts val="0"/>
              </a:spcAft>
              <a:buNone/>
            </a:pPr>
            <a:r>
              <a:rPr b="1" lang="en" u="sng">
                <a:solidFill>
                  <a:schemeClr val="hlink"/>
                </a:solidFill>
                <a:hlinkClick r:id="rId2"/>
              </a:rPr>
              <a:t>https://colah.github.io/posts/2015-08-Understanding-LSTMs/</a:t>
            </a:r>
            <a:endParaRPr b="1"/>
          </a:p>
          <a:p>
            <a:pPr indent="0" lvl="0" marL="0" rtl="0" algn="l">
              <a:spcBef>
                <a:spcPts val="0"/>
              </a:spcBef>
              <a:spcAft>
                <a:spcPts val="0"/>
              </a:spcAft>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cdf8e52a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cdf8e52a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When we fit our model we decided to use PCA to help fit the model to give us more of elbow curve rather than a smoother curve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5143500"/>
          </a:xfrm>
          <a:prstGeom prst="rect">
            <a:avLst/>
          </a:prstGeom>
          <a:solidFill>
            <a:srgbClr val="142236">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rot="10800000">
            <a:off x="0" y="-50"/>
            <a:ext cx="6081900" cy="27666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56600" y="459275"/>
            <a:ext cx="5150400" cy="1844700"/>
          </a:xfrm>
          <a:prstGeom prst="rect">
            <a:avLst/>
          </a:prstGeom>
        </p:spPr>
        <p:txBody>
          <a:bodyPr anchorCtr="0" anchor="ctr" bIns="0" lIns="0" spcFirstLastPara="1" rIns="0" wrap="square" tIns="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3" name="Google Shape;13;p2"/>
          <p:cNvSpPr/>
          <p:nvPr/>
        </p:nvSpPr>
        <p:spPr>
          <a:xfrm flipH="1">
            <a:off x="7407300" y="3407025"/>
            <a:ext cx="1736700" cy="1736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1" name="Shape 81"/>
        <p:cNvGrpSpPr/>
        <p:nvPr/>
      </p:nvGrpSpPr>
      <p:grpSpPr>
        <a:xfrm>
          <a:off x="0" y="0"/>
          <a:ext cx="0" cy="0"/>
          <a:chOff x="0" y="0"/>
          <a:chExt cx="0" cy="0"/>
        </a:xfrm>
      </p:grpSpPr>
      <p:sp>
        <p:nvSpPr>
          <p:cNvPr id="82" name="Google Shape;82;p11"/>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Veiled">
  <p:cSld name="BLANK_1">
    <p:spTree>
      <p:nvGrpSpPr>
        <p:cNvPr id="84" name="Shape 84"/>
        <p:cNvGrpSpPr/>
        <p:nvPr/>
      </p:nvGrpSpPr>
      <p:grpSpPr>
        <a:xfrm>
          <a:off x="0" y="0"/>
          <a:ext cx="0" cy="0"/>
          <a:chOff x="0" y="0"/>
          <a:chExt cx="0" cy="0"/>
        </a:xfrm>
      </p:grpSpPr>
      <p:sp>
        <p:nvSpPr>
          <p:cNvPr id="85" name="Google Shape;85;p12"/>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spTree>
      <p:nvGrpSpPr>
        <p:cNvPr id="88" name="Shape 88"/>
        <p:cNvGrpSpPr/>
        <p:nvPr/>
      </p:nvGrpSpPr>
      <p:grpSpPr>
        <a:xfrm>
          <a:off x="0" y="0"/>
          <a:ext cx="0" cy="0"/>
          <a:chOff x="0" y="0"/>
          <a:chExt cx="0" cy="0"/>
        </a:xfrm>
      </p:grpSpPr>
      <p:grpSp>
        <p:nvGrpSpPr>
          <p:cNvPr id="89" name="Google Shape;89;p13"/>
          <p:cNvGrpSpPr/>
          <p:nvPr/>
        </p:nvGrpSpPr>
        <p:grpSpPr>
          <a:xfrm>
            <a:off x="0" y="-25"/>
            <a:ext cx="9144000" cy="5143500"/>
            <a:chOff x="0" y="-225"/>
            <a:chExt cx="9144000" cy="5143500"/>
          </a:xfrm>
        </p:grpSpPr>
        <p:sp>
          <p:nvSpPr>
            <p:cNvPr id="90" name="Google Shape;90;p13"/>
            <p:cNvSpPr/>
            <p:nvPr/>
          </p:nvSpPr>
          <p:spPr>
            <a:xfrm>
              <a:off x="0" y="-225"/>
              <a:ext cx="9144000" cy="5143500"/>
            </a:xfrm>
            <a:prstGeom prst="frame">
              <a:avLst>
                <a:gd fmla="val 8758" name="adj1"/>
              </a:avLst>
            </a:prstGeom>
            <a:solidFill>
              <a:srgbClr val="142236">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flipH="1" rot="10800000">
              <a:off x="0" y="-175"/>
              <a:ext cx="4790700" cy="10377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92" name="Google Shape;92;p13"/>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94" name="Shape 94"/>
        <p:cNvGrpSpPr/>
        <p:nvPr/>
      </p:nvGrpSpPr>
      <p:grpSpPr>
        <a:xfrm>
          <a:off x="0" y="0"/>
          <a:ext cx="0" cy="0"/>
          <a:chOff x="0" y="0"/>
          <a:chExt cx="0" cy="0"/>
        </a:xfrm>
      </p:grpSpPr>
      <p:sp>
        <p:nvSpPr>
          <p:cNvPr id="95" name="Google Shape;95;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6" name="Google Shape;96;p14"/>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50" y="0"/>
            <a:ext cx="9144000" cy="5143500"/>
          </a:xfrm>
          <a:prstGeom prst="rect">
            <a:avLst/>
          </a:prstGeom>
          <a:solidFill>
            <a:srgbClr val="142236">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3050" y="2743200"/>
            <a:ext cx="9150000" cy="240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1564975" y="2334612"/>
            <a:ext cx="7003800" cy="5469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4400"/>
              <a:buNone/>
              <a:defRPr sz="4400">
                <a:solidFill>
                  <a:schemeClr val="lt1"/>
                </a:solidFill>
              </a:defRPr>
            </a:lvl1pPr>
            <a:lvl2pPr lvl="1" rtl="0">
              <a:spcBef>
                <a:spcPts val="0"/>
              </a:spcBef>
              <a:spcAft>
                <a:spcPts val="0"/>
              </a:spcAft>
              <a:buClr>
                <a:schemeClr val="lt1"/>
              </a:buClr>
              <a:buSzPts val="4400"/>
              <a:buNone/>
              <a:defRPr sz="4400">
                <a:solidFill>
                  <a:schemeClr val="lt1"/>
                </a:solidFill>
              </a:defRPr>
            </a:lvl2pPr>
            <a:lvl3pPr lvl="2" rtl="0">
              <a:spcBef>
                <a:spcPts val="0"/>
              </a:spcBef>
              <a:spcAft>
                <a:spcPts val="0"/>
              </a:spcAft>
              <a:buClr>
                <a:schemeClr val="lt1"/>
              </a:buClr>
              <a:buSzPts val="4400"/>
              <a:buNone/>
              <a:defRPr sz="4400">
                <a:solidFill>
                  <a:schemeClr val="lt1"/>
                </a:solidFill>
              </a:defRPr>
            </a:lvl3pPr>
            <a:lvl4pPr lvl="3" rtl="0">
              <a:spcBef>
                <a:spcPts val="0"/>
              </a:spcBef>
              <a:spcAft>
                <a:spcPts val="0"/>
              </a:spcAft>
              <a:buClr>
                <a:schemeClr val="lt1"/>
              </a:buClr>
              <a:buSzPts val="4400"/>
              <a:buNone/>
              <a:defRPr sz="4400">
                <a:solidFill>
                  <a:schemeClr val="lt1"/>
                </a:solidFill>
              </a:defRPr>
            </a:lvl4pPr>
            <a:lvl5pPr lvl="4" rtl="0">
              <a:spcBef>
                <a:spcPts val="0"/>
              </a:spcBef>
              <a:spcAft>
                <a:spcPts val="0"/>
              </a:spcAft>
              <a:buClr>
                <a:schemeClr val="lt1"/>
              </a:buClr>
              <a:buSzPts val="4400"/>
              <a:buNone/>
              <a:defRPr sz="4400">
                <a:solidFill>
                  <a:schemeClr val="lt1"/>
                </a:solidFill>
              </a:defRPr>
            </a:lvl5pPr>
            <a:lvl6pPr lvl="5" rtl="0">
              <a:spcBef>
                <a:spcPts val="0"/>
              </a:spcBef>
              <a:spcAft>
                <a:spcPts val="0"/>
              </a:spcAft>
              <a:buClr>
                <a:schemeClr val="lt1"/>
              </a:buClr>
              <a:buSzPts val="4400"/>
              <a:buNone/>
              <a:defRPr sz="4400">
                <a:solidFill>
                  <a:schemeClr val="lt1"/>
                </a:solidFill>
              </a:defRPr>
            </a:lvl6pPr>
            <a:lvl7pPr lvl="6" rtl="0">
              <a:spcBef>
                <a:spcPts val="0"/>
              </a:spcBef>
              <a:spcAft>
                <a:spcPts val="0"/>
              </a:spcAft>
              <a:buClr>
                <a:schemeClr val="lt1"/>
              </a:buClr>
              <a:buSzPts val="4400"/>
              <a:buNone/>
              <a:defRPr sz="4400">
                <a:solidFill>
                  <a:schemeClr val="lt1"/>
                </a:solidFill>
              </a:defRPr>
            </a:lvl7pPr>
            <a:lvl8pPr lvl="7" rtl="0">
              <a:spcBef>
                <a:spcPts val="0"/>
              </a:spcBef>
              <a:spcAft>
                <a:spcPts val="0"/>
              </a:spcAft>
              <a:buClr>
                <a:schemeClr val="lt1"/>
              </a:buClr>
              <a:buSzPts val="4400"/>
              <a:buNone/>
              <a:defRPr sz="4400">
                <a:solidFill>
                  <a:schemeClr val="lt1"/>
                </a:solidFill>
              </a:defRPr>
            </a:lvl8pPr>
            <a:lvl9pPr lvl="8" rtl="0">
              <a:spcBef>
                <a:spcPts val="0"/>
              </a:spcBef>
              <a:spcAft>
                <a:spcPts val="0"/>
              </a:spcAft>
              <a:buClr>
                <a:schemeClr val="lt1"/>
              </a:buClr>
              <a:buSzPts val="4400"/>
              <a:buNone/>
              <a:defRPr sz="4400">
                <a:solidFill>
                  <a:schemeClr val="lt1"/>
                </a:solidFill>
              </a:defRPr>
            </a:lvl9pPr>
          </a:lstStyle>
          <a:p/>
        </p:txBody>
      </p:sp>
      <p:sp>
        <p:nvSpPr>
          <p:cNvPr id="18" name="Google Shape;18;p3"/>
          <p:cNvSpPr txBox="1"/>
          <p:nvPr>
            <p:ph idx="1" type="subTitle"/>
          </p:nvPr>
        </p:nvSpPr>
        <p:spPr>
          <a:xfrm>
            <a:off x="1564975" y="2847575"/>
            <a:ext cx="7003800" cy="2796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800"/>
              <a:buNone/>
              <a:defRPr sz="1800">
                <a:solidFill>
                  <a:schemeClr val="dk2"/>
                </a:solidFill>
              </a:defRPr>
            </a:lvl2pPr>
            <a:lvl3pPr lvl="2" rtl="0">
              <a:spcBef>
                <a:spcPts val="0"/>
              </a:spcBef>
              <a:spcAft>
                <a:spcPts val="0"/>
              </a:spcAft>
              <a:buSzPts val="1800"/>
              <a:buNone/>
              <a:defRPr sz="1800">
                <a:solidFill>
                  <a:schemeClr val="dk2"/>
                </a:solidFill>
              </a:defRPr>
            </a:lvl3pPr>
            <a:lvl4pPr lvl="3" rtl="0">
              <a:spcBef>
                <a:spcPts val="0"/>
              </a:spcBef>
              <a:spcAft>
                <a:spcPts val="0"/>
              </a:spcAft>
              <a:buSzPts val="1800"/>
              <a:buNone/>
              <a:defRPr sz="1800">
                <a:solidFill>
                  <a:schemeClr val="dk2"/>
                </a:solidFill>
              </a:defRPr>
            </a:lvl4pPr>
            <a:lvl5pPr lvl="4" rtl="0">
              <a:spcBef>
                <a:spcPts val="0"/>
              </a:spcBef>
              <a:spcAft>
                <a:spcPts val="0"/>
              </a:spcAft>
              <a:buSzPts val="1800"/>
              <a:buNone/>
              <a:defRPr sz="1800">
                <a:solidFill>
                  <a:schemeClr val="dk2"/>
                </a:solidFill>
              </a:defRPr>
            </a:lvl5pPr>
            <a:lvl6pPr lvl="5" rtl="0">
              <a:spcBef>
                <a:spcPts val="0"/>
              </a:spcBef>
              <a:spcAft>
                <a:spcPts val="0"/>
              </a:spcAft>
              <a:buSzPts val="1800"/>
              <a:buNone/>
              <a:defRPr sz="1800">
                <a:solidFill>
                  <a:schemeClr val="dk2"/>
                </a:solidFill>
              </a:defRPr>
            </a:lvl6pPr>
            <a:lvl7pPr lvl="6" rtl="0">
              <a:spcBef>
                <a:spcPts val="0"/>
              </a:spcBef>
              <a:spcAft>
                <a:spcPts val="0"/>
              </a:spcAft>
              <a:buSzPts val="1800"/>
              <a:buNone/>
              <a:defRPr sz="1800">
                <a:solidFill>
                  <a:schemeClr val="dk2"/>
                </a:solidFill>
              </a:defRPr>
            </a:lvl7pPr>
            <a:lvl8pPr lvl="7" rtl="0">
              <a:spcBef>
                <a:spcPts val="0"/>
              </a:spcBef>
              <a:spcAft>
                <a:spcPts val="0"/>
              </a:spcAft>
              <a:buSzPts val="1800"/>
              <a:buNone/>
              <a:defRPr sz="1800">
                <a:solidFill>
                  <a:schemeClr val="dk2"/>
                </a:solidFill>
              </a:defRPr>
            </a:lvl8pPr>
            <a:lvl9pPr lvl="8" rtl="0">
              <a:spcBef>
                <a:spcPts val="0"/>
              </a:spcBef>
              <a:spcAft>
                <a:spcPts val="0"/>
              </a:spcAft>
              <a:buSzPts val="1800"/>
              <a:buNone/>
              <a:defRPr sz="1800">
                <a:solidFill>
                  <a:schemeClr val="dk2"/>
                </a:solidFill>
              </a:defRPr>
            </a:lvl9pPr>
          </a:lstStyle>
          <a:p/>
        </p:txBody>
      </p:sp>
      <p:sp>
        <p:nvSpPr>
          <p:cNvPr id="19" name="Google Shape;19;p3"/>
          <p:cNvSpPr/>
          <p:nvPr/>
        </p:nvSpPr>
        <p:spPr>
          <a:xfrm>
            <a:off x="3050" y="1312500"/>
            <a:ext cx="1430700" cy="14307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grpSp>
        <p:nvGrpSpPr>
          <p:cNvPr id="21" name="Google Shape;21;p4"/>
          <p:cNvGrpSpPr/>
          <p:nvPr/>
        </p:nvGrpSpPr>
        <p:grpSpPr>
          <a:xfrm>
            <a:off x="0" y="0"/>
            <a:ext cx="9144000" cy="5143500"/>
            <a:chOff x="0" y="0"/>
            <a:chExt cx="9144000" cy="5143500"/>
          </a:xfrm>
        </p:grpSpPr>
        <p:sp>
          <p:nvSpPr>
            <p:cNvPr id="22" name="Google Shape;22;p4"/>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10800000">
              <a:off x="0" y="0"/>
              <a:ext cx="4446300" cy="39105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4"/>
          <p:cNvSpPr/>
          <p:nvPr/>
        </p:nvSpPr>
        <p:spPr>
          <a:xfrm flipH="1">
            <a:off x="8760600" y="4760125"/>
            <a:ext cx="383400" cy="3834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5" name="Google Shape;25;p4"/>
          <p:cNvSpPr txBox="1"/>
          <p:nvPr>
            <p:ph idx="1" type="body"/>
          </p:nvPr>
        </p:nvSpPr>
        <p:spPr>
          <a:xfrm>
            <a:off x="810450" y="554575"/>
            <a:ext cx="4686900" cy="3271200"/>
          </a:xfrm>
          <a:prstGeom prst="rect">
            <a:avLst/>
          </a:prstGeom>
        </p:spPr>
        <p:txBody>
          <a:bodyPr anchorCtr="0" anchor="t" bIns="0" lIns="0" spcFirstLastPara="1" rIns="0" wrap="square" tIns="0">
            <a:noAutofit/>
          </a:bodyPr>
          <a:lstStyle>
            <a:lvl1pPr indent="-419100" lvl="0" marL="457200" rtl="0">
              <a:lnSpc>
                <a:spcPct val="115000"/>
              </a:lnSpc>
              <a:spcBef>
                <a:spcPts val="60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1pPr>
            <a:lvl2pPr indent="-419100" lvl="1" marL="9144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2pPr>
            <a:lvl3pPr indent="-419100" lvl="2" marL="13716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3pPr>
            <a:lvl4pPr indent="-419100" lvl="3" marL="18288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4pPr>
            <a:lvl5pPr indent="-419100" lvl="4" marL="22860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5pPr>
            <a:lvl6pPr indent="-419100" lvl="5" marL="27432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6pPr>
            <a:lvl7pPr indent="-419100" lvl="6" marL="32004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7pPr>
            <a:lvl8pPr indent="-419100" lvl="7" marL="36576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8pPr>
            <a:lvl9pPr indent="-419100" lvl="8" marL="4114800" rtl="0">
              <a:lnSpc>
                <a:spcPct val="115000"/>
              </a:lnSpc>
              <a:spcBef>
                <a:spcPts val="0"/>
              </a:spcBef>
              <a:spcAft>
                <a:spcPts val="0"/>
              </a:spcAft>
              <a:buClr>
                <a:schemeClr val="dk1"/>
              </a:buClr>
              <a:buSzPts val="3000"/>
              <a:buFont typeface="Raleway SemiBold"/>
              <a:buChar char="╶"/>
              <a:defRPr sz="3000">
                <a:solidFill>
                  <a:schemeClr val="dk1"/>
                </a:solidFill>
                <a:latin typeface="Raleway SemiBold"/>
                <a:ea typeface="Raleway SemiBold"/>
                <a:cs typeface="Raleway SemiBold"/>
                <a:sym typeface="Raleway SemiBold"/>
              </a:defRPr>
            </a:lvl9pPr>
          </a:lstStyle>
          <a:p/>
        </p:txBody>
      </p:sp>
      <p:sp>
        <p:nvSpPr>
          <p:cNvPr id="26" name="Google Shape;26;p4"/>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grpSp>
        <p:nvGrpSpPr>
          <p:cNvPr id="28" name="Google Shape;28;p5"/>
          <p:cNvGrpSpPr/>
          <p:nvPr/>
        </p:nvGrpSpPr>
        <p:grpSpPr>
          <a:xfrm>
            <a:off x="0" y="-50"/>
            <a:ext cx="9144000" cy="5143575"/>
            <a:chOff x="0" y="-50"/>
            <a:chExt cx="9144000" cy="5143575"/>
          </a:xfrm>
        </p:grpSpPr>
        <p:sp>
          <p:nvSpPr>
            <p:cNvPr id="29" name="Google Shape;29;p5"/>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5"/>
            <p:cNvGrpSpPr/>
            <p:nvPr/>
          </p:nvGrpSpPr>
          <p:grpSpPr>
            <a:xfrm>
              <a:off x="0" y="-50"/>
              <a:ext cx="9144000" cy="5143575"/>
              <a:chOff x="0" y="-250"/>
              <a:chExt cx="9144000" cy="5143575"/>
            </a:xfrm>
          </p:grpSpPr>
          <p:sp>
            <p:nvSpPr>
              <p:cNvPr id="31" name="Google Shape;31;p5"/>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rot="10800000">
                <a:off x="0" y="-250"/>
                <a:ext cx="41154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 name="Google Shape;34;p5"/>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5" name="Google Shape;35;p5"/>
          <p:cNvSpPr txBox="1"/>
          <p:nvPr>
            <p:ph idx="1" type="body"/>
          </p:nvPr>
        </p:nvSpPr>
        <p:spPr>
          <a:xfrm>
            <a:off x="913175" y="1746150"/>
            <a:ext cx="5944800" cy="2633700"/>
          </a:xfrm>
          <a:prstGeom prst="rect">
            <a:avLst/>
          </a:prstGeom>
        </p:spPr>
        <p:txBody>
          <a:bodyPr anchorCtr="0" anchor="t" bIns="0" lIns="0" spcFirstLastPara="1" rIns="0" wrap="square" tIns="0">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36" name="Google Shape;36;p5"/>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solidFill>
          <a:schemeClr val="lt1"/>
        </a:solidFill>
      </p:bgPr>
    </p:bg>
    <p:spTree>
      <p:nvGrpSpPr>
        <p:cNvPr id="37" name="Shape 37"/>
        <p:cNvGrpSpPr/>
        <p:nvPr/>
      </p:nvGrpSpPr>
      <p:grpSpPr>
        <a:xfrm>
          <a:off x="0" y="0"/>
          <a:ext cx="0" cy="0"/>
          <a:chOff x="0" y="0"/>
          <a:chExt cx="0" cy="0"/>
        </a:xfrm>
      </p:grpSpPr>
      <p:sp>
        <p:nvSpPr>
          <p:cNvPr id="38" name="Google Shape;38;p6"/>
          <p:cNvSpPr/>
          <p:nvPr/>
        </p:nvSpPr>
        <p:spPr>
          <a:xfrm rot="10800000">
            <a:off x="4766875" y="300"/>
            <a:ext cx="4377000" cy="4377000"/>
          </a:xfrm>
          <a:prstGeom prst="round1Rect">
            <a:avLst>
              <a:gd fmla="val 50000" name="adj"/>
            </a:avLst>
          </a:prstGeom>
          <a:solidFill>
            <a:srgbClr val="142236">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flipH="1">
            <a:off x="8760600" y="47601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913175" y="834175"/>
            <a:ext cx="3467100" cy="627000"/>
          </a:xfrm>
          <a:prstGeom prst="rect">
            <a:avLst/>
          </a:prstGeom>
        </p:spPr>
        <p:txBody>
          <a:bodyPr anchorCtr="0" anchor="b"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1" name="Google Shape;41;p6"/>
          <p:cNvSpPr txBox="1"/>
          <p:nvPr>
            <p:ph idx="1" type="body"/>
          </p:nvPr>
        </p:nvSpPr>
        <p:spPr>
          <a:xfrm>
            <a:off x="913175" y="1593750"/>
            <a:ext cx="3467100" cy="2783700"/>
          </a:xfrm>
          <a:prstGeom prst="rect">
            <a:avLst/>
          </a:prstGeom>
        </p:spPr>
        <p:txBody>
          <a:bodyPr anchorCtr="0" anchor="t" bIns="0" lIns="0" spcFirstLastPara="1" rIns="0" wrap="square" tIns="0">
            <a:noAutofit/>
          </a:bodyPr>
          <a:lstStyle>
            <a:lvl1pPr indent="-355600" lvl="0" marL="457200" rtl="0">
              <a:lnSpc>
                <a:spcPct val="115000"/>
              </a:lnSpc>
              <a:spcBef>
                <a:spcPts val="600"/>
              </a:spcBef>
              <a:spcAft>
                <a:spcPts val="0"/>
              </a:spcAft>
              <a:buSzPts val="2000"/>
              <a:buChar char="╸"/>
              <a:defRPr sz="2000">
                <a:solidFill>
                  <a:schemeClr val="dk2"/>
                </a:solidFill>
              </a:defRPr>
            </a:lvl1pPr>
            <a:lvl2pPr indent="-355600" lvl="1" marL="914400" rtl="0">
              <a:lnSpc>
                <a:spcPct val="115000"/>
              </a:lnSpc>
              <a:spcBef>
                <a:spcPts val="0"/>
              </a:spcBef>
              <a:spcAft>
                <a:spcPts val="0"/>
              </a:spcAft>
              <a:buClr>
                <a:schemeClr val="dk2"/>
              </a:buClr>
              <a:buSzPts val="2000"/>
              <a:buChar char="╶"/>
              <a:defRPr sz="2000">
                <a:solidFill>
                  <a:schemeClr val="dk2"/>
                </a:solidFill>
              </a:defRPr>
            </a:lvl2pPr>
            <a:lvl3pPr indent="-355600" lvl="2" marL="1371600" rtl="0">
              <a:lnSpc>
                <a:spcPct val="115000"/>
              </a:lnSpc>
              <a:spcBef>
                <a:spcPts val="0"/>
              </a:spcBef>
              <a:spcAft>
                <a:spcPts val="0"/>
              </a:spcAft>
              <a:buSzPts val="2000"/>
              <a:buChar char="╶"/>
              <a:defRPr sz="2000">
                <a:solidFill>
                  <a:schemeClr val="dk2"/>
                </a:solidFill>
              </a:defRPr>
            </a:lvl3pPr>
            <a:lvl4pPr indent="-355600" lvl="3" marL="1828800" rtl="0">
              <a:lnSpc>
                <a:spcPct val="115000"/>
              </a:lnSpc>
              <a:spcBef>
                <a:spcPts val="0"/>
              </a:spcBef>
              <a:spcAft>
                <a:spcPts val="0"/>
              </a:spcAft>
              <a:buSzPts val="2000"/>
              <a:buChar char="╶"/>
              <a:defRPr sz="2000">
                <a:solidFill>
                  <a:schemeClr val="dk2"/>
                </a:solidFill>
              </a:defRPr>
            </a:lvl4pPr>
            <a:lvl5pPr indent="-355600" lvl="4" marL="2286000" rtl="0">
              <a:lnSpc>
                <a:spcPct val="115000"/>
              </a:lnSpc>
              <a:spcBef>
                <a:spcPts val="0"/>
              </a:spcBef>
              <a:spcAft>
                <a:spcPts val="0"/>
              </a:spcAft>
              <a:buSzPts val="2000"/>
              <a:buChar char="╶"/>
              <a:defRPr sz="2000">
                <a:solidFill>
                  <a:schemeClr val="dk2"/>
                </a:solidFill>
              </a:defRPr>
            </a:lvl5pPr>
            <a:lvl6pPr indent="-355600" lvl="5" marL="2743200" rtl="0">
              <a:lnSpc>
                <a:spcPct val="115000"/>
              </a:lnSpc>
              <a:spcBef>
                <a:spcPts val="0"/>
              </a:spcBef>
              <a:spcAft>
                <a:spcPts val="0"/>
              </a:spcAft>
              <a:buSzPts val="2000"/>
              <a:buChar char="╶"/>
              <a:defRPr sz="2000">
                <a:solidFill>
                  <a:schemeClr val="dk2"/>
                </a:solidFill>
              </a:defRPr>
            </a:lvl6pPr>
            <a:lvl7pPr indent="-355600" lvl="6" marL="3200400" rtl="0">
              <a:lnSpc>
                <a:spcPct val="115000"/>
              </a:lnSpc>
              <a:spcBef>
                <a:spcPts val="0"/>
              </a:spcBef>
              <a:spcAft>
                <a:spcPts val="0"/>
              </a:spcAft>
              <a:buSzPts val="2000"/>
              <a:buChar char="╶"/>
              <a:defRPr sz="2000">
                <a:solidFill>
                  <a:schemeClr val="dk2"/>
                </a:solidFill>
              </a:defRPr>
            </a:lvl7pPr>
            <a:lvl8pPr indent="-355600" lvl="7" marL="3657600" rtl="0">
              <a:lnSpc>
                <a:spcPct val="115000"/>
              </a:lnSpc>
              <a:spcBef>
                <a:spcPts val="0"/>
              </a:spcBef>
              <a:spcAft>
                <a:spcPts val="0"/>
              </a:spcAft>
              <a:buSzPts val="2000"/>
              <a:buChar char="╶"/>
              <a:defRPr sz="2000">
                <a:solidFill>
                  <a:schemeClr val="dk2"/>
                </a:solidFill>
              </a:defRPr>
            </a:lvl8pPr>
            <a:lvl9pPr indent="-355600" lvl="8" marL="4114800" rtl="0">
              <a:lnSpc>
                <a:spcPct val="115000"/>
              </a:lnSpc>
              <a:spcBef>
                <a:spcPts val="0"/>
              </a:spcBef>
              <a:spcAft>
                <a:spcPts val="0"/>
              </a:spcAft>
              <a:buSzPts val="2000"/>
              <a:buChar char="╶"/>
              <a:defRPr sz="2000">
                <a:solidFill>
                  <a:schemeClr val="dk2"/>
                </a:solidFill>
              </a:defRPr>
            </a:lvl9pPr>
          </a:lstStyle>
          <a:p/>
        </p:txBody>
      </p:sp>
      <p:sp>
        <p:nvSpPr>
          <p:cNvPr id="42" name="Google Shape;42;p6"/>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grpSp>
        <p:nvGrpSpPr>
          <p:cNvPr id="44" name="Google Shape;44;p7"/>
          <p:cNvGrpSpPr/>
          <p:nvPr/>
        </p:nvGrpSpPr>
        <p:grpSpPr>
          <a:xfrm>
            <a:off x="0" y="-50"/>
            <a:ext cx="9144000" cy="5143575"/>
            <a:chOff x="0" y="-50"/>
            <a:chExt cx="9144000" cy="5143575"/>
          </a:xfrm>
        </p:grpSpPr>
        <p:sp>
          <p:nvSpPr>
            <p:cNvPr id="45" name="Google Shape;45;p7"/>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7"/>
            <p:cNvGrpSpPr/>
            <p:nvPr/>
          </p:nvGrpSpPr>
          <p:grpSpPr>
            <a:xfrm>
              <a:off x="0" y="-50"/>
              <a:ext cx="9144000" cy="5143575"/>
              <a:chOff x="0" y="-250"/>
              <a:chExt cx="9144000" cy="5143575"/>
            </a:xfrm>
          </p:grpSpPr>
          <p:sp>
            <p:nvSpPr>
              <p:cNvPr id="47" name="Google Shape;47;p7"/>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flipH="1" rot="10800000">
                <a:off x="0" y="-250"/>
                <a:ext cx="37080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 name="Google Shape;50;p7"/>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1" name="Google Shape;51;p7"/>
          <p:cNvSpPr txBox="1"/>
          <p:nvPr>
            <p:ph idx="1" type="body"/>
          </p:nvPr>
        </p:nvSpPr>
        <p:spPr>
          <a:xfrm>
            <a:off x="913175" y="1746150"/>
            <a:ext cx="3419100" cy="2633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2" name="Google Shape;52;p7"/>
          <p:cNvSpPr txBox="1"/>
          <p:nvPr>
            <p:ph idx="2" type="body"/>
          </p:nvPr>
        </p:nvSpPr>
        <p:spPr>
          <a:xfrm>
            <a:off x="4811921" y="1746150"/>
            <a:ext cx="3419100" cy="2633700"/>
          </a:xfrm>
          <a:prstGeom prst="rect">
            <a:avLst/>
          </a:prstGeom>
        </p:spPr>
        <p:txBody>
          <a:bodyPr anchorCtr="0" anchor="t" bIns="0" lIns="0" spcFirstLastPara="1" rIns="0" wrap="square" tIns="0">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53" name="Google Shape;53;p7"/>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4" name="Shape 54"/>
        <p:cNvGrpSpPr/>
        <p:nvPr/>
      </p:nvGrpSpPr>
      <p:grpSpPr>
        <a:xfrm>
          <a:off x="0" y="0"/>
          <a:ext cx="0" cy="0"/>
          <a:chOff x="0" y="0"/>
          <a:chExt cx="0" cy="0"/>
        </a:xfrm>
      </p:grpSpPr>
      <p:grpSp>
        <p:nvGrpSpPr>
          <p:cNvPr id="55" name="Google Shape;55;p8"/>
          <p:cNvGrpSpPr/>
          <p:nvPr/>
        </p:nvGrpSpPr>
        <p:grpSpPr>
          <a:xfrm>
            <a:off x="0" y="-50"/>
            <a:ext cx="9144000" cy="5143575"/>
            <a:chOff x="0" y="-50"/>
            <a:chExt cx="9144000" cy="5143575"/>
          </a:xfrm>
        </p:grpSpPr>
        <p:sp>
          <p:nvSpPr>
            <p:cNvPr id="56" name="Google Shape;56;p8"/>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8"/>
            <p:cNvGrpSpPr/>
            <p:nvPr/>
          </p:nvGrpSpPr>
          <p:grpSpPr>
            <a:xfrm>
              <a:off x="0" y="-50"/>
              <a:ext cx="9144000" cy="5143575"/>
              <a:chOff x="0" y="-250"/>
              <a:chExt cx="9144000" cy="5143575"/>
            </a:xfrm>
          </p:grpSpPr>
          <p:sp>
            <p:nvSpPr>
              <p:cNvPr id="58" name="Google Shape;58;p8"/>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flipH="1" rot="10800000">
                <a:off x="0" y="-250"/>
                <a:ext cx="41154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1" name="Google Shape;61;p8"/>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2" name="Google Shape;62;p8"/>
          <p:cNvSpPr txBox="1"/>
          <p:nvPr>
            <p:ph idx="1" type="body"/>
          </p:nvPr>
        </p:nvSpPr>
        <p:spPr>
          <a:xfrm>
            <a:off x="913175" y="1746150"/>
            <a:ext cx="2224200" cy="2633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3" name="Google Shape;63;p8"/>
          <p:cNvSpPr txBox="1"/>
          <p:nvPr>
            <p:ph idx="2" type="body"/>
          </p:nvPr>
        </p:nvSpPr>
        <p:spPr>
          <a:xfrm>
            <a:off x="3427841" y="1746150"/>
            <a:ext cx="2224200" cy="2633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4" name="Google Shape;64;p8"/>
          <p:cNvSpPr txBox="1"/>
          <p:nvPr>
            <p:ph idx="3" type="body"/>
          </p:nvPr>
        </p:nvSpPr>
        <p:spPr>
          <a:xfrm>
            <a:off x="5942507" y="1746150"/>
            <a:ext cx="2224200" cy="26337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5" name="Google Shape;65;p8"/>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grpSp>
        <p:nvGrpSpPr>
          <p:cNvPr id="67" name="Google Shape;67;p9"/>
          <p:cNvGrpSpPr/>
          <p:nvPr/>
        </p:nvGrpSpPr>
        <p:grpSpPr>
          <a:xfrm>
            <a:off x="0" y="-50"/>
            <a:ext cx="9144000" cy="5143575"/>
            <a:chOff x="0" y="-50"/>
            <a:chExt cx="9144000" cy="5143575"/>
          </a:xfrm>
        </p:grpSpPr>
        <p:sp>
          <p:nvSpPr>
            <p:cNvPr id="68" name="Google Shape;68;p9"/>
            <p:cNvSpPr/>
            <p:nvPr/>
          </p:nvSpPr>
          <p:spPr>
            <a:xfrm>
              <a:off x="0" y="0"/>
              <a:ext cx="9144000" cy="5143500"/>
            </a:xfrm>
            <a:prstGeom prst="rect">
              <a:avLst/>
            </a:prstGeom>
            <a:solidFill>
              <a:srgbClr val="142236">
                <a:alpha val="79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9"/>
            <p:cNvGrpSpPr/>
            <p:nvPr/>
          </p:nvGrpSpPr>
          <p:grpSpPr>
            <a:xfrm>
              <a:off x="0" y="-50"/>
              <a:ext cx="9144000" cy="5143575"/>
              <a:chOff x="0" y="-250"/>
              <a:chExt cx="9144000" cy="5143575"/>
            </a:xfrm>
          </p:grpSpPr>
          <p:sp>
            <p:nvSpPr>
              <p:cNvPr id="70" name="Google Shape;70;p9"/>
              <p:cNvSpPr/>
              <p:nvPr/>
            </p:nvSpPr>
            <p:spPr>
              <a:xfrm>
                <a:off x="0" y="-225"/>
                <a:ext cx="9144000" cy="5143500"/>
              </a:xfrm>
              <a:prstGeom prst="frame">
                <a:avLst>
                  <a:gd fmla="val 8758" name="adj1"/>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flipH="1" rot="10800000">
                <a:off x="0" y="-250"/>
                <a:ext cx="4115400" cy="1415100"/>
              </a:xfrm>
              <a:prstGeom prst="round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 name="Google Shape;73;p9"/>
          <p:cNvSpPr txBox="1"/>
          <p:nvPr>
            <p:ph type="title"/>
          </p:nvPr>
        </p:nvSpPr>
        <p:spPr>
          <a:xfrm>
            <a:off x="457200" y="0"/>
            <a:ext cx="3171300" cy="14184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4" name="Google Shape;74;p9"/>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75" name="Shape 75"/>
        <p:cNvGrpSpPr/>
        <p:nvPr/>
      </p:nvGrpSpPr>
      <p:grpSpPr>
        <a:xfrm>
          <a:off x="0" y="0"/>
          <a:ext cx="0" cy="0"/>
          <a:chOff x="0" y="0"/>
          <a:chExt cx="0" cy="0"/>
        </a:xfrm>
      </p:grpSpPr>
      <p:grpSp>
        <p:nvGrpSpPr>
          <p:cNvPr id="76" name="Google Shape;76;p10"/>
          <p:cNvGrpSpPr/>
          <p:nvPr/>
        </p:nvGrpSpPr>
        <p:grpSpPr>
          <a:xfrm>
            <a:off x="0" y="4632875"/>
            <a:ext cx="9144000" cy="510650"/>
            <a:chOff x="0" y="4632675"/>
            <a:chExt cx="9144000" cy="510650"/>
          </a:xfrm>
        </p:grpSpPr>
        <p:sp>
          <p:nvSpPr>
            <p:cNvPr id="77" name="Google Shape;77;p10"/>
            <p:cNvSpPr/>
            <p:nvPr/>
          </p:nvSpPr>
          <p:spPr>
            <a:xfrm>
              <a:off x="0" y="4632675"/>
              <a:ext cx="6087900" cy="5106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flipH="1">
              <a:off x="8760600" y="4759925"/>
              <a:ext cx="383400" cy="3834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0"/>
          <p:cNvSpPr txBox="1"/>
          <p:nvPr>
            <p:ph idx="1" type="body"/>
          </p:nvPr>
        </p:nvSpPr>
        <p:spPr>
          <a:xfrm>
            <a:off x="457200" y="4632750"/>
            <a:ext cx="5229000" cy="510600"/>
          </a:xfrm>
          <a:prstGeom prst="rect">
            <a:avLst/>
          </a:prstGeom>
        </p:spPr>
        <p:txBody>
          <a:bodyPr anchorCtr="0" anchor="ctr" bIns="0" lIns="0" spcFirstLastPara="1" rIns="0" wrap="square" tIns="0">
            <a:noAutofit/>
          </a:bodyPr>
          <a:lstStyle>
            <a:lvl1pPr indent="-228600" lvl="0" marL="457200" rtl="0">
              <a:spcBef>
                <a:spcPts val="360"/>
              </a:spcBef>
              <a:spcAft>
                <a:spcPts val="0"/>
              </a:spcAft>
              <a:buClr>
                <a:schemeClr val="dk2"/>
              </a:buClr>
              <a:buSzPts val="1400"/>
              <a:buNone/>
              <a:defRPr sz="1400">
                <a:solidFill>
                  <a:schemeClr val="dk2"/>
                </a:solidFill>
              </a:defRPr>
            </a:lvl1pPr>
          </a:lstStyle>
          <a:p/>
        </p:txBody>
      </p:sp>
      <p:sp>
        <p:nvSpPr>
          <p:cNvPr id="80" name="Google Shape;80;p10"/>
          <p:cNvSpPr txBox="1"/>
          <p:nvPr>
            <p:ph idx="12" type="sldNum"/>
          </p:nvPr>
        </p:nvSpPr>
        <p:spPr>
          <a:xfrm>
            <a:off x="8760475" y="4759953"/>
            <a:ext cx="383400" cy="3834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760475" y="4759953"/>
            <a:ext cx="383400" cy="383400"/>
          </a:xfrm>
          <a:prstGeom prst="rect">
            <a:avLst/>
          </a:prstGeom>
          <a:noFill/>
          <a:ln>
            <a:noFill/>
          </a:ln>
        </p:spPr>
        <p:txBody>
          <a:bodyPr anchorCtr="0" anchor="ctr" bIns="0" lIns="0" spcFirstLastPara="1" rIns="0" wrap="square" tIns="0">
            <a:noAutofit/>
          </a:bodyPr>
          <a:lstStyle>
            <a:lvl1pPr lvl="0" rtl="0" algn="ctr">
              <a:buNone/>
              <a:defRPr b="1" sz="1000">
                <a:solidFill>
                  <a:schemeClr val="dk2"/>
                </a:solidFill>
                <a:latin typeface="Red Hat Display"/>
                <a:ea typeface="Red Hat Display"/>
                <a:cs typeface="Red Hat Display"/>
                <a:sym typeface="Red Hat Display"/>
              </a:defRPr>
            </a:lvl1pPr>
            <a:lvl2pPr lvl="1" rtl="0" algn="ctr">
              <a:buNone/>
              <a:defRPr b="1" sz="1000">
                <a:solidFill>
                  <a:schemeClr val="dk2"/>
                </a:solidFill>
                <a:latin typeface="Red Hat Display"/>
                <a:ea typeface="Red Hat Display"/>
                <a:cs typeface="Red Hat Display"/>
                <a:sym typeface="Red Hat Display"/>
              </a:defRPr>
            </a:lvl2pPr>
            <a:lvl3pPr lvl="2" rtl="0" algn="ctr">
              <a:buNone/>
              <a:defRPr b="1" sz="1000">
                <a:solidFill>
                  <a:schemeClr val="dk2"/>
                </a:solidFill>
                <a:latin typeface="Red Hat Display"/>
                <a:ea typeface="Red Hat Display"/>
                <a:cs typeface="Red Hat Display"/>
                <a:sym typeface="Red Hat Display"/>
              </a:defRPr>
            </a:lvl3pPr>
            <a:lvl4pPr lvl="3" rtl="0" algn="ctr">
              <a:buNone/>
              <a:defRPr b="1" sz="1000">
                <a:solidFill>
                  <a:schemeClr val="dk2"/>
                </a:solidFill>
                <a:latin typeface="Red Hat Display"/>
                <a:ea typeface="Red Hat Display"/>
                <a:cs typeface="Red Hat Display"/>
                <a:sym typeface="Red Hat Display"/>
              </a:defRPr>
            </a:lvl4pPr>
            <a:lvl5pPr lvl="4" rtl="0" algn="ctr">
              <a:buNone/>
              <a:defRPr b="1" sz="1000">
                <a:solidFill>
                  <a:schemeClr val="dk2"/>
                </a:solidFill>
                <a:latin typeface="Red Hat Display"/>
                <a:ea typeface="Red Hat Display"/>
                <a:cs typeface="Red Hat Display"/>
                <a:sym typeface="Red Hat Display"/>
              </a:defRPr>
            </a:lvl5pPr>
            <a:lvl6pPr lvl="5" rtl="0" algn="ctr">
              <a:buNone/>
              <a:defRPr b="1" sz="1000">
                <a:solidFill>
                  <a:schemeClr val="dk2"/>
                </a:solidFill>
                <a:latin typeface="Red Hat Display"/>
                <a:ea typeface="Red Hat Display"/>
                <a:cs typeface="Red Hat Display"/>
                <a:sym typeface="Red Hat Display"/>
              </a:defRPr>
            </a:lvl6pPr>
            <a:lvl7pPr lvl="6" rtl="0" algn="ctr">
              <a:buNone/>
              <a:defRPr b="1" sz="1000">
                <a:solidFill>
                  <a:schemeClr val="dk2"/>
                </a:solidFill>
                <a:latin typeface="Red Hat Display"/>
                <a:ea typeface="Red Hat Display"/>
                <a:cs typeface="Red Hat Display"/>
                <a:sym typeface="Red Hat Display"/>
              </a:defRPr>
            </a:lvl7pPr>
            <a:lvl8pPr lvl="7" rtl="0" algn="ctr">
              <a:buNone/>
              <a:defRPr b="1" sz="1000">
                <a:solidFill>
                  <a:schemeClr val="dk2"/>
                </a:solidFill>
                <a:latin typeface="Red Hat Display"/>
                <a:ea typeface="Red Hat Display"/>
                <a:cs typeface="Red Hat Display"/>
                <a:sym typeface="Red Hat Display"/>
              </a:defRPr>
            </a:lvl8pPr>
            <a:lvl9pPr lvl="8" rtl="0" algn="ctr">
              <a:buNone/>
              <a:defRPr b="1" sz="10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457200" y="0"/>
            <a:ext cx="3171300" cy="14184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p:txBody>
      </p:sp>
      <p:sp>
        <p:nvSpPr>
          <p:cNvPr id="8" name="Google Shape;8;p1"/>
          <p:cNvSpPr txBox="1"/>
          <p:nvPr>
            <p:ph idx="1" type="body"/>
          </p:nvPr>
        </p:nvSpPr>
        <p:spPr>
          <a:xfrm>
            <a:off x="913175" y="1746150"/>
            <a:ext cx="5944800" cy="2633700"/>
          </a:xfrm>
          <a:prstGeom prst="rect">
            <a:avLst/>
          </a:prstGeom>
          <a:noFill/>
          <a:ln>
            <a:noFill/>
          </a:ln>
        </p:spPr>
        <p:txBody>
          <a:bodyPr anchorCtr="0" anchor="t" bIns="0" lIns="0" spcFirstLastPara="1" rIns="0" wrap="square" tIns="0">
            <a:noAutofit/>
          </a:bodyPr>
          <a:lstStyle>
            <a:lvl1pPr indent="-381000" lvl="0" marL="4572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indent="-381000" lvl="1" marL="9144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indent="-381000" lvl="2" marL="13716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indent="-381000" lvl="3" marL="18288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indent="-381000" lvl="4" marL="2286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indent="-381000" lvl="5" marL="27432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indent="-381000" lvl="6" marL="32004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indent="-381000" lvl="7" marL="36576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indent="-381000" lvl="8" marL="41148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ctrTitle"/>
          </p:nvPr>
        </p:nvSpPr>
        <p:spPr>
          <a:xfrm>
            <a:off x="456600" y="459275"/>
            <a:ext cx="5150400" cy="1844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300"/>
              <a:t>Project 4</a:t>
            </a:r>
            <a:endParaRPr sz="2300"/>
          </a:p>
          <a:p>
            <a:pPr indent="0" lvl="0" marL="0" rtl="0" algn="l">
              <a:spcBef>
                <a:spcPts val="0"/>
              </a:spcBef>
              <a:spcAft>
                <a:spcPts val="0"/>
              </a:spcAft>
              <a:buNone/>
            </a:pPr>
            <a:r>
              <a:rPr lang="en"/>
              <a:t>Clustering and TS</a:t>
            </a:r>
            <a:endParaRPr/>
          </a:p>
        </p:txBody>
      </p:sp>
      <p:sp>
        <p:nvSpPr>
          <p:cNvPr id="103" name="Google Shape;103;p15"/>
          <p:cNvSpPr txBox="1"/>
          <p:nvPr/>
        </p:nvSpPr>
        <p:spPr>
          <a:xfrm>
            <a:off x="7626475" y="3762000"/>
            <a:ext cx="14703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aleway"/>
                <a:ea typeface="Raleway"/>
                <a:cs typeface="Raleway"/>
                <a:sym typeface="Raleway"/>
              </a:rPr>
              <a:t>Vasantha M.</a:t>
            </a:r>
            <a:endParaRPr sz="1600">
              <a:latin typeface="Raleway"/>
              <a:ea typeface="Raleway"/>
              <a:cs typeface="Raleway"/>
              <a:sym typeface="Raleway"/>
            </a:endParaRPr>
          </a:p>
          <a:p>
            <a:pPr indent="0" lvl="0" marL="0" rtl="0" algn="l">
              <a:spcBef>
                <a:spcPts val="0"/>
              </a:spcBef>
              <a:spcAft>
                <a:spcPts val="0"/>
              </a:spcAft>
              <a:buNone/>
            </a:pPr>
            <a:r>
              <a:rPr lang="en" sz="1600">
                <a:latin typeface="Raleway"/>
                <a:ea typeface="Raleway"/>
                <a:cs typeface="Raleway"/>
                <a:sym typeface="Raleway"/>
              </a:rPr>
              <a:t>Debra P.</a:t>
            </a:r>
            <a:endParaRPr sz="1600">
              <a:latin typeface="Raleway"/>
              <a:ea typeface="Raleway"/>
              <a:cs typeface="Raleway"/>
              <a:sym typeface="Raleway"/>
            </a:endParaRPr>
          </a:p>
          <a:p>
            <a:pPr indent="0" lvl="0" marL="0" rtl="0" algn="l">
              <a:spcBef>
                <a:spcPts val="0"/>
              </a:spcBef>
              <a:spcAft>
                <a:spcPts val="0"/>
              </a:spcAft>
              <a:buNone/>
            </a:pPr>
            <a:r>
              <a:rPr lang="en" sz="1600">
                <a:latin typeface="Raleway"/>
                <a:ea typeface="Raleway"/>
                <a:cs typeface="Raleway"/>
                <a:sym typeface="Raleway"/>
              </a:rPr>
              <a:t>Valense A-L.</a:t>
            </a:r>
            <a:endParaRPr sz="1600">
              <a:latin typeface="Raleway"/>
              <a:ea typeface="Raleway"/>
              <a:cs typeface="Raleway"/>
              <a:sym typeface="Raleway"/>
            </a:endParaRPr>
          </a:p>
          <a:p>
            <a:pPr indent="0" lvl="0" marL="0" rtl="0" algn="l">
              <a:spcBef>
                <a:spcPts val="0"/>
              </a:spcBef>
              <a:spcAft>
                <a:spcPts val="0"/>
              </a:spcAft>
              <a:buNone/>
            </a:pPr>
            <a:r>
              <a:rPr lang="en" sz="1600">
                <a:latin typeface="Raleway"/>
                <a:ea typeface="Raleway"/>
                <a:cs typeface="Raleway"/>
                <a:sym typeface="Raleway"/>
              </a:rPr>
              <a:t>Saiyid K.a</a:t>
            </a:r>
            <a:endParaRPr sz="16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How this project can be extended</a:t>
            </a:r>
            <a:endParaRPr/>
          </a:p>
        </p:txBody>
      </p:sp>
      <p:sp>
        <p:nvSpPr>
          <p:cNvPr id="166" name="Google Shape;166;p24"/>
          <p:cNvSpPr txBox="1"/>
          <p:nvPr>
            <p:ph idx="1" type="body"/>
          </p:nvPr>
        </p:nvSpPr>
        <p:spPr>
          <a:xfrm>
            <a:off x="898325" y="1418400"/>
            <a:ext cx="5944800" cy="263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800"/>
          </a:p>
          <a:p>
            <a:pPr indent="-342900" lvl="0" marL="457200" rtl="0" algn="l">
              <a:spcBef>
                <a:spcPts val="600"/>
              </a:spcBef>
              <a:spcAft>
                <a:spcPts val="0"/>
              </a:spcAft>
              <a:buSzPts val="1800"/>
              <a:buAutoNum type="arabicPeriod"/>
            </a:pPr>
            <a:r>
              <a:rPr lang="en" sz="1800"/>
              <a:t>To </a:t>
            </a:r>
            <a:r>
              <a:rPr lang="en" sz="1800"/>
              <a:t>forecast</a:t>
            </a:r>
            <a:r>
              <a:rPr lang="en" sz="1800"/>
              <a:t> for n number of days</a:t>
            </a:r>
            <a:endParaRPr sz="1800"/>
          </a:p>
          <a:p>
            <a:pPr indent="-342900" lvl="0" marL="914400" rtl="0" algn="l">
              <a:spcBef>
                <a:spcPts val="0"/>
              </a:spcBef>
              <a:spcAft>
                <a:spcPts val="0"/>
              </a:spcAft>
              <a:buSzPts val="1800"/>
              <a:buChar char="➢"/>
            </a:pPr>
            <a:r>
              <a:rPr lang="en" sz="1800"/>
              <a:t>Weekly</a:t>
            </a:r>
            <a:r>
              <a:rPr lang="en" sz="1800"/>
              <a:t> </a:t>
            </a:r>
            <a:r>
              <a:rPr lang="en" sz="1800"/>
              <a:t>forecast</a:t>
            </a:r>
            <a:endParaRPr sz="1800"/>
          </a:p>
          <a:p>
            <a:pPr indent="-342900" lvl="0" marL="457200" rtl="0" algn="l">
              <a:spcBef>
                <a:spcPts val="0"/>
              </a:spcBef>
              <a:spcAft>
                <a:spcPts val="0"/>
              </a:spcAft>
              <a:buSzPts val="1800"/>
              <a:buAutoNum type="arabicPeriod"/>
            </a:pPr>
            <a:r>
              <a:rPr lang="en" sz="1800"/>
              <a:t>The backend code can be </a:t>
            </a:r>
            <a:r>
              <a:rPr lang="en" sz="1800"/>
              <a:t>adopted</a:t>
            </a:r>
            <a:r>
              <a:rPr lang="en" sz="1800"/>
              <a:t> to create </a:t>
            </a:r>
            <a:endParaRPr sz="1800"/>
          </a:p>
          <a:p>
            <a:pPr indent="0" lvl="0" marL="457200" rtl="0" algn="l">
              <a:spcBef>
                <a:spcPts val="600"/>
              </a:spcBef>
              <a:spcAft>
                <a:spcPts val="0"/>
              </a:spcAft>
              <a:buNone/>
            </a:pPr>
            <a:r>
              <a:rPr lang="en" sz="1800"/>
              <a:t>an APP to build, train, test and deploy multiple models .</a:t>
            </a:r>
            <a:endParaRPr sz="1800"/>
          </a:p>
          <a:p>
            <a:pPr indent="-342900" lvl="0" marL="457200" rtl="0" algn="l">
              <a:spcBef>
                <a:spcPts val="600"/>
              </a:spcBef>
              <a:spcAft>
                <a:spcPts val="0"/>
              </a:spcAft>
              <a:buSzPts val="1800"/>
              <a:buAutoNum type="arabicPeriod"/>
            </a:pPr>
            <a:r>
              <a:rPr lang="en" sz="1800"/>
              <a:t>As an APP to present how machine </a:t>
            </a:r>
            <a:endParaRPr sz="1800"/>
          </a:p>
          <a:p>
            <a:pPr indent="0" lvl="0" marL="457200" rtl="0" algn="l">
              <a:spcBef>
                <a:spcPts val="600"/>
              </a:spcBef>
              <a:spcAft>
                <a:spcPts val="0"/>
              </a:spcAft>
              <a:buNone/>
            </a:pPr>
            <a:r>
              <a:rPr lang="en" sz="1800"/>
              <a:t>learning might be used</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a:p>
            <a:pPr indent="0" lvl="0" marL="0" rtl="0" algn="l">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ctrTitle"/>
          </p:nvPr>
        </p:nvSpPr>
        <p:spPr>
          <a:xfrm>
            <a:off x="311708" y="744575"/>
            <a:ext cx="8520600" cy="205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100"/>
              <a:t>Background Information</a:t>
            </a:r>
            <a:endParaRPr sz="3100"/>
          </a:p>
        </p:txBody>
      </p:sp>
      <p:sp>
        <p:nvSpPr>
          <p:cNvPr id="109" name="Google Shape;109;p16"/>
          <p:cNvSpPr txBox="1"/>
          <p:nvPr>
            <p:ph idx="1" type="body"/>
          </p:nvPr>
        </p:nvSpPr>
        <p:spPr>
          <a:xfrm>
            <a:off x="1310700" y="1588775"/>
            <a:ext cx="6522600" cy="12231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lang="en" sz="2000">
                <a:latin typeface="Merriweather"/>
                <a:ea typeface="Merriweather"/>
                <a:cs typeface="Merriweather"/>
                <a:sym typeface="Merriweather"/>
              </a:rPr>
              <a:t>STOCKS</a:t>
            </a:r>
            <a:endParaRPr sz="2000">
              <a:latin typeface="Merriweather"/>
              <a:ea typeface="Merriweather"/>
              <a:cs typeface="Merriweather"/>
              <a:sym typeface="Merriweather"/>
            </a:endParaRPr>
          </a:p>
          <a:p>
            <a:pPr indent="0" lvl="0" marL="0" rtl="0" algn="ctr">
              <a:spcBef>
                <a:spcPts val="600"/>
              </a:spcBef>
              <a:spcAft>
                <a:spcPts val="0"/>
              </a:spcAft>
              <a:buNone/>
            </a:pPr>
            <a:r>
              <a:rPr lang="en" sz="1400"/>
              <a:t>The essence of this project is incorporating the magic of Machine Learning in the realm of stock analysis, a daunting task itself. Our final objective is to visualize the results of not only clustering stocks with similar price change as well as predict and compare the results of our prediction against real-data.</a:t>
            </a:r>
            <a:endParaRPr sz="1400"/>
          </a:p>
          <a:p>
            <a:pPr indent="0" lvl="0" marL="0" rtl="0" algn="ctr">
              <a:spcBef>
                <a:spcPts val="600"/>
              </a:spcBef>
              <a:spcAft>
                <a:spcPts val="0"/>
              </a:spcAft>
              <a:buNone/>
            </a:pPr>
            <a:r>
              <a:t/>
            </a:r>
            <a:endParaRPr sz="1400"/>
          </a:p>
          <a:p>
            <a:pPr indent="0" lvl="0" marL="0" rtl="0" algn="ctr">
              <a:spcBef>
                <a:spcPts val="600"/>
              </a:spcBef>
              <a:spcAft>
                <a:spcPts val="0"/>
              </a:spcAft>
              <a:buNone/>
            </a:pPr>
            <a:r>
              <a:t/>
            </a:r>
            <a:endParaRPr sz="1400"/>
          </a:p>
          <a:p>
            <a:pPr indent="0" lvl="0" marL="0" rtl="0" algn="l">
              <a:spcBef>
                <a:spcPts val="600"/>
              </a:spcBef>
              <a:spcAft>
                <a:spcPts val="0"/>
              </a:spcAft>
              <a:buNone/>
            </a:pPr>
            <a:r>
              <a:t/>
            </a:r>
            <a:endParaRPr/>
          </a:p>
        </p:txBody>
      </p:sp>
      <p:sp>
        <p:nvSpPr>
          <p:cNvPr id="110" name="Google Shape;110;p16"/>
          <p:cNvSpPr txBox="1"/>
          <p:nvPr/>
        </p:nvSpPr>
        <p:spPr>
          <a:xfrm>
            <a:off x="847450" y="3305825"/>
            <a:ext cx="651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Raleway"/>
                <a:ea typeface="Raleway"/>
                <a:cs typeface="Raleway"/>
                <a:sym typeface="Raleway"/>
              </a:rPr>
              <a:t>Open</a:t>
            </a:r>
            <a:r>
              <a:rPr lang="en">
                <a:solidFill>
                  <a:schemeClr val="lt1"/>
                </a:solidFill>
                <a:latin typeface="Raleway"/>
                <a:ea typeface="Raleway"/>
                <a:cs typeface="Raleway"/>
                <a:sym typeface="Raleway"/>
              </a:rPr>
              <a:t> - the price at market open when trading begins</a:t>
            </a:r>
            <a:endParaRPr>
              <a:solidFill>
                <a:schemeClr val="lt1"/>
              </a:solidFill>
              <a:latin typeface="Raleway"/>
              <a:ea typeface="Raleway"/>
              <a:cs typeface="Raleway"/>
              <a:sym typeface="Raleway"/>
            </a:endParaRPr>
          </a:p>
          <a:p>
            <a:pPr indent="0" lvl="0" marL="0" rtl="0" algn="l">
              <a:spcBef>
                <a:spcPts val="0"/>
              </a:spcBef>
              <a:spcAft>
                <a:spcPts val="0"/>
              </a:spcAft>
              <a:buNone/>
            </a:pPr>
            <a:r>
              <a:rPr lang="en" sz="1700">
                <a:solidFill>
                  <a:schemeClr val="lt1"/>
                </a:solidFill>
                <a:latin typeface="Raleway"/>
                <a:ea typeface="Raleway"/>
                <a:cs typeface="Raleway"/>
                <a:sym typeface="Raleway"/>
              </a:rPr>
              <a:t>Close</a:t>
            </a:r>
            <a:r>
              <a:rPr lang="en">
                <a:solidFill>
                  <a:schemeClr val="lt1"/>
                </a:solidFill>
                <a:latin typeface="Raleway"/>
                <a:ea typeface="Raleway"/>
                <a:cs typeface="Raleway"/>
                <a:sym typeface="Raleway"/>
              </a:rPr>
              <a:t> - </a:t>
            </a:r>
            <a:r>
              <a:rPr lang="en">
                <a:solidFill>
                  <a:schemeClr val="lt1"/>
                </a:solidFill>
                <a:latin typeface="Raleway"/>
                <a:ea typeface="Raleway"/>
                <a:cs typeface="Raleway"/>
                <a:sym typeface="Raleway"/>
              </a:rPr>
              <a:t>the price at market close when trading ends.</a:t>
            </a:r>
            <a:endParaRPr>
              <a:solidFill>
                <a:schemeClr val="lt1"/>
              </a:solidFill>
              <a:latin typeface="Raleway"/>
              <a:ea typeface="Raleway"/>
              <a:cs typeface="Raleway"/>
              <a:sym typeface="Raleway"/>
            </a:endParaRPr>
          </a:p>
          <a:p>
            <a:pPr indent="0" lvl="0" marL="0" rtl="0" algn="l">
              <a:spcBef>
                <a:spcPts val="0"/>
              </a:spcBef>
              <a:spcAft>
                <a:spcPts val="0"/>
              </a:spcAft>
              <a:buNone/>
            </a:pPr>
            <a:r>
              <a:t/>
            </a:r>
            <a:endParaRPr>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913175" y="834175"/>
            <a:ext cx="3467100" cy="627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Sources of Data</a:t>
            </a:r>
            <a:endParaRPr/>
          </a:p>
        </p:txBody>
      </p:sp>
      <p:sp>
        <p:nvSpPr>
          <p:cNvPr id="116" name="Google Shape;116;p17"/>
          <p:cNvSpPr txBox="1"/>
          <p:nvPr>
            <p:ph idx="1" type="body"/>
          </p:nvPr>
        </p:nvSpPr>
        <p:spPr>
          <a:xfrm>
            <a:off x="913175" y="1593750"/>
            <a:ext cx="3467100" cy="2783700"/>
          </a:xfrm>
          <a:prstGeom prst="rect">
            <a:avLst/>
          </a:prstGeom>
        </p:spPr>
        <p:txBody>
          <a:bodyPr anchorCtr="0" anchor="t" bIns="0" lIns="0" spcFirstLastPara="1" rIns="0" wrap="square" tIns="0">
            <a:noAutofit/>
          </a:bodyPr>
          <a:lstStyle/>
          <a:p>
            <a:pPr indent="-374650" lvl="0" marL="457200" rtl="0" algn="l">
              <a:spcBef>
                <a:spcPts val="600"/>
              </a:spcBef>
              <a:spcAft>
                <a:spcPts val="0"/>
              </a:spcAft>
              <a:buSzPts val="2300"/>
              <a:buChar char="╸"/>
            </a:pPr>
            <a:r>
              <a:rPr lang="en" sz="2300"/>
              <a:t>Yahoo Finance</a:t>
            </a:r>
            <a:endParaRPr sz="2300"/>
          </a:p>
          <a:p>
            <a:pPr indent="-374650" lvl="0" marL="457200" rtl="0" algn="l">
              <a:spcBef>
                <a:spcPts val="0"/>
              </a:spcBef>
              <a:spcAft>
                <a:spcPts val="0"/>
              </a:spcAft>
              <a:buSzPts val="2300"/>
              <a:buChar char="╸"/>
            </a:pPr>
            <a:r>
              <a:rPr lang="en" sz="2300"/>
              <a:t>NASDAQ100</a:t>
            </a:r>
            <a:endParaRPr sz="2300"/>
          </a:p>
          <a:p>
            <a:pPr indent="-374650" lvl="0" marL="457200" rtl="0" algn="l">
              <a:spcBef>
                <a:spcPts val="0"/>
              </a:spcBef>
              <a:spcAft>
                <a:spcPts val="0"/>
              </a:spcAft>
              <a:buSzPts val="2300"/>
              <a:buChar char="╸"/>
            </a:pPr>
            <a:r>
              <a:rPr lang="en" sz="2300"/>
              <a:t>DOW30</a:t>
            </a:r>
            <a:endParaRPr sz="2300"/>
          </a:p>
          <a:p>
            <a:pPr indent="-374650" lvl="0" marL="457200" rtl="0" algn="l">
              <a:spcBef>
                <a:spcPts val="0"/>
              </a:spcBef>
              <a:spcAft>
                <a:spcPts val="0"/>
              </a:spcAft>
              <a:buSzPts val="2300"/>
              <a:buChar char="╸"/>
            </a:pPr>
            <a:r>
              <a:rPr lang="en" sz="2300"/>
              <a:t>S&amp;P500</a:t>
            </a:r>
            <a:endParaRPr sz="2300"/>
          </a:p>
        </p:txBody>
      </p:sp>
      <p:pic>
        <p:nvPicPr>
          <p:cNvPr id="117" name="Google Shape;117;p17"/>
          <p:cNvPicPr preferRelativeResize="0"/>
          <p:nvPr/>
        </p:nvPicPr>
        <p:blipFill>
          <a:blip r:embed="rId3">
            <a:alphaModFix/>
          </a:blip>
          <a:stretch>
            <a:fillRect/>
          </a:stretch>
        </p:blipFill>
        <p:spPr>
          <a:xfrm>
            <a:off x="5736050" y="152400"/>
            <a:ext cx="3255549" cy="3255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p:nvPr/>
        </p:nvSpPr>
        <p:spPr>
          <a:xfrm>
            <a:off x="4405950" y="857275"/>
            <a:ext cx="3966300" cy="3690000"/>
          </a:xfrm>
          <a:prstGeom prst="round2DiagRect">
            <a:avLst>
              <a:gd fmla="val 16667" name="adj1"/>
              <a:gd fmla="val 0" name="adj2"/>
            </a:avLst>
          </a:prstGeom>
          <a:solidFill>
            <a:srgbClr val="142236">
              <a:alpha val="5307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Technologies Used</a:t>
            </a:r>
            <a:endParaRPr/>
          </a:p>
        </p:txBody>
      </p:sp>
      <p:sp>
        <p:nvSpPr>
          <p:cNvPr id="124" name="Google Shape;124;p18"/>
          <p:cNvSpPr txBox="1"/>
          <p:nvPr>
            <p:ph idx="1" type="body"/>
          </p:nvPr>
        </p:nvSpPr>
        <p:spPr>
          <a:xfrm>
            <a:off x="4572000" y="982825"/>
            <a:ext cx="3634200" cy="2633700"/>
          </a:xfrm>
          <a:prstGeom prst="rect">
            <a:avLst/>
          </a:prstGeom>
        </p:spPr>
        <p:txBody>
          <a:bodyPr anchorCtr="0" anchor="t" bIns="0" lIns="0" spcFirstLastPara="1" rIns="0" wrap="square" tIns="0">
            <a:noAutofit/>
          </a:bodyPr>
          <a:lstStyle/>
          <a:p>
            <a:pPr indent="-292100" lvl="0" marL="457200" rtl="0" algn="l">
              <a:lnSpc>
                <a:spcPct val="120000"/>
              </a:lnSpc>
              <a:spcBef>
                <a:spcPts val="600"/>
              </a:spcBef>
              <a:spcAft>
                <a:spcPts val="0"/>
              </a:spcAft>
              <a:buClr>
                <a:schemeClr val="lt1"/>
              </a:buClr>
              <a:buSzPts val="1000"/>
              <a:buFont typeface="Times New Roman"/>
              <a:buAutoNum type="arabicPeriod"/>
            </a:pPr>
            <a:r>
              <a:rPr lang="en" sz="1000">
                <a:latin typeface="Times New Roman"/>
                <a:ea typeface="Times New Roman"/>
                <a:cs typeface="Times New Roman"/>
                <a:sym typeface="Times New Roman"/>
              </a:rPr>
              <a:t>Python</a:t>
            </a:r>
            <a:endParaRPr sz="1000">
              <a:latin typeface="Times New Roman"/>
              <a:ea typeface="Times New Roman"/>
              <a:cs typeface="Times New Roman"/>
              <a:sym typeface="Times New Roman"/>
            </a:endParaRPr>
          </a:p>
          <a:p>
            <a:pPr indent="-292100" lvl="1" marL="914400" rtl="0" algn="l">
              <a:lnSpc>
                <a:spcPct val="120000"/>
              </a:lnSpc>
              <a:spcBef>
                <a:spcPts val="0"/>
              </a:spcBef>
              <a:spcAft>
                <a:spcPts val="0"/>
              </a:spcAft>
              <a:buClr>
                <a:schemeClr val="lt1"/>
              </a:buClr>
              <a:buSzPts val="1000"/>
              <a:buFont typeface="Times New Roman"/>
              <a:buAutoNum type="alphaLcPeriod"/>
            </a:pPr>
            <a:r>
              <a:rPr lang="en" sz="1000">
                <a:latin typeface="Times New Roman"/>
                <a:ea typeface="Times New Roman"/>
                <a:cs typeface="Times New Roman"/>
                <a:sym typeface="Times New Roman"/>
              </a:rPr>
              <a:t>Pandas</a:t>
            </a:r>
            <a:endParaRPr sz="1000">
              <a:latin typeface="Times New Roman"/>
              <a:ea typeface="Times New Roman"/>
              <a:cs typeface="Times New Roman"/>
              <a:sym typeface="Times New Roman"/>
            </a:endParaRPr>
          </a:p>
          <a:p>
            <a:pPr indent="-292100" lvl="2" marL="1371600" rtl="0" algn="l">
              <a:lnSpc>
                <a:spcPct val="120000"/>
              </a:lnSpc>
              <a:spcBef>
                <a:spcPts val="0"/>
              </a:spcBef>
              <a:spcAft>
                <a:spcPts val="0"/>
              </a:spcAft>
              <a:buSzPts val="1000"/>
              <a:buFont typeface="Times New Roman"/>
              <a:buAutoNum type="romanLcPeriod"/>
            </a:pPr>
            <a:r>
              <a:rPr lang="en" sz="1000">
                <a:latin typeface="Times New Roman"/>
                <a:ea typeface="Times New Roman"/>
                <a:cs typeface="Times New Roman"/>
                <a:sym typeface="Times New Roman"/>
              </a:rPr>
              <a:t>DataReader</a:t>
            </a:r>
            <a:endParaRPr sz="1000">
              <a:latin typeface="Times New Roman"/>
              <a:ea typeface="Times New Roman"/>
              <a:cs typeface="Times New Roman"/>
              <a:sym typeface="Times New Roman"/>
            </a:endParaRPr>
          </a:p>
          <a:p>
            <a:pPr indent="-292100" lvl="1" marL="914400" rtl="0" algn="l">
              <a:lnSpc>
                <a:spcPct val="120000"/>
              </a:lnSpc>
              <a:spcBef>
                <a:spcPts val="0"/>
              </a:spcBef>
              <a:spcAft>
                <a:spcPts val="0"/>
              </a:spcAft>
              <a:buClr>
                <a:schemeClr val="lt1"/>
              </a:buClr>
              <a:buSzPts val="1000"/>
              <a:buFont typeface="Times New Roman"/>
              <a:buAutoNum type="alphaLcPeriod"/>
            </a:pPr>
            <a:r>
              <a:rPr lang="en" sz="1000">
                <a:latin typeface="Times New Roman"/>
                <a:ea typeface="Times New Roman"/>
                <a:cs typeface="Times New Roman"/>
                <a:sym typeface="Times New Roman"/>
              </a:rPr>
              <a:t>Matplotlib</a:t>
            </a:r>
            <a:endParaRPr sz="1000">
              <a:latin typeface="Times New Roman"/>
              <a:ea typeface="Times New Roman"/>
              <a:cs typeface="Times New Roman"/>
              <a:sym typeface="Times New Roman"/>
            </a:endParaRPr>
          </a:p>
          <a:p>
            <a:pPr indent="-292100" lvl="0" marL="457200" rtl="0" algn="l">
              <a:lnSpc>
                <a:spcPct val="120000"/>
              </a:lnSpc>
              <a:spcBef>
                <a:spcPts val="0"/>
              </a:spcBef>
              <a:spcAft>
                <a:spcPts val="0"/>
              </a:spcAft>
              <a:buClr>
                <a:schemeClr val="lt1"/>
              </a:buClr>
              <a:buSzPts val="1000"/>
              <a:buFont typeface="Times New Roman"/>
              <a:buAutoNum type="arabicPeriod"/>
            </a:pPr>
            <a:r>
              <a:rPr lang="en" sz="1000">
                <a:latin typeface="Times New Roman"/>
                <a:ea typeface="Times New Roman"/>
                <a:cs typeface="Times New Roman"/>
                <a:sym typeface="Times New Roman"/>
              </a:rPr>
              <a:t>HTML/CSS/Bootstrap</a:t>
            </a:r>
            <a:endParaRPr sz="1000">
              <a:latin typeface="Times New Roman"/>
              <a:ea typeface="Times New Roman"/>
              <a:cs typeface="Times New Roman"/>
              <a:sym typeface="Times New Roman"/>
            </a:endParaRPr>
          </a:p>
          <a:p>
            <a:pPr indent="-292100" lvl="0" marL="457200" rtl="0" algn="l">
              <a:lnSpc>
                <a:spcPct val="120000"/>
              </a:lnSpc>
              <a:spcBef>
                <a:spcPts val="0"/>
              </a:spcBef>
              <a:spcAft>
                <a:spcPts val="0"/>
              </a:spcAft>
              <a:buClr>
                <a:schemeClr val="lt1"/>
              </a:buClr>
              <a:buSzPts val="1000"/>
              <a:buFont typeface="Times New Roman"/>
              <a:buAutoNum type="arabicPeriod"/>
            </a:pPr>
            <a:r>
              <a:rPr lang="en" sz="1000">
                <a:latin typeface="Times New Roman"/>
                <a:ea typeface="Times New Roman"/>
                <a:cs typeface="Times New Roman"/>
                <a:sym typeface="Times New Roman"/>
              </a:rPr>
              <a:t>JQuery</a:t>
            </a:r>
            <a:endParaRPr sz="1000">
              <a:latin typeface="Times New Roman"/>
              <a:ea typeface="Times New Roman"/>
              <a:cs typeface="Times New Roman"/>
              <a:sym typeface="Times New Roman"/>
            </a:endParaRPr>
          </a:p>
          <a:p>
            <a:pPr indent="-292100" lvl="0" marL="457200" rtl="0" algn="l">
              <a:lnSpc>
                <a:spcPct val="120000"/>
              </a:lnSpc>
              <a:spcBef>
                <a:spcPts val="0"/>
              </a:spcBef>
              <a:spcAft>
                <a:spcPts val="0"/>
              </a:spcAft>
              <a:buClr>
                <a:schemeClr val="lt1"/>
              </a:buClr>
              <a:buSzPts val="1000"/>
              <a:buFont typeface="Times New Roman"/>
              <a:buAutoNum type="arabicPeriod"/>
            </a:pPr>
            <a:r>
              <a:rPr lang="en" sz="1000">
                <a:latin typeface="Times New Roman"/>
                <a:ea typeface="Times New Roman"/>
                <a:cs typeface="Times New Roman"/>
                <a:sym typeface="Times New Roman"/>
              </a:rPr>
              <a:t>LSTM</a:t>
            </a:r>
            <a:endParaRPr sz="1000">
              <a:latin typeface="Times New Roman"/>
              <a:ea typeface="Times New Roman"/>
              <a:cs typeface="Times New Roman"/>
              <a:sym typeface="Times New Roman"/>
            </a:endParaRPr>
          </a:p>
          <a:p>
            <a:pPr indent="-292100" lvl="1" marL="914400" rtl="0" algn="l">
              <a:lnSpc>
                <a:spcPct val="120000"/>
              </a:lnSpc>
              <a:spcBef>
                <a:spcPts val="0"/>
              </a:spcBef>
              <a:spcAft>
                <a:spcPts val="0"/>
              </a:spcAft>
              <a:buClr>
                <a:schemeClr val="lt1"/>
              </a:buClr>
              <a:buSzPts val="1000"/>
              <a:buFont typeface="Times New Roman"/>
              <a:buAutoNum type="alphaLcPeriod"/>
            </a:pPr>
            <a:r>
              <a:rPr lang="en" sz="1000">
                <a:latin typeface="Times New Roman"/>
                <a:ea typeface="Times New Roman"/>
                <a:cs typeface="Times New Roman"/>
                <a:sym typeface="Times New Roman"/>
              </a:rPr>
              <a:t>LSTM (Long Short-Term Memory) is a Recurrent Neural Network (RNN) based architecture that is widely used in natural language processing and time series forecasting.</a:t>
            </a:r>
            <a:endParaRPr sz="1000">
              <a:latin typeface="Times New Roman"/>
              <a:ea typeface="Times New Roman"/>
              <a:cs typeface="Times New Roman"/>
              <a:sym typeface="Times New Roman"/>
            </a:endParaRPr>
          </a:p>
          <a:p>
            <a:pPr indent="-292100" lvl="0" marL="457200" rtl="0" algn="l">
              <a:lnSpc>
                <a:spcPct val="120000"/>
              </a:lnSpc>
              <a:spcBef>
                <a:spcPts val="0"/>
              </a:spcBef>
              <a:spcAft>
                <a:spcPts val="0"/>
              </a:spcAft>
              <a:buClr>
                <a:schemeClr val="lt1"/>
              </a:buClr>
              <a:buSzPts val="1000"/>
              <a:buFont typeface="Times New Roman"/>
              <a:buAutoNum type="arabicPeriod"/>
            </a:pPr>
            <a:r>
              <a:rPr lang="en" sz="1000">
                <a:latin typeface="Times New Roman"/>
                <a:ea typeface="Times New Roman"/>
                <a:cs typeface="Times New Roman"/>
                <a:sym typeface="Times New Roman"/>
              </a:rPr>
              <a:t>TimeSeries</a:t>
            </a:r>
            <a:endParaRPr sz="1000">
              <a:latin typeface="Times New Roman"/>
              <a:ea typeface="Times New Roman"/>
              <a:cs typeface="Times New Roman"/>
              <a:sym typeface="Times New Roman"/>
            </a:endParaRPr>
          </a:p>
          <a:p>
            <a:pPr indent="-292100" lvl="1" marL="914400" rtl="0" algn="l">
              <a:lnSpc>
                <a:spcPct val="120000"/>
              </a:lnSpc>
              <a:spcBef>
                <a:spcPts val="0"/>
              </a:spcBef>
              <a:spcAft>
                <a:spcPts val="0"/>
              </a:spcAft>
              <a:buClr>
                <a:schemeClr val="lt1"/>
              </a:buClr>
              <a:buSzPts val="1000"/>
              <a:buFont typeface="Times New Roman"/>
              <a:buAutoNum type="alphaLcPeriod"/>
            </a:pPr>
            <a:r>
              <a:rPr lang="en" sz="1000">
                <a:latin typeface="Times New Roman"/>
                <a:ea typeface="Times New Roman"/>
                <a:cs typeface="Times New Roman"/>
                <a:sym typeface="Times New Roman"/>
              </a:rPr>
              <a:t>A time series is a sequence of data points that occur in successive order over some period of time. </a:t>
            </a:r>
            <a:endParaRPr sz="1000">
              <a:latin typeface="Times New Roman"/>
              <a:ea typeface="Times New Roman"/>
              <a:cs typeface="Times New Roman"/>
              <a:sym typeface="Times New Roman"/>
            </a:endParaRPr>
          </a:p>
          <a:p>
            <a:pPr indent="-292100" lvl="0" marL="457200" rtl="0" algn="l">
              <a:lnSpc>
                <a:spcPct val="120000"/>
              </a:lnSpc>
              <a:spcBef>
                <a:spcPts val="0"/>
              </a:spcBef>
              <a:spcAft>
                <a:spcPts val="0"/>
              </a:spcAft>
              <a:buClr>
                <a:schemeClr val="lt1"/>
              </a:buClr>
              <a:buSzPts val="1000"/>
              <a:buFont typeface="Times New Roman"/>
              <a:buAutoNum type="arabicPeriod"/>
            </a:pPr>
            <a:r>
              <a:rPr lang="en" sz="1000">
                <a:latin typeface="Times New Roman"/>
                <a:ea typeface="Times New Roman"/>
                <a:cs typeface="Times New Roman"/>
                <a:sym typeface="Times New Roman"/>
              </a:rPr>
              <a:t>Scikit-Learn</a:t>
            </a:r>
            <a:endParaRPr sz="1000">
              <a:latin typeface="Times New Roman"/>
              <a:ea typeface="Times New Roman"/>
              <a:cs typeface="Times New Roman"/>
              <a:sym typeface="Times New Roman"/>
            </a:endParaRPr>
          </a:p>
          <a:p>
            <a:pPr indent="-292100" lvl="1" marL="914400" rtl="0" algn="l">
              <a:lnSpc>
                <a:spcPct val="120000"/>
              </a:lnSpc>
              <a:spcBef>
                <a:spcPts val="0"/>
              </a:spcBef>
              <a:spcAft>
                <a:spcPts val="0"/>
              </a:spcAft>
              <a:buClr>
                <a:schemeClr val="lt1"/>
              </a:buClr>
              <a:buSzPts val="1000"/>
              <a:buFont typeface="Times New Roman"/>
              <a:buAutoNum type="alphaLcPeriod"/>
            </a:pPr>
            <a:r>
              <a:rPr lang="en" sz="1000">
                <a:latin typeface="Times New Roman"/>
                <a:ea typeface="Times New Roman"/>
                <a:cs typeface="Times New Roman"/>
                <a:sym typeface="Times New Roman"/>
              </a:rPr>
              <a:t>The Go To Machine Learning Library</a:t>
            </a:r>
            <a:endParaRPr sz="1000">
              <a:latin typeface="Times New Roman"/>
              <a:ea typeface="Times New Roman"/>
              <a:cs typeface="Times New Roman"/>
              <a:sym typeface="Times New Roman"/>
            </a:endParaRPr>
          </a:p>
          <a:p>
            <a:pPr indent="-292100" lvl="0" marL="457200" rtl="0" algn="l">
              <a:lnSpc>
                <a:spcPct val="120000"/>
              </a:lnSpc>
              <a:spcBef>
                <a:spcPts val="0"/>
              </a:spcBef>
              <a:spcAft>
                <a:spcPts val="0"/>
              </a:spcAft>
              <a:buClr>
                <a:schemeClr val="lt1"/>
              </a:buClr>
              <a:buSzPts val="1000"/>
              <a:buFont typeface="Times New Roman"/>
              <a:buAutoNum type="arabicPeriod"/>
            </a:pPr>
            <a:r>
              <a:rPr lang="en" sz="1000">
                <a:latin typeface="Times New Roman"/>
                <a:ea typeface="Times New Roman"/>
                <a:cs typeface="Times New Roman"/>
                <a:sym typeface="Times New Roman"/>
              </a:rPr>
              <a:t>Tableau</a:t>
            </a:r>
            <a:endParaRPr sz="1000">
              <a:latin typeface="Times New Roman"/>
              <a:ea typeface="Times New Roman"/>
              <a:cs typeface="Times New Roman"/>
              <a:sym typeface="Times New Roman"/>
            </a:endParaRPr>
          </a:p>
          <a:p>
            <a:pPr indent="-298450" lvl="0" marL="914400" rtl="0" algn="l">
              <a:lnSpc>
                <a:spcPct val="120000"/>
              </a:lnSpc>
              <a:spcBef>
                <a:spcPts val="0"/>
              </a:spcBef>
              <a:spcAft>
                <a:spcPts val="0"/>
              </a:spcAft>
              <a:buClr>
                <a:schemeClr val="lt1"/>
              </a:buClr>
              <a:buSzPts val="1100"/>
              <a:buFont typeface="Times New Roman"/>
              <a:buAutoNum type="alphaLcPeriod"/>
            </a:pPr>
            <a:r>
              <a:rPr lang="en" sz="1000">
                <a:latin typeface="Times New Roman"/>
                <a:ea typeface="Times New Roman"/>
                <a:cs typeface="Times New Roman"/>
                <a:sym typeface="Times New Roman"/>
              </a:rPr>
              <a:t>An interactive visualization Software</a:t>
            </a:r>
            <a:r>
              <a:rPr lang="en" sz="11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lnSpc>
                <a:spcPct val="120000"/>
              </a:lnSpc>
              <a:spcBef>
                <a:spcPts val="600"/>
              </a:spcBef>
              <a:spcAft>
                <a:spcPts val="0"/>
              </a:spcAft>
              <a:buNone/>
            </a:pPr>
            <a:r>
              <a:t/>
            </a:r>
            <a:endParaRPr sz="1100">
              <a:latin typeface="Times New Roman"/>
              <a:ea typeface="Times New Roman"/>
              <a:cs typeface="Times New Roman"/>
              <a:sym typeface="Times New Roman"/>
            </a:endParaRPr>
          </a:p>
        </p:txBody>
      </p:sp>
      <p:pic>
        <p:nvPicPr>
          <p:cNvPr id="125" name="Google Shape;125;p18"/>
          <p:cNvPicPr preferRelativeResize="0"/>
          <p:nvPr/>
        </p:nvPicPr>
        <p:blipFill>
          <a:blip r:embed="rId3">
            <a:alphaModFix/>
          </a:blip>
          <a:stretch>
            <a:fillRect/>
          </a:stretch>
        </p:blipFill>
        <p:spPr>
          <a:xfrm>
            <a:off x="457200" y="1504575"/>
            <a:ext cx="3974354" cy="1418400"/>
          </a:xfrm>
          <a:prstGeom prst="rect">
            <a:avLst/>
          </a:prstGeom>
          <a:noFill/>
          <a:ln>
            <a:noFill/>
          </a:ln>
        </p:spPr>
      </p:pic>
      <p:pic>
        <p:nvPicPr>
          <p:cNvPr id="126" name="Google Shape;126;p18"/>
          <p:cNvPicPr preferRelativeResize="0"/>
          <p:nvPr/>
        </p:nvPicPr>
        <p:blipFill>
          <a:blip r:embed="rId4">
            <a:alphaModFix/>
          </a:blip>
          <a:stretch>
            <a:fillRect/>
          </a:stretch>
        </p:blipFill>
        <p:spPr>
          <a:xfrm>
            <a:off x="925550" y="3128875"/>
            <a:ext cx="1418400" cy="141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Clustering Using K-Means</a:t>
            </a:r>
            <a:endParaRPr/>
          </a:p>
        </p:txBody>
      </p:sp>
      <p:sp>
        <p:nvSpPr>
          <p:cNvPr id="132" name="Google Shape;132;p19"/>
          <p:cNvSpPr txBox="1"/>
          <p:nvPr>
            <p:ph idx="1" type="body"/>
          </p:nvPr>
        </p:nvSpPr>
        <p:spPr>
          <a:xfrm>
            <a:off x="913175" y="1746150"/>
            <a:ext cx="5944800" cy="263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Clustering </a:t>
            </a:r>
            <a:endParaRPr sz="1800"/>
          </a:p>
          <a:p>
            <a:pPr indent="-342900" lvl="0" marL="457200" rtl="0" algn="l">
              <a:spcBef>
                <a:spcPts val="600"/>
              </a:spcBef>
              <a:spcAft>
                <a:spcPts val="0"/>
              </a:spcAft>
              <a:buSzPts val="1800"/>
              <a:buAutoNum type="arabicPeriod"/>
            </a:pPr>
            <a:r>
              <a:rPr lang="en" sz="1800"/>
              <a:t>DataReader</a:t>
            </a:r>
            <a:endParaRPr sz="1800"/>
          </a:p>
          <a:p>
            <a:pPr indent="-342900" lvl="1" marL="914400" rtl="0" algn="l">
              <a:spcBef>
                <a:spcPts val="0"/>
              </a:spcBef>
              <a:spcAft>
                <a:spcPts val="0"/>
              </a:spcAft>
              <a:buSzPts val="1800"/>
              <a:buAutoNum type="alphaLcPeriod"/>
            </a:pPr>
            <a:r>
              <a:rPr lang="en" sz="1800"/>
              <a:t>pandas-datareader</a:t>
            </a:r>
            <a:endParaRPr sz="1800"/>
          </a:p>
          <a:p>
            <a:pPr indent="-342900" lvl="0" marL="457200" rtl="0" algn="l">
              <a:spcBef>
                <a:spcPts val="0"/>
              </a:spcBef>
              <a:spcAft>
                <a:spcPts val="0"/>
              </a:spcAft>
              <a:buSzPts val="1800"/>
              <a:buAutoNum type="arabicPeriod"/>
            </a:pPr>
            <a:r>
              <a:rPr lang="en" sz="1800"/>
              <a:t>Percent Change and Volatility</a:t>
            </a:r>
            <a:endParaRPr sz="1800"/>
          </a:p>
          <a:p>
            <a:pPr indent="-342900" lvl="1" marL="914400" rtl="0" algn="l">
              <a:spcBef>
                <a:spcPts val="0"/>
              </a:spcBef>
              <a:spcAft>
                <a:spcPts val="0"/>
              </a:spcAft>
              <a:buSzPts val="1800"/>
              <a:buAutoNum type="alphaLcPeriod"/>
            </a:pPr>
            <a:r>
              <a:rPr lang="en" sz="1800"/>
              <a:t>V, %Change</a:t>
            </a:r>
            <a:endParaRPr sz="1800"/>
          </a:p>
          <a:p>
            <a:pPr indent="-342900" lvl="0" marL="457200" rtl="0" algn="l">
              <a:spcBef>
                <a:spcPts val="0"/>
              </a:spcBef>
              <a:spcAft>
                <a:spcPts val="0"/>
              </a:spcAft>
              <a:buSzPts val="1800"/>
              <a:buAutoNum type="arabicPeriod"/>
            </a:pPr>
            <a:r>
              <a:rPr lang="en" sz="1800"/>
              <a:t>Standard Scaler to </a:t>
            </a:r>
            <a:r>
              <a:rPr lang="en" sz="1800"/>
              <a:t>scale</a:t>
            </a:r>
            <a:r>
              <a:rPr lang="en" sz="1800"/>
              <a:t> </a:t>
            </a:r>
            <a:endParaRPr sz="1800"/>
          </a:p>
          <a:p>
            <a:pPr indent="-342900" lvl="0" marL="457200" rtl="0" algn="l">
              <a:spcBef>
                <a:spcPts val="0"/>
              </a:spcBef>
              <a:spcAft>
                <a:spcPts val="0"/>
              </a:spcAft>
              <a:buSzPts val="1800"/>
              <a:buAutoNum type="arabicPeriod"/>
            </a:pPr>
            <a:r>
              <a:rPr lang="en" sz="1800"/>
              <a:t>K-Means Clustering on Scaled Data ----&gt;</a:t>
            </a:r>
            <a:endParaRPr sz="1800"/>
          </a:p>
          <a:p>
            <a:pPr indent="0" lvl="0" marL="457200" rtl="0" algn="l">
              <a:spcBef>
                <a:spcPts val="600"/>
              </a:spcBef>
              <a:spcAft>
                <a:spcPts val="0"/>
              </a:spcAft>
              <a:buNone/>
            </a:pPr>
            <a:r>
              <a:t/>
            </a:r>
            <a:endParaRPr sz="1800"/>
          </a:p>
          <a:p>
            <a:pPr indent="0" lvl="0" marL="0" rtl="0" algn="l">
              <a:spcBef>
                <a:spcPts val="600"/>
              </a:spcBef>
              <a:spcAft>
                <a:spcPts val="0"/>
              </a:spcAft>
              <a:buNone/>
            </a:pPr>
            <a:r>
              <a:t/>
            </a:r>
            <a:endParaRPr/>
          </a:p>
        </p:txBody>
      </p:sp>
      <p:pic>
        <p:nvPicPr>
          <p:cNvPr id="133" name="Google Shape;133;p19"/>
          <p:cNvPicPr preferRelativeResize="0"/>
          <p:nvPr/>
        </p:nvPicPr>
        <p:blipFill rotWithShape="1">
          <a:blip r:embed="rId3">
            <a:alphaModFix/>
          </a:blip>
          <a:srcRect b="9" l="0" r="0" t="9"/>
          <a:stretch/>
        </p:blipFill>
        <p:spPr>
          <a:xfrm>
            <a:off x="6018025" y="2291350"/>
            <a:ext cx="2437325" cy="237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0"/>
            <a:ext cx="3171300" cy="1418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Clustering Using K-Means</a:t>
            </a:r>
            <a:endParaRPr/>
          </a:p>
        </p:txBody>
      </p:sp>
      <p:sp>
        <p:nvSpPr>
          <p:cNvPr id="139" name="Google Shape;139;p20"/>
          <p:cNvSpPr txBox="1"/>
          <p:nvPr>
            <p:ph idx="1" type="body"/>
          </p:nvPr>
        </p:nvSpPr>
        <p:spPr>
          <a:xfrm>
            <a:off x="913175" y="1746150"/>
            <a:ext cx="5944800" cy="2633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Procedure</a:t>
            </a:r>
            <a:endParaRPr sz="1800"/>
          </a:p>
          <a:p>
            <a:pPr indent="-342900" lvl="0" marL="457200" rtl="0" algn="l">
              <a:spcBef>
                <a:spcPts val="600"/>
              </a:spcBef>
              <a:spcAft>
                <a:spcPts val="0"/>
              </a:spcAft>
              <a:buSzPts val="1800"/>
              <a:buAutoNum type="arabicPeriod"/>
            </a:pPr>
            <a:r>
              <a:rPr lang="en" sz="1800"/>
              <a:t>DataReader</a:t>
            </a:r>
            <a:endParaRPr sz="1800"/>
          </a:p>
          <a:p>
            <a:pPr indent="-342900" lvl="1" marL="914400" rtl="0" algn="l">
              <a:spcBef>
                <a:spcPts val="0"/>
              </a:spcBef>
              <a:spcAft>
                <a:spcPts val="0"/>
              </a:spcAft>
              <a:buSzPts val="1800"/>
              <a:buAutoNum type="alphaLcPeriod"/>
            </a:pPr>
            <a:r>
              <a:rPr lang="en" sz="1800"/>
              <a:t>pandas-datareader</a:t>
            </a:r>
            <a:endParaRPr sz="1800"/>
          </a:p>
          <a:p>
            <a:pPr indent="-342900" lvl="0" marL="457200" rtl="0" algn="l">
              <a:spcBef>
                <a:spcPts val="0"/>
              </a:spcBef>
              <a:spcAft>
                <a:spcPts val="0"/>
              </a:spcAft>
              <a:buSzPts val="1800"/>
              <a:buAutoNum type="arabicPeriod"/>
            </a:pPr>
            <a:r>
              <a:rPr lang="en" sz="1800"/>
              <a:t>Daily Movement</a:t>
            </a:r>
            <a:endParaRPr sz="1800"/>
          </a:p>
          <a:p>
            <a:pPr indent="-342900" lvl="1" marL="914400" rtl="0" algn="l">
              <a:spcBef>
                <a:spcPts val="0"/>
              </a:spcBef>
              <a:spcAft>
                <a:spcPts val="0"/>
              </a:spcAft>
              <a:buSzPts val="1800"/>
              <a:buAutoNum type="alphaLcPeriod"/>
            </a:pPr>
            <a:r>
              <a:rPr lang="en" sz="1800"/>
              <a:t>ΔDPrice</a:t>
            </a:r>
            <a:endParaRPr sz="1800"/>
          </a:p>
          <a:p>
            <a:pPr indent="-342900" lvl="0" marL="457200" rtl="0" algn="l">
              <a:spcBef>
                <a:spcPts val="0"/>
              </a:spcBef>
              <a:spcAft>
                <a:spcPts val="0"/>
              </a:spcAft>
              <a:buSzPts val="1800"/>
              <a:buAutoNum type="arabicPeriod"/>
            </a:pPr>
            <a:r>
              <a:rPr lang="en" sz="1800"/>
              <a:t>PCA to Reduce Dimensionality</a:t>
            </a:r>
            <a:endParaRPr sz="1800"/>
          </a:p>
          <a:p>
            <a:pPr indent="-342900" lvl="1" marL="914400" rtl="0" algn="l">
              <a:spcBef>
                <a:spcPts val="0"/>
              </a:spcBef>
              <a:spcAft>
                <a:spcPts val="0"/>
              </a:spcAft>
              <a:buSzPts val="1800"/>
              <a:buAutoNum type="alphaLcPeriod"/>
            </a:pPr>
            <a:r>
              <a:rPr lang="en" sz="1800"/>
              <a:t>n_comp based on elbow curve</a:t>
            </a:r>
            <a:endParaRPr sz="1800"/>
          </a:p>
          <a:p>
            <a:pPr indent="-342900" lvl="0" marL="457200" rtl="0" algn="l">
              <a:spcBef>
                <a:spcPts val="0"/>
              </a:spcBef>
              <a:spcAft>
                <a:spcPts val="0"/>
              </a:spcAft>
              <a:buSzPts val="1800"/>
              <a:buAutoNum type="arabicPeriod"/>
            </a:pPr>
            <a:r>
              <a:rPr lang="en" sz="1800"/>
              <a:t>K-Means Clustering on Normalized Data ----&gt;</a:t>
            </a:r>
            <a:endParaRPr sz="1800"/>
          </a:p>
          <a:p>
            <a:pPr indent="0" lvl="0" marL="457200" rtl="0" algn="l">
              <a:spcBef>
                <a:spcPts val="600"/>
              </a:spcBef>
              <a:spcAft>
                <a:spcPts val="0"/>
              </a:spcAft>
              <a:buNone/>
            </a:pPr>
            <a:r>
              <a:t/>
            </a:r>
            <a:endParaRPr sz="1800"/>
          </a:p>
          <a:p>
            <a:pPr indent="0" lvl="0" marL="0" rtl="0" algn="l">
              <a:spcBef>
                <a:spcPts val="600"/>
              </a:spcBef>
              <a:spcAft>
                <a:spcPts val="0"/>
              </a:spcAft>
              <a:buNone/>
            </a:pPr>
            <a:r>
              <a:t/>
            </a:r>
            <a:endParaRPr/>
          </a:p>
        </p:txBody>
      </p:sp>
      <p:pic>
        <p:nvPicPr>
          <p:cNvPr id="140" name="Google Shape;140;p20"/>
          <p:cNvPicPr preferRelativeResize="0"/>
          <p:nvPr/>
        </p:nvPicPr>
        <p:blipFill>
          <a:blip r:embed="rId3">
            <a:alphaModFix/>
          </a:blip>
          <a:stretch>
            <a:fillRect/>
          </a:stretch>
        </p:blipFill>
        <p:spPr>
          <a:xfrm>
            <a:off x="6377675" y="2437450"/>
            <a:ext cx="2250275" cy="219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310800" y="273225"/>
            <a:ext cx="3606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Red Hat Display"/>
                <a:ea typeface="Red Hat Display"/>
                <a:cs typeface="Red Hat Display"/>
                <a:sym typeface="Red Hat Display"/>
              </a:rPr>
              <a:t>Website</a:t>
            </a:r>
            <a:endParaRPr b="1" sz="2200">
              <a:latin typeface="Red Hat Display"/>
              <a:ea typeface="Red Hat Display"/>
              <a:cs typeface="Red Hat Display"/>
              <a:sym typeface="Red Hat Display"/>
            </a:endParaRPr>
          </a:p>
        </p:txBody>
      </p:sp>
      <p:pic>
        <p:nvPicPr>
          <p:cNvPr id="146" name="Google Shape;146;p21"/>
          <p:cNvPicPr preferRelativeResize="0"/>
          <p:nvPr/>
        </p:nvPicPr>
        <p:blipFill rotWithShape="1">
          <a:blip r:embed="rId3">
            <a:alphaModFix/>
          </a:blip>
          <a:srcRect b="0" l="4199" r="4899" t="15225"/>
          <a:stretch/>
        </p:blipFill>
        <p:spPr>
          <a:xfrm>
            <a:off x="894525" y="1183575"/>
            <a:ext cx="7106223" cy="1964457"/>
          </a:xfrm>
          <a:prstGeom prst="rect">
            <a:avLst/>
          </a:prstGeom>
          <a:noFill/>
          <a:ln>
            <a:noFill/>
          </a:ln>
        </p:spPr>
      </p:pic>
      <p:pic>
        <p:nvPicPr>
          <p:cNvPr id="147" name="Google Shape;147;p21"/>
          <p:cNvPicPr preferRelativeResize="0"/>
          <p:nvPr/>
        </p:nvPicPr>
        <p:blipFill>
          <a:blip r:embed="rId4">
            <a:alphaModFix/>
          </a:blip>
          <a:stretch>
            <a:fillRect/>
          </a:stretch>
        </p:blipFill>
        <p:spPr>
          <a:xfrm>
            <a:off x="3347188" y="3016300"/>
            <a:ext cx="2353300" cy="1644858"/>
          </a:xfrm>
          <a:prstGeom prst="rect">
            <a:avLst/>
          </a:prstGeom>
          <a:noFill/>
          <a:ln>
            <a:noFill/>
          </a:ln>
        </p:spPr>
      </p:pic>
      <p:pic>
        <p:nvPicPr>
          <p:cNvPr id="148" name="Google Shape;148;p21"/>
          <p:cNvPicPr preferRelativeResize="0"/>
          <p:nvPr/>
        </p:nvPicPr>
        <p:blipFill rotWithShape="1">
          <a:blip r:embed="rId3">
            <a:alphaModFix/>
          </a:blip>
          <a:srcRect b="0" l="64996" r="4900" t="15225"/>
          <a:stretch/>
        </p:blipFill>
        <p:spPr>
          <a:xfrm>
            <a:off x="3270988" y="1183575"/>
            <a:ext cx="2353299" cy="1964449"/>
          </a:xfrm>
          <a:prstGeom prst="rect">
            <a:avLst/>
          </a:prstGeom>
          <a:noFill/>
          <a:ln>
            <a:noFill/>
          </a:ln>
        </p:spPr>
      </p:pic>
      <p:pic>
        <p:nvPicPr>
          <p:cNvPr id="149" name="Google Shape;149;p21"/>
          <p:cNvPicPr preferRelativeResize="0"/>
          <p:nvPr/>
        </p:nvPicPr>
        <p:blipFill rotWithShape="1">
          <a:blip r:embed="rId3">
            <a:alphaModFix/>
          </a:blip>
          <a:srcRect b="0" l="33610" r="34657" t="15225"/>
          <a:stretch/>
        </p:blipFill>
        <p:spPr>
          <a:xfrm>
            <a:off x="5647450" y="1183575"/>
            <a:ext cx="2480701" cy="1964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2"/>
          <p:cNvPicPr preferRelativeResize="0"/>
          <p:nvPr/>
        </p:nvPicPr>
        <p:blipFill>
          <a:blip r:embed="rId3">
            <a:alphaModFix/>
          </a:blip>
          <a:stretch>
            <a:fillRect/>
          </a:stretch>
        </p:blipFill>
        <p:spPr>
          <a:xfrm>
            <a:off x="152400" y="270225"/>
            <a:ext cx="8839200" cy="44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nvSpPr>
        <p:spPr>
          <a:xfrm>
            <a:off x="310800" y="273225"/>
            <a:ext cx="3606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Red Hat Display"/>
                <a:ea typeface="Red Hat Display"/>
                <a:cs typeface="Red Hat Display"/>
                <a:sym typeface="Red Hat Display"/>
              </a:rPr>
              <a:t>Website</a:t>
            </a:r>
            <a:endParaRPr b="1" sz="2200">
              <a:latin typeface="Red Hat Display"/>
              <a:ea typeface="Red Hat Display"/>
              <a:cs typeface="Red Hat Display"/>
              <a:sym typeface="Red Hat Display"/>
            </a:endParaRPr>
          </a:p>
        </p:txBody>
      </p:sp>
      <p:pic>
        <p:nvPicPr>
          <p:cNvPr id="160" name="Google Shape;160;p23"/>
          <p:cNvPicPr preferRelativeResize="0"/>
          <p:nvPr/>
        </p:nvPicPr>
        <p:blipFill>
          <a:blip r:embed="rId3">
            <a:alphaModFix/>
          </a:blip>
          <a:stretch>
            <a:fillRect/>
          </a:stretch>
        </p:blipFill>
        <p:spPr>
          <a:xfrm>
            <a:off x="310800" y="1086925"/>
            <a:ext cx="8132424" cy="388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