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74" r:id="rId3"/>
    <p:sldId id="276" r:id="rId4"/>
    <p:sldId id="277" r:id="rId5"/>
    <p:sldId id="278" r:id="rId6"/>
    <p:sldId id="275" r:id="rId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DBB"/>
    <a:srgbClr val="1361E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1"/>
    <p:restoredTop sz="95503" autoAdjust="0"/>
  </p:normalViewPr>
  <p:slideViewPr>
    <p:cSldViewPr>
      <p:cViewPr varScale="1">
        <p:scale>
          <a:sx n="246" d="100"/>
          <a:sy n="246" d="100"/>
        </p:scale>
        <p:origin x="19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8EEF-8B3E-7062-6DB1-AFF9DD809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</p:spPr>
        <p:txBody>
          <a:bodyPr anchor="b"/>
          <a:lstStyle>
            <a:lvl1pPr algn="ctr">
              <a:defRPr sz="22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E7B39-92F2-4F8F-6090-51F4632C5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67" indent="0" algn="ctr">
              <a:buNone/>
              <a:defRPr sz="756"/>
            </a:lvl2pPr>
            <a:lvl3pPr marL="345735" indent="0" algn="ctr">
              <a:buNone/>
              <a:defRPr sz="681"/>
            </a:lvl3pPr>
            <a:lvl4pPr marL="518602" indent="0" algn="ctr">
              <a:buNone/>
              <a:defRPr sz="605"/>
            </a:lvl4pPr>
            <a:lvl5pPr marL="691469" indent="0" algn="ctr">
              <a:buNone/>
              <a:defRPr sz="605"/>
            </a:lvl5pPr>
            <a:lvl6pPr marL="864337" indent="0" algn="ctr">
              <a:buNone/>
              <a:defRPr sz="605"/>
            </a:lvl6pPr>
            <a:lvl7pPr marL="1037204" indent="0" algn="ctr">
              <a:buNone/>
              <a:defRPr sz="605"/>
            </a:lvl7pPr>
            <a:lvl8pPr marL="1210071" indent="0" algn="ctr">
              <a:buNone/>
              <a:defRPr sz="605"/>
            </a:lvl8pPr>
            <a:lvl9pPr marL="1382939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AE87-9566-0000-8E82-B1E9C01A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/>
              <a:t>Каноплич</a:t>
            </a:r>
            <a:r>
              <a:rPr lang="ru-RU" spc="5"/>
              <a:t> </a:t>
            </a:r>
            <a:r>
              <a:rPr lang="ru-RU" spc="55"/>
              <a:t>Юлия</a:t>
            </a:r>
            <a:r>
              <a:rPr lang="ru-RU" spc="10"/>
              <a:t> Евгеньевна</a:t>
            </a:r>
            <a:endParaRPr lang="ru-RU" spc="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D1683-BF51-A32D-A378-C06808E7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95"/>
              <a:t>БГУ</a:t>
            </a:r>
            <a:endParaRPr lang="ru-RU" spc="9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9919A-6DA9-DDC8-16B6-16747AD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en-US" spc="-30" smtClean="0"/>
              <a:t>‹#›</a:t>
            </a:fld>
            <a:r>
              <a:rPr lang="en-US" spc="5"/>
              <a:t> </a:t>
            </a:r>
            <a:r>
              <a:rPr lang="en-US" spc="35"/>
              <a:t>/</a:t>
            </a:r>
            <a:r>
              <a:rPr lang="en-US" spc="5"/>
              <a:t> </a:t>
            </a:r>
            <a:r>
              <a:rPr lang="en-US" spc="-30"/>
              <a:t>12</a:t>
            </a:r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375272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38FD-C1E5-D4B1-AD57-608BEE7B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6EE50-4635-3601-6A1A-B0E22E504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41743-657E-2C5B-44FE-7BFA1C3B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/>
              <a:t>Каноплич</a:t>
            </a:r>
            <a:r>
              <a:rPr lang="ru-RU" spc="5"/>
              <a:t> </a:t>
            </a:r>
            <a:r>
              <a:rPr lang="ru-RU" spc="55"/>
              <a:t>Юлия</a:t>
            </a:r>
            <a:r>
              <a:rPr lang="ru-RU" spc="10"/>
              <a:t> Евгеньевна</a:t>
            </a:r>
            <a:endParaRPr lang="ru-RU" spc="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F3A2-05D4-3F17-82E4-E845C37C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95"/>
              <a:t>БГУ</a:t>
            </a:r>
            <a:endParaRPr lang="ru-RU" spc="9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528D-1941-DE8C-7C88-7454E918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en-US" spc="-30" smtClean="0"/>
              <a:t>‹#›</a:t>
            </a:fld>
            <a:r>
              <a:rPr lang="en-US" spc="5"/>
              <a:t> </a:t>
            </a:r>
            <a:r>
              <a:rPr lang="en-US" spc="35"/>
              <a:t>/</a:t>
            </a:r>
            <a:r>
              <a:rPr lang="en-US" spc="5"/>
              <a:t> </a:t>
            </a:r>
            <a:r>
              <a:rPr lang="en-US" spc="-30"/>
              <a:t>12</a:t>
            </a:r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365603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664A1-3AEC-04DF-8366-86F25F90E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99103" y="184253"/>
            <a:ext cx="994053" cy="2932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66E76-9747-9A60-47F3-B644A0698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6944" y="184253"/>
            <a:ext cx="2924532" cy="2932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84B8-004E-2FF2-9279-A1080A9E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/>
              <a:t>Каноплич</a:t>
            </a:r>
            <a:r>
              <a:rPr lang="ru-RU" spc="5"/>
              <a:t> </a:t>
            </a:r>
            <a:r>
              <a:rPr lang="ru-RU" spc="55"/>
              <a:t>Юлия</a:t>
            </a:r>
            <a:r>
              <a:rPr lang="ru-RU" spc="10"/>
              <a:t> Евгеньевна</a:t>
            </a:r>
            <a:endParaRPr lang="ru-RU" spc="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0F945-1808-E9F7-4D5D-DD615B56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95"/>
              <a:t>БГУ</a:t>
            </a:r>
            <a:endParaRPr lang="ru-RU" spc="9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B2C6-5BA6-F11B-CF96-7BC47131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en-US" spc="-30" smtClean="0"/>
              <a:t>‹#›</a:t>
            </a:fld>
            <a:r>
              <a:rPr lang="en-US" spc="5"/>
              <a:t> </a:t>
            </a:r>
            <a:r>
              <a:rPr lang="en-US" spc="35"/>
              <a:t>/</a:t>
            </a:r>
            <a:r>
              <a:rPr lang="en-US" spc="5"/>
              <a:t> </a:t>
            </a:r>
            <a:r>
              <a:rPr lang="en-US" spc="-30"/>
              <a:t>12</a:t>
            </a:r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2758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E954-006D-308B-01A9-6D884737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5086-0F79-554E-50BD-05A08FE8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7CBA0-C502-0D7F-305B-7D9A9DDA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/>
              <a:t>Каноплич</a:t>
            </a:r>
            <a:r>
              <a:rPr lang="ru-RU" spc="5"/>
              <a:t> </a:t>
            </a:r>
            <a:r>
              <a:rPr lang="ru-RU" spc="55"/>
              <a:t>Юлия</a:t>
            </a:r>
            <a:r>
              <a:rPr lang="ru-RU" spc="10"/>
              <a:t> Евгеньевна</a:t>
            </a:r>
            <a:endParaRPr lang="ru-RU" spc="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0B68-EB43-1E1C-A32D-20746CCB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95"/>
              <a:t>БГУ</a:t>
            </a:r>
            <a:endParaRPr lang="ru-RU" spc="9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A554-6B03-1668-1A66-C6F1EE07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en-US" spc="-30" smtClean="0"/>
              <a:t>‹#›</a:t>
            </a:fld>
            <a:r>
              <a:rPr lang="en-US" spc="5"/>
              <a:t> </a:t>
            </a:r>
            <a:r>
              <a:rPr lang="en-US" spc="35"/>
              <a:t>/</a:t>
            </a:r>
            <a:r>
              <a:rPr lang="en-US" spc="5"/>
              <a:t> </a:t>
            </a:r>
            <a:r>
              <a:rPr lang="en-US" spc="-30"/>
              <a:t>12</a:t>
            </a:r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115784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FC59-7CDC-B4EC-2D00-4B42D8E3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543" y="862785"/>
            <a:ext cx="3976211" cy="1439576"/>
          </a:xfrm>
        </p:spPr>
        <p:txBody>
          <a:bodyPr anchor="b"/>
          <a:lstStyle>
            <a:lvl1pPr>
              <a:defRPr sz="22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0FEAC-99F1-2660-07E4-094145E4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543" y="2315979"/>
            <a:ext cx="3976211" cy="757039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82000"/>
                  </a:schemeClr>
                </a:solidFill>
              </a:defRPr>
            </a:lvl1pPr>
            <a:lvl2pPr marL="172867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2pPr>
            <a:lvl3pPr marL="345735" indent="0">
              <a:buNone/>
              <a:defRPr sz="681">
                <a:solidFill>
                  <a:schemeClr val="tx1">
                    <a:tint val="82000"/>
                  </a:schemeClr>
                </a:solidFill>
              </a:defRPr>
            </a:lvl3pPr>
            <a:lvl4pPr marL="518602" indent="0">
              <a:buNone/>
              <a:defRPr sz="605">
                <a:solidFill>
                  <a:schemeClr val="tx1">
                    <a:tint val="82000"/>
                  </a:schemeClr>
                </a:solidFill>
              </a:defRPr>
            </a:lvl4pPr>
            <a:lvl5pPr marL="691469" indent="0">
              <a:buNone/>
              <a:defRPr sz="605">
                <a:solidFill>
                  <a:schemeClr val="tx1">
                    <a:tint val="82000"/>
                  </a:schemeClr>
                </a:solidFill>
              </a:defRPr>
            </a:lvl5pPr>
            <a:lvl6pPr marL="864337" indent="0">
              <a:buNone/>
              <a:defRPr sz="605">
                <a:solidFill>
                  <a:schemeClr val="tx1">
                    <a:tint val="82000"/>
                  </a:schemeClr>
                </a:solidFill>
              </a:defRPr>
            </a:lvl6pPr>
            <a:lvl7pPr marL="1037204" indent="0">
              <a:buNone/>
              <a:defRPr sz="605">
                <a:solidFill>
                  <a:schemeClr val="tx1">
                    <a:tint val="82000"/>
                  </a:schemeClr>
                </a:solidFill>
              </a:defRPr>
            </a:lvl7pPr>
            <a:lvl8pPr marL="1210071" indent="0">
              <a:buNone/>
              <a:defRPr sz="605">
                <a:solidFill>
                  <a:schemeClr val="tx1">
                    <a:tint val="82000"/>
                  </a:schemeClr>
                </a:solidFill>
              </a:defRPr>
            </a:lvl8pPr>
            <a:lvl9pPr marL="1382939" indent="0">
              <a:buNone/>
              <a:defRPr sz="60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2192D-8803-DC1D-DF56-627B4DA7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/>
              <a:t>Каноплич</a:t>
            </a:r>
            <a:r>
              <a:rPr lang="ru-RU" spc="5"/>
              <a:t> </a:t>
            </a:r>
            <a:r>
              <a:rPr lang="ru-RU" spc="55"/>
              <a:t>Юлия</a:t>
            </a:r>
            <a:r>
              <a:rPr lang="ru-RU" spc="10"/>
              <a:t> Евгеньевна</a:t>
            </a:r>
            <a:endParaRPr lang="ru-RU" spc="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EEA29-56CA-E20C-0605-C4974BD2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95"/>
              <a:t>БГУ</a:t>
            </a:r>
            <a:endParaRPr lang="ru-RU" spc="9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06C01-BEF6-F6C2-B253-FC881ED4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en-US" spc="-30" smtClean="0"/>
              <a:t>‹#›</a:t>
            </a:fld>
            <a:r>
              <a:rPr lang="en-US" spc="5"/>
              <a:t> </a:t>
            </a:r>
            <a:r>
              <a:rPr lang="en-US" spc="35"/>
              <a:t>/</a:t>
            </a:r>
            <a:r>
              <a:rPr lang="en-US" spc="5"/>
              <a:t> </a:t>
            </a:r>
            <a:r>
              <a:rPr lang="en-US" spc="-30"/>
              <a:t>12</a:t>
            </a:r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13249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A2A4-3F79-69D3-8FE3-36F30F6C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6F68-C6A7-3048-97EB-0F62D07AC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944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F4BC0-D621-8843-91AF-CE95C5C9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863" y="921265"/>
            <a:ext cx="1959293" cy="2195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3DD4D-A4AC-CD04-B0DF-56D1E080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/>
              <a:t>Каноплич</a:t>
            </a:r>
            <a:r>
              <a:rPr lang="ru-RU" spc="5"/>
              <a:t> </a:t>
            </a:r>
            <a:r>
              <a:rPr lang="ru-RU" spc="55"/>
              <a:t>Юлия</a:t>
            </a:r>
            <a:r>
              <a:rPr lang="ru-RU" spc="10"/>
              <a:t> Евгеньевна</a:t>
            </a:r>
            <a:endParaRPr lang="ru-RU" spc="1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25BB4-7A9B-2C96-6DA6-54B72E3A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95"/>
              <a:t>БГУ</a:t>
            </a:r>
            <a:endParaRPr lang="ru-RU" spc="9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0FA7-66F5-048A-4BFB-4442D163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en-US" spc="-30" smtClean="0"/>
              <a:t>‹#›</a:t>
            </a:fld>
            <a:r>
              <a:rPr lang="en-US" spc="5"/>
              <a:t> </a:t>
            </a:r>
            <a:r>
              <a:rPr lang="en-US" spc="35"/>
              <a:t>/</a:t>
            </a:r>
            <a:r>
              <a:rPr lang="en-US" spc="5"/>
              <a:t> </a:t>
            </a:r>
            <a:r>
              <a:rPr lang="en-US" spc="-30"/>
              <a:t>12</a:t>
            </a:r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198426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C6F5-6D4A-32E5-1EDB-8892A51C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184253"/>
            <a:ext cx="3976211" cy="6689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CB130-FA7B-7551-A433-6B0952EE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45" y="848365"/>
            <a:ext cx="1950288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F2D67-F1BB-06FA-01F3-7763A57A4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545" y="1264135"/>
            <a:ext cx="1950288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07C83-3D41-19FA-6D67-B6790D2FA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3863" y="848365"/>
            <a:ext cx="1959893" cy="415770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67" indent="0">
              <a:buNone/>
              <a:defRPr sz="756" b="1"/>
            </a:lvl2pPr>
            <a:lvl3pPr marL="345735" indent="0">
              <a:buNone/>
              <a:defRPr sz="681" b="1"/>
            </a:lvl3pPr>
            <a:lvl4pPr marL="518602" indent="0">
              <a:buNone/>
              <a:defRPr sz="605" b="1"/>
            </a:lvl4pPr>
            <a:lvl5pPr marL="691469" indent="0">
              <a:buNone/>
              <a:defRPr sz="605" b="1"/>
            </a:lvl5pPr>
            <a:lvl6pPr marL="864337" indent="0">
              <a:buNone/>
              <a:defRPr sz="605" b="1"/>
            </a:lvl6pPr>
            <a:lvl7pPr marL="1037204" indent="0">
              <a:buNone/>
              <a:defRPr sz="605" b="1"/>
            </a:lvl7pPr>
            <a:lvl8pPr marL="1210071" indent="0">
              <a:buNone/>
              <a:defRPr sz="605" b="1"/>
            </a:lvl8pPr>
            <a:lvl9pPr marL="1382939" indent="0">
              <a:buNone/>
              <a:defRPr sz="6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63D47-0F07-DFCF-82B1-91F0C1811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3863" y="1264135"/>
            <a:ext cx="1959893" cy="18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D5823-4731-7A7C-B2D1-7F2191E8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/>
              <a:t>Каноплич</a:t>
            </a:r>
            <a:r>
              <a:rPr lang="ru-RU" spc="5"/>
              <a:t> </a:t>
            </a:r>
            <a:r>
              <a:rPr lang="ru-RU" spc="55"/>
              <a:t>Юлия</a:t>
            </a:r>
            <a:r>
              <a:rPr lang="ru-RU" spc="10"/>
              <a:t> Евгеньевна</a:t>
            </a:r>
            <a:endParaRPr lang="ru-RU" spc="1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C60D6-7C7C-B3CE-95D6-211BD13D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95"/>
              <a:t>БГУ</a:t>
            </a:r>
            <a:endParaRPr lang="ru-RU" spc="95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7DA8A-B4A5-5B76-0453-D5D92898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en-US" spc="-30" smtClean="0"/>
              <a:t>‹#›</a:t>
            </a:fld>
            <a:r>
              <a:rPr lang="en-US" spc="5"/>
              <a:t> </a:t>
            </a:r>
            <a:r>
              <a:rPr lang="en-US" spc="35"/>
              <a:t>/</a:t>
            </a:r>
            <a:r>
              <a:rPr lang="en-US" spc="5"/>
              <a:t> </a:t>
            </a:r>
            <a:r>
              <a:rPr lang="en-US" spc="-30"/>
              <a:t>12</a:t>
            </a:r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199025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0847-A761-BBA4-BB2F-B69A1039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D8A48-19E4-294A-253D-0A9BBDD8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/>
              <a:t>Каноплич</a:t>
            </a:r>
            <a:r>
              <a:rPr lang="ru-RU" spc="5"/>
              <a:t> </a:t>
            </a:r>
            <a:r>
              <a:rPr lang="ru-RU" spc="55"/>
              <a:t>Юлия</a:t>
            </a:r>
            <a:r>
              <a:rPr lang="ru-RU" spc="10"/>
              <a:t> Евгеньевна</a:t>
            </a:r>
            <a:endParaRPr lang="ru-RU" spc="1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5B9E4-3938-DB60-651A-B53B8FF7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95"/>
              <a:t>БГУ</a:t>
            </a:r>
            <a:endParaRPr lang="ru-RU" spc="9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4E3D-E4C6-17E9-9BC5-B71B3052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en-US" spc="-30" smtClean="0"/>
              <a:t>‹#›</a:t>
            </a:fld>
            <a:r>
              <a:rPr lang="en-US" spc="5"/>
              <a:t> </a:t>
            </a:r>
            <a:r>
              <a:rPr lang="en-US" spc="35"/>
              <a:t>/</a:t>
            </a:r>
            <a:r>
              <a:rPr lang="en-US" spc="5"/>
              <a:t> </a:t>
            </a:r>
            <a:r>
              <a:rPr lang="en-US" spc="-30"/>
              <a:t>12</a:t>
            </a:r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2391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D68D6-C066-4CE0-6A12-D4234D2B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/>
              <a:t>Каноплич</a:t>
            </a:r>
            <a:r>
              <a:rPr lang="ru-RU" spc="5"/>
              <a:t> </a:t>
            </a:r>
            <a:r>
              <a:rPr lang="ru-RU" spc="55"/>
              <a:t>Юлия</a:t>
            </a:r>
            <a:r>
              <a:rPr lang="ru-RU" spc="10"/>
              <a:t> Евгеньевна</a:t>
            </a:r>
            <a:endParaRPr lang="ru-RU" spc="1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6F635-337D-E892-CDDD-D50B62A4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95"/>
              <a:t>БГУ</a:t>
            </a:r>
            <a:endParaRPr lang="ru-RU" spc="9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49FDE-A1D0-36DC-1F3D-FFBCBA46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en-US" spc="-30" smtClean="0"/>
              <a:t>‹#›</a:t>
            </a:fld>
            <a:r>
              <a:rPr lang="en-US" spc="5"/>
              <a:t> </a:t>
            </a:r>
            <a:r>
              <a:rPr lang="en-US" spc="35"/>
              <a:t>/</a:t>
            </a:r>
            <a:r>
              <a:rPr lang="en-US" spc="5"/>
              <a:t> </a:t>
            </a:r>
            <a:r>
              <a:rPr lang="en-US" spc="-30"/>
              <a:t>12</a:t>
            </a:r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272294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B5D4-661B-536A-927A-6E8F8F05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B77D-03FE-7E91-C8F8-5B6B4ED4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>
              <a:defRPr sz="1210"/>
            </a:lvl1pPr>
            <a:lvl2pPr>
              <a:defRPr sz="1059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284DA-5EB3-43D3-F646-CB9F4FB70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A83AA-DD0E-8369-3729-06BBACEE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/>
              <a:t>Каноплич</a:t>
            </a:r>
            <a:r>
              <a:rPr lang="ru-RU" spc="5"/>
              <a:t> </a:t>
            </a:r>
            <a:r>
              <a:rPr lang="ru-RU" spc="55"/>
              <a:t>Юлия</a:t>
            </a:r>
            <a:r>
              <a:rPr lang="ru-RU" spc="10"/>
              <a:t> Евгеньевна</a:t>
            </a:r>
            <a:endParaRPr lang="ru-RU" spc="1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D2142-6B93-AEE7-87F7-79C6457E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95"/>
              <a:t>БГУ</a:t>
            </a:r>
            <a:endParaRPr lang="ru-RU" spc="9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F6FEB-D8B1-A325-A31B-D0BEF22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en-US" spc="-30" smtClean="0"/>
              <a:t>‹#›</a:t>
            </a:fld>
            <a:r>
              <a:rPr lang="en-US" spc="5"/>
              <a:t> </a:t>
            </a:r>
            <a:r>
              <a:rPr lang="en-US" spc="35"/>
              <a:t>/</a:t>
            </a:r>
            <a:r>
              <a:rPr lang="en-US" spc="5"/>
              <a:t> </a:t>
            </a:r>
            <a:r>
              <a:rPr lang="en-US" spc="-30"/>
              <a:t>12</a:t>
            </a:r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410914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EFF1-6BBE-7BF7-38C2-5AF781C1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5" y="230717"/>
            <a:ext cx="1486877" cy="807508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1C2C1-9633-9642-1ECC-01A294EE1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9893" y="498284"/>
            <a:ext cx="2333863" cy="2459376"/>
          </a:xfrm>
        </p:spPr>
        <p:txBody>
          <a:bodyPr/>
          <a:lstStyle>
            <a:lvl1pPr marL="0" indent="0">
              <a:buNone/>
              <a:defRPr sz="1210"/>
            </a:lvl1pPr>
            <a:lvl2pPr marL="172867" indent="0">
              <a:buNone/>
              <a:defRPr sz="1059"/>
            </a:lvl2pPr>
            <a:lvl3pPr marL="345735" indent="0">
              <a:buNone/>
              <a:defRPr sz="907"/>
            </a:lvl3pPr>
            <a:lvl4pPr marL="518602" indent="0">
              <a:buNone/>
              <a:defRPr sz="756"/>
            </a:lvl4pPr>
            <a:lvl5pPr marL="691469" indent="0">
              <a:buNone/>
              <a:defRPr sz="756"/>
            </a:lvl5pPr>
            <a:lvl6pPr marL="864337" indent="0">
              <a:buNone/>
              <a:defRPr sz="756"/>
            </a:lvl6pPr>
            <a:lvl7pPr marL="1037204" indent="0">
              <a:buNone/>
              <a:defRPr sz="756"/>
            </a:lvl7pPr>
            <a:lvl8pPr marL="1210071" indent="0">
              <a:buNone/>
              <a:defRPr sz="756"/>
            </a:lvl8pPr>
            <a:lvl9pPr marL="1382939" indent="0">
              <a:buNone/>
              <a:defRPr sz="756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17B44-6FDE-EF5E-D05C-0E77620C6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545" y="1038225"/>
            <a:ext cx="1486877" cy="1923440"/>
          </a:xfrm>
        </p:spPr>
        <p:txBody>
          <a:bodyPr/>
          <a:lstStyle>
            <a:lvl1pPr marL="0" indent="0">
              <a:buNone/>
              <a:defRPr sz="605"/>
            </a:lvl1pPr>
            <a:lvl2pPr marL="172867" indent="0">
              <a:buNone/>
              <a:defRPr sz="529"/>
            </a:lvl2pPr>
            <a:lvl3pPr marL="345735" indent="0">
              <a:buNone/>
              <a:defRPr sz="454"/>
            </a:lvl3pPr>
            <a:lvl4pPr marL="518602" indent="0">
              <a:buNone/>
              <a:defRPr sz="378"/>
            </a:lvl4pPr>
            <a:lvl5pPr marL="691469" indent="0">
              <a:buNone/>
              <a:defRPr sz="378"/>
            </a:lvl5pPr>
            <a:lvl6pPr marL="864337" indent="0">
              <a:buNone/>
              <a:defRPr sz="378"/>
            </a:lvl6pPr>
            <a:lvl7pPr marL="1037204" indent="0">
              <a:buNone/>
              <a:defRPr sz="378"/>
            </a:lvl7pPr>
            <a:lvl8pPr marL="1210071" indent="0">
              <a:buNone/>
              <a:defRPr sz="378"/>
            </a:lvl8pPr>
            <a:lvl9pPr marL="1382939" indent="0">
              <a:buNone/>
              <a:defRPr sz="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2079B-06C4-53B8-A3ED-D38A379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/>
              <a:t>Каноплич</a:t>
            </a:r>
            <a:r>
              <a:rPr lang="ru-RU" spc="5"/>
              <a:t> </a:t>
            </a:r>
            <a:r>
              <a:rPr lang="ru-RU" spc="55"/>
              <a:t>Юлия</a:t>
            </a:r>
            <a:r>
              <a:rPr lang="ru-RU" spc="10"/>
              <a:t> Евгеньевна</a:t>
            </a:r>
            <a:endParaRPr lang="ru-RU" spc="1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03BD4-A4D9-BA69-1231-6826934C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95"/>
              <a:t>БГУ</a:t>
            </a:r>
            <a:endParaRPr lang="ru-RU" spc="95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437F9-B622-4D42-00A1-D265DC98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en-US" spc="-30" smtClean="0"/>
              <a:t>‹#›</a:t>
            </a:fld>
            <a:r>
              <a:rPr lang="en-US" spc="5"/>
              <a:t> </a:t>
            </a:r>
            <a:r>
              <a:rPr lang="en-US" spc="35"/>
              <a:t>/</a:t>
            </a:r>
            <a:r>
              <a:rPr lang="en-US" spc="5"/>
              <a:t> </a:t>
            </a:r>
            <a:r>
              <a:rPr lang="en-US" spc="-30"/>
              <a:t>12</a:t>
            </a:r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390772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8E4FF-4E33-7BFE-35D9-67A17B90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4253"/>
            <a:ext cx="3976211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8937C-8429-AA68-E3B9-468B79D14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945" y="921265"/>
            <a:ext cx="3976211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48A40-761D-9A0C-9B44-4766A0690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/>
              <a:t>Каноплич</a:t>
            </a:r>
            <a:r>
              <a:rPr lang="ru-RU" spc="5"/>
              <a:t> </a:t>
            </a:r>
            <a:r>
              <a:rPr lang="ru-RU" spc="55"/>
              <a:t>Юлия</a:t>
            </a:r>
            <a:r>
              <a:rPr lang="ru-RU" spc="10"/>
              <a:t> Евгеньевна</a:t>
            </a:r>
            <a:endParaRPr lang="ru-RU" spc="1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88CD-74AD-BE3C-8A33-9ABD239DD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95"/>
              <a:t>БГУ</a:t>
            </a:r>
            <a:endParaRPr lang="ru-RU" spc="95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57D5-1AF6-4263-BAAD-17D4A795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lang="en-US" spc="-30" smtClean="0"/>
              <a:t>‹#›</a:t>
            </a:fld>
            <a:r>
              <a:rPr lang="en-US" spc="5"/>
              <a:t> </a:t>
            </a:r>
            <a:r>
              <a:rPr lang="en-US" spc="35"/>
              <a:t>/</a:t>
            </a:r>
            <a:r>
              <a:rPr lang="en-US" spc="5"/>
              <a:t> </a:t>
            </a:r>
            <a:r>
              <a:rPr lang="en-US" spc="-30"/>
              <a:t>12</a:t>
            </a:r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10563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345735" rtl="0" eaLnBrk="1" latinLnBrk="0" hangingPunct="1">
        <a:lnSpc>
          <a:spcPct val="90000"/>
        </a:lnSpc>
        <a:spcBef>
          <a:spcPct val="0"/>
        </a:spcBef>
        <a:buNone/>
        <a:defRPr sz="16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34" indent="-86434" algn="l" defTabSz="345735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9" kern="1200">
          <a:solidFill>
            <a:schemeClr val="tx1"/>
          </a:solidFill>
          <a:latin typeface="+mn-lt"/>
          <a:ea typeface="+mn-ea"/>
          <a:cs typeface="+mn-cs"/>
        </a:defRPr>
      </a:lvl1pPr>
      <a:lvl2pPr marL="259301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16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5036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77903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950770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123638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96505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469372" indent="-86434" algn="l" defTabSz="345735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1pPr>
      <a:lvl2pPr marL="17286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2pPr>
      <a:lvl3pPr marL="345735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3pPr>
      <a:lvl4pPr marL="518602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69146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64337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37204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210071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82939" algn="l" defTabSz="345735" rtl="0" eaLnBrk="1" latinLnBrk="0" hangingPunct="1"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93" y="65463"/>
            <a:ext cx="1553158" cy="3864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1735747" y="3338410"/>
            <a:ext cx="113665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 dirty="0"/>
              <a:t>Богу</a:t>
            </a:r>
            <a:endParaRPr spc="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4219949" y="3338410"/>
            <a:ext cx="37147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0" dirty="0"/>
              <a:t>1</a:t>
            </a:fld>
            <a:r>
              <a:rPr spc="5" dirty="0"/>
              <a:t> </a:t>
            </a:r>
            <a:r>
              <a:rPr spc="35" dirty="0"/>
              <a:t>/</a:t>
            </a:r>
            <a:r>
              <a:rPr spc="5" dirty="0"/>
              <a:t> </a:t>
            </a:r>
            <a:r>
              <a:rPr spc="-30" dirty="0"/>
              <a:t>1</a:t>
            </a:r>
            <a:r>
              <a:rPr lang="ru-RU" spc="-30" dirty="0"/>
              <a:t>4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3596182" y="3338410"/>
            <a:ext cx="51117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Минск,</a:t>
            </a:r>
            <a:r>
              <a:rPr sz="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2024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993F6A89-A643-E504-82D6-F1A711FE1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68" y="490498"/>
            <a:ext cx="35197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B2029-516C-9264-6671-6CD170A1C9C4}"/>
              </a:ext>
            </a:extLst>
          </p:cNvPr>
          <p:cNvSpPr txBox="1"/>
          <p:nvPr/>
        </p:nvSpPr>
        <p:spPr>
          <a:xfrm>
            <a:off x="371332" y="645972"/>
            <a:ext cx="39814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ПРИКЛАДНОЙ МАТЕМАТИКИ И ИНФОРМАТИКИ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4CAFCD-51D9-1044-A627-41398A883ABC}"/>
              </a:ext>
            </a:extLst>
          </p:cNvPr>
          <p:cNvSpPr txBox="1"/>
          <p:nvPr/>
        </p:nvSpPr>
        <p:spPr>
          <a:xfrm>
            <a:off x="57960" y="832320"/>
            <a:ext cx="46081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lang="en-US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биомедицинской информатики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507797-A446-C4D4-9579-7E7E216CCAE6}"/>
              </a:ext>
            </a:extLst>
          </p:cNvPr>
          <p:cNvSpPr/>
          <p:nvPr/>
        </p:nvSpPr>
        <p:spPr>
          <a:xfrm>
            <a:off x="0" y="3330575"/>
            <a:ext cx="4610100" cy="130175"/>
          </a:xfrm>
          <a:prstGeom prst="rect">
            <a:avLst/>
          </a:prstGeom>
          <a:solidFill>
            <a:srgbClr val="0D4DBB"/>
          </a:solidFill>
          <a:ln>
            <a:solidFill>
              <a:srgbClr val="0D4D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518C6B-25B8-DD9B-1BDF-DD64932C837A}"/>
              </a:ext>
            </a:extLst>
          </p:cNvPr>
          <p:cNvSpPr txBox="1"/>
          <p:nvPr/>
        </p:nvSpPr>
        <p:spPr>
          <a:xfrm>
            <a:off x="2439017" y="1750491"/>
            <a:ext cx="20681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Благодарного Артёма Андреевича</a:t>
            </a:r>
          </a:p>
          <a:p>
            <a:pPr algn="r"/>
            <a:r>
              <a:rPr lang="ru-RU" sz="1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ФПМИ,</a:t>
            </a:r>
            <a:r>
              <a:rPr lang="ru-RU" sz="1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БМИ,</a:t>
            </a:r>
            <a:r>
              <a:rPr lang="ru-RU" sz="1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 3 группа</a:t>
            </a:r>
          </a:p>
          <a:p>
            <a:pPr algn="r"/>
            <a:endParaRPr lang="ru-RU" sz="1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профессор, доктор</a:t>
            </a:r>
          </a:p>
          <a:p>
            <a:pPr algn="r"/>
            <a:r>
              <a:rPr lang="ru-RU"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физико-математических наук,</a:t>
            </a:r>
          </a:p>
          <a:p>
            <a:pPr algn="r"/>
            <a:r>
              <a:rPr lang="ru-RU" sz="10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Тузиков А.В</a:t>
            </a:r>
            <a:r>
              <a:rPr lang="ru-RU" sz="1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01077-CC79-CBAB-9C11-DEEC22773DDE}"/>
              </a:ext>
            </a:extLst>
          </p:cNvPr>
          <p:cNvSpPr txBox="1"/>
          <p:nvPr/>
        </p:nvSpPr>
        <p:spPr>
          <a:xfrm>
            <a:off x="450982" y="1088964"/>
            <a:ext cx="37311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ru-RU" sz="1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подходов обучения с подкреплением для генерации потенциальных лекарств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8804A2-5D01-CCC7-FFEE-6670EEA6511B}"/>
              </a:ext>
            </a:extLst>
          </p:cNvPr>
          <p:cNvSpPr txBox="1"/>
          <p:nvPr/>
        </p:nvSpPr>
        <p:spPr>
          <a:xfrm>
            <a:off x="1135029" y="1448119"/>
            <a:ext cx="23380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Курсовой проект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93" y="65463"/>
            <a:ext cx="1553158" cy="3864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1735747" y="3338410"/>
            <a:ext cx="113665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 dirty="0"/>
              <a:t>Богу</a:t>
            </a:r>
            <a:endParaRPr spc="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4219949" y="3338410"/>
            <a:ext cx="37147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0" dirty="0"/>
              <a:t>2</a:t>
            </a:fld>
            <a:r>
              <a:rPr spc="5" dirty="0"/>
              <a:t> </a:t>
            </a:r>
            <a:r>
              <a:rPr spc="35" dirty="0"/>
              <a:t>/</a:t>
            </a:r>
            <a:r>
              <a:rPr spc="5" dirty="0"/>
              <a:t> </a:t>
            </a:r>
            <a:r>
              <a:rPr spc="-30" dirty="0"/>
              <a:t>1</a:t>
            </a:r>
            <a:r>
              <a:rPr lang="ru-RU" spc="-30" dirty="0"/>
              <a:t>4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3596182" y="3338410"/>
            <a:ext cx="51117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Минск,</a:t>
            </a:r>
            <a:r>
              <a:rPr sz="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2024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507797-A446-C4D4-9579-7E7E216CCAE6}"/>
              </a:ext>
            </a:extLst>
          </p:cNvPr>
          <p:cNvSpPr/>
          <p:nvPr/>
        </p:nvSpPr>
        <p:spPr>
          <a:xfrm>
            <a:off x="0" y="3330575"/>
            <a:ext cx="4610100" cy="130175"/>
          </a:xfrm>
          <a:prstGeom prst="rect">
            <a:avLst/>
          </a:prstGeom>
          <a:solidFill>
            <a:srgbClr val="0D4DBB"/>
          </a:solidFill>
          <a:ln>
            <a:solidFill>
              <a:srgbClr val="0D4D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5FA15-5BE8-77DF-A8CA-ECD562F114D8}"/>
              </a:ext>
            </a:extLst>
          </p:cNvPr>
          <p:cNvSpPr txBox="1"/>
          <p:nvPr/>
        </p:nvSpPr>
        <p:spPr>
          <a:xfrm>
            <a:off x="933450" y="807315"/>
            <a:ext cx="3446749" cy="1679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10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</a:t>
            </a:r>
            <a:endParaRPr lang="ru-RU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2600"/>
              </a:lnSpc>
            </a:pPr>
            <a:r>
              <a: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подходы обучения с подкреплением для генерации потенциальных лекарств</a:t>
            </a:r>
            <a:r>
              <a:rPr lang="ru-RU" sz="1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lang="ru-RU" sz="1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10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проекта: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9560" marR="366395" indent="-176530">
              <a:lnSpc>
                <a:spcPct val="102600"/>
              </a:lnSpc>
              <a:spcBef>
                <a:spcPts val="300"/>
              </a:spcBef>
              <a:buClr>
                <a:srgbClr val="073471"/>
              </a:buClr>
              <a:buAutoNum type="arabicPeriod"/>
              <a:tabLst>
                <a:tab pos="290195" algn="l"/>
              </a:tabLst>
            </a:pPr>
            <a:r>
              <a:rPr lang="ru-RU" sz="1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теорию по алгоритмам обучения с подкреплением</a:t>
            </a:r>
            <a:r>
              <a:rPr lang="ru-RU" sz="1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9560" marR="119380" indent="-176530">
              <a:lnSpc>
                <a:spcPct val="102600"/>
              </a:lnSpc>
              <a:spcBef>
                <a:spcPts val="300"/>
              </a:spcBef>
              <a:buClr>
                <a:srgbClr val="073471"/>
              </a:buClr>
              <a:buAutoNum type="arabicPeriod"/>
              <a:tabLst>
                <a:tab pos="290195" algn="l"/>
              </a:tabLst>
            </a:pPr>
            <a:r>
              <a:rPr lang="ru-RU" sz="1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платформу </a:t>
            </a:r>
            <a:r>
              <a:rPr lang="en-US" sz="1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REINVENT 4.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9560" marR="212090" indent="-176530">
              <a:lnSpc>
                <a:spcPct val="102699"/>
              </a:lnSpc>
              <a:spcBef>
                <a:spcPts val="300"/>
              </a:spcBef>
              <a:buClr>
                <a:srgbClr val="073471"/>
              </a:buClr>
              <a:buAutoNum type="arabicPeriod"/>
              <a:tabLst>
                <a:tab pos="290195" algn="l"/>
              </a:tabLst>
            </a:pPr>
            <a:r>
              <a:rPr lang="ru-RU" sz="1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свой эксперимент.</a:t>
            </a:r>
          </a:p>
          <a:p>
            <a:pPr marL="289560" marR="212090" indent="-176530">
              <a:lnSpc>
                <a:spcPct val="102699"/>
              </a:lnSpc>
              <a:spcBef>
                <a:spcPts val="300"/>
              </a:spcBef>
              <a:buClr>
                <a:srgbClr val="073471"/>
              </a:buClr>
              <a:buAutoNum type="arabicPeriod"/>
              <a:tabLst>
                <a:tab pos="290195" algn="l"/>
              </a:tabLst>
            </a:pPr>
            <a:r>
              <a:rPr lang="ru-RU" sz="1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результат.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315987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93" y="65463"/>
            <a:ext cx="1553158" cy="3864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1735747" y="3338410"/>
            <a:ext cx="113665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 dirty="0"/>
              <a:t>Богу</a:t>
            </a:r>
            <a:endParaRPr spc="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4219949" y="3338410"/>
            <a:ext cx="37147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0" dirty="0"/>
              <a:t>3</a:t>
            </a:fld>
            <a:r>
              <a:rPr spc="5" dirty="0"/>
              <a:t> </a:t>
            </a:r>
            <a:r>
              <a:rPr spc="35" dirty="0"/>
              <a:t>/</a:t>
            </a:r>
            <a:r>
              <a:rPr spc="5" dirty="0"/>
              <a:t> </a:t>
            </a:r>
            <a:r>
              <a:rPr spc="-30" dirty="0"/>
              <a:t>1</a:t>
            </a:r>
            <a:r>
              <a:rPr lang="ru-RU" spc="-30" dirty="0"/>
              <a:t>4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3596182" y="3338410"/>
            <a:ext cx="51117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Минск,</a:t>
            </a:r>
            <a:r>
              <a:rPr sz="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2024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507797-A446-C4D4-9579-7E7E216CCAE6}"/>
              </a:ext>
            </a:extLst>
          </p:cNvPr>
          <p:cNvSpPr/>
          <p:nvPr/>
        </p:nvSpPr>
        <p:spPr>
          <a:xfrm>
            <a:off x="0" y="3330575"/>
            <a:ext cx="4610100" cy="130175"/>
          </a:xfrm>
          <a:prstGeom prst="rect">
            <a:avLst/>
          </a:prstGeom>
          <a:solidFill>
            <a:srgbClr val="0D4DBB"/>
          </a:solidFill>
          <a:ln>
            <a:solidFill>
              <a:srgbClr val="0D4D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A7BD67D-6B21-4B29-DCA8-F22638E4D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25" y="1425575"/>
            <a:ext cx="4063966" cy="15845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E06519C-2D70-2091-B720-78F89F9E0E0B}"/>
              </a:ext>
            </a:extLst>
          </p:cNvPr>
          <p:cNvSpPr txBox="1"/>
          <p:nvPr/>
        </p:nvSpPr>
        <p:spPr>
          <a:xfrm>
            <a:off x="837608" y="592595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с подкреплением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EA7D0-1240-4520-57FA-39158F88C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99" y="960366"/>
            <a:ext cx="3600450" cy="42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23039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93" y="65463"/>
            <a:ext cx="1553158" cy="3864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1735747" y="3338410"/>
            <a:ext cx="113665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 dirty="0"/>
              <a:t>Богу</a:t>
            </a:r>
            <a:endParaRPr spc="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4219949" y="3338410"/>
            <a:ext cx="37147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0" dirty="0"/>
              <a:t>4</a:t>
            </a:fld>
            <a:r>
              <a:rPr spc="5" dirty="0"/>
              <a:t> </a:t>
            </a:r>
            <a:r>
              <a:rPr spc="35" dirty="0"/>
              <a:t>/</a:t>
            </a:r>
            <a:r>
              <a:rPr spc="5" dirty="0"/>
              <a:t> </a:t>
            </a:r>
            <a:r>
              <a:rPr spc="-30" dirty="0"/>
              <a:t>1</a:t>
            </a:r>
            <a:r>
              <a:rPr lang="ru-RU" spc="-30" dirty="0"/>
              <a:t>4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3596182" y="3338410"/>
            <a:ext cx="51117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Минск,</a:t>
            </a:r>
            <a:r>
              <a:rPr sz="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2024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507797-A446-C4D4-9579-7E7E216CCAE6}"/>
              </a:ext>
            </a:extLst>
          </p:cNvPr>
          <p:cNvSpPr/>
          <p:nvPr/>
        </p:nvSpPr>
        <p:spPr>
          <a:xfrm>
            <a:off x="0" y="3330575"/>
            <a:ext cx="4610100" cy="130175"/>
          </a:xfrm>
          <a:prstGeom prst="rect">
            <a:avLst/>
          </a:prstGeom>
          <a:solidFill>
            <a:srgbClr val="0D4DBB"/>
          </a:solidFill>
          <a:ln>
            <a:solidFill>
              <a:srgbClr val="0D4D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C79086-9A1C-2645-19D5-F2B7388EA9C4}"/>
              </a:ext>
            </a:extLst>
          </p:cNvPr>
          <p:cNvSpPr txBox="1"/>
          <p:nvPr/>
        </p:nvSpPr>
        <p:spPr>
          <a:xfrm>
            <a:off x="1151681" y="1559253"/>
            <a:ext cx="2318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60832C-EDB6-6AA1-AD5E-D5627D686604}"/>
              </a:ext>
            </a:extLst>
          </p:cNvPr>
          <p:cNvSpPr txBox="1"/>
          <p:nvPr/>
        </p:nvSpPr>
        <p:spPr>
          <a:xfrm>
            <a:off x="1151681" y="1559253"/>
            <a:ext cx="2318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382D5-0A0F-81EB-2F98-FBE9F2C08B3F}"/>
              </a:ext>
            </a:extLst>
          </p:cNvPr>
          <p:cNvSpPr txBox="1"/>
          <p:nvPr/>
        </p:nvSpPr>
        <p:spPr>
          <a:xfrm>
            <a:off x="467746" y="627552"/>
            <a:ext cx="384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Алгоритмы оптимизации стратегии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5F844-8258-B019-6BC2-E197F7A9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104469"/>
            <a:ext cx="4210050" cy="172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78754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93" y="65463"/>
            <a:ext cx="1553158" cy="3864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1735747" y="3338410"/>
            <a:ext cx="113665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 dirty="0"/>
              <a:t>Богу</a:t>
            </a:r>
            <a:endParaRPr spc="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4219949" y="3338410"/>
            <a:ext cx="37147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0" dirty="0"/>
              <a:t>5</a:t>
            </a:fld>
            <a:r>
              <a:rPr spc="5" dirty="0"/>
              <a:t> </a:t>
            </a:r>
            <a:r>
              <a:rPr spc="35" dirty="0"/>
              <a:t>/</a:t>
            </a:r>
            <a:r>
              <a:rPr spc="5" dirty="0"/>
              <a:t> </a:t>
            </a:r>
            <a:r>
              <a:rPr spc="-30" dirty="0"/>
              <a:t>1</a:t>
            </a:r>
            <a:r>
              <a:rPr lang="ru-RU" spc="-30" dirty="0"/>
              <a:t>4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3596182" y="3338410"/>
            <a:ext cx="51117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Минск,</a:t>
            </a:r>
            <a:r>
              <a:rPr sz="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2024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507797-A446-C4D4-9579-7E7E216CCAE6}"/>
              </a:ext>
            </a:extLst>
          </p:cNvPr>
          <p:cNvSpPr/>
          <p:nvPr/>
        </p:nvSpPr>
        <p:spPr>
          <a:xfrm>
            <a:off x="0" y="3330575"/>
            <a:ext cx="4610100" cy="130175"/>
          </a:xfrm>
          <a:prstGeom prst="rect">
            <a:avLst/>
          </a:prstGeom>
          <a:solidFill>
            <a:srgbClr val="0D4DBB"/>
          </a:solidFill>
          <a:ln>
            <a:solidFill>
              <a:srgbClr val="0D4D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21F6B-3A64-C50D-758B-780F1329B563}"/>
              </a:ext>
            </a:extLst>
          </p:cNvPr>
          <p:cNvSpPr txBox="1"/>
          <p:nvPr/>
        </p:nvSpPr>
        <p:spPr>
          <a:xfrm>
            <a:off x="1466850" y="511175"/>
            <a:ext cx="148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1EC2B-94B2-CADF-7A00-0C9E8A79C6FE}"/>
              </a:ext>
            </a:extLst>
          </p:cNvPr>
          <p:cNvSpPr txBox="1"/>
          <p:nvPr/>
        </p:nvSpPr>
        <p:spPr>
          <a:xfrm>
            <a:off x="2199439" y="850205"/>
            <a:ext cx="236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TimesNewRomanPSMT"/>
              </a:rPr>
              <a:t>CC(=O)OCC1OC(n2cc(C(=O)</a:t>
            </a:r>
            <a:r>
              <a:rPr lang="en-US" sz="1000" dirty="0" err="1">
                <a:effectLst/>
                <a:latin typeface="TimesNewRomanPSMT"/>
              </a:rPr>
              <a:t>CCl</a:t>
            </a:r>
            <a:r>
              <a:rPr lang="en-US" sz="1000" dirty="0">
                <a:effectLst/>
                <a:latin typeface="TimesNewRomanPSMT"/>
              </a:rPr>
              <a:t>)c(=O)</a:t>
            </a:r>
          </a:p>
          <a:p>
            <a:r>
              <a:rPr lang="en-US" sz="1000" dirty="0">
                <a:effectLst/>
                <a:latin typeface="TimesNewRomanPSMT"/>
              </a:rPr>
              <a:t>[</a:t>
            </a:r>
            <a:r>
              <a:rPr lang="en-US" sz="1000" dirty="0" err="1">
                <a:effectLst/>
                <a:latin typeface="TimesNewRomanPSMT"/>
              </a:rPr>
              <a:t>nH</a:t>
            </a:r>
            <a:r>
              <a:rPr lang="en-US" sz="1000" dirty="0">
                <a:effectLst/>
                <a:latin typeface="TimesNewRomanPSMT"/>
              </a:rPr>
              <a:t>]c2=O)C(OC(C)=O)C1OC(C)=O </a:t>
            </a:r>
            <a:endParaRPr lang="en-US" sz="1000" dirty="0"/>
          </a:p>
        </p:txBody>
      </p:sp>
      <p:pic>
        <p:nvPicPr>
          <p:cNvPr id="12" name="Picture 11" descr="A structure of a molecule&#10;&#10;Description automatically generated">
            <a:extLst>
              <a:ext uri="{FF2B5EF4-FFF2-40B4-BE49-F238E27FC236}">
                <a16:creationId xmlns:a16="http://schemas.microsoft.com/office/drawing/2014/main" id="{53103626-301F-29D7-A23D-8724BE56E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71" y="1219537"/>
            <a:ext cx="1639278" cy="16392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38E918-ABDF-CC40-6BF2-7058446D4BED}"/>
              </a:ext>
            </a:extLst>
          </p:cNvPr>
          <p:cNvSpPr txBox="1"/>
          <p:nvPr/>
        </p:nvSpPr>
        <p:spPr>
          <a:xfrm>
            <a:off x="247650" y="835001"/>
            <a:ext cx="23180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Дофаминовый рецептор 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</a:p>
        </p:txBody>
      </p:sp>
      <p:pic>
        <p:nvPicPr>
          <p:cNvPr id="16" name="Picture 15" descr="A close-up of a protein&#10;&#10;Description automatically generated">
            <a:extLst>
              <a:ext uri="{FF2B5EF4-FFF2-40B4-BE49-F238E27FC236}">
                <a16:creationId xmlns:a16="http://schemas.microsoft.com/office/drawing/2014/main" id="{AF169B79-4AA7-900D-6627-2AD720E2D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77" y="1198150"/>
            <a:ext cx="1394267" cy="166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8722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93" y="65463"/>
            <a:ext cx="1553158" cy="3864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xfrm>
            <a:off x="1735747" y="3338410"/>
            <a:ext cx="1136650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ru-RU" spc="15" dirty="0"/>
              <a:t>Богу</a:t>
            </a:r>
            <a:endParaRPr spc="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4219949" y="3338410"/>
            <a:ext cx="371475" cy="10002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-30" dirty="0"/>
              <a:t>6</a:t>
            </a:fld>
            <a:r>
              <a:rPr spc="5" dirty="0"/>
              <a:t> </a:t>
            </a:r>
            <a:r>
              <a:rPr spc="35" dirty="0"/>
              <a:t>/</a:t>
            </a:r>
            <a:r>
              <a:rPr spc="5" dirty="0"/>
              <a:t> </a:t>
            </a:r>
            <a:r>
              <a:rPr spc="-30" dirty="0"/>
              <a:t>1</a:t>
            </a:r>
            <a:r>
              <a:rPr lang="ru-RU" spc="-30" dirty="0"/>
              <a:t>4</a:t>
            </a:r>
            <a:endParaRPr spc="-30" dirty="0"/>
          </a:p>
        </p:txBody>
      </p:sp>
      <p:sp>
        <p:nvSpPr>
          <p:cNvPr id="8" name="object 8"/>
          <p:cNvSpPr txBox="1"/>
          <p:nvPr/>
        </p:nvSpPr>
        <p:spPr>
          <a:xfrm>
            <a:off x="3596182" y="3338410"/>
            <a:ext cx="51117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Минск,</a:t>
            </a:r>
            <a:r>
              <a:rPr sz="6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2024</a:t>
            </a:r>
            <a:endParaRPr sz="600">
              <a:latin typeface="Lucida Sans Unicode"/>
              <a:cs typeface="Lucida Sans Unicod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507797-A446-C4D4-9579-7E7E216CCAE6}"/>
              </a:ext>
            </a:extLst>
          </p:cNvPr>
          <p:cNvSpPr/>
          <p:nvPr/>
        </p:nvSpPr>
        <p:spPr>
          <a:xfrm>
            <a:off x="0" y="3330575"/>
            <a:ext cx="4610100" cy="130175"/>
          </a:xfrm>
          <a:prstGeom prst="rect">
            <a:avLst/>
          </a:prstGeom>
          <a:solidFill>
            <a:srgbClr val="0D4DBB"/>
          </a:solidFill>
          <a:ln>
            <a:solidFill>
              <a:srgbClr val="0D4DB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9BEF6-AAA6-82B1-403A-D2C3F70640CD}"/>
              </a:ext>
            </a:extLst>
          </p:cNvPr>
          <p:cNvSpPr txBox="1"/>
          <p:nvPr/>
        </p:nvSpPr>
        <p:spPr>
          <a:xfrm>
            <a:off x="519384" y="1468765"/>
            <a:ext cx="3569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48938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183</Words>
  <Application>Microsoft Macintosh PowerPoint</Application>
  <PresentationFormat>Custom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Lucida Sans Unicode</vt:lpstr>
      <vt:lpstr>Times New Roman</vt:lpstr>
      <vt:lpstr>TimesNewRomanPSMT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Возможности распознавания сложных рукописных математических формул с помощью нейронных сетей - Курсовой проект</dc:title>
  <dc:creator>Каноплич Юлия Евгеньевна</dc:creator>
  <cp:lastModifiedBy>4</cp:lastModifiedBy>
  <cp:revision>16</cp:revision>
  <dcterms:created xsi:type="dcterms:W3CDTF">2024-12-09T15:17:25Z</dcterms:created>
  <dcterms:modified xsi:type="dcterms:W3CDTF">2024-12-20T08:38:43Z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2024-12-09T00:00:00Z</vt:filetime>
  </property>
</Properties>
</file>