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65" r:id="rId15"/>
    <p:sldId id="26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65654-CF67-43FD-AD5F-0F575ED75106}" v="183" dt="2024-02-11T15:18:12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3" autoAdjust="0"/>
  </p:normalViewPr>
  <p:slideViewPr>
    <p:cSldViewPr>
      <p:cViewPr varScale="1">
        <p:scale>
          <a:sx n="113" d="100"/>
          <a:sy n="113" d="100"/>
        </p:scale>
        <p:origin x="510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600" dirty="0">
                <a:latin typeface="Montserrat" panose="00000500000000000000" pitchFamily="50" charset="0"/>
              </a:rPr>
              <a:t>However, the pre-trained models were trained without any knowledge of the monkey classification problem, leaving room for further optimisation.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704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2.6806" TargetMode="External"/><Relationship Id="rId2" Type="http://schemas.openxmlformats.org/officeDocument/2006/relationships/hyperlink" Target="https://arxiv.org/abs/1905.1194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eras.io/api/applica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slothkong/10-monkey-species/data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6600" dirty="0">
                <a:latin typeface="Montserrat Black"/>
                <a:ea typeface="Montserrat Black"/>
                <a:cs typeface="Montserrat Black"/>
                <a:sym typeface="Montserrat Black"/>
              </a:rPr>
              <a:t>DLOR REPORT</a:t>
            </a:r>
            <a:endParaRPr lang="en-US" sz="6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B010EE-6086-30FE-36A8-B6C105550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Android Deployment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566866"/>
            <a:ext cx="9051993" cy="854021"/>
          </a:xfrm>
        </p:spPr>
        <p:txBody>
          <a:bodyPr>
            <a:noAutofit/>
          </a:bodyPr>
          <a:lstStyle/>
          <a:p>
            <a:r>
              <a:rPr lang="en-SG" sz="1800" dirty="0">
                <a:latin typeface="Montserrat" panose="00000500000000000000" pitchFamily="2" charset="0"/>
              </a:rPr>
              <a:t>Model continues to perform well after deployment</a:t>
            </a:r>
          </a:p>
          <a:p>
            <a:r>
              <a:rPr lang="en-SG" sz="1800" dirty="0">
                <a:latin typeface="Montserrat" panose="00000500000000000000" pitchFamily="2" charset="0"/>
              </a:rPr>
              <a:t>“Freeze” feature added to freeze camera and predictions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14838B-17F8-9278-5E7B-F7E70E1E1070}"/>
              </a:ext>
            </a:extLst>
          </p:cNvPr>
          <p:cNvGrpSpPr/>
          <p:nvPr/>
        </p:nvGrpSpPr>
        <p:grpSpPr>
          <a:xfrm>
            <a:off x="2638028" y="2407108"/>
            <a:ext cx="2859305" cy="4249675"/>
            <a:chOff x="5518348" y="2057307"/>
            <a:chExt cx="2880320" cy="4676589"/>
          </a:xfrm>
        </p:grpSpPr>
        <p:pic>
          <p:nvPicPr>
            <p:cNvPr id="5" name="Picture 4" descr="A close up&#10;&#10;Description automatically generated">
              <a:extLst>
                <a:ext uri="{FF2B5EF4-FFF2-40B4-BE49-F238E27FC236}">
                  <a16:creationId xmlns:a16="http://schemas.microsoft.com/office/drawing/2014/main" id="{DD378EAB-82D6-390E-5A83-14EC32E2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"/>
            <a:stretch/>
          </p:blipFill>
          <p:spPr>
            <a:xfrm>
              <a:off x="5956938" y="2448087"/>
              <a:ext cx="2003140" cy="42858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5D2009-B304-8E72-D651-45EE910C96CB}"/>
                </a:ext>
              </a:extLst>
            </p:cNvPr>
            <p:cNvSpPr txBox="1"/>
            <p:nvPr/>
          </p:nvSpPr>
          <p:spPr>
            <a:xfrm>
              <a:off x="5518348" y="2057307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Montserrat" panose="00000500000000000000" pitchFamily="50" charset="0"/>
                </a:rPr>
                <a:t>✅Pygmy Marmoset – 94.39%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B82202-FBA6-5DE4-7EA2-E159A03199CD}"/>
              </a:ext>
            </a:extLst>
          </p:cNvPr>
          <p:cNvGrpSpPr/>
          <p:nvPr/>
        </p:nvGrpSpPr>
        <p:grpSpPr>
          <a:xfrm>
            <a:off x="6886500" y="2420888"/>
            <a:ext cx="2304256" cy="4235896"/>
            <a:chOff x="9127143" y="2050569"/>
            <a:chExt cx="2457873" cy="4679796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3E70D36-1DE6-5CC0-B08A-F30A1DCCE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" t="269" r="980"/>
            <a:stretch/>
          </p:blipFill>
          <p:spPr>
            <a:xfrm>
              <a:off x="9366070" y="2444556"/>
              <a:ext cx="1980017" cy="42858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AFC69E-C647-92FD-C60D-2892D69A1DC6}"/>
                </a:ext>
              </a:extLst>
            </p:cNvPr>
            <p:cNvSpPr txBox="1"/>
            <p:nvPr/>
          </p:nvSpPr>
          <p:spPr>
            <a:xfrm>
              <a:off x="9127143" y="2050569"/>
              <a:ext cx="2457873" cy="322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latin typeface="Montserrat" panose="00000500000000000000" pitchFamily="50" charset="0"/>
                </a:rPr>
                <a:t>✅Bald Uakari – 99.76%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8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46645"/>
            <a:ext cx="10360501" cy="994123"/>
          </a:xfrm>
        </p:spPr>
        <p:txBody>
          <a:bodyPr anchor="b"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Conclusion</a:t>
            </a:r>
            <a:endParaRPr lang="en-SG" sz="54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095722"/>
            <a:ext cx="5163561" cy="345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1800" dirty="0">
                <a:latin typeface="Montserrat" panose="00000500000000000000" pitchFamily="50" charset="0"/>
              </a:rPr>
              <a:t>The small size of the dataset presented the greatest challenge in training a high-performance model from scratch, as it led to overfitting despite preventive measures like copious amounts of dropout. This resulted in a large reliance on pre-trained models. 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05E0678-BEF7-5FF5-F540-38221BE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707" y="2095722"/>
            <a:ext cx="5078677" cy="1654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Montserrat" panose="00000500000000000000" pitchFamily="50" charset="0"/>
              </a:rPr>
              <a:t>External data similar to the current dataset can be sourced and used to increase the amount of data available for training. Established architectures like </a:t>
            </a:r>
            <a:r>
              <a:rPr lang="en-US" sz="1800" dirty="0" err="1">
                <a:latin typeface="Montserrat" panose="00000500000000000000" pitchFamily="50" charset="0"/>
              </a:rPr>
              <a:t>EfficientNets</a:t>
            </a:r>
            <a:r>
              <a:rPr lang="en-US" sz="1800" dirty="0">
                <a:latin typeface="Montserrat" panose="00000500000000000000" pitchFamily="50" charset="0"/>
              </a:rPr>
              <a:t> can also be trained from scratch instead of using transfer learning.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523D6-9EBF-0453-0A33-3C560FBC14F1}"/>
              </a:ext>
            </a:extLst>
          </p:cNvPr>
          <p:cNvSpPr txBox="1"/>
          <p:nvPr/>
        </p:nvSpPr>
        <p:spPr>
          <a:xfrm>
            <a:off x="1218883" y="1375642"/>
            <a:ext cx="4875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latin typeface="Montserrat" panose="00000500000000000000" pitchFamily="50" charset="0"/>
              </a:rPr>
              <a:t>What went wrong?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B3A64-D160-B3D2-4A69-032BB1A05C41}"/>
              </a:ext>
            </a:extLst>
          </p:cNvPr>
          <p:cNvSpPr txBox="1"/>
          <p:nvPr/>
        </p:nvSpPr>
        <p:spPr>
          <a:xfrm>
            <a:off x="6500706" y="1375642"/>
            <a:ext cx="5078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>
                <a:latin typeface="Montserrat" panose="00000500000000000000" pitchFamily="50" charset="0"/>
              </a:rPr>
              <a:t>Future Improvements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855CEA-C03D-F313-59FF-4DD31C15A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3799779"/>
            <a:ext cx="3671105" cy="28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References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530432"/>
          </a:xfrm>
        </p:spPr>
        <p:txBody>
          <a:bodyPr>
            <a:noAutofit/>
          </a:bodyPr>
          <a:lstStyle/>
          <a:p>
            <a:r>
              <a:rPr lang="en-SG" sz="2000" dirty="0" err="1">
                <a:latin typeface="Montserrat" panose="00000500000000000000" pitchFamily="2" charset="0"/>
              </a:rPr>
              <a:t>EfficientNet</a:t>
            </a:r>
            <a:r>
              <a:rPr lang="en-SG" sz="2000" dirty="0">
                <a:latin typeface="Montserrat" panose="00000500000000000000" pitchFamily="2" charset="0"/>
              </a:rPr>
              <a:t> (inspiration for changing input size): </a:t>
            </a:r>
            <a:r>
              <a:rPr lang="en-SG" sz="2000" dirty="0">
                <a:latin typeface="Montserrat" panose="00000500000000000000" pitchFamily="2" charset="0"/>
                <a:hlinkClick r:id="rId2"/>
              </a:rPr>
              <a:t>https://arxiv.org/abs/1905.11946</a:t>
            </a:r>
            <a:endParaRPr lang="en-SG" sz="2000" dirty="0">
              <a:latin typeface="Montserrat" panose="00000500000000000000" pitchFamily="2" charset="0"/>
            </a:endParaRPr>
          </a:p>
          <a:p>
            <a:r>
              <a:rPr lang="en-SG" sz="2000" dirty="0">
                <a:latin typeface="Montserrat" panose="00000500000000000000" pitchFamily="2" charset="0"/>
              </a:rPr>
              <a:t>The All Convolutional Net (ideas for custom CNN): </a:t>
            </a:r>
            <a:r>
              <a:rPr lang="en-SG" sz="2000" dirty="0">
                <a:latin typeface="Montserrat" panose="00000500000000000000" pitchFamily="2" charset="0"/>
                <a:hlinkClick r:id="rId3"/>
              </a:rPr>
              <a:t>https://arxiv.org/abs/1412.6806</a:t>
            </a:r>
            <a:endParaRPr lang="en-SG" sz="2000" dirty="0">
              <a:latin typeface="Montserrat" panose="00000500000000000000" pitchFamily="2" charset="0"/>
            </a:endParaRPr>
          </a:p>
          <a:p>
            <a:r>
              <a:rPr lang="en-SG" sz="2000" dirty="0" err="1">
                <a:latin typeface="Montserrat" panose="00000500000000000000" pitchFamily="2" charset="0"/>
              </a:rPr>
              <a:t>Keras</a:t>
            </a:r>
            <a:r>
              <a:rPr lang="en-SG" sz="2000" dirty="0">
                <a:latin typeface="Montserrat" panose="00000500000000000000" pitchFamily="2" charset="0"/>
              </a:rPr>
              <a:t> Applications documentation (info about pre-trained models): </a:t>
            </a:r>
            <a:r>
              <a:rPr lang="en-SG" sz="2000" dirty="0">
                <a:latin typeface="Montserrat" panose="00000500000000000000" pitchFamily="2" charset="0"/>
                <a:hlinkClick r:id="rId4"/>
              </a:rPr>
              <a:t>https://keras.io/api/applications/</a:t>
            </a:r>
            <a:endParaRPr lang="en-SG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9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2C9-98C6-65C4-A441-F1CC48AF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Introduction</a:t>
            </a:r>
            <a:endParaRPr lang="en-SG" sz="6600" dirty="0"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830F-B08D-8669-F73B-CB423C68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620" y="1706880"/>
            <a:ext cx="5281824" cy="44653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2400" dirty="0">
                <a:latin typeface="Montserrat" panose="00000500000000000000" pitchFamily="2" charset="0"/>
              </a:rPr>
              <a:t>I chose the </a:t>
            </a:r>
            <a:r>
              <a:rPr lang="en-SG" sz="2400" dirty="0">
                <a:latin typeface="Montserrat" panose="00000500000000000000" pitchFamily="2" charset="0"/>
                <a:hlinkClick r:id="rId2"/>
              </a:rPr>
              <a:t>10 Monkey Species</a:t>
            </a:r>
            <a:r>
              <a:rPr lang="en-SG" sz="2400" dirty="0">
                <a:latin typeface="Montserrat" panose="00000500000000000000" pitchFamily="2" charset="0"/>
              </a:rPr>
              <a:t> dataset as classifying monkey species is helpful in identifying endangered species of monkeys, which helps wildlife rangers in their preservation efforts.</a:t>
            </a:r>
          </a:p>
        </p:txBody>
      </p:sp>
      <p:pic>
        <p:nvPicPr>
          <p:cNvPr id="4" name="Picture 3" descr="A monkey on a tree branch&#10;&#10;Description automatically generated">
            <a:extLst>
              <a:ext uri="{FF2B5EF4-FFF2-40B4-BE49-F238E27FC236}">
                <a16:creationId xmlns:a16="http://schemas.microsoft.com/office/drawing/2014/main" id="{4B1FD2A6-B659-A630-2815-F1087C867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5" t="16792" r="1" b="24260"/>
          <a:stretch/>
        </p:blipFill>
        <p:spPr>
          <a:xfrm>
            <a:off x="6598468" y="1706880"/>
            <a:ext cx="4980916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73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Exploratory Data Analysis</a:t>
            </a:r>
            <a:endParaRPr lang="en-SG" sz="54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ABEC1-CC46-B756-FF94-59F759167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8" r="1501" b="1687"/>
          <a:stretch/>
        </p:blipFill>
        <p:spPr>
          <a:xfrm>
            <a:off x="1218884" y="2719744"/>
            <a:ext cx="4701626" cy="3497281"/>
          </a:xfrm>
          <a:prstGeom prst="rect">
            <a:avLst/>
          </a:prstGeom>
          <a:noFill/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F521DBB-02BC-868E-53DA-076933FA0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665" y="1844824"/>
            <a:ext cx="5082740" cy="503064"/>
          </a:xfrm>
        </p:spPr>
        <p:txBody>
          <a:bodyPr>
            <a:normAutofit/>
          </a:bodyPr>
          <a:lstStyle/>
          <a:p>
            <a:pPr algn="just"/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Classes are all visually distinct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A29F6-4093-1A8A-0641-505019C9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1" t="1" r="19897" b="1"/>
          <a:stretch/>
        </p:blipFill>
        <p:spPr>
          <a:xfrm>
            <a:off x="6526460" y="2699110"/>
            <a:ext cx="4392488" cy="349728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C089BF-F81B-2999-6220-CF03D5FA9467}"/>
              </a:ext>
            </a:extLst>
          </p:cNvPr>
          <p:cNvSpPr txBox="1"/>
          <p:nvPr/>
        </p:nvSpPr>
        <p:spPr>
          <a:xfrm>
            <a:off x="1218884" y="1755229"/>
            <a:ext cx="470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000" dirty="0">
                <a:latin typeface="Montserrat" panose="00000500000000000000" pitchFamily="2" charset="0"/>
              </a:rPr>
              <a:t>Classes are quite balanced;</a:t>
            </a:r>
          </a:p>
          <a:p>
            <a:pPr algn="just"/>
            <a:r>
              <a:rPr lang="en-SG" sz="2000" dirty="0">
                <a:latin typeface="Montserrat" panose="00000500000000000000" pitchFamily="2" charset="0"/>
              </a:rPr>
              <a:t>No under-/over-sampling needed</a:t>
            </a:r>
          </a:p>
        </p:txBody>
      </p:sp>
    </p:spTree>
    <p:extLst>
      <p:ext uri="{BB962C8B-B14F-4D97-AF65-F5344CB8AC3E}">
        <p14:creationId xmlns:p14="http://schemas.microsoft.com/office/powerpoint/2010/main" val="18408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5400">
                <a:solidFill>
                  <a:schemeClr val="accent1"/>
                </a:solidFill>
                <a:latin typeface="Montserrat Black" panose="00000A00000000000000" pitchFamily="2" charset="0"/>
              </a:rPr>
              <a:t>Data Preprocessing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235569" cy="2226176"/>
          </a:xfrm>
        </p:spPr>
        <p:txBody>
          <a:bodyPr>
            <a:noAutofit/>
          </a:bodyPr>
          <a:lstStyle/>
          <a:p>
            <a:pPr algn="dist"/>
            <a:r>
              <a:rPr lang="en-SG" sz="1800" dirty="0">
                <a:latin typeface="Montserrat" panose="00000500000000000000" pitchFamily="2" charset="0"/>
              </a:rPr>
              <a:t>Images are roughly square in shape, and won’t be distorted much upon resizing</a:t>
            </a:r>
          </a:p>
          <a:p>
            <a:pPr algn="dist"/>
            <a:r>
              <a:rPr lang="en-SG" sz="1800" dirty="0">
                <a:latin typeface="Montserrat" panose="00000500000000000000" pitchFamily="2" charset="0"/>
              </a:rPr>
              <a:t>Pixel values were normalised to the range [0, 1] for numerical stability</a:t>
            </a:r>
          </a:p>
          <a:p>
            <a:pPr algn="dist"/>
            <a:r>
              <a:rPr lang="en-SG" sz="1800" dirty="0">
                <a:latin typeface="Montserrat" panose="00000500000000000000" pitchFamily="2" charset="0"/>
              </a:rPr>
              <a:t>Moderate data augmentation was applied to help with generalisation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E82C5-252D-3177-ED01-4AA844690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"/>
          <a:stretch/>
        </p:blipFill>
        <p:spPr>
          <a:xfrm>
            <a:off x="6550081" y="1706880"/>
            <a:ext cx="5376979" cy="4876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146FB-5D73-C92E-811E-2ECE2FD2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149080"/>
            <a:ext cx="3888432" cy="22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Baseline Model</a:t>
            </a:r>
            <a:endParaRPr lang="en-SG" sz="54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algn="just"/>
            <a:r>
              <a:rPr lang="en-SG" sz="1800" dirty="0">
                <a:latin typeface="Montserrat" panose="00000500000000000000" pitchFamily="2" charset="0"/>
              </a:rPr>
              <a:t>A vanilla CNN was trained from scratch to act as a baseline</a:t>
            </a:r>
          </a:p>
          <a:p>
            <a:pPr algn="just"/>
            <a:r>
              <a:rPr lang="en-SG" sz="1800" dirty="0">
                <a:latin typeface="Montserrat" panose="00000500000000000000" pitchFamily="2" charset="0"/>
              </a:rPr>
              <a:t>Leaky ReLU was used to avoid the vanishing gradient problem</a:t>
            </a:r>
          </a:p>
          <a:p>
            <a:pPr algn="just"/>
            <a:r>
              <a:rPr lang="en-SG" sz="1800" dirty="0">
                <a:latin typeface="Montserrat" panose="00000500000000000000" pitchFamily="2" charset="0"/>
              </a:rPr>
              <a:t>A small image size was used to speed up training</a:t>
            </a:r>
          </a:p>
          <a:p>
            <a:pPr algn="just"/>
            <a:r>
              <a:rPr lang="en-SG" sz="1800" dirty="0">
                <a:latin typeface="Montserrat" panose="00000500000000000000" pitchFamily="2" charset="0"/>
              </a:rPr>
              <a:t>Due to the small input size, average pooling is better suited as it preserves more information</a:t>
            </a:r>
          </a:p>
          <a:p>
            <a:pPr algn="just"/>
            <a:r>
              <a:rPr lang="en-SG" sz="1800" dirty="0">
                <a:latin typeface="Montserrat" panose="00000500000000000000" pitchFamily="2" charset="0"/>
              </a:rPr>
              <a:t>2 convolutional layers were put between each pooling layer to increase learning capacity while maintaining a small input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F265C-8841-9162-FE78-C677CD48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18" y="1706880"/>
            <a:ext cx="4544855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243" y="260648"/>
            <a:ext cx="10360501" cy="1223963"/>
          </a:xfrm>
        </p:spPr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Additional Models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6EE9-0A9C-F7F2-F703-7E1BBC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243" y="1715016"/>
            <a:ext cx="5105185" cy="1657959"/>
          </a:xfrm>
        </p:spPr>
        <p:txBody>
          <a:bodyPr>
            <a:noAutofit/>
          </a:bodyPr>
          <a:lstStyle/>
          <a:p>
            <a:pPr algn="just"/>
            <a:r>
              <a:rPr lang="en-SG" sz="1600" dirty="0">
                <a:latin typeface="Montserrat" panose="00000500000000000000" pitchFamily="2" charset="0"/>
              </a:rPr>
              <a:t>Due to the distinctiveness of each class and small size of the dataset (~1200 images), most of the pre-trained models were able to achieve perfect accuracy with a 1-layer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D0C2D-F5DE-9A18-301B-5B92412F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3" y="3372975"/>
            <a:ext cx="5616624" cy="253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3D39D-B318-0221-FFE6-F3DA6C52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33" y="3372975"/>
            <a:ext cx="4880112" cy="1106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DE89D-71AF-CA47-C960-8C0105D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4768820"/>
            <a:ext cx="4836899" cy="14684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DD1E33-E002-E706-F32A-94A32018D933}"/>
              </a:ext>
            </a:extLst>
          </p:cNvPr>
          <p:cNvSpPr txBox="1">
            <a:spLocks/>
          </p:cNvSpPr>
          <p:nvPr/>
        </p:nvSpPr>
        <p:spPr>
          <a:xfrm>
            <a:off x="6872867" y="1715016"/>
            <a:ext cx="4836899" cy="165795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1600" dirty="0" err="1">
                <a:latin typeface="Montserrat" panose="00000500000000000000" pitchFamily="2" charset="0"/>
              </a:rPr>
              <a:t>Hypertuning</a:t>
            </a:r>
            <a:r>
              <a:rPr lang="en-SG" sz="1600" dirty="0">
                <a:latin typeface="Montserrat" panose="00000500000000000000" pitchFamily="2" charset="0"/>
              </a:rPr>
              <a:t> was focused on the input shapes and optimisers</a:t>
            </a:r>
          </a:p>
          <a:p>
            <a:pPr algn="just"/>
            <a:r>
              <a:rPr lang="en-SG" sz="1600" dirty="0">
                <a:latin typeface="Montserrat" panose="00000500000000000000" pitchFamily="2" charset="0"/>
              </a:rPr>
              <a:t>The best models perform over 1000x better* than the baseline while having as little as 2.5x the number of parameters!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332E-7118-C8BB-FA96-DA7B2ED12495}"/>
              </a:ext>
            </a:extLst>
          </p:cNvPr>
          <p:cNvSpPr txBox="1"/>
          <p:nvPr/>
        </p:nvSpPr>
        <p:spPr>
          <a:xfrm>
            <a:off x="6900133" y="6361583"/>
            <a:ext cx="49549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i="1" dirty="0">
                <a:solidFill>
                  <a:schemeClr val="tx2"/>
                </a:solidFill>
                <a:latin typeface="Montserrat" panose="00000500000000000000" pitchFamily="2" charset="0"/>
              </a:rPr>
              <a:t>*Calculated by taking the ratios between their test losses</a:t>
            </a:r>
          </a:p>
        </p:txBody>
      </p:sp>
    </p:spTree>
    <p:extLst>
      <p:ext uri="{BB962C8B-B14F-4D97-AF65-F5344CB8AC3E}">
        <p14:creationId xmlns:p14="http://schemas.microsoft.com/office/powerpoint/2010/main" val="386137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Evalutaion And Analysis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E61A4F-50EE-2BD5-046C-12AF52A5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88839"/>
              </p:ext>
            </p:extLst>
          </p:nvPr>
        </p:nvGraphicFramePr>
        <p:xfrm>
          <a:off x="1413892" y="2806751"/>
          <a:ext cx="8869348" cy="377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057">
                  <a:extLst>
                    <a:ext uri="{9D8B030D-6E8A-4147-A177-3AD203B41FA5}">
                      <a16:colId xmlns:a16="http://schemas.microsoft.com/office/drawing/2014/main" val="2494788293"/>
                    </a:ext>
                  </a:extLst>
                </a:gridCol>
                <a:gridCol w="2750896">
                  <a:extLst>
                    <a:ext uri="{9D8B030D-6E8A-4147-A177-3AD203B41FA5}">
                      <a16:colId xmlns:a16="http://schemas.microsoft.com/office/drawing/2014/main" val="3891742740"/>
                    </a:ext>
                  </a:extLst>
                </a:gridCol>
                <a:gridCol w="1737395">
                  <a:extLst>
                    <a:ext uri="{9D8B030D-6E8A-4147-A177-3AD203B41FA5}">
                      <a16:colId xmlns:a16="http://schemas.microsoft.com/office/drawing/2014/main" val="1197724965"/>
                    </a:ext>
                  </a:extLst>
                </a:gridCol>
              </a:tblGrid>
              <a:tr h="48695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39591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Vanilla CNN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81.9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0.8351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90287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0.0238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6743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0.0303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0669"/>
                  </a:ext>
                </a:extLst>
              </a:tr>
              <a:tr h="486953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latin typeface="Montserrat" panose="00000500000000000000" pitchFamily="2" charset="0"/>
                        </a:rPr>
                        <a:t>EfficientNetB2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latin typeface="Montserrat" panose="00000500000000000000" pitchFamily="2" charset="0"/>
                        </a:rPr>
                        <a:t>100.0 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latin typeface="Montserrat" panose="00000500000000000000" pitchFamily="2" charset="0"/>
                        </a:rPr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34059"/>
                  </a:ext>
                </a:extLst>
              </a:tr>
              <a:tr h="48695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EfficientNetV2B1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100.0 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38132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ResNet50V2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100.0 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latin typeface="Montserrat" panose="00000500000000000000" pitchFamily="2" charset="0"/>
                        </a:rPr>
                        <a:t>0.0055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24483"/>
                  </a:ext>
                </a:extLst>
              </a:tr>
              <a:tr h="486953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Montserrat" panose="00000500000000000000" pitchFamily="2" charset="0"/>
                        </a:rPr>
                        <a:t>EfficientNetV2B1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Montserrat" panose="00000500000000000000" pitchFamily="2" charset="0"/>
                        </a:rPr>
                        <a:t>100.0 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latin typeface="Montserrat" panose="00000500000000000000" pitchFamily="2" charset="0"/>
                        </a:rPr>
                        <a:t>0.0011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8322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BEAD6B-8AA1-A2B3-74F6-1E824995E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1628800"/>
            <a:ext cx="9289032" cy="1002040"/>
          </a:xfrm>
        </p:spPr>
        <p:txBody>
          <a:bodyPr>
            <a:noAutofit/>
          </a:bodyPr>
          <a:lstStyle/>
          <a:p>
            <a:pPr algn="just"/>
            <a:r>
              <a:rPr lang="en-SG" sz="1600" dirty="0">
                <a:latin typeface="Montserrat" panose="00000500000000000000" pitchFamily="2" charset="0"/>
              </a:rPr>
              <a:t>Test accuracy is shown here as it is an intuitive measure of performance that is easy to interpret</a:t>
            </a:r>
          </a:p>
          <a:p>
            <a:pPr algn="just"/>
            <a:r>
              <a:rPr lang="en-SG" sz="1600" dirty="0">
                <a:latin typeface="Montserrat" panose="00000500000000000000" pitchFamily="2" charset="0"/>
              </a:rPr>
              <a:t>Multiple models achieved 100% accuracy, so loss is needed as a more precise measure</a:t>
            </a:r>
          </a:p>
        </p:txBody>
      </p:sp>
    </p:spTree>
    <p:extLst>
      <p:ext uri="{BB962C8B-B14F-4D97-AF65-F5344CB8AC3E}">
        <p14:creationId xmlns:p14="http://schemas.microsoft.com/office/powerpoint/2010/main" val="4984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Evalutaion And Analysis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BEAD6B-8AA1-A2B3-74F6-1E824995E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16485" cy="786016"/>
          </a:xfrm>
        </p:spPr>
        <p:txBody>
          <a:bodyPr>
            <a:normAutofit/>
          </a:bodyPr>
          <a:lstStyle/>
          <a:p>
            <a:pPr algn="just"/>
            <a:r>
              <a:rPr lang="en-SG" sz="2000" dirty="0">
                <a:latin typeface="Montserrat" panose="00000500000000000000" pitchFamily="2" charset="0"/>
              </a:rPr>
              <a:t>Learning curves show that the 2 best models (EfficientNetB2 and EfficientNetV2B1) are not overfitted despite the absurdly low losses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33091-A51A-57E7-E610-9A93870F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48" y="2755031"/>
            <a:ext cx="4729564" cy="3718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A7396-9C50-EBD8-AB8F-A731A7DD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755032"/>
            <a:ext cx="4764892" cy="37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709E118-B9A8-6921-AE1D-DAD0A5DE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69586"/>
            <a:ext cx="4695189" cy="4722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0A1B5-1A1F-6400-5813-896B999D8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1823132"/>
            <a:ext cx="4695189" cy="4668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A4F88-7AA2-284A-1D9C-9540154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88" y="274637"/>
            <a:ext cx="10525532" cy="1223963"/>
          </a:xfrm>
        </p:spPr>
        <p:txBody>
          <a:bodyPr>
            <a:norm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Montserrat Black" panose="00000A00000000000000" pitchFamily="2" charset="0"/>
              </a:rPr>
              <a:t>Model Optimisation</a:t>
            </a:r>
            <a:endParaRPr lang="en-SG" sz="6000" dirty="0">
              <a:solidFill>
                <a:schemeClr val="accent1"/>
              </a:solidFill>
              <a:latin typeface="Montserrat Black" panose="00000A00000000000000" pitchFamily="2" charset="0"/>
            </a:endParaRPr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6D0909A1-4C67-4889-82CF-4C92F819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5711"/>
              </p:ext>
            </p:extLst>
          </p:nvPr>
        </p:nvGraphicFramePr>
        <p:xfrm>
          <a:off x="1053852" y="3425408"/>
          <a:ext cx="6048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956181481"/>
                    </a:ext>
                  </a:extLst>
                </a:gridCol>
                <a:gridCol w="1421114">
                  <a:extLst>
                    <a:ext uri="{9D8B030D-6E8A-4147-A177-3AD203B41FA5}">
                      <a16:colId xmlns:a16="http://schemas.microsoft.com/office/drawing/2014/main" val="2032065745"/>
                    </a:ext>
                  </a:extLst>
                </a:gridCol>
                <a:gridCol w="1856567">
                  <a:extLst>
                    <a:ext uri="{9D8B030D-6E8A-4147-A177-3AD203B41FA5}">
                      <a16:colId xmlns:a16="http://schemas.microsoft.com/office/drawing/2014/main" val="89119543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19517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Latency* (</a:t>
                      </a:r>
                      <a:r>
                        <a:rPr lang="en-SG" sz="1800" dirty="0" err="1">
                          <a:latin typeface="Montserrat" panose="00000500000000000000" pitchFamily="2" charset="0"/>
                        </a:rPr>
                        <a:t>ms</a:t>
                      </a:r>
                      <a:r>
                        <a:rPr lang="en-SG" sz="180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0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V1 (256x256)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256x256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0.0025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7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V1 (352x352)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256x256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0.0008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Montserrat" panose="00000500000000000000" pitchFamily="2" charset="0"/>
                        </a:rPr>
                        <a:t>V1 (352x352)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352x352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>
                          <a:latin typeface="Montserrat" panose="00000500000000000000" pitchFamily="2" charset="0"/>
                        </a:rPr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V2 (224x224)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0.0049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Montserrat" panose="00000500000000000000" pitchFamily="2" charset="0"/>
                        </a:rPr>
                        <a:t>V2 (320x320)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Montserrat" panose="00000500000000000000" pitchFamily="2" charset="0"/>
                        </a:rPr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Montserrat" panose="00000500000000000000" pitchFamily="2" charset="0"/>
                        </a:rP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latin typeface="Montserrat" panose="00000500000000000000" pitchFamily="2" charset="0"/>
                        </a:rPr>
                        <a:t>0.0011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V2 (320x320)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320x320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latin typeface="Montserrat" panose="00000500000000000000" pitchFamily="2" charset="0"/>
                        </a:rPr>
                        <a:t>0.0007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4857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8D1671A-2A4B-86F0-F0D4-5CD596EB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 b="800"/>
          <a:stretch/>
        </p:blipFill>
        <p:spPr>
          <a:xfrm>
            <a:off x="7246540" y="1845133"/>
            <a:ext cx="4695189" cy="464658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6EF7865-6C8C-5E86-58AB-6A7AAEEF3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1628799"/>
            <a:ext cx="6048672" cy="1728193"/>
          </a:xfrm>
        </p:spPr>
        <p:txBody>
          <a:bodyPr>
            <a:noAutofit/>
          </a:bodyPr>
          <a:lstStyle/>
          <a:p>
            <a:pPr algn="just"/>
            <a:r>
              <a:rPr lang="en-SG" sz="1600" dirty="0">
                <a:latin typeface="Montserrat" panose="00000500000000000000" pitchFamily="2" charset="0"/>
              </a:rPr>
              <a:t>Inference latency is another important factor to consider when deploying to mobile where computing resources are limited</a:t>
            </a:r>
          </a:p>
          <a:p>
            <a:pPr algn="just"/>
            <a:r>
              <a:rPr lang="en-SG" sz="1600" dirty="0" err="1">
                <a:latin typeface="Montserrat" panose="00000500000000000000" pitchFamily="2" charset="0"/>
              </a:rPr>
              <a:t>EfficientNet</a:t>
            </a:r>
            <a:r>
              <a:rPr lang="en-SG" sz="1600" dirty="0">
                <a:latin typeface="Montserrat" panose="00000500000000000000" pitchFamily="2" charset="0"/>
              </a:rPr>
              <a:t> models were originally trained on progressively larger images and generalise well to different image sizes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7D7E9-F6B1-CA2E-BBE9-14C0761B4BD1}"/>
              </a:ext>
            </a:extLst>
          </p:cNvPr>
          <p:cNvSpPr txBox="1"/>
          <p:nvPr/>
        </p:nvSpPr>
        <p:spPr>
          <a:xfrm>
            <a:off x="1053852" y="60897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200" i="1" dirty="0">
                <a:solidFill>
                  <a:schemeClr val="tx2"/>
                </a:solidFill>
                <a:latin typeface="Montserrat" panose="00000500000000000000" pitchFamily="2" charset="0"/>
              </a:rPr>
              <a:t>*Latency was measured using the best of 3 consecutive runs on 1000 batched images on the GPU. This minimises error due to cold cache and overhead from copying memory to the GPU.</a:t>
            </a:r>
          </a:p>
        </p:txBody>
      </p:sp>
    </p:spTree>
    <p:extLst>
      <p:ext uri="{BB962C8B-B14F-4D97-AF65-F5344CB8AC3E}">
        <p14:creationId xmlns:p14="http://schemas.microsoft.com/office/powerpoint/2010/main" val="11316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864605-3e28-47f2-ac07-f9c3b17770d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0EB01BEFCA04DB260DD20F011C5B8" ma:contentTypeVersion="15" ma:contentTypeDescription="Create a new document." ma:contentTypeScope="" ma:versionID="46f6738b2d41b0d09a2525146677d761">
  <xsd:schema xmlns:xsd="http://www.w3.org/2001/XMLSchema" xmlns:xs="http://www.w3.org/2001/XMLSchema" xmlns:p="http://schemas.microsoft.com/office/2006/metadata/properties" xmlns:ns3="e4864605-3e28-47f2-ac07-f9c3b17770d4" xmlns:ns4="ee954e89-dc20-47ee-83ce-5fbd8dfe70e6" targetNamespace="http://schemas.microsoft.com/office/2006/metadata/properties" ma:root="true" ma:fieldsID="f514b680477faf3a5d7bcc8e7e59dab5" ns3:_="" ns4:_="">
    <xsd:import namespace="e4864605-3e28-47f2-ac07-f9c3b17770d4"/>
    <xsd:import namespace="ee954e89-dc20-47ee-83ce-5fbd8dfe70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64605-3e28-47f2-ac07-f9c3b1777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54e89-dc20-47ee-83ce-5fbd8dfe70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e4864605-3e28-47f2-ac07-f9c3b17770d4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ee954e89-dc20-47ee-83ce-5fbd8dfe70e6"/>
  </ds:schemaRefs>
</ds:datastoreItem>
</file>

<file path=customXml/itemProps2.xml><?xml version="1.0" encoding="utf-8"?>
<ds:datastoreItem xmlns:ds="http://schemas.openxmlformats.org/officeDocument/2006/customXml" ds:itemID="{F65219B8-CDA7-4BB8-A2CA-89F180F30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64605-3e28-47f2-ac07-f9c3b17770d4"/>
    <ds:schemaRef ds:uri="ee954e89-dc20-47ee-83ce-5fbd8dfe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A4B4B0-8142-47C5-A381-4ECF29E975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876</TotalTime>
  <Words>648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Montserrat Black</vt:lpstr>
      <vt:lpstr>Tech 16x9</vt:lpstr>
      <vt:lpstr>DLOR REPORT</vt:lpstr>
      <vt:lpstr>Introduction</vt:lpstr>
      <vt:lpstr>Exploratory Data Analysis</vt:lpstr>
      <vt:lpstr>Data Preprocessing</vt:lpstr>
      <vt:lpstr>Baseline Model</vt:lpstr>
      <vt:lpstr>Additional Models</vt:lpstr>
      <vt:lpstr>Evalutaion And Analysis</vt:lpstr>
      <vt:lpstr>Evalutaion And Analysis</vt:lpstr>
      <vt:lpstr>Model Optimisation</vt:lpstr>
      <vt:lpstr>Android Deployment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DLOR REPORT</dc:title>
  <dc:creator>KIYONN CHAN</dc:creator>
  <cp:lastModifiedBy>KIYONN CHAN</cp:lastModifiedBy>
  <cp:revision>3</cp:revision>
  <dcterms:created xsi:type="dcterms:W3CDTF">2024-02-10T05:34:04Z</dcterms:created>
  <dcterms:modified xsi:type="dcterms:W3CDTF">2024-02-13T15:31:49Z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0x0101003610EB01BEFCA04DB260DD20F011C5B8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