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62" r:id="rId3"/>
    <p:sldId id="267" r:id="rId4"/>
    <p:sldId id="272" r:id="rId5"/>
    <p:sldId id="270" r:id="rId6"/>
    <p:sldId id="289" r:id="rId7"/>
    <p:sldId id="284" r:id="rId8"/>
    <p:sldId id="277" r:id="rId9"/>
    <p:sldId id="275" r:id="rId10"/>
    <p:sldId id="311" r:id="rId11"/>
    <p:sldId id="290" r:id="rId12"/>
  </p:sldIdLst>
  <p:sldSz cx="9144000" cy="5143500" type="screen16x9"/>
  <p:notesSz cx="6858000" cy="9144000"/>
  <p:embeddedFontLst>
    <p:embeddedFont>
      <p:font typeface="DM Sans" pitchFamily="2" charset="0"/>
      <p:regular r:id="rId14"/>
      <p:bold r:id="rId15"/>
      <p:italic r:id="rId16"/>
      <p:boldItalic r:id="rId17"/>
    </p:embeddedFont>
    <p:embeddedFont>
      <p:font typeface="Viga"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B1D7A-4B6B-44EF-A8D6-2724ACDD78D9}" v="95" dt="2023-11-23T01:32:42.179"/>
    <p1510:client id="{D08F28F8-812A-46BD-8689-A967D12C8DD0}" v="3" dt="2023-11-22T16:18:29.123"/>
  </p1510:revLst>
</p1510:revInfo>
</file>

<file path=ppt/tableStyles.xml><?xml version="1.0" encoding="utf-8"?>
<a:tblStyleLst xmlns:a="http://schemas.openxmlformats.org/drawingml/2006/main" def="{D06E07F1-BF8F-4621-9245-96062337A325}">
  <a:tblStyle styleId="{D06E07F1-BF8F-4621-9245-96062337A3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486" y="-56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00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6bdca54fc3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61" r:id="rId5"/>
    <p:sldLayoutId id="2147483666"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statista.com/statistics/1374428/g7-country-burglary-rat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HomeSec</a:t>
            </a:r>
            <a:endParaRPr dirty="0">
              <a:solidFill>
                <a:schemeClr val="lt2"/>
              </a:solidFill>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Next-gen home security for all</a:t>
            </a:r>
          </a:p>
          <a:p>
            <a:pPr marL="0" lvl="0" indent="0" algn="l" rtl="0">
              <a:spcBef>
                <a:spcPts val="0"/>
              </a:spcBef>
              <a:spcAft>
                <a:spcPts val="0"/>
              </a:spcAft>
              <a:buNone/>
            </a:pPr>
            <a:endParaRPr lang="en-US" sz="800" dirty="0"/>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2" name="Google Shape;1292;p4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CHALLENGES/LESSONS LEARNT</a:t>
            </a:r>
            <a:endParaRPr dirty="0"/>
          </a:p>
        </p:txBody>
      </p:sp>
      <p:sp>
        <p:nvSpPr>
          <p:cNvPr id="1328" name="Google Shape;1328;p40"/>
          <p:cNvSpPr txBox="1">
            <a:spLocks noGrp="1"/>
          </p:cNvSpPr>
          <p:nvPr>
            <p:ph type="subTitle" idx="4294967295"/>
          </p:nvPr>
        </p:nvSpPr>
        <p:spPr>
          <a:xfrm>
            <a:off x="699886" y="1253571"/>
            <a:ext cx="7744227" cy="3348167"/>
          </a:xfrm>
          <a:prstGeom prst="rect">
            <a:avLst/>
          </a:prstGeom>
        </p:spPr>
        <p:txBody>
          <a:bodyPr spcFirstLastPara="1" wrap="square" lIns="91425" tIns="91425" rIns="91425" bIns="91425" anchor="t" anchorCtr="0">
            <a:noAutofit/>
          </a:bodyPr>
          <a:lstStyle/>
          <a:p>
            <a:pPr marL="114300" indent="0">
              <a:lnSpc>
                <a:spcPct val="90000"/>
              </a:lnSpc>
              <a:buNone/>
            </a:pPr>
            <a:r>
              <a:rPr lang="en-US" sz="2000" dirty="0"/>
              <a:t>- I wanted to make the addition of new devices to a user’s account as hands-free as possible, but I had difficulty in finding out how to get the information from the device to the cloud without the user typing it in themselves. After doing some research, I decided to use an “</a:t>
            </a:r>
            <a:r>
              <a:rPr lang="en-US" sz="2000" dirty="0" err="1"/>
              <a:t>init</a:t>
            </a:r>
            <a:r>
              <a:rPr lang="en-US" sz="2000" dirty="0"/>
              <a:t>” topic and some wildcards to get the information from the devices to the cloud. And by keeping track of the generated device ID, I also managed to make sure that only that new device could be added to the user’s account, preventing others from adding devices to an account without the </a:t>
            </a:r>
            <a:r>
              <a:rPr lang="en-US" sz="2000"/>
              <a:t>user’s knowledge.</a:t>
            </a:r>
            <a:endParaRPr lang="en-US" sz="2000" dirty="0"/>
          </a:p>
        </p:txBody>
      </p:sp>
    </p:spTree>
    <p:extLst>
      <p:ext uri="{BB962C8B-B14F-4D97-AF65-F5344CB8AC3E}">
        <p14:creationId xmlns:p14="http://schemas.microsoft.com/office/powerpoint/2010/main" val="121361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1032" name="Picture 8">
            <a:extLst>
              <a:ext uri="{FF2B5EF4-FFF2-40B4-BE49-F238E27FC236}">
                <a16:creationId xmlns:a16="http://schemas.microsoft.com/office/drawing/2014/main" id="{860CCCC0-441A-BD13-599A-700989E32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42" y="1169880"/>
            <a:ext cx="5025482" cy="3107359"/>
          </a:xfrm>
          <a:prstGeom prst="rect">
            <a:avLst/>
          </a:prstGeom>
          <a:noFill/>
          <a:extLst>
            <a:ext uri="{909E8E84-426E-40DD-AFC4-6F175D3DCCD1}">
              <a14:hiddenFill xmlns:a14="http://schemas.microsoft.com/office/drawing/2010/main">
                <a:solidFill>
                  <a:srgbClr val="FFFFFF"/>
                </a:solidFill>
              </a14:hiddenFill>
            </a:ext>
          </a:extLst>
        </p:spPr>
      </p:pic>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2" name="TextBox 1">
            <a:extLst>
              <a:ext uri="{FF2B5EF4-FFF2-40B4-BE49-F238E27FC236}">
                <a16:creationId xmlns:a16="http://schemas.microsoft.com/office/drawing/2014/main" id="{99C7C572-4751-A399-7F1B-99A068B2B360}"/>
              </a:ext>
            </a:extLst>
          </p:cNvPr>
          <p:cNvSpPr txBox="1"/>
          <p:nvPr/>
        </p:nvSpPr>
        <p:spPr>
          <a:xfrm>
            <a:off x="2065137" y="4222090"/>
            <a:ext cx="1800493" cy="261610"/>
          </a:xfrm>
          <a:prstGeom prst="rect">
            <a:avLst/>
          </a:prstGeom>
          <a:noFill/>
        </p:spPr>
        <p:txBody>
          <a:bodyPr wrap="none" rtlCol="0">
            <a:spAutoFit/>
          </a:bodyPr>
          <a:lstStyle/>
          <a:p>
            <a:r>
              <a:rPr lang="en-SG" sz="1100" i="1" dirty="0">
                <a:solidFill>
                  <a:schemeClr val="accent1"/>
                </a:solidFill>
                <a:latin typeface="DM Sans" pitchFamily="2" charset="0"/>
              </a:rPr>
              <a:t>Data taken from </a:t>
            </a:r>
            <a:r>
              <a:rPr lang="en-SG" sz="1100" i="1" dirty="0">
                <a:solidFill>
                  <a:schemeClr val="accent1"/>
                </a:solidFill>
                <a:latin typeface="DM Sans" pitchFamily="2" charset="0"/>
                <a:hlinkClick r:id="rId4"/>
              </a:rPr>
              <a:t>Statista</a:t>
            </a:r>
            <a:r>
              <a:rPr lang="en-SG" sz="1100" i="1" dirty="0">
                <a:solidFill>
                  <a:schemeClr val="accent1"/>
                </a:solidFill>
                <a:latin typeface="DM Sans" pitchFamily="2" charset="0"/>
              </a:rPr>
              <a:t>.</a:t>
            </a:r>
          </a:p>
        </p:txBody>
      </p:sp>
      <p:sp>
        <p:nvSpPr>
          <p:cNvPr id="12" name="Text Placeholder 11">
            <a:extLst>
              <a:ext uri="{FF2B5EF4-FFF2-40B4-BE49-F238E27FC236}">
                <a16:creationId xmlns:a16="http://schemas.microsoft.com/office/drawing/2014/main" id="{F05B1B3B-8FB0-BF03-71B8-11F96916A93C}"/>
              </a:ext>
            </a:extLst>
          </p:cNvPr>
          <p:cNvSpPr>
            <a:spLocks noGrp="1"/>
          </p:cNvSpPr>
          <p:nvPr>
            <p:ph type="body" idx="1"/>
          </p:nvPr>
        </p:nvSpPr>
        <p:spPr>
          <a:xfrm>
            <a:off x="5412058" y="1392541"/>
            <a:ext cx="3404838" cy="3105115"/>
          </a:xfrm>
        </p:spPr>
        <p:txBody>
          <a:bodyPr/>
          <a:lstStyle/>
          <a:p>
            <a:pPr marL="139700" indent="0">
              <a:buNone/>
            </a:pPr>
            <a:r>
              <a:rPr lang="en-US" sz="1600" dirty="0"/>
              <a:t>With the extraordinarily high rates of burglary in developed countries, HomeSec aims to act as a shield for the average homeowner with its advanced home security systems. HomeSec instantly detects intrusions, alerts the homeowner, and records video evidence of the burglary.</a:t>
            </a:r>
          </a:p>
          <a:p>
            <a:endParaRPr lang="en-SG"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2" name="Google Shape;1292;p4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TARGET USERS</a:t>
            </a:r>
            <a:endParaRPr dirty="0"/>
          </a:p>
        </p:txBody>
      </p:sp>
      <p:sp>
        <p:nvSpPr>
          <p:cNvPr id="1328" name="Google Shape;1328;p40"/>
          <p:cNvSpPr txBox="1">
            <a:spLocks noGrp="1"/>
          </p:cNvSpPr>
          <p:nvPr>
            <p:ph type="subTitle" idx="4294967295"/>
          </p:nvPr>
        </p:nvSpPr>
        <p:spPr>
          <a:xfrm>
            <a:off x="699886" y="1253571"/>
            <a:ext cx="7744227" cy="3348167"/>
          </a:xfrm>
          <a:prstGeom prst="rect">
            <a:avLst/>
          </a:prstGeom>
        </p:spPr>
        <p:txBody>
          <a:bodyPr spcFirstLastPara="1" wrap="square" lIns="91425" tIns="91425" rIns="91425" bIns="91425" anchor="t" anchorCtr="0">
            <a:noAutofit/>
          </a:bodyPr>
          <a:lstStyle/>
          <a:p>
            <a:pPr marL="114300" indent="0">
              <a:lnSpc>
                <a:spcPct val="90000"/>
              </a:lnSpc>
              <a:buNone/>
            </a:pPr>
            <a:r>
              <a:rPr lang="en-US" sz="2400" dirty="0"/>
              <a:t>HomeSec targets homeowners who want a sense of security knowing that their house will not be broken into when going out. Due to the flexible placement of its sensor suites, HomeSec is able to target homeowners with all sorts of different home layouts.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1852" name="Google Shape;1852;p45"/>
          <p:cNvSpPr txBox="1">
            <a:spLocks noGrp="1"/>
          </p:cNvSpPr>
          <p:nvPr>
            <p:ph type="body" idx="1"/>
          </p:nvPr>
        </p:nvSpPr>
        <p:spPr>
          <a:xfrm>
            <a:off x="3359535" y="1971203"/>
            <a:ext cx="2385945"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Just stick a sensor on and configure it in seconds</a:t>
            </a:r>
            <a:endParaRPr dirty="0"/>
          </a:p>
        </p:txBody>
      </p:sp>
      <p:sp>
        <p:nvSpPr>
          <p:cNvPr id="1853" name="Google Shape;1853;p45"/>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Easy installs</a:t>
            </a:r>
            <a:endParaRPr dirty="0"/>
          </a:p>
        </p:txBody>
      </p:sp>
      <p:sp>
        <p:nvSpPr>
          <p:cNvPr id="1854" name="Google Shape;1854;p45"/>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Alerts you the moment an intrudion happens</a:t>
            </a:r>
            <a:endParaRPr dirty="0"/>
          </a:p>
        </p:txBody>
      </p:sp>
      <p:sp>
        <p:nvSpPr>
          <p:cNvPr id="1855" name="Google Shape;1855;p45"/>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Instant detection</a:t>
            </a:r>
            <a:endParaRPr dirty="0"/>
          </a:p>
        </p:txBody>
      </p:sp>
      <p:sp>
        <p:nvSpPr>
          <p:cNvPr id="1856" name="Google Shape;1856;p45"/>
          <p:cNvSpPr txBox="1">
            <a:spLocks noGrp="1"/>
          </p:cNvSpPr>
          <p:nvPr>
            <p:ph type="body" idx="5"/>
          </p:nvPr>
        </p:nvSpPr>
        <p:spPr>
          <a:xfrm>
            <a:off x="5989320" y="1971203"/>
            <a:ext cx="242316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Automatically alerts you if battery is low or if a device becomes irresponsive</a:t>
            </a:r>
            <a:endParaRPr dirty="0"/>
          </a:p>
        </p:txBody>
      </p:sp>
      <p:sp>
        <p:nvSpPr>
          <p:cNvPr id="1857" name="Google Shape;1857;p45"/>
          <p:cNvSpPr txBox="1">
            <a:spLocks noGrp="1"/>
          </p:cNvSpPr>
          <p:nvPr>
            <p:ph type="title" idx="6"/>
          </p:nvPr>
        </p:nvSpPr>
        <p:spPr>
          <a:xfrm>
            <a:off x="5928360" y="1473360"/>
            <a:ext cx="248412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Maintainance-friendly</a:t>
            </a:r>
            <a:endParaRPr dirty="0"/>
          </a:p>
        </p:txBody>
      </p:sp>
      <p:sp>
        <p:nvSpPr>
          <p:cNvPr id="1858" name="Google Shape;1858;p45"/>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Reminds you if you forget to close a door or window</a:t>
            </a:r>
            <a:endParaRPr dirty="0"/>
          </a:p>
        </p:txBody>
      </p:sp>
      <p:sp>
        <p:nvSpPr>
          <p:cNvPr id="1859" name="Google Shape;1859;p45"/>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Foolproof</a:t>
            </a:r>
            <a:endParaRPr dirty="0"/>
          </a:p>
        </p:txBody>
      </p:sp>
      <p:sp>
        <p:nvSpPr>
          <p:cNvPr id="1860" name="Google Shape;1860;p45"/>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Check on your home anytime on your laptop, phone, or tablet</a:t>
            </a:r>
            <a:endParaRPr dirty="0"/>
          </a:p>
        </p:txBody>
      </p:sp>
      <p:sp>
        <p:nvSpPr>
          <p:cNvPr id="1861" name="Google Shape;1861;p45"/>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24/7 </a:t>
            </a:r>
            <a:r>
              <a:rPr lang="en-SG" dirty="0"/>
              <a:t>surveillance</a:t>
            </a:r>
            <a:endParaRPr dirty="0"/>
          </a:p>
        </p:txBody>
      </p:sp>
      <p:sp>
        <p:nvSpPr>
          <p:cNvPr id="1862" name="Google Shape;1862;p45"/>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Detect forceful entry reliably with shock sensors</a:t>
            </a:r>
            <a:endParaRPr dirty="0"/>
          </a:p>
        </p:txBody>
      </p:sp>
      <p:sp>
        <p:nvSpPr>
          <p:cNvPr id="1863" name="Google Shape;1863;p45"/>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Shock detection</a:t>
            </a:r>
            <a:endParaRPr dirty="0"/>
          </a:p>
        </p:txBody>
      </p:sp>
      <p:cxnSp>
        <p:nvCxnSpPr>
          <p:cNvPr id="1864" name="Google Shape;1864;p45"/>
          <p:cNvCxnSpPr/>
          <p:nvPr/>
        </p:nvCxnSpPr>
        <p:spPr>
          <a:xfrm>
            <a:off x="902250" y="3019250"/>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4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PRODUCTS</a:t>
            </a:r>
            <a:endParaRPr dirty="0"/>
          </a:p>
        </p:txBody>
      </p:sp>
      <p:sp>
        <p:nvSpPr>
          <p:cNvPr id="1485" name="Google Shape;1485;p43"/>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43"/>
          <p:cNvGrpSpPr/>
          <p:nvPr/>
        </p:nvGrpSpPr>
        <p:grpSpPr>
          <a:xfrm>
            <a:off x="5763388" y="1694943"/>
            <a:ext cx="3526417" cy="3305683"/>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44" name="Google Shape;1644;p43"/>
          <p:cNvGraphicFramePr/>
          <p:nvPr>
            <p:extLst>
              <p:ext uri="{D42A27DB-BD31-4B8C-83A1-F6EECF244321}">
                <p14:modId xmlns:p14="http://schemas.microsoft.com/office/powerpoint/2010/main" val="2542524697"/>
              </p:ext>
            </p:extLst>
          </p:nvPr>
        </p:nvGraphicFramePr>
        <p:xfrm>
          <a:off x="620080" y="1076117"/>
          <a:ext cx="5316140" cy="3561654"/>
        </p:xfrm>
        <a:graphic>
          <a:graphicData uri="http://schemas.openxmlformats.org/drawingml/2006/table">
            <a:tbl>
              <a:tblPr>
                <a:noFill/>
                <a:tableStyleId>{D06E07F1-BF8F-4621-9245-96062337A325}</a:tableStyleId>
              </a:tblPr>
              <a:tblGrid>
                <a:gridCol w="1329035">
                  <a:extLst>
                    <a:ext uri="{9D8B030D-6E8A-4147-A177-3AD203B41FA5}">
                      <a16:colId xmlns:a16="http://schemas.microsoft.com/office/drawing/2014/main" val="20000"/>
                    </a:ext>
                  </a:extLst>
                </a:gridCol>
                <a:gridCol w="1329035">
                  <a:extLst>
                    <a:ext uri="{9D8B030D-6E8A-4147-A177-3AD203B41FA5}">
                      <a16:colId xmlns:a16="http://schemas.microsoft.com/office/drawing/2014/main" val="20001"/>
                    </a:ext>
                  </a:extLst>
                </a:gridCol>
                <a:gridCol w="1329035">
                  <a:extLst>
                    <a:ext uri="{9D8B030D-6E8A-4147-A177-3AD203B41FA5}">
                      <a16:colId xmlns:a16="http://schemas.microsoft.com/office/drawing/2014/main" val="20002"/>
                    </a:ext>
                  </a:extLst>
                </a:gridCol>
                <a:gridCol w="1329035">
                  <a:extLst>
                    <a:ext uri="{9D8B030D-6E8A-4147-A177-3AD203B41FA5}">
                      <a16:colId xmlns:a16="http://schemas.microsoft.com/office/drawing/2014/main" val="20003"/>
                    </a:ext>
                  </a:extLst>
                </a:gridCol>
              </a:tblGrid>
              <a:tr h="561687">
                <a:tc>
                  <a:txBody>
                    <a:bodyPr/>
                    <a:lstStyle/>
                    <a:p>
                      <a:pPr marL="0" lvl="0" indent="0" algn="ctr" rtl="0">
                        <a:spcBef>
                          <a:spcPts val="0"/>
                        </a:spcBef>
                        <a:spcAft>
                          <a:spcPts val="0"/>
                        </a:spcAft>
                        <a:buNone/>
                      </a:pPr>
                      <a:r>
                        <a:rPr lang="en" sz="1800" dirty="0">
                          <a:solidFill>
                            <a:schemeClr val="lt2"/>
                          </a:solidFill>
                          <a:latin typeface="Viga"/>
                          <a:ea typeface="Viga"/>
                          <a:cs typeface="Viga"/>
                          <a:sym typeface="Viga"/>
                        </a:rPr>
                        <a:t>Feature</a:t>
                      </a:r>
                      <a:endParaRPr sz="1800" dirty="0">
                        <a:solidFill>
                          <a:schemeClr val="lt2"/>
                        </a:solidFill>
                        <a:latin typeface="Viga"/>
                        <a:ea typeface="Viga"/>
                        <a:cs typeface="Viga"/>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marL="0" lvl="0" indent="0" algn="ctr" rtl="0">
                        <a:spcBef>
                          <a:spcPts val="0"/>
                        </a:spcBef>
                        <a:spcAft>
                          <a:spcPts val="0"/>
                        </a:spcAft>
                        <a:buNone/>
                      </a:pPr>
                      <a:r>
                        <a:rPr lang="en" sz="1800" dirty="0">
                          <a:solidFill>
                            <a:schemeClr val="lt2"/>
                          </a:solidFill>
                          <a:latin typeface="Viga"/>
                          <a:ea typeface="Viga"/>
                          <a:cs typeface="Viga"/>
                          <a:sym typeface="Viga"/>
                        </a:rPr>
                        <a:t>HomeSec</a:t>
                      </a:r>
                      <a:endParaRPr sz="1800" dirty="0">
                        <a:solidFill>
                          <a:schemeClr val="lt2"/>
                        </a:solidFill>
                        <a:latin typeface="Viga"/>
                        <a:ea typeface="Viga"/>
                        <a:cs typeface="Viga"/>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marL="0" lvl="0" indent="0" algn="ctr" rtl="0">
                        <a:spcBef>
                          <a:spcPts val="0"/>
                        </a:spcBef>
                        <a:spcAft>
                          <a:spcPts val="0"/>
                        </a:spcAft>
                        <a:buNone/>
                      </a:pPr>
                      <a:r>
                        <a:rPr lang="en-SG" sz="1800" dirty="0">
                          <a:solidFill>
                            <a:schemeClr val="lt2"/>
                          </a:solidFill>
                          <a:latin typeface="Viga"/>
                          <a:ea typeface="Viga"/>
                          <a:cs typeface="Viga"/>
                          <a:sym typeface="Viga"/>
                        </a:rPr>
                        <a:t>SimpliSafe</a:t>
                      </a:r>
                      <a:endParaRPr sz="1800" dirty="0">
                        <a:solidFill>
                          <a:schemeClr val="lt2"/>
                        </a:solidFill>
                        <a:latin typeface="Viga"/>
                        <a:ea typeface="Viga"/>
                        <a:cs typeface="Viga"/>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marL="0" lvl="0" indent="0" algn="ctr" rtl="0">
                        <a:spcBef>
                          <a:spcPts val="0"/>
                        </a:spcBef>
                        <a:spcAft>
                          <a:spcPts val="0"/>
                        </a:spcAft>
                        <a:buNone/>
                      </a:pPr>
                      <a:r>
                        <a:rPr lang="en-SG" sz="1800" dirty="0">
                          <a:solidFill>
                            <a:schemeClr val="lt2"/>
                          </a:solidFill>
                          <a:latin typeface="Viga"/>
                          <a:ea typeface="Viga"/>
                          <a:cs typeface="Viga"/>
                          <a:sym typeface="Viga"/>
                        </a:rPr>
                        <a:t>ADT</a:t>
                      </a: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gradFill>
                      <a:gsLst>
                        <a:gs pos="0">
                          <a:srgbClr val="8BE3FF"/>
                        </a:gs>
                        <a:gs pos="100000">
                          <a:srgbClr val="ACFFD9"/>
                        </a:gs>
                      </a:gsLst>
                      <a:lin ang="5400700" scaled="0"/>
                    </a:gradFill>
                  </a:tcPr>
                </a:tc>
                <a:extLst>
                  <a:ext uri="{0D108BD9-81ED-4DB2-BD59-A6C34878D82A}">
                    <a16:rowId xmlns:a16="http://schemas.microsoft.com/office/drawing/2014/main" val="10000"/>
                  </a:ext>
                </a:extLst>
              </a:tr>
              <a:tr h="561687">
                <a:tc>
                  <a:txBody>
                    <a:bodyPr/>
                    <a:lstStyle/>
                    <a:p>
                      <a:pPr marL="0" lvl="0" indent="0" algn="ctr" rtl="0">
                        <a:spcBef>
                          <a:spcPts val="0"/>
                        </a:spcBef>
                        <a:spcAft>
                          <a:spcPts val="0"/>
                        </a:spcAft>
                        <a:buNone/>
                      </a:pPr>
                      <a:r>
                        <a:rPr lang="en" dirty="0">
                          <a:solidFill>
                            <a:schemeClr val="lt2"/>
                          </a:solidFill>
                          <a:latin typeface="DM Sans"/>
                          <a:ea typeface="DM Sans"/>
                          <a:cs typeface="DM Sans"/>
                          <a:sym typeface="DM Sans"/>
                        </a:rPr>
                        <a:t>Easy installation</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t>❌</a:t>
                      </a:r>
                      <a:endParaRPr lang="en-SG"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61687">
                <a:tc>
                  <a:txBody>
                    <a:bodyPr/>
                    <a:lstStyle/>
                    <a:p>
                      <a:pPr marL="0" lvl="0" indent="0" algn="ctr" rtl="0">
                        <a:spcBef>
                          <a:spcPts val="0"/>
                        </a:spcBef>
                        <a:spcAft>
                          <a:spcPts val="0"/>
                        </a:spcAft>
                        <a:buNone/>
                      </a:pPr>
                      <a:r>
                        <a:rPr lang="en" dirty="0">
                          <a:solidFill>
                            <a:schemeClr val="lt2"/>
                          </a:solidFill>
                          <a:latin typeface="DM Sans"/>
                          <a:ea typeface="DM Sans"/>
                          <a:cs typeface="DM Sans"/>
                          <a:sym typeface="DM Sans"/>
                        </a:rPr>
                        <a:t>User-friendly</a:t>
                      </a:r>
                    </a:p>
                    <a:p>
                      <a:pPr marL="0" lvl="0" indent="0" algn="ctr" rtl="0">
                        <a:spcBef>
                          <a:spcPts val="0"/>
                        </a:spcBef>
                        <a:spcAft>
                          <a:spcPts val="0"/>
                        </a:spcAft>
                        <a:buNone/>
                      </a:pPr>
                      <a:r>
                        <a:rPr lang="en-SG" dirty="0">
                          <a:solidFill>
                            <a:schemeClr val="lt2"/>
                          </a:solidFill>
                          <a:latin typeface="DM Sans"/>
                          <a:ea typeface="DM Sans"/>
                          <a:cs typeface="DM Sans"/>
                          <a:sym typeface="DM Sans"/>
                        </a:rPr>
                        <a:t>I</a:t>
                      </a:r>
                      <a:r>
                        <a:rPr lang="en" dirty="0">
                          <a:solidFill>
                            <a:schemeClr val="lt2"/>
                          </a:solidFill>
                          <a:latin typeface="DM Sans"/>
                          <a:ea typeface="DM Sans"/>
                          <a:cs typeface="DM Sans"/>
                          <a:sym typeface="DM Sans"/>
                        </a:rPr>
                        <a:t>nterface</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61687">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Cameras</a:t>
                      </a: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61687">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Entry detection</a:t>
                      </a: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3375348608"/>
                  </a:ext>
                </a:extLst>
              </a:tr>
              <a:tr h="561687">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Shock detection</a:t>
                      </a: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solidFill>
                            <a:schemeClr val="lt2"/>
                          </a:solidFill>
                          <a:latin typeface="DM Sans"/>
                          <a:ea typeface="DM Sans"/>
                          <a:cs typeface="DM Sans"/>
                          <a:sym typeface="DM Sans"/>
                        </a:rPr>
                        <a:t>✅</a:t>
                      </a:r>
                      <a:endParaRPr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t>❌</a:t>
                      </a:r>
                      <a:endParaRPr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SG" dirty="0"/>
                        <a:t>❌</a:t>
                      </a:r>
                      <a:endParaRPr lang="en-SG" dirty="0">
                        <a:solidFill>
                          <a:schemeClr val="lt2"/>
                        </a:solidFill>
                        <a:latin typeface="DM Sans"/>
                        <a:ea typeface="DM Sans"/>
                        <a:cs typeface="DM Sans"/>
                        <a:sym typeface="DM Sans"/>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251997545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diagram of a computer&#10;&#10;Description automatically generated">
            <a:extLst>
              <a:ext uri="{FF2B5EF4-FFF2-40B4-BE49-F238E27FC236}">
                <a16:creationId xmlns:a16="http://schemas.microsoft.com/office/drawing/2014/main" id="{4F35D6A5-60E8-67D6-C68C-7780F0CE478E}"/>
              </a:ext>
            </a:extLst>
          </p:cNvPr>
          <p:cNvPicPr>
            <a:picLocks noChangeAspect="1"/>
          </p:cNvPicPr>
          <p:nvPr/>
        </p:nvPicPr>
        <p:blipFill>
          <a:blip r:embed="rId3"/>
          <a:stretch>
            <a:fillRect/>
          </a:stretch>
        </p:blipFill>
        <p:spPr>
          <a:xfrm>
            <a:off x="2364057" y="959006"/>
            <a:ext cx="3989585" cy="4114782"/>
          </a:xfrm>
          <a:prstGeom prst="rect">
            <a:avLst/>
          </a:prstGeom>
        </p:spPr>
      </p:pic>
      <p:sp>
        <p:nvSpPr>
          <p:cNvPr id="6" name="Title 5">
            <a:extLst>
              <a:ext uri="{FF2B5EF4-FFF2-40B4-BE49-F238E27FC236}">
                <a16:creationId xmlns:a16="http://schemas.microsoft.com/office/drawing/2014/main" id="{BA2FA077-0B94-6D4F-243D-2810D4FE620D}"/>
              </a:ext>
            </a:extLst>
          </p:cNvPr>
          <p:cNvSpPr>
            <a:spLocks noGrp="1"/>
          </p:cNvSpPr>
          <p:nvPr>
            <p:ph type="title"/>
          </p:nvPr>
        </p:nvSpPr>
        <p:spPr>
          <a:xfrm>
            <a:off x="304533" y="158933"/>
            <a:ext cx="8534934" cy="852111"/>
          </a:xfrm>
        </p:spPr>
        <p:txBody>
          <a:bodyPr/>
          <a:lstStyle/>
          <a:p>
            <a:pPr algn="l"/>
            <a:r>
              <a:rPr lang="en-SG" sz="3600" dirty="0"/>
              <a:t>SYSTEM ARCHITECHTURE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ASSUMPTIONS</a:t>
            </a:r>
            <a:endParaRPr dirty="0"/>
          </a:p>
        </p:txBody>
      </p:sp>
      <p:sp>
        <p:nvSpPr>
          <p:cNvPr id="2796" name="Google Shape;2796;p57"/>
          <p:cNvSpPr/>
          <p:nvPr/>
        </p:nvSpPr>
        <p:spPr>
          <a:xfrm>
            <a:off x="1820063" y="2628899"/>
            <a:ext cx="927329" cy="539756"/>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7"/>
          <p:cNvSpPr txBox="1">
            <a:spLocks noGrp="1"/>
          </p:cNvSpPr>
          <p:nvPr>
            <p:ph type="body" idx="4294967295"/>
          </p:nvPr>
        </p:nvSpPr>
        <p:spPr>
          <a:xfrm>
            <a:off x="1210839" y="3546454"/>
            <a:ext cx="2145775" cy="8843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User always has internet connection to access their dashboard</a:t>
            </a:r>
            <a:endParaRPr sz="1400" dirty="0"/>
          </a:p>
        </p:txBody>
      </p:sp>
      <p:sp>
        <p:nvSpPr>
          <p:cNvPr id="2799" name="Google Shape;2799;p57"/>
          <p:cNvSpPr/>
          <p:nvPr/>
        </p:nvSpPr>
        <p:spPr>
          <a:xfrm>
            <a:off x="3345575" y="2628899"/>
            <a:ext cx="927329" cy="539756"/>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7"/>
          <p:cNvSpPr/>
          <p:nvPr/>
        </p:nvSpPr>
        <p:spPr>
          <a:xfrm>
            <a:off x="4871075" y="2628899"/>
            <a:ext cx="927329" cy="539756"/>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7"/>
          <p:cNvSpPr/>
          <p:nvPr/>
        </p:nvSpPr>
        <p:spPr>
          <a:xfrm>
            <a:off x="6396575" y="2628899"/>
            <a:ext cx="927329" cy="539756"/>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7"/>
          <p:cNvSpPr txBox="1">
            <a:spLocks noGrp="1"/>
          </p:cNvSpPr>
          <p:nvPr>
            <p:ph type="body" idx="4294967295"/>
          </p:nvPr>
        </p:nvSpPr>
        <p:spPr>
          <a:xfrm>
            <a:off x="4437532" y="3598201"/>
            <a:ext cx="1795179" cy="7586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SG" sz="1400" dirty="0"/>
              <a:t>The physical devices are extremely reliable</a:t>
            </a:r>
            <a:endParaRPr sz="1400" dirty="0"/>
          </a:p>
        </p:txBody>
      </p:sp>
      <p:sp>
        <p:nvSpPr>
          <p:cNvPr id="2804" name="Google Shape;2804;p57"/>
          <p:cNvSpPr txBox="1">
            <a:spLocks noGrp="1"/>
          </p:cNvSpPr>
          <p:nvPr>
            <p:ph type="body" idx="4294967295"/>
          </p:nvPr>
        </p:nvSpPr>
        <p:spPr>
          <a:xfrm>
            <a:off x="2850776" y="1210736"/>
            <a:ext cx="1909483" cy="105073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User installs the sensors firmly so that they don’t fall off easily</a:t>
            </a:r>
            <a:endParaRPr sz="1400" dirty="0"/>
          </a:p>
        </p:txBody>
      </p:sp>
      <p:sp>
        <p:nvSpPr>
          <p:cNvPr id="2806" name="Google Shape;2806;p57"/>
          <p:cNvSpPr txBox="1">
            <a:spLocks noGrp="1"/>
          </p:cNvSpPr>
          <p:nvPr>
            <p:ph type="body" idx="4294967295"/>
          </p:nvPr>
        </p:nvSpPr>
        <p:spPr>
          <a:xfrm>
            <a:off x="5883088" y="1224045"/>
            <a:ext cx="1963271" cy="103743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User remembers to update their phone number and email if needed</a:t>
            </a:r>
            <a:endParaRPr sz="1400" dirty="0"/>
          </a:p>
        </p:txBody>
      </p:sp>
      <p:sp>
        <p:nvSpPr>
          <p:cNvPr id="2807" name="Google Shape;2807;p57"/>
          <p:cNvSpPr txBox="1">
            <a:spLocks noGrp="1"/>
          </p:cNvSpPr>
          <p:nvPr>
            <p:ph type="title" idx="4294967295"/>
          </p:nvPr>
        </p:nvSpPr>
        <p:spPr>
          <a:xfrm>
            <a:off x="1538237" y="2722187"/>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1</a:t>
            </a:r>
            <a:endParaRPr sz="1800" dirty="0"/>
          </a:p>
        </p:txBody>
      </p:sp>
      <p:cxnSp>
        <p:nvCxnSpPr>
          <p:cNvPr id="2808" name="Google Shape;2808;p57"/>
          <p:cNvCxnSpPr>
            <a:cxnSpLocks/>
          </p:cNvCxnSpPr>
          <p:nvPr/>
        </p:nvCxnSpPr>
        <p:spPr>
          <a:xfrm rot="10800000">
            <a:off x="2274138" y="3004425"/>
            <a:ext cx="9600" cy="536700"/>
          </a:xfrm>
          <a:prstGeom prst="straightConnector1">
            <a:avLst/>
          </a:prstGeom>
          <a:noFill/>
          <a:ln w="19050" cap="flat" cmpd="sng">
            <a:solidFill>
              <a:schemeClr val="lt1"/>
            </a:solidFill>
            <a:prstDash val="solid"/>
            <a:round/>
            <a:headEnd type="oval" w="med" len="med"/>
            <a:tailEnd type="none" w="med" len="med"/>
          </a:ln>
        </p:spPr>
      </p:cxnSp>
      <p:cxnSp>
        <p:nvCxnSpPr>
          <p:cNvPr id="2809" name="Google Shape;2809;p57"/>
          <p:cNvCxnSpPr>
            <a:cxnSpLocks/>
            <a:stCxn id="2804" idx="2"/>
          </p:cNvCxnSpPr>
          <p:nvPr/>
        </p:nvCxnSpPr>
        <p:spPr>
          <a:xfrm>
            <a:off x="3805518" y="2261475"/>
            <a:ext cx="3707" cy="623400"/>
          </a:xfrm>
          <a:prstGeom prst="straightConnector1">
            <a:avLst/>
          </a:prstGeom>
          <a:noFill/>
          <a:ln w="19050" cap="flat" cmpd="sng">
            <a:solidFill>
              <a:schemeClr val="lt1"/>
            </a:solidFill>
            <a:prstDash val="solid"/>
            <a:round/>
            <a:headEnd type="oval" w="med" len="med"/>
            <a:tailEnd type="none" w="med" len="med"/>
          </a:ln>
        </p:spPr>
      </p:cxnSp>
      <p:cxnSp>
        <p:nvCxnSpPr>
          <p:cNvPr id="2810" name="Google Shape;2810;p57"/>
          <p:cNvCxnSpPr>
            <a:cxnSpLocks/>
          </p:cNvCxnSpPr>
          <p:nvPr/>
        </p:nvCxnSpPr>
        <p:spPr>
          <a:xfrm rot="10800000">
            <a:off x="5334725" y="3008625"/>
            <a:ext cx="0" cy="532500"/>
          </a:xfrm>
          <a:prstGeom prst="straightConnector1">
            <a:avLst/>
          </a:prstGeom>
          <a:noFill/>
          <a:ln w="19050" cap="flat" cmpd="sng">
            <a:solidFill>
              <a:schemeClr val="lt1"/>
            </a:solidFill>
            <a:prstDash val="solid"/>
            <a:round/>
            <a:headEnd type="oval" w="med" len="med"/>
            <a:tailEnd type="none" w="med" len="med"/>
          </a:ln>
        </p:spPr>
      </p:cxnSp>
      <p:cxnSp>
        <p:nvCxnSpPr>
          <p:cNvPr id="2811" name="Google Shape;2811;p57"/>
          <p:cNvCxnSpPr>
            <a:cxnSpLocks/>
            <a:stCxn id="2806" idx="2"/>
          </p:cNvCxnSpPr>
          <p:nvPr/>
        </p:nvCxnSpPr>
        <p:spPr>
          <a:xfrm flipH="1">
            <a:off x="6860249" y="2261475"/>
            <a:ext cx="4475" cy="575700"/>
          </a:xfrm>
          <a:prstGeom prst="straightConnector1">
            <a:avLst/>
          </a:prstGeom>
          <a:noFill/>
          <a:ln w="19050" cap="flat" cmpd="sng">
            <a:solidFill>
              <a:schemeClr val="lt1"/>
            </a:solidFill>
            <a:prstDash val="solid"/>
            <a:round/>
            <a:headEnd type="oval" w="med" len="med"/>
            <a:tailEnd type="none" w="med" len="med"/>
          </a:ln>
        </p:spPr>
      </p:cxnSp>
      <p:sp>
        <p:nvSpPr>
          <p:cNvPr id="2" name="Google Shape;2807;p57">
            <a:extLst>
              <a:ext uri="{FF2B5EF4-FFF2-40B4-BE49-F238E27FC236}">
                <a16:creationId xmlns:a16="http://schemas.microsoft.com/office/drawing/2014/main" id="{B05D268D-F15E-AAFC-2705-940DD1486768}"/>
              </a:ext>
            </a:extLst>
          </p:cNvPr>
          <p:cNvSpPr txBox="1">
            <a:spLocks/>
          </p:cNvSpPr>
          <p:nvPr/>
        </p:nvSpPr>
        <p:spPr>
          <a:xfrm>
            <a:off x="3058457" y="2712331"/>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800" dirty="0"/>
              <a:t>2</a:t>
            </a:r>
          </a:p>
        </p:txBody>
      </p:sp>
      <p:sp>
        <p:nvSpPr>
          <p:cNvPr id="3" name="Google Shape;2807;p57">
            <a:extLst>
              <a:ext uri="{FF2B5EF4-FFF2-40B4-BE49-F238E27FC236}">
                <a16:creationId xmlns:a16="http://schemas.microsoft.com/office/drawing/2014/main" id="{6D8F9ECF-A80B-6549-98A6-CADB5EF75FF1}"/>
              </a:ext>
            </a:extLst>
          </p:cNvPr>
          <p:cNvSpPr txBox="1">
            <a:spLocks/>
          </p:cNvSpPr>
          <p:nvPr/>
        </p:nvSpPr>
        <p:spPr>
          <a:xfrm>
            <a:off x="4593127" y="2725641"/>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800" dirty="0"/>
              <a:t>3</a:t>
            </a:r>
          </a:p>
        </p:txBody>
      </p:sp>
      <p:sp>
        <p:nvSpPr>
          <p:cNvPr id="4" name="Google Shape;2807;p57">
            <a:extLst>
              <a:ext uri="{FF2B5EF4-FFF2-40B4-BE49-F238E27FC236}">
                <a16:creationId xmlns:a16="http://schemas.microsoft.com/office/drawing/2014/main" id="{45387FEA-057A-E127-5CE0-7C78260071DF}"/>
              </a:ext>
            </a:extLst>
          </p:cNvPr>
          <p:cNvSpPr txBox="1">
            <a:spLocks/>
          </p:cNvSpPr>
          <p:nvPr/>
        </p:nvSpPr>
        <p:spPr>
          <a:xfrm>
            <a:off x="6124349" y="2725101"/>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800" dirty="0"/>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62" name="Google Shape;2062;p50"/>
          <p:cNvSpPr/>
          <p:nvPr/>
        </p:nvSpPr>
        <p:spPr>
          <a:xfrm>
            <a:off x="5567010" y="1841352"/>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5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2055" name="Google Shape;2055;p50"/>
          <p:cNvSpPr txBox="1">
            <a:spLocks noGrp="1"/>
          </p:cNvSpPr>
          <p:nvPr>
            <p:ph type="body" idx="1"/>
          </p:nvPr>
        </p:nvSpPr>
        <p:spPr>
          <a:xfrm>
            <a:off x="4862608" y="3448763"/>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U</a:t>
            </a:r>
            <a:r>
              <a:rPr lang="en-SG" dirty="0"/>
              <a:t>s</a:t>
            </a:r>
            <a:r>
              <a:rPr lang="en"/>
              <a:t>ers are required to periodically replace sensor batteries</a:t>
            </a:r>
            <a:endParaRPr dirty="0"/>
          </a:p>
        </p:txBody>
      </p:sp>
      <p:sp>
        <p:nvSpPr>
          <p:cNvPr id="2056" name="Google Shape;2056;p50"/>
          <p:cNvSpPr txBox="1">
            <a:spLocks noGrp="1"/>
          </p:cNvSpPr>
          <p:nvPr>
            <p:ph type="title" idx="2"/>
          </p:nvPr>
        </p:nvSpPr>
        <p:spPr>
          <a:xfrm>
            <a:off x="4862608" y="2950912"/>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Maintainance</a:t>
            </a:r>
            <a:endParaRPr dirty="0"/>
          </a:p>
        </p:txBody>
      </p:sp>
      <p:sp>
        <p:nvSpPr>
          <p:cNvPr id="2057" name="Google Shape;2057;p50"/>
          <p:cNvSpPr txBox="1">
            <a:spLocks noGrp="1"/>
          </p:cNvSpPr>
          <p:nvPr>
            <p:ph type="body" idx="3"/>
          </p:nvPr>
        </p:nvSpPr>
        <p:spPr>
          <a:xfrm>
            <a:off x="1883420" y="3448763"/>
            <a:ext cx="2277781"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HomeSec devices require an internet connection to report live</a:t>
            </a:r>
            <a:endParaRPr dirty="0"/>
          </a:p>
        </p:txBody>
      </p:sp>
      <p:sp>
        <p:nvSpPr>
          <p:cNvPr id="2058" name="Google Shape;2058;p50"/>
          <p:cNvSpPr txBox="1">
            <a:spLocks noGrp="1"/>
          </p:cNvSpPr>
          <p:nvPr>
            <p:ph type="title" idx="4"/>
          </p:nvPr>
        </p:nvSpPr>
        <p:spPr>
          <a:xfrm>
            <a:off x="1883421" y="2950912"/>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Blackouts</a:t>
            </a:r>
            <a:endParaRPr dirty="0"/>
          </a:p>
        </p:txBody>
      </p:sp>
      <p:sp>
        <p:nvSpPr>
          <p:cNvPr id="2061" name="Google Shape;2061;p50"/>
          <p:cNvSpPr/>
          <p:nvPr/>
        </p:nvSpPr>
        <p:spPr>
          <a:xfrm>
            <a:off x="2587833" y="1841352"/>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2457;p76">
            <a:extLst>
              <a:ext uri="{FF2B5EF4-FFF2-40B4-BE49-F238E27FC236}">
                <a16:creationId xmlns:a16="http://schemas.microsoft.com/office/drawing/2014/main" id="{22CCEB29-67C9-9C86-BAFC-67AAFFCE84BA}"/>
              </a:ext>
            </a:extLst>
          </p:cNvPr>
          <p:cNvGrpSpPr/>
          <p:nvPr/>
        </p:nvGrpSpPr>
        <p:grpSpPr>
          <a:xfrm>
            <a:off x="2735070" y="2000672"/>
            <a:ext cx="518456" cy="484704"/>
            <a:chOff x="4129482" y="3681059"/>
            <a:chExt cx="355402" cy="354291"/>
          </a:xfrm>
        </p:grpSpPr>
        <p:sp>
          <p:nvSpPr>
            <p:cNvPr id="8" name="Google Shape;12458;p76">
              <a:extLst>
                <a:ext uri="{FF2B5EF4-FFF2-40B4-BE49-F238E27FC236}">
                  <a16:creationId xmlns:a16="http://schemas.microsoft.com/office/drawing/2014/main" id="{226AF158-47B7-3A32-0377-CACE34C9F601}"/>
                </a:ext>
              </a:extLst>
            </p:cNvPr>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459;p76">
              <a:extLst>
                <a:ext uri="{FF2B5EF4-FFF2-40B4-BE49-F238E27FC236}">
                  <a16:creationId xmlns:a16="http://schemas.microsoft.com/office/drawing/2014/main" id="{C1B0A7D3-C2F1-BD06-F5DF-E434A37B74EF}"/>
                </a:ext>
              </a:extLst>
            </p:cNvPr>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460;p76">
              <a:extLst>
                <a:ext uri="{FF2B5EF4-FFF2-40B4-BE49-F238E27FC236}">
                  <a16:creationId xmlns:a16="http://schemas.microsoft.com/office/drawing/2014/main" id="{9663E847-55C1-4CB3-8086-CBE0E13C424A}"/>
                </a:ext>
              </a:extLst>
            </p:cNvPr>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1;p76">
              <a:extLst>
                <a:ext uri="{FF2B5EF4-FFF2-40B4-BE49-F238E27FC236}">
                  <a16:creationId xmlns:a16="http://schemas.microsoft.com/office/drawing/2014/main" id="{D4BBAE6C-EF09-8E8F-95F7-D592C989C7A9}"/>
                </a:ext>
              </a:extLst>
            </p:cNvPr>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2251;p76">
            <a:extLst>
              <a:ext uri="{FF2B5EF4-FFF2-40B4-BE49-F238E27FC236}">
                <a16:creationId xmlns:a16="http://schemas.microsoft.com/office/drawing/2014/main" id="{BFA74215-F368-90CC-10B4-BADCA79596DF}"/>
              </a:ext>
            </a:extLst>
          </p:cNvPr>
          <p:cNvGrpSpPr/>
          <p:nvPr/>
        </p:nvGrpSpPr>
        <p:grpSpPr>
          <a:xfrm>
            <a:off x="5702366" y="2016838"/>
            <a:ext cx="534873" cy="472015"/>
            <a:chOff x="2497275" y="2744159"/>
            <a:chExt cx="370930" cy="370549"/>
          </a:xfrm>
        </p:grpSpPr>
        <p:sp>
          <p:nvSpPr>
            <p:cNvPr id="3" name="Google Shape;12252;p76">
              <a:extLst>
                <a:ext uri="{FF2B5EF4-FFF2-40B4-BE49-F238E27FC236}">
                  <a16:creationId xmlns:a16="http://schemas.microsoft.com/office/drawing/2014/main" id="{42756253-6DF2-0FED-1C70-EFDF315E25BC}"/>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53;p76">
              <a:extLst>
                <a:ext uri="{FF2B5EF4-FFF2-40B4-BE49-F238E27FC236}">
                  <a16:creationId xmlns:a16="http://schemas.microsoft.com/office/drawing/2014/main" id="{58D3951C-55FF-BECA-1C94-23AFF8816609}"/>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254;p76">
              <a:extLst>
                <a:ext uri="{FF2B5EF4-FFF2-40B4-BE49-F238E27FC236}">
                  <a16:creationId xmlns:a16="http://schemas.microsoft.com/office/drawing/2014/main" id="{335F19C3-204F-FB15-8AC4-DF4FB96DB84C}"/>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255;p76">
              <a:extLst>
                <a:ext uri="{FF2B5EF4-FFF2-40B4-BE49-F238E27FC236}">
                  <a16:creationId xmlns:a16="http://schemas.microsoft.com/office/drawing/2014/main" id="{5756CBE3-D756-79CC-622F-248737ABEAE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56;p76">
              <a:extLst>
                <a:ext uri="{FF2B5EF4-FFF2-40B4-BE49-F238E27FC236}">
                  <a16:creationId xmlns:a16="http://schemas.microsoft.com/office/drawing/2014/main" id="{36429FCC-4AF6-0CD4-005B-92DF3C154B07}"/>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57;p76">
              <a:extLst>
                <a:ext uri="{FF2B5EF4-FFF2-40B4-BE49-F238E27FC236}">
                  <a16:creationId xmlns:a16="http://schemas.microsoft.com/office/drawing/2014/main" id="{50D0CED4-C1CB-969E-1ABB-FB93E3721E30}"/>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0843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ENHANCEMENT</a:t>
            </a:r>
            <a:endParaRPr dirty="0"/>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1" name="Google Shape;2031;p48"/>
          <p:cNvSpPr txBox="1">
            <a:spLocks noGrp="1"/>
          </p:cNvSpPr>
          <p:nvPr>
            <p:ph type="body" idx="4294967295"/>
          </p:nvPr>
        </p:nvSpPr>
        <p:spPr>
          <a:xfrm>
            <a:off x="535259" y="2078875"/>
            <a:ext cx="1927204" cy="959182"/>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dirty="0"/>
              <a:t>HomeSec can have it’s own dedicated network for devices to connect to so that they are not dependent on the user’s wi-fi</a:t>
            </a:r>
            <a:endParaRPr sz="1200" dirty="0"/>
          </a:p>
        </p:txBody>
      </p:sp>
      <p:sp>
        <p:nvSpPr>
          <p:cNvPr id="2032" name="Google Shape;2032;p48"/>
          <p:cNvSpPr txBox="1">
            <a:spLocks noGrp="1"/>
          </p:cNvSpPr>
          <p:nvPr>
            <p:ph type="title" idx="4294967295"/>
          </p:nvPr>
        </p:nvSpPr>
        <p:spPr>
          <a:xfrm>
            <a:off x="203036" y="1714375"/>
            <a:ext cx="2259305"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Dedicated network</a:t>
            </a:r>
            <a:endParaRPr sz="1800" dirty="0"/>
          </a:p>
        </p:txBody>
      </p:sp>
      <p:sp>
        <p:nvSpPr>
          <p:cNvPr id="2037" name="Google Shape;2037;p48"/>
          <p:cNvSpPr txBox="1">
            <a:spLocks noGrp="1"/>
          </p:cNvSpPr>
          <p:nvPr>
            <p:ph type="body" idx="4294967295"/>
          </p:nvPr>
        </p:nvSpPr>
        <p:spPr>
          <a:xfrm>
            <a:off x="6681666" y="3564774"/>
            <a:ext cx="2075758" cy="13851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The devices can be plugged into a power source with a battery backup so that users never have to replace batteries</a:t>
            </a:r>
            <a:endParaRPr sz="1200" dirty="0"/>
          </a:p>
        </p:txBody>
      </p:sp>
      <p:sp>
        <p:nvSpPr>
          <p:cNvPr id="2038" name="Google Shape;2038;p48"/>
          <p:cNvSpPr txBox="1">
            <a:spLocks noGrp="1"/>
          </p:cNvSpPr>
          <p:nvPr>
            <p:ph type="title" idx="4294967295"/>
          </p:nvPr>
        </p:nvSpPr>
        <p:spPr>
          <a:xfrm>
            <a:off x="6681666" y="32002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Constant power</a:t>
            </a:r>
            <a:endParaRPr sz="1800" dirty="0"/>
          </a:p>
        </p:txBody>
      </p:sp>
      <p:cxnSp>
        <p:nvCxnSpPr>
          <p:cNvPr id="2040" name="Google Shape;2040;p48"/>
          <p:cNvCxnSpPr>
            <a:cxnSpLocks/>
            <a:stCxn id="2032" idx="3"/>
          </p:cNvCxnSpPr>
          <p:nvPr/>
        </p:nvCxnSpPr>
        <p:spPr>
          <a:xfrm flipV="1">
            <a:off x="2462341" y="1743025"/>
            <a:ext cx="1738200" cy="241200"/>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2" name="Google Shape;2042;p48"/>
          <p:cNvCxnSpPr>
            <a:stCxn id="2038" idx="1"/>
          </p:cNvCxnSpPr>
          <p:nvPr/>
        </p:nvCxnSpPr>
        <p:spPr>
          <a:xfrm rot="10800000">
            <a:off x="5467266" y="2276425"/>
            <a:ext cx="1214400" cy="1193700"/>
          </a:xfrm>
          <a:prstGeom prst="bentConnector3">
            <a:avLst>
              <a:gd name="adj1" fmla="val 15285"/>
            </a:avLst>
          </a:prstGeom>
          <a:noFill/>
          <a:ln w="19050" cap="flat" cmpd="sng">
            <a:solidFill>
              <a:schemeClr val="accent2"/>
            </a:solidFill>
            <a:prstDash val="solid"/>
            <a:round/>
            <a:headEnd type="oval" w="med" len="med"/>
            <a:tailEnd type="oval" w="med" len="med"/>
          </a:ln>
        </p:spPr>
      </p:cxn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446</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DM Sans</vt:lpstr>
      <vt:lpstr>Viga</vt:lpstr>
      <vt:lpstr>Cyber Security Business Plan</vt:lpstr>
      <vt:lpstr>HomeSec</vt:lpstr>
      <vt:lpstr>BACKGROUND</vt:lpstr>
      <vt:lpstr>TARGET USERS</vt:lpstr>
      <vt:lpstr>FEATURES</vt:lpstr>
      <vt:lpstr>EXISTING PRODUCTS</vt:lpstr>
      <vt:lpstr>SYSTEM ARCHITECHTURE</vt:lpstr>
      <vt:lpstr>ASSUMPTIONS</vt:lpstr>
      <vt:lpstr>LIMITATIONS</vt:lpstr>
      <vt:lpstr>FUTURE ENHANCEMENT</vt:lpstr>
      <vt:lpstr>CHALLENGES/LESSONS LEARNT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Kiyonn Chan</dc:creator>
  <cp:lastModifiedBy>KIYONN CHAN</cp:lastModifiedBy>
  <cp:revision>3</cp:revision>
  <dcterms:modified xsi:type="dcterms:W3CDTF">2024-02-13T17:54:50Z</dcterms:modified>
</cp:coreProperties>
</file>