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3" r:id="rId8"/>
    <p:sldId id="262" r:id="rId9"/>
    <p:sldId id="265" r:id="rId10"/>
    <p:sldId id="267" r:id="rId11"/>
    <p:sldId id="276" r:id="rId12"/>
    <p:sldId id="266" r:id="rId13"/>
    <p:sldId id="271" r:id="rId14"/>
    <p:sldId id="264" r:id="rId15"/>
    <p:sldId id="272" r:id="rId16"/>
    <p:sldId id="268" r:id="rId17"/>
    <p:sldId id="269" r:id="rId18"/>
    <p:sldId id="270" r:id="rId19"/>
    <p:sldId id="274" r:id="rId20"/>
    <p:sldId id="275"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BCC73-9880-4229-B5DE-53346DFC77C9}" v="8" dt="2024-02-13T16:28:07.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2/14/2024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3402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2/14/2024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199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2/14/2024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114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2/14/2024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975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2/14/2024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6505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2/14/2024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7714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2/14/2024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01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2/14/2024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7145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2/14/2024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346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2/14/2024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9987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2/14/2024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7990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lIns="109728" tIns="109728" rIns="109728" bIns="91440" anchor="ctr"/>
          <a:lstStyle>
            <a:lvl1pPr algn="l">
              <a:defRPr sz="900" cap="none" spc="100" baseline="0">
                <a:solidFill>
                  <a:schemeClr val="tx1">
                    <a:lumMod val="65000"/>
                    <a:lumOff val="35000"/>
                  </a:schemeClr>
                </a:solidFill>
              </a:defRPr>
            </a:lvl1pPr>
          </a:lstStyle>
          <a:p>
            <a:fld id="{8769D389-4C4C-4FD7-9E6B-9F44477F0EB8}" type="datetime1">
              <a:rPr lang="en-US" smtClean="0"/>
              <a:t>2/14/2024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lIns="109728" tIns="109728" rIns="109728" bIns="91440" anchor="ctr"/>
          <a:lstStyle>
            <a:lvl1pPr algn="l">
              <a:defRPr sz="900" cap="none" spc="10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lIns="109728" tIns="109728" rIns="109728" bIns="9144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7575059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17000"/>
        </a:lnSpc>
        <a:spcBef>
          <a:spcPct val="0"/>
        </a:spcBef>
        <a:buNone/>
        <a:defRPr sz="3600" i="0" kern="1200" spc="100">
          <a:solidFill>
            <a:schemeClr val="tx1"/>
          </a:solidFill>
          <a:latin typeface="+mj-lt"/>
          <a:ea typeface="+mj-ea"/>
          <a:cs typeface="+mj-cs"/>
        </a:defRPr>
      </a:lvl1pPr>
    </p:titleStyle>
    <p:bodyStyle>
      <a:lvl1pPr marL="0" indent="0" algn="l" defTabSz="914400" rtl="0" eaLnBrk="1" latinLnBrk="0" hangingPunct="1">
        <a:lnSpc>
          <a:spcPct val="117000"/>
        </a:lnSpc>
        <a:spcBef>
          <a:spcPts val="1000"/>
        </a:spcBef>
        <a:buFont typeface="Arial" panose="020B0604020202020204" pitchFamily="34" charset="0"/>
        <a:buNone/>
        <a:defRPr sz="2000" kern="1200" spc="90">
          <a:solidFill>
            <a:schemeClr val="tx1"/>
          </a:solidFill>
          <a:latin typeface="+mn-lt"/>
          <a:ea typeface="+mn-ea"/>
          <a:cs typeface="+mn-cs"/>
        </a:defRPr>
      </a:lvl1pPr>
      <a:lvl2pPr marL="0" indent="-228600" algn="l" defTabSz="914400" rtl="0" eaLnBrk="1" latinLnBrk="0" hangingPunct="1">
        <a:lnSpc>
          <a:spcPct val="117000"/>
        </a:lnSpc>
        <a:spcBef>
          <a:spcPts val="500"/>
        </a:spcBef>
        <a:buFont typeface="Arial" panose="020B0604020202020204" pitchFamily="34" charset="0"/>
        <a:buChar char="•"/>
        <a:defRPr sz="1800" kern="1200" spc="90">
          <a:solidFill>
            <a:schemeClr val="tx1"/>
          </a:solidFill>
          <a:latin typeface="+mn-lt"/>
          <a:ea typeface="+mn-ea"/>
          <a:cs typeface="+mn-cs"/>
        </a:defRPr>
      </a:lvl2pPr>
      <a:lvl3pPr marL="457200" indent="0" algn="l" defTabSz="914400" rtl="0" eaLnBrk="1" latinLnBrk="0" hangingPunct="1">
        <a:lnSpc>
          <a:spcPct val="117000"/>
        </a:lnSpc>
        <a:spcBef>
          <a:spcPts val="500"/>
        </a:spcBef>
        <a:buFont typeface="Arial" panose="020B0604020202020204" pitchFamily="34" charset="0"/>
        <a:buNone/>
        <a:defRPr sz="1600" kern="1200" spc="90">
          <a:solidFill>
            <a:schemeClr val="tx1"/>
          </a:solidFill>
          <a:latin typeface="+mn-lt"/>
          <a:ea typeface="+mn-ea"/>
          <a:cs typeface="+mn-cs"/>
        </a:defRPr>
      </a:lvl3pPr>
      <a:lvl4pPr marL="685800" indent="-228600" algn="l" defTabSz="914400" rtl="0" eaLnBrk="1" latinLnBrk="0" hangingPunct="1">
        <a:lnSpc>
          <a:spcPct val="117000"/>
        </a:lnSpc>
        <a:spcBef>
          <a:spcPts val="500"/>
        </a:spcBef>
        <a:buFont typeface="Arial" panose="020B0604020202020204" pitchFamily="34" charset="0"/>
        <a:buChar char="•"/>
        <a:defRPr sz="1400" kern="1200" spc="90">
          <a:solidFill>
            <a:schemeClr val="tx1"/>
          </a:solidFill>
          <a:latin typeface="+mn-lt"/>
          <a:ea typeface="+mn-ea"/>
          <a:cs typeface="+mn-cs"/>
        </a:defRPr>
      </a:lvl4pPr>
      <a:lvl5pPr marL="914400" indent="0" algn="l" defTabSz="914400" rtl="0" eaLnBrk="1" latinLnBrk="0" hangingPunct="1">
        <a:lnSpc>
          <a:spcPct val="117000"/>
        </a:lnSpc>
        <a:spcBef>
          <a:spcPts val="500"/>
        </a:spcBef>
        <a:buFont typeface="Arial" panose="020B0604020202020204" pitchFamily="34" charset="0"/>
        <a:buNone/>
        <a:defRPr sz="14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rajgupta2019/druggi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lker.com/clipart-red-medical-cross.html" TargetMode="External"/><Relationship Id="rId2" Type="http://schemas.openxmlformats.org/officeDocument/2006/relationships/hyperlink" Target="https://wallpaperaccess.com/health-c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370D4B8-1AF3-DC4B-A650-4F05ADCDF661}"/>
              </a:ext>
            </a:extLst>
          </p:cNvPr>
          <p:cNvSpPr>
            <a:spLocks noGrp="1"/>
          </p:cNvSpPr>
          <p:nvPr>
            <p:ph type="ctrTitle"/>
          </p:nvPr>
        </p:nvSpPr>
        <p:spPr>
          <a:xfrm>
            <a:off x="6209740" y="1122363"/>
            <a:ext cx="5066592" cy="1978346"/>
          </a:xfrm>
        </p:spPr>
        <p:txBody>
          <a:bodyPr>
            <a:normAutofit/>
          </a:bodyPr>
          <a:lstStyle/>
          <a:p>
            <a:r>
              <a:rPr lang="en-SG" dirty="0"/>
              <a:t>NLPR Report</a:t>
            </a:r>
          </a:p>
        </p:txBody>
      </p:sp>
      <p:sp>
        <p:nvSpPr>
          <p:cNvPr id="3" name="Subtitle 2">
            <a:extLst>
              <a:ext uri="{FF2B5EF4-FFF2-40B4-BE49-F238E27FC236}">
                <a16:creationId xmlns:a16="http://schemas.microsoft.com/office/drawing/2014/main" id="{3BBA88CD-C042-4AC8-0391-85B6345F0042}"/>
              </a:ext>
            </a:extLst>
          </p:cNvPr>
          <p:cNvSpPr>
            <a:spLocks noGrp="1"/>
          </p:cNvSpPr>
          <p:nvPr>
            <p:ph type="subTitle" idx="1"/>
          </p:nvPr>
        </p:nvSpPr>
        <p:spPr>
          <a:xfrm>
            <a:off x="6209740" y="3509963"/>
            <a:ext cx="5066592" cy="1747837"/>
          </a:xfrm>
        </p:spPr>
        <p:txBody>
          <a:bodyPr>
            <a:normAutofit/>
          </a:bodyPr>
          <a:lstStyle/>
          <a:p>
            <a:endParaRPr lang="en-SG" dirty="0"/>
          </a:p>
        </p:txBody>
      </p:sp>
      <p:pic>
        <p:nvPicPr>
          <p:cNvPr id="4" name="Picture 3" descr="Pink and blue clouds">
            <a:extLst>
              <a:ext uri="{FF2B5EF4-FFF2-40B4-BE49-F238E27FC236}">
                <a16:creationId xmlns:a16="http://schemas.microsoft.com/office/drawing/2014/main" id="{9B05A917-A472-56DE-F0B6-AA8BDF076266}"/>
              </a:ext>
            </a:extLst>
          </p:cNvPr>
          <p:cNvPicPr>
            <a:picLocks noChangeAspect="1"/>
          </p:cNvPicPr>
          <p:nvPr/>
        </p:nvPicPr>
        <p:blipFill rotWithShape="1">
          <a:blip r:embed="rId2"/>
          <a:srcRect l="23716" r="22139" b="2"/>
          <a:stretch/>
        </p:blipFill>
        <p:spPr>
          <a:xfrm>
            <a:off x="6824" y="10"/>
            <a:ext cx="5669280" cy="6857990"/>
          </a:xfrm>
          <a:prstGeom prst="rect">
            <a:avLst/>
          </a:prstGeom>
        </p:spPr>
      </p:pic>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2838"/>
            <a:ext cx="3342291" cy="960875"/>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9740"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92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2"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6"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034BB2-B435-2B91-776D-4C018BF4AED2}"/>
              </a:ext>
            </a:extLst>
          </p:cNvPr>
          <p:cNvSpPr>
            <a:spLocks noGrp="1"/>
          </p:cNvSpPr>
          <p:nvPr>
            <p:ph type="title"/>
          </p:nvPr>
        </p:nvSpPr>
        <p:spPr>
          <a:xfrm>
            <a:off x="518452" y="971398"/>
            <a:ext cx="5577547" cy="1584378"/>
          </a:xfrm>
        </p:spPr>
        <p:txBody>
          <a:bodyPr vert="horz" lIns="91440" tIns="45720" rIns="91440" bIns="45720" rtlCol="0" anchor="t">
            <a:normAutofit/>
          </a:bodyPr>
          <a:lstStyle/>
          <a:p>
            <a:pPr>
              <a:lnSpc>
                <a:spcPct val="100000"/>
              </a:lnSpc>
            </a:pPr>
            <a:r>
              <a:rPr lang="en-US" sz="4000" dirty="0"/>
              <a:t>Lex Chatbot</a:t>
            </a:r>
          </a:p>
        </p:txBody>
      </p:sp>
      <p:sp>
        <p:nvSpPr>
          <p:cNvPr id="3" name="Content Placeholder 2">
            <a:extLst>
              <a:ext uri="{FF2B5EF4-FFF2-40B4-BE49-F238E27FC236}">
                <a16:creationId xmlns:a16="http://schemas.microsoft.com/office/drawing/2014/main" id="{CD38F32A-48C8-2EEE-D4D0-F359ED5CE892}"/>
              </a:ext>
            </a:extLst>
          </p:cNvPr>
          <p:cNvSpPr>
            <a:spLocks noGrp="1"/>
          </p:cNvSpPr>
          <p:nvPr>
            <p:ph idx="1"/>
          </p:nvPr>
        </p:nvSpPr>
        <p:spPr>
          <a:xfrm>
            <a:off x="6652366" y="1204332"/>
            <a:ext cx="5040785" cy="1351444"/>
          </a:xfrm>
        </p:spPr>
        <p:txBody>
          <a:bodyPr vert="horz" lIns="91440" tIns="45720" rIns="91440" bIns="45720" rtlCol="0" anchor="t">
            <a:normAutofit/>
          </a:bodyPr>
          <a:lstStyle/>
          <a:p>
            <a:pPr>
              <a:lnSpc>
                <a:spcPct val="110000"/>
              </a:lnSpc>
            </a:pPr>
            <a:r>
              <a:rPr lang="en-US" dirty="0"/>
              <a:t>Smooth conversation flows and appropriate slots were created for each intent</a:t>
            </a:r>
          </a:p>
        </p:txBody>
      </p:sp>
      <p:grpSp>
        <p:nvGrpSpPr>
          <p:cNvPr id="67"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9"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0"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a:extLst>
              <a:ext uri="{FF2B5EF4-FFF2-40B4-BE49-F238E27FC236}">
                <a16:creationId xmlns:a16="http://schemas.microsoft.com/office/drawing/2014/main" id="{AE3192CE-FAE3-58CA-7E11-53FE0035349E}"/>
              </a:ext>
            </a:extLst>
          </p:cNvPr>
          <p:cNvPicPr>
            <a:picLocks noChangeAspect="1"/>
          </p:cNvPicPr>
          <p:nvPr/>
        </p:nvPicPr>
        <p:blipFill rotWithShape="1">
          <a:blip r:embed="rId2"/>
          <a:srcRect t="-308" r="-1" b="4152"/>
          <a:stretch/>
        </p:blipFill>
        <p:spPr>
          <a:xfrm>
            <a:off x="518452" y="2646272"/>
            <a:ext cx="11143323" cy="4205609"/>
          </a:xfrm>
          <a:prstGeom prst="rect">
            <a:avLst/>
          </a:prstGeom>
        </p:spPr>
      </p:pic>
      <p:sp>
        <p:nvSpPr>
          <p:cNvPr id="41" name="Freeform: Shape 40">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4" name="Freeform: Shape 43">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293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BB4BDD2-DA36-DD9B-6515-58C543D748BD}"/>
              </a:ext>
            </a:extLst>
          </p:cNvPr>
          <p:cNvSpPr>
            <a:spLocks noGrp="1"/>
          </p:cNvSpPr>
          <p:nvPr>
            <p:ph type="title"/>
          </p:nvPr>
        </p:nvSpPr>
        <p:spPr>
          <a:xfrm>
            <a:off x="525718" y="775403"/>
            <a:ext cx="5512288" cy="1835608"/>
          </a:xfrm>
        </p:spPr>
        <p:txBody>
          <a:bodyPr anchor="t">
            <a:normAutofit/>
          </a:bodyPr>
          <a:lstStyle/>
          <a:p>
            <a:r>
              <a:rPr lang="en-SG" dirty="0"/>
              <a:t>User Database</a:t>
            </a:r>
          </a:p>
        </p:txBody>
      </p:sp>
      <p:grpSp>
        <p:nvGrpSpPr>
          <p:cNvPr id="30"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31"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2"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4"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A3D358C7-E438-4831-6467-9F96DCE78E49}"/>
              </a:ext>
            </a:extLst>
          </p:cNvPr>
          <p:cNvSpPr>
            <a:spLocks noGrp="1"/>
          </p:cNvSpPr>
          <p:nvPr>
            <p:ph idx="1"/>
          </p:nvPr>
        </p:nvSpPr>
        <p:spPr>
          <a:xfrm>
            <a:off x="6444040" y="1114691"/>
            <a:ext cx="5174702" cy="1492491"/>
          </a:xfrm>
        </p:spPr>
        <p:txBody>
          <a:bodyPr>
            <a:normAutofit/>
          </a:bodyPr>
          <a:lstStyle/>
          <a:p>
            <a:pPr marL="342900" indent="-342900">
              <a:lnSpc>
                <a:spcPct val="107000"/>
              </a:lnSpc>
              <a:buFont typeface="Arial" panose="020B0604020202020204" pitchFamily="34" charset="0"/>
              <a:buChar char="•"/>
            </a:pPr>
            <a:r>
              <a:rPr lang="en-SG" sz="1700"/>
              <a:t>A DynamoDB table was created to store all the user data</a:t>
            </a:r>
          </a:p>
          <a:p>
            <a:pPr marL="342900" indent="-342900">
              <a:lnSpc>
                <a:spcPct val="107000"/>
              </a:lnSpc>
              <a:buFont typeface="Arial" panose="020B0604020202020204" pitchFamily="34" charset="0"/>
              <a:buChar char="•"/>
            </a:pPr>
            <a:r>
              <a:rPr lang="en-SG" sz="1700"/>
              <a:t>The passwords are hashed with 100,000 rounds of sha-512 for robust security</a:t>
            </a:r>
          </a:p>
        </p:txBody>
      </p:sp>
      <p:pic>
        <p:nvPicPr>
          <p:cNvPr id="5" name="Picture 4">
            <a:extLst>
              <a:ext uri="{FF2B5EF4-FFF2-40B4-BE49-F238E27FC236}">
                <a16:creationId xmlns:a16="http://schemas.microsoft.com/office/drawing/2014/main" id="{6CBB6870-BCEB-0E9F-E5F2-498FACEF70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0460" y="3121592"/>
            <a:ext cx="11119804" cy="2113525"/>
          </a:xfrm>
          <a:prstGeom prst="rect">
            <a:avLst/>
          </a:prstGeom>
        </p:spPr>
      </p:pic>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053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12E0DDA-BBFE-42E9-E1F4-9DB082FCB2CA}"/>
              </a:ext>
            </a:extLst>
          </p:cNvPr>
          <p:cNvSpPr>
            <a:spLocks noGrp="1"/>
          </p:cNvSpPr>
          <p:nvPr>
            <p:ph type="title"/>
          </p:nvPr>
        </p:nvSpPr>
        <p:spPr>
          <a:xfrm>
            <a:off x="525717" y="787068"/>
            <a:ext cx="4663649" cy="1455091"/>
          </a:xfrm>
        </p:spPr>
        <p:txBody>
          <a:bodyPr>
            <a:normAutofit/>
          </a:bodyPr>
          <a:lstStyle/>
          <a:p>
            <a:pPr>
              <a:lnSpc>
                <a:spcPct val="107000"/>
              </a:lnSpc>
            </a:pPr>
            <a:r>
              <a:rPr lang="en-SG" dirty="0"/>
              <a:t>Integrating LLM into Lex</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436BE56-5DA1-20FB-F700-F1F684B4D935}"/>
              </a:ext>
            </a:extLst>
          </p:cNvPr>
          <p:cNvSpPr>
            <a:spLocks noGrp="1"/>
          </p:cNvSpPr>
          <p:nvPr>
            <p:ph idx="1"/>
          </p:nvPr>
        </p:nvSpPr>
        <p:spPr>
          <a:xfrm>
            <a:off x="525717" y="2796427"/>
            <a:ext cx="4663649" cy="3274503"/>
          </a:xfrm>
        </p:spPr>
        <p:txBody>
          <a:bodyPr>
            <a:normAutofit/>
          </a:bodyPr>
          <a:lstStyle/>
          <a:p>
            <a:r>
              <a:rPr lang="en-SG" dirty="0"/>
              <a:t>A specially crafted prompt template was created to make the LLM’s responses more seamless and relevant</a:t>
            </a:r>
          </a:p>
        </p:txBody>
      </p:sp>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E7A2D1CB-65F7-A981-232C-FDFAE39ABAE5}"/>
              </a:ext>
            </a:extLst>
          </p:cNvPr>
          <p:cNvPicPr>
            <a:picLocks noChangeAspect="1"/>
          </p:cNvPicPr>
          <p:nvPr/>
        </p:nvPicPr>
        <p:blipFill>
          <a:blip r:embed="rId2"/>
          <a:stretch>
            <a:fillRect/>
          </a:stretch>
        </p:blipFill>
        <p:spPr>
          <a:xfrm>
            <a:off x="6144232" y="552793"/>
            <a:ext cx="5279307" cy="5661456"/>
          </a:xfrm>
          <a:prstGeom prst="rect">
            <a:avLst/>
          </a:prstGeom>
        </p:spPr>
      </p:pic>
    </p:spTree>
    <p:extLst>
      <p:ext uri="{BB962C8B-B14F-4D97-AF65-F5344CB8AC3E}">
        <p14:creationId xmlns:p14="http://schemas.microsoft.com/office/powerpoint/2010/main" val="287924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1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1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 name="Freeform: Shape 1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1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1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2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5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4" name="Rectangle 3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3A1D36-C725-90F1-8F38-C8F2F35E5704}"/>
              </a:ext>
            </a:extLst>
          </p:cNvPr>
          <p:cNvSpPr>
            <a:spLocks noGrp="1"/>
          </p:cNvSpPr>
          <p:nvPr>
            <p:ph type="title"/>
          </p:nvPr>
        </p:nvSpPr>
        <p:spPr>
          <a:xfrm>
            <a:off x="518453" y="971398"/>
            <a:ext cx="5383698" cy="1584378"/>
          </a:xfrm>
        </p:spPr>
        <p:txBody>
          <a:bodyPr vert="horz" lIns="91440" tIns="45720" rIns="91440" bIns="45720" rtlCol="0" anchor="t">
            <a:normAutofit/>
          </a:bodyPr>
          <a:lstStyle/>
          <a:p>
            <a:pPr>
              <a:lnSpc>
                <a:spcPct val="100000"/>
              </a:lnSpc>
            </a:pPr>
            <a:r>
              <a:rPr lang="en-US" sz="4000" dirty="0"/>
              <a:t>Integrating LLM into Lex</a:t>
            </a:r>
          </a:p>
        </p:txBody>
      </p:sp>
      <p:sp>
        <p:nvSpPr>
          <p:cNvPr id="3" name="Content Placeholder 2">
            <a:extLst>
              <a:ext uri="{FF2B5EF4-FFF2-40B4-BE49-F238E27FC236}">
                <a16:creationId xmlns:a16="http://schemas.microsoft.com/office/drawing/2014/main" id="{98FBD88C-D9A8-D112-2CA6-694B3CAA20DB}"/>
              </a:ext>
            </a:extLst>
          </p:cNvPr>
          <p:cNvSpPr>
            <a:spLocks noGrp="1"/>
          </p:cNvSpPr>
          <p:nvPr>
            <p:ph idx="1"/>
          </p:nvPr>
        </p:nvSpPr>
        <p:spPr>
          <a:xfrm>
            <a:off x="6244591" y="1204332"/>
            <a:ext cx="5040785" cy="1351444"/>
          </a:xfrm>
        </p:spPr>
        <p:txBody>
          <a:bodyPr vert="horz" lIns="91440" tIns="45720" rIns="91440" bIns="45720" rtlCol="0" anchor="t">
            <a:normAutofit/>
          </a:bodyPr>
          <a:lstStyle/>
          <a:p>
            <a:pPr>
              <a:lnSpc>
                <a:spcPct val="110000"/>
              </a:lnSpc>
            </a:pPr>
            <a:r>
              <a:rPr lang="en-US" dirty="0"/>
              <a:t>The lambda handler code and LLM environment were dockerized and deployed to AWS ECR</a:t>
            </a:r>
          </a:p>
        </p:txBody>
      </p:sp>
      <p:grpSp>
        <p:nvGrpSpPr>
          <p:cNvPr id="35"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44591" y="971370"/>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a:extLst>
              <a:ext uri="{FF2B5EF4-FFF2-40B4-BE49-F238E27FC236}">
                <a16:creationId xmlns:a16="http://schemas.microsoft.com/office/drawing/2014/main" id="{275EDBDB-99B0-11BC-3DB2-BBBBEB506623}"/>
              </a:ext>
            </a:extLst>
          </p:cNvPr>
          <p:cNvPicPr>
            <a:picLocks noChangeAspect="1"/>
          </p:cNvPicPr>
          <p:nvPr/>
        </p:nvPicPr>
        <p:blipFill>
          <a:blip r:embed="rId2"/>
          <a:stretch>
            <a:fillRect/>
          </a:stretch>
        </p:blipFill>
        <p:spPr>
          <a:xfrm>
            <a:off x="1763179" y="2851111"/>
            <a:ext cx="2913133" cy="3400637"/>
          </a:xfrm>
          <a:prstGeom prst="rect">
            <a:avLst/>
          </a:prstGeom>
        </p:spPr>
      </p:pic>
      <p:pic>
        <p:nvPicPr>
          <p:cNvPr id="7" name="Picture 6">
            <a:extLst>
              <a:ext uri="{FF2B5EF4-FFF2-40B4-BE49-F238E27FC236}">
                <a16:creationId xmlns:a16="http://schemas.microsoft.com/office/drawing/2014/main" id="{272238C3-6292-ADD3-E2DD-EB3528920AA3}"/>
              </a:ext>
            </a:extLst>
          </p:cNvPr>
          <p:cNvPicPr>
            <a:picLocks noChangeAspect="1"/>
          </p:cNvPicPr>
          <p:nvPr/>
        </p:nvPicPr>
        <p:blipFill>
          <a:blip r:embed="rId3"/>
          <a:stretch>
            <a:fillRect/>
          </a:stretch>
        </p:blipFill>
        <p:spPr>
          <a:xfrm>
            <a:off x="6244591" y="3644051"/>
            <a:ext cx="5417184" cy="1814756"/>
          </a:xfrm>
          <a:prstGeom prst="rect">
            <a:avLst/>
          </a:prstGeom>
        </p:spPr>
      </p:pic>
      <p:sp>
        <p:nvSpPr>
          <p:cNvPr id="43" name="Freeform: Shape 42">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0482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AC7B5EE-551C-6DB9-C0FF-0CF1521958C2}"/>
              </a:ext>
            </a:extLst>
          </p:cNvPr>
          <p:cNvPicPr>
            <a:picLocks noChangeAspect="1"/>
          </p:cNvPicPr>
          <p:nvPr/>
        </p:nvPicPr>
        <p:blipFill>
          <a:blip r:embed="rId2"/>
          <a:stretch>
            <a:fillRect/>
          </a:stretch>
        </p:blipFill>
        <p:spPr>
          <a:xfrm>
            <a:off x="270292" y="2214542"/>
            <a:ext cx="1609950" cy="295316"/>
          </a:xfrm>
          <a:prstGeom prst="rect">
            <a:avLst/>
          </a:prstGeom>
        </p:spPr>
      </p:pic>
      <p:sp>
        <p:nvSpPr>
          <p:cNvPr id="2" name="Title 1">
            <a:extLst>
              <a:ext uri="{FF2B5EF4-FFF2-40B4-BE49-F238E27FC236}">
                <a16:creationId xmlns:a16="http://schemas.microsoft.com/office/drawing/2014/main" id="{F9F8581E-0027-28B4-3880-8EF26E4D641F}"/>
              </a:ext>
            </a:extLst>
          </p:cNvPr>
          <p:cNvSpPr>
            <a:spLocks noGrp="1"/>
          </p:cNvSpPr>
          <p:nvPr>
            <p:ph type="title"/>
          </p:nvPr>
        </p:nvSpPr>
        <p:spPr>
          <a:xfrm>
            <a:off x="525717" y="787069"/>
            <a:ext cx="10077557" cy="675770"/>
          </a:xfrm>
        </p:spPr>
        <p:txBody>
          <a:bodyPr/>
          <a:lstStyle/>
          <a:p>
            <a:r>
              <a:rPr lang="en-SG" dirty="0"/>
              <a:t>Debugging Lex</a:t>
            </a:r>
          </a:p>
        </p:txBody>
      </p:sp>
      <p:sp>
        <p:nvSpPr>
          <p:cNvPr id="3" name="Content Placeholder 2">
            <a:extLst>
              <a:ext uri="{FF2B5EF4-FFF2-40B4-BE49-F238E27FC236}">
                <a16:creationId xmlns:a16="http://schemas.microsoft.com/office/drawing/2014/main" id="{DDDB9F3E-39C9-43B2-35EF-C625784C87A0}"/>
              </a:ext>
            </a:extLst>
          </p:cNvPr>
          <p:cNvSpPr>
            <a:spLocks noGrp="1"/>
          </p:cNvSpPr>
          <p:nvPr>
            <p:ph idx="1"/>
          </p:nvPr>
        </p:nvSpPr>
        <p:spPr>
          <a:xfrm>
            <a:off x="1605190" y="5797038"/>
            <a:ext cx="3298137" cy="710841"/>
          </a:xfrm>
        </p:spPr>
        <p:txBody>
          <a:bodyPr/>
          <a:lstStyle/>
          <a:p>
            <a:r>
              <a:rPr lang="en-SG" sz="1200" i="1" dirty="0"/>
              <a:t>The lambda handler crashed, causing Lex to close the intent pre-maturely</a:t>
            </a:r>
          </a:p>
        </p:txBody>
      </p:sp>
      <p:pic>
        <p:nvPicPr>
          <p:cNvPr id="5" name="Picture 4">
            <a:extLst>
              <a:ext uri="{FF2B5EF4-FFF2-40B4-BE49-F238E27FC236}">
                <a16:creationId xmlns:a16="http://schemas.microsoft.com/office/drawing/2014/main" id="{3569DF83-A137-04D0-5791-A3D9C7AE9D6B}"/>
              </a:ext>
            </a:extLst>
          </p:cNvPr>
          <p:cNvPicPr>
            <a:picLocks noChangeAspect="1"/>
          </p:cNvPicPr>
          <p:nvPr/>
        </p:nvPicPr>
        <p:blipFill>
          <a:blip r:embed="rId3"/>
          <a:stretch>
            <a:fillRect/>
          </a:stretch>
        </p:blipFill>
        <p:spPr>
          <a:xfrm>
            <a:off x="1864990" y="2112631"/>
            <a:ext cx="2747494" cy="3506061"/>
          </a:xfrm>
          <a:prstGeom prst="rect">
            <a:avLst/>
          </a:prstGeom>
        </p:spPr>
      </p:pic>
      <p:sp>
        <p:nvSpPr>
          <p:cNvPr id="8" name="TextBox 7">
            <a:extLst>
              <a:ext uri="{FF2B5EF4-FFF2-40B4-BE49-F238E27FC236}">
                <a16:creationId xmlns:a16="http://schemas.microsoft.com/office/drawing/2014/main" id="{98114528-EC2A-FC45-00AC-C6D88080819B}"/>
              </a:ext>
            </a:extLst>
          </p:cNvPr>
          <p:cNvSpPr txBox="1"/>
          <p:nvPr/>
        </p:nvSpPr>
        <p:spPr>
          <a:xfrm>
            <a:off x="525717" y="1462838"/>
            <a:ext cx="5948218" cy="369332"/>
          </a:xfrm>
          <a:prstGeom prst="rect">
            <a:avLst/>
          </a:prstGeom>
          <a:noFill/>
        </p:spPr>
        <p:txBody>
          <a:bodyPr wrap="square" rtlCol="0">
            <a:spAutoFit/>
          </a:bodyPr>
          <a:lstStyle/>
          <a:p>
            <a:r>
              <a:rPr lang="en-SG" dirty="0"/>
              <a:t>Pain, lots and lots of pain...</a:t>
            </a:r>
          </a:p>
        </p:txBody>
      </p:sp>
      <p:sp>
        <p:nvSpPr>
          <p:cNvPr id="9" name="TextBox 8">
            <a:extLst>
              <a:ext uri="{FF2B5EF4-FFF2-40B4-BE49-F238E27FC236}">
                <a16:creationId xmlns:a16="http://schemas.microsoft.com/office/drawing/2014/main" id="{94C3EFC9-C142-E329-F8BD-42C792566F46}"/>
              </a:ext>
            </a:extLst>
          </p:cNvPr>
          <p:cNvSpPr txBox="1"/>
          <p:nvPr/>
        </p:nvSpPr>
        <p:spPr>
          <a:xfrm>
            <a:off x="6573556" y="6359389"/>
            <a:ext cx="3122646" cy="276999"/>
          </a:xfrm>
          <a:prstGeom prst="rect">
            <a:avLst/>
          </a:prstGeom>
          <a:noFill/>
        </p:spPr>
        <p:txBody>
          <a:bodyPr wrap="square" rtlCol="0">
            <a:spAutoFit/>
          </a:bodyPr>
          <a:lstStyle/>
          <a:p>
            <a:r>
              <a:rPr lang="en-SG" sz="1200" i="1" dirty="0"/>
              <a:t>“Delegate” was misspelled as “delegate”</a:t>
            </a:r>
          </a:p>
        </p:txBody>
      </p:sp>
      <p:pic>
        <p:nvPicPr>
          <p:cNvPr id="11" name="Picture 10">
            <a:extLst>
              <a:ext uri="{FF2B5EF4-FFF2-40B4-BE49-F238E27FC236}">
                <a16:creationId xmlns:a16="http://schemas.microsoft.com/office/drawing/2014/main" id="{91382F85-8BCF-F597-79C5-015E9ADB254F}"/>
              </a:ext>
            </a:extLst>
          </p:cNvPr>
          <p:cNvPicPr>
            <a:picLocks noChangeAspect="1"/>
          </p:cNvPicPr>
          <p:nvPr/>
        </p:nvPicPr>
        <p:blipFill>
          <a:blip r:embed="rId4"/>
          <a:stretch>
            <a:fillRect/>
          </a:stretch>
        </p:blipFill>
        <p:spPr>
          <a:xfrm>
            <a:off x="6573556" y="616859"/>
            <a:ext cx="3122646" cy="5535599"/>
          </a:xfrm>
          <a:prstGeom prst="rect">
            <a:avLst/>
          </a:prstGeom>
        </p:spPr>
      </p:pic>
    </p:spTree>
    <p:extLst>
      <p:ext uri="{BB962C8B-B14F-4D97-AF65-F5344CB8AC3E}">
        <p14:creationId xmlns:p14="http://schemas.microsoft.com/office/powerpoint/2010/main" val="210501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E5DCF1B-345F-F48E-D740-4164ABF5B7B9}"/>
              </a:ext>
            </a:extLst>
          </p:cNvPr>
          <p:cNvSpPr>
            <a:spLocks noGrp="1"/>
          </p:cNvSpPr>
          <p:nvPr>
            <p:ph type="title"/>
          </p:nvPr>
        </p:nvSpPr>
        <p:spPr>
          <a:xfrm>
            <a:off x="525717" y="787068"/>
            <a:ext cx="4663649" cy="1455091"/>
          </a:xfrm>
        </p:spPr>
        <p:txBody>
          <a:bodyPr>
            <a:normAutofit/>
          </a:bodyPr>
          <a:lstStyle/>
          <a:p>
            <a:r>
              <a:rPr lang="en-SG" dirty="0"/>
              <a:t>Deploying Lex</a:t>
            </a:r>
          </a:p>
        </p:txBody>
      </p:sp>
      <p:sp>
        <p:nvSpPr>
          <p:cNvPr id="14" name="Freeform: Shape 13">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7"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39FB50F8-5DE2-9D43-250A-B92ACDD0A097}"/>
              </a:ext>
            </a:extLst>
          </p:cNvPr>
          <p:cNvSpPr>
            <a:spLocks noGrp="1"/>
          </p:cNvSpPr>
          <p:nvPr>
            <p:ph idx="1"/>
          </p:nvPr>
        </p:nvSpPr>
        <p:spPr>
          <a:xfrm>
            <a:off x="525717" y="2796427"/>
            <a:ext cx="4663649" cy="3274503"/>
          </a:xfrm>
        </p:spPr>
        <p:txBody>
          <a:bodyPr>
            <a:normAutofit/>
          </a:bodyPr>
          <a:lstStyle/>
          <a:p>
            <a:r>
              <a:rPr lang="en-SG" dirty="0"/>
              <a:t>The chatbot was properly versioned and used multiple aliases. This makes CI/CD easy without breaking the production version of the chatbot during development.</a:t>
            </a:r>
          </a:p>
        </p:txBody>
      </p:sp>
      <p:pic>
        <p:nvPicPr>
          <p:cNvPr id="7" name="Picture 6">
            <a:extLst>
              <a:ext uri="{FF2B5EF4-FFF2-40B4-BE49-F238E27FC236}">
                <a16:creationId xmlns:a16="http://schemas.microsoft.com/office/drawing/2014/main" id="{D68A5FF2-2510-2812-CFC0-EF39451B982E}"/>
              </a:ext>
            </a:extLst>
          </p:cNvPr>
          <p:cNvPicPr>
            <a:picLocks noChangeAspect="1"/>
          </p:cNvPicPr>
          <p:nvPr/>
        </p:nvPicPr>
        <p:blipFill>
          <a:blip r:embed="rId2"/>
          <a:stretch>
            <a:fillRect/>
          </a:stretch>
        </p:blipFill>
        <p:spPr>
          <a:xfrm>
            <a:off x="6302062" y="561192"/>
            <a:ext cx="4925263" cy="2667851"/>
          </a:xfrm>
          <a:prstGeom prst="rect">
            <a:avLst/>
          </a:prstGeom>
        </p:spPr>
      </p:pic>
      <p:pic>
        <p:nvPicPr>
          <p:cNvPr id="5" name="Picture 4">
            <a:extLst>
              <a:ext uri="{FF2B5EF4-FFF2-40B4-BE49-F238E27FC236}">
                <a16:creationId xmlns:a16="http://schemas.microsoft.com/office/drawing/2014/main" id="{BB831DDA-E67A-D749-C423-AF73C6ECC02C}"/>
              </a:ext>
            </a:extLst>
          </p:cNvPr>
          <p:cNvPicPr>
            <a:picLocks noChangeAspect="1"/>
          </p:cNvPicPr>
          <p:nvPr/>
        </p:nvPicPr>
        <p:blipFill>
          <a:blip r:embed="rId3"/>
          <a:stretch>
            <a:fillRect/>
          </a:stretch>
        </p:blipFill>
        <p:spPr>
          <a:xfrm>
            <a:off x="6291295" y="3546397"/>
            <a:ext cx="4985181" cy="2667851"/>
          </a:xfrm>
          <a:prstGeom prst="rect">
            <a:avLst/>
          </a:prstGeom>
        </p:spPr>
      </p:pic>
      <p:sp>
        <p:nvSpPr>
          <p:cNvPr id="24" name="Freeform: Shape 23">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569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70F05CC-0874-E373-1470-228C49797AAB}"/>
              </a:ext>
            </a:extLst>
          </p:cNvPr>
          <p:cNvSpPr>
            <a:spLocks noGrp="1"/>
          </p:cNvSpPr>
          <p:nvPr>
            <p:ph type="title"/>
          </p:nvPr>
        </p:nvSpPr>
        <p:spPr>
          <a:xfrm>
            <a:off x="530352" y="589788"/>
            <a:ext cx="4884481" cy="2510921"/>
          </a:xfrm>
        </p:spPr>
        <p:txBody>
          <a:bodyPr vert="horz" lIns="91440" tIns="45720" rIns="91440" bIns="45720" rtlCol="0" anchor="b">
            <a:normAutofit/>
          </a:bodyPr>
          <a:lstStyle/>
          <a:p>
            <a:pPr>
              <a:lnSpc>
                <a:spcPct val="100000"/>
              </a:lnSpc>
            </a:pPr>
            <a:r>
              <a:rPr lang="en-US" sz="4000" dirty="0"/>
              <a:t>Deploying Lex (Facebook Messenger)</a:t>
            </a:r>
          </a:p>
        </p:txBody>
      </p:sp>
      <p:grpSp>
        <p:nvGrpSpPr>
          <p:cNvPr id="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1" name="Freeform: Shape 4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EE99B9C5-488D-A266-DE06-AB54C9469732}"/>
              </a:ext>
            </a:extLst>
          </p:cNvPr>
          <p:cNvPicPr>
            <a:picLocks noChangeAspect="1"/>
          </p:cNvPicPr>
          <p:nvPr/>
        </p:nvPicPr>
        <p:blipFill>
          <a:blip r:embed="rId2"/>
          <a:stretch>
            <a:fillRect/>
          </a:stretch>
        </p:blipFill>
        <p:spPr>
          <a:xfrm>
            <a:off x="5001543" y="1159572"/>
            <a:ext cx="6656583" cy="4776098"/>
          </a:xfrm>
          <a:prstGeom prst="rect">
            <a:avLst/>
          </a:prstGeom>
        </p:spPr>
      </p:pic>
      <p:sp>
        <p:nvSpPr>
          <p:cNvPr id="43" name="Freeform: Shape 4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4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6" name="Freeform: Shape 4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1416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1E98866-C331-568E-23DA-1343707BBDEA}"/>
              </a:ext>
            </a:extLst>
          </p:cNvPr>
          <p:cNvSpPr>
            <a:spLocks noGrp="1"/>
          </p:cNvSpPr>
          <p:nvPr>
            <p:ph type="title"/>
          </p:nvPr>
        </p:nvSpPr>
        <p:spPr>
          <a:xfrm>
            <a:off x="530352" y="1122363"/>
            <a:ext cx="3871539" cy="1978346"/>
          </a:xfrm>
        </p:spPr>
        <p:txBody>
          <a:bodyPr vert="horz" lIns="91440" tIns="45720" rIns="91440" bIns="45720" rtlCol="0" anchor="b">
            <a:normAutofit/>
          </a:bodyPr>
          <a:lstStyle/>
          <a:p>
            <a:pPr>
              <a:lnSpc>
                <a:spcPct val="100000"/>
              </a:lnSpc>
            </a:pPr>
            <a:r>
              <a:rPr lang="en-US" sz="4000" dirty="0"/>
              <a:t>Deploying Lex (Website)</a:t>
            </a:r>
          </a:p>
        </p:txBody>
      </p:sp>
      <p:sp>
        <p:nvSpPr>
          <p:cNvPr id="3" name="Content Placeholder 2">
            <a:extLst>
              <a:ext uri="{FF2B5EF4-FFF2-40B4-BE49-F238E27FC236}">
                <a16:creationId xmlns:a16="http://schemas.microsoft.com/office/drawing/2014/main" id="{9CE44FFF-9840-355F-D4B9-DB14E9216DF9}"/>
              </a:ext>
            </a:extLst>
          </p:cNvPr>
          <p:cNvSpPr>
            <a:spLocks noGrp="1"/>
          </p:cNvSpPr>
          <p:nvPr>
            <p:ph idx="1"/>
          </p:nvPr>
        </p:nvSpPr>
        <p:spPr>
          <a:xfrm>
            <a:off x="530352" y="3509963"/>
            <a:ext cx="3871539" cy="1747837"/>
          </a:xfrm>
        </p:spPr>
        <p:txBody>
          <a:bodyPr vert="horz" lIns="91440" tIns="45720" rIns="91440" bIns="45720" rtlCol="0">
            <a:normAutofit/>
          </a:bodyPr>
          <a:lstStyle/>
          <a:p>
            <a:pPr marL="342900" indent="-342900">
              <a:lnSpc>
                <a:spcPct val="110000"/>
              </a:lnSpc>
              <a:buFont typeface="Arial" panose="020B0604020202020204" pitchFamily="34" charset="0"/>
              <a:buChar char="•"/>
            </a:pPr>
            <a:r>
              <a:rPr lang="en-US" dirty="0"/>
              <a:t>A website was created using Svelte</a:t>
            </a:r>
          </a:p>
          <a:p>
            <a:pPr marL="342900" indent="-342900">
              <a:lnSpc>
                <a:spcPct val="110000"/>
              </a:lnSpc>
              <a:buFont typeface="Arial" panose="020B0604020202020204" pitchFamily="34" charset="0"/>
              <a:buChar char="•"/>
            </a:pPr>
            <a:r>
              <a:rPr lang="en-US" dirty="0"/>
              <a:t>Hosted </a:t>
            </a:r>
            <a:r>
              <a:rPr lang="en-US" dirty="0" err="1"/>
              <a:t>serverlessly</a:t>
            </a:r>
            <a:r>
              <a:rPr lang="en-US" dirty="0"/>
              <a:t> via Amplify</a:t>
            </a:r>
          </a:p>
        </p:txBody>
      </p:sp>
      <p:sp>
        <p:nvSpPr>
          <p:cNvPr id="34" name="Freeform: Shape 33">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7"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8"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9"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a:extLst>
              <a:ext uri="{FF2B5EF4-FFF2-40B4-BE49-F238E27FC236}">
                <a16:creationId xmlns:a16="http://schemas.microsoft.com/office/drawing/2014/main" id="{415DC0D5-B7E0-D2AD-F9AD-4C8BFBB811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12819" y="1032797"/>
            <a:ext cx="3883394" cy="4711472"/>
          </a:xfrm>
          <a:prstGeom prst="rect">
            <a:avLst/>
          </a:prstGeom>
        </p:spPr>
      </p:pic>
      <p:pic>
        <p:nvPicPr>
          <p:cNvPr id="6" name="Picture 5">
            <a:extLst>
              <a:ext uri="{FF2B5EF4-FFF2-40B4-BE49-F238E27FC236}">
                <a16:creationId xmlns:a16="http://schemas.microsoft.com/office/drawing/2014/main" id="{DE7340FC-4D4C-E587-66C2-E33618F30F09}"/>
              </a:ext>
            </a:extLst>
          </p:cNvPr>
          <p:cNvPicPr>
            <a:picLocks noChangeAspect="1"/>
          </p:cNvPicPr>
          <p:nvPr/>
        </p:nvPicPr>
        <p:blipFill>
          <a:blip r:embed="rId3"/>
          <a:stretch>
            <a:fillRect/>
          </a:stretch>
        </p:blipFill>
        <p:spPr>
          <a:xfrm>
            <a:off x="9179089" y="412209"/>
            <a:ext cx="2101171" cy="5161129"/>
          </a:xfrm>
          <a:prstGeom prst="rect">
            <a:avLst/>
          </a:prstGeom>
        </p:spPr>
      </p:pic>
      <p:sp>
        <p:nvSpPr>
          <p:cNvPr id="44" name="Freeform: Shape 43">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6" name="Group 45">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47" name="Freeform: Shape 46">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Freeform: Shape 48">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172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D93D1C2-AE7C-F48E-7BBA-B8658547618D}"/>
              </a:ext>
            </a:extLst>
          </p:cNvPr>
          <p:cNvSpPr>
            <a:spLocks noGrp="1"/>
          </p:cNvSpPr>
          <p:nvPr>
            <p:ph type="title"/>
          </p:nvPr>
        </p:nvSpPr>
        <p:spPr>
          <a:xfrm>
            <a:off x="525717" y="787068"/>
            <a:ext cx="4663649" cy="1455091"/>
          </a:xfrm>
        </p:spPr>
        <p:txBody>
          <a:bodyPr>
            <a:normAutofit/>
          </a:bodyPr>
          <a:lstStyle/>
          <a:p>
            <a:pPr>
              <a:lnSpc>
                <a:spcPct val="107000"/>
              </a:lnSpc>
            </a:pPr>
            <a:r>
              <a:rPr lang="en-SG" dirty="0"/>
              <a:t>Deploying Lex (Website Backend)</a:t>
            </a:r>
            <a:endParaRPr lang="en-SG"/>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C195672-1E62-9EDF-2681-F5070A712402}"/>
              </a:ext>
            </a:extLst>
          </p:cNvPr>
          <p:cNvSpPr>
            <a:spLocks noGrp="1"/>
          </p:cNvSpPr>
          <p:nvPr>
            <p:ph idx="1"/>
          </p:nvPr>
        </p:nvSpPr>
        <p:spPr>
          <a:xfrm>
            <a:off x="525717" y="2796427"/>
            <a:ext cx="4663649" cy="3274503"/>
          </a:xfrm>
        </p:spPr>
        <p:txBody>
          <a:bodyPr>
            <a:normAutofit/>
          </a:bodyPr>
          <a:lstStyle/>
          <a:p>
            <a:r>
              <a:rPr lang="en-SG" dirty="0"/>
              <a:t>A lambda function was used to wrap the chatbot in a REST API that could be called externally</a:t>
            </a:r>
          </a:p>
        </p:txBody>
      </p:sp>
      <p:pic>
        <p:nvPicPr>
          <p:cNvPr id="5" name="Picture 4" descr="A screen shot of a computer program&#10;&#10;Description automatically generated">
            <a:extLst>
              <a:ext uri="{FF2B5EF4-FFF2-40B4-BE49-F238E27FC236}">
                <a16:creationId xmlns:a16="http://schemas.microsoft.com/office/drawing/2014/main" id="{98BCD6AF-0F07-61B3-4933-315EB85C87CF}"/>
              </a:ext>
            </a:extLst>
          </p:cNvPr>
          <p:cNvPicPr>
            <a:picLocks noChangeAspect="1"/>
          </p:cNvPicPr>
          <p:nvPr/>
        </p:nvPicPr>
        <p:blipFill>
          <a:blip r:embed="rId2"/>
          <a:stretch>
            <a:fillRect/>
          </a:stretch>
        </p:blipFill>
        <p:spPr>
          <a:xfrm>
            <a:off x="6497141" y="552793"/>
            <a:ext cx="4573489" cy="5661456"/>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609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E728-F7A2-1F0B-BE28-4B46253B105D}"/>
              </a:ext>
            </a:extLst>
          </p:cNvPr>
          <p:cNvSpPr>
            <a:spLocks noGrp="1"/>
          </p:cNvSpPr>
          <p:nvPr>
            <p:ph type="title"/>
          </p:nvPr>
        </p:nvSpPr>
        <p:spPr/>
        <p:txBody>
          <a:bodyPr/>
          <a:lstStyle/>
          <a:p>
            <a:r>
              <a:rPr lang="en-SG" dirty="0"/>
              <a:t>Solution Analysis</a:t>
            </a:r>
          </a:p>
        </p:txBody>
      </p:sp>
      <p:sp>
        <p:nvSpPr>
          <p:cNvPr id="3" name="Content Placeholder 2">
            <a:extLst>
              <a:ext uri="{FF2B5EF4-FFF2-40B4-BE49-F238E27FC236}">
                <a16:creationId xmlns:a16="http://schemas.microsoft.com/office/drawing/2014/main" id="{377D697D-8D86-4723-8BA8-57F23D8D50E1}"/>
              </a:ext>
            </a:extLst>
          </p:cNvPr>
          <p:cNvSpPr>
            <a:spLocks noGrp="1"/>
          </p:cNvSpPr>
          <p:nvPr>
            <p:ph idx="1"/>
          </p:nvPr>
        </p:nvSpPr>
        <p:spPr/>
        <p:txBody>
          <a:bodyPr/>
          <a:lstStyle/>
          <a:p>
            <a:r>
              <a:rPr lang="en-SG" dirty="0"/>
              <a:t>My current solution uses only 3 PDFs on specific topics to provide context to the LLM, and as a result, the LLM refuses to answer many medical questions as they are outside the scope of the provided context.</a:t>
            </a:r>
          </a:p>
          <a:p>
            <a:r>
              <a:rPr lang="en-SG" dirty="0"/>
              <a:t>The user’s username and password are cached in the session’s attributes, meaning that the user only has to log in once per session. This increases convenience while maintaining security.</a:t>
            </a:r>
          </a:p>
          <a:p>
            <a:r>
              <a:rPr lang="en-SG" dirty="0"/>
              <a:t>The chatbot is deployed to Facebook messenger, granting greater convenience and ease of use to most users. It is also deployed to my own website, which provides extra features like resetting the current session.</a:t>
            </a:r>
          </a:p>
        </p:txBody>
      </p:sp>
    </p:spTree>
    <p:extLst>
      <p:ext uri="{BB962C8B-B14F-4D97-AF65-F5344CB8AC3E}">
        <p14:creationId xmlns:p14="http://schemas.microsoft.com/office/powerpoint/2010/main" val="371829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56"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6E83C2-7062-993C-7C50-A6F26DA26709}"/>
              </a:ext>
            </a:extLst>
          </p:cNvPr>
          <p:cNvSpPr>
            <a:spLocks noGrp="1"/>
          </p:cNvSpPr>
          <p:nvPr>
            <p:ph type="title"/>
          </p:nvPr>
        </p:nvSpPr>
        <p:spPr>
          <a:xfrm>
            <a:off x="518452" y="971398"/>
            <a:ext cx="5577547" cy="1584378"/>
          </a:xfrm>
        </p:spPr>
        <p:txBody>
          <a:bodyPr vert="horz" lIns="91440" tIns="45720" rIns="91440" bIns="45720" rtlCol="0" anchor="t">
            <a:normAutofit/>
          </a:bodyPr>
          <a:lstStyle/>
          <a:p>
            <a:pPr>
              <a:lnSpc>
                <a:spcPct val="100000"/>
              </a:lnSpc>
            </a:pPr>
            <a:r>
              <a:rPr lang="en-US" sz="4000" dirty="0"/>
              <a:t>Dataset</a:t>
            </a:r>
          </a:p>
        </p:txBody>
      </p:sp>
      <p:sp>
        <p:nvSpPr>
          <p:cNvPr id="3" name="Content Placeholder 2">
            <a:extLst>
              <a:ext uri="{FF2B5EF4-FFF2-40B4-BE49-F238E27FC236}">
                <a16:creationId xmlns:a16="http://schemas.microsoft.com/office/drawing/2014/main" id="{8ACAE99C-F60C-74CB-3641-28BEEA893790}"/>
              </a:ext>
            </a:extLst>
          </p:cNvPr>
          <p:cNvSpPr>
            <a:spLocks noGrp="1"/>
          </p:cNvSpPr>
          <p:nvPr>
            <p:ph idx="1"/>
          </p:nvPr>
        </p:nvSpPr>
        <p:spPr>
          <a:xfrm>
            <a:off x="6652367" y="1204332"/>
            <a:ext cx="5021182" cy="1351444"/>
          </a:xfrm>
        </p:spPr>
        <p:txBody>
          <a:bodyPr vert="horz" lIns="91440" tIns="45720" rIns="91440" bIns="45720" rtlCol="0" anchor="t">
            <a:normAutofit/>
          </a:bodyPr>
          <a:lstStyle/>
          <a:p>
            <a:pPr>
              <a:lnSpc>
                <a:spcPct val="110000"/>
              </a:lnSpc>
            </a:pPr>
            <a:r>
              <a:rPr lang="en-US"/>
              <a:t>For the text classification task, I used the </a:t>
            </a:r>
            <a:r>
              <a:rPr lang="en-US">
                <a:hlinkClick r:id="rId2"/>
              </a:rPr>
              <a:t>Druggie</a:t>
            </a:r>
            <a:r>
              <a:rPr lang="en-US"/>
              <a:t> dataset</a:t>
            </a:r>
          </a:p>
        </p:txBody>
      </p:sp>
      <p:grpSp>
        <p:nvGrpSpPr>
          <p:cNvPr id="57"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8"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9"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0"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screen shot of a computer&#10;&#10;Description automatically generated">
            <a:extLst>
              <a:ext uri="{FF2B5EF4-FFF2-40B4-BE49-F238E27FC236}">
                <a16:creationId xmlns:a16="http://schemas.microsoft.com/office/drawing/2014/main" id="{6CC9C268-CE83-E9AF-18CC-19BAAA22CDB8}"/>
              </a:ext>
            </a:extLst>
          </p:cNvPr>
          <p:cNvPicPr>
            <a:picLocks noChangeAspect="1"/>
          </p:cNvPicPr>
          <p:nvPr/>
        </p:nvPicPr>
        <p:blipFill>
          <a:blip r:embed="rId3"/>
          <a:stretch>
            <a:fillRect/>
          </a:stretch>
        </p:blipFill>
        <p:spPr>
          <a:xfrm>
            <a:off x="937631" y="2851111"/>
            <a:ext cx="10304965" cy="3400637"/>
          </a:xfrm>
          <a:prstGeom prst="rect">
            <a:avLst/>
          </a:prstGeom>
        </p:spPr>
      </p:pic>
      <p:sp>
        <p:nvSpPr>
          <p:cNvPr id="65" name="Freeform: Shape 40">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6" name="Group 4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67" name="Freeform: Shape 43">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0" name="Freeform: Shape 44">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2"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3"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4" name="Freeform: Shape 49">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100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F50C-EAE8-8581-8B1E-AFE1511B32B2}"/>
              </a:ext>
            </a:extLst>
          </p:cNvPr>
          <p:cNvSpPr>
            <a:spLocks noGrp="1"/>
          </p:cNvSpPr>
          <p:nvPr>
            <p:ph type="title"/>
          </p:nvPr>
        </p:nvSpPr>
        <p:spPr/>
        <p:txBody>
          <a:bodyPr/>
          <a:lstStyle/>
          <a:p>
            <a:r>
              <a:rPr lang="en-SG" dirty="0"/>
              <a:t>Future Improvements</a:t>
            </a:r>
          </a:p>
        </p:txBody>
      </p:sp>
      <p:sp>
        <p:nvSpPr>
          <p:cNvPr id="3" name="Content Placeholder 2">
            <a:extLst>
              <a:ext uri="{FF2B5EF4-FFF2-40B4-BE49-F238E27FC236}">
                <a16:creationId xmlns:a16="http://schemas.microsoft.com/office/drawing/2014/main" id="{3AE9EC69-6EAF-6905-0839-C4FC1A2A0BF8}"/>
              </a:ext>
            </a:extLst>
          </p:cNvPr>
          <p:cNvSpPr>
            <a:spLocks noGrp="1"/>
          </p:cNvSpPr>
          <p:nvPr>
            <p:ph idx="1"/>
          </p:nvPr>
        </p:nvSpPr>
        <p:spPr/>
        <p:txBody>
          <a:bodyPr/>
          <a:lstStyle/>
          <a:p>
            <a:pPr marL="342900" indent="-342900">
              <a:buFont typeface="Arial" panose="020B0604020202020204" pitchFamily="34" charset="0"/>
              <a:buChar char="•"/>
            </a:pPr>
            <a:r>
              <a:rPr lang="en-SG" sz="1800" dirty="0"/>
              <a:t>More PDFs on more diverse medical topics can be fed into the LLM, and a better prompt can be engineered to make the LLM refuse to answer less often</a:t>
            </a:r>
          </a:p>
          <a:p>
            <a:pPr marL="342900" indent="-342900">
              <a:buFont typeface="Arial" panose="020B0604020202020204" pitchFamily="34" charset="0"/>
              <a:buChar char="•"/>
            </a:pPr>
            <a:r>
              <a:rPr lang="en-SG" sz="1800" dirty="0"/>
              <a:t>The chatbot’s lambda handler can be versioned to prevent breaking production during development cycles</a:t>
            </a:r>
          </a:p>
          <a:p>
            <a:pPr marL="342900" indent="-342900">
              <a:buFont typeface="Arial" panose="020B0604020202020204" pitchFamily="34" charset="0"/>
              <a:buChar char="•"/>
            </a:pPr>
            <a:r>
              <a:rPr lang="en-SG" sz="1800" dirty="0"/>
              <a:t>A salt can be generated for each user and used to further secure user passwords by preventing rainbow table attacks</a:t>
            </a:r>
          </a:p>
          <a:p>
            <a:pPr marL="342900" indent="-342900">
              <a:buFont typeface="Arial" panose="020B0604020202020204" pitchFamily="34" charset="0"/>
              <a:buChar char="•"/>
            </a:pPr>
            <a:r>
              <a:rPr lang="en-SG" sz="1800" dirty="0"/>
              <a:t>As not many young people use Messenger, the chatbot can be deployed to more platforms such as Slack or Discord, increasing the outreach </a:t>
            </a:r>
            <a:r>
              <a:rPr lang="en-SG" sz="1800"/>
              <a:t>and prevalence of the chatbot</a:t>
            </a:r>
            <a:endParaRPr lang="en-SG" sz="1800" dirty="0"/>
          </a:p>
        </p:txBody>
      </p:sp>
    </p:spTree>
    <p:extLst>
      <p:ext uri="{BB962C8B-B14F-4D97-AF65-F5344CB8AC3E}">
        <p14:creationId xmlns:p14="http://schemas.microsoft.com/office/powerpoint/2010/main" val="395315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221-E2F4-B00B-15EC-A66FEBFEFC64}"/>
              </a:ext>
            </a:extLst>
          </p:cNvPr>
          <p:cNvSpPr>
            <a:spLocks noGrp="1"/>
          </p:cNvSpPr>
          <p:nvPr>
            <p:ph type="title"/>
          </p:nvPr>
        </p:nvSpPr>
        <p:spPr/>
        <p:txBody>
          <a:bodyPr/>
          <a:lstStyle/>
          <a:p>
            <a:r>
              <a:rPr lang="en-SG" dirty="0"/>
              <a:t>Appendix</a:t>
            </a:r>
          </a:p>
        </p:txBody>
      </p:sp>
      <p:sp>
        <p:nvSpPr>
          <p:cNvPr id="3" name="Content Placeholder 2">
            <a:extLst>
              <a:ext uri="{FF2B5EF4-FFF2-40B4-BE49-F238E27FC236}">
                <a16:creationId xmlns:a16="http://schemas.microsoft.com/office/drawing/2014/main" id="{62605D07-42C9-A75C-0E05-739652889B13}"/>
              </a:ext>
            </a:extLst>
          </p:cNvPr>
          <p:cNvSpPr>
            <a:spLocks noGrp="1"/>
          </p:cNvSpPr>
          <p:nvPr>
            <p:ph idx="1"/>
          </p:nvPr>
        </p:nvSpPr>
        <p:spPr/>
        <p:txBody>
          <a:bodyPr/>
          <a:lstStyle/>
          <a:p>
            <a:r>
              <a:rPr lang="en-SG" dirty="0"/>
              <a:t>Background used for website: </a:t>
            </a:r>
            <a:r>
              <a:rPr lang="en-SG" b="0" i="0" dirty="0">
                <a:effectLst/>
                <a:latin typeface="inherit"/>
                <a:hlinkClick r:id="rId2" tooltip="https://wallpaperaccess.com/health-care"/>
              </a:rPr>
              <a:t>https://wallpaperaccess.com/health-care</a:t>
            </a:r>
            <a:endParaRPr lang="en-SG" b="0" i="0" dirty="0">
              <a:effectLst/>
              <a:latin typeface="inherit"/>
            </a:endParaRPr>
          </a:p>
          <a:p>
            <a:r>
              <a:rPr lang="en-SG"/>
              <a:t>Favicon used </a:t>
            </a:r>
            <a:r>
              <a:rPr lang="en-SG" dirty="0"/>
              <a:t>for </a:t>
            </a:r>
            <a:r>
              <a:rPr lang="en-SG"/>
              <a:t>website: </a:t>
            </a:r>
            <a:r>
              <a:rPr lang="en-SG" b="0" i="0">
                <a:effectLst/>
                <a:latin typeface="inherit"/>
                <a:hlinkClick r:id="rId3" tooltip="http://www.clker.com/clipart-red-medical-cross.html"/>
              </a:rPr>
              <a:t>http://www.clker.com/clipart-red-medical-cross.html</a:t>
            </a:r>
            <a:endParaRPr lang="en-SG" dirty="0"/>
          </a:p>
        </p:txBody>
      </p:sp>
    </p:spTree>
    <p:extLst>
      <p:ext uri="{BB962C8B-B14F-4D97-AF65-F5344CB8AC3E}">
        <p14:creationId xmlns:p14="http://schemas.microsoft.com/office/powerpoint/2010/main" val="49295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D7F6989-22CF-3432-0E1F-AC435C6C8387}"/>
              </a:ext>
            </a:extLst>
          </p:cNvPr>
          <p:cNvSpPr>
            <a:spLocks noGrp="1"/>
          </p:cNvSpPr>
          <p:nvPr>
            <p:ph type="title"/>
          </p:nvPr>
        </p:nvSpPr>
        <p:spPr>
          <a:xfrm>
            <a:off x="525718" y="775403"/>
            <a:ext cx="5512288" cy="1835608"/>
          </a:xfrm>
        </p:spPr>
        <p:txBody>
          <a:bodyPr anchor="t">
            <a:normAutofit/>
          </a:bodyPr>
          <a:lstStyle/>
          <a:p>
            <a:r>
              <a:rPr lang="en-SG" dirty="0"/>
              <a:t>Data Cleaning</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5F4BE63C-FE92-2226-4681-BD21447A5A5B}"/>
              </a:ext>
            </a:extLst>
          </p:cNvPr>
          <p:cNvSpPr>
            <a:spLocks noGrp="1"/>
          </p:cNvSpPr>
          <p:nvPr>
            <p:ph idx="1"/>
          </p:nvPr>
        </p:nvSpPr>
        <p:spPr>
          <a:xfrm>
            <a:off x="6444040" y="1114691"/>
            <a:ext cx="5174702" cy="1492491"/>
          </a:xfrm>
        </p:spPr>
        <p:txBody>
          <a:bodyPr>
            <a:normAutofit fontScale="92500" lnSpcReduction="20000"/>
          </a:bodyPr>
          <a:lstStyle/>
          <a:p>
            <a:pPr marL="342900" indent="-342900">
              <a:lnSpc>
                <a:spcPct val="107000"/>
              </a:lnSpc>
              <a:buFont typeface="Arial" panose="020B0604020202020204" pitchFamily="34" charset="0"/>
              <a:buChar char="•"/>
            </a:pPr>
            <a:r>
              <a:rPr lang="en-SG" sz="1400"/>
              <a:t>Special characters and numbers were removed</a:t>
            </a:r>
          </a:p>
          <a:p>
            <a:pPr marL="342900" indent="-342900">
              <a:lnSpc>
                <a:spcPct val="107000"/>
              </a:lnSpc>
              <a:buFont typeface="Arial" panose="020B0604020202020204" pitchFamily="34" charset="0"/>
              <a:buChar char="•"/>
            </a:pPr>
            <a:r>
              <a:rPr lang="en-SG" sz="1400"/>
              <a:t>Consecutive spaces were replaced with a single space</a:t>
            </a:r>
          </a:p>
          <a:p>
            <a:pPr marL="342900" indent="-342900">
              <a:lnSpc>
                <a:spcPct val="107000"/>
              </a:lnSpc>
              <a:buFont typeface="Arial" panose="020B0604020202020204" pitchFamily="34" charset="0"/>
              <a:buChar char="•"/>
            </a:pPr>
            <a:r>
              <a:rPr lang="en-SG" sz="1400"/>
              <a:t>Text was normalised to all lower case</a:t>
            </a:r>
          </a:p>
          <a:p>
            <a:pPr marL="342900" indent="-342900">
              <a:lnSpc>
                <a:spcPct val="107000"/>
              </a:lnSpc>
              <a:buFont typeface="Arial" panose="020B0604020202020204" pitchFamily="34" charset="0"/>
              <a:buChar char="•"/>
            </a:pPr>
            <a:r>
              <a:rPr lang="en-SG" sz="1400"/>
              <a:t>No missing values were identified</a:t>
            </a:r>
            <a:endParaRPr lang="en-SG" sz="1400" dirty="0"/>
          </a:p>
        </p:txBody>
      </p:sp>
      <p:pic>
        <p:nvPicPr>
          <p:cNvPr id="5" name="Picture 4">
            <a:extLst>
              <a:ext uri="{FF2B5EF4-FFF2-40B4-BE49-F238E27FC236}">
                <a16:creationId xmlns:a16="http://schemas.microsoft.com/office/drawing/2014/main" id="{D317FDED-D9F2-CE64-DC0C-C7EB7FA91897}"/>
              </a:ext>
            </a:extLst>
          </p:cNvPr>
          <p:cNvPicPr>
            <a:picLocks noChangeAspect="1"/>
          </p:cNvPicPr>
          <p:nvPr/>
        </p:nvPicPr>
        <p:blipFill>
          <a:blip r:embed="rId2"/>
          <a:stretch>
            <a:fillRect/>
          </a:stretch>
        </p:blipFill>
        <p:spPr>
          <a:xfrm>
            <a:off x="1734039" y="2851111"/>
            <a:ext cx="8692646" cy="3411864"/>
          </a:xfrm>
          <a:prstGeom prst="rect">
            <a:avLst/>
          </a:prstGeom>
        </p:spPr>
      </p:pic>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8880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890FC4A-456D-B0E3-B3B1-13DD84C22364}"/>
              </a:ext>
            </a:extLst>
          </p:cNvPr>
          <p:cNvSpPr>
            <a:spLocks noGrp="1"/>
          </p:cNvSpPr>
          <p:nvPr>
            <p:ph type="title"/>
          </p:nvPr>
        </p:nvSpPr>
        <p:spPr>
          <a:xfrm>
            <a:off x="525718" y="775403"/>
            <a:ext cx="5512288" cy="1835608"/>
          </a:xfrm>
        </p:spPr>
        <p:txBody>
          <a:bodyPr anchor="t">
            <a:normAutofit/>
          </a:bodyPr>
          <a:lstStyle/>
          <a:p>
            <a:r>
              <a:rPr lang="en-SG" dirty="0"/>
              <a:t>Data Transformation</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DA8EC4A4-8C16-3916-536C-E917BB4C76B0}"/>
              </a:ext>
            </a:extLst>
          </p:cNvPr>
          <p:cNvSpPr>
            <a:spLocks noGrp="1"/>
          </p:cNvSpPr>
          <p:nvPr>
            <p:ph idx="1"/>
          </p:nvPr>
        </p:nvSpPr>
        <p:spPr>
          <a:xfrm>
            <a:off x="6444040" y="1114691"/>
            <a:ext cx="5174702" cy="1492491"/>
          </a:xfrm>
        </p:spPr>
        <p:txBody>
          <a:bodyPr>
            <a:normAutofit/>
          </a:bodyPr>
          <a:lstStyle/>
          <a:p>
            <a:pPr marL="342900" indent="-342900">
              <a:lnSpc>
                <a:spcPct val="107000"/>
              </a:lnSpc>
              <a:buFont typeface="Arial" panose="020B0604020202020204" pitchFamily="34" charset="0"/>
              <a:buChar char="•"/>
            </a:pPr>
            <a:r>
              <a:rPr lang="en-SG" sz="1400"/>
              <a:t>The use case was included along with the review to provide more context</a:t>
            </a:r>
          </a:p>
          <a:p>
            <a:pPr marL="342900" indent="-342900">
              <a:lnSpc>
                <a:spcPct val="107000"/>
              </a:lnSpc>
              <a:buFont typeface="Arial" panose="020B0604020202020204" pitchFamily="34" charset="0"/>
              <a:buChar char="•"/>
            </a:pPr>
            <a:r>
              <a:rPr lang="en-SG" sz="1400"/>
              <a:t>The rating was binned to transform the regression problem into a classification problem</a:t>
            </a:r>
          </a:p>
        </p:txBody>
      </p:sp>
      <p:pic>
        <p:nvPicPr>
          <p:cNvPr id="5" name="Picture 4">
            <a:extLst>
              <a:ext uri="{FF2B5EF4-FFF2-40B4-BE49-F238E27FC236}">
                <a16:creationId xmlns:a16="http://schemas.microsoft.com/office/drawing/2014/main" id="{DF032F7F-90E6-BC61-760E-330A760312AE}"/>
              </a:ext>
            </a:extLst>
          </p:cNvPr>
          <p:cNvPicPr>
            <a:picLocks noChangeAspect="1"/>
          </p:cNvPicPr>
          <p:nvPr/>
        </p:nvPicPr>
        <p:blipFill>
          <a:blip r:embed="rId2"/>
          <a:stretch>
            <a:fillRect/>
          </a:stretch>
        </p:blipFill>
        <p:spPr>
          <a:xfrm>
            <a:off x="518452" y="3194376"/>
            <a:ext cx="11123820" cy="2725334"/>
          </a:xfrm>
          <a:prstGeom prst="rect">
            <a:avLst/>
          </a:prstGeom>
        </p:spPr>
      </p:pic>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521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3A53DBF-8F8E-CDC2-9DCA-E3BAB34FF758}"/>
              </a:ext>
            </a:extLst>
          </p:cNvPr>
          <p:cNvSpPr>
            <a:spLocks noGrp="1"/>
          </p:cNvSpPr>
          <p:nvPr>
            <p:ph type="title"/>
          </p:nvPr>
        </p:nvSpPr>
        <p:spPr>
          <a:xfrm>
            <a:off x="525718" y="775403"/>
            <a:ext cx="5512288" cy="1835608"/>
          </a:xfrm>
        </p:spPr>
        <p:txBody>
          <a:bodyPr anchor="t">
            <a:normAutofit/>
          </a:bodyPr>
          <a:lstStyle/>
          <a:p>
            <a:r>
              <a:rPr lang="en-SG" dirty="0"/>
              <a:t>Data Augmentation</a:t>
            </a:r>
          </a:p>
        </p:txBody>
      </p:sp>
      <p:grpSp>
        <p:nvGrpSpPr>
          <p:cNvPr id="14"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8B671FF-E92B-30EA-842F-3BE210F3CE97}"/>
              </a:ext>
            </a:extLst>
          </p:cNvPr>
          <p:cNvSpPr>
            <a:spLocks noGrp="1"/>
          </p:cNvSpPr>
          <p:nvPr>
            <p:ph idx="1"/>
          </p:nvPr>
        </p:nvSpPr>
        <p:spPr>
          <a:xfrm>
            <a:off x="6444040" y="1114691"/>
            <a:ext cx="5174702" cy="1492491"/>
          </a:xfrm>
        </p:spPr>
        <p:txBody>
          <a:bodyPr>
            <a:normAutofit/>
          </a:bodyPr>
          <a:lstStyle/>
          <a:p>
            <a:pPr marL="342900" indent="-342900">
              <a:lnSpc>
                <a:spcPct val="107000"/>
              </a:lnSpc>
              <a:buFont typeface="Arial" panose="020B0604020202020204" pitchFamily="34" charset="0"/>
              <a:buChar char="•"/>
            </a:pPr>
            <a:r>
              <a:rPr lang="en-SG" sz="1600" dirty="0"/>
              <a:t>Data augmentation was performed as the dataset was unbalanced (roughly 2:1 ratio)</a:t>
            </a:r>
          </a:p>
          <a:p>
            <a:pPr marL="342900" indent="-342900">
              <a:lnSpc>
                <a:spcPct val="107000"/>
              </a:lnSpc>
              <a:buFont typeface="Arial" panose="020B0604020202020204" pitchFamily="34" charset="0"/>
              <a:buChar char="•"/>
            </a:pPr>
            <a:r>
              <a:rPr lang="en-SG" sz="1600" dirty="0"/>
              <a:t>As SMOTE only works on continuous data, it is only used later on the vectorised data</a:t>
            </a:r>
          </a:p>
        </p:txBody>
      </p:sp>
      <p:pic>
        <p:nvPicPr>
          <p:cNvPr id="7" name="Picture 6">
            <a:extLst>
              <a:ext uri="{FF2B5EF4-FFF2-40B4-BE49-F238E27FC236}">
                <a16:creationId xmlns:a16="http://schemas.microsoft.com/office/drawing/2014/main" id="{2C5AB27C-3158-9D5E-EC8F-89841E30DE44}"/>
              </a:ext>
            </a:extLst>
          </p:cNvPr>
          <p:cNvPicPr>
            <a:picLocks noChangeAspect="1"/>
          </p:cNvPicPr>
          <p:nvPr/>
        </p:nvPicPr>
        <p:blipFill>
          <a:blip r:embed="rId2"/>
          <a:stretch>
            <a:fillRect/>
          </a:stretch>
        </p:blipFill>
        <p:spPr>
          <a:xfrm>
            <a:off x="1944768" y="2851111"/>
            <a:ext cx="8271187" cy="3411864"/>
          </a:xfrm>
          <a:prstGeom prst="rect">
            <a:avLst/>
          </a:prstGeom>
        </p:spPr>
      </p:pic>
      <p:sp>
        <p:nvSpPr>
          <p:cNvPr id="22" name="Freeform: Shape 21">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145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D675-7175-17EE-2FFC-74336C000AF6}"/>
              </a:ext>
            </a:extLst>
          </p:cNvPr>
          <p:cNvSpPr>
            <a:spLocks noGrp="1"/>
          </p:cNvSpPr>
          <p:nvPr>
            <p:ph type="title"/>
          </p:nvPr>
        </p:nvSpPr>
        <p:spPr/>
        <p:txBody>
          <a:bodyPr/>
          <a:lstStyle/>
          <a:p>
            <a:r>
              <a:rPr lang="en-SG"/>
              <a:t>Model Performance</a:t>
            </a:r>
            <a:endParaRPr lang="en-SG" dirty="0"/>
          </a:p>
        </p:txBody>
      </p:sp>
      <p:graphicFrame>
        <p:nvGraphicFramePr>
          <p:cNvPr id="5" name="Table 5">
            <a:extLst>
              <a:ext uri="{FF2B5EF4-FFF2-40B4-BE49-F238E27FC236}">
                <a16:creationId xmlns:a16="http://schemas.microsoft.com/office/drawing/2014/main" id="{4D220699-796E-B705-ADD4-5A6DA91ABD77}"/>
              </a:ext>
            </a:extLst>
          </p:cNvPr>
          <p:cNvGraphicFramePr>
            <a:graphicFrameLocks noGrp="1"/>
          </p:cNvGraphicFramePr>
          <p:nvPr>
            <p:extLst>
              <p:ext uri="{D42A27DB-BD31-4B8C-83A1-F6EECF244321}">
                <p14:modId xmlns:p14="http://schemas.microsoft.com/office/powerpoint/2010/main" val="1264240190"/>
              </p:ext>
            </p:extLst>
          </p:nvPr>
        </p:nvGraphicFramePr>
        <p:xfrm>
          <a:off x="923925" y="2758750"/>
          <a:ext cx="9017001" cy="2595880"/>
        </p:xfrm>
        <a:graphic>
          <a:graphicData uri="http://schemas.openxmlformats.org/drawingml/2006/table">
            <a:tbl>
              <a:tblPr firstRow="1" bandRow="1">
                <a:tableStyleId>{93296810-A885-4BE3-A3E7-6D5BEEA58F35}</a:tableStyleId>
              </a:tblPr>
              <a:tblGrid>
                <a:gridCol w="3005667">
                  <a:extLst>
                    <a:ext uri="{9D8B030D-6E8A-4147-A177-3AD203B41FA5}">
                      <a16:colId xmlns:a16="http://schemas.microsoft.com/office/drawing/2014/main" val="3522117369"/>
                    </a:ext>
                  </a:extLst>
                </a:gridCol>
                <a:gridCol w="2801408">
                  <a:extLst>
                    <a:ext uri="{9D8B030D-6E8A-4147-A177-3AD203B41FA5}">
                      <a16:colId xmlns:a16="http://schemas.microsoft.com/office/drawing/2014/main" val="2773036465"/>
                    </a:ext>
                  </a:extLst>
                </a:gridCol>
                <a:gridCol w="3209926">
                  <a:extLst>
                    <a:ext uri="{9D8B030D-6E8A-4147-A177-3AD203B41FA5}">
                      <a16:colId xmlns:a16="http://schemas.microsoft.com/office/drawing/2014/main" val="1011033748"/>
                    </a:ext>
                  </a:extLst>
                </a:gridCol>
              </a:tblGrid>
              <a:tr h="370840">
                <a:tc>
                  <a:txBody>
                    <a:bodyPr/>
                    <a:lstStyle/>
                    <a:p>
                      <a:pPr algn="ctr"/>
                      <a:r>
                        <a:rPr lang="en-SG">
                          <a:solidFill>
                            <a:schemeClr val="tx1"/>
                          </a:solidFill>
                        </a:rPr>
                        <a:t>Model</a:t>
                      </a:r>
                      <a:endParaRPr lang="en-SG" dirty="0">
                        <a:solidFill>
                          <a:schemeClr val="tx1"/>
                        </a:solidFill>
                      </a:endParaRPr>
                    </a:p>
                  </a:txBody>
                  <a:tcPr/>
                </a:tc>
                <a:tc>
                  <a:txBody>
                    <a:bodyPr/>
                    <a:lstStyle/>
                    <a:p>
                      <a:pPr algn="ctr"/>
                      <a:r>
                        <a:rPr lang="en-SG">
                          <a:solidFill>
                            <a:schemeClr val="tx1"/>
                          </a:solidFill>
                        </a:rPr>
                        <a:t>Base Accuracy (%)</a:t>
                      </a:r>
                      <a:endParaRPr lang="en-SG" dirty="0">
                        <a:solidFill>
                          <a:schemeClr val="tx1"/>
                        </a:solidFill>
                      </a:endParaRPr>
                    </a:p>
                  </a:txBody>
                  <a:tcPr/>
                </a:tc>
                <a:tc>
                  <a:txBody>
                    <a:bodyPr/>
                    <a:lstStyle/>
                    <a:p>
                      <a:pPr algn="ctr"/>
                      <a:r>
                        <a:rPr lang="en-SG">
                          <a:solidFill>
                            <a:schemeClr val="tx1"/>
                          </a:solidFill>
                        </a:rPr>
                        <a:t>Hypertuned Accucary* (%)</a:t>
                      </a:r>
                      <a:endParaRPr lang="en-SG" dirty="0">
                        <a:solidFill>
                          <a:schemeClr val="tx1"/>
                        </a:solidFill>
                      </a:endParaRPr>
                    </a:p>
                  </a:txBody>
                  <a:tcPr/>
                </a:tc>
                <a:extLst>
                  <a:ext uri="{0D108BD9-81ED-4DB2-BD59-A6C34878D82A}">
                    <a16:rowId xmlns:a16="http://schemas.microsoft.com/office/drawing/2014/main" val="329977383"/>
                  </a:ext>
                </a:extLst>
              </a:tr>
              <a:tr h="370840">
                <a:tc>
                  <a:txBody>
                    <a:bodyPr/>
                    <a:lstStyle/>
                    <a:p>
                      <a:pPr algn="ctr"/>
                      <a:r>
                        <a:rPr lang="en-SG">
                          <a:solidFill>
                            <a:schemeClr val="tx1"/>
                          </a:solidFill>
                        </a:rPr>
                        <a:t>Logistic Regression</a:t>
                      </a:r>
                      <a:endParaRPr lang="en-SG" dirty="0">
                        <a:solidFill>
                          <a:schemeClr val="tx1"/>
                        </a:solidFill>
                      </a:endParaRPr>
                    </a:p>
                  </a:txBody>
                  <a:tcPr/>
                </a:tc>
                <a:tc>
                  <a:txBody>
                    <a:bodyPr/>
                    <a:lstStyle/>
                    <a:p>
                      <a:pPr algn="ctr"/>
                      <a:r>
                        <a:rPr lang="en-SG" sz="1800" b="0" i="0" kern="1200">
                          <a:solidFill>
                            <a:schemeClr val="dk1"/>
                          </a:solidFill>
                          <a:effectLst/>
                          <a:latin typeface="+mn-lt"/>
                          <a:ea typeface="+mn-ea"/>
                          <a:cs typeface="+mn-cs"/>
                        </a:rPr>
                        <a:t>76.0</a:t>
                      </a:r>
                      <a:endParaRPr lang="en-SG" dirty="0">
                        <a:solidFill>
                          <a:schemeClr val="tx1"/>
                        </a:solidFill>
                      </a:endParaRPr>
                    </a:p>
                  </a:txBody>
                  <a:tcPr/>
                </a:tc>
                <a:tc>
                  <a:txBody>
                    <a:bodyPr/>
                    <a:lstStyle/>
                    <a:p>
                      <a:pPr algn="ctr"/>
                      <a:r>
                        <a:rPr lang="en-SG" sz="1800" b="0" i="0" kern="1200">
                          <a:solidFill>
                            <a:schemeClr val="dk1"/>
                          </a:solidFill>
                          <a:effectLst/>
                          <a:latin typeface="+mn-lt"/>
                          <a:ea typeface="+mn-ea"/>
                          <a:cs typeface="+mn-cs"/>
                        </a:rPr>
                        <a:t>76.3</a:t>
                      </a:r>
                      <a:endParaRPr lang="en-SG" dirty="0">
                        <a:solidFill>
                          <a:schemeClr val="tx1"/>
                        </a:solidFill>
                      </a:endParaRPr>
                    </a:p>
                  </a:txBody>
                  <a:tcPr/>
                </a:tc>
                <a:extLst>
                  <a:ext uri="{0D108BD9-81ED-4DB2-BD59-A6C34878D82A}">
                    <a16:rowId xmlns:a16="http://schemas.microsoft.com/office/drawing/2014/main" val="990640511"/>
                  </a:ext>
                </a:extLst>
              </a:tr>
              <a:tr h="370840">
                <a:tc>
                  <a:txBody>
                    <a:bodyPr/>
                    <a:lstStyle/>
                    <a:p>
                      <a:pPr algn="ctr"/>
                      <a:r>
                        <a:rPr lang="en-SG" dirty="0">
                          <a:solidFill>
                            <a:schemeClr val="tx1"/>
                          </a:solidFill>
                        </a:rPr>
                        <a:t>Naive Bayes</a:t>
                      </a:r>
                    </a:p>
                  </a:txBody>
                  <a:tcPr/>
                </a:tc>
                <a:tc>
                  <a:txBody>
                    <a:bodyPr/>
                    <a:lstStyle/>
                    <a:p>
                      <a:pPr algn="ctr"/>
                      <a:r>
                        <a:rPr lang="en-SG">
                          <a:solidFill>
                            <a:schemeClr val="tx1"/>
                          </a:solidFill>
                        </a:rPr>
                        <a:t>75.2</a:t>
                      </a:r>
                      <a:endParaRPr lang="en-SG" dirty="0">
                        <a:solidFill>
                          <a:schemeClr val="tx1"/>
                        </a:solidFill>
                      </a:endParaRPr>
                    </a:p>
                  </a:txBody>
                  <a:tcPr/>
                </a:tc>
                <a:tc>
                  <a:txBody>
                    <a:bodyPr/>
                    <a:lstStyle/>
                    <a:p>
                      <a:pPr algn="ctr"/>
                      <a:r>
                        <a:rPr lang="en-SG">
                          <a:solidFill>
                            <a:schemeClr val="tx1"/>
                          </a:solidFill>
                        </a:rPr>
                        <a:t>75.7</a:t>
                      </a:r>
                      <a:endParaRPr lang="en-SG" dirty="0">
                        <a:solidFill>
                          <a:schemeClr val="tx1"/>
                        </a:solidFill>
                      </a:endParaRPr>
                    </a:p>
                  </a:txBody>
                  <a:tcPr/>
                </a:tc>
                <a:extLst>
                  <a:ext uri="{0D108BD9-81ED-4DB2-BD59-A6C34878D82A}">
                    <a16:rowId xmlns:a16="http://schemas.microsoft.com/office/drawing/2014/main" val="1462325146"/>
                  </a:ext>
                </a:extLst>
              </a:tr>
              <a:tr h="370840">
                <a:tc>
                  <a:txBody>
                    <a:bodyPr/>
                    <a:lstStyle/>
                    <a:p>
                      <a:pPr algn="ctr"/>
                      <a:r>
                        <a:rPr lang="en-SG">
                          <a:solidFill>
                            <a:schemeClr val="tx1"/>
                          </a:solidFill>
                        </a:rPr>
                        <a:t>Support Vector Machine</a:t>
                      </a:r>
                      <a:endParaRPr lang="en-SG" dirty="0">
                        <a:solidFill>
                          <a:schemeClr val="tx1"/>
                        </a:solidFill>
                      </a:endParaRPr>
                    </a:p>
                  </a:txBody>
                  <a:tcPr/>
                </a:tc>
                <a:tc>
                  <a:txBody>
                    <a:bodyPr/>
                    <a:lstStyle/>
                    <a:p>
                      <a:pPr algn="ctr"/>
                      <a:r>
                        <a:rPr lang="en-SG">
                          <a:solidFill>
                            <a:schemeClr val="tx1"/>
                          </a:solidFill>
                        </a:rPr>
                        <a:t>77.8</a:t>
                      </a:r>
                      <a:endParaRPr lang="en-SG" dirty="0">
                        <a:solidFill>
                          <a:schemeClr val="tx1"/>
                        </a:solidFill>
                      </a:endParaRPr>
                    </a:p>
                  </a:txBody>
                  <a:tcPr/>
                </a:tc>
                <a:tc>
                  <a:txBody>
                    <a:bodyPr/>
                    <a:lstStyle/>
                    <a:p>
                      <a:pPr algn="ctr"/>
                      <a:r>
                        <a:rPr lang="en-SG" dirty="0">
                          <a:solidFill>
                            <a:schemeClr val="tx1"/>
                          </a:solidFill>
                        </a:rPr>
                        <a:t>77.8</a:t>
                      </a:r>
                    </a:p>
                  </a:txBody>
                  <a:tcPr/>
                </a:tc>
                <a:extLst>
                  <a:ext uri="{0D108BD9-81ED-4DB2-BD59-A6C34878D82A}">
                    <a16:rowId xmlns:a16="http://schemas.microsoft.com/office/drawing/2014/main" val="1186718628"/>
                  </a:ext>
                </a:extLst>
              </a:tr>
              <a:tr h="370840">
                <a:tc>
                  <a:txBody>
                    <a:bodyPr/>
                    <a:lstStyle/>
                    <a:p>
                      <a:pPr algn="ctr"/>
                      <a:r>
                        <a:rPr lang="en-SG">
                          <a:solidFill>
                            <a:schemeClr val="tx1"/>
                          </a:solidFill>
                        </a:rPr>
                        <a:t>FastText</a:t>
                      </a:r>
                      <a:endParaRPr lang="en-SG" dirty="0">
                        <a:solidFill>
                          <a:schemeClr val="tx1"/>
                        </a:solidFill>
                      </a:endParaRPr>
                    </a:p>
                  </a:txBody>
                  <a:tcPr/>
                </a:tc>
                <a:tc>
                  <a:txBody>
                    <a:bodyPr/>
                    <a:lstStyle/>
                    <a:p>
                      <a:pPr algn="ctr"/>
                      <a:r>
                        <a:rPr lang="en-SG" sz="1800" b="0" i="0" kern="1200">
                          <a:solidFill>
                            <a:schemeClr val="dk1"/>
                          </a:solidFill>
                          <a:effectLst/>
                          <a:latin typeface="+mn-lt"/>
                          <a:ea typeface="+mn-ea"/>
                          <a:cs typeface="+mn-cs"/>
                        </a:rPr>
                        <a:t>80.9</a:t>
                      </a:r>
                      <a:endParaRPr lang="en-SG" dirty="0">
                        <a:solidFill>
                          <a:schemeClr val="tx1"/>
                        </a:solidFill>
                      </a:endParaRPr>
                    </a:p>
                  </a:txBody>
                  <a:tcPr/>
                </a:tc>
                <a:tc>
                  <a:txBody>
                    <a:bodyPr/>
                    <a:lstStyle/>
                    <a:p>
                      <a:pPr algn="ctr"/>
                      <a:r>
                        <a:rPr lang="en-SG">
                          <a:solidFill>
                            <a:schemeClr val="tx1"/>
                          </a:solidFill>
                        </a:rPr>
                        <a:t>-</a:t>
                      </a:r>
                      <a:endParaRPr lang="en-SG" dirty="0">
                        <a:solidFill>
                          <a:schemeClr val="tx1"/>
                        </a:solidFill>
                      </a:endParaRPr>
                    </a:p>
                  </a:txBody>
                  <a:tcPr/>
                </a:tc>
                <a:extLst>
                  <a:ext uri="{0D108BD9-81ED-4DB2-BD59-A6C34878D82A}">
                    <a16:rowId xmlns:a16="http://schemas.microsoft.com/office/drawing/2014/main" val="4150196099"/>
                  </a:ext>
                </a:extLst>
              </a:tr>
              <a:tr h="370840">
                <a:tc>
                  <a:txBody>
                    <a:bodyPr/>
                    <a:lstStyle/>
                    <a:p>
                      <a:pPr algn="ctr"/>
                      <a:r>
                        <a:rPr lang="en-SG">
                          <a:solidFill>
                            <a:schemeClr val="tx1"/>
                          </a:solidFill>
                        </a:rPr>
                        <a:t>LSTM</a:t>
                      </a:r>
                      <a:endParaRPr lang="en-SG" dirty="0">
                        <a:solidFill>
                          <a:schemeClr val="tx1"/>
                        </a:solidFill>
                      </a:endParaRPr>
                    </a:p>
                  </a:txBody>
                  <a:tcPr/>
                </a:tc>
                <a:tc>
                  <a:txBody>
                    <a:bodyPr/>
                    <a:lstStyle/>
                    <a:p>
                      <a:pPr algn="ctr"/>
                      <a:r>
                        <a:rPr lang="en-SG">
                          <a:solidFill>
                            <a:schemeClr val="tx1"/>
                          </a:solidFill>
                        </a:rPr>
                        <a:t>80.7</a:t>
                      </a:r>
                      <a:endParaRPr lang="en-SG" dirty="0">
                        <a:solidFill>
                          <a:schemeClr val="tx1"/>
                        </a:solidFill>
                      </a:endParaRPr>
                    </a:p>
                  </a:txBody>
                  <a:tcPr/>
                </a:tc>
                <a:tc>
                  <a:txBody>
                    <a:bodyPr/>
                    <a:lstStyle/>
                    <a:p>
                      <a:pPr algn="ctr"/>
                      <a:r>
                        <a:rPr lang="en-SG">
                          <a:solidFill>
                            <a:schemeClr val="tx1"/>
                          </a:solidFill>
                        </a:rPr>
                        <a:t>-</a:t>
                      </a:r>
                      <a:endParaRPr lang="en-SG" dirty="0">
                        <a:solidFill>
                          <a:schemeClr val="tx1"/>
                        </a:solidFill>
                      </a:endParaRPr>
                    </a:p>
                  </a:txBody>
                  <a:tcPr/>
                </a:tc>
                <a:extLst>
                  <a:ext uri="{0D108BD9-81ED-4DB2-BD59-A6C34878D82A}">
                    <a16:rowId xmlns:a16="http://schemas.microsoft.com/office/drawing/2014/main" val="1357246232"/>
                  </a:ext>
                </a:extLst>
              </a:tr>
              <a:tr h="370840">
                <a:tc>
                  <a:txBody>
                    <a:bodyPr/>
                    <a:lstStyle/>
                    <a:p>
                      <a:pPr algn="ctr"/>
                      <a:r>
                        <a:rPr lang="en-SG" b="1" dirty="0">
                          <a:solidFill>
                            <a:schemeClr val="tx1"/>
                          </a:solidFill>
                        </a:rPr>
                        <a:t>BERT (Transformer)</a:t>
                      </a:r>
                    </a:p>
                  </a:txBody>
                  <a:tcPr/>
                </a:tc>
                <a:tc>
                  <a:txBody>
                    <a:bodyPr/>
                    <a:lstStyle/>
                    <a:p>
                      <a:pPr algn="ctr"/>
                      <a:r>
                        <a:rPr lang="en-SG" b="1" dirty="0">
                          <a:solidFill>
                            <a:schemeClr val="tx1"/>
                          </a:solidFill>
                        </a:rPr>
                        <a:t>86.2</a:t>
                      </a:r>
                    </a:p>
                  </a:txBody>
                  <a:tcPr/>
                </a:tc>
                <a:tc>
                  <a:txBody>
                    <a:bodyPr/>
                    <a:lstStyle/>
                    <a:p>
                      <a:pPr algn="ctr"/>
                      <a:r>
                        <a:rPr lang="en-SG" b="1" dirty="0">
                          <a:solidFill>
                            <a:schemeClr val="tx1"/>
                          </a:solidFill>
                        </a:rPr>
                        <a:t>-</a:t>
                      </a:r>
                    </a:p>
                  </a:txBody>
                  <a:tcPr/>
                </a:tc>
                <a:extLst>
                  <a:ext uri="{0D108BD9-81ED-4DB2-BD59-A6C34878D82A}">
                    <a16:rowId xmlns:a16="http://schemas.microsoft.com/office/drawing/2014/main" val="2634262085"/>
                  </a:ext>
                </a:extLst>
              </a:tr>
            </a:tbl>
          </a:graphicData>
        </a:graphic>
      </p:graphicFrame>
      <p:sp>
        <p:nvSpPr>
          <p:cNvPr id="6" name="TextBox 5">
            <a:extLst>
              <a:ext uri="{FF2B5EF4-FFF2-40B4-BE49-F238E27FC236}">
                <a16:creationId xmlns:a16="http://schemas.microsoft.com/office/drawing/2014/main" id="{1EB8E54C-9C95-9505-5D9E-044AB152382A}"/>
              </a:ext>
            </a:extLst>
          </p:cNvPr>
          <p:cNvSpPr txBox="1"/>
          <p:nvPr/>
        </p:nvSpPr>
        <p:spPr>
          <a:xfrm>
            <a:off x="923925" y="5772150"/>
            <a:ext cx="8258175" cy="584775"/>
          </a:xfrm>
          <a:prstGeom prst="rect">
            <a:avLst/>
          </a:prstGeom>
          <a:noFill/>
        </p:spPr>
        <p:txBody>
          <a:bodyPr wrap="square" rtlCol="0">
            <a:spAutoFit/>
          </a:bodyPr>
          <a:lstStyle/>
          <a:p>
            <a:r>
              <a:rPr lang="en-SG" sz="1600" i="1" dirty="0"/>
              <a:t>*Some models could not by </a:t>
            </a:r>
            <a:r>
              <a:rPr lang="en-SG" sz="1600" i="1" dirty="0" err="1"/>
              <a:t>hypertuned</a:t>
            </a:r>
            <a:r>
              <a:rPr lang="en-SG" sz="1600" i="1" dirty="0"/>
              <a:t> due to limitations of the library’s API or a lack of computational resources (Google Collab usage limits)</a:t>
            </a:r>
          </a:p>
        </p:txBody>
      </p:sp>
    </p:spTree>
    <p:extLst>
      <p:ext uri="{BB962C8B-B14F-4D97-AF65-F5344CB8AC3E}">
        <p14:creationId xmlns:p14="http://schemas.microsoft.com/office/powerpoint/2010/main" val="39065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D322A5D-4876-B0FD-5835-89EC6E62EDDA}"/>
              </a:ext>
            </a:extLst>
          </p:cNvPr>
          <p:cNvSpPr>
            <a:spLocks noGrp="1"/>
          </p:cNvSpPr>
          <p:nvPr>
            <p:ph type="title"/>
          </p:nvPr>
        </p:nvSpPr>
        <p:spPr>
          <a:xfrm>
            <a:off x="525718" y="775403"/>
            <a:ext cx="5512288" cy="1835608"/>
          </a:xfrm>
        </p:spPr>
        <p:txBody>
          <a:bodyPr anchor="t">
            <a:normAutofit/>
          </a:bodyPr>
          <a:lstStyle/>
          <a:p>
            <a:r>
              <a:rPr lang="en-SG" dirty="0"/>
              <a:t>LLM</a:t>
            </a:r>
          </a:p>
        </p:txBody>
      </p:sp>
      <p:grpSp>
        <p:nvGrpSpPr>
          <p:cNvPr id="12"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19E2A23-7C89-4B9A-051C-01C5EE95C273}"/>
              </a:ext>
            </a:extLst>
          </p:cNvPr>
          <p:cNvSpPr>
            <a:spLocks noGrp="1"/>
          </p:cNvSpPr>
          <p:nvPr>
            <p:ph idx="1"/>
          </p:nvPr>
        </p:nvSpPr>
        <p:spPr>
          <a:xfrm>
            <a:off x="6444040" y="1114691"/>
            <a:ext cx="5174702" cy="1492491"/>
          </a:xfrm>
        </p:spPr>
        <p:txBody>
          <a:bodyPr>
            <a:normAutofit/>
          </a:bodyPr>
          <a:lstStyle/>
          <a:p>
            <a:r>
              <a:rPr lang="en-SG" dirty="0"/>
              <a:t>After some </a:t>
            </a:r>
            <a:r>
              <a:rPr lang="en-SG"/>
              <a:t>hypertuning</a:t>
            </a:r>
            <a:r>
              <a:rPr lang="en-SG" dirty="0"/>
              <a:t>, I arrived at these hyperparameters </a:t>
            </a:r>
          </a:p>
        </p:txBody>
      </p:sp>
      <p:pic>
        <p:nvPicPr>
          <p:cNvPr id="5" name="Picture 4">
            <a:extLst>
              <a:ext uri="{FF2B5EF4-FFF2-40B4-BE49-F238E27FC236}">
                <a16:creationId xmlns:a16="http://schemas.microsoft.com/office/drawing/2014/main" id="{05546845-060E-78B5-DCE8-F41042554562}"/>
              </a:ext>
            </a:extLst>
          </p:cNvPr>
          <p:cNvPicPr>
            <a:picLocks noChangeAspect="1"/>
          </p:cNvPicPr>
          <p:nvPr/>
        </p:nvPicPr>
        <p:blipFill>
          <a:blip r:embed="rId2"/>
          <a:stretch>
            <a:fillRect/>
          </a:stretch>
        </p:blipFill>
        <p:spPr>
          <a:xfrm>
            <a:off x="2679913" y="2491158"/>
            <a:ext cx="6634285" cy="3881057"/>
          </a:xfrm>
          <a:prstGeom prst="rect">
            <a:avLst/>
          </a:prstGeom>
        </p:spPr>
      </p:pic>
      <p:sp>
        <p:nvSpPr>
          <p:cNvPr id="20" name="Freeform: Shape 19">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284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CD1B40-90E3-13DB-3453-0731E04A58AA}"/>
              </a:ext>
            </a:extLst>
          </p:cNvPr>
          <p:cNvSpPr>
            <a:spLocks noGrp="1"/>
          </p:cNvSpPr>
          <p:nvPr>
            <p:ph type="title"/>
          </p:nvPr>
        </p:nvSpPr>
        <p:spPr>
          <a:xfrm>
            <a:off x="518452" y="971398"/>
            <a:ext cx="5577547" cy="1584378"/>
          </a:xfrm>
        </p:spPr>
        <p:txBody>
          <a:bodyPr vert="horz" lIns="91440" tIns="45720" rIns="91440" bIns="45720" rtlCol="0" anchor="t">
            <a:normAutofit/>
          </a:bodyPr>
          <a:lstStyle/>
          <a:p>
            <a:pPr>
              <a:lnSpc>
                <a:spcPct val="100000"/>
              </a:lnSpc>
            </a:pPr>
            <a:r>
              <a:rPr lang="en-US" sz="4000"/>
              <a:t>LLM Sample Answer</a:t>
            </a:r>
            <a:endParaRPr lang="en-US" sz="4000" dirty="0"/>
          </a:p>
        </p:txBody>
      </p:sp>
      <p:grpSp>
        <p:nvGrpSpPr>
          <p:cNvPr id="33"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a:extLst>
              <a:ext uri="{FF2B5EF4-FFF2-40B4-BE49-F238E27FC236}">
                <a16:creationId xmlns:a16="http://schemas.microsoft.com/office/drawing/2014/main" id="{C488FE8F-E944-3060-D885-E519FC2A079B}"/>
              </a:ext>
            </a:extLst>
          </p:cNvPr>
          <p:cNvPicPr>
            <a:picLocks noChangeAspect="1"/>
          </p:cNvPicPr>
          <p:nvPr/>
        </p:nvPicPr>
        <p:blipFill>
          <a:blip r:embed="rId2"/>
          <a:stretch>
            <a:fillRect/>
          </a:stretch>
        </p:blipFill>
        <p:spPr>
          <a:xfrm>
            <a:off x="1937680" y="2230214"/>
            <a:ext cx="8330777" cy="3957120"/>
          </a:xfrm>
          <a:prstGeom prst="rect">
            <a:avLst/>
          </a:prstGeom>
        </p:spPr>
      </p:pic>
      <p:sp>
        <p:nvSpPr>
          <p:cNvPr id="41" name="Freeform: Shape 40">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4" name="Freeform: Shape 43">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2630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5"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C28B03E-88A3-1648-82C2-7A31651A5C07}"/>
              </a:ext>
            </a:extLst>
          </p:cNvPr>
          <p:cNvSpPr>
            <a:spLocks noGrp="1"/>
          </p:cNvSpPr>
          <p:nvPr>
            <p:ph type="title"/>
          </p:nvPr>
        </p:nvSpPr>
        <p:spPr>
          <a:xfrm>
            <a:off x="525717" y="787068"/>
            <a:ext cx="4663649" cy="1455091"/>
          </a:xfrm>
        </p:spPr>
        <p:txBody>
          <a:bodyPr>
            <a:normAutofit/>
          </a:bodyPr>
          <a:lstStyle/>
          <a:p>
            <a:r>
              <a:rPr lang="en-SG"/>
              <a:t>Lex Chatbot</a:t>
            </a:r>
            <a:endParaRPr lang="en-SG" dirty="0"/>
          </a:p>
        </p:txBody>
      </p:sp>
      <p:sp>
        <p:nvSpPr>
          <p:cNvPr id="96"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9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22B11B6-7905-210F-5092-FE4C06678CFF}"/>
              </a:ext>
            </a:extLst>
          </p:cNvPr>
          <p:cNvSpPr>
            <a:spLocks noGrp="1"/>
          </p:cNvSpPr>
          <p:nvPr>
            <p:ph idx="1"/>
          </p:nvPr>
        </p:nvSpPr>
        <p:spPr>
          <a:xfrm>
            <a:off x="525717" y="2796427"/>
            <a:ext cx="4663649" cy="3274503"/>
          </a:xfrm>
        </p:spPr>
        <p:txBody>
          <a:bodyPr>
            <a:normAutofit/>
          </a:bodyPr>
          <a:lstStyle/>
          <a:p>
            <a:r>
              <a:rPr lang="en-SG"/>
              <a:t>A chatbot with the necessary intents was created</a:t>
            </a:r>
            <a:endParaRPr lang="en-SG" dirty="0"/>
          </a:p>
        </p:txBody>
      </p:sp>
      <p:pic>
        <p:nvPicPr>
          <p:cNvPr id="5" name="Picture 4">
            <a:extLst>
              <a:ext uri="{FF2B5EF4-FFF2-40B4-BE49-F238E27FC236}">
                <a16:creationId xmlns:a16="http://schemas.microsoft.com/office/drawing/2014/main" id="{B3D606B4-68E1-A530-0203-EE2AEC720A58}"/>
              </a:ext>
            </a:extLst>
          </p:cNvPr>
          <p:cNvPicPr>
            <a:picLocks noChangeAspect="1"/>
          </p:cNvPicPr>
          <p:nvPr/>
        </p:nvPicPr>
        <p:blipFill>
          <a:blip r:embed="rId2"/>
          <a:stretch>
            <a:fillRect/>
          </a:stretch>
        </p:blipFill>
        <p:spPr>
          <a:xfrm>
            <a:off x="4605038" y="1281589"/>
            <a:ext cx="7365722" cy="419846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3"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6"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7"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8"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2622986"/>
      </p:ext>
    </p:extLst>
  </p:cSld>
  <p:clrMapOvr>
    <a:masterClrMapping/>
  </p:clrMapOvr>
</p:sld>
</file>

<file path=ppt/theme/theme1.xml><?xml version="1.0" encoding="utf-8"?>
<a:theme xmlns:a="http://schemas.openxmlformats.org/drawingml/2006/main" name="Roca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36">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324</TotalTime>
  <Words>606</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inherit</vt:lpstr>
      <vt:lpstr>Yu Gothic</vt:lpstr>
      <vt:lpstr>Yu Mincho Demibold</vt:lpstr>
      <vt:lpstr>Arial</vt:lpstr>
      <vt:lpstr>Avenir Next LT Pro Light</vt:lpstr>
      <vt:lpstr>RocaVTI</vt:lpstr>
      <vt:lpstr>NLPR Report</vt:lpstr>
      <vt:lpstr>Dataset</vt:lpstr>
      <vt:lpstr>Data Cleaning</vt:lpstr>
      <vt:lpstr>Data Transformation</vt:lpstr>
      <vt:lpstr>Data Augmentation</vt:lpstr>
      <vt:lpstr>Model Performance</vt:lpstr>
      <vt:lpstr>LLM</vt:lpstr>
      <vt:lpstr>LLM Sample Answer</vt:lpstr>
      <vt:lpstr>Lex Chatbot</vt:lpstr>
      <vt:lpstr>Lex Chatbot</vt:lpstr>
      <vt:lpstr>User Database</vt:lpstr>
      <vt:lpstr>Integrating LLM into Lex</vt:lpstr>
      <vt:lpstr>Integrating LLM into Lex</vt:lpstr>
      <vt:lpstr>Debugging Lex</vt:lpstr>
      <vt:lpstr>Deploying Lex</vt:lpstr>
      <vt:lpstr>Deploying Lex (Facebook Messenger)</vt:lpstr>
      <vt:lpstr>Deploying Lex (Website)</vt:lpstr>
      <vt:lpstr>Deploying Lex (Website Backend)</vt:lpstr>
      <vt:lpstr>Solution Analysis</vt:lpstr>
      <vt:lpstr>Future Improvements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KIYONN CHAN</dc:creator>
  <cp:lastModifiedBy>KIYONN CHAN</cp:lastModifiedBy>
  <cp:revision>2</cp:revision>
  <dcterms:created xsi:type="dcterms:W3CDTF">2024-02-08T02:33:40Z</dcterms:created>
  <dcterms:modified xsi:type="dcterms:W3CDTF">2024-02-13T16:28:37Z</dcterms:modified>
</cp:coreProperties>
</file>