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Regular"/>
      <p:regular r:id="rId15"/>
      <p:bold r:id="rId16"/>
    </p:embeddedFont>
    <p:embeddedFont>
      <p:font typeface="Lora"/>
      <p:regular r:id="rId17"/>
      <p:bold r:id="rId18"/>
      <p:italic r:id="rId19"/>
      <p:boldItalic r:id="rId20"/>
    </p:embeddedFont>
    <p:embeddedFont>
      <p:font typeface="Lora Regular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22" Type="http://schemas.openxmlformats.org/officeDocument/2006/relationships/font" Target="fonts/LoraRegular-bold.fntdata"/><Relationship Id="rId21" Type="http://schemas.openxmlformats.org/officeDocument/2006/relationships/font" Target="fonts/LoraRegular-regular.fntdata"/><Relationship Id="rId24" Type="http://schemas.openxmlformats.org/officeDocument/2006/relationships/font" Target="fonts/LoraRegular-boldItalic.fntdata"/><Relationship Id="rId23" Type="http://schemas.openxmlformats.org/officeDocument/2006/relationships/font" Target="fonts/LoraRegula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swaldRegular-regular.fntdata"/><Relationship Id="rId14" Type="http://schemas.openxmlformats.org/officeDocument/2006/relationships/slide" Target="slides/slide9.xml"/><Relationship Id="rId17" Type="http://schemas.openxmlformats.org/officeDocument/2006/relationships/font" Target="fonts/Lora-regular.fntdata"/><Relationship Id="rId16" Type="http://schemas.openxmlformats.org/officeDocument/2006/relationships/font" Target="fonts/OswaldRegular-bold.fntdata"/><Relationship Id="rId19" Type="http://schemas.openxmlformats.org/officeDocument/2006/relationships/font" Target="fonts/Lora-italic.fntdata"/><Relationship Id="rId1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9a7326db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9a7326db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d48baf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cd48baf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accent6"/>
                </a:solidFill>
                <a:latin typeface="Lora Regular"/>
                <a:ea typeface="Lora Regular"/>
                <a:cs typeface="Lora Regular"/>
                <a:sym typeface="Lora Regular"/>
              </a:rPr>
              <a:t>ДИПЛОМНЫЙ ПРОЕКТ</a:t>
            </a:r>
            <a:endParaRPr sz="2300">
              <a:solidFill>
                <a:schemeClr val="accent6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900">
                <a:solidFill>
                  <a:schemeClr val="accent6"/>
                </a:solidFill>
                <a:latin typeface="Lora Regular"/>
                <a:ea typeface="Lora Regular"/>
                <a:cs typeface="Lora Regular"/>
                <a:sym typeface="Lora Regular"/>
              </a:rPr>
              <a:t>по профессии “Аналитик данных”</a:t>
            </a:r>
            <a:endParaRPr sz="5100">
              <a:solidFill>
                <a:schemeClr val="accent6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27600"/>
            <a:ext cx="78015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60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На тему: “Анализ данных Spotify по музыкальным композициям </a:t>
            </a:r>
            <a:endParaRPr sz="160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lang="ru" sz="160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(исследование данных, выявление закономерностей, построение модели прогноза популярности трека)”</a:t>
            </a:r>
            <a:endParaRPr sz="160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089600" y="423525"/>
            <a:ext cx="1383150" cy="5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144000" y="42645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Выполнил: Жданов А.А.</a:t>
            </a:r>
            <a:endParaRPr sz="100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Группа: DA-13</a:t>
            </a:r>
            <a:endParaRPr sz="100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70825"/>
            <a:ext cx="88323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Проблема - более ¾ всех композиций имеют уровень популярности менее 50%.</a:t>
            </a:r>
            <a:endParaRPr sz="240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32200"/>
            <a:ext cx="39999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Стейкхолдеры по решению проблемы:</a:t>
            </a:r>
            <a:endParaRPr sz="1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●"/>
            </a:pPr>
            <a:r>
              <a:rPr lang="ru" sz="1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звукозаписывающие компании</a:t>
            </a:r>
            <a:endParaRPr sz="1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●"/>
            </a:pPr>
            <a:r>
              <a:rPr lang="ru" sz="1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музыканты</a:t>
            </a:r>
            <a:endParaRPr sz="1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●"/>
            </a:pPr>
            <a:r>
              <a:rPr lang="ru" sz="1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продюсеры</a:t>
            </a:r>
            <a:endParaRPr sz="1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●"/>
            </a:pPr>
            <a:r>
              <a:rPr lang="ru" sz="1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многочисленные сольные артисты</a:t>
            </a:r>
            <a:endParaRPr sz="1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●"/>
            </a:pPr>
            <a:r>
              <a:rPr lang="ru" sz="1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диджеи</a:t>
            </a:r>
            <a:endParaRPr sz="1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●"/>
            </a:pPr>
            <a:r>
              <a:rPr lang="ru" sz="1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другие лица или компании, получающие доход от продажи или выпуска музыкальных композиций</a:t>
            </a:r>
            <a:endParaRPr sz="15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796350" y="1983500"/>
            <a:ext cx="722400" cy="254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chemeClr val="lt1"/>
                </a:solidFill>
              </a:rPr>
              <a:t>Предлагаемое решение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Анализ данных на взаимосвязь показателей и проверка гипотез</a:t>
            </a: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Char char="●"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“Наиболее популярными треками являются те, которые имеют темп в 120 ударов в минуту (далее - BPM)”;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Char char="●"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“Продолжительность наиболее популярных треков - 3-3,5 минуты”; 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Char char="●"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“Композиции в мажорном исполнении более популярны”. 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Итоговый результат - построение модели по прогнозированию популярности треков в зависимости от их параметров.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Основная используемая метрика - популярность.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799" y="837213"/>
            <a:ext cx="4885802" cy="17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04350" y="837225"/>
            <a:ext cx="3218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Особой популярностью пользуются треки 90-х и начала 00-х годов. 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Это можно объяснить тем, что предполагаемая аудитория, наиболее полно и активно использующая платные сервисы прослушивания музыки находится диапазоне 20-35 лет.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04350" y="3165300"/>
            <a:ext cx="6785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ТОП-10 самых популярных жанров сильно выделяются жанры Азиатского направления. Основная идея - демография, т.к. население из стран Азии занимает бОльшую долю в населении планеты.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Наиболее встречающиеся направления с </a:t>
            </a: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наиболее высокими показателями популярности</a:t>
            </a: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- поп-музыка, рэп-поп, а также электроника и r&amp;b.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4425" y="2704325"/>
            <a:ext cx="1507175" cy="23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5"/>
            <a:ext cx="88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Взаимосвязь метрики с годом. Популярные жанры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150" y="1017725"/>
            <a:ext cx="5007150" cy="18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150" y="3103925"/>
            <a:ext cx="5007150" cy="182033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11700" y="1491475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Прямой взаимосвязи данный параметр не имеет, разница в используемых ключах октавы по критерию популярности не имеет значения. 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Стоит только отметить о чуть сниженном уровне популярности у треков с использованием октавы под номером 3, а также ее наименьшее использование в треках.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0925" y="3103925"/>
            <a:ext cx="5007151" cy="18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298800" y="0"/>
            <a:ext cx="854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Взаимосвязь популярности к используемому в композициях октавы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311700" y="1322788"/>
            <a:ext cx="5775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Наиболее коррелируемые с популярностью будут такие характеристики (показатели) как: year, acousticness, loudness, energy, instrumentalness, speechiness, explicit, danceability, и вычисляемая их взаимосвязь к метрике находится от 0,12-0,54.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Взаимосвязь показателей является слабой или практически отсутствующей.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050" y="198913"/>
            <a:ext cx="23812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050" y="2799250"/>
            <a:ext cx="2381250" cy="2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11700" y="3321050"/>
            <a:ext cx="5775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Также можно </a:t>
            </a:r>
            <a:r>
              <a:rPr lang="ru" sz="1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увидеть, что у треков с использованием ненормативной лексики выше показатель уровня популярности, чем у тех, которые не используют ненормативную лексику в музыкальных композициях.</a:t>
            </a:r>
            <a:endParaRPr sz="1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0"/>
            <a:ext cx="325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Корреляция показателей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25725" y="125400"/>
            <a:ext cx="40452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</a:rPr>
              <a:t>Проверка гипотез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10625" y="1357475"/>
            <a:ext cx="42603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Lora"/>
              <a:buAutoNum type="arabicPeriod"/>
            </a:pPr>
            <a:r>
              <a:rPr lang="ru" sz="1300">
                <a:latin typeface="Lora"/>
                <a:ea typeface="Lora"/>
                <a:cs typeface="Lora"/>
                <a:sym typeface="Lora"/>
              </a:rPr>
              <a:t>Композиции в мажорном или минорном исполнении оказывают статистически незначимое влияние на популярность;</a:t>
            </a:r>
            <a:endParaRPr sz="13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Lora"/>
              <a:buAutoNum type="arabicPeriod"/>
            </a:pPr>
            <a:r>
              <a:rPr lang="ru" sz="1300">
                <a:latin typeface="Lora"/>
                <a:ea typeface="Lora"/>
                <a:cs typeface="Lora"/>
                <a:sym typeface="Lora"/>
              </a:rPr>
              <a:t>Продолжительность наиболее популярных треков от 2,5 до 3,5 минут;</a:t>
            </a:r>
            <a:endParaRPr sz="13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just">
              <a:spcBef>
                <a:spcPts val="1100"/>
              </a:spcBef>
              <a:spcAft>
                <a:spcPts val="0"/>
              </a:spcAft>
              <a:buSzPts val="1300"/>
              <a:buFont typeface="Lora"/>
              <a:buAutoNum type="arabicPeriod"/>
            </a:pPr>
            <a:r>
              <a:rPr lang="ru" sz="1300">
                <a:latin typeface="Lora"/>
                <a:ea typeface="Lora"/>
                <a:cs typeface="Lora"/>
                <a:sym typeface="Lora"/>
              </a:rPr>
              <a:t>Гипотеза “Наиболее популярными треками являются те, которые имеют темп в 120 ударов в минуту” косвенно подтвердилась, но однозначного положительного ответа на нее нет.</a:t>
            </a:r>
            <a:endParaRPr sz="13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50" y="1357485"/>
            <a:ext cx="3631100" cy="1574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750" y="3152662"/>
            <a:ext cx="3631100" cy="153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750" y="920750"/>
            <a:ext cx="3631101" cy="2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038350"/>
            <a:ext cx="42603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Для построения модели предсказания трека использовались: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AutoNum type="arabicPeriod"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Метод классификации (кодирования) данных get_dummies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AutoNum type="arabicPeriod"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Алгоритм машинного обучения, основанном на градиентном бустинге - CatBoost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AutoNum type="arabicPeriod"/>
            </a:pP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О</a:t>
            </a:r>
            <a:r>
              <a:rPr lang="ru" sz="1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ценка результата - метод RMSE (среднеквадратическая ошибка)</a:t>
            </a:r>
            <a:endParaRPr sz="13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При этом сама модель при использовании таких параметров как explicit, mode и классифицированного показателя key дала результат со среднеквадратической ошибкой в 11,7 пунктов.</a:t>
            </a:r>
            <a:endParaRPr sz="125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0"/>
            <a:ext cx="88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Модель по прогнозированию популярности треков</a:t>
            </a:r>
            <a:endParaRPr sz="3400">
              <a:solidFill>
                <a:schemeClr val="lt1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175" y="1822601"/>
            <a:ext cx="3521175" cy="250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174" y="4325125"/>
            <a:ext cx="3521175" cy="2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175" y="874047"/>
            <a:ext cx="1588926" cy="8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0750" y="874038"/>
            <a:ext cx="1875601" cy="8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</a:rPr>
              <a:t>Спасибо за внимание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