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42"/>
  </p:notesMasterIdLst>
  <p:sldIdLst>
    <p:sldId id="403" r:id="rId3"/>
    <p:sldId id="256" r:id="rId4"/>
    <p:sldId id="434" r:id="rId5"/>
    <p:sldId id="437" r:id="rId6"/>
    <p:sldId id="438" r:id="rId7"/>
    <p:sldId id="439" r:id="rId8"/>
    <p:sldId id="257" r:id="rId9"/>
    <p:sldId id="258" r:id="rId10"/>
    <p:sldId id="440" r:id="rId11"/>
    <p:sldId id="261" r:id="rId12"/>
    <p:sldId id="262" r:id="rId13"/>
    <p:sldId id="259" r:id="rId14"/>
    <p:sldId id="260" r:id="rId15"/>
    <p:sldId id="263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415" r:id="rId24"/>
    <p:sldId id="416" r:id="rId25"/>
    <p:sldId id="417" r:id="rId26"/>
    <p:sldId id="282" r:id="rId27"/>
    <p:sldId id="283" r:id="rId28"/>
    <p:sldId id="424" r:id="rId29"/>
    <p:sldId id="435" r:id="rId30"/>
    <p:sldId id="421" r:id="rId31"/>
    <p:sldId id="286" r:id="rId32"/>
    <p:sldId id="287" r:id="rId33"/>
    <p:sldId id="288" r:id="rId34"/>
    <p:sldId id="289" r:id="rId35"/>
    <p:sldId id="290" r:id="rId36"/>
    <p:sldId id="292" r:id="rId37"/>
    <p:sldId id="334" r:id="rId38"/>
    <p:sldId id="397" r:id="rId39"/>
    <p:sldId id="398" r:id="rId40"/>
    <p:sldId id="441" r:id="rId4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1" autoAdjust="0"/>
    <p:restoredTop sz="80077" autoAdjust="0"/>
  </p:normalViewPr>
  <p:slideViewPr>
    <p:cSldViewPr snapToGrid="0">
      <p:cViewPr varScale="1">
        <p:scale>
          <a:sx n="66" d="100"/>
          <a:sy n="66" d="100"/>
        </p:scale>
        <p:origin x="3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0570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769A4E30-EEA4-43CE-BB22-23D6443DF843}" type="slidenum">
              <a:rPr lang="en-US" smtClean="0">
                <a:latin typeface="Times New Roman" pitchFamily="18" charset="0"/>
                <a:cs typeface="Arial" pitchFamily="34" charset="0"/>
              </a:rPr>
              <a:pPr/>
              <a:t>1</a:t>
            </a:fld>
            <a:endParaRPr lang="en-US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1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  <a:r>
              <a:rPr lang="en-US" baseline="0" dirty="0"/>
              <a:t> </a:t>
            </a:r>
            <a:r>
              <a:rPr lang="en-US" baseline="0" dirty="0" err="1"/>
              <a:t>ArrayBag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Starting code of the</a:t>
            </a:r>
            <a:r>
              <a:rPr lang="en-US" baseline="0" dirty="0"/>
              <a:t> </a:t>
            </a:r>
            <a:r>
              <a:rPr lang="en-US" baseline="0" dirty="0" err="1"/>
              <a:t>ArrayBag</a:t>
            </a:r>
            <a:r>
              <a:rPr lang="en-US" baseline="0" dirty="0"/>
              <a:t>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Constructor for the </a:t>
            </a:r>
            <a:r>
              <a:rPr lang="en-US" baseline="0" dirty="0" err="1"/>
              <a:t>ArrayBag</a:t>
            </a:r>
            <a:r>
              <a:rPr lang="en-US" baseline="0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we are implementing an interface, we need to “stub” out methods so that our code can compile</a:t>
            </a:r>
          </a:p>
        </p:txBody>
      </p:sp>
    </p:spTree>
    <p:extLst>
      <p:ext uri="{BB962C8B-B14F-4D97-AF65-F5344CB8AC3E}">
        <p14:creationId xmlns:p14="http://schemas.microsoft.com/office/powerpoint/2010/main" val="1098464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only discuss (highlight)</a:t>
            </a:r>
            <a:r>
              <a:rPr lang="en-US" baseline="0" dirty="0"/>
              <a:t> select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Watch video notes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MAX_CAPACITY needed?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Fail-safe programming is something we need to think about</a:t>
            </a:r>
          </a:p>
        </p:txBody>
      </p:sp>
    </p:spTree>
    <p:extLst>
      <p:ext uri="{BB962C8B-B14F-4D97-AF65-F5344CB8AC3E}">
        <p14:creationId xmlns:p14="http://schemas.microsoft.com/office/powerpoint/2010/main" val="49735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Actual code to illustrate what</a:t>
            </a:r>
            <a:r>
              <a:rPr lang="en-US" baseline="0" dirty="0"/>
              <a:t> we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should code the Bag and then test it</a:t>
            </a:r>
          </a:p>
        </p:txBody>
      </p:sp>
    </p:spTree>
    <p:extLst>
      <p:ext uri="{BB962C8B-B14F-4D97-AF65-F5344CB8AC3E}">
        <p14:creationId xmlns:p14="http://schemas.microsoft.com/office/powerpoint/2010/main" val="149444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  <a:r>
              <a:rPr lang="en-US" baseline="0" dirty="0"/>
              <a:t> to ensure that </a:t>
            </a:r>
            <a:r>
              <a:rPr lang="en-US" b="1" baseline="0" dirty="0"/>
              <a:t>Add() </a:t>
            </a:r>
            <a:r>
              <a:rPr lang="en-US" baseline="0" dirty="0"/>
              <a:t>is working; no point to proceed unless </a:t>
            </a:r>
            <a:r>
              <a:rPr lang="en-US" b="1" baseline="0" dirty="0"/>
              <a:t>Add</a:t>
            </a:r>
            <a:r>
              <a:rPr lang="en-US" baseline="0" dirty="0"/>
              <a:t> is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97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your output the same</a:t>
            </a:r>
            <a:r>
              <a:rPr lang="en-US" baseline="0" dirty="0"/>
              <a:t> as the provided Program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an entry is not too bad,</a:t>
            </a:r>
            <a:r>
              <a:rPr lang="en-US" baseline="0" dirty="0"/>
              <a:t> however, y</a:t>
            </a:r>
            <a:r>
              <a:rPr lang="en-US" dirty="0"/>
              <a:t>ou will need to think about removing an entry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Why I am saying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64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FIGURE 2-5</a:t>
            </a:r>
          </a:p>
          <a:p>
            <a:r>
              <a:rPr dirty="0"/>
              <a:t>(a) A gap in the array bag after setting the entry in bag[index] to null</a:t>
            </a:r>
            <a:endParaRPr lang="en-US" dirty="0"/>
          </a:p>
          <a:p>
            <a:r>
              <a:rPr dirty="0"/>
              <a:t>(b) the array after shifting subsequent entries to avoid a gap </a:t>
            </a:r>
            <a:endParaRPr lang="en-US" dirty="0"/>
          </a:p>
          <a:p>
            <a:r>
              <a:rPr dirty="0"/>
              <a:t>(c) after replacing the duplicate reference to the last entry with null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(algorithm) is </a:t>
            </a:r>
            <a:r>
              <a:rPr lang="en-US" b="1" dirty="0"/>
              <a:t>NOT</a:t>
            </a:r>
            <a:r>
              <a:rPr lang="en-US" dirty="0"/>
              <a:t> the most efficient  way to delete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39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0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Instead, </a:t>
            </a:r>
            <a:r>
              <a:rPr lang="en-US" b="1" baseline="0" dirty="0"/>
              <a:t>replace the removed entry with the last entry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3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 sure to implement the method</a:t>
            </a:r>
          </a:p>
        </p:txBody>
      </p:sp>
    </p:spTree>
    <p:extLst>
      <p:ext uri="{BB962C8B-B14F-4D97-AF65-F5344CB8AC3E}">
        <p14:creationId xmlns:p14="http://schemas.microsoft.com/office/powerpoint/2010/main" val="794988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your observation about this method?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Do we really need it?</a:t>
            </a:r>
          </a:p>
        </p:txBody>
      </p:sp>
    </p:spTree>
    <p:extLst>
      <p:ext uri="{BB962C8B-B14F-4D97-AF65-F5344CB8AC3E}">
        <p14:creationId xmlns:p14="http://schemas.microsoft.com/office/powerpoint/2010/main" val="106432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ahead and </a:t>
            </a:r>
            <a:r>
              <a:rPr lang="en-US" baseline="0" dirty="0"/>
              <a:t>implement the Remove()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2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Array’s limitation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it’s a fixed size array, we cannot really make the</a:t>
            </a:r>
            <a:r>
              <a:rPr lang="en-US" baseline="0" dirty="0"/>
              <a:t> original array</a:t>
            </a:r>
            <a:r>
              <a:rPr lang="en-US" dirty="0"/>
              <a:t>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we can create</a:t>
            </a:r>
            <a:r>
              <a:rPr lang="en-US" baseline="0" dirty="0"/>
              <a:t> a new and bigger array, and then copy the elements from the Original to the newly created Larger array (and copy data from the old one.)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1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the actual steps to resize</a:t>
            </a:r>
          </a:p>
        </p:txBody>
      </p:sp>
    </p:spTree>
    <p:extLst>
      <p:ext uri="{BB962C8B-B14F-4D97-AF65-F5344CB8AC3E}">
        <p14:creationId xmlns:p14="http://schemas.microsoft.com/office/powerpoint/2010/main" val="1384752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 b="1"/>
            </a:pPr>
            <a:r>
              <a:rPr lang="en-US" b="0" dirty="0"/>
              <a:t>Did you know about </a:t>
            </a:r>
            <a:r>
              <a:rPr lang="en-US" b="0" dirty="0" err="1"/>
              <a:t>Arrays.copyOf</a:t>
            </a:r>
            <a:r>
              <a:rPr lang="en-US" b="0" dirty="0"/>
              <a:t>()? </a:t>
            </a:r>
          </a:p>
          <a:p>
            <a:pPr marL="171450" indent="-171450">
              <a:buFont typeface="Arial" panose="020B0604020202020204" pitchFamily="34" charset="0"/>
              <a:buChar char="•"/>
              <a:defRPr b="1"/>
            </a:pPr>
            <a:r>
              <a:rPr lang="en-US" b="0" dirty="0" err="1"/>
              <a:t>m</a:t>
            </a:r>
            <a:r>
              <a:rPr b="0" dirty="0" err="1"/>
              <a:t>yArray</a:t>
            </a:r>
            <a:r>
              <a:rPr b="0" dirty="0"/>
              <a:t> = </a:t>
            </a:r>
            <a:r>
              <a:rPr b="0" dirty="0" err="1"/>
              <a:t>Arrays.copyOf</a:t>
            </a:r>
            <a:r>
              <a:rPr b="0" dirty="0"/>
              <a:t>(</a:t>
            </a:r>
            <a:r>
              <a:rPr b="0" dirty="0" err="1"/>
              <a:t>myArray</a:t>
            </a:r>
            <a:r>
              <a:rPr b="0" dirty="0"/>
              <a:t>, 2 * </a:t>
            </a:r>
            <a:r>
              <a:rPr b="0" dirty="0" err="1"/>
              <a:t>myArray.length</a:t>
            </a:r>
            <a:r>
              <a:rPr b="0" dirty="0"/>
              <a:t>)</a:t>
            </a:r>
            <a:r>
              <a:rPr lang="en-US" b="0" dirty="0"/>
              <a:t>;</a:t>
            </a:r>
            <a:endParaRPr b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you agree?</a:t>
            </a:r>
          </a:p>
        </p:txBody>
      </p:sp>
    </p:spTree>
    <p:extLst>
      <p:ext uri="{BB962C8B-B14F-4D97-AF65-F5344CB8AC3E}">
        <p14:creationId xmlns:p14="http://schemas.microsoft.com/office/powerpoint/2010/main" val="1464879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1268915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that you have learned in CMSC 203; it has the same behavior and same</a:t>
            </a:r>
            <a:r>
              <a:rPr lang="en-US" baseline="0" dirty="0"/>
              <a:t> (under the hood)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&lt;T&gt; vs. &lt;E&gt;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5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are we trying to build?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A: Bag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</a:t>
            </a:r>
            <a:r>
              <a:rPr lang="en-US" baseline="0" dirty="0"/>
              <a:t> How are we going to build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 Using an array as our implementation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Looking ahead, we should consider using </a:t>
            </a:r>
            <a:r>
              <a:rPr lang="en-US" baseline="0" dirty="0" err="1"/>
              <a:t>ArrayList</a:t>
            </a:r>
            <a:r>
              <a:rPr lang="en-US" baseline="0" dirty="0"/>
              <a:t> instead of an array.  It’s just easier once we start dealing with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8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</a:t>
            </a:r>
            <a:r>
              <a:rPr lang="en-US" b="1" dirty="0" err="1"/>
              <a:t>JavaDoc</a:t>
            </a:r>
            <a:r>
              <a:rPr lang="en-US" dirty="0"/>
              <a:t> of the </a:t>
            </a:r>
            <a:r>
              <a:rPr lang="en-US" b="1" dirty="0"/>
              <a:t>Class </a:t>
            </a:r>
            <a:r>
              <a:rPr lang="en-US" b="1" dirty="0" err="1"/>
              <a:t>ArrayList</a:t>
            </a:r>
            <a:r>
              <a:rPr lang="en-US" b="1" dirty="0"/>
              <a:t>&lt;E&gt;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https://docs.oracle.com/javase/8/docs/api/java/util/ArrayList.html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27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</a:t>
            </a:r>
            <a:r>
              <a:rPr lang="en-US" baseline="0" dirty="0"/>
              <a:t> should compare and contrast Set&lt;E&gt; vs. List&lt;E&gt;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2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Bag</a:t>
            </a:r>
            <a:r>
              <a:rPr lang="en-US" baseline="0" dirty="0"/>
              <a:t> interface that we were Why are we talking about an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using an array?</a:t>
            </a:r>
          </a:p>
        </p:txBody>
      </p:sp>
    </p:spTree>
    <p:extLst>
      <p:ext uri="{BB962C8B-B14F-4D97-AF65-F5344CB8AC3E}">
        <p14:creationId xmlns:p14="http://schemas.microsoft.com/office/powerpoint/2010/main" val="207040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</a:t>
            </a:r>
            <a:r>
              <a:rPr lang="en-US" baseline="0" dirty="0"/>
              <a:t> building an </a:t>
            </a:r>
            <a:r>
              <a:rPr lang="en-US" baseline="0" dirty="0" err="1"/>
              <a:t>ArrayBag</a:t>
            </a:r>
            <a:r>
              <a:rPr lang="en-US" baseline="0" dirty="0"/>
              <a:t> that can support any data type.  </a:t>
            </a:r>
            <a:r>
              <a:rPr lang="en-US" b="1" baseline="0" dirty="0"/>
              <a:t>T</a:t>
            </a:r>
            <a:r>
              <a:rPr lang="en-US" baseline="0" dirty="0"/>
              <a:t> is a (data type) placeholder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What’s </a:t>
            </a:r>
            <a:r>
              <a:rPr lang="en-US" b="1" baseline="0" dirty="0"/>
              <a:t>T[]</a:t>
            </a:r>
            <a:r>
              <a:rPr lang="en-US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Why </a:t>
            </a:r>
            <a:r>
              <a:rPr lang="en-US" b="1" baseline="0" dirty="0"/>
              <a:t>T[]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9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are we trying to build?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A: Bag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</a:t>
            </a:r>
            <a:r>
              <a:rPr lang="en-US" baseline="0" dirty="0"/>
              <a:t> How are we going to build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 Using an array as our implementation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Looking ahead, we should consider using </a:t>
            </a:r>
            <a:r>
              <a:rPr lang="en-US" baseline="0" dirty="0" err="1"/>
              <a:t>ArrayList</a:t>
            </a:r>
            <a:r>
              <a:rPr lang="en-US" baseline="0" dirty="0"/>
              <a:t> instead of an array.  It’s just easier once we start dealing with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we are adding a new item to the Bag.  For this</a:t>
            </a:r>
            <a:r>
              <a:rPr lang="en-US" baseline="0" dirty="0"/>
              <a:t> example, the Bag holds names (strings)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manipulate using an array index (position)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it’s a fixed-size bag, it will eventually become full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What should we do when the bag is full?</a:t>
            </a:r>
          </a:p>
        </p:txBody>
      </p:sp>
    </p:spTree>
    <p:extLst>
      <p:ext uri="{BB962C8B-B14F-4D97-AF65-F5344CB8AC3E}">
        <p14:creationId xmlns:p14="http://schemas.microsoft.com/office/powerpoint/2010/main" val="126278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57854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311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5" r:id="rId3"/>
    <p:sldLayoutId id="2147483666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00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2a-an-array-based-adt-b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aplayer.pearsoncmg.com/assets/secs-vn-ch02b-a-resizeable-ba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908" y="179581"/>
            <a:ext cx="8229601" cy="866842"/>
          </a:xfrm>
        </p:spPr>
        <p:txBody>
          <a:bodyPr>
            <a:noAutofit/>
          </a:bodyPr>
          <a:lstStyle/>
          <a:p>
            <a:r>
              <a:rPr lang="en-US" sz="4000" dirty="0"/>
              <a:t>Monday, 1/31/22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908" y="1196502"/>
            <a:ext cx="8357492" cy="4899498"/>
          </a:xfrm>
        </p:spPr>
        <p:txBody>
          <a:bodyPr>
            <a:normAutofit/>
          </a:bodyPr>
          <a:lstStyle/>
          <a:p>
            <a:r>
              <a:rPr lang="en-US" sz="2800" b="1" dirty="0"/>
              <a:t>Any Questions?</a:t>
            </a:r>
          </a:p>
          <a:p>
            <a:pPr lvl="1"/>
            <a:r>
              <a:rPr lang="en-US" dirty="0"/>
              <a:t>Project 1</a:t>
            </a:r>
          </a:p>
          <a:p>
            <a:pPr lvl="1"/>
            <a:r>
              <a:rPr lang="en-US" dirty="0"/>
              <a:t>Weekly Assignments</a:t>
            </a:r>
          </a:p>
          <a:p>
            <a:pPr lvl="1"/>
            <a:r>
              <a:rPr lang="en-US" dirty="0"/>
              <a:t>Office Hours, </a:t>
            </a:r>
            <a:r>
              <a:rPr lang="en-US"/>
              <a:t>Examity</a:t>
            </a:r>
            <a:endParaRPr lang="en-US" dirty="0"/>
          </a:p>
          <a:p>
            <a:r>
              <a:rPr lang="en-US" sz="2800" b="1" dirty="0"/>
              <a:t>Module Topics</a:t>
            </a:r>
          </a:p>
          <a:p>
            <a:pPr lvl="1"/>
            <a:r>
              <a:rPr lang="en-US" dirty="0"/>
              <a:t>Module 4 | Bag ADT – Array Based (Ch. 2)</a:t>
            </a:r>
          </a:p>
          <a:p>
            <a:pPr lvl="1"/>
            <a:r>
              <a:rPr lang="en-US" dirty="0"/>
              <a:t>Module 5 | Bag ADT – Linked Data (Ch. 3)</a:t>
            </a:r>
          </a:p>
          <a:p>
            <a:pPr lvl="1"/>
            <a:r>
              <a:rPr lang="en-US" dirty="0"/>
              <a:t>Module 3 | Generics</a:t>
            </a:r>
          </a:p>
        </p:txBody>
      </p:sp>
    </p:spTree>
    <p:extLst>
      <p:ext uri="{BB962C8B-B14F-4D97-AF65-F5344CB8AC3E}">
        <p14:creationId xmlns:p14="http://schemas.microsoft.com/office/powerpoint/2010/main" val="293569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731520">
              <a:defRPr sz="3520"/>
            </a:pPr>
            <a:r>
              <a:rPr sz="4000" dirty="0"/>
              <a:t>Adding to </a:t>
            </a:r>
            <a:r>
              <a:rPr sz="40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b="0" dirty="0"/>
              <a:t> </a:t>
            </a:r>
            <a:r>
              <a:rPr sz="3600" b="0" dirty="0"/>
              <a:t>(</a:t>
            </a:r>
            <a:r>
              <a:rPr lang="en-US" sz="3600" b="0" dirty="0"/>
              <a:t>1 of 2</a:t>
            </a:r>
            <a:r>
              <a:rPr sz="3600" b="0" dirty="0"/>
              <a:t>)</a:t>
            </a:r>
          </a:p>
        </p:txBody>
      </p:sp>
      <p:pic>
        <p:nvPicPr>
          <p:cNvPr id="67" name="A figure illustrates Adding entries to an array that represents a bag, whose capacity is 6, until it becomes full.&#10;&#10;Picture 2" descr="A figure illustrates Adding entries to an array that represents a bag, whose capacity is 6, until it becomes full.Picture 2"/>
          <p:cNvPicPr>
            <a:picLocks noChangeAspect="1"/>
          </p:cNvPicPr>
          <p:nvPr/>
        </p:nvPicPr>
        <p:blipFill>
          <a:blip r:embed="rId3">
            <a:extLst/>
          </a:blip>
          <a:srcRect b="44321"/>
          <a:stretch>
            <a:fillRect/>
          </a:stretch>
        </p:blipFill>
        <p:spPr>
          <a:xfrm>
            <a:off x="699771" y="1145455"/>
            <a:ext cx="7621672" cy="4077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31520">
              <a:defRPr sz="3520"/>
            </a:pPr>
            <a:r>
              <a:rPr sz="4000" dirty="0"/>
              <a:t>Adding to </a:t>
            </a:r>
            <a:r>
              <a:rPr sz="40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b="0" dirty="0"/>
              <a:t> </a:t>
            </a:r>
            <a:r>
              <a:rPr sz="3600" b="0" dirty="0"/>
              <a:t>(</a:t>
            </a:r>
            <a:r>
              <a:rPr lang="en-US" sz="3600" b="0" dirty="0"/>
              <a:t>2 of</a:t>
            </a:r>
            <a:r>
              <a:rPr sz="3600" b="0" dirty="0"/>
              <a:t> 2)</a:t>
            </a:r>
          </a:p>
        </p:txBody>
      </p:sp>
      <p:pic>
        <p:nvPicPr>
          <p:cNvPr id="71" name="A figure illustrates Adding entries to an array that represents a bag, whose capacity is 6, until it becomes full.&#10;&#10;Picture 2" descr="A figure illustrates Adding entries to an array that represents a bag, whose capacity is 6, until it becomes full.Picture 2"/>
          <p:cNvPicPr>
            <a:picLocks noChangeAspect="1"/>
          </p:cNvPicPr>
          <p:nvPr/>
        </p:nvPicPr>
        <p:blipFill>
          <a:blip r:embed="rId3">
            <a:extLst/>
          </a:blip>
          <a:srcRect t="55378" r="3110"/>
          <a:stretch>
            <a:fillRect/>
          </a:stretch>
        </p:blipFill>
        <p:spPr>
          <a:xfrm>
            <a:off x="903103" y="1628056"/>
            <a:ext cx="7384606" cy="326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457200" y="156411"/>
            <a:ext cx="8229600" cy="9168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dirty="0"/>
              <a:t> </a:t>
            </a:r>
            <a:r>
              <a:rPr sz="3600" b="0" dirty="0"/>
              <a:t>(</a:t>
            </a:r>
            <a:r>
              <a:rPr lang="en-US" sz="3600" b="0" dirty="0"/>
              <a:t>1 of 2</a:t>
            </a:r>
            <a:r>
              <a:rPr sz="3600" b="0" dirty="0"/>
              <a:t>)</a:t>
            </a:r>
          </a:p>
        </p:txBody>
      </p:sp>
      <p:sp>
        <p:nvSpPr>
          <p:cNvPr id="59" name="/**A class of bags whose entries are stored in a fixed-size array.…"/>
          <p:cNvSpPr txBox="1"/>
          <p:nvPr/>
        </p:nvSpPr>
        <p:spPr>
          <a:xfrm>
            <a:off x="749218" y="1073267"/>
            <a:ext cx="6445666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/**A class of bags whose entries are stored in a fixed-size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INITIAL, INCOMPLETE DEFINITION; no security checks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ArrayBag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BagInterface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T[] bag;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Creates an empty bag having a given initial capacity.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desiredCapacity</a:t>
            </a:r>
            <a:r>
              <a:rPr dirty="0"/>
              <a:t>  The integer capacity desired.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/>
              <a:t>ArrayBag</a:t>
            </a:r>
            <a:r>
              <a:rPr b="1" dirty="0"/>
              <a:t>(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desiredCapacity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	{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      </a:t>
            </a:r>
            <a:r>
              <a:rPr lang="en-US" b="1" dirty="0">
                <a:solidFill>
                  <a:srgbClr val="000000"/>
                </a:solidFill>
              </a:rPr>
              <a:t>			</a:t>
            </a:r>
            <a:r>
              <a:rPr b="1" dirty="0"/>
              <a:t>// The cast is safe because the new array contains null entries.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</a:t>
            </a:r>
            <a:r>
              <a:rPr lang="en-US" b="1" dirty="0"/>
              <a:t>			</a:t>
            </a:r>
            <a:r>
              <a:rPr b="1" dirty="0"/>
              <a:t>@</a:t>
            </a:r>
            <a:r>
              <a:rPr b="1" dirty="0" err="1"/>
              <a:t>SuppressWarnings</a:t>
            </a:r>
            <a:r>
              <a:rPr b="1" dirty="0"/>
              <a:t>(</a:t>
            </a:r>
            <a:r>
              <a:rPr b="1" dirty="0">
                <a:solidFill>
                  <a:srgbClr val="D12F1B"/>
                </a:solidFill>
              </a:rPr>
              <a:t>"unchecked"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</a:t>
            </a:r>
            <a:r>
              <a:rPr lang="en-US" b="1" dirty="0"/>
              <a:t>			</a:t>
            </a:r>
            <a:r>
              <a:rPr b="1" dirty="0"/>
              <a:t>T[] </a:t>
            </a:r>
            <a:r>
              <a:rPr b="1" dirty="0" err="1"/>
              <a:t>tempBag</a:t>
            </a:r>
            <a:r>
              <a:rPr b="1" dirty="0"/>
              <a:t> = (T[])</a:t>
            </a:r>
            <a:r>
              <a:rPr b="1" dirty="0">
                <a:solidFill>
                  <a:srgbClr val="BA2DA2"/>
                </a:solidFill>
              </a:rPr>
              <a:t>new</a:t>
            </a:r>
            <a:r>
              <a:rPr b="1" dirty="0"/>
              <a:t> Object[</a:t>
            </a:r>
            <a:r>
              <a:rPr b="1" dirty="0" err="1"/>
              <a:t>desiredCapacity</a:t>
            </a:r>
            <a:r>
              <a:rPr b="1" dirty="0"/>
              <a:t>]; </a:t>
            </a:r>
            <a:r>
              <a:rPr b="1" dirty="0">
                <a:solidFill>
                  <a:srgbClr val="008400"/>
                </a:solidFill>
              </a:rPr>
              <a:t>// Unchecked cast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</a:t>
            </a:r>
            <a:r>
              <a:rPr lang="en-US" b="1" dirty="0"/>
              <a:t>			</a:t>
            </a:r>
            <a:r>
              <a:rPr b="1" dirty="0"/>
              <a:t>bag = </a:t>
            </a:r>
            <a:r>
              <a:rPr b="1" dirty="0" err="1"/>
              <a:t>tempBag</a:t>
            </a:r>
            <a:r>
              <a:rPr b="1" dirty="0"/>
              <a:t>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</a:t>
            </a:r>
            <a:r>
              <a:rPr lang="en-US" b="1" dirty="0"/>
              <a:t>			</a:t>
            </a:r>
            <a:r>
              <a:rPr b="1" dirty="0" err="1"/>
              <a:t>numberOfEntries</a:t>
            </a:r>
            <a:r>
              <a:rPr b="1" dirty="0"/>
              <a:t> = </a:t>
            </a:r>
            <a:r>
              <a:rPr b="1" dirty="0">
                <a:solidFill>
                  <a:srgbClr val="272AD8"/>
                </a:solidFill>
              </a:rPr>
              <a:t>0</a:t>
            </a:r>
            <a:r>
              <a:rPr b="1" dirty="0"/>
              <a:t>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	} </a:t>
            </a:r>
            <a:r>
              <a:rPr b="1" dirty="0"/>
              <a:t>// end constructor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xfrm>
            <a:off x="457200" y="220134"/>
            <a:ext cx="8229600" cy="8830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dirty="0"/>
              <a:t> </a:t>
            </a:r>
            <a:r>
              <a:rPr sz="3600" b="0" dirty="0"/>
              <a:t>(</a:t>
            </a:r>
            <a:r>
              <a:rPr lang="en-US" sz="3600" b="0" dirty="0"/>
              <a:t>2 of</a:t>
            </a:r>
            <a:r>
              <a:rPr sz="3600" b="0" dirty="0"/>
              <a:t> 2)</a:t>
            </a:r>
          </a:p>
        </p:txBody>
      </p:sp>
      <p:sp>
        <p:nvSpPr>
          <p:cNvPr id="63" name="/** Adds a new entry to this bag.…"/>
          <p:cNvSpPr txBox="1"/>
          <p:nvPr/>
        </p:nvSpPr>
        <p:spPr>
          <a:xfrm>
            <a:off x="755117" y="1103180"/>
            <a:ext cx="5388537" cy="504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addition is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// To be defined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Retrieves all entries that are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A newly allocated array of all the entries in this bag.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// To be defined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toArray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Returns true if the array bag is full, or false if not.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isArrayFull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// To be defined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isArrayFull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  <a:r>
              <a:rPr sz="4000" dirty="0"/>
              <a:t>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dd()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/** Adds a new entry to this bag.…"/>
          <p:cNvSpPr txBox="1"/>
          <p:nvPr/>
        </p:nvSpPr>
        <p:spPr>
          <a:xfrm>
            <a:off x="548252" y="1191218"/>
            <a:ext cx="7640053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True if the addition is successful, or false if not.*/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result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isArrayFull</a:t>
            </a:r>
            <a:r>
              <a:rPr dirty="0"/>
              <a:t>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result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{  </a:t>
            </a:r>
            <a:r>
              <a:rPr dirty="0"/>
              <a:t>// Assertion: result is true here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bag[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4180"/>
            </a:lvl1pPr>
          </a:lstStyle>
          <a:p>
            <a:r>
              <a:rPr sz="4400" dirty="0"/>
              <a:t>Making Implementation Secure</a:t>
            </a:r>
            <a:r>
              <a:rPr lang="en-US" sz="4400" dirty="0"/>
              <a:t> </a:t>
            </a:r>
            <a:r>
              <a:rPr lang="en-US" sz="2700" dirty="0"/>
              <a:t>(1 of 4)</a:t>
            </a:r>
            <a:endParaRPr sz="3600" dirty="0"/>
          </a:p>
        </p:txBody>
      </p:sp>
      <p:sp>
        <p:nvSpPr>
          <p:cNvPr id="86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618066" y="2698081"/>
            <a:ext cx="8229601" cy="3148013"/>
          </a:xfrm>
          <a:prstGeom prst="rect">
            <a:avLst/>
          </a:prstGeom>
        </p:spPr>
        <p:txBody>
          <a:bodyPr/>
          <a:lstStyle/>
          <a:p>
            <a:r>
              <a:rPr dirty="0"/>
              <a:t>Practice fail-safe programming by including checks for anticipated errors</a:t>
            </a:r>
          </a:p>
          <a:p>
            <a:r>
              <a:rPr dirty="0"/>
              <a:t>Validate input data and arguments to a method</a:t>
            </a:r>
          </a:p>
          <a:p>
            <a:r>
              <a:rPr dirty="0"/>
              <a:t>refine incomplete implementation of </a:t>
            </a:r>
            <a:r>
              <a:rPr dirty="0" err="1"/>
              <a:t>ArrayBag</a:t>
            </a:r>
            <a:r>
              <a:rPr dirty="0"/>
              <a:t> to make code more secure by adding the two data fields</a:t>
            </a:r>
          </a:p>
        </p:txBody>
      </p:sp>
      <p:sp>
        <p:nvSpPr>
          <p:cNvPr id="87" name="private boolean integrityOK = false;…"/>
          <p:cNvSpPr txBox="1"/>
          <p:nvPr/>
        </p:nvSpPr>
        <p:spPr>
          <a:xfrm>
            <a:off x="798337" y="1131675"/>
            <a:ext cx="593046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>
                <a:solidFill>
                  <a:schemeClr val="tx1"/>
                </a:solidFill>
              </a:rPr>
              <a:t>// including additional constraints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BA2DA2"/>
                </a:solidFill>
              </a:rPr>
              <a:t>private</a:t>
            </a:r>
            <a:r>
              <a:rPr sz="2400" dirty="0"/>
              <a:t> </a:t>
            </a:r>
            <a:r>
              <a:rPr sz="2400" dirty="0" err="1">
                <a:solidFill>
                  <a:srgbClr val="BA2DA2"/>
                </a:solidFill>
              </a:rPr>
              <a:t>boolean</a:t>
            </a:r>
            <a:r>
              <a:rPr sz="2400" dirty="0"/>
              <a:t> </a:t>
            </a:r>
            <a:r>
              <a:rPr sz="2400" dirty="0" err="1"/>
              <a:t>integrityOK</a:t>
            </a:r>
            <a:r>
              <a:rPr sz="2400" dirty="0"/>
              <a:t> = </a:t>
            </a:r>
            <a:r>
              <a:rPr sz="2400" dirty="0">
                <a:solidFill>
                  <a:srgbClr val="BA2DA2"/>
                </a:solidFill>
              </a:rPr>
              <a:t>false</a:t>
            </a:r>
            <a:r>
              <a:rPr sz="2400" dirty="0"/>
              <a:t>;</a:t>
            </a:r>
            <a:endParaRPr sz="2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BA2DA2"/>
                </a:solidFill>
              </a:rPr>
              <a:t>private</a:t>
            </a:r>
            <a:r>
              <a:rPr sz="2400" dirty="0"/>
              <a:t> </a:t>
            </a:r>
            <a:r>
              <a:rPr sz="2400" dirty="0">
                <a:solidFill>
                  <a:srgbClr val="BA2DA2"/>
                </a:solidFill>
              </a:rPr>
              <a:t>static</a:t>
            </a:r>
            <a:r>
              <a:rPr sz="2400" dirty="0"/>
              <a:t> </a:t>
            </a:r>
            <a:r>
              <a:rPr sz="2400" dirty="0">
                <a:solidFill>
                  <a:srgbClr val="BA2DA2"/>
                </a:solidFill>
              </a:rPr>
              <a:t>final</a:t>
            </a:r>
            <a:r>
              <a:rPr sz="2400" dirty="0"/>
              <a:t> </a:t>
            </a:r>
            <a:r>
              <a:rPr sz="2400" dirty="0" err="1">
                <a:solidFill>
                  <a:srgbClr val="BA2DA2"/>
                </a:solidFill>
              </a:rPr>
              <a:t>int</a:t>
            </a:r>
            <a:r>
              <a:rPr sz="2400" dirty="0"/>
              <a:t> MAX_CAPACITY = </a:t>
            </a:r>
            <a:r>
              <a:rPr sz="2400" dirty="0">
                <a:solidFill>
                  <a:srgbClr val="272AD8"/>
                </a:solidFill>
              </a:rPr>
              <a:t>10000</a:t>
            </a:r>
            <a:r>
              <a:rPr sz="2400" dirty="0"/>
              <a:t>;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68391"/>
          </a:xfrm>
          <a:prstGeom prst="rect">
            <a:avLst/>
          </a:prstGeom>
        </p:spPr>
        <p:txBody>
          <a:bodyPr>
            <a:noAutofit/>
          </a:bodyPr>
          <a:lstStyle>
            <a:lvl1pPr defTabSz="868680">
              <a:defRPr sz="4180"/>
            </a:lvl1pPr>
          </a:lstStyle>
          <a:p>
            <a:r>
              <a:rPr sz="4000" dirty="0"/>
              <a:t>Making Implementation Secure</a:t>
            </a:r>
            <a:r>
              <a:rPr lang="en-US" sz="4000" dirty="0"/>
              <a:t> </a:t>
            </a:r>
            <a:r>
              <a:rPr lang="en-US" sz="2400" dirty="0"/>
              <a:t>(2 of 4)</a:t>
            </a:r>
            <a:endParaRPr sz="4000" dirty="0"/>
          </a:p>
        </p:txBody>
      </p:sp>
      <p:sp>
        <p:nvSpPr>
          <p:cNvPr id="91" name="/** Creates an empty bag having a given capacity.…"/>
          <p:cNvSpPr txBox="1"/>
          <p:nvPr/>
        </p:nvSpPr>
        <p:spPr>
          <a:xfrm>
            <a:off x="457200" y="1325880"/>
            <a:ext cx="8229600" cy="401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Creates an empty bag having a given capacity.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desiredCapacity</a:t>
            </a:r>
            <a:r>
              <a:rPr dirty="0"/>
              <a:t>  The integer capacity desired.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ArrayBag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desiredCapacity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desiredCapacity</a:t>
            </a:r>
            <a:r>
              <a:rPr dirty="0"/>
              <a:t> &lt;= MAX_CAPACITY)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T[] </a:t>
            </a:r>
            <a:r>
              <a:rPr dirty="0" err="1"/>
              <a:t>tempBag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desiredCapacity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Unchecked cast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 = </a:t>
            </a:r>
            <a:r>
              <a:rPr dirty="0" err="1"/>
              <a:t>tempBag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IllegalStateException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"Attempt to create a bag whose"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  </a:t>
            </a:r>
            <a:r>
              <a:rPr dirty="0">
                <a:solidFill>
                  <a:srgbClr val="D12F1B"/>
                </a:solidFill>
              </a:rPr>
              <a:t>"capacity exceeds allowed maximum."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4180"/>
            </a:lvl1pPr>
          </a:lstStyle>
          <a:p>
            <a:r>
              <a:rPr sz="4000" dirty="0"/>
              <a:t>Making Implementation Secure</a:t>
            </a:r>
            <a:r>
              <a:rPr lang="en-US" sz="4000" dirty="0"/>
              <a:t> </a:t>
            </a:r>
            <a:r>
              <a:rPr lang="en-US" sz="2400" dirty="0"/>
              <a:t>(3 of 4)</a:t>
            </a:r>
            <a:endParaRPr sz="2400" dirty="0"/>
          </a:p>
        </p:txBody>
      </p:sp>
      <p:sp>
        <p:nvSpPr>
          <p:cNvPr id="95" name="// Throws an exception if this object is not initialized.…"/>
          <p:cNvSpPr txBox="1"/>
          <p:nvPr/>
        </p:nvSpPr>
        <p:spPr>
          <a:xfrm>
            <a:off x="431800" y="1472709"/>
            <a:ext cx="8571152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Throws an exception if this object is not initialized.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checkIntegrity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integrityOK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SecurityException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</a:t>
            </a:r>
            <a:r>
              <a:rPr dirty="0" err="1"/>
              <a:t>ArrayBag</a:t>
            </a:r>
            <a:r>
              <a:rPr dirty="0"/>
              <a:t> object is corrupt."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checkIntegrity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24696"/>
          </a:xfrm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4180"/>
            </a:lvl1pPr>
          </a:lstStyle>
          <a:p>
            <a:r>
              <a:rPr sz="4000" dirty="0"/>
              <a:t>Making Implementation Secure</a:t>
            </a:r>
            <a:r>
              <a:rPr lang="en-US" sz="4000" dirty="0"/>
              <a:t> </a:t>
            </a:r>
            <a:r>
              <a:rPr lang="en-US" sz="2400" dirty="0"/>
              <a:t>(4 of 4)</a:t>
            </a:r>
            <a:endParaRPr sz="2400" dirty="0"/>
          </a:p>
        </p:txBody>
      </p:sp>
      <p:sp>
        <p:nvSpPr>
          <p:cNvPr id="99" name="/** Adds a new entry to this bag.…"/>
          <p:cNvSpPr txBox="1"/>
          <p:nvPr/>
        </p:nvSpPr>
        <p:spPr>
          <a:xfrm>
            <a:off x="589546" y="1229677"/>
            <a:ext cx="8097254" cy="477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addition is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result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isArrayFull</a:t>
            </a:r>
            <a:r>
              <a:rPr dirty="0"/>
              <a:t>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{  </a:t>
            </a:r>
            <a:r>
              <a:rPr dirty="0"/>
              <a:t>// Assertion: result is true here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443971" y="144380"/>
            <a:ext cx="8229600" cy="764122"/>
          </a:xfrm>
          <a:prstGeom prst="rect">
            <a:avLst/>
          </a:prstGeom>
        </p:spPr>
        <p:txBody>
          <a:bodyPr>
            <a:no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Activity: </a:t>
            </a:r>
            <a:r>
              <a:rPr sz="4000" dirty="0"/>
              <a:t>Testing Core Methods </a:t>
            </a:r>
            <a:r>
              <a:rPr sz="2800" b="0" dirty="0"/>
              <a:t>(</a:t>
            </a:r>
            <a:r>
              <a:rPr lang="en-US" sz="2800" b="0" dirty="0"/>
              <a:t>1 of</a:t>
            </a:r>
            <a:r>
              <a:rPr sz="2800" b="0" dirty="0"/>
              <a:t> </a:t>
            </a:r>
            <a:r>
              <a:rPr lang="en-US" sz="2800" b="0" dirty="0"/>
              <a:t>3</a:t>
            </a:r>
            <a:r>
              <a:rPr sz="2800" b="0" dirty="0"/>
              <a:t>)</a:t>
            </a:r>
            <a:endParaRPr sz="3600" b="0" dirty="0"/>
          </a:p>
        </p:txBody>
      </p:sp>
      <p:sp>
        <p:nvSpPr>
          <p:cNvPr id="107" name="/**  A test of the constructors and the methods add and toArray,…"/>
          <p:cNvSpPr txBox="1"/>
          <p:nvPr/>
        </p:nvSpPr>
        <p:spPr>
          <a:xfrm>
            <a:off x="443971" y="1277803"/>
            <a:ext cx="6902935" cy="433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A test of the constructors and the methods add and </a:t>
            </a:r>
            <a:r>
              <a:rPr dirty="0" err="1"/>
              <a:t>toArray</a:t>
            </a:r>
            <a:r>
              <a:rPr dirty="0"/>
              <a:t>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as defined in the first draft of the class </a:t>
            </a:r>
            <a:r>
              <a:rPr dirty="0" err="1"/>
              <a:t>ArrayBag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ArrayBagDemo1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Adding to an initially empty bag with sufficient capacity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"Testing an initially empty bag with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D12F1B"/>
                </a:solidFill>
              </a:rPr>
              <a:t>" sufficient capacity:"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ArrayBag1&lt;&gt;();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String[] contentsOfBag1 = {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contentsOfBag1);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Filling an initially empty bag to capacity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"\</a:t>
            </a:r>
            <a:r>
              <a:rPr dirty="0" err="1"/>
              <a:t>nTesting</a:t>
            </a:r>
            <a:r>
              <a:rPr dirty="0"/>
              <a:t> an initially empty bag that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         </a:t>
            </a:r>
            <a:r>
              <a:rPr dirty="0"/>
              <a:t>" will be filled to capacity:"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aBag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ArrayBag1&lt;&gt;(</a:t>
            </a:r>
            <a:r>
              <a:rPr dirty="0">
                <a:solidFill>
                  <a:srgbClr val="272AD8"/>
                </a:solidFill>
              </a:rPr>
              <a:t>7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String[] contentsOfBag2 = {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"D"</a:t>
            </a:r>
            <a:r>
              <a:rPr dirty="0"/>
              <a:t>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D12F1B"/>
                </a:solidFill>
              </a:rPr>
              <a:t>"another string"</a:t>
            </a:r>
            <a:r>
              <a:rPr dirty="0"/>
              <a:t>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contentsOfBag2);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416206" cy="8668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694944">
              <a:defRPr sz="3343"/>
            </a:pPr>
            <a:r>
              <a:rPr lang="en-US" sz="4000" dirty="0"/>
              <a:t>Module 4</a:t>
            </a:r>
            <a:endParaRPr sz="4000" baseline="29966" dirty="0"/>
          </a:p>
        </p:txBody>
      </p:sp>
      <p:sp>
        <p:nvSpPr>
          <p:cNvPr id="46" name="Shape 199"/>
          <p:cNvSpPr txBox="1"/>
          <p:nvPr/>
        </p:nvSpPr>
        <p:spPr>
          <a:xfrm>
            <a:off x="4626857" y="1420649"/>
            <a:ext cx="4233902" cy="24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Chapter 2 - </a:t>
            </a:r>
            <a:r>
              <a:rPr sz="3200" dirty="0"/>
              <a:t>Bag Implementations</a:t>
            </a:r>
          </a:p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t</a:t>
            </a:r>
            <a:r>
              <a:rPr sz="3200"/>
              <a:t>hat </a:t>
            </a:r>
            <a:r>
              <a:rPr sz="3200" dirty="0"/>
              <a:t>Use Arrays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457200" y="131901"/>
            <a:ext cx="8229600" cy="916857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Activity: Testing Core Methods </a:t>
            </a:r>
            <a:r>
              <a:rPr lang="en-US" sz="2800" b="0" dirty="0"/>
              <a:t>(2 of 3)</a:t>
            </a:r>
            <a:endParaRPr sz="3600" b="0" dirty="0"/>
          </a:p>
        </p:txBody>
      </p:sp>
      <p:sp>
        <p:nvSpPr>
          <p:cNvPr id="111" name="// Tests the method add.…"/>
          <p:cNvSpPr txBox="1"/>
          <p:nvPr/>
        </p:nvSpPr>
        <p:spPr>
          <a:xfrm>
            <a:off x="291571" y="1374055"/>
            <a:ext cx="7651515" cy="334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Tests the method add.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, String[] content)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System.out.print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"Adding the following strings to the bag: 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</a:t>
            </a:r>
            <a:r>
              <a:rPr dirty="0" err="1"/>
              <a:t>content.length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aBag.add</a:t>
            </a:r>
            <a:r>
              <a:rPr dirty="0"/>
              <a:t>(content[index]))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</a:t>
            </a:r>
            <a:r>
              <a:rPr dirty="0"/>
              <a:t>(content[index]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"\</a:t>
            </a:r>
            <a:r>
              <a:rPr dirty="0" err="1">
                <a:solidFill>
                  <a:srgbClr val="D12F1B"/>
                </a:solidFill>
              </a:rPr>
              <a:t>nUnable</a:t>
            </a:r>
            <a:r>
              <a:rPr dirty="0">
                <a:solidFill>
                  <a:srgbClr val="D12F1B"/>
                </a:solidFill>
              </a:rPr>
              <a:t> to add "</a:t>
            </a:r>
            <a:r>
              <a:rPr dirty="0"/>
              <a:t> + content[index] +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D12F1B"/>
                </a:solidFill>
              </a:rPr>
              <a:t>" to the bag."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displayBag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testAdd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xfrm>
            <a:off x="443971" y="58994"/>
            <a:ext cx="8229601" cy="7674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sz="4400" dirty="0"/>
              <a:t>Activity: Testing Core Methods </a:t>
            </a:r>
            <a:r>
              <a:rPr lang="en-US" sz="3100" b="0" dirty="0"/>
              <a:t>(3 of 3)</a:t>
            </a:r>
            <a:endParaRPr sz="3600" b="0" dirty="0"/>
          </a:p>
        </p:txBody>
      </p:sp>
      <p:sp>
        <p:nvSpPr>
          <p:cNvPr id="115" name="// Tests the method toArray while displaying the bag.…"/>
          <p:cNvSpPr txBox="1"/>
          <p:nvPr/>
        </p:nvSpPr>
        <p:spPr>
          <a:xfrm>
            <a:off x="692251" y="1091644"/>
            <a:ext cx="7735721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Tests the method </a:t>
            </a:r>
            <a:r>
              <a:rPr dirty="0" err="1"/>
              <a:t>toArray</a:t>
            </a:r>
            <a:r>
              <a:rPr dirty="0"/>
              <a:t> while displaying the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displayBag</a:t>
            </a:r>
            <a:r>
              <a:rPr dirty="0"/>
              <a:t>(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"The bag contains the following string(s):"</a:t>
            </a:r>
            <a:r>
              <a:rPr dirty="0">
                <a:solidFill>
                  <a:srgbClr val="000000"/>
                </a:solidFill>
              </a:rPr>
              <a:t>);		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Object[] </a:t>
            </a:r>
            <a:r>
              <a:rPr dirty="0" err="1"/>
              <a:t>bagArray</a:t>
            </a:r>
            <a:r>
              <a:rPr dirty="0"/>
              <a:t> = </a:t>
            </a:r>
            <a:r>
              <a:rPr dirty="0" err="1"/>
              <a:t>aBag.toArray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</a:t>
            </a:r>
            <a:r>
              <a:rPr dirty="0" err="1"/>
              <a:t>bagArray.length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System.out.print</a:t>
            </a:r>
            <a:r>
              <a:rPr dirty="0"/>
              <a:t>(</a:t>
            </a:r>
            <a:r>
              <a:rPr dirty="0" err="1"/>
              <a:t>bagArray</a:t>
            </a:r>
            <a:r>
              <a:rPr dirty="0"/>
              <a:t>[index]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displayBag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ArrayBagDemo1</a:t>
            </a:r>
          </a:p>
        </p:txBody>
      </p:sp>
      <p:sp>
        <p:nvSpPr>
          <p:cNvPr id="116" name="Rectangle"/>
          <p:cNvSpPr/>
          <p:nvPr/>
        </p:nvSpPr>
        <p:spPr>
          <a:xfrm>
            <a:off x="692251" y="3983624"/>
            <a:ext cx="7290959" cy="2281662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Testing an initially empty bag with  sufficient capacity:…"/>
          <p:cNvSpPr txBox="1"/>
          <p:nvPr/>
        </p:nvSpPr>
        <p:spPr>
          <a:xfrm>
            <a:off x="762213" y="4092959"/>
            <a:ext cx="7480760" cy="194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Testing an initially empty bag with  sufficient capacity: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Adding the following strings to the bag: A </a:t>
            </a:r>
            <a:r>
              <a:rPr dirty="0" err="1"/>
              <a:t>A</a:t>
            </a:r>
            <a:r>
              <a:rPr dirty="0"/>
              <a:t> B A C A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The bag contains the following string(s):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 </a:t>
            </a:r>
            <a:r>
              <a:rPr dirty="0" err="1"/>
              <a:t>A</a:t>
            </a:r>
            <a:r>
              <a:rPr dirty="0"/>
              <a:t> B A C A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Testing an initially empty bag that  will be filled to capacity: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Adding the following strings to the bag: A B A C B C D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Unable to add another string to the bag.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The bag contains the following string(s):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 B A C B C D </a:t>
            </a:r>
          </a:p>
        </p:txBody>
      </p:sp>
      <p:sp>
        <p:nvSpPr>
          <p:cNvPr id="118" name="Program Output"/>
          <p:cNvSpPr txBox="1"/>
          <p:nvPr/>
        </p:nvSpPr>
        <p:spPr>
          <a:xfrm>
            <a:off x="692251" y="3553416"/>
            <a:ext cx="20686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i="1"/>
            </a:lvl1pPr>
          </a:lstStyle>
          <a:p>
            <a:r>
              <a:rPr dirty="0"/>
              <a:t>Program Output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713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pic>
        <p:nvPicPr>
          <p:cNvPr id="142" name="A figure illustrates the array after a successful search.&#10;&#10;Picture 2" descr="A figure illustrates the array after a successful search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326" y="1293486"/>
            <a:ext cx="8133347" cy="363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508955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thods That Remove Ent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pic>
        <p:nvPicPr>
          <p:cNvPr id="146" name="A figure illustrates the pre and post shifting of subsequent entries remove a gap in an array.&#10;&#10;Picture 1" descr="A figure illustrates the pre and post shifting of subsequent entries remove a gap in an array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13" y="1145455"/>
            <a:ext cx="6237974" cy="45670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47444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pic>
        <p:nvPicPr>
          <p:cNvPr id="152" name="A figure illustrates the steps to avoid the gap in an array while removing an entry.&#10;&#10;Picture 1" descr="A figure illustrates the steps to avoid the gap in an array while removing an entry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7473" y="1422864"/>
            <a:ext cx="5444255" cy="4160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482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719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sp>
        <p:nvSpPr>
          <p:cNvPr id="156" name="// Removes and returns the entry at a given index within the array bag.…"/>
          <p:cNvSpPr txBox="1"/>
          <p:nvPr/>
        </p:nvSpPr>
        <p:spPr>
          <a:xfrm>
            <a:off x="565483" y="1450255"/>
            <a:ext cx="8856523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Removes and returns the entry at a given index within the array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If no such entry exists, returns null.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// Preconditions: 0 &lt;= </a:t>
            </a:r>
            <a:r>
              <a:rPr dirty="0" err="1"/>
              <a:t>givenIndex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               </a:t>
            </a:r>
            <a:r>
              <a:rPr dirty="0" err="1"/>
              <a:t>checkIntegrity</a:t>
            </a:r>
            <a:r>
              <a:rPr dirty="0"/>
              <a:t> has been called.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T </a:t>
            </a:r>
            <a:r>
              <a:rPr dirty="0" err="1"/>
              <a:t>removeEntry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givenIndex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T result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isEmpty</a:t>
            </a:r>
            <a:r>
              <a:rPr dirty="0"/>
              <a:t>() &amp;&amp; (</a:t>
            </a:r>
            <a:r>
              <a:rPr dirty="0" err="1"/>
              <a:t>givenIndex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 = bag[</a:t>
            </a:r>
            <a:r>
              <a:rPr dirty="0" err="1"/>
              <a:t>givenIndex</a:t>
            </a:r>
            <a:r>
              <a:rPr dirty="0"/>
              <a:t>];                   </a:t>
            </a:r>
            <a:r>
              <a:rPr dirty="0">
                <a:solidFill>
                  <a:srgbClr val="008400"/>
                </a:solidFill>
              </a:rPr>
              <a:t>// Entry to remove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bag[</a:t>
            </a:r>
            <a:r>
              <a:rPr dirty="0" err="1"/>
              <a:t>givenIndex</a:t>
            </a:r>
            <a:r>
              <a:rPr dirty="0"/>
              <a:t>] = bag[</a:t>
            </a:r>
            <a:r>
              <a:rPr dirty="0" err="1"/>
              <a:t>numberOfEntries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Replace entry with last entry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bag[</a:t>
            </a:r>
            <a:r>
              <a:rPr dirty="0" err="1"/>
              <a:t>numberOfEntries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            </a:t>
            </a:r>
            <a:r>
              <a:rPr dirty="0">
                <a:solidFill>
                  <a:srgbClr val="008400"/>
                </a:solidFill>
              </a:rPr>
              <a:t>// Remove last entry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--;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removeEntry</a:t>
            </a:r>
            <a:r>
              <a:rPr dirty="0"/>
              <a:t>  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/** Removes one occurrence of a given entry from this bag.…"/>
          <p:cNvSpPr txBox="1"/>
          <p:nvPr/>
        </p:nvSpPr>
        <p:spPr>
          <a:xfrm>
            <a:off x="541420" y="3472179"/>
            <a:ext cx="7686617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Removes one occurrence of a given entry from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anEntry</a:t>
            </a:r>
            <a:r>
              <a:rPr dirty="0"/>
              <a:t>  The entry to be removed.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@return</a:t>
            </a:r>
            <a:r>
              <a:rPr dirty="0"/>
              <a:t>  True if the removal was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b="1" dirty="0"/>
              <a:t>remove(T </a:t>
            </a:r>
            <a:r>
              <a:rPr b="1" dirty="0" err="1"/>
              <a:t>anEntry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getIndexOf</a:t>
            </a:r>
            <a:r>
              <a:rPr dirty="0"/>
              <a:t>(</a:t>
            </a:r>
            <a:r>
              <a:rPr dirty="0" err="1"/>
              <a:t>anEntry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</a:t>
            </a:r>
            <a:r>
              <a:rPr dirty="0" err="1"/>
              <a:t>removeEntry</a:t>
            </a:r>
            <a:r>
              <a:rPr dirty="0"/>
              <a:t>(index);   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anEntry.equals</a:t>
            </a:r>
            <a:r>
              <a:rPr dirty="0"/>
              <a:t>(result);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remove  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183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sp>
        <p:nvSpPr>
          <p:cNvPr id="161" name="/** Removes one unspecified entry from this bag, if possible.…"/>
          <p:cNvSpPr txBox="1"/>
          <p:nvPr/>
        </p:nvSpPr>
        <p:spPr>
          <a:xfrm>
            <a:off x="637674" y="1120097"/>
            <a:ext cx="8049126" cy="216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Removes one unspecified entry from this bag, if possible.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Either the removed entry, if the removal was successful,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or null otherwise.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b="1" dirty="0"/>
              <a:t>remove()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</a:t>
            </a:r>
            <a:r>
              <a:rPr dirty="0" err="1"/>
              <a:t>removeEntry</a:t>
            </a:r>
            <a:r>
              <a:rPr dirty="0"/>
              <a:t>(</a:t>
            </a:r>
            <a:r>
              <a:rPr dirty="0" err="1"/>
              <a:t>numberOfEntries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443971" y="110360"/>
            <a:ext cx="8229601" cy="9168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Method </a:t>
            </a:r>
            <a:r>
              <a:rPr lang="en-US" sz="4000" dirty="0" err="1">
                <a:latin typeface="Courier New"/>
                <a:cs typeface="Courier New"/>
                <a:sym typeface="Courier New"/>
              </a:rPr>
              <a:t>getIndexOf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0" dirty="0"/>
          </a:p>
        </p:txBody>
      </p:sp>
      <p:sp>
        <p:nvSpPr>
          <p:cNvPr id="166" name="// Locates a given entry within the array bag.…"/>
          <p:cNvSpPr txBox="1"/>
          <p:nvPr/>
        </p:nvSpPr>
        <p:spPr>
          <a:xfrm>
            <a:off x="443971" y="1027217"/>
            <a:ext cx="7403057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Locates a given entry within the array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Returns the index of the entry, if located, or -1 otherwise.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Precondition: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checkIntegrity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has been called.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getIndexOf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where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found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false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index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while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(!found &amp;&amp; (index &lt;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anEntry.equals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(bag[index]))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found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true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where = index;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index++;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while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If where &gt; -1,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is in the array bag, and it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equals bag[where]; otherwise,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is not in the array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where;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getIndexOf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802407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  <a:r>
              <a:rPr sz="4000" dirty="0"/>
              <a:t>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toA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rray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/** Retrieves all entries that are in this bag.…"/>
          <p:cNvSpPr txBox="1"/>
          <p:nvPr/>
        </p:nvSpPr>
        <p:spPr>
          <a:xfrm>
            <a:off x="589315" y="1222146"/>
            <a:ext cx="7893958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all entries that are in this bag.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 newly allocated array of all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the entries in the bag. */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T[]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toArray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The cast is safe because the new array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 contains null entries.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@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SuppressWarnings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"unchecked"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T[] result = (T[])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Object[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];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Unchecked cast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for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index 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 &lt;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index++)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result[index] = bag[index];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}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for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}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toArray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798735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the ADT as practice</a:t>
            </a:r>
          </a:p>
          <a:p>
            <a:r>
              <a:rPr lang="en-US" dirty="0"/>
              <a:t>Textbook includes bits and pieces of code already</a:t>
            </a:r>
          </a:p>
          <a:p>
            <a:r>
              <a:rPr lang="en-US" dirty="0"/>
              <a:t>1+ upcoming projects will be similar to this</a:t>
            </a:r>
          </a:p>
          <a:p>
            <a:r>
              <a:rPr lang="en-US" dirty="0"/>
              <a:t>What vs. how</a:t>
            </a:r>
          </a:p>
        </p:txBody>
      </p:sp>
    </p:spTree>
    <p:extLst>
      <p:ext uri="{BB962C8B-B14F-4D97-AF65-F5344CB8AC3E}">
        <p14:creationId xmlns:p14="http://schemas.microsoft.com/office/powerpoint/2010/main" val="29582163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An Array-Based ADT Bag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https://mediaplayer.pearsoncmg.com/assets/secs-vn-ch02a-an-array-based-adt-bag</a:t>
            </a:r>
            <a:endParaRPr lang="en-US" sz="2000" dirty="0"/>
          </a:p>
          <a:p>
            <a:r>
              <a:rPr lang="en-US" dirty="0"/>
              <a:t>A Resizable Bag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https://mediaplayer.pearsoncmg.com/assets/secs-vn-ch02b-a-resizeable-bag</a:t>
            </a:r>
            <a:endParaRPr lang="en-US" sz="20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829425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912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Resizing an Array</a:t>
            </a:r>
          </a:p>
        </p:txBody>
      </p:sp>
      <p:pic>
        <p:nvPicPr>
          <p:cNvPr id="174" name="A figure illustrates the process while resizing an array.&#10;&#10;Picture 1" descr="A figure illustrates the process while resizing an array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506" y="1383633"/>
            <a:ext cx="8236294" cy="122625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785C7C-1397-4C82-B3CE-AABB8BCB5BB6}"/>
              </a:ext>
            </a:extLst>
          </p:cNvPr>
          <p:cNvSpPr txBox="1"/>
          <p:nvPr/>
        </p:nvSpPr>
        <p:spPr>
          <a:xfrm>
            <a:off x="649704" y="3705726"/>
            <a:ext cx="626845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When is a (virtual) bag become full?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What should we do?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Steps to Resize an Array </a:t>
            </a:r>
            <a:r>
              <a:rPr sz="3600" dirty="0"/>
              <a:t>(</a:t>
            </a:r>
            <a:r>
              <a:rPr lang="en-US" sz="3600" dirty="0"/>
              <a:t>1 of 2</a:t>
            </a:r>
            <a:r>
              <a:rPr sz="3600" dirty="0"/>
              <a:t>)</a:t>
            </a:r>
          </a:p>
        </p:txBody>
      </p:sp>
      <p:pic>
        <p:nvPicPr>
          <p:cNvPr id="178" name="A figure illustrates the process involved in resizing an array.  An Array&#10;&#10;Picture 1" descr="A figure illustrates the process involved in resizing an array.  An Array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867" y="1445043"/>
            <a:ext cx="5335988" cy="697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A figure illustrates the process involved in resizing an array. Two references to the same array&#10;&#10;Picture 1" descr="A figure illustrates the process involved in resizing an array. Two references to the same array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0867" y="2362960"/>
            <a:ext cx="5335988" cy="1471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A figure illustrates the process involved in resizing an array. The original array variable now references a new larger array.&#10;&#10;Picture 1" descr="A figure illustrates the process involved in resizing an array. The original array variable now references a new larger array.Pictur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451" y="4018080"/>
            <a:ext cx="8249549" cy="1526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Steps to Resize an Array </a:t>
            </a:r>
            <a:r>
              <a:rPr sz="3600" dirty="0"/>
              <a:t>(</a:t>
            </a:r>
            <a:r>
              <a:rPr lang="en-US" sz="3600" dirty="0"/>
              <a:t>2 of</a:t>
            </a:r>
            <a:r>
              <a:rPr sz="3600" dirty="0"/>
              <a:t> 2)</a:t>
            </a:r>
          </a:p>
        </p:txBody>
      </p:sp>
      <p:pic>
        <p:nvPicPr>
          <p:cNvPr id="184" name="A figure illustrates the process involved in resizing an array. The entries in the original array are copied to the new array&#10;&#10;Picture 1" descr="A figure illustrates the process involved in resizing an array. The entries in the original array are copied to the new array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867" y="1926813"/>
            <a:ext cx="8162133" cy="1509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 figure illustrates the process involved in resizing an array. The original array is discarded&#10;&#10;Picture 1" descr="A figure illustrates the process involved in resizing an array. The original array is discarded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280" y="3630641"/>
            <a:ext cx="8230720" cy="152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sizing Using Arrays.copyO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Using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Arrays.copyOf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A figure illustrates the effect of a statement.&#10;&#10;Picture 1" descr="A figure illustrates the effect of a statement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1645920"/>
            <a:ext cx="8534400" cy="3566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Updated</a:t>
            </a:r>
            <a:r>
              <a:rPr sz="4000" dirty="0"/>
              <a:t> </a:t>
            </a:r>
            <a:r>
              <a:rPr lang="en-US" sz="4000" dirty="0">
                <a:solidFill>
                  <a:srgbClr val="7030A0"/>
                </a:solidFill>
              </a:rPr>
              <a:t>Add</a:t>
            </a:r>
            <a:r>
              <a:rPr lang="en-US" sz="4000" dirty="0"/>
              <a:t> Method</a:t>
            </a:r>
            <a:endParaRPr sz="4000" dirty="0"/>
          </a:p>
        </p:txBody>
      </p:sp>
      <p:sp>
        <p:nvSpPr>
          <p:cNvPr id="195" name="/** Adds a new entry to this bag.…"/>
          <p:cNvSpPr txBox="1"/>
          <p:nvPr/>
        </p:nvSpPr>
        <p:spPr>
          <a:xfrm>
            <a:off x="565484" y="1265770"/>
            <a:ext cx="8265546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True. 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result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isArrayFull</a:t>
            </a:r>
            <a:r>
              <a:rPr dirty="0"/>
              <a:t>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doubleCapacity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bag[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add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618065" y="143487"/>
            <a:ext cx="8229601" cy="8668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Array</a:t>
            </a:r>
            <a:r>
              <a:rPr lang="en-US" sz="4000" dirty="0"/>
              <a:t> Based Implementation</a:t>
            </a:r>
            <a:endParaRPr sz="4000" dirty="0"/>
          </a:p>
        </p:txBody>
      </p:sp>
      <p:sp>
        <p:nvSpPr>
          <p:cNvPr id="20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618065" y="1163034"/>
            <a:ext cx="8229601" cy="28097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Pros</a:t>
            </a:r>
          </a:p>
          <a:p>
            <a:pPr lvl="1"/>
            <a:r>
              <a:rPr sz="2200" dirty="0"/>
              <a:t>Adding an entry to the bag is fast</a:t>
            </a:r>
          </a:p>
          <a:p>
            <a:pPr lvl="1"/>
            <a:r>
              <a:rPr sz="2200" dirty="0"/>
              <a:t>Removing an unspecified entry is fast</a:t>
            </a:r>
            <a:endParaRPr lang="en-US" sz="2200" dirty="0"/>
          </a:p>
          <a:p>
            <a:r>
              <a:rPr lang="en-US" sz="2600" dirty="0"/>
              <a:t>Cons</a:t>
            </a:r>
            <a:endParaRPr sz="2600" dirty="0"/>
          </a:p>
          <a:p>
            <a:pPr lvl="1"/>
            <a:r>
              <a:rPr sz="2200" dirty="0"/>
              <a:t>Removing a particular entry requires time to locate the entry</a:t>
            </a:r>
          </a:p>
          <a:p>
            <a:pPr lvl="1"/>
            <a:r>
              <a:rPr sz="2200" dirty="0"/>
              <a:t>Increasing the size of the array requires time to copy its entries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915E-E52D-40B7-BB52-B0ABD370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266"/>
            <a:ext cx="8390467" cy="866842"/>
          </a:xfrm>
        </p:spPr>
        <p:txBody>
          <a:bodyPr>
            <a:normAutofit/>
          </a:bodyPr>
          <a:lstStyle/>
          <a:p>
            <a:r>
              <a:rPr lang="en-US" sz="4000" dirty="0"/>
              <a:t>Sorted vs. Unsorted Data Structures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F990A-9FCC-44E4-A031-CC0AC3E2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01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Sorted vs. unsorted data</a:t>
            </a:r>
          </a:p>
          <a:p>
            <a:pPr lvl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Compare and contrast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Sorted array structures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Nodes are stored in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sorted order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based on key</a:t>
            </a: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lang="en-US" sz="2400" dirty="0" err="1">
                <a:solidFill>
                  <a:srgbClr val="000000"/>
                </a:solidFill>
                <a:latin typeface="Arial"/>
              </a:rPr>
              <a:t>getIndexOf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uses a binary search</a:t>
            </a: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remove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uses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getIndexOf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with binary search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moves up all node references below the deleted node </a:t>
            </a: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Places the inserted node in its sorted order position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After moving larger nodes references down in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61853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2D3C1AA-35FB-4D3A-9505-3560B1D33A0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D601F5E-FD4E-482C-95E0-F5C4DBB1604B}" type="slidenum">
              <a:rPr lang="en-US" sz="1400"/>
              <a:pPr algn="r" eaLnBrk="1" hangingPunct="1"/>
              <a:t>37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Class </a:t>
            </a:r>
            <a:r>
              <a:rPr lang="en-US" sz="4000" dirty="0" err="1"/>
              <a:t>ArrayList</a:t>
            </a:r>
            <a:r>
              <a:rPr lang="en-US" sz="4000" dirty="0"/>
              <a:t>&lt;E&gt; </a:t>
            </a:r>
            <a:r>
              <a:rPr lang="en-US" sz="2800" b="0" dirty="0"/>
              <a:t>(Java Standard Library)</a:t>
            </a:r>
            <a:endParaRPr lang="en-US" sz="4000" b="0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Interface List&lt;E&gt;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generic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Supports the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/>
              <a:t>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Stores </a:t>
            </a:r>
            <a:r>
              <a:rPr lang="en-US" sz="2000" i="1" dirty="0"/>
              <a:t>objects</a:t>
            </a:r>
            <a:r>
              <a:rPr lang="en-US" sz="2000" dirty="0"/>
              <a:t>, but primitive types are wrapped automatically in Wrapper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Expandable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Client code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7030A0"/>
                </a:solidFill>
              </a:rPr>
              <a:t>ArrayList</a:t>
            </a:r>
            <a:r>
              <a:rPr lang="en-US" sz="2000" dirty="0">
                <a:solidFill>
                  <a:srgbClr val="7030A0"/>
                </a:solidFill>
              </a:rPr>
              <a:t> &lt;Car&gt; garage = new </a:t>
            </a:r>
            <a:r>
              <a:rPr lang="en-US" sz="2000" dirty="0" err="1">
                <a:solidFill>
                  <a:srgbClr val="7030A0"/>
                </a:solidFill>
              </a:rPr>
              <a:t>ArrayList</a:t>
            </a:r>
            <a:r>
              <a:rPr lang="en-US" sz="2000" dirty="0">
                <a:solidFill>
                  <a:srgbClr val="7030A0"/>
                </a:solidFill>
              </a:rPr>
              <a:t>&lt;Car&gt; (50)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Initial capacity of 50 Cars (objects, default is a capacity of 10)</a:t>
            </a:r>
          </a:p>
        </p:txBody>
      </p:sp>
    </p:spTree>
    <p:extLst>
      <p:ext uri="{BB962C8B-B14F-4D97-AF65-F5344CB8AC3E}">
        <p14:creationId xmlns:p14="http://schemas.microsoft.com/office/powerpoint/2010/main" val="866968344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6930-7DE9-43B2-8F74-ED0B33441B6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1" y="381000"/>
            <a:ext cx="8457896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950029" y="1747157"/>
            <a:ext cx="696685" cy="315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204Mon | In 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6" y="1170431"/>
            <a:ext cx="8229601" cy="4892231"/>
          </a:xfrm>
        </p:spPr>
        <p:txBody>
          <a:bodyPr/>
          <a:lstStyle/>
          <a:p>
            <a:r>
              <a:rPr lang="en-US" sz="2800" dirty="0"/>
              <a:t>Reply with a “I was here” post under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34994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458A-9C53-4F88-8102-7C18062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59266"/>
            <a:ext cx="8460317" cy="866842"/>
          </a:xfrm>
        </p:spPr>
        <p:txBody>
          <a:bodyPr>
            <a:normAutofit/>
          </a:bodyPr>
          <a:lstStyle/>
          <a:p>
            <a:r>
              <a:rPr lang="en-US" sz="4000" dirty="0"/>
              <a:t>Bag | What vs. How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9F7-2800-4779-A3D3-2ED8550A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100138"/>
            <a:ext cx="7799388" cy="50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ADT Bag</a:t>
            </a:r>
          </a:p>
          <a:p>
            <a:pPr lvl="1" indent="-228600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  <a:latin typeface="Arial"/>
                <a:cs typeface="Arial"/>
              </a:rPr>
              <a:t>What’s a bag?</a:t>
            </a:r>
          </a:p>
          <a:p>
            <a:pPr lvl="1" indent="-2286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are the operations? </a:t>
            </a:r>
          </a:p>
          <a:p>
            <a:pPr lvl="1" indent="-228600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solidFill>
                  <a:srgbClr val="7030A0"/>
                </a:solidFill>
                <a:latin typeface="Arial"/>
                <a:cs typeface="Arial"/>
              </a:rPr>
              <a:t>Bag Interface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ADT vs. Data Structure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One can build a bag using any programming language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Learn to build Java collections (in 204)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How (implementation details)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/>
              <a:t>Create a bag using an array implementation (as the underlying structure) first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/>
              <a:t>Then create the same bag using a linked implementation instead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/>
              <a:t>Internally, they are vastly different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7030A0"/>
                </a:solidFill>
              </a:rPr>
              <a:t>However, </a:t>
            </a:r>
            <a:r>
              <a:rPr lang="en-US" sz="2000" b="1" dirty="0">
                <a:solidFill>
                  <a:srgbClr val="7030A0"/>
                </a:solidFill>
              </a:rPr>
              <a:t>it’s still a bag to anyone who is using our bag</a:t>
            </a:r>
          </a:p>
          <a:p>
            <a:pPr lvl="1" indent="-228600" hangingPunct="1">
              <a:lnSpc>
                <a:spcPct val="90000"/>
              </a:lnSpc>
              <a:defRPr/>
            </a:pPr>
            <a:endParaRPr lang="en-US" sz="2000" dirty="0"/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1331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034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Bag</a:t>
            </a:r>
            <a:r>
              <a:rPr dirty="0"/>
              <a:t> Interface</a:t>
            </a:r>
            <a:r>
              <a:rPr sz="4000" dirty="0"/>
              <a:t> </a:t>
            </a:r>
            <a:r>
              <a:rPr sz="3600" dirty="0"/>
              <a:t>(</a:t>
            </a:r>
            <a:r>
              <a:rPr lang="en-US" sz="3600" dirty="0"/>
              <a:t>1 of 2</a:t>
            </a:r>
            <a:r>
              <a:rPr sz="3600" dirty="0"/>
              <a:t>)</a:t>
            </a:r>
          </a:p>
        </p:txBody>
      </p:sp>
      <p:sp>
        <p:nvSpPr>
          <p:cNvPr id="71" name="/** An interface that describes the operations of a bag of objects. */…"/>
          <p:cNvSpPr txBox="1"/>
          <p:nvPr/>
        </p:nvSpPr>
        <p:spPr>
          <a:xfrm>
            <a:off x="421581" y="1145456"/>
            <a:ext cx="8300838" cy="4664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 interface that describes the operations of a bag of objects.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BagInterface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Gets the current number of entries in this bag.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integer number of entries currently in the bag.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getCurrentSize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Sees whether this bag is empty.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bag is empty, or false if not.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Adds a new entry to this bag.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to be added as a new entry.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addition is successful, or false if not.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add(T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one unspecified entry from this bag, if possible.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Either the removed entry, if the removal.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         was successful, or null.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remove();</a:t>
            </a:r>
          </a:p>
        </p:txBody>
      </p:sp>
    </p:spTree>
    <p:extLst>
      <p:ext uri="{BB962C8B-B14F-4D97-AF65-F5344CB8AC3E}">
        <p14:creationId xmlns:p14="http://schemas.microsoft.com/office/powerpoint/2010/main" val="37170913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4"/>
          <p:cNvSpPr txBox="1">
            <a:spLocks noGrp="1"/>
          </p:cNvSpPr>
          <p:nvPr>
            <p:ph type="title"/>
          </p:nvPr>
        </p:nvSpPr>
        <p:spPr>
          <a:xfrm>
            <a:off x="504311" y="96398"/>
            <a:ext cx="8193505" cy="73299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Bag</a:t>
            </a:r>
            <a:r>
              <a:rPr sz="4000" dirty="0"/>
              <a:t> Interface </a:t>
            </a:r>
            <a:r>
              <a:rPr lang="en-US" sz="3200" dirty="0"/>
              <a:t>(2 of 2)</a:t>
            </a:r>
            <a:endParaRPr sz="3200" dirty="0"/>
          </a:p>
        </p:txBody>
      </p:sp>
      <p:sp>
        <p:nvSpPr>
          <p:cNvPr id="75" name="/** Removes one occurrence of a given entry from this bag, if possible.…"/>
          <p:cNvSpPr txBox="1"/>
          <p:nvPr/>
        </p:nvSpPr>
        <p:spPr>
          <a:xfrm>
            <a:off x="649995" y="961595"/>
            <a:ext cx="5736184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one occurrence of a given entry from this bag, if possible.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entry to be removed.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removal was successful, or false if not.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remove(T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all entries from this bag.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clear();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Counts the number of times a given entry appears in this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entry to be counted.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number of times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appears in the bag.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getFrequencyOf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Tests whether this bag contains a given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entry to find.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bag contains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, or false if not.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contains(T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all entries that are in this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 newly allocated array of all the entries in the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         Note: If the bag is empty, the returned array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T[]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toArray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BagInterface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147122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499908" y="167945"/>
            <a:ext cx="8144183" cy="8903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800">
              <a:defRPr sz="3300"/>
            </a:lvl1pPr>
          </a:lstStyle>
          <a:p>
            <a:r>
              <a:rPr lang="en-US" sz="4400" dirty="0"/>
              <a:t>ADT Bag | (</a:t>
            </a:r>
            <a:r>
              <a:rPr sz="4400" dirty="0"/>
              <a:t>Fixed-Size</a:t>
            </a:r>
            <a:r>
              <a:rPr lang="en-US" sz="4400" dirty="0"/>
              <a:t>)</a:t>
            </a:r>
            <a:r>
              <a:rPr sz="4400" dirty="0"/>
              <a:t> Array</a:t>
            </a:r>
            <a:r>
              <a:rPr lang="en-US" sz="4400" dirty="0"/>
              <a:t> </a:t>
            </a:r>
            <a:r>
              <a:rPr lang="en-US" sz="2000" dirty="0"/>
              <a:t>Implementation</a:t>
            </a:r>
            <a:r>
              <a:rPr sz="1800" b="0" dirty="0"/>
              <a:t> </a:t>
            </a:r>
          </a:p>
        </p:txBody>
      </p:sp>
      <p:pic>
        <p:nvPicPr>
          <p:cNvPr id="51" name="A figure illustrates the arrangement of 40 desks in a classroom. The desks are arranged in a pattern of 5 rows and 8 columns.&#10;&#10;Picture 1" descr="A figure illustrates the arrangement of 40 desks in a classroom. The desks are arranged in a pattern of 5 rows and 8 column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9157" y="1476549"/>
            <a:ext cx="5538867" cy="390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476250" y="101600"/>
            <a:ext cx="8229600" cy="9168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>
                <a:sym typeface="Courier New"/>
              </a:rPr>
              <a:t>ArrayBag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| </a:t>
            </a:r>
            <a:r>
              <a:rPr lang="en-US" sz="4000" dirty="0">
                <a:sym typeface="Courier New"/>
              </a:rPr>
              <a:t>Fixed Size &amp; Generic</a:t>
            </a:r>
            <a:r>
              <a:rPr sz="4000" dirty="0"/>
              <a:t> </a:t>
            </a:r>
          </a:p>
        </p:txBody>
      </p:sp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3514547708"/>
              </p:ext>
            </p:extLst>
          </p:nvPr>
        </p:nvGraphicFramePr>
        <p:xfrm>
          <a:off x="1784349" y="1348655"/>
          <a:ext cx="4982632" cy="458732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8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887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3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ArrayBag</a:t>
                      </a:r>
                      <a:endParaRPr b="1" dirty="0">
                        <a:solidFill>
                          <a:srgbClr val="2F2A2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0" marB="0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015">
                <a:tc>
                  <a:txBody>
                    <a:bodyPr/>
                    <a:lstStyle/>
                    <a:p>
                      <a:pPr marL="40640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-bag: T[]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40640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-</a:t>
                      </a:r>
                      <a:r>
                        <a:rPr dirty="0" err="1"/>
                        <a:t>numberOfEntries</a:t>
                      </a:r>
                      <a:r>
                        <a:rPr dirty="0"/>
                        <a:t>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40640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-DEFAULT_CAPACITY: integer</a:t>
                      </a:r>
                    </a:p>
                  </a:txBody>
                  <a:tcPr marL="63500" marR="63500" marT="0" marB="0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75">
                <a:tc>
                  <a:txBody>
                    <a:bodyPr/>
                    <a:lstStyle/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getCurrentSize</a:t>
                      </a:r>
                      <a:r>
                        <a:rPr dirty="0"/>
                        <a:t>():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dirty="0"/>
                        <a:t>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+remove():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</a:t>
                      </a: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T)</a:t>
                      </a:r>
                      <a:r>
                        <a:rPr dirty="0"/>
                        <a:t>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getFrequencyOf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</a:t>
                      </a:r>
                      <a:r>
                        <a:rPr dirty="0"/>
                        <a:t>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+contains(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</a:t>
                      </a:r>
                      <a:r>
                        <a:rPr dirty="0"/>
                        <a:t>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toArray</a:t>
                      </a:r>
                      <a:r>
                        <a:rPr dirty="0"/>
                        <a:t>():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T[]</a:t>
                      </a: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isArrayFull</a:t>
                      </a:r>
                      <a:r>
                        <a:rPr dirty="0"/>
                        <a:t>():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628900" y="1485900"/>
            <a:ext cx="711200" cy="4953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458A-9C53-4F88-8102-7C18062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59266"/>
            <a:ext cx="8460317" cy="866842"/>
          </a:xfrm>
        </p:spPr>
        <p:txBody>
          <a:bodyPr>
            <a:normAutofit/>
          </a:bodyPr>
          <a:lstStyle/>
          <a:p>
            <a:r>
              <a:rPr lang="en-US" sz="4000" dirty="0"/>
              <a:t>Array-Based Structures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9F7-2800-4779-A3D3-2ED8550A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02068"/>
            <a:ext cx="8229600" cy="513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Why?  Array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 a data structure built into virtually all programming languages</a:t>
            </a:r>
          </a:p>
          <a:p>
            <a:pPr marL="74295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Many programmer-defined data structures use arrays as their foundation (array-based structures)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Array characteristics 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values stored in a set of variables are of one type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is a minimum and maximum value of the subscript 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Each variable has a unique ordinal subscript 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allows for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contiguous memory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access using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mapping function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ArrayList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have learned about it in 203,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models a generic array-based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7633274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3731</Words>
  <Application>Microsoft Office PowerPoint</Application>
  <PresentationFormat>On-screen Show (4:3)</PresentationFormat>
  <Paragraphs>487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2_508 Lecture</vt:lpstr>
      <vt:lpstr>Monday, 1/31/22</vt:lpstr>
      <vt:lpstr>Module 4</vt:lpstr>
      <vt:lpstr>Video Notes</vt:lpstr>
      <vt:lpstr>Bag | What vs. How</vt:lpstr>
      <vt:lpstr>Bag Interface (1 of 2)</vt:lpstr>
      <vt:lpstr>Bag Interface (2 of 2)</vt:lpstr>
      <vt:lpstr>ADT Bag | (Fixed-Size) Array Implementation </vt:lpstr>
      <vt:lpstr>ArrayBag | Fixed Size &amp; Generic </vt:lpstr>
      <vt:lpstr>Array-Based Structures </vt:lpstr>
      <vt:lpstr>Adding to ArrayBag (1 of 2)</vt:lpstr>
      <vt:lpstr>Adding to ArrayBag (2 of 2)</vt:lpstr>
      <vt:lpstr>Class ArrayBag (1 of 2)</vt:lpstr>
      <vt:lpstr>Class ArrayBag (2 of 2)</vt:lpstr>
      <vt:lpstr>Method Add()</vt:lpstr>
      <vt:lpstr>Making Implementation Secure (1 of 4)</vt:lpstr>
      <vt:lpstr>Making Implementation Secure (2 of 4)</vt:lpstr>
      <vt:lpstr>Making Implementation Secure (3 of 4)</vt:lpstr>
      <vt:lpstr>Making Implementation Secure (4 of 4)</vt:lpstr>
      <vt:lpstr>Activity: Testing Core Methods (1 of 3)</vt:lpstr>
      <vt:lpstr>Activity: Testing Core Methods (2 of 3)</vt:lpstr>
      <vt:lpstr>Activity: Testing Core Methods (3 of 3)</vt:lpstr>
      <vt:lpstr>Removing Entries</vt:lpstr>
      <vt:lpstr>Removing Entries</vt:lpstr>
      <vt:lpstr>Removing Entries</vt:lpstr>
      <vt:lpstr>Removing Entries</vt:lpstr>
      <vt:lpstr>Removing Entries</vt:lpstr>
      <vt:lpstr>Method getIndexOf()</vt:lpstr>
      <vt:lpstr>Method toArray()</vt:lpstr>
      <vt:lpstr>Learning Activity</vt:lpstr>
      <vt:lpstr>Resizing an Array</vt:lpstr>
      <vt:lpstr>Steps to Resize an Array (1 of 2)</vt:lpstr>
      <vt:lpstr>Steps to Resize an Array (2 of 2)</vt:lpstr>
      <vt:lpstr>Using Arrays.copyOf</vt:lpstr>
      <vt:lpstr>Updated Add Method</vt:lpstr>
      <vt:lpstr>Array Based Implementation</vt:lpstr>
      <vt:lpstr>Sorted vs. Unsorted Data Structures</vt:lpstr>
      <vt:lpstr>Class ArrayList&lt;E&gt; (Java Standard Library)</vt:lpstr>
      <vt:lpstr>PowerPoint Presentation</vt:lpstr>
      <vt:lpstr>204Mon | In Class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351</cp:revision>
  <dcterms:modified xsi:type="dcterms:W3CDTF">2022-01-31T14:21:16Z</dcterms:modified>
</cp:coreProperties>
</file>