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58" r:id="rId3"/>
  </p:sldMasterIdLst>
  <p:notesMasterIdLst>
    <p:notesMasterId r:id="rId45"/>
  </p:notesMasterIdLst>
  <p:sldIdLst>
    <p:sldId id="394" r:id="rId4"/>
    <p:sldId id="256" r:id="rId5"/>
    <p:sldId id="392" r:id="rId6"/>
    <p:sldId id="393" r:id="rId7"/>
    <p:sldId id="257" r:id="rId8"/>
    <p:sldId id="362" r:id="rId9"/>
    <p:sldId id="258" r:id="rId10"/>
    <p:sldId id="264" r:id="rId11"/>
    <p:sldId id="265" r:id="rId12"/>
    <p:sldId id="268" r:id="rId13"/>
    <p:sldId id="367" r:id="rId14"/>
    <p:sldId id="380" r:id="rId15"/>
    <p:sldId id="271" r:id="rId16"/>
    <p:sldId id="377" r:id="rId17"/>
    <p:sldId id="381" r:id="rId18"/>
    <p:sldId id="272" r:id="rId19"/>
    <p:sldId id="378" r:id="rId20"/>
    <p:sldId id="274" r:id="rId21"/>
    <p:sldId id="275" r:id="rId22"/>
    <p:sldId id="277" r:id="rId23"/>
    <p:sldId id="278" r:id="rId24"/>
    <p:sldId id="282" r:id="rId25"/>
    <p:sldId id="283" r:id="rId26"/>
    <p:sldId id="372" r:id="rId27"/>
    <p:sldId id="373" r:id="rId28"/>
    <p:sldId id="260" r:id="rId29"/>
    <p:sldId id="396" r:id="rId30"/>
    <p:sldId id="259" r:id="rId31"/>
    <p:sldId id="340" r:id="rId32"/>
    <p:sldId id="341" r:id="rId33"/>
    <p:sldId id="343" r:id="rId34"/>
    <p:sldId id="342" r:id="rId35"/>
    <p:sldId id="344" r:id="rId36"/>
    <p:sldId id="345" r:id="rId37"/>
    <p:sldId id="346" r:id="rId38"/>
    <p:sldId id="348" r:id="rId39"/>
    <p:sldId id="349" r:id="rId40"/>
    <p:sldId id="350" r:id="rId41"/>
    <p:sldId id="351" r:id="rId42"/>
    <p:sldId id="353" r:id="rId43"/>
    <p:sldId id="355" r:id="rId4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83" autoAdjust="0"/>
  </p:normalViewPr>
  <p:slideViewPr>
    <p:cSldViewPr snapToGrid="0">
      <p:cViewPr varScale="1">
        <p:scale>
          <a:sx n="72" d="100"/>
          <a:sy n="72" d="100"/>
        </p:scale>
        <p:origin x="12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A4E30-EEA4-43CE-BB22-23D6443DF84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  <a:sym typeface="Arial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Arial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078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Operands: a, 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Operator:</a:t>
            </a:r>
            <a:r>
              <a:rPr lang="en-US" baseline="0" dirty="0"/>
              <a:t> 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82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Stack contains operators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Build</a:t>
            </a:r>
            <a:r>
              <a:rPr lang="en-US" baseline="0" dirty="0"/>
              <a:t> your postfix expression “on the fly”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21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</a:t>
            </a:r>
            <a:r>
              <a:rPr lang="en-US" baseline="0" dirty="0"/>
              <a:t> the </a:t>
            </a:r>
            <a:r>
              <a:rPr lang="en-US" b="1" baseline="0" dirty="0"/>
              <a:t>postfix expressions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7949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 how</a:t>
            </a:r>
            <a:r>
              <a:rPr lang="en-US" baseline="0" dirty="0"/>
              <a:t> we pop operands: (1) to the right of the operator, then (2) to the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79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Characteristics of function</a:t>
            </a:r>
            <a:r>
              <a:rPr lang="en-US" baseline="0" dirty="0"/>
              <a:t>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97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Stack </a:t>
            </a:r>
            <a:r>
              <a:rPr lang="en-US" b="0" baseline="0" dirty="0"/>
              <a:t>is readily available 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cs typeface="Courier New" panose="02070309020205020404" pitchFamily="49" charset="0"/>
              </a:rPr>
              <a:t>Available in </a:t>
            </a:r>
            <a:r>
              <a:rPr lang="en-US" sz="1200" b="1" dirty="0" err="1">
                <a:ea typeface="Courier New"/>
                <a:cs typeface="Courier New" panose="02070309020205020404" pitchFamily="49" charset="0"/>
                <a:sym typeface="Courier New"/>
              </a:rPr>
              <a:t>java.util</a:t>
            </a:r>
            <a:endParaRPr lang="en-US" sz="1200" b="1" dirty="0"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/>
          </a:p>
        </p:txBody>
      </p:sp>
    </p:spTree>
    <p:extLst>
      <p:ext uri="{BB962C8B-B14F-4D97-AF65-F5344CB8AC3E}">
        <p14:creationId xmlns:p14="http://schemas.microsoft.com/office/powerpoint/2010/main" val="967088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insert, delete, update, get</a:t>
            </a:r>
          </a:p>
        </p:txBody>
      </p:sp>
    </p:spTree>
    <p:extLst>
      <p:ext uri="{BB962C8B-B14F-4D97-AF65-F5344CB8AC3E}">
        <p14:creationId xmlns:p14="http://schemas.microsoft.com/office/powerpoint/2010/main" val="1682667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learn how to implement</a:t>
            </a:r>
            <a:r>
              <a:rPr lang="en-US" baseline="0" dirty="0"/>
              <a:t> a </a:t>
            </a:r>
            <a:r>
              <a:rPr lang="en-US" b="1" baseline="0" dirty="0"/>
              <a:t>priority queue </a:t>
            </a:r>
            <a:r>
              <a:rPr lang="en-US" baseline="0" dirty="0"/>
              <a:t>later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https://docs.oracle.com/en/java/javase/11/docs/api/java.base/java/util/Queue.html</a:t>
            </a:r>
          </a:p>
        </p:txBody>
      </p:sp>
    </p:spTree>
    <p:extLst>
      <p:ext uri="{BB962C8B-B14F-4D97-AF65-F5344CB8AC3E}">
        <p14:creationId xmlns:p14="http://schemas.microsoft.com/office/powerpoint/2010/main" val="1310984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25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node is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300801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maximize your learning experience, watch videos prior to attending class each</a:t>
            </a:r>
            <a:r>
              <a:rPr lang="en-US" baseline="0" dirty="0"/>
              <a:t>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look at two implementations, array based and linked, for each ADT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40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know how to do this;</a:t>
            </a:r>
            <a:r>
              <a:rPr lang="en-US" baseline="0" dirty="0"/>
              <a:t> just like adding a new node to a linked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03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</a:t>
            </a:r>
            <a:r>
              <a:rPr lang="en-US" baseline="0" dirty="0"/>
              <a:t> like delete a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25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(b) is better</a:t>
            </a:r>
            <a:r>
              <a:rPr lang="en-US" dirty="0"/>
              <a:t>; we have an “position” index already</a:t>
            </a:r>
          </a:p>
        </p:txBody>
      </p:sp>
    </p:spTree>
    <p:extLst>
      <p:ext uri="{BB962C8B-B14F-4D97-AF65-F5344CB8AC3E}">
        <p14:creationId xmlns:p14="http://schemas.microsoft.com/office/powerpoint/2010/main" val="3689787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stack can be built</a:t>
            </a:r>
            <a:r>
              <a:rPr lang="en-US" baseline="0" dirty="0"/>
              <a:t> </a:t>
            </a:r>
            <a:r>
              <a:rPr lang="en-US" b="1" dirty="0"/>
              <a:t>independently to</a:t>
            </a:r>
            <a:r>
              <a:rPr lang="en-US" b="1" baseline="0" dirty="0"/>
              <a:t> how it’s being built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5861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maximize your learning experience, watch videos prior to attending class each</a:t>
            </a:r>
            <a:r>
              <a:rPr lang="en-US" baseline="0" dirty="0"/>
              <a:t>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look at two implementations, array based and linked, for each ADT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06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baseline="0" dirty="0"/>
              <a:t> </a:t>
            </a:r>
            <a:r>
              <a:rPr lang="en-US" b="1" baseline="0" dirty="0"/>
              <a:t>stack</a:t>
            </a:r>
            <a:r>
              <a:rPr lang="en-US" baseline="0" dirty="0"/>
              <a:t> is a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73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(b)</a:t>
            </a:r>
            <a:r>
              <a:rPr lang="en-US" dirty="0"/>
              <a:t>,</a:t>
            </a:r>
            <a:r>
              <a:rPr lang="en-US" baseline="0" dirty="0"/>
              <a:t> we </a:t>
            </a:r>
            <a:r>
              <a:rPr lang="en-US" b="1" baseline="0" dirty="0"/>
              <a:t>c</a:t>
            </a:r>
            <a:r>
              <a:rPr lang="en-US" b="1" dirty="0"/>
              <a:t>annot</a:t>
            </a:r>
            <a:r>
              <a:rPr lang="en-US" dirty="0"/>
              <a:t> remove Jim until</a:t>
            </a:r>
            <a:r>
              <a:rPr lang="en-US" baseline="0" dirty="0"/>
              <a:t> we have removed </a:t>
            </a:r>
            <a:r>
              <a:rPr lang="en-US" dirty="0"/>
              <a:t>Jess (first)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Stack is practical;</a:t>
            </a:r>
            <a:r>
              <a:rPr lang="en-US" baseline="0" dirty="0"/>
              <a:t> used in many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93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push</a:t>
            </a:r>
            <a:r>
              <a:rPr lang="en-US" dirty="0"/>
              <a:t> and </a:t>
            </a:r>
            <a:r>
              <a:rPr lang="en-US" b="1" dirty="0"/>
              <a:t>pop</a:t>
            </a:r>
            <a:r>
              <a:rPr lang="en-US" dirty="0"/>
              <a:t> are the basic (critical) operations of </a:t>
            </a:r>
            <a:r>
              <a:rPr lang="en-US" baseline="0" dirty="0"/>
              <a:t>a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43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Watch video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how your IDE checks for missing ()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Activity 3.1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0791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98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= 2, b = 4, a + b = ?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Infix vs. Postfix</a:t>
            </a:r>
            <a:endParaRPr lang="pt-BR" sz="1200" b="1" dirty="0">
              <a:solidFill>
                <a:srgbClr val="00B050"/>
              </a:solidFill>
              <a:latin typeface="Courier New"/>
              <a:ea typeface="Courier New"/>
              <a:cs typeface="Courier New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4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04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249435" y="84666"/>
            <a:ext cx="8513565" cy="83744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36930-7DE9-43B2-8F74-ED0B33441B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8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9FFEC-5ED7-4805-9826-BBCA663009E5}" type="datetime1">
              <a:rPr lang="en-US"/>
              <a:pPr/>
              <a:t>2/7/2022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1BDE-0DBB-44EC-860D-20DF4B9E5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5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>
            <a:solidFill>
              <a:srgbClr val="007FA3"/>
            </a:solidFill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44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44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44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44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761547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521291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05542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685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28158"/>
            <a:ext cx="8229600" cy="5568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8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8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8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8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4260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07055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1F290-A3C3-4E2D-80E3-F19614E4C2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0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5" descr="Shap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347133" y="76200"/>
            <a:ext cx="8449734" cy="86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913012"/>
            <a:ext cx="8229600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190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5" descr="Shap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618066" y="59266"/>
            <a:ext cx="8229601" cy="86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18066" y="1030687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49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blog.dk/tools/infix-postfix-converte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util/Stack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player.pearsoncmg.com/assets/secs-vn-ch05a-the-adt-stac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ediaplayer.pearsoncmg.com/assets/secs-vn-ch06b-the-class-array-stack" TargetMode="External"/><Relationship Id="rId5" Type="http://schemas.openxmlformats.org/officeDocument/2006/relationships/hyperlink" Target="https://mediaplayer.pearsoncmg.com/assets/secs-vn-ch06a-the-class-linked-stack" TargetMode="External"/><Relationship Id="rId4" Type="http://schemas.openxmlformats.org/officeDocument/2006/relationships/hyperlink" Target="https://mediaplayer.pearsoncmg.com/assets/secs-vn-ch04a-measuring-efficiency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xKBRgyO-94&amp;ab_channel=Education4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coxWfcz_sIk&amp;list=RDCMUCKS34cSMNaXaySe2xgXH-3A&amp;start_radio=1&amp;t=162" TargetMode="External"/><Relationship Id="rId4" Type="http://schemas.openxmlformats.org/officeDocument/2006/relationships/hyperlink" Target="https://www.youtube.com/watch?v=coxWfcz_sIk&amp;list=PLrjkTql3jnm8ikiQIeIHrMYCaBfkBkfYR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7908" y="179581"/>
            <a:ext cx="8229601" cy="866842"/>
          </a:xfrm>
        </p:spPr>
        <p:txBody>
          <a:bodyPr>
            <a:noAutofit/>
          </a:bodyPr>
          <a:lstStyle/>
          <a:p>
            <a:r>
              <a:rPr lang="en-US" sz="4000" dirty="0"/>
              <a:t>Monday, 2/7/22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7908" y="1196502"/>
            <a:ext cx="8229601" cy="4899498"/>
          </a:xfrm>
        </p:spPr>
        <p:txBody>
          <a:bodyPr>
            <a:normAutofit/>
          </a:bodyPr>
          <a:lstStyle/>
          <a:p>
            <a:r>
              <a:rPr lang="en-US" sz="2800" b="1" dirty="0"/>
              <a:t>Any Questions?</a:t>
            </a:r>
          </a:p>
          <a:p>
            <a:pPr lvl="1"/>
            <a:r>
              <a:rPr lang="en-US" dirty="0"/>
              <a:t>Project 2</a:t>
            </a:r>
          </a:p>
          <a:p>
            <a:pPr lvl="1"/>
            <a:r>
              <a:rPr lang="en-US" dirty="0"/>
              <a:t>Project 1</a:t>
            </a:r>
          </a:p>
          <a:p>
            <a:pPr lvl="1"/>
            <a:r>
              <a:rPr lang="en-US" dirty="0"/>
              <a:t>Quiz 2</a:t>
            </a:r>
          </a:p>
          <a:p>
            <a:r>
              <a:rPr lang="en-US" sz="2800" b="1" dirty="0"/>
              <a:t>Module Topics</a:t>
            </a:r>
          </a:p>
          <a:p>
            <a:pPr lvl="1"/>
            <a:r>
              <a:rPr lang="en-US" dirty="0"/>
              <a:t>Module 7 | Stacks </a:t>
            </a:r>
          </a:p>
          <a:p>
            <a:pPr lvl="1"/>
            <a:r>
              <a:rPr lang="en-US" dirty="0"/>
              <a:t>Module 8 | Queues</a:t>
            </a:r>
          </a:p>
          <a:p>
            <a:pPr lvl="1"/>
            <a:r>
              <a:rPr lang="en-US" dirty="0"/>
              <a:t>Module 6 | Big O, Efficiency of Algorithms</a:t>
            </a:r>
          </a:p>
        </p:txBody>
      </p:sp>
    </p:spTree>
    <p:extLst>
      <p:ext uri="{BB962C8B-B14F-4D97-AF65-F5344CB8AC3E}">
        <p14:creationId xmlns:p14="http://schemas.microsoft.com/office/powerpoint/2010/main" val="54818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 noGrp="1"/>
          </p:cNvSpPr>
          <p:nvPr>
            <p:ph type="title"/>
          </p:nvPr>
        </p:nvSpPr>
        <p:spPr>
          <a:xfrm>
            <a:off x="372862" y="84667"/>
            <a:ext cx="8390138" cy="7773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Processing Algebraic Expressions</a:t>
            </a:r>
          </a:p>
        </p:txBody>
      </p:sp>
      <p:sp>
        <p:nvSpPr>
          <p:cNvPr id="96" name="Algorithm checkBalance(expression)…"/>
          <p:cNvSpPr txBox="1"/>
          <p:nvPr/>
        </p:nvSpPr>
        <p:spPr>
          <a:xfrm>
            <a:off x="541721" y="1025736"/>
            <a:ext cx="7980487" cy="4874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b="1"/>
            </a:pPr>
            <a:r>
              <a:rPr i="1" dirty="0"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rPr dirty="0" err="1"/>
              <a:t>checkBalance</a:t>
            </a:r>
            <a:r>
              <a:rPr dirty="0"/>
              <a:t>(expression)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//</a:t>
            </a:r>
            <a:r>
              <a:rPr spc="-285" dirty="0"/>
              <a:t> </a:t>
            </a:r>
            <a:r>
              <a:rPr dirty="0"/>
              <a:t>Returns true if the parentheses, </a:t>
            </a:r>
            <a:r>
              <a:rPr spc="-15" dirty="0"/>
              <a:t>brackets, </a:t>
            </a:r>
            <a:r>
              <a:rPr dirty="0"/>
              <a:t>and braces in an expression are paired </a:t>
            </a:r>
            <a:r>
              <a:rPr spc="-15" dirty="0"/>
              <a:t>correctly.</a:t>
            </a:r>
          </a:p>
          <a:p>
            <a:pPr defTabSz="457200">
              <a:lnSpc>
                <a:spcPct val="90000"/>
              </a:lnSpc>
              <a:spcBef>
                <a:spcPts val="900"/>
              </a:spcBef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 dirty="0" err="1">
                <a:sym typeface="Arial"/>
              </a:rPr>
              <a:t>isBalanced</a:t>
            </a:r>
            <a:r>
              <a:rPr i="0" dirty="0">
                <a:sym typeface="Arial"/>
              </a:rPr>
              <a:t> = </a:t>
            </a:r>
            <a:r>
              <a:rPr b="1" i="0" dirty="0">
                <a:sym typeface="Arial"/>
              </a:rPr>
              <a:t>true </a:t>
            </a:r>
            <a:r>
              <a:rPr i="0" dirty="0">
                <a:sym typeface="Arial"/>
              </a:rPr>
              <a:t>// </a:t>
            </a:r>
            <a:r>
              <a:rPr dirty="0"/>
              <a:t>The absence of delimiters is balanced</a:t>
            </a: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i="0" dirty="0">
                <a:sym typeface="Arial"/>
              </a:rPr>
              <a:t>while </a:t>
            </a:r>
            <a:r>
              <a:rPr i="0" dirty="0">
                <a:sym typeface="Arial"/>
              </a:rPr>
              <a:t>((</a:t>
            </a:r>
            <a:r>
              <a:rPr i="0" dirty="0" err="1">
                <a:sym typeface="Arial"/>
              </a:rPr>
              <a:t>isBalanced</a:t>
            </a:r>
            <a:r>
              <a:rPr i="0" dirty="0">
                <a:sym typeface="Arial"/>
              </a:rPr>
              <a:t> == </a:t>
            </a:r>
            <a:r>
              <a:rPr b="1" i="0" dirty="0">
                <a:sym typeface="Arial"/>
              </a:rPr>
              <a:t>true</a:t>
            </a:r>
            <a:r>
              <a:rPr i="0" dirty="0">
                <a:sym typeface="Arial"/>
              </a:rPr>
              <a:t>) </a:t>
            </a:r>
            <a:r>
              <a:rPr dirty="0"/>
              <a:t>and not at end of </a:t>
            </a:r>
            <a:r>
              <a:rPr i="0" dirty="0">
                <a:sym typeface="Arial"/>
              </a:rPr>
              <a:t>expression)</a:t>
            </a:r>
            <a:endParaRPr i="0" dirty="0"/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{</a:t>
            </a: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  <a:r>
              <a:rPr i="0" dirty="0" err="1">
                <a:sym typeface="Arial"/>
              </a:rPr>
              <a:t>nextCharacter</a:t>
            </a:r>
            <a:r>
              <a:rPr i="0" dirty="0">
                <a:sym typeface="Arial"/>
              </a:rPr>
              <a:t> = </a:t>
            </a:r>
            <a:r>
              <a:rPr dirty="0"/>
              <a:t>next character in </a:t>
            </a:r>
            <a:r>
              <a:rPr i="0" dirty="0">
                <a:sym typeface="Arial"/>
              </a:rPr>
              <a:t>expression</a:t>
            </a:r>
            <a:endParaRPr i="0" dirty="0"/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rPr dirty="0"/>
              <a:t>	</a:t>
            </a:r>
            <a:r>
              <a:rPr b="1" dirty="0"/>
              <a:t>switch </a:t>
            </a:r>
            <a:r>
              <a:rPr dirty="0"/>
              <a:t>(</a:t>
            </a:r>
            <a:r>
              <a:rPr dirty="0" err="1"/>
              <a:t>nextCharacter</a:t>
            </a:r>
            <a:r>
              <a:rPr dirty="0"/>
              <a:t>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{</a:t>
            </a:r>
          </a:p>
          <a:p>
            <a:pPr marR="2306954" algn="just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rPr dirty="0"/>
              <a:t>		</a:t>
            </a:r>
            <a:r>
              <a:rPr b="1" dirty="0"/>
              <a:t>case </a:t>
            </a:r>
            <a:r>
              <a:rPr dirty="0"/>
              <a:t>'(': </a:t>
            </a:r>
            <a:r>
              <a:rPr b="1" dirty="0"/>
              <a:t>case </a:t>
            </a:r>
            <a:r>
              <a:rPr dirty="0"/>
              <a:t>'[': </a:t>
            </a:r>
            <a:r>
              <a:rPr b="1" dirty="0"/>
              <a:t>case </a:t>
            </a:r>
            <a:r>
              <a:rPr dirty="0"/>
              <a:t>'{': </a:t>
            </a:r>
          </a:p>
          <a:p>
            <a:pPr marR="2306954" lvl="3" indent="685800" algn="just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rPr dirty="0"/>
              <a:t>		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Push</a:t>
            </a:r>
            <a:r>
              <a:rPr i="1" spc="-9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dirty="0" err="1"/>
              <a:t>nextCharacter</a:t>
            </a:r>
            <a:r>
              <a:rPr spc="-104" dirty="0"/>
              <a:t>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onto</a:t>
            </a:r>
            <a:r>
              <a:rPr i="1" spc="-9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stack </a:t>
            </a:r>
          </a:p>
          <a:p>
            <a:pPr marR="2306954" lvl="3" indent="685800" algn="just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dirty="0"/>
              <a:t>break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ct val="90000"/>
              </a:lnSpc>
              <a:spcBef>
                <a:spcPts val="400"/>
              </a:spcBef>
              <a:tabLst>
                <a:tab pos="266700" algn="l"/>
                <a:tab pos="520700" algn="l"/>
                <a:tab pos="774700" algn="l"/>
                <a:tab pos="1028700" algn="l"/>
              </a:tabLst>
              <a:defRPr sz="1200" b="1"/>
            </a:pP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dirty="0"/>
              <a:t>case </a:t>
            </a:r>
            <a:r>
              <a:rPr b="0" dirty="0"/>
              <a:t>')': </a:t>
            </a:r>
            <a:r>
              <a:rPr dirty="0"/>
              <a:t>case </a:t>
            </a:r>
            <a:r>
              <a:rPr b="0" dirty="0"/>
              <a:t>']': </a:t>
            </a:r>
            <a:r>
              <a:rPr dirty="0"/>
              <a:t>case </a:t>
            </a:r>
            <a:r>
              <a:rPr b="0" dirty="0"/>
              <a:t>'}':</a:t>
            </a:r>
            <a:endParaRPr b="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2350135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dirty="0"/>
              <a:t>if </a:t>
            </a:r>
            <a:r>
              <a:rPr dirty="0"/>
              <a:t>(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stack is empty</a:t>
            </a:r>
            <a:r>
              <a:rPr dirty="0"/>
              <a:t>) </a:t>
            </a:r>
          </a:p>
          <a:p>
            <a:pPr marR="2350135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rPr dirty="0"/>
              <a:t>				</a:t>
            </a:r>
            <a:r>
              <a:rPr dirty="0" err="1"/>
              <a:t>isBalanced</a:t>
            </a:r>
            <a:r>
              <a:rPr dirty="0"/>
              <a:t> = </a:t>
            </a:r>
            <a:r>
              <a:rPr b="1" dirty="0"/>
              <a:t>false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b="1"/>
            </a:pP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dirty="0"/>
              <a:t>else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		{</a:t>
            </a:r>
          </a:p>
          <a:p>
            <a:pPr marR="1855470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			</a:t>
            </a:r>
            <a:r>
              <a:rPr i="0" dirty="0" err="1">
                <a:sym typeface="Arial"/>
              </a:rPr>
              <a:t>openDelimiter</a:t>
            </a:r>
            <a:r>
              <a:rPr i="0" dirty="0">
                <a:sym typeface="Arial"/>
              </a:rPr>
              <a:t> = </a:t>
            </a:r>
            <a:r>
              <a:rPr dirty="0"/>
              <a:t>top entry of stack </a:t>
            </a:r>
          </a:p>
          <a:p>
            <a:pPr marR="1855470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			Pop stack</a:t>
            </a: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			</a:t>
            </a:r>
            <a:r>
              <a:rPr i="0" dirty="0" err="1">
                <a:sym typeface="Arial"/>
              </a:rPr>
              <a:t>isBalanced</a:t>
            </a:r>
            <a:r>
              <a:rPr i="0" dirty="0">
                <a:sym typeface="Arial"/>
              </a:rPr>
              <a:t> = </a:t>
            </a:r>
            <a:r>
              <a:rPr b="1" i="0" dirty="0">
                <a:sym typeface="Arial"/>
              </a:rPr>
              <a:t>true </a:t>
            </a:r>
            <a:r>
              <a:rPr dirty="0"/>
              <a:t>or </a:t>
            </a:r>
            <a:r>
              <a:rPr b="1" i="0" dirty="0">
                <a:sym typeface="Arial"/>
              </a:rPr>
              <a:t>false </a:t>
            </a:r>
            <a:r>
              <a:rPr dirty="0"/>
              <a:t>according to whether </a:t>
            </a:r>
            <a:r>
              <a:rPr i="0" dirty="0" err="1">
                <a:sym typeface="Arial"/>
              </a:rPr>
              <a:t>openDelimiter</a:t>
            </a:r>
            <a:r>
              <a:rPr i="0" dirty="0">
                <a:sym typeface="Arial"/>
              </a:rPr>
              <a:t> </a:t>
            </a:r>
            <a:r>
              <a:rPr dirty="0"/>
              <a:t>and</a:t>
            </a:r>
            <a:r>
              <a:rPr lang="en-US" dirty="0"/>
              <a:t> </a:t>
            </a:r>
            <a:r>
              <a:rPr i="0" dirty="0" err="1">
                <a:sym typeface="Arial"/>
              </a:rPr>
              <a:t>nextCharacter</a:t>
            </a:r>
            <a:r>
              <a:rPr i="0" dirty="0">
                <a:sym typeface="Arial"/>
              </a:rPr>
              <a:t> </a:t>
            </a:r>
            <a:r>
              <a:rPr dirty="0"/>
              <a:t>are a pair of delimiters</a:t>
            </a: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		}</a:t>
            </a: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b="1"/>
            </a:pPr>
            <a:r>
              <a:rPr dirty="0"/>
              <a:t>			break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}</a:t>
            </a: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}</a:t>
            </a:r>
          </a:p>
          <a:p>
            <a:pPr marR="2618739" defTabSz="457200">
              <a:lnSpc>
                <a:spcPct val="90000"/>
              </a:lnSpc>
              <a:spcBef>
                <a:spcPts val="500"/>
              </a:spcBef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i="0" dirty="0">
                <a:sym typeface="Arial"/>
              </a:rPr>
              <a:t>if </a:t>
            </a:r>
            <a:r>
              <a:rPr i="0" dirty="0">
                <a:sym typeface="Arial"/>
              </a:rPr>
              <a:t>(</a:t>
            </a:r>
            <a:r>
              <a:rPr dirty="0"/>
              <a:t>stack is not empty</a:t>
            </a:r>
            <a:r>
              <a:rPr i="0" dirty="0">
                <a:sym typeface="Arial"/>
              </a:rPr>
              <a:t>) </a:t>
            </a:r>
          </a:p>
          <a:p>
            <a:pPr marR="2618739" defTabSz="457200">
              <a:lnSpc>
                <a:spcPct val="90000"/>
              </a:lnSpc>
              <a:spcBef>
                <a:spcPts val="500"/>
              </a:spcBef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 dirty="0">
                <a:sym typeface="Arial"/>
              </a:rPr>
              <a:t>	</a:t>
            </a:r>
            <a:r>
              <a:rPr i="0" dirty="0" err="1">
                <a:sym typeface="Arial"/>
              </a:rPr>
              <a:t>isBalanced</a:t>
            </a:r>
            <a:r>
              <a:rPr i="0" dirty="0">
                <a:sym typeface="Arial"/>
              </a:rPr>
              <a:t> = </a:t>
            </a:r>
            <a:r>
              <a:rPr b="1" i="0" dirty="0">
                <a:sym typeface="Arial"/>
              </a:rPr>
              <a:t>false</a:t>
            </a:r>
            <a:endParaRPr b="1" i="0" dirty="0"/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rPr b="1" dirty="0"/>
              <a:t>return </a:t>
            </a:r>
            <a:r>
              <a:rPr dirty="0" err="1"/>
              <a:t>isBalanced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 txBox="1">
            <a:spLocks noGrp="1"/>
          </p:cNvSpPr>
          <p:nvPr>
            <p:ph type="title"/>
          </p:nvPr>
        </p:nvSpPr>
        <p:spPr>
          <a:xfrm>
            <a:off x="347133" y="76200"/>
            <a:ext cx="8449734" cy="75083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sz="4000" dirty="0"/>
              <a:t>Algebraic Expressions</a:t>
            </a:r>
          </a:p>
        </p:txBody>
      </p:sp>
      <p:sp>
        <p:nvSpPr>
          <p:cNvPr id="7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915481"/>
            <a:ext cx="8229601" cy="53176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>
                <a:solidFill>
                  <a:srgbClr val="0070C0"/>
                </a:solidFill>
              </a:rPr>
              <a:t>Infix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: </a:t>
            </a:r>
            <a:r>
              <a:rPr b="1" dirty="0">
                <a:solidFill>
                  <a:srgbClr val="0070C0"/>
                </a:solidFill>
                <a:sym typeface="Courier New"/>
              </a:rPr>
              <a:t>a + b</a:t>
            </a:r>
            <a:endParaRPr lang="en-US" b="1" dirty="0">
              <a:solidFill>
                <a:srgbClr val="0070C0"/>
              </a:solidFill>
              <a:sym typeface="Courier New"/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each binary operator appears between its operands</a:t>
            </a:r>
            <a:endParaRPr lang="en-US" sz="2000" b="1" dirty="0">
              <a:solidFill>
                <a:srgbClr val="0070C0"/>
              </a:solidFill>
              <a:latin typeface="Courier New"/>
              <a:cs typeface="Courier New"/>
              <a:sym typeface="Courier New"/>
            </a:endParaRPr>
          </a:p>
          <a:p>
            <a:pPr marL="508000" lvl="2" indent="0">
              <a:buNone/>
            </a:pPr>
            <a:r>
              <a:rPr lang="pt-BR" sz="2000" b="1" dirty="0">
                <a:solidFill>
                  <a:srgbClr val="0070C0"/>
                </a:solidFill>
              </a:rPr>
              <a:t>a / b * (c + (d - e))</a:t>
            </a:r>
          </a:p>
          <a:p>
            <a:pPr marL="1219200" lvl="3" indent="-203200"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sym typeface="Courier New"/>
              </a:rPr>
              <a:t>How do we process the above expression</a:t>
            </a:r>
            <a:endParaRPr sz="1800" b="1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dirty="0">
                <a:solidFill>
                  <a:srgbClr val="7030A0"/>
                </a:solidFill>
              </a:rPr>
              <a:t>Postfix: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a b +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each binary operator appears after its operands</a:t>
            </a:r>
            <a:endParaRPr lang="en-US" sz="2000" b="1" dirty="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strike="sngStrike" dirty="0"/>
              <a:t>Prefix: </a:t>
            </a:r>
            <a:r>
              <a:rPr lang="en-US" b="1" strike="sngStrike" dirty="0"/>
              <a:t>+ a b</a:t>
            </a:r>
            <a:endParaRPr b="1" strike="sngStrike" dirty="0"/>
          </a:p>
          <a:p>
            <a:pPr lvl="1">
              <a:lnSpc>
                <a:spcPct val="110000"/>
              </a:lnSpc>
            </a:pPr>
            <a:r>
              <a:rPr sz="2000" strike="sngStrike" dirty="0"/>
              <a:t>each binary operator appears before its operands</a:t>
            </a:r>
            <a:endParaRPr lang="en-US" sz="2000" b="1" strike="sngStrike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371707-AF2D-4A4D-8BB3-A8C5086C6998}"/>
              </a:ext>
            </a:extLst>
          </p:cNvPr>
          <p:cNvSpPr/>
          <p:nvPr/>
        </p:nvSpPr>
        <p:spPr>
          <a:xfrm>
            <a:off x="658678" y="5419299"/>
            <a:ext cx="7648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We need to write code to evaluate expressions!</a:t>
            </a:r>
          </a:p>
        </p:txBody>
      </p:sp>
    </p:spTree>
    <p:extLst>
      <p:ext uri="{BB962C8B-B14F-4D97-AF65-F5344CB8AC3E}">
        <p14:creationId xmlns:p14="http://schemas.microsoft.com/office/powerpoint/2010/main" val="13627499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o convert an infix expression to postfix form, you take the following actions, according to the symbols you encounter, as you process the infix expression from left to right:"/>
          <p:cNvSpPr txBox="1">
            <a:spLocks noGrp="1"/>
          </p:cNvSpPr>
          <p:nvPr>
            <p:ph type="body" sz="quarter" idx="1"/>
          </p:nvPr>
        </p:nvSpPr>
        <p:spPr>
          <a:xfrm>
            <a:off x="249435" y="922115"/>
            <a:ext cx="8229601" cy="1100775"/>
          </a:xfrm>
          <a:prstGeom prst="rect">
            <a:avLst/>
          </a:prstGeom>
        </p:spPr>
        <p:txBody>
          <a:bodyPr>
            <a:noAutofit/>
          </a:bodyPr>
          <a:lstStyle>
            <a:lvl1pPr defTabSz="521208">
              <a:defRPr sz="2052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sz="2000" b="0" dirty="0"/>
              <a:t>To convert an infix expression to postfix form, you take the following actions, according to the symbols you encounter, as you process the infix expression from left to right:</a:t>
            </a:r>
          </a:p>
        </p:txBody>
      </p:sp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Infix-to-postfix Conversion</a:t>
            </a:r>
            <a:r>
              <a:rPr lang="en-US" dirty="0"/>
              <a:t> (Rule)</a:t>
            </a:r>
            <a:endParaRPr dirty="0"/>
          </a:p>
        </p:txBody>
      </p:sp>
      <p:graphicFrame>
        <p:nvGraphicFramePr>
          <p:cNvPr id="121" name="Table"/>
          <p:cNvGraphicFramePr/>
          <p:nvPr/>
        </p:nvGraphicFramePr>
        <p:xfrm>
          <a:off x="656131" y="2292779"/>
          <a:ext cx="8106867" cy="3207337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703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90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Operand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Append each operand to the end of the output expression.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90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Operator ^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/>
                        <a:t>Push ^ onto the stack.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111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Operator +, -, *, or /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Pop operators from the stack, appending them to the output expression, until either the stack is empty or its top entry has a lower precedence than the newly encountered operator. Then push the new operator onto the stack.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90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Open parenthesis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Push ( onto the stack.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851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Close parenthesis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/>
                        <a:t>Pop operators from the stack and append them to the output expression until an open parenthesis is popped. Discard both parentheses.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63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>
            <a:spLocks noGrp="1"/>
          </p:cNvSpPr>
          <p:nvPr>
            <p:ph type="title"/>
          </p:nvPr>
        </p:nvSpPr>
        <p:spPr>
          <a:xfrm>
            <a:off x="343628" y="0"/>
            <a:ext cx="8419372" cy="83744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Converting Infix to Postfix</a:t>
            </a:r>
            <a:r>
              <a:rPr lang="en-US" dirty="0"/>
              <a:t> </a:t>
            </a:r>
            <a:r>
              <a:rPr lang="en-US" sz="3600" dirty="0"/>
              <a:t>(1 of 2)</a:t>
            </a:r>
            <a:endParaRPr sz="3600" dirty="0"/>
          </a:p>
        </p:txBody>
      </p:sp>
      <p:pic>
        <p:nvPicPr>
          <p:cNvPr id="107" name="A table represents conversion algorithm for a + b asterisk.&#10;&#10;Picture 1" descr="A table represents conversion algorithm for a + b asterisk.Picture 1"/>
          <p:cNvPicPr>
            <a:picLocks noChangeAspect="1"/>
          </p:cNvPicPr>
          <p:nvPr/>
        </p:nvPicPr>
        <p:blipFill>
          <a:blip r:embed="rId3">
            <a:extLst/>
          </a:blip>
          <a:srcRect l="2600" t="7689" r="10731" b="7689"/>
          <a:stretch>
            <a:fillRect/>
          </a:stretch>
        </p:blipFill>
        <p:spPr>
          <a:xfrm>
            <a:off x="713350" y="1568388"/>
            <a:ext cx="4780066" cy="254361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08" name="a + b * c"/>
          <p:cNvSpPr txBox="1"/>
          <p:nvPr/>
        </p:nvSpPr>
        <p:spPr>
          <a:xfrm>
            <a:off x="713350" y="904952"/>
            <a:ext cx="147732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>
                <a:solidFill>
                  <a:srgbClr val="0070C0"/>
                </a:solidFill>
              </a:rPr>
              <a:t>a + b * c</a:t>
            </a:r>
          </a:p>
        </p:txBody>
      </p:sp>
      <p:sp>
        <p:nvSpPr>
          <p:cNvPr id="111" name="a - b + c"/>
          <p:cNvSpPr txBox="1"/>
          <p:nvPr/>
        </p:nvSpPr>
        <p:spPr>
          <a:xfrm>
            <a:off x="713350" y="4579618"/>
            <a:ext cx="347787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lang="en-US" dirty="0"/>
              <a:t>What about ? </a:t>
            </a:r>
            <a:r>
              <a:rPr dirty="0">
                <a:solidFill>
                  <a:srgbClr val="0070C0"/>
                </a:solidFill>
              </a:rPr>
              <a:t>a - b + 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174175C-A08B-4526-8591-8E1E7BE98571}"/>
              </a:ext>
            </a:extLst>
          </p:cNvPr>
          <p:cNvSpPr/>
          <p:nvPr/>
        </p:nvSpPr>
        <p:spPr>
          <a:xfrm>
            <a:off x="2340244" y="3719593"/>
            <a:ext cx="1534332" cy="345916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>
            <a:spLocks noGrp="1"/>
          </p:cNvSpPr>
          <p:nvPr>
            <p:ph type="title"/>
          </p:nvPr>
        </p:nvSpPr>
        <p:spPr>
          <a:xfrm>
            <a:off x="363984" y="87363"/>
            <a:ext cx="8433961" cy="7774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Converting Infix to Postfix</a:t>
            </a:r>
            <a:r>
              <a:rPr lang="en-US" dirty="0"/>
              <a:t> </a:t>
            </a:r>
            <a:r>
              <a:rPr lang="en-US" sz="3600" dirty="0"/>
              <a:t>(2 of 2)</a:t>
            </a:r>
            <a:endParaRPr sz="3600" dirty="0"/>
          </a:p>
        </p:txBody>
      </p:sp>
      <p:pic>
        <p:nvPicPr>
          <p:cNvPr id="109" name="Two tables represent conversion algorithm for a minus b + c and a caret b caret c.&#10;&#10;Picture 1" descr="Two tables represent conversion algorithm for a minus b + c and a caret b caret c.Picture 1"/>
          <p:cNvPicPr>
            <a:picLocks noChangeAspect="1"/>
          </p:cNvPicPr>
          <p:nvPr/>
        </p:nvPicPr>
        <p:blipFill>
          <a:blip r:embed="rId2">
            <a:extLst/>
          </a:blip>
          <a:srcRect l="19726" t="10239" r="6176" b="9213"/>
          <a:stretch>
            <a:fillRect/>
          </a:stretch>
        </p:blipFill>
        <p:spPr>
          <a:xfrm>
            <a:off x="620805" y="1624399"/>
            <a:ext cx="4349622" cy="210743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11" name="a - b + c"/>
          <p:cNvSpPr txBox="1"/>
          <p:nvPr/>
        </p:nvSpPr>
        <p:spPr>
          <a:xfrm>
            <a:off x="620805" y="990694"/>
            <a:ext cx="147596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/>
              <a:t>a - b + 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335571-A864-4FBC-A61C-1D006909F20E}"/>
              </a:ext>
            </a:extLst>
          </p:cNvPr>
          <p:cNvSpPr/>
          <p:nvPr/>
        </p:nvSpPr>
        <p:spPr>
          <a:xfrm>
            <a:off x="2096769" y="3456737"/>
            <a:ext cx="1534332" cy="345916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248800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Activity: Examples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86" y="1433252"/>
            <a:ext cx="8095827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rtl="0" hangingPunct="0">
              <a:buClrTx/>
              <a:buSzTx/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+ B * C + D</a:t>
            </a:r>
          </a:p>
          <a:p>
            <a:pPr marL="285750" indent="-285750" rtl="0" hangingPunct="0">
              <a:buClrTx/>
              <a:buSzTx/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 + B) * (C + D)</a:t>
            </a:r>
          </a:p>
          <a:p>
            <a:pPr marL="285750" indent="-285750" rtl="0" hangingPunct="0">
              <a:buClrTx/>
              <a:buSzTx/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* B + C * D</a:t>
            </a:r>
          </a:p>
          <a:p>
            <a:pPr marL="285750" indent="-285750" rtl="0" hangingPunct="0">
              <a:buClrTx/>
              <a:buSzTx/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+ B + C + D</a:t>
            </a:r>
          </a:p>
          <a:p>
            <a:pPr marL="285750" indent="-285750" rtl="0" hangingPunct="0">
              <a:buClrTx/>
              <a:buSzTx/>
            </a:pPr>
            <a:r>
              <a:rPr lang="en-US" altLang="en-US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^ y / (5 * z) + 10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rtl="0" hangingPunct="0"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Infix / Postfix Converter</a:t>
            </a:r>
            <a:endParaRPr lang="en-US" altLang="en-US" sz="2000" b="1" dirty="0"/>
          </a:p>
          <a:p>
            <a:pPr marL="438150" lvl="1" indent="-285750" rtl="0" hangingPunct="0"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2"/>
              </a:rPr>
              <a:t>https://www.mathblog.dk/tools/infix-postfix-converter/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155CC"/>
              </a:solidFill>
              <a:effectLst/>
              <a:cs typeface="Arial" panose="020B0604020202020204" pitchFamily="34" charset="0"/>
            </a:endParaRPr>
          </a:p>
          <a:p>
            <a:pPr marL="438150" lvl="1" indent="-285750" rtl="0" hangingPunct="0"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155CC"/>
              </a:solidFill>
              <a:effectLst/>
              <a:cs typeface="Arial" panose="020B0604020202020204" pitchFamily="34" charset="0"/>
            </a:endParaRPr>
          </a:p>
          <a:p>
            <a:pPr marL="342900" indent="-342900" rtl="0" hangingPunct="0">
              <a:buClrTx/>
              <a:buSzTx/>
            </a:pPr>
            <a:r>
              <a:rPr lang="en-US" altLang="en-US" sz="2000" dirty="0">
                <a:solidFill>
                  <a:srgbClr val="7030A0"/>
                </a:solidFill>
                <a:cs typeface="Arial" panose="020B0604020202020204" pitchFamily="34" charset="0"/>
              </a:rPr>
              <a:t>Be able to do this by hand</a:t>
            </a:r>
          </a:p>
          <a:p>
            <a:pPr marL="0" indent="0" rtl="0" hangingPunct="0">
              <a:buClrTx/>
              <a:buSzTx/>
              <a:buNone/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03501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Solutions | Previous Examples</a:t>
            </a:r>
            <a:endParaRPr dirty="0"/>
          </a:p>
        </p:txBody>
      </p:sp>
      <p:sp>
        <p:nvSpPr>
          <p:cNvPr id="117" name="a / b * (c + (d - e))"/>
          <p:cNvSpPr txBox="1"/>
          <p:nvPr/>
        </p:nvSpPr>
        <p:spPr>
          <a:xfrm>
            <a:off x="619847" y="3834352"/>
            <a:ext cx="424731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What about?</a:t>
            </a:r>
            <a:endParaRPr lang="en-US" b="0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dirty="0">
                <a:solidFill>
                  <a:srgbClr val="0070C0"/>
                </a:solidFill>
              </a:rPr>
              <a:t>a / b * (c + (d - e))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52632"/>
              </p:ext>
            </p:extLst>
          </p:nvPr>
        </p:nvGraphicFramePr>
        <p:xfrm>
          <a:off x="683914" y="1156493"/>
          <a:ext cx="6096000" cy="2443480"/>
        </p:xfrm>
        <a:graphic>
          <a:graphicData uri="http://schemas.openxmlformats.org/drawingml/2006/table">
            <a:tbl>
              <a:tblPr firstRow="1" bandRow="1">
                <a:tableStyleId>{CF821DB8-F4EB-4A41-A1BA-3FCAFE7338EE}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6211765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27094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Postfix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7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A + B * C + D</a:t>
                      </a:r>
                      <a:endParaRPr lang="en-US" sz="1400" dirty="0">
                        <a:effectLst/>
                        <a:latin typeface="Roboto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A B C * + D +</a:t>
                      </a:r>
                      <a:endParaRPr lang="en-US" sz="1400" dirty="0">
                        <a:effectLst/>
                        <a:latin typeface="Roboto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4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(A + B) * (C + D)</a:t>
                      </a:r>
                      <a:endParaRPr lang="en-US" sz="1400" dirty="0">
                        <a:effectLst/>
                        <a:latin typeface="Roboto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A B + C D + *</a:t>
                      </a:r>
                      <a:endParaRPr lang="en-US" sz="1400" dirty="0">
                        <a:effectLst/>
                        <a:latin typeface="Roboto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9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A * B + C * D</a:t>
                      </a:r>
                      <a:endParaRPr lang="en-US" sz="1400" dirty="0">
                        <a:effectLst/>
                        <a:latin typeface="Roboto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A B * C D * +</a:t>
                      </a:r>
                      <a:endParaRPr lang="en-US" sz="1400" dirty="0">
                        <a:effectLst/>
                        <a:latin typeface="Roboto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9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A + B + C + D</a:t>
                      </a:r>
                      <a:endParaRPr lang="en-US" sz="1400" dirty="0">
                        <a:effectLst/>
                        <a:latin typeface="Roboto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0287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Learning Activity</a:t>
            </a:r>
            <a:endParaRPr dirty="0"/>
          </a:p>
        </p:txBody>
      </p:sp>
      <p:pic>
        <p:nvPicPr>
          <p:cNvPr id="116" name="A table represents algorithm conversion steps.&#10;&#10;Picture 1" descr="A table represents algorithm conversion steps.Picture 1"/>
          <p:cNvPicPr>
            <a:picLocks noChangeAspect="1"/>
          </p:cNvPicPr>
          <p:nvPr/>
        </p:nvPicPr>
        <p:blipFill>
          <a:blip r:embed="rId2">
            <a:extLst/>
          </a:blip>
          <a:srcRect l="4308" t="2925" r="4308" b="2925"/>
          <a:stretch>
            <a:fillRect/>
          </a:stretch>
        </p:blipFill>
        <p:spPr>
          <a:xfrm>
            <a:off x="3946729" y="1035177"/>
            <a:ext cx="4445789" cy="46623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17" name="a / b * (c + (d - e))"/>
          <p:cNvSpPr txBox="1"/>
          <p:nvPr/>
        </p:nvSpPr>
        <p:spPr>
          <a:xfrm>
            <a:off x="524933" y="1805975"/>
            <a:ext cx="330506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/>
              <a:t>a / b * (c + (d - e))</a:t>
            </a:r>
          </a:p>
        </p:txBody>
      </p:sp>
    </p:spTree>
    <p:extLst>
      <p:ext uri="{BB962C8B-B14F-4D97-AF65-F5344CB8AC3E}">
        <p14:creationId xmlns:p14="http://schemas.microsoft.com/office/powerpoint/2010/main" val="47191310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Infix-to-postfix Algorithm </a:t>
            </a:r>
            <a:r>
              <a:rPr sz="3600" dirty="0"/>
              <a:t>(1</a:t>
            </a:r>
            <a:r>
              <a:rPr lang="en-US" sz="3600" dirty="0"/>
              <a:t> of 2</a:t>
            </a:r>
            <a:r>
              <a:rPr sz="3600" dirty="0"/>
              <a:t>)</a:t>
            </a:r>
          </a:p>
        </p:txBody>
      </p:sp>
      <p:sp>
        <p:nvSpPr>
          <p:cNvPr id="124" name="Algorithm convertToPostfix(infix)…"/>
          <p:cNvSpPr txBox="1"/>
          <p:nvPr/>
        </p:nvSpPr>
        <p:spPr>
          <a:xfrm>
            <a:off x="396240" y="1037261"/>
            <a:ext cx="8594053" cy="496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Algorithm </a:t>
            </a:r>
            <a:r>
              <a:rPr dirty="0" err="1"/>
              <a:t>convertToPostfix</a:t>
            </a:r>
            <a:r>
              <a:rPr dirty="0"/>
              <a:t>(infix) </a:t>
            </a:r>
          </a:p>
          <a:p>
            <a:pPr>
              <a:defRPr b="1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// Converts an infix expression to an equivalent postfix expression.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operatorStack</a:t>
            </a:r>
            <a:r>
              <a:rPr dirty="0"/>
              <a:t> = a new empty stack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postfix = a new empty string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while (infix has characters left to parse)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{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</a:t>
            </a:r>
            <a:r>
              <a:rPr dirty="0" err="1"/>
              <a:t>nextCharacter</a:t>
            </a:r>
            <a:r>
              <a:rPr dirty="0"/>
              <a:t> = next nonblank character of infix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switch (</a:t>
            </a:r>
            <a:r>
              <a:rPr dirty="0" err="1"/>
              <a:t>nextCharacter</a:t>
            </a:r>
            <a:r>
              <a:rPr dirty="0"/>
              <a:t>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{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case variable: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Append </a:t>
            </a:r>
            <a:r>
              <a:rPr dirty="0" err="1"/>
              <a:t>nextCharacter</a:t>
            </a:r>
            <a:r>
              <a:rPr dirty="0"/>
              <a:t> to postfix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break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case '^' :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</a:t>
            </a:r>
            <a:r>
              <a:rPr dirty="0" err="1"/>
              <a:t>operatorStack.push</a:t>
            </a:r>
            <a:r>
              <a:rPr dirty="0"/>
              <a:t>(</a:t>
            </a:r>
            <a:r>
              <a:rPr dirty="0" err="1"/>
              <a:t>nextCharacter</a:t>
            </a:r>
            <a:r>
              <a:rPr dirty="0"/>
              <a:t>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break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case '+' : case '-' : case '*' : case '/' :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while (!</a:t>
            </a:r>
            <a:r>
              <a:rPr dirty="0" err="1"/>
              <a:t>operatorStack.isEmpty</a:t>
            </a:r>
            <a:r>
              <a:rPr dirty="0"/>
              <a:t>() and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   precedence of </a:t>
            </a:r>
            <a:r>
              <a:rPr dirty="0" err="1"/>
              <a:t>nextCharacter</a:t>
            </a:r>
            <a:r>
              <a:rPr dirty="0"/>
              <a:t> &lt;= precedence of </a:t>
            </a:r>
            <a:r>
              <a:rPr dirty="0" err="1"/>
              <a:t>operatorStack.peek</a:t>
            </a:r>
            <a:r>
              <a:rPr dirty="0"/>
              <a:t>())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{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   Append </a:t>
            </a:r>
            <a:r>
              <a:rPr dirty="0" err="1"/>
              <a:t>operatorStack.peek</a:t>
            </a:r>
            <a:r>
              <a:rPr dirty="0"/>
              <a:t>() to postfix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   </a:t>
            </a:r>
            <a:r>
              <a:rPr dirty="0" err="1"/>
              <a:t>operatorStack.pop</a:t>
            </a:r>
            <a:r>
              <a:rPr dirty="0"/>
              <a:t>()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}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</a:t>
            </a:r>
            <a:r>
              <a:rPr dirty="0" err="1"/>
              <a:t>operatorStack.push</a:t>
            </a:r>
            <a:r>
              <a:rPr dirty="0"/>
              <a:t>(</a:t>
            </a:r>
            <a:r>
              <a:rPr dirty="0" err="1"/>
              <a:t>nextCharacter</a:t>
            </a:r>
            <a:r>
              <a:rPr dirty="0"/>
              <a:t>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break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Infix-to-postfix Algorithm </a:t>
            </a:r>
            <a:r>
              <a:rPr sz="3600" dirty="0"/>
              <a:t>(</a:t>
            </a:r>
            <a:r>
              <a:rPr lang="en-US" sz="3600" dirty="0"/>
              <a:t>2 of </a:t>
            </a:r>
            <a:r>
              <a:rPr sz="3600" dirty="0"/>
              <a:t>2)</a:t>
            </a:r>
          </a:p>
        </p:txBody>
      </p:sp>
      <p:sp>
        <p:nvSpPr>
          <p:cNvPr id="129" name="case '( ' :…"/>
          <p:cNvSpPr txBox="1"/>
          <p:nvPr/>
        </p:nvSpPr>
        <p:spPr>
          <a:xfrm>
            <a:off x="443971" y="922114"/>
            <a:ext cx="5409839" cy="4388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case '( ' :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operatorStack.push(nextCharacter)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break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case ')' :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// Stack is not empty if infix expression is valid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topOperator = operatorStack.pop()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while (topOperator != '(')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{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Append topOperator to postfix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topOperator = operatorStack.pop()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}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break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default: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break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// Ignore unexpected characters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(!operatorStack.isEmpty())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topOperator = operatorStack.pop()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Append topOperator to postfix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postfix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347133" y="76200"/>
            <a:ext cx="8662095" cy="86684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4000" dirty="0"/>
              <a:t>Module 7</a:t>
            </a:r>
          </a:p>
        </p:txBody>
      </p:sp>
      <p:sp>
        <p:nvSpPr>
          <p:cNvPr id="46" name="Shape 199"/>
          <p:cNvSpPr txBox="1"/>
          <p:nvPr/>
        </p:nvSpPr>
        <p:spPr>
          <a:xfrm>
            <a:off x="5062663" y="2915322"/>
            <a:ext cx="3532697" cy="1301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5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3200" dirty="0"/>
              <a:t>Stacks &amp; Stack Implementation</a:t>
            </a:r>
            <a:endParaRPr sz="3200" dirty="0"/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IGURE 5-10 The stack during the evaluation of the postfix expression a b / when a is 2 and b is 4"/>
          <p:cNvSpPr txBox="1">
            <a:spLocks noGrp="1"/>
          </p:cNvSpPr>
          <p:nvPr>
            <p:ph type="body" sz="quarter" idx="1"/>
          </p:nvPr>
        </p:nvSpPr>
        <p:spPr>
          <a:xfrm>
            <a:off x="457200" y="5498048"/>
            <a:ext cx="8229600" cy="553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21208">
              <a:defRPr sz="2508"/>
            </a:pPr>
            <a:r>
              <a:rPr lang="en-US" sz="1800" b="0" dirty="0"/>
              <a:t>E</a:t>
            </a:r>
            <a:r>
              <a:rPr sz="1800" b="0" dirty="0"/>
              <a:t>valuation of the postfix expression </a:t>
            </a:r>
            <a:r>
              <a:rPr sz="24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 b /</a:t>
            </a:r>
            <a:r>
              <a:rPr sz="2400" dirty="0">
                <a:solidFill>
                  <a:srgbClr val="7030A0"/>
                </a:solidFill>
              </a:rPr>
              <a:t> </a:t>
            </a:r>
            <a:r>
              <a:rPr sz="1800" dirty="0"/>
              <a:t>whe</a:t>
            </a:r>
            <a:r>
              <a:rPr lang="en-US" sz="1800" dirty="0"/>
              <a:t>re</a:t>
            </a:r>
            <a:r>
              <a:rPr sz="1800" dirty="0"/>
              <a:t>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z="1800" dirty="0"/>
              <a:t> is 2 and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sz="1800" dirty="0"/>
              <a:t> is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Expression | Postfix Evaluation</a:t>
            </a:r>
            <a:endParaRPr dirty="0"/>
          </a:p>
        </p:txBody>
      </p:sp>
      <p:pic>
        <p:nvPicPr>
          <p:cNvPr id="137" name="Stack explains evaluation of postfix expression a b forward slash when a is 2 and b is 4.&#10;&#10;Picture 1" descr="Stack explains evaluation of postfix expression a b forward slash when a is 2 and b is 4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175" y="1305575"/>
            <a:ext cx="8046950" cy="2701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IGURE 5-11 The stack during the evaluation of the postfix expression a b + c / when a is 2, b is 4, and c is 3"/>
          <p:cNvSpPr txBox="1">
            <a:spLocks noGrp="1"/>
          </p:cNvSpPr>
          <p:nvPr>
            <p:ph type="body" sz="quarter" idx="1"/>
          </p:nvPr>
        </p:nvSpPr>
        <p:spPr>
          <a:xfrm>
            <a:off x="457200" y="5463102"/>
            <a:ext cx="8491856" cy="51835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defTabSz="512063">
              <a:defRPr sz="2464"/>
            </a:pPr>
            <a:r>
              <a:rPr lang="en-US" sz="1800" b="0" dirty="0"/>
              <a:t>E</a:t>
            </a:r>
            <a:r>
              <a:rPr sz="1800" b="0" dirty="0"/>
              <a:t>valuation of the postfix expression </a:t>
            </a:r>
            <a:r>
              <a:rPr sz="24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 b + c /</a:t>
            </a:r>
            <a:r>
              <a:rPr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dirty="0"/>
              <a:t>whe</a:t>
            </a:r>
            <a:r>
              <a:rPr lang="en-US" sz="1800" dirty="0"/>
              <a:t>re</a:t>
            </a:r>
            <a:r>
              <a:rPr sz="1800" dirty="0"/>
              <a:t>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sz="1800" dirty="0"/>
              <a:t>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1800" dirty="0"/>
              <a:t>,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sz="1800" dirty="0"/>
              <a:t> </a:t>
            </a:r>
            <a:r>
              <a:rPr lang="en-US" sz="1800" dirty="0"/>
              <a:t>=</a:t>
            </a:r>
            <a:r>
              <a:rPr sz="1800" dirty="0"/>
              <a:t>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z="1800" dirty="0"/>
              <a:t>,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sz="1800" dirty="0"/>
              <a:t> </a:t>
            </a:r>
            <a:r>
              <a:rPr lang="en-US" sz="1800" dirty="0"/>
              <a:t>=</a:t>
            </a:r>
            <a:r>
              <a:rPr sz="1800" dirty="0"/>
              <a:t>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Postfix </a:t>
            </a:r>
            <a:r>
              <a:rPr dirty="0"/>
              <a:t>Evaluati</a:t>
            </a:r>
            <a:r>
              <a:rPr lang="en-US" dirty="0"/>
              <a:t>on</a:t>
            </a:r>
            <a:endParaRPr dirty="0"/>
          </a:p>
        </p:txBody>
      </p:sp>
      <p:pic>
        <p:nvPicPr>
          <p:cNvPr id="141" name="Stack explains evaluation of a postfix expression.&#10;&#10;Picture 1" descr="Stack explains evaluation of a postfix expression.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249702"/>
            <a:ext cx="8491856" cy="19652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xfrm>
            <a:off x="331980" y="84666"/>
            <a:ext cx="8431020" cy="83744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Application </a:t>
            </a:r>
            <a:r>
              <a:rPr lang="en-US" dirty="0"/>
              <a:t>| </a:t>
            </a:r>
            <a:r>
              <a:rPr dirty="0"/>
              <a:t>Program Stack</a:t>
            </a:r>
          </a:p>
        </p:txBody>
      </p:sp>
      <p:pic>
        <p:nvPicPr>
          <p:cNvPr id="157" name="A program stack explains program execution.&#10;&#10;Picture 1" descr="A program stack explains program execution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1239" y="1121274"/>
            <a:ext cx="7441522" cy="4693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32104">
              <a:defRPr sz="4004"/>
            </a:pPr>
            <a:r>
              <a:rPr dirty="0"/>
              <a:t>Class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&lt;E&gt;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dirty="0"/>
              <a:t>Java Class Library)</a:t>
            </a:r>
            <a:endParaRPr sz="3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457200" y="943042"/>
            <a:ext cx="8229600" cy="539679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2600" dirty="0">
                <a:cs typeface="Courier New" panose="02070309020205020404" pitchFamily="49" charset="0"/>
              </a:rPr>
              <a:t>Methods</a:t>
            </a:r>
          </a:p>
          <a:p>
            <a:pPr lvl="1"/>
            <a:r>
              <a:rPr sz="2000" dirty="0"/>
              <a:t>A constructor – creates an empty stack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>
                <a:solidFill>
                  <a:srgbClr val="7030A0"/>
                </a:solidFill>
              </a:rPr>
              <a:t>public T push(T item);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>
                <a:solidFill>
                  <a:srgbClr val="7030A0"/>
                </a:solidFill>
              </a:rPr>
              <a:t>public T pop();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public T peek();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public </a:t>
            </a:r>
            <a:r>
              <a:rPr sz="2000" dirty="0" err="1"/>
              <a:t>boolean</a:t>
            </a:r>
            <a:r>
              <a:rPr sz="2000" dirty="0"/>
              <a:t> empty();</a:t>
            </a:r>
            <a:endParaRPr lang="en-US" sz="2000" dirty="0"/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000" dirty="0"/>
          </a:p>
          <a:p>
            <a:pPr>
              <a:lnSpc>
                <a:spcPct val="110000"/>
              </a:lnSpc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200" dirty="0">
                <a:hlinkClick r:id="rId3"/>
              </a:rPr>
              <a:t>https://docs.oracle.com/en/java/javase/11/docs/api/java.base/java/util/Stack.html</a:t>
            </a:r>
            <a:endParaRPr lang="en-US" sz="2200" dirty="0"/>
          </a:p>
          <a:p>
            <a:pPr>
              <a:lnSpc>
                <a:spcPct val="110000"/>
              </a:lnSpc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200" dirty="0"/>
              <a:t>We are learning </a:t>
            </a:r>
            <a:r>
              <a:rPr lang="en-US" sz="2200" dirty="0">
                <a:solidFill>
                  <a:srgbClr val="7030A0"/>
                </a:solidFill>
              </a:rPr>
              <a:t>what a Stack is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7030A0"/>
                </a:solidFill>
              </a:rPr>
              <a:t>how to use it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2763C4D-2212-4649-93F6-4CCF489CDE5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315579E-771E-480C-BC65-B18E2493D9FB}" type="slidenum">
              <a:rPr lang="en-US" sz="1400"/>
              <a:pPr algn="r"/>
              <a:t>24</a:t>
            </a:fld>
            <a:endParaRPr 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59664" y="113367"/>
            <a:ext cx="8631936" cy="80685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Stack (Queue) | Restricted Structure(s)</a:t>
            </a:r>
            <a:endParaRPr lang="en-US" sz="4000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64" y="1200073"/>
            <a:ext cx="8327136" cy="461925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Two of the most commonly used restricted structures</a:t>
            </a:r>
            <a:endParaRPr lang="en-US" dirty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Ideally suited for a good number of applications</a:t>
            </a:r>
          </a:p>
          <a:p>
            <a:pPr eaLnBrk="1" hangingPunct="1"/>
            <a:r>
              <a:rPr lang="en-US" dirty="0"/>
              <a:t>Operation restrictions</a:t>
            </a:r>
          </a:p>
          <a:p>
            <a:pPr lvl="1" eaLnBrk="1" hangingPunct="1"/>
            <a:r>
              <a:rPr lang="en-US" sz="2000" b="1" dirty="0">
                <a:solidFill>
                  <a:srgbClr val="7030A0"/>
                </a:solidFill>
              </a:rPr>
              <a:t>Update</a:t>
            </a:r>
            <a:r>
              <a:rPr lang="en-US" sz="2000" dirty="0"/>
              <a:t> is not supported</a:t>
            </a:r>
          </a:p>
          <a:p>
            <a:pPr lvl="1" eaLnBrk="1" hangingPunct="1"/>
            <a:r>
              <a:rPr lang="en-US" sz="2000" b="1" dirty="0">
                <a:solidFill>
                  <a:srgbClr val="7030A0"/>
                </a:solidFill>
              </a:rPr>
              <a:t>Insert</a:t>
            </a:r>
            <a:r>
              <a:rPr lang="en-US" sz="2000" dirty="0"/>
              <a:t> is supported (but restricted)</a:t>
            </a:r>
          </a:p>
          <a:p>
            <a:pPr lvl="1" eaLnBrk="1" hangingPunct="1"/>
            <a:r>
              <a:rPr lang="en-US" sz="2000" b="1" dirty="0">
                <a:solidFill>
                  <a:srgbClr val="7030A0"/>
                </a:solidFill>
              </a:rPr>
              <a:t>Fetch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7030A0"/>
                </a:solidFill>
              </a:rPr>
              <a:t>Delete</a:t>
            </a:r>
            <a:r>
              <a:rPr lang="en-US" sz="2000" dirty="0"/>
              <a:t> are combined into one operation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Restricting basic operations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&amp; access modes of standard ADT</a:t>
            </a:r>
          </a:p>
          <a:p>
            <a:pPr lvl="1"/>
            <a:r>
              <a:rPr lang="en-US" sz="2000" dirty="0"/>
              <a:t>Arithmetic vs. ADT operations</a:t>
            </a:r>
          </a:p>
        </p:txBody>
      </p:sp>
    </p:spTree>
    <p:extLst>
      <p:ext uri="{BB962C8B-B14F-4D97-AF65-F5344CB8AC3E}">
        <p14:creationId xmlns:p14="http://schemas.microsoft.com/office/powerpoint/2010/main" val="658382779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8A0E34A-F816-496A-B135-32ADF81D360F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09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64745B9-5E76-4C06-9855-E2F50E68AC91}" type="slidenum">
              <a:rPr lang="en-US" sz="1400"/>
              <a:pPr algn="r"/>
              <a:t>25</a:t>
            </a:fld>
            <a:endParaRPr 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47133" y="76200"/>
            <a:ext cx="8449734" cy="80907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Restrictions </a:t>
            </a:r>
            <a:r>
              <a:rPr lang="en-US" sz="4000" dirty="0"/>
              <a:t>(Restricted Structures)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7267" y="958303"/>
            <a:ext cx="8229600" cy="5115237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Restrictions on Node Number Access Mode</a:t>
            </a:r>
          </a:p>
          <a:p>
            <a:pPr lvl="1"/>
            <a:r>
              <a:rPr lang="en-US" sz="2200" dirty="0"/>
              <a:t>Can’t say “Fetch-and-Delete the 3rd node”</a:t>
            </a:r>
          </a:p>
          <a:p>
            <a:pPr lvl="1"/>
            <a:r>
              <a:rPr lang="en-US" sz="2200" dirty="0"/>
              <a:t>Can only say “Fetch-and-Delete” </a:t>
            </a:r>
          </a:p>
          <a:p>
            <a:pPr lvl="2"/>
            <a:r>
              <a:rPr lang="en-US" sz="1900" dirty="0"/>
              <a:t>For a </a:t>
            </a:r>
            <a:r>
              <a:rPr lang="en-US" sz="1900" dirty="0">
                <a:solidFill>
                  <a:srgbClr val="7030A0"/>
                </a:solidFill>
              </a:rPr>
              <a:t>Queue</a:t>
            </a:r>
            <a:r>
              <a:rPr lang="en-US" sz="1900" dirty="0"/>
              <a:t>: the node returned and deleted is the node in the structure the </a:t>
            </a:r>
            <a:r>
              <a:rPr lang="en-US" sz="1900" i="1" dirty="0">
                <a:solidFill>
                  <a:srgbClr val="7030A0"/>
                </a:solidFill>
              </a:rPr>
              <a:t>longest</a:t>
            </a:r>
            <a:r>
              <a:rPr lang="en-US" sz="1900" dirty="0"/>
              <a:t> time</a:t>
            </a:r>
          </a:p>
          <a:p>
            <a:pPr lvl="2"/>
            <a:r>
              <a:rPr lang="en-US" sz="1900" dirty="0"/>
              <a:t>For a </a:t>
            </a:r>
            <a:r>
              <a:rPr lang="en-US" sz="1900" dirty="0">
                <a:solidFill>
                  <a:srgbClr val="7030A0"/>
                </a:solidFill>
              </a:rPr>
              <a:t>Stack</a:t>
            </a:r>
            <a:r>
              <a:rPr lang="en-US" sz="1900" dirty="0"/>
              <a:t>: the node returned and deleted is the node in the structure the </a:t>
            </a:r>
            <a:r>
              <a:rPr lang="en-US" sz="1900" i="1" dirty="0">
                <a:solidFill>
                  <a:srgbClr val="7030A0"/>
                </a:solidFill>
              </a:rPr>
              <a:t>shortest</a:t>
            </a:r>
            <a:r>
              <a:rPr lang="en-US" sz="1900" dirty="0"/>
              <a:t> time</a:t>
            </a:r>
          </a:p>
          <a:p>
            <a:r>
              <a:rPr lang="en-US" sz="2600" dirty="0"/>
              <a:t>Access mode restrictions</a:t>
            </a:r>
          </a:p>
          <a:p>
            <a:pPr lvl="1" eaLnBrk="1" hangingPunct="1"/>
            <a:r>
              <a:rPr lang="en-US" sz="2200" dirty="0"/>
              <a:t>Key field mode is not supported</a:t>
            </a:r>
          </a:p>
          <a:p>
            <a:pPr lvl="1" eaLnBrk="1" hangingPunct="1"/>
            <a:r>
              <a:rPr lang="en-US" sz="2200" dirty="0"/>
              <a:t>Node number mode is severely restricted</a:t>
            </a:r>
          </a:p>
          <a:p>
            <a:r>
              <a:rPr lang="en-US" sz="2600" dirty="0"/>
              <a:t>A priority queue is a restricted structure used in scheduling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43367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 noGrp="1"/>
          </p:cNvSpPr>
          <p:nvPr>
            <p:ph type="title"/>
          </p:nvPr>
        </p:nvSpPr>
        <p:spPr>
          <a:xfrm>
            <a:off x="337804" y="84666"/>
            <a:ext cx="8425196" cy="83744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ADT Stack</a:t>
            </a:r>
            <a:r>
              <a:rPr lang="en-US" dirty="0"/>
              <a:t> | Interface</a:t>
            </a:r>
            <a:endParaRPr dirty="0"/>
          </a:p>
        </p:txBody>
      </p:sp>
      <p:sp>
        <p:nvSpPr>
          <p:cNvPr id="63" name="/** An interface for the ADT stack. */…"/>
          <p:cNvSpPr txBox="1"/>
          <p:nvPr/>
        </p:nvSpPr>
        <p:spPr>
          <a:xfrm>
            <a:off x="495313" y="1038599"/>
            <a:ext cx="8444128" cy="526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j-ea"/>
                <a:cs typeface="Helvetica"/>
                <a:sym typeface="Helvetica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An interface for the ADT stack.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j-ea"/>
                <a:cs typeface="Helvetica"/>
                <a:sym typeface="Helvetica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interface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StackInterface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&lt;T&gt;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Adds a new entry to the top of this stack.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</a:t>
            </a:r>
            <a:r>
              <a:rPr kumimoji="0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param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newEntry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An object to be added to the stack.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push(T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Removes and returns this stack's top entry.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object at the top of the stack.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@throws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EmptyStackException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if the stack is empty before the operation.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T pop();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Retrieves this stack's top entry.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object at the top of the stack.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@throws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EmptyStackException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if the stack is empty.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T peek();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Detects whether this stack is empty.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True if the stack is empty.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boolean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isEmpty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Removes all entries from this stack.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clear();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StackInterface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4764858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199"/>
          <p:cNvSpPr txBox="1"/>
          <p:nvPr/>
        </p:nvSpPr>
        <p:spPr>
          <a:xfrm>
            <a:off x="5062663" y="2915322"/>
            <a:ext cx="3532697" cy="1301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5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Module 7B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Implementations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007FA3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Design Decision</a:t>
            </a:r>
          </a:p>
        </p:txBody>
      </p:sp>
      <p:sp>
        <p:nvSpPr>
          <p:cNvPr id="5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71654"/>
            <a:ext cx="8229600" cy="487333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should we handle the situation when stack is full?</a:t>
            </a:r>
          </a:p>
          <a:p>
            <a:r>
              <a:rPr dirty="0"/>
              <a:t>When </a:t>
            </a:r>
            <a:r>
              <a:rPr lang="en-US" dirty="0"/>
              <a:t>it’s </a:t>
            </a:r>
            <a:r>
              <a:rPr dirty="0"/>
              <a:t>empty</a:t>
            </a:r>
            <a:r>
              <a:rPr lang="en-US" dirty="0"/>
              <a:t>?</a:t>
            </a:r>
            <a:endParaRPr dirty="0"/>
          </a:p>
          <a:p>
            <a:pPr lvl="1"/>
            <a:r>
              <a:rPr sz="2000" dirty="0"/>
              <a:t>What to do with 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sz="2000" dirty="0"/>
              <a:t> and 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r>
              <a:rPr sz="2000" dirty="0"/>
              <a:t>?</a:t>
            </a:r>
          </a:p>
          <a:p>
            <a:r>
              <a:rPr dirty="0"/>
              <a:t>Possible actions</a:t>
            </a:r>
          </a:p>
          <a:p>
            <a:pPr lvl="1"/>
            <a:r>
              <a:rPr sz="2000" strike="sngStrike" dirty="0"/>
              <a:t>Assume that the ADT is not empty</a:t>
            </a:r>
          </a:p>
          <a:p>
            <a:pPr lvl="1"/>
            <a:r>
              <a:rPr sz="2000" dirty="0"/>
              <a:t>Return null</a:t>
            </a:r>
            <a:r>
              <a:rPr lang="en-US" sz="2000" dirty="0"/>
              <a:t> (why null?)</a:t>
            </a:r>
            <a:endParaRPr sz="2000" dirty="0"/>
          </a:p>
          <a:p>
            <a:pPr lvl="1"/>
            <a:r>
              <a:rPr sz="2000" b="1" dirty="0">
                <a:solidFill>
                  <a:srgbClr val="7030A0"/>
                </a:solidFill>
              </a:rPr>
              <a:t>Throw </a:t>
            </a:r>
            <a:r>
              <a:rPr lang="en-US" sz="2000" b="1" dirty="0">
                <a:solidFill>
                  <a:srgbClr val="7030A0"/>
                </a:solidFill>
              </a:rPr>
              <a:t>user defined</a:t>
            </a:r>
            <a:r>
              <a:rPr sz="2000" b="1" dirty="0">
                <a:solidFill>
                  <a:srgbClr val="7030A0"/>
                </a:solidFill>
              </a:rPr>
              <a:t> exception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dirty="0" err="1">
                <a:solidFill>
                  <a:srgbClr val="7030A0"/>
                </a:solidFill>
              </a:rPr>
              <a:t>EmptyStackException</a:t>
            </a: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Prefer throwing exceptions instead of returning values to </a:t>
            </a:r>
            <a:r>
              <a:rPr lang="en-US" b="1" dirty="0">
                <a:solidFill>
                  <a:srgbClr val="7030A0"/>
                </a:solidFill>
              </a:rPr>
              <a:t>signal problem</a:t>
            </a:r>
          </a:p>
          <a:p>
            <a:pPr lvl="1"/>
            <a:r>
              <a:rPr lang="en-US" sz="2000" dirty="0"/>
              <a:t>Avoid ambiguous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3209625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Linked Implementation</a:t>
            </a:r>
          </a:p>
        </p:txBody>
      </p:sp>
      <p:sp>
        <p:nvSpPr>
          <p:cNvPr id="50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457200" y="1077995"/>
            <a:ext cx="8229600" cy="4160979"/>
          </a:xfrm>
          <a:prstGeom prst="rect">
            <a:avLst/>
          </a:prstGeom>
        </p:spPr>
        <p:txBody>
          <a:bodyPr/>
          <a:lstStyle/>
          <a:p>
            <a:r>
              <a:rPr dirty="0"/>
              <a:t>Each operation involves top of stack</a:t>
            </a:r>
          </a:p>
          <a:p>
            <a:pPr lvl="1"/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push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pop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peek</a:t>
            </a:r>
          </a:p>
          <a:p>
            <a:r>
              <a:rPr dirty="0"/>
              <a:t>Head of linked list easiest, fastest to access</a:t>
            </a:r>
          </a:p>
          <a:p>
            <a:pPr lvl="1"/>
            <a:r>
              <a:rPr sz="2000" dirty="0"/>
              <a:t>Let this be the top of the stack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 noGrp="1"/>
          </p:cNvSpPr>
          <p:nvPr>
            <p:ph type="title"/>
          </p:nvPr>
        </p:nvSpPr>
        <p:spPr>
          <a:xfrm>
            <a:off x="258233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Video Notes</a:t>
            </a:r>
            <a:endParaRPr dirty="0"/>
          </a:p>
        </p:txBody>
      </p:sp>
      <p:sp>
        <p:nvSpPr>
          <p:cNvPr id="7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021278"/>
            <a:ext cx="8229601" cy="527665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The ADT Stack</a:t>
            </a:r>
          </a:p>
          <a:p>
            <a:pPr lvl="1"/>
            <a:r>
              <a:rPr lang="en-US" sz="2000" dirty="0">
                <a:hlinkClick r:id="rId3"/>
              </a:rPr>
              <a:t>https://mediaplayer.pearsoncmg.com/assets/secs-vn-ch05a-the-adt-stack</a:t>
            </a:r>
            <a:endParaRPr lang="en-US" dirty="0"/>
          </a:p>
          <a:p>
            <a:r>
              <a:rPr lang="en-US" dirty="0"/>
              <a:t>Using the ADT Stack</a:t>
            </a:r>
          </a:p>
          <a:p>
            <a:pPr lvl="1"/>
            <a:r>
              <a:rPr lang="en-US" sz="2000" dirty="0">
                <a:hlinkClick r:id="rId4"/>
              </a:rPr>
              <a:t>https://mediaplayer.pearsoncmg.com/assets/secs-vn-ch04a-measuring-efficiency</a:t>
            </a:r>
            <a:endParaRPr lang="en-US" sz="2000" dirty="0"/>
          </a:p>
          <a:p>
            <a:r>
              <a:rPr lang="en-US" dirty="0"/>
              <a:t>Class </a:t>
            </a:r>
            <a:r>
              <a:rPr lang="en-US" dirty="0" err="1"/>
              <a:t>LinkedStack</a:t>
            </a:r>
            <a:endParaRPr lang="en-US" dirty="0"/>
          </a:p>
          <a:p>
            <a:pPr lvl="1"/>
            <a:r>
              <a:rPr lang="en-US" sz="2000" dirty="0">
                <a:hlinkClick r:id="rId5"/>
              </a:rPr>
              <a:t>https://mediaplayer.pearsoncmg.com/assets/secs-vn-ch06a-the-class-linked-stack</a:t>
            </a:r>
            <a:endParaRPr lang="en-US" sz="2000" dirty="0"/>
          </a:p>
          <a:p>
            <a:r>
              <a:rPr lang="en-US" dirty="0"/>
              <a:t>Class </a:t>
            </a:r>
            <a:r>
              <a:rPr lang="en-US" dirty="0" err="1"/>
              <a:t>ArrayStack</a:t>
            </a:r>
            <a:endParaRPr lang="en-US" dirty="0"/>
          </a:p>
          <a:p>
            <a:pPr lvl="1"/>
            <a:r>
              <a:rPr lang="en-US" sz="2000" dirty="0">
                <a:hlinkClick r:id="rId6"/>
              </a:rPr>
              <a:t>https://mediaplayer.pearsoncmg.com/assets/secs-vn-ch06b-the-class-array-stack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988119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Linked Implementation</a:t>
            </a:r>
          </a:p>
        </p:txBody>
      </p:sp>
      <p:sp>
        <p:nvSpPr>
          <p:cNvPr id="53" name="FIGURE 6-1 A chain of linked nodes that implements a stack"/>
          <p:cNvSpPr txBox="1">
            <a:spLocks noGrp="1"/>
          </p:cNvSpPr>
          <p:nvPr>
            <p:ph type="body" sz="quarter" idx="1"/>
          </p:nvPr>
        </p:nvSpPr>
        <p:spPr>
          <a:xfrm>
            <a:off x="457200" y="5460864"/>
            <a:ext cx="8229600" cy="672024"/>
          </a:xfrm>
          <a:prstGeom prst="rect">
            <a:avLst/>
          </a:prstGeom>
        </p:spPr>
        <p:txBody>
          <a:bodyPr>
            <a:normAutofit/>
          </a:bodyPr>
          <a:lstStyle>
            <a:lvl1pPr defTabSz="502920">
              <a:defRPr sz="2420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1</a:t>
            </a:r>
            <a:r>
              <a:rPr lang="en-US" sz="2400" b="0" baseline="30000" dirty="0"/>
              <a:t>st</a:t>
            </a:r>
            <a:r>
              <a:rPr lang="en-US" sz="2400" b="0" dirty="0"/>
              <a:t> node is the top of the stack</a:t>
            </a:r>
            <a:endParaRPr sz="2400" b="0" dirty="0"/>
          </a:p>
        </p:txBody>
      </p:sp>
      <p:pic>
        <p:nvPicPr>
          <p:cNvPr id="54" name="A figure illustrates the stack operations in chain references. &#10;&#10;Picture 1" descr="A figure illustrates the stack operations in chain references. 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1363699"/>
            <a:ext cx="7766025" cy="3655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Stack | Push </a:t>
            </a:r>
            <a:endParaRPr dirty="0"/>
          </a:p>
        </p:txBody>
      </p:sp>
      <p:pic>
        <p:nvPicPr>
          <p:cNvPr id="62" name="A new node that reference the node at the top of the stack" descr="A new node that reference the node at the top of the stack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9859" y="959304"/>
            <a:ext cx="7872716" cy="2412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The new node is now at the top of the stack." descr="The new node is now at the top of the stack.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3833" y="3540030"/>
            <a:ext cx="7836759" cy="2412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Stack | </a:t>
            </a:r>
            <a:r>
              <a:rPr sz="4000" dirty="0"/>
              <a:t>Linked Implementation </a:t>
            </a:r>
            <a:endParaRPr dirty="0"/>
          </a:p>
        </p:txBody>
      </p:sp>
      <p:sp>
        <p:nvSpPr>
          <p:cNvPr id="58" name="/** A class of stacks whose entries are stored in a chain of nodes. */…"/>
          <p:cNvSpPr txBox="1"/>
          <p:nvPr/>
        </p:nvSpPr>
        <p:spPr>
          <a:xfrm>
            <a:off x="475273" y="1048462"/>
            <a:ext cx="8061888" cy="5350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 class of stacks whose entries are stored in a chain of nodes.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LinkedStack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</a:t>
            </a:r>
            <a:r>
              <a:rPr dirty="0" err="1"/>
              <a:t>StackInterface</a:t>
            </a:r>
            <a:r>
              <a:rPr dirty="0"/>
              <a:t>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Node </a:t>
            </a:r>
            <a:r>
              <a:rPr dirty="0" err="1">
                <a:solidFill>
                  <a:srgbClr val="000000"/>
                </a:solidFill>
              </a:rPr>
              <a:t>topNode</a:t>
            </a:r>
            <a:r>
              <a:rPr dirty="0">
                <a:solidFill>
                  <a:srgbClr val="000000"/>
                </a:solidFill>
              </a:rPr>
              <a:t>; </a:t>
            </a:r>
            <a:r>
              <a:rPr dirty="0"/>
              <a:t>// References the first node in the chain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LinkedStack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topNode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&lt; Implementations of the stack operations go here. &gt;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. . 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class</a:t>
            </a:r>
            <a:r>
              <a:rPr dirty="0">
                <a:solidFill>
                  <a:srgbClr val="000000"/>
                </a:solidFill>
              </a:rPr>
              <a:t> Node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T    data; </a:t>
            </a:r>
            <a:r>
              <a:rPr dirty="0"/>
              <a:t>// Entry in stack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Node next; </a:t>
            </a:r>
            <a:r>
              <a:rPr dirty="0"/>
              <a:t>// Link to next node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lvl="3" indent="685800"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>
                <a:solidFill>
                  <a:srgbClr val="3D8123"/>
                </a:solidFill>
              </a:rPr>
              <a:t>//  &lt; Implementations of the node operations go here. &gt;</a:t>
            </a:r>
          </a:p>
          <a:p>
            <a:pPr lvl="3" indent="685800"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3D8123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Node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LinkedStack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Stack | </a:t>
            </a:r>
            <a:r>
              <a:rPr sz="4000" dirty="0"/>
              <a:t>Linked Implementation</a:t>
            </a:r>
            <a:endParaRPr dirty="0"/>
          </a:p>
        </p:txBody>
      </p:sp>
      <p:sp>
        <p:nvSpPr>
          <p:cNvPr id="67" name="public void push(T newEntry)…"/>
          <p:cNvSpPr txBox="1"/>
          <p:nvPr/>
        </p:nvSpPr>
        <p:spPr>
          <a:xfrm>
            <a:off x="412083" y="1340754"/>
            <a:ext cx="6498578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push(T </a:t>
            </a:r>
            <a:r>
              <a:rPr dirty="0" err="1"/>
              <a:t>newEntry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Node </a:t>
            </a:r>
            <a:r>
              <a:rPr dirty="0" err="1"/>
              <a:t>newNode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Node(</a:t>
            </a:r>
            <a:r>
              <a:rPr dirty="0" err="1"/>
              <a:t>newEntry</a:t>
            </a:r>
            <a:r>
              <a:rPr dirty="0"/>
              <a:t>, </a:t>
            </a:r>
            <a:r>
              <a:rPr dirty="0" err="1"/>
              <a:t>topNode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topNode</a:t>
            </a:r>
            <a:r>
              <a:rPr dirty="0"/>
              <a:t> = </a:t>
            </a:r>
            <a:r>
              <a:rPr dirty="0" err="1"/>
              <a:t>newNode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push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Stack | Pop</a:t>
            </a:r>
            <a:endParaRPr dirty="0"/>
          </a:p>
        </p:txBody>
      </p:sp>
      <p:pic>
        <p:nvPicPr>
          <p:cNvPr id="71" name="A figure illustrates the stack, before pop deletes the first node in the chain.&#10;&#10;Picture 2" descr="A figure illustrates the stack, before pop deletes the first node in the chain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2260" y="922115"/>
            <a:ext cx="5260356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A figure illustrates the stack, after pop deletes the first node in the chain.&#10;&#10;Picture 2" descr="A figure illustrates the stack, after pop deletes the first node in the chain.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2260" y="3540513"/>
            <a:ext cx="5513183" cy="254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Linked Implementation</a:t>
            </a:r>
          </a:p>
        </p:txBody>
      </p:sp>
      <p:sp>
        <p:nvSpPr>
          <p:cNvPr id="76" name="public T peek()…"/>
          <p:cNvSpPr txBox="1"/>
          <p:nvPr/>
        </p:nvSpPr>
        <p:spPr>
          <a:xfrm>
            <a:off x="447040" y="947303"/>
            <a:ext cx="5010344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T peek()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if</a:t>
            </a:r>
            <a:r>
              <a:rPr sz="1600" dirty="0"/>
              <a:t> (</a:t>
            </a:r>
            <a:r>
              <a:rPr sz="1600" dirty="0" err="1"/>
              <a:t>isEmpty</a:t>
            </a:r>
            <a:r>
              <a:rPr sz="1600" dirty="0"/>
              <a:t>())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</a:t>
            </a:r>
            <a:r>
              <a:rPr sz="1600" dirty="0">
                <a:solidFill>
                  <a:srgbClr val="BA2DA2"/>
                </a:solidFill>
              </a:rPr>
              <a:t>throw</a:t>
            </a:r>
            <a:r>
              <a:rPr sz="1600" dirty="0"/>
              <a:t> </a:t>
            </a:r>
            <a:r>
              <a:rPr sz="1600" dirty="0">
                <a:solidFill>
                  <a:srgbClr val="BA2DA2"/>
                </a:solidFill>
              </a:rPr>
              <a:t>new</a:t>
            </a:r>
            <a:r>
              <a:rPr sz="1600" dirty="0"/>
              <a:t> </a:t>
            </a:r>
            <a:r>
              <a:rPr sz="1600" dirty="0" err="1"/>
              <a:t>EmptyStackException</a:t>
            </a:r>
            <a:r>
              <a:rPr sz="1600" dirty="0"/>
              <a:t>();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/>
              <a:t>else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</a:t>
            </a:r>
            <a:r>
              <a:rPr sz="1600" dirty="0">
                <a:solidFill>
                  <a:srgbClr val="BA2DA2"/>
                </a:solidFill>
              </a:rPr>
              <a:t>return</a:t>
            </a:r>
            <a:r>
              <a:rPr sz="1600" dirty="0"/>
              <a:t> </a:t>
            </a:r>
            <a:r>
              <a:rPr sz="1600" dirty="0" err="1"/>
              <a:t>topNode.getData</a:t>
            </a:r>
            <a:r>
              <a:rPr sz="1600" dirty="0"/>
              <a:t>();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peek</a:t>
            </a: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600" dirty="0"/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600" dirty="0"/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T pop()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T top = peek();  </a:t>
            </a:r>
            <a:r>
              <a:rPr sz="1600" dirty="0"/>
              <a:t>// Might throw </a:t>
            </a:r>
            <a:r>
              <a:rPr sz="1600" dirty="0" err="1"/>
              <a:t>EmptyStackException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/>
              <a:t>// Assertion: </a:t>
            </a:r>
            <a:r>
              <a:rPr sz="1600" dirty="0" err="1"/>
              <a:t>topNode</a:t>
            </a:r>
            <a:r>
              <a:rPr sz="1600" dirty="0"/>
              <a:t> != null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 err="1"/>
              <a:t>topNode</a:t>
            </a:r>
            <a:r>
              <a:rPr sz="1600" dirty="0"/>
              <a:t> = </a:t>
            </a:r>
            <a:r>
              <a:rPr sz="1600" dirty="0" err="1"/>
              <a:t>topNode.getNextNode</a:t>
            </a:r>
            <a:r>
              <a:rPr sz="1600" dirty="0"/>
              <a:t>();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/>
              <a:t>return</a:t>
            </a:r>
            <a:r>
              <a:rPr sz="1600" dirty="0">
                <a:solidFill>
                  <a:srgbClr val="000000"/>
                </a:solidFill>
              </a:rPr>
              <a:t> top;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pop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4268"/>
            </a:lvl1pPr>
          </a:lstStyle>
          <a:p>
            <a:r>
              <a:rPr lang="en-US" sz="4000" dirty="0"/>
              <a:t>Stack | </a:t>
            </a:r>
            <a:r>
              <a:rPr sz="4000" dirty="0"/>
              <a:t>Array-Based Implementation</a:t>
            </a:r>
          </a:p>
        </p:txBody>
      </p:sp>
      <p:sp>
        <p:nvSpPr>
          <p:cNvPr id="83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457200" y="1137424"/>
            <a:ext cx="8229600" cy="48075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Same set of operations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 </a:t>
            </a:r>
            <a:r>
              <a:rPr lang="en-US" sz="2000" dirty="0"/>
              <a:t>push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pop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peek</a:t>
            </a:r>
          </a:p>
          <a:p>
            <a:pPr lvl="1"/>
            <a:r>
              <a:rPr lang="en-US" sz="2000" dirty="0"/>
              <a:t>Each operation involves top of stack</a:t>
            </a:r>
          </a:p>
          <a:p>
            <a:r>
              <a:rPr dirty="0">
                <a:solidFill>
                  <a:srgbClr val="7030A0"/>
                </a:solidFill>
              </a:rPr>
              <a:t>End of the array easiest to access</a:t>
            </a:r>
          </a:p>
          <a:p>
            <a:pPr lvl="1"/>
            <a:r>
              <a:rPr sz="2000" dirty="0"/>
              <a:t>Let this be top of stack</a:t>
            </a:r>
          </a:p>
          <a:p>
            <a:pPr lvl="1"/>
            <a:r>
              <a:rPr sz="2000" dirty="0"/>
              <a:t>Let first entry be bottom of stack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4268"/>
            </a:lvl1pPr>
          </a:lstStyle>
          <a:p>
            <a:r>
              <a:rPr lang="en-US" sz="4000" dirty="0"/>
              <a:t>Stack | </a:t>
            </a:r>
            <a:r>
              <a:rPr sz="4000" dirty="0"/>
              <a:t>Array-Based </a:t>
            </a:r>
          </a:p>
        </p:txBody>
      </p:sp>
      <p:sp>
        <p:nvSpPr>
          <p:cNvPr id="86" name="FIGURE 6-4 Two array representations of a stack"/>
          <p:cNvSpPr txBox="1">
            <a:spLocks noGrp="1"/>
          </p:cNvSpPr>
          <p:nvPr>
            <p:ph type="body" sz="quarter" idx="1"/>
          </p:nvPr>
        </p:nvSpPr>
        <p:spPr>
          <a:xfrm>
            <a:off x="533399" y="5782888"/>
            <a:ext cx="8229601" cy="483956"/>
          </a:xfrm>
          <a:prstGeom prst="rect">
            <a:avLst/>
          </a:prstGeom>
        </p:spPr>
        <p:txBody>
          <a:bodyPr>
            <a:normAutofit/>
          </a:bodyPr>
          <a:lstStyle>
            <a:lvl1pPr defTabSz="612648">
              <a:defRPr sz="2948"/>
            </a:lvl1pPr>
          </a:lstStyle>
          <a:p>
            <a:r>
              <a:rPr lang="en-US" sz="1800" b="0" dirty="0"/>
              <a:t>A</a:t>
            </a:r>
            <a:r>
              <a:rPr sz="1800" b="0" dirty="0"/>
              <a:t>rray representations of a stack</a:t>
            </a:r>
          </a:p>
        </p:txBody>
      </p:sp>
      <p:pic>
        <p:nvPicPr>
          <p:cNvPr id="87" name="A figure represents the 2 arrays of a stack. Figure A, inefficient. The arrays first element references the stacks top entry. " descr="A figure represents the 2 arrays of a stack. Figure A, inefficient. The arrays first element references the stacks top entry. 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9127" y="1036471"/>
            <a:ext cx="6588551" cy="2282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Efficient. The arrays first element references the stacks bottom entry.&#10;&#10;Picture 3" descr="Efficient. The arrays first element references the stacks bottom entry.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05135" y="3530600"/>
            <a:ext cx="6602164" cy="228246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C07BE73B-697A-43B1-A0F0-0B9DF3FC9E9C}"/>
              </a:ext>
            </a:extLst>
          </p:cNvPr>
          <p:cNvSpPr/>
          <p:nvPr/>
        </p:nvSpPr>
        <p:spPr>
          <a:xfrm>
            <a:off x="584918" y="3860683"/>
            <a:ext cx="978408" cy="484632"/>
          </a:xfrm>
          <a:prstGeom prst="rightArrow">
            <a:avLst/>
          </a:prstGeom>
          <a:solidFill>
            <a:srgbClr val="7030A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 txBox="1">
            <a:spLocks noGrp="1"/>
          </p:cNvSpPr>
          <p:nvPr>
            <p:ph type="title"/>
          </p:nvPr>
        </p:nvSpPr>
        <p:spPr>
          <a:xfrm>
            <a:off x="266368" y="0"/>
            <a:ext cx="8513565" cy="837448"/>
          </a:xfrm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4268"/>
            </a:lvl1pPr>
          </a:lstStyle>
          <a:p>
            <a:r>
              <a:rPr lang="en-US" sz="4000" dirty="0"/>
              <a:t>Stack | </a:t>
            </a:r>
            <a:r>
              <a:rPr sz="4000" dirty="0"/>
              <a:t>Array-Based</a:t>
            </a:r>
          </a:p>
        </p:txBody>
      </p:sp>
      <p:sp>
        <p:nvSpPr>
          <p:cNvPr id="92" name="/** A class of stacks whose entries are stored in an array. */…"/>
          <p:cNvSpPr txBox="1"/>
          <p:nvPr/>
        </p:nvSpPr>
        <p:spPr>
          <a:xfrm>
            <a:off x="464291" y="862829"/>
            <a:ext cx="6477408" cy="560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A class of stacks whose entries are stored in an array.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ArrayStack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</a:t>
            </a:r>
            <a:r>
              <a:rPr dirty="0" err="1"/>
              <a:t>StackInterface</a:t>
            </a:r>
            <a:r>
              <a:rPr dirty="0"/>
              <a:t>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T[] stack;    </a:t>
            </a:r>
            <a:r>
              <a:rPr dirty="0"/>
              <a:t>// Array of stack entries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topIndex</a:t>
            </a:r>
            <a:r>
              <a:rPr dirty="0">
                <a:solidFill>
                  <a:srgbClr val="000000"/>
                </a:solidFill>
              </a:rPr>
              <a:t>; </a:t>
            </a:r>
            <a:r>
              <a:rPr dirty="0"/>
              <a:t>// Index of top entry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integrityOK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DEFAULT_CAPACITY = </a:t>
            </a:r>
            <a:r>
              <a:rPr dirty="0">
                <a:solidFill>
                  <a:srgbClr val="272AD8"/>
                </a:solidFill>
              </a:rPr>
              <a:t>50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MAX_CAPACITY = </a:t>
            </a:r>
            <a:r>
              <a:rPr dirty="0">
                <a:solidFill>
                  <a:srgbClr val="272AD8"/>
                </a:solidFill>
              </a:rPr>
              <a:t>10000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ArrayStack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this</a:t>
            </a:r>
            <a:r>
              <a:rPr dirty="0"/>
              <a:t>(DEFAULT_CAPACITY);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ArrayStack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initialCapacity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integrityOK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checkCapacity</a:t>
            </a:r>
            <a:r>
              <a:rPr dirty="0"/>
              <a:t>(</a:t>
            </a:r>
            <a:r>
              <a:rPr dirty="0" err="1"/>
              <a:t>initialCapacity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The cast is safe because the new array contains null entries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@</a:t>
            </a:r>
            <a:r>
              <a:rPr dirty="0" err="1"/>
              <a:t>SuppressWarnings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"unchecked"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T[] </a:t>
            </a:r>
            <a:r>
              <a:rPr dirty="0" err="1"/>
              <a:t>tempStack</a:t>
            </a:r>
            <a:r>
              <a:rPr dirty="0"/>
              <a:t> = (T[])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Object[</a:t>
            </a:r>
            <a:r>
              <a:rPr dirty="0" err="1"/>
              <a:t>initialCapacity</a:t>
            </a:r>
            <a:r>
              <a:rPr dirty="0"/>
              <a:t>];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stack = </a:t>
            </a:r>
            <a:r>
              <a:rPr dirty="0" err="1"/>
              <a:t>tempStack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topIndex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-1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integrityOK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} </a:t>
            </a:r>
            <a:r>
              <a:rPr dirty="0"/>
              <a:t>// end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&lt; Implementations of the stack operations go here. &gt;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. . 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ArrayStack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4268"/>
            </a:lvl1pPr>
          </a:lstStyle>
          <a:p>
            <a:r>
              <a:rPr lang="en-US" sz="4000" dirty="0"/>
              <a:t>Stack | </a:t>
            </a:r>
            <a:r>
              <a:rPr sz="4000" dirty="0"/>
              <a:t>Array-Based</a:t>
            </a:r>
          </a:p>
        </p:txBody>
      </p:sp>
      <p:sp>
        <p:nvSpPr>
          <p:cNvPr id="96" name="public void push(T newEntry)…"/>
          <p:cNvSpPr txBox="1"/>
          <p:nvPr/>
        </p:nvSpPr>
        <p:spPr>
          <a:xfrm>
            <a:off x="443971" y="1211579"/>
            <a:ext cx="8049100" cy="424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push(T </a:t>
            </a:r>
            <a:r>
              <a:rPr dirty="0" err="1"/>
              <a:t>newEntry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checkInyegrity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ensureCapacity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stack[</a:t>
            </a:r>
            <a:r>
              <a:rPr dirty="0" err="1"/>
              <a:t>topIndex</a:t>
            </a:r>
            <a:r>
              <a:rPr dirty="0"/>
              <a:t>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] = </a:t>
            </a:r>
            <a:r>
              <a:rPr dirty="0" err="1"/>
              <a:t>newEntry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topIndex</a:t>
            </a:r>
            <a:r>
              <a:rPr dirty="0"/>
              <a:t>++;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push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ensureCapacity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>
                <a:solidFill>
                  <a:srgbClr val="000000"/>
                </a:solidFill>
              </a:rPr>
              <a:t> (</a:t>
            </a:r>
            <a:r>
              <a:rPr dirty="0" err="1">
                <a:solidFill>
                  <a:srgbClr val="000000"/>
                </a:solidFill>
              </a:rPr>
              <a:t>topIndex</a:t>
            </a:r>
            <a:r>
              <a:rPr dirty="0">
                <a:solidFill>
                  <a:srgbClr val="000000"/>
                </a:solidFill>
              </a:rPr>
              <a:t> &gt;= </a:t>
            </a:r>
            <a:r>
              <a:rPr dirty="0" err="1">
                <a:solidFill>
                  <a:srgbClr val="000000"/>
                </a:solidFill>
              </a:rPr>
              <a:t>stack.length</a:t>
            </a:r>
            <a:r>
              <a:rPr dirty="0">
                <a:solidFill>
                  <a:srgbClr val="000000"/>
                </a:solidFill>
              </a:rPr>
              <a:t> -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) </a:t>
            </a:r>
            <a:r>
              <a:rPr dirty="0"/>
              <a:t>// If array is full, double its size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newLength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2</a:t>
            </a:r>
            <a:r>
              <a:rPr dirty="0"/>
              <a:t> * </a:t>
            </a:r>
            <a:r>
              <a:rPr dirty="0" err="1"/>
              <a:t>stack.length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checkCapacity</a:t>
            </a:r>
            <a:r>
              <a:rPr dirty="0"/>
              <a:t>(</a:t>
            </a:r>
            <a:r>
              <a:rPr dirty="0" err="1"/>
              <a:t>newLength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stack = </a:t>
            </a:r>
            <a:r>
              <a:rPr dirty="0" err="1"/>
              <a:t>Arrays.copyOf</a:t>
            </a:r>
            <a:r>
              <a:rPr dirty="0"/>
              <a:t>(stack, </a:t>
            </a:r>
            <a:r>
              <a:rPr dirty="0" err="1"/>
              <a:t>newLength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ensureCapacity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 noGrp="1"/>
          </p:cNvSpPr>
          <p:nvPr>
            <p:ph type="title"/>
          </p:nvPr>
        </p:nvSpPr>
        <p:spPr>
          <a:xfrm>
            <a:off x="258233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Additional Videos</a:t>
            </a:r>
            <a:endParaRPr dirty="0"/>
          </a:p>
        </p:txBody>
      </p:sp>
      <p:sp>
        <p:nvSpPr>
          <p:cNvPr id="7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021278"/>
            <a:ext cx="8229601" cy="52766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Infix to Postfix conversions example</a:t>
            </a:r>
          </a:p>
          <a:p>
            <a:pPr lvl="1"/>
            <a:r>
              <a:rPr lang="en-US" sz="2000" dirty="0">
                <a:hlinkClick r:id="rId3"/>
              </a:rPr>
              <a:t>https://www.youtube.com/watch?v=MxKBRgyO-94&amp;ab_channel=Education4u</a:t>
            </a:r>
            <a:endParaRPr lang="en-US" sz="2000" dirty="0"/>
          </a:p>
          <a:p>
            <a:r>
              <a:rPr lang="en-US" dirty="0"/>
              <a:t>Data Structures | Introduction | Lec-1 | </a:t>
            </a:r>
            <a:r>
              <a:rPr lang="en-US" dirty="0" err="1"/>
              <a:t>Bhanu</a:t>
            </a:r>
            <a:r>
              <a:rPr lang="en-US" dirty="0"/>
              <a:t> </a:t>
            </a:r>
            <a:r>
              <a:rPr lang="en-US" dirty="0" err="1"/>
              <a:t>Priya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https://www.youtube.com/watch?v=coxWfcz_sIk&amp;list=PLrjkTql3jnm8ikiQIeIHrMYCaBfkBkfYR</a:t>
            </a:r>
            <a:endParaRPr lang="en-US" sz="2000" dirty="0"/>
          </a:p>
          <a:p>
            <a:pPr lvl="1"/>
            <a:r>
              <a:rPr lang="en-US" sz="2000" dirty="0">
                <a:hlinkClick r:id="rId5"/>
              </a:rPr>
              <a:t>https://www.youtube.com/watch?v=coxWfcz_sIk&amp;list=RDCMUCKS34cSMNaXaySe2xgXH-3A&amp;start_radio=1&amp;t=162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95878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 noGrp="1"/>
          </p:cNvSpPr>
          <p:nvPr>
            <p:ph type="title"/>
          </p:nvPr>
        </p:nvSpPr>
        <p:spPr>
          <a:xfrm>
            <a:off x="328474" y="84666"/>
            <a:ext cx="8434526" cy="837449"/>
          </a:xfrm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4268"/>
            </a:lvl1pPr>
          </a:lstStyle>
          <a:p>
            <a:r>
              <a:rPr lang="en-US" sz="4000" dirty="0"/>
              <a:t>Stack | </a:t>
            </a:r>
            <a:r>
              <a:rPr sz="4000" dirty="0"/>
              <a:t>Array-Based</a:t>
            </a:r>
          </a:p>
        </p:txBody>
      </p:sp>
      <p:sp>
        <p:nvSpPr>
          <p:cNvPr id="105" name="public T peek()…"/>
          <p:cNvSpPr txBox="1"/>
          <p:nvPr/>
        </p:nvSpPr>
        <p:spPr>
          <a:xfrm>
            <a:off x="716598" y="922115"/>
            <a:ext cx="4515314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peek()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isEmpty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EmptyStackException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stack[</a:t>
            </a:r>
            <a:r>
              <a:rPr dirty="0" err="1"/>
              <a:t>topIndex</a:t>
            </a:r>
            <a:r>
              <a:rPr dirty="0"/>
              <a:t>];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peek</a:t>
            </a: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pop()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isEmpty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EmptyStackException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 top = stack[</a:t>
            </a:r>
            <a:r>
              <a:rPr dirty="0" err="1"/>
              <a:t>topIndex</a:t>
            </a:r>
            <a:r>
              <a:rPr dirty="0"/>
              <a:t>];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stack[</a:t>
            </a:r>
            <a:r>
              <a:rPr dirty="0" err="1"/>
              <a:t>topIndex</a:t>
            </a:r>
            <a:r>
              <a:rPr dirty="0"/>
              <a:t>]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topIndex</a:t>
            </a:r>
            <a:r>
              <a:rPr dirty="0"/>
              <a:t>--;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top;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pop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>
            <a:spLocks noGrp="1"/>
          </p:cNvSpPr>
          <p:nvPr>
            <p:ph type="title"/>
          </p:nvPr>
        </p:nvSpPr>
        <p:spPr>
          <a:xfrm>
            <a:off x="329671" y="84666"/>
            <a:ext cx="8433329" cy="837449"/>
          </a:xfrm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4268"/>
            </a:lvl1pPr>
          </a:lstStyle>
          <a:p>
            <a:r>
              <a:rPr lang="en-US" sz="4000" dirty="0"/>
              <a:t>Stack | </a:t>
            </a:r>
            <a:r>
              <a:rPr sz="4000" dirty="0"/>
              <a:t>Vector-Based Implementation</a:t>
            </a:r>
          </a:p>
        </p:txBody>
      </p:sp>
      <p:sp>
        <p:nvSpPr>
          <p:cNvPr id="111" name="FIGURE 6-6 A client using the methods given in StackInterface; these methods interact with a vector’s methods to perform stack operations"/>
          <p:cNvSpPr txBox="1">
            <a:spLocks noGrp="1"/>
          </p:cNvSpPr>
          <p:nvPr>
            <p:ph type="body" sz="quarter" idx="1"/>
          </p:nvPr>
        </p:nvSpPr>
        <p:spPr>
          <a:xfrm>
            <a:off x="443971" y="5599538"/>
            <a:ext cx="8229601" cy="757825"/>
          </a:xfrm>
          <a:prstGeom prst="rect">
            <a:avLst/>
          </a:prstGeom>
        </p:spPr>
        <p:txBody>
          <a:bodyPr>
            <a:noAutofit/>
          </a:bodyPr>
          <a:lstStyle>
            <a:lvl1pPr defTabSz="429768">
              <a:defRPr sz="2068"/>
            </a:lvl1pPr>
          </a:lstStyle>
          <a:p>
            <a:r>
              <a:rPr sz="1800" b="0" dirty="0"/>
              <a:t>A client using the methods given in </a:t>
            </a:r>
            <a:r>
              <a:rPr sz="1800" b="0" dirty="0" err="1"/>
              <a:t>StackInterface</a:t>
            </a:r>
            <a:r>
              <a:rPr sz="1800" b="0" dirty="0"/>
              <a:t>; these methods interact with a vector’s methods to perform stack operations</a:t>
            </a:r>
          </a:p>
        </p:txBody>
      </p:sp>
      <p:pic>
        <p:nvPicPr>
          <p:cNvPr id="112" name="A figure displays the interaction of client with a stack by using methods in the stack interface.&#10;&#10;Picture 2" descr="A figure displays the interaction of client with a stack by using methods in the stack interface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9671" y="1741371"/>
            <a:ext cx="8458201" cy="3038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dd item on top of stack…"/>
          <p:cNvSpPr txBox="1"/>
          <p:nvPr/>
        </p:nvSpPr>
        <p:spPr>
          <a:xfrm>
            <a:off x="361811" y="984291"/>
            <a:ext cx="7861301" cy="1817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  <a:r>
              <a:rPr sz="2400" dirty="0"/>
              <a:t>Add item on top of stack</a:t>
            </a:r>
          </a:p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  <a:r>
              <a:rPr sz="2400" dirty="0"/>
              <a:t>Remove item that is topmost</a:t>
            </a:r>
            <a:endParaRPr lang="en-US" sz="2400" dirty="0"/>
          </a:p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  <a:r>
              <a:rPr sz="2400" dirty="0">
                <a:solidFill>
                  <a:srgbClr val="7030A0"/>
                </a:solidFill>
              </a:rPr>
              <a:t>Last In, First Out … LIFO</a:t>
            </a:r>
          </a:p>
        </p:txBody>
      </p:sp>
      <p:sp>
        <p:nvSpPr>
          <p:cNvPr id="5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sz="4000" dirty="0"/>
              <a:t>Stacks</a:t>
            </a:r>
          </a:p>
        </p:txBody>
      </p:sp>
      <p:pic>
        <p:nvPicPr>
          <p:cNvPr id="51" name="A diagram of stacks of books, a bowl and a stacks of gifts.&#10;&#10;Picture 1" descr="A diagram of stacks of books, a bowl and a stacks of gifts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259" y="2638832"/>
            <a:ext cx="8209553" cy="2908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A table titled, Abstract Data Type: Stack.&#10;&#10;Picture 1" descr="A table titled, Abstract Data Type: Stack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867" y="503390"/>
            <a:ext cx="8394828" cy="3106087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Example of a Stac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Stack</a:t>
            </a:r>
            <a:r>
              <a:rPr lang="en-US" dirty="0"/>
              <a:t> Example</a:t>
            </a:r>
            <a:endParaRPr dirty="0"/>
          </a:p>
        </p:txBody>
      </p:sp>
      <p:sp>
        <p:nvSpPr>
          <p:cNvPr id="68" name="StackInterface&lt;String&gt; stringStack = new OurStack&lt;&gt;();…"/>
          <p:cNvSpPr txBox="1"/>
          <p:nvPr/>
        </p:nvSpPr>
        <p:spPr>
          <a:xfrm>
            <a:off x="668845" y="3772269"/>
            <a:ext cx="5399874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Stack&lt;String&gt; </a:t>
            </a:r>
            <a:r>
              <a:rPr dirty="0" err="1"/>
              <a:t>stringStack</a:t>
            </a:r>
            <a:r>
              <a:rPr dirty="0"/>
              <a:t> = new Stack&lt;&gt;();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accent3"/>
                </a:solidFill>
              </a:rPr>
              <a:t>(a)  </a:t>
            </a:r>
            <a:r>
              <a:rPr dirty="0" err="1"/>
              <a:t>stringStack.push</a:t>
            </a:r>
            <a:r>
              <a:rPr dirty="0"/>
              <a:t>(“Jim”);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accent3"/>
                </a:solidFill>
              </a:rPr>
              <a:t>(b)  </a:t>
            </a:r>
            <a:r>
              <a:rPr dirty="0" err="1"/>
              <a:t>stringStack.push</a:t>
            </a:r>
            <a:r>
              <a:rPr dirty="0"/>
              <a:t>("Jess");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accent3"/>
                </a:solidFill>
              </a:rPr>
              <a:t>(c)  </a:t>
            </a:r>
            <a:r>
              <a:rPr dirty="0" err="1"/>
              <a:t>stringStack.push</a:t>
            </a:r>
            <a:r>
              <a:rPr dirty="0"/>
              <a:t>("Jill");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accent3"/>
                </a:solidFill>
              </a:rPr>
              <a:t>(d)  </a:t>
            </a:r>
            <a:r>
              <a:rPr dirty="0" err="1"/>
              <a:t>stringStack.push</a:t>
            </a:r>
            <a:r>
              <a:rPr dirty="0"/>
              <a:t>("Jane");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accent3"/>
                </a:solidFill>
              </a:rPr>
              <a:t>(e)  </a:t>
            </a:r>
            <a:r>
              <a:rPr dirty="0" err="1"/>
              <a:t>stringStack.push</a:t>
            </a:r>
            <a:r>
              <a:rPr dirty="0"/>
              <a:t>("Joe");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accent3"/>
                </a:solidFill>
              </a:rPr>
              <a:t>(f)  </a:t>
            </a:r>
            <a:r>
              <a:rPr dirty="0" err="1"/>
              <a:t>stringStack.pop</a:t>
            </a:r>
            <a:r>
              <a:rPr dirty="0"/>
              <a:t>();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accent3"/>
                </a:solidFill>
              </a:rPr>
              <a:t>(g)  </a:t>
            </a:r>
            <a:r>
              <a:rPr dirty="0" err="1"/>
              <a:t>stringStack.pop</a:t>
            </a:r>
            <a:r>
              <a:rPr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130154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 noGrp="1"/>
          </p:cNvSpPr>
          <p:nvPr>
            <p:ph type="title"/>
          </p:nvPr>
        </p:nvSpPr>
        <p:spPr>
          <a:xfrm>
            <a:off x="451820" y="125436"/>
            <a:ext cx="8317004" cy="83744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/>
              <a:t>ADT Stack | Operations</a:t>
            </a:r>
            <a:endParaRPr sz="4000" dirty="0"/>
          </a:p>
        </p:txBody>
      </p:sp>
      <p:graphicFrame>
        <p:nvGraphicFramePr>
          <p:cNvPr id="55" name="Table"/>
          <p:cNvGraphicFramePr/>
          <p:nvPr>
            <p:extLst>
              <p:ext uri="{D42A27DB-BD31-4B8C-83A1-F6EECF244321}">
                <p14:modId xmlns:p14="http://schemas.microsoft.com/office/powerpoint/2010/main" val="1083053225"/>
              </p:ext>
            </p:extLst>
          </p:nvPr>
        </p:nvGraphicFramePr>
        <p:xfrm>
          <a:off x="451820" y="1215902"/>
          <a:ext cx="8392650" cy="465328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317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5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</a:rPr>
                        <a:t>Pseudocode</a:t>
                      </a:r>
                    </a:p>
                  </a:txBody>
                  <a:tcPr marL="0" marR="0" marT="0" marB="0" anchor="b" horzOverflow="overflow"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</a:rPr>
                        <a:t>UML</a:t>
                      </a:r>
                    </a:p>
                  </a:txBody>
                  <a:tcPr marL="0" marR="0" marT="0" marB="0" anchor="b" horzOverflow="overflow"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0" marR="0" marT="0" marB="0" anchor="b" horzOverflow="overflow"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push(newEntry)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+push(newEntry: T): void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Adds a new entry to the top of the stack.
Input: newEntry is the new entry. 
Output: None.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pop()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+pop(): T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Removes and returns the stack’s top entry.
Input: None.
Output: Returns the stack’s top entry.
Throws an exception if the stack is empty before the operation.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peek()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+peek(): T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Retrieves the stack’s top entry without changing the stack in any way. 
Input: None.
Output: Returns the stack’s top entry.
Throws an exception if the stack is empty.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isEmpty()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+isEmpty(): boolean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Detects whether the stack is empty. 
Input: None.
Output: Returns true if the stack is empty.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clear()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+clear(): void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Removes all entries from the stack. 
Input: None.
Output: None.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IGURE 5-3 The contents of a stack during the scan of an expression that contains the balanced delimiters{ [ ( ) ] }"/>
          <p:cNvSpPr txBox="1">
            <a:spLocks noGrp="1"/>
          </p:cNvSpPr>
          <p:nvPr>
            <p:ph type="body" sz="quarter" idx="1"/>
          </p:nvPr>
        </p:nvSpPr>
        <p:spPr>
          <a:xfrm>
            <a:off x="457200" y="5335981"/>
            <a:ext cx="8229600" cy="7270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530351">
              <a:defRPr sz="2551"/>
            </a:lvl1pPr>
          </a:lstStyle>
          <a:p>
            <a:r>
              <a:rPr sz="1800" b="0" dirty="0"/>
              <a:t>The contents of a stack during the scan of </a:t>
            </a:r>
            <a:r>
              <a:rPr sz="1800" dirty="0"/>
              <a:t>an expression that contains balanced delimiters</a:t>
            </a:r>
            <a:r>
              <a:rPr sz="1800" b="0" dirty="0"/>
              <a:t>{ [ ( ) ] }</a:t>
            </a:r>
          </a:p>
        </p:txBody>
      </p:sp>
      <p:sp>
        <p:nvSpPr>
          <p:cNvPr id="79" name="Title 1"/>
          <p:cNvSpPr txBox="1">
            <a:spLocks noGrp="1"/>
          </p:cNvSpPr>
          <p:nvPr>
            <p:ph type="title"/>
          </p:nvPr>
        </p:nvSpPr>
        <p:spPr>
          <a:xfrm>
            <a:off x="255259" y="148298"/>
            <a:ext cx="8513565" cy="83744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/>
              <a:t>Example | Balanced Delimiters</a:t>
            </a:r>
            <a:endParaRPr sz="3200" dirty="0"/>
          </a:p>
        </p:txBody>
      </p:sp>
      <p:pic>
        <p:nvPicPr>
          <p:cNvPr id="80" name="Stack contains balanced delimiters left brace, left bracket, left parenthesis, right parenthesis, right brace, right bracket.&#10;&#10;Picture 2" descr="Stack contains balanced delimiters left brace, left bracket, left parenthesis, right parenthesis, right brace, right bracket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3971" y="1712073"/>
            <a:ext cx="8458201" cy="3008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IGURE 5-4 The contents of a stack during the scan of an expression that contains the unbalanced delimiters { [ ( ] ) }"/>
          <p:cNvSpPr txBox="1">
            <a:spLocks noGrp="1"/>
          </p:cNvSpPr>
          <p:nvPr>
            <p:ph type="body" sz="quarter" idx="1"/>
          </p:nvPr>
        </p:nvSpPr>
        <p:spPr>
          <a:xfrm>
            <a:off x="457200" y="5447567"/>
            <a:ext cx="8229600" cy="790155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75487">
              <a:defRPr sz="2288"/>
            </a:pPr>
            <a:r>
              <a:rPr sz="1800" b="0" dirty="0"/>
              <a:t>The contents of a stack during the scan of an expression that contains </a:t>
            </a:r>
            <a:r>
              <a:rPr sz="1800" b="0" dirty="0">
                <a:solidFill>
                  <a:schemeClr val="accent3"/>
                </a:solidFill>
              </a:rPr>
              <a:t>unbalanced</a:t>
            </a:r>
            <a:r>
              <a:rPr sz="1800" b="0" dirty="0"/>
              <a:t> </a:t>
            </a:r>
            <a:r>
              <a:rPr sz="1800" b="0" dirty="0">
                <a:solidFill>
                  <a:schemeClr val="accent3"/>
                </a:solidFill>
              </a:rPr>
              <a:t>delimiters</a:t>
            </a:r>
            <a:r>
              <a:rPr sz="1800" b="0" dirty="0"/>
              <a:t> { [ ( ] ) }</a:t>
            </a:r>
          </a:p>
        </p:txBody>
      </p:sp>
      <p:sp>
        <p:nvSpPr>
          <p:cNvPr id="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Expression | Unbalanced Delimiters</a:t>
            </a:r>
            <a:endParaRPr dirty="0"/>
          </a:p>
        </p:txBody>
      </p:sp>
      <p:pic>
        <p:nvPicPr>
          <p:cNvPr id="84" name="Stack contains unbalanced delimiters left brace, left bracket, left parenthesis, right bracket right bracket, right parenthesis, right brace.&#10;&#10;Picture 2" descr="Stack contains unbalanced delimiters left brace, left bracket, left parenthesis, right bracket right bracket, right parenthesis, right brace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6858" y="1203756"/>
            <a:ext cx="7630284" cy="402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_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2864</Words>
  <Application>Microsoft Office PowerPoint</Application>
  <PresentationFormat>On-screen Show (4:3)</PresentationFormat>
  <Paragraphs>440</Paragraphs>
  <Slides>41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Courier New</vt:lpstr>
      <vt:lpstr>Helvetica</vt:lpstr>
      <vt:lpstr>Menlo</vt:lpstr>
      <vt:lpstr>Roboto</vt:lpstr>
      <vt:lpstr>Times</vt:lpstr>
      <vt:lpstr>Times New Roman</vt:lpstr>
      <vt:lpstr>Verdana</vt:lpstr>
      <vt:lpstr>508 Lecture</vt:lpstr>
      <vt:lpstr>3_508 Lecture</vt:lpstr>
      <vt:lpstr>1_508 Lecture</vt:lpstr>
      <vt:lpstr>Monday, 2/7/22</vt:lpstr>
      <vt:lpstr>Module 7</vt:lpstr>
      <vt:lpstr>Video Notes</vt:lpstr>
      <vt:lpstr>Additional Videos</vt:lpstr>
      <vt:lpstr>Stacks</vt:lpstr>
      <vt:lpstr>Stack Example</vt:lpstr>
      <vt:lpstr>ADT Stack | Operations</vt:lpstr>
      <vt:lpstr>Example | Balanced Delimiters</vt:lpstr>
      <vt:lpstr>Expression | Unbalanced Delimiters</vt:lpstr>
      <vt:lpstr>Processing Algebraic Expressions</vt:lpstr>
      <vt:lpstr>Algebraic Expressions</vt:lpstr>
      <vt:lpstr>Infix-to-postfix Conversion (Rule)</vt:lpstr>
      <vt:lpstr>Converting Infix to Postfix (1 of 2)</vt:lpstr>
      <vt:lpstr>Converting Infix to Postfix (2 of 2)</vt:lpstr>
      <vt:lpstr>Activity: Examples</vt:lpstr>
      <vt:lpstr>Solutions | Previous Examples</vt:lpstr>
      <vt:lpstr>Learning Activity</vt:lpstr>
      <vt:lpstr>Infix-to-postfix Algorithm (1 of 2)</vt:lpstr>
      <vt:lpstr>Infix-to-postfix Algorithm (2 of 2)</vt:lpstr>
      <vt:lpstr>Expression | Postfix Evaluation</vt:lpstr>
      <vt:lpstr>Postfix Evaluation</vt:lpstr>
      <vt:lpstr>Application | Program Stack</vt:lpstr>
      <vt:lpstr>Class Stack&lt;E&gt;(Java Class Library)</vt:lpstr>
      <vt:lpstr>Stack (Queue) | Restricted Structure(s)</vt:lpstr>
      <vt:lpstr>Restrictions (Restricted Structures)</vt:lpstr>
      <vt:lpstr>ADT Stack | Interface</vt:lpstr>
      <vt:lpstr>PowerPoint Presentation</vt:lpstr>
      <vt:lpstr>Design Decision</vt:lpstr>
      <vt:lpstr>Linked Implementation</vt:lpstr>
      <vt:lpstr>Linked Implementation</vt:lpstr>
      <vt:lpstr>Stack | Push </vt:lpstr>
      <vt:lpstr>Stack | Linked Implementation </vt:lpstr>
      <vt:lpstr>Stack | Linked Implementation</vt:lpstr>
      <vt:lpstr>Stack | Pop</vt:lpstr>
      <vt:lpstr>Linked Implementation</vt:lpstr>
      <vt:lpstr>Stack | Array-Based Implementation</vt:lpstr>
      <vt:lpstr>Stack | Array-Based </vt:lpstr>
      <vt:lpstr>Stack | Array-Based</vt:lpstr>
      <vt:lpstr>Stack | Array-Based</vt:lpstr>
      <vt:lpstr>Stack | Array-Based</vt:lpstr>
      <vt:lpstr>Stack | Vector-Based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Gary Thai</cp:lastModifiedBy>
  <cp:revision>371</cp:revision>
  <dcterms:modified xsi:type="dcterms:W3CDTF">2022-02-07T14:23:46Z</dcterms:modified>
</cp:coreProperties>
</file>