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89" r:id="rId9"/>
    <p:sldId id="290" r:id="rId10"/>
    <p:sldId id="262" r:id="rId11"/>
    <p:sldId id="263" r:id="rId12"/>
    <p:sldId id="264" r:id="rId13"/>
    <p:sldId id="266" r:id="rId14"/>
    <p:sldId id="267" r:id="rId15"/>
    <p:sldId id="271" r:id="rId16"/>
    <p:sldId id="278" r:id="rId17"/>
    <p:sldId id="279" r:id="rId18"/>
    <p:sldId id="275" r:id="rId19"/>
    <p:sldId id="276" r:id="rId20"/>
    <p:sldId id="280" r:id="rId21"/>
    <p:sldId id="277" r:id="rId22"/>
    <p:sldId id="281" r:id="rId23"/>
    <p:sldId id="285" r:id="rId24"/>
    <p:sldId id="287" r:id="rId25"/>
    <p:sldId id="286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778" autoAdjust="0"/>
  </p:normalViewPr>
  <p:slideViewPr>
    <p:cSldViewPr snapToGrid="0" snapToObjects="1">
      <p:cViewPr varScale="1">
        <p:scale>
          <a:sx n="72" d="100"/>
          <a:sy n="72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Binary vs. binary search trees?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Is this a heap?</a:t>
            </a:r>
          </a:p>
        </p:txBody>
      </p:sp>
    </p:spTree>
    <p:extLst>
      <p:ext uri="{BB962C8B-B14F-4D97-AF65-F5344CB8AC3E}">
        <p14:creationId xmlns:p14="http://schemas.microsoft.com/office/powerpoint/2010/main" val="366720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Characteristics of a binary tree node</a:t>
            </a:r>
          </a:p>
        </p:txBody>
      </p:sp>
    </p:spTree>
    <p:extLst>
      <p:ext uri="{BB962C8B-B14F-4D97-AF65-F5344CB8AC3E}">
        <p14:creationId xmlns:p14="http://schemas.microsoft.com/office/powerpoint/2010/main" val="20128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Tree vs.</a:t>
            </a:r>
            <a:r>
              <a:rPr lang="en-US" baseline="0" dirty="0"/>
              <a:t> Node (classes)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0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All “right child” methods</a:t>
            </a:r>
            <a:r>
              <a:rPr lang="en-US" dirty="0"/>
              <a:t> are </a:t>
            </a:r>
            <a:r>
              <a:rPr lang="en-US" b="1" dirty="0"/>
              <a:t>missing</a:t>
            </a:r>
            <a:r>
              <a:rPr lang="en-US" baseline="0" dirty="0"/>
              <a:t> (from these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0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rPr dirty="0"/>
              <a:t>Data Structures and Abstractions with Java</a:t>
            </a:r>
            <a:endParaRPr baseline="30018" dirty="0"/>
          </a:p>
        </p:txBody>
      </p:sp>
      <p:sp>
        <p:nvSpPr>
          <p:cNvPr id="45" name="Shape 198"/>
          <p:cNvSpPr txBox="1"/>
          <p:nvPr/>
        </p:nvSpPr>
        <p:spPr>
          <a:xfrm>
            <a:off x="4699000" y="2120287"/>
            <a:ext cx="3657600" cy="81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Chapter 25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699000" y="3147927"/>
            <a:ext cx="3931742" cy="64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886968">
              <a:defRPr sz="426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Tree Implementations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xfrm>
            <a:off x="249435" y="11926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</a:t>
            </a:r>
            <a:r>
              <a:rPr lang="en-US" dirty="0"/>
              <a:t> | Interface </a:t>
            </a:r>
            <a:endParaRPr dirty="0"/>
          </a:p>
        </p:txBody>
      </p:sp>
      <p:sp>
        <p:nvSpPr>
          <p:cNvPr id="71" name="package TreePackage;…"/>
          <p:cNvSpPr txBox="1"/>
          <p:nvPr/>
        </p:nvSpPr>
        <p:spPr>
          <a:xfrm>
            <a:off x="654147" y="1133055"/>
            <a:ext cx="7936061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An interface for the ADT binary tree.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</a:t>
            </a:r>
            <a:r>
              <a:rPr dirty="0" err="1"/>
              <a:t>TreeInterface</a:t>
            </a:r>
            <a:r>
              <a:rPr dirty="0"/>
              <a:t>&lt;T&gt;,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         </a:t>
            </a:r>
            <a:r>
              <a:rPr dirty="0" err="1"/>
              <a:t>TreeIteratorInterface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the data in the root of this binary tree.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rootData</a:t>
            </a:r>
            <a:r>
              <a:rPr dirty="0"/>
              <a:t>  The object that is the data for the tree's root.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setRootData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this binary tree to a new binary tree.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rootData</a:t>
            </a:r>
            <a:r>
              <a:rPr dirty="0"/>
              <a:t>   The object that is the data for the new tree's root.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leftTree</a:t>
            </a:r>
            <a:r>
              <a:rPr dirty="0"/>
              <a:t>   The left subtree of the new tree.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rightTree</a:t>
            </a:r>
            <a:r>
              <a:rPr dirty="0"/>
              <a:t>  The right subtree of the new tree.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setTree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BinaryTreeInterface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802098" cy="807816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r>
              <a:rPr sz="4000" dirty="0"/>
              <a:t>Creating a Basic Binary Tree </a:t>
            </a:r>
            <a:r>
              <a:rPr sz="3200" dirty="0"/>
              <a:t>(Part 1)</a:t>
            </a:r>
            <a:endParaRPr dirty="0"/>
          </a:p>
        </p:txBody>
      </p:sp>
      <p:sp>
        <p:nvSpPr>
          <p:cNvPr id="75" name="package TreePackage;…"/>
          <p:cNvSpPr txBox="1"/>
          <p:nvPr/>
        </p:nvSpPr>
        <p:spPr>
          <a:xfrm>
            <a:off x="338335" y="807814"/>
            <a:ext cx="7838256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import</a:t>
            </a:r>
            <a:r>
              <a:rPr sz="1600" dirty="0"/>
              <a:t> </a:t>
            </a:r>
            <a:r>
              <a:rPr sz="1600" dirty="0" err="1"/>
              <a:t>java.util.Iterator</a:t>
            </a:r>
            <a:r>
              <a:rPr sz="1600" dirty="0"/>
              <a:t>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import</a:t>
            </a:r>
            <a:r>
              <a:rPr sz="1600" dirty="0"/>
              <a:t> </a:t>
            </a:r>
            <a:r>
              <a:rPr sz="1600" dirty="0" err="1"/>
              <a:t>java.util.NoSuchElementException</a:t>
            </a:r>
            <a:r>
              <a:rPr sz="1600" dirty="0"/>
              <a:t>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import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dirty="0" err="1">
                <a:solidFill>
                  <a:srgbClr val="000000"/>
                </a:solidFill>
              </a:rPr>
              <a:t>StackAndQueuePackage</a:t>
            </a:r>
            <a:r>
              <a:rPr sz="1600" dirty="0">
                <a:solidFill>
                  <a:srgbClr val="000000"/>
                </a:solidFill>
              </a:rPr>
              <a:t>.*; </a:t>
            </a:r>
            <a:r>
              <a:rPr sz="1600" dirty="0"/>
              <a:t>// Needed by tree iterators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/**</a:t>
            </a:r>
            <a:r>
              <a:rPr sz="16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sz="1600" dirty="0"/>
              <a:t> A class that implements the ADT binary tree.</a:t>
            </a:r>
            <a:r>
              <a:rPr sz="16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sz="1600" dirty="0"/>
              <a:t>*/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class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&lt;T&gt; </a:t>
            </a:r>
            <a:r>
              <a:rPr sz="1600" dirty="0">
                <a:solidFill>
                  <a:srgbClr val="BA2DA2"/>
                </a:solidFill>
              </a:rPr>
              <a:t>implements</a:t>
            </a:r>
            <a:r>
              <a:rPr sz="1600" dirty="0"/>
              <a:t> </a:t>
            </a:r>
            <a:r>
              <a:rPr sz="1600" dirty="0" err="1"/>
              <a:t>BinaryTreeInterface</a:t>
            </a:r>
            <a:r>
              <a:rPr sz="1600" dirty="0"/>
              <a:t>&lt;T&gt;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private</a:t>
            </a:r>
            <a:r>
              <a:rPr sz="1600" dirty="0"/>
              <a:t> </a:t>
            </a:r>
            <a:r>
              <a:rPr sz="1600" dirty="0" err="1"/>
              <a:t>BinaryNode</a:t>
            </a:r>
            <a:r>
              <a:rPr sz="1600" dirty="0"/>
              <a:t>&lt;T&gt; root;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()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root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default constructor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(T </a:t>
            </a:r>
            <a:r>
              <a:rPr sz="1600" dirty="0" err="1"/>
              <a:t>rootData</a:t>
            </a:r>
            <a:r>
              <a:rPr sz="1600" dirty="0"/>
              <a:t>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root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BinaryNode</a:t>
            </a:r>
            <a:r>
              <a:rPr sz="1600" dirty="0"/>
              <a:t>&lt;&gt;(</a:t>
            </a:r>
            <a:r>
              <a:rPr sz="1600" dirty="0" err="1"/>
              <a:t>rootData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constructor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(T </a:t>
            </a:r>
            <a:r>
              <a:rPr sz="1600" dirty="0" err="1"/>
              <a:t>rootData</a:t>
            </a:r>
            <a:r>
              <a:rPr sz="1600" dirty="0"/>
              <a:t>, </a:t>
            </a:r>
            <a:r>
              <a:rPr sz="1600" dirty="0" err="1"/>
              <a:t>BinaryTree</a:t>
            </a:r>
            <a:r>
              <a:rPr sz="1600" dirty="0"/>
              <a:t>&lt;T&gt; </a:t>
            </a:r>
            <a:r>
              <a:rPr sz="1600" dirty="0" err="1"/>
              <a:t>leftTree</a:t>
            </a:r>
            <a:r>
              <a:rPr sz="1600" dirty="0"/>
              <a:t>, </a:t>
            </a:r>
            <a:r>
              <a:rPr sz="1600" dirty="0" err="1"/>
              <a:t>BinaryTree</a:t>
            </a:r>
            <a:r>
              <a:rPr sz="1600" dirty="0"/>
              <a:t>&lt;T&gt; </a:t>
            </a:r>
            <a:r>
              <a:rPr sz="1600" dirty="0" err="1"/>
              <a:t>rightTree</a:t>
            </a:r>
            <a:r>
              <a:rPr sz="1600" dirty="0"/>
              <a:t>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initializeTree</a:t>
            </a:r>
            <a:r>
              <a:rPr sz="1600" dirty="0"/>
              <a:t>(</a:t>
            </a:r>
            <a:r>
              <a:rPr sz="1600" dirty="0" err="1"/>
              <a:t>rootData</a:t>
            </a:r>
            <a:r>
              <a:rPr sz="1600" dirty="0"/>
              <a:t>, </a:t>
            </a:r>
            <a:r>
              <a:rPr sz="1600" dirty="0" err="1"/>
              <a:t>leftTree</a:t>
            </a:r>
            <a:r>
              <a:rPr sz="1600" dirty="0"/>
              <a:t>, </a:t>
            </a:r>
            <a:r>
              <a:rPr sz="1600" dirty="0" err="1"/>
              <a:t>rightTree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constructor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50391">
              <a:defRPr sz="4092"/>
            </a:lvl1pPr>
          </a:lstStyle>
          <a:p>
            <a:r>
              <a:rPr sz="4000" dirty="0"/>
              <a:t>Creating a Basic Binary Tree </a:t>
            </a:r>
            <a:r>
              <a:rPr sz="3200" dirty="0"/>
              <a:t>(Part 2)</a:t>
            </a:r>
            <a:endParaRPr dirty="0"/>
          </a:p>
        </p:txBody>
      </p:sp>
      <p:sp>
        <p:nvSpPr>
          <p:cNvPr id="79" name="public void setTree(T rootData, BinaryTreeInterface&lt;T&gt; leftTree,…"/>
          <p:cNvSpPr txBox="1"/>
          <p:nvPr/>
        </p:nvSpPr>
        <p:spPr>
          <a:xfrm>
            <a:off x="363735" y="807815"/>
            <a:ext cx="8610065" cy="542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initializeTree</a:t>
            </a:r>
            <a:r>
              <a:rPr dirty="0"/>
              <a:t>(</a:t>
            </a:r>
            <a:r>
              <a:rPr dirty="0" err="1"/>
              <a:t>rootData</a:t>
            </a:r>
            <a:r>
              <a:rPr dirty="0"/>
              <a:t>, (</a:t>
            </a:r>
            <a:r>
              <a:rPr dirty="0" err="1"/>
              <a:t>BinaryTree</a:t>
            </a:r>
            <a:r>
              <a:rPr dirty="0"/>
              <a:t>&lt;T&gt;)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(</a:t>
            </a:r>
            <a:r>
              <a:rPr dirty="0" err="1"/>
              <a:t>BinaryTree</a:t>
            </a:r>
            <a:r>
              <a:rPr dirty="0"/>
              <a:t>&lt;T&gt;)</a:t>
            </a:r>
            <a:r>
              <a:rPr dirty="0" err="1"/>
              <a:t>rightTree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setTree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initializeTree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                                    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FIRST DRAFT - See Segments 25.4 - 25.7 for improvements.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root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&lt;T&gt;(</a:t>
            </a:r>
            <a:r>
              <a:rPr dirty="0" err="1"/>
              <a:t>rootData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root.setLeftChild</a:t>
            </a:r>
            <a:r>
              <a:rPr dirty="0"/>
              <a:t>(</a:t>
            </a:r>
            <a:r>
              <a:rPr dirty="0" err="1"/>
              <a:t>leftTree.root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root.setRightChild</a:t>
            </a:r>
            <a:r>
              <a:rPr dirty="0"/>
              <a:t>(</a:t>
            </a:r>
            <a:r>
              <a:rPr dirty="0" err="1"/>
              <a:t>rightTree.root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initializeTree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Implementations of </a:t>
            </a:r>
            <a:r>
              <a:rPr dirty="0" err="1"/>
              <a:t>setRootData</a:t>
            </a:r>
            <a:r>
              <a:rPr dirty="0"/>
              <a:t>, </a:t>
            </a:r>
            <a:r>
              <a:rPr dirty="0" err="1"/>
              <a:t>getRootData</a:t>
            </a:r>
            <a:r>
              <a:rPr dirty="0"/>
              <a:t>, </a:t>
            </a:r>
            <a:r>
              <a:rPr dirty="0" err="1"/>
              <a:t>getHeight</a:t>
            </a:r>
            <a:r>
              <a:rPr dirty="0"/>
              <a:t>, </a:t>
            </a:r>
            <a:r>
              <a:rPr dirty="0" err="1"/>
              <a:t>getNumberOfNodes</a:t>
            </a:r>
            <a:r>
              <a:rPr dirty="0"/>
              <a:t>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isEmpty</a:t>
            </a:r>
            <a:r>
              <a:rPr dirty="0"/>
              <a:t>, clear, and the methods specified in </a:t>
            </a:r>
            <a:r>
              <a:rPr dirty="0" err="1"/>
              <a:t>TreeIteratorInterface</a:t>
            </a:r>
            <a:r>
              <a:rPr dirty="0"/>
              <a:t> are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</a:t>
            </a:r>
          </a:p>
        </p:txBody>
      </p:sp>
      <p:sp>
        <p:nvSpPr>
          <p:cNvPr id="88" name="/** Copies the subtree rooted at this node.  */…"/>
          <p:cNvSpPr txBox="1"/>
          <p:nvPr/>
        </p:nvSpPr>
        <p:spPr>
          <a:xfrm>
            <a:off x="671151" y="1008641"/>
            <a:ext cx="6663263" cy="314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Copies the subtree rooted at this node.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copy()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newRoot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&lt;&gt;(data);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leftChild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newRoot.setLeftChild</a:t>
            </a:r>
            <a:r>
              <a:rPr dirty="0"/>
              <a:t>(</a:t>
            </a:r>
            <a:r>
              <a:rPr dirty="0" err="1"/>
              <a:t>leftChild.copy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rightChild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newRoot.setRightChild</a:t>
            </a:r>
            <a:r>
              <a:rPr dirty="0"/>
              <a:t>(</a:t>
            </a:r>
            <a:r>
              <a:rPr dirty="0" err="1"/>
              <a:t>rightChild.copy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newRoot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copy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</a:p>
        </p:txBody>
      </p:sp>
      <p:sp>
        <p:nvSpPr>
          <p:cNvPr id="9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247862"/>
            <a:ext cx="8229600" cy="8736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02336">
              <a:defRPr sz="1584"/>
            </a:pPr>
            <a:r>
              <a:rPr sz="2000" dirty="0"/>
              <a:t>Method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  <a:r>
              <a:rPr sz="2000" dirty="0"/>
              <a:t> can invoke 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sz="2000" dirty="0"/>
              <a:t> to copy the nodes from the two given subtrees</a:t>
            </a:r>
          </a:p>
        </p:txBody>
      </p:sp>
      <p:sp>
        <p:nvSpPr>
          <p:cNvPr id="92" name="private void initializeTree(T rootData,              BinaryTree&lt;T&gt; leftTree,              BinaryTree&lt;T&gt; rightTree)…"/>
          <p:cNvSpPr txBox="1"/>
          <p:nvPr/>
        </p:nvSpPr>
        <p:spPr>
          <a:xfrm>
            <a:off x="725407" y="1099488"/>
            <a:ext cx="7608405" cy="303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</a:t>
            </a:r>
            <a:r>
              <a:rPr dirty="0" err="1"/>
              <a:t>initializeTree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br>
              <a:rPr dirty="0"/>
            </a:br>
            <a:r>
              <a:rPr dirty="0"/>
              <a:t>												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br>
              <a:rPr dirty="0"/>
            </a:br>
            <a:r>
              <a:rPr dirty="0"/>
              <a:t>									 			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root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&lt;&gt;(</a:t>
            </a:r>
            <a:r>
              <a:rPr dirty="0" err="1"/>
              <a:t>rootData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!</a:t>
            </a:r>
            <a:r>
              <a:rPr dirty="0" err="1"/>
              <a:t>leftTree.isEmpty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root.setLeftChild</a:t>
            </a:r>
            <a:r>
              <a:rPr dirty="0"/>
              <a:t>(</a:t>
            </a:r>
            <a:r>
              <a:rPr dirty="0" err="1"/>
              <a:t>leftTree.root.copy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!</a:t>
            </a:r>
            <a:r>
              <a:rPr dirty="0" err="1"/>
              <a:t>rightTree.isEmpty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root.setRightChild</a:t>
            </a:r>
            <a:r>
              <a:rPr dirty="0"/>
              <a:t>(</a:t>
            </a:r>
            <a:r>
              <a:rPr dirty="0" err="1"/>
              <a:t>rightTree.root.copy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initializeTree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800">
              <a:defRPr sz="33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t> Accessor and Mutator Methods</a:t>
            </a:r>
          </a:p>
        </p:txBody>
      </p:sp>
      <p:sp>
        <p:nvSpPr>
          <p:cNvPr id="106" name="public void setRootData(T rootData)…"/>
          <p:cNvSpPr txBox="1"/>
          <p:nvPr/>
        </p:nvSpPr>
        <p:spPr>
          <a:xfrm>
            <a:off x="443971" y="807814"/>
            <a:ext cx="5891602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setRootData(T rootData)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root.setData(rootData);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setRootData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getRootData()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EmptyTreeException();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root.getData();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getRootData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setRootNode(BinaryNode&lt;T&gt; rootNode)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root = rootNode;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setRootNode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protected</a:t>
            </a:r>
            <a:r>
              <a:t> BinaryNode&lt;T&gt; getRootNode()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root;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getRootNode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3784"/>
            </a:lvl1pPr>
          </a:lstStyle>
          <a:p>
            <a:r>
              <a:t>Traversals That Use An Iterator (Part 1)</a:t>
            </a:r>
          </a:p>
        </p:txBody>
      </p:sp>
      <p:sp>
        <p:nvSpPr>
          <p:cNvPr id="135" name="private class InorderIterator implements Iterator&lt;T&gt;…"/>
          <p:cNvSpPr txBox="1"/>
          <p:nvPr/>
        </p:nvSpPr>
        <p:spPr>
          <a:xfrm>
            <a:off x="457200" y="1023714"/>
            <a:ext cx="6469172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InorderIterator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Iterator&lt;T&gt;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StackInterface&lt;BinaryNode&lt;T&gt;&gt; nodeStack;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BinaryNode&lt;T&gt; currentNode;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InorderIterator()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nodeStack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LinkedStack&lt;&gt;();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currentNode = root;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default constructor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remove()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UnsupportedOperationException();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remove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hasNext()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!nodeStack.isEmpty() ||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hasNext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3784"/>
            </a:lvl1pPr>
          </a:lstStyle>
          <a:p>
            <a:r>
              <a:t>Traversals That Use An Iterator (Part 2)</a:t>
            </a:r>
          </a:p>
        </p:txBody>
      </p:sp>
      <p:sp>
        <p:nvSpPr>
          <p:cNvPr id="139" name="public T next()…"/>
          <p:cNvSpPr txBox="1"/>
          <p:nvPr/>
        </p:nvSpPr>
        <p:spPr>
          <a:xfrm>
            <a:off x="406400" y="769714"/>
            <a:ext cx="7646663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next()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BinaryNode&lt;T&gt; nextNode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Find leftmost node with no left child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nodeStack.push(currentNode);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currentNode = currentNode.getLeftChild();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Get leftmost node, then move to its right subtree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(!nodeStack.isEmpty())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nextNode = nodeStack.pop();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 Assertion: nextNode != null, since nodeStack was not empty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 before the pop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currentNode = nextNode.getRightChild();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NoSuchElementException();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nextNode.getData();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next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InorderIterator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Traversing a binary tree recursively</a:t>
            </a:r>
          </a:p>
        </p:txBody>
      </p:sp>
      <p:sp>
        <p:nvSpPr>
          <p:cNvPr id="121" name="public void inorderTraverse()…"/>
          <p:cNvSpPr txBox="1"/>
          <p:nvPr/>
        </p:nvSpPr>
        <p:spPr>
          <a:xfrm>
            <a:off x="643944" y="1026002"/>
            <a:ext cx="5777221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inorderTraverse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inorderTraverse</a:t>
            </a:r>
            <a:r>
              <a:rPr dirty="0"/>
              <a:t>(root);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inorderTraverse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inorderTraverse</a:t>
            </a:r>
            <a:r>
              <a:rPr dirty="0"/>
              <a:t>(</a:t>
            </a:r>
            <a:r>
              <a:rPr dirty="0" err="1"/>
              <a:t>BinaryNode</a:t>
            </a:r>
            <a:r>
              <a:rPr dirty="0"/>
              <a:t>&lt;T&gt; node)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(node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inorderTraverse</a:t>
            </a:r>
            <a:r>
              <a:rPr dirty="0"/>
              <a:t>(</a:t>
            </a:r>
            <a:r>
              <a:rPr dirty="0" err="1"/>
              <a:t>node.getLeftChild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node.getData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inorderTraverse</a:t>
            </a:r>
            <a:r>
              <a:rPr dirty="0"/>
              <a:t>(</a:t>
            </a:r>
            <a:r>
              <a:rPr dirty="0" err="1"/>
              <a:t>node.getRightChild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inorderTraverse</a:t>
            </a:r>
            <a:endParaRPr dirty="0"/>
          </a:p>
        </p:txBody>
      </p:sp>
      <p:pic>
        <p:nvPicPr>
          <p:cNvPr id="122" name="A diagram shows a binary tree. The root node a is divided into 2 parent nodes b and c. The parent node b is again divided into 2 child nodes d and e. The parent node c is connected to node f and then node f is connected to node g.&#10;&#10;Picture 2" descr="A diagram shows a binary tree. The root node a is divided into 2 parent nodes b and c. The parent node b is again divided into 2 child nodes d and e. The parent node c is connected to node f and then node f is connected to node g.Picture 2"/>
          <p:cNvPicPr>
            <a:picLocks noChangeAspect="1"/>
          </p:cNvPicPr>
          <p:nvPr/>
        </p:nvPicPr>
        <p:blipFill>
          <a:blip r:embed="rId2">
            <a:extLst/>
          </a:blip>
          <a:srcRect l="792" t="742" r="807" b="759"/>
          <a:stretch>
            <a:fillRect/>
          </a:stretch>
        </p:blipFill>
        <p:spPr>
          <a:xfrm>
            <a:off x="5666016" y="2784991"/>
            <a:ext cx="3096984" cy="346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4" h="21492" extrusionOk="0">
                <a:moveTo>
                  <a:pt x="12362" y="5"/>
                </a:moveTo>
                <a:cubicBezTo>
                  <a:pt x="11063" y="-92"/>
                  <a:pt x="10253" y="1199"/>
                  <a:pt x="10960" y="2240"/>
                </a:cubicBezTo>
                <a:cubicBezTo>
                  <a:pt x="11049" y="2371"/>
                  <a:pt x="11120" y="2490"/>
                  <a:pt x="11120" y="2503"/>
                </a:cubicBezTo>
                <a:cubicBezTo>
                  <a:pt x="11120" y="2517"/>
                  <a:pt x="10081" y="3332"/>
                  <a:pt x="8811" y="4318"/>
                </a:cubicBezTo>
                <a:cubicBezTo>
                  <a:pt x="7541" y="5303"/>
                  <a:pt x="6460" y="6143"/>
                  <a:pt x="6410" y="6184"/>
                </a:cubicBezTo>
                <a:cubicBezTo>
                  <a:pt x="6330" y="6248"/>
                  <a:pt x="6287" y="6241"/>
                  <a:pt x="6078" y="6142"/>
                </a:cubicBezTo>
                <a:cubicBezTo>
                  <a:pt x="5548" y="5889"/>
                  <a:pt x="4831" y="5970"/>
                  <a:pt x="4377" y="6334"/>
                </a:cubicBezTo>
                <a:cubicBezTo>
                  <a:pt x="3711" y="6866"/>
                  <a:pt x="3666" y="7814"/>
                  <a:pt x="4274" y="8453"/>
                </a:cubicBezTo>
                <a:lnTo>
                  <a:pt x="4463" y="8654"/>
                </a:lnTo>
                <a:lnTo>
                  <a:pt x="3214" y="10552"/>
                </a:lnTo>
                <a:cubicBezTo>
                  <a:pt x="2527" y="11596"/>
                  <a:pt x="1944" y="12466"/>
                  <a:pt x="1920" y="12487"/>
                </a:cubicBezTo>
                <a:cubicBezTo>
                  <a:pt x="1896" y="12509"/>
                  <a:pt x="1723" y="12531"/>
                  <a:pt x="1534" y="12534"/>
                </a:cubicBezTo>
                <a:cubicBezTo>
                  <a:pt x="1078" y="12542"/>
                  <a:pt x="670" y="12711"/>
                  <a:pt x="389" y="13008"/>
                </a:cubicBezTo>
                <a:cubicBezTo>
                  <a:pt x="-441" y="13890"/>
                  <a:pt x="135" y="15283"/>
                  <a:pt x="1373" y="15388"/>
                </a:cubicBezTo>
                <a:cubicBezTo>
                  <a:pt x="2322" y="15469"/>
                  <a:pt x="3060" y="14839"/>
                  <a:pt x="3064" y="13945"/>
                </a:cubicBezTo>
                <a:cubicBezTo>
                  <a:pt x="3067" y="13391"/>
                  <a:pt x="2796" y="12980"/>
                  <a:pt x="2196" y="12635"/>
                </a:cubicBezTo>
                <a:cubicBezTo>
                  <a:pt x="2119" y="12590"/>
                  <a:pt x="2279" y="12318"/>
                  <a:pt x="3325" y="10722"/>
                </a:cubicBezTo>
                <a:cubicBezTo>
                  <a:pt x="3996" y="9698"/>
                  <a:pt x="4575" y="8833"/>
                  <a:pt x="4611" y="8800"/>
                </a:cubicBezTo>
                <a:cubicBezTo>
                  <a:pt x="4661" y="8752"/>
                  <a:pt x="4745" y="8755"/>
                  <a:pt x="4979" y="8814"/>
                </a:cubicBezTo>
                <a:cubicBezTo>
                  <a:pt x="5330" y="8902"/>
                  <a:pt x="5664" y="8874"/>
                  <a:pt x="6026" y="8726"/>
                </a:cubicBezTo>
                <a:cubicBezTo>
                  <a:pt x="6160" y="8671"/>
                  <a:pt x="6282" y="8638"/>
                  <a:pt x="6297" y="8652"/>
                </a:cubicBezTo>
                <a:cubicBezTo>
                  <a:pt x="6311" y="8666"/>
                  <a:pt x="6840" y="9580"/>
                  <a:pt x="7472" y="10683"/>
                </a:cubicBezTo>
                <a:lnTo>
                  <a:pt x="8622" y="12686"/>
                </a:lnTo>
                <a:lnTo>
                  <a:pt x="8353" y="12920"/>
                </a:lnTo>
                <a:cubicBezTo>
                  <a:pt x="7953" y="13265"/>
                  <a:pt x="7829" y="13526"/>
                  <a:pt x="7830" y="14031"/>
                </a:cubicBezTo>
                <a:cubicBezTo>
                  <a:pt x="7831" y="14379"/>
                  <a:pt x="7855" y="14488"/>
                  <a:pt x="7980" y="14712"/>
                </a:cubicBezTo>
                <a:cubicBezTo>
                  <a:pt x="8253" y="15200"/>
                  <a:pt x="8733" y="15453"/>
                  <a:pt x="9374" y="15452"/>
                </a:cubicBezTo>
                <a:cubicBezTo>
                  <a:pt x="10229" y="15451"/>
                  <a:pt x="10868" y="14843"/>
                  <a:pt x="10868" y="14031"/>
                </a:cubicBezTo>
                <a:cubicBezTo>
                  <a:pt x="10868" y="13427"/>
                  <a:pt x="10559" y="12977"/>
                  <a:pt x="9971" y="12726"/>
                </a:cubicBezTo>
                <a:cubicBezTo>
                  <a:pt x="9728" y="12622"/>
                  <a:pt x="9608" y="12604"/>
                  <a:pt x="9266" y="12618"/>
                </a:cubicBezTo>
                <a:cubicBezTo>
                  <a:pt x="9025" y="12627"/>
                  <a:pt x="8830" y="12610"/>
                  <a:pt x="8795" y="12578"/>
                </a:cubicBezTo>
                <a:cubicBezTo>
                  <a:pt x="8763" y="12548"/>
                  <a:pt x="8220" y="11617"/>
                  <a:pt x="7588" y="10511"/>
                </a:cubicBezTo>
                <a:lnTo>
                  <a:pt x="6439" y="8500"/>
                </a:lnTo>
                <a:lnTo>
                  <a:pt x="6591" y="8318"/>
                </a:lnTo>
                <a:cubicBezTo>
                  <a:pt x="7003" y="7833"/>
                  <a:pt x="7025" y="7161"/>
                  <a:pt x="6646" y="6604"/>
                </a:cubicBezTo>
                <a:lnTo>
                  <a:pt x="6486" y="6368"/>
                </a:lnTo>
                <a:lnTo>
                  <a:pt x="8806" y="4563"/>
                </a:lnTo>
                <a:cubicBezTo>
                  <a:pt x="10082" y="3571"/>
                  <a:pt x="11171" y="2731"/>
                  <a:pt x="11226" y="2695"/>
                </a:cubicBezTo>
                <a:cubicBezTo>
                  <a:pt x="11308" y="2641"/>
                  <a:pt x="11370" y="2647"/>
                  <a:pt x="11596" y="2742"/>
                </a:cubicBezTo>
                <a:cubicBezTo>
                  <a:pt x="12001" y="2911"/>
                  <a:pt x="12501" y="2901"/>
                  <a:pt x="12909" y="2715"/>
                </a:cubicBezTo>
                <a:cubicBezTo>
                  <a:pt x="13216" y="2574"/>
                  <a:pt x="13226" y="2573"/>
                  <a:pt x="13351" y="2666"/>
                </a:cubicBezTo>
                <a:cubicBezTo>
                  <a:pt x="13421" y="2717"/>
                  <a:pt x="14492" y="3547"/>
                  <a:pt x="15731" y="4509"/>
                </a:cubicBezTo>
                <a:lnTo>
                  <a:pt x="17982" y="6260"/>
                </a:lnTo>
                <a:lnTo>
                  <a:pt x="17840" y="6417"/>
                </a:lnTo>
                <a:cubicBezTo>
                  <a:pt x="17555" y="6734"/>
                  <a:pt x="17461" y="6974"/>
                  <a:pt x="17459" y="7388"/>
                </a:cubicBezTo>
                <a:cubicBezTo>
                  <a:pt x="17457" y="7837"/>
                  <a:pt x="17584" y="8136"/>
                  <a:pt x="17890" y="8414"/>
                </a:cubicBezTo>
                <a:lnTo>
                  <a:pt x="18077" y="8583"/>
                </a:lnTo>
                <a:lnTo>
                  <a:pt x="17375" y="9653"/>
                </a:lnTo>
                <a:cubicBezTo>
                  <a:pt x="16988" y="10241"/>
                  <a:pt x="16399" y="11139"/>
                  <a:pt x="16065" y="11649"/>
                </a:cubicBezTo>
                <a:lnTo>
                  <a:pt x="15460" y="12576"/>
                </a:lnTo>
                <a:lnTo>
                  <a:pt x="15071" y="12583"/>
                </a:lnTo>
                <a:cubicBezTo>
                  <a:pt x="14208" y="12599"/>
                  <a:pt x="13618" y="13118"/>
                  <a:pt x="13566" y="13903"/>
                </a:cubicBezTo>
                <a:cubicBezTo>
                  <a:pt x="13525" y="14536"/>
                  <a:pt x="13778" y="14989"/>
                  <a:pt x="14332" y="15273"/>
                </a:cubicBezTo>
                <a:cubicBezTo>
                  <a:pt x="14597" y="15409"/>
                  <a:pt x="14687" y="15428"/>
                  <a:pt x="15076" y="15428"/>
                </a:cubicBezTo>
                <a:cubicBezTo>
                  <a:pt x="15426" y="15427"/>
                  <a:pt x="15568" y="15401"/>
                  <a:pt x="15752" y="15310"/>
                </a:cubicBezTo>
                <a:lnTo>
                  <a:pt x="15983" y="15194"/>
                </a:lnTo>
                <a:lnTo>
                  <a:pt x="16449" y="15828"/>
                </a:lnTo>
                <a:cubicBezTo>
                  <a:pt x="17457" y="17205"/>
                  <a:pt x="18314" y="18396"/>
                  <a:pt x="18314" y="18417"/>
                </a:cubicBezTo>
                <a:cubicBezTo>
                  <a:pt x="18314" y="18430"/>
                  <a:pt x="18213" y="18501"/>
                  <a:pt x="18090" y="18577"/>
                </a:cubicBezTo>
                <a:cubicBezTo>
                  <a:pt x="17806" y="18753"/>
                  <a:pt x="17562" y="19110"/>
                  <a:pt x="17483" y="19467"/>
                </a:cubicBezTo>
                <a:cubicBezTo>
                  <a:pt x="17353" y="20049"/>
                  <a:pt x="17644" y="20662"/>
                  <a:pt x="18195" y="20969"/>
                </a:cubicBezTo>
                <a:cubicBezTo>
                  <a:pt x="18359" y="21060"/>
                  <a:pt x="18557" y="21144"/>
                  <a:pt x="18637" y="21156"/>
                </a:cubicBezTo>
                <a:cubicBezTo>
                  <a:pt x="19196" y="21236"/>
                  <a:pt x="19654" y="21123"/>
                  <a:pt x="20010" y="20817"/>
                </a:cubicBezTo>
                <a:cubicBezTo>
                  <a:pt x="20398" y="20483"/>
                  <a:pt x="20497" y="20265"/>
                  <a:pt x="20497" y="19745"/>
                </a:cubicBezTo>
                <a:cubicBezTo>
                  <a:pt x="20497" y="19229"/>
                  <a:pt x="20395" y="19002"/>
                  <a:pt x="20026" y="18690"/>
                </a:cubicBezTo>
                <a:cubicBezTo>
                  <a:pt x="19701" y="18416"/>
                  <a:pt x="19461" y="18333"/>
                  <a:pt x="18976" y="18326"/>
                </a:cubicBezTo>
                <a:cubicBezTo>
                  <a:pt x="18748" y="18323"/>
                  <a:pt x="18533" y="18302"/>
                  <a:pt x="18498" y="18282"/>
                </a:cubicBezTo>
                <a:cubicBezTo>
                  <a:pt x="18463" y="18262"/>
                  <a:pt x="17921" y="17535"/>
                  <a:pt x="17293" y="16667"/>
                </a:cubicBezTo>
                <a:lnTo>
                  <a:pt x="16152" y="15088"/>
                </a:lnTo>
                <a:lnTo>
                  <a:pt x="16291" y="14919"/>
                </a:lnTo>
                <a:cubicBezTo>
                  <a:pt x="16851" y="14233"/>
                  <a:pt x="16642" y="13221"/>
                  <a:pt x="15844" y="12760"/>
                </a:cubicBezTo>
                <a:cubicBezTo>
                  <a:pt x="15742" y="12701"/>
                  <a:pt x="15657" y="12645"/>
                  <a:pt x="15657" y="12635"/>
                </a:cubicBezTo>
                <a:cubicBezTo>
                  <a:pt x="15657" y="12607"/>
                  <a:pt x="18132" y="8838"/>
                  <a:pt x="18201" y="8760"/>
                </a:cubicBezTo>
                <a:cubicBezTo>
                  <a:pt x="18250" y="8704"/>
                  <a:pt x="18305" y="8703"/>
                  <a:pt x="18516" y="8763"/>
                </a:cubicBezTo>
                <a:cubicBezTo>
                  <a:pt x="20010" y="9183"/>
                  <a:pt x="21159" y="7526"/>
                  <a:pt x="20131" y="6434"/>
                </a:cubicBezTo>
                <a:cubicBezTo>
                  <a:pt x="19731" y="6010"/>
                  <a:pt x="18996" y="5849"/>
                  <a:pt x="18414" y="6058"/>
                </a:cubicBezTo>
                <a:lnTo>
                  <a:pt x="18153" y="6152"/>
                </a:lnTo>
                <a:lnTo>
                  <a:pt x="15841" y="4357"/>
                </a:lnTo>
                <a:cubicBezTo>
                  <a:pt x="14569" y="3370"/>
                  <a:pt x="13493" y="2534"/>
                  <a:pt x="13451" y="2498"/>
                </a:cubicBezTo>
                <a:cubicBezTo>
                  <a:pt x="13386" y="2443"/>
                  <a:pt x="13392" y="2409"/>
                  <a:pt x="13487" y="2284"/>
                </a:cubicBezTo>
                <a:cubicBezTo>
                  <a:pt x="13679" y="2033"/>
                  <a:pt x="13795" y="1622"/>
                  <a:pt x="13761" y="1313"/>
                </a:cubicBezTo>
                <a:cubicBezTo>
                  <a:pt x="13679" y="572"/>
                  <a:pt x="13136" y="64"/>
                  <a:pt x="12362" y="5"/>
                </a:cubicBezTo>
                <a:close/>
                <a:moveTo>
                  <a:pt x="2191" y="21313"/>
                </a:moveTo>
                <a:cubicBezTo>
                  <a:pt x="2165" y="21323"/>
                  <a:pt x="2157" y="21348"/>
                  <a:pt x="2157" y="21390"/>
                </a:cubicBezTo>
                <a:cubicBezTo>
                  <a:pt x="2157" y="21480"/>
                  <a:pt x="2204" y="21487"/>
                  <a:pt x="2733" y="21483"/>
                </a:cubicBezTo>
                <a:cubicBezTo>
                  <a:pt x="3168" y="21479"/>
                  <a:pt x="3300" y="21461"/>
                  <a:pt x="3280" y="21412"/>
                </a:cubicBezTo>
                <a:cubicBezTo>
                  <a:pt x="3255" y="21351"/>
                  <a:pt x="3124" y="21324"/>
                  <a:pt x="2933" y="21338"/>
                </a:cubicBezTo>
                <a:cubicBezTo>
                  <a:pt x="2676" y="21356"/>
                  <a:pt x="2499" y="21352"/>
                  <a:pt x="2338" y="21323"/>
                </a:cubicBezTo>
                <a:cubicBezTo>
                  <a:pt x="2262" y="21309"/>
                  <a:pt x="2217" y="21304"/>
                  <a:pt x="2191" y="21313"/>
                </a:cubicBezTo>
                <a:close/>
                <a:moveTo>
                  <a:pt x="3509" y="21321"/>
                </a:moveTo>
                <a:cubicBezTo>
                  <a:pt x="3493" y="21325"/>
                  <a:pt x="3485" y="21340"/>
                  <a:pt x="3485" y="21367"/>
                </a:cubicBezTo>
                <a:cubicBezTo>
                  <a:pt x="3485" y="21409"/>
                  <a:pt x="3543" y="21453"/>
                  <a:pt x="3611" y="21466"/>
                </a:cubicBezTo>
                <a:cubicBezTo>
                  <a:pt x="3846" y="21508"/>
                  <a:pt x="3871" y="21505"/>
                  <a:pt x="3838" y="21424"/>
                </a:cubicBezTo>
                <a:cubicBezTo>
                  <a:pt x="3820" y="21380"/>
                  <a:pt x="3777" y="21353"/>
                  <a:pt x="3743" y="21365"/>
                </a:cubicBezTo>
                <a:cubicBezTo>
                  <a:pt x="3709" y="21377"/>
                  <a:pt x="3636" y="21366"/>
                  <a:pt x="3582" y="21340"/>
                </a:cubicBezTo>
                <a:cubicBezTo>
                  <a:pt x="3547" y="21323"/>
                  <a:pt x="3524" y="21316"/>
                  <a:pt x="3509" y="21321"/>
                </a:cubicBezTo>
                <a:close/>
                <a:moveTo>
                  <a:pt x="705" y="21331"/>
                </a:moveTo>
                <a:cubicBezTo>
                  <a:pt x="285" y="21320"/>
                  <a:pt x="111" y="21333"/>
                  <a:pt x="111" y="21375"/>
                </a:cubicBezTo>
                <a:cubicBezTo>
                  <a:pt x="111" y="21407"/>
                  <a:pt x="122" y="21444"/>
                  <a:pt x="134" y="21456"/>
                </a:cubicBezTo>
                <a:cubicBezTo>
                  <a:pt x="174" y="21493"/>
                  <a:pt x="597" y="21480"/>
                  <a:pt x="639" y="21441"/>
                </a:cubicBezTo>
                <a:cubicBezTo>
                  <a:pt x="661" y="21421"/>
                  <a:pt x="724" y="21426"/>
                  <a:pt x="779" y="21453"/>
                </a:cubicBezTo>
                <a:cubicBezTo>
                  <a:pt x="843" y="21485"/>
                  <a:pt x="928" y="21485"/>
                  <a:pt x="1018" y="21453"/>
                </a:cubicBezTo>
                <a:cubicBezTo>
                  <a:pt x="1095" y="21426"/>
                  <a:pt x="1171" y="21423"/>
                  <a:pt x="1186" y="21446"/>
                </a:cubicBezTo>
                <a:cubicBezTo>
                  <a:pt x="1202" y="21470"/>
                  <a:pt x="1358" y="21483"/>
                  <a:pt x="1534" y="21476"/>
                </a:cubicBezTo>
                <a:cubicBezTo>
                  <a:pt x="1987" y="21457"/>
                  <a:pt x="1991" y="21456"/>
                  <a:pt x="1991" y="21402"/>
                </a:cubicBezTo>
                <a:cubicBezTo>
                  <a:pt x="1991" y="21375"/>
                  <a:pt x="1837" y="21352"/>
                  <a:pt x="1647" y="21350"/>
                </a:cubicBezTo>
                <a:cubicBezTo>
                  <a:pt x="1456" y="21348"/>
                  <a:pt x="1032" y="21339"/>
                  <a:pt x="705" y="2133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Non-recursive Traversal</a:t>
            </a:r>
          </a:p>
        </p:txBody>
      </p:sp>
      <p:sp>
        <p:nvSpPr>
          <p:cNvPr id="126" name="FIGURE 25-5 Using a stack to perform an in-order traversal of a binary tree"/>
          <p:cNvSpPr txBox="1">
            <a:spLocks noGrp="1"/>
          </p:cNvSpPr>
          <p:nvPr>
            <p:ph type="body" sz="quarter" idx="1"/>
          </p:nvPr>
        </p:nvSpPr>
        <p:spPr>
          <a:xfrm>
            <a:off x="457200" y="557415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393192">
              <a:defRPr sz="1892"/>
            </a:lvl1pPr>
          </a:lstStyle>
          <a:p>
            <a:r>
              <a:rPr sz="2000" b="0" dirty="0"/>
              <a:t>Using a stack to perform an in-order traversal of a binary tree</a:t>
            </a:r>
          </a:p>
        </p:txBody>
      </p:sp>
      <p:pic>
        <p:nvPicPr>
          <p:cNvPr id="127" name="A diagram represents a binary tree and the usage of a stack to perform an in order traversal of the binary tree.&#10;&#10;Picture 2" descr="A diagram represents a binary tree and the usage of a stack to perform an in order traversal of the binary tre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72183"/>
            <a:ext cx="8534400" cy="1956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3" y="132522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| Example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755" y="1192097"/>
            <a:ext cx="4263712" cy="3482934"/>
          </a:xfrm>
        </p:spPr>
        <p:txBody>
          <a:bodyPr>
            <a:normAutofit/>
          </a:bodyPr>
          <a:lstStyle/>
          <a:p>
            <a:r>
              <a:rPr lang="en-US" dirty="0"/>
              <a:t>Reconstruct the tree</a:t>
            </a:r>
          </a:p>
          <a:p>
            <a:pPr lvl="1"/>
            <a:r>
              <a:rPr lang="en-US" sz="2000" dirty="0"/>
              <a:t>[50, 29, 38, 21, 41] </a:t>
            </a:r>
          </a:p>
          <a:p>
            <a:r>
              <a:rPr lang="en-US" dirty="0"/>
              <a:t>Reconstruct a tree from 1+ traversals</a:t>
            </a:r>
          </a:p>
          <a:p>
            <a:r>
              <a:rPr lang="en-US" dirty="0"/>
              <a:t>What type of tree is this, Binary or BST?</a:t>
            </a:r>
          </a:p>
          <a:p>
            <a:r>
              <a:rPr lang="en-US" dirty="0"/>
              <a:t>Is it a heap?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3786" t="21440" r="52735" b="38397"/>
          <a:stretch/>
        </p:blipFill>
        <p:spPr bwMode="auto">
          <a:xfrm>
            <a:off x="669277" y="1167727"/>
            <a:ext cx="3696661" cy="2637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8196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828"/>
            </a:lvl1pPr>
          </a:lstStyle>
          <a:p>
            <a:r>
              <a:t>Using a Stack to Traverse a Binary Tree</a:t>
            </a:r>
          </a:p>
        </p:txBody>
      </p:sp>
      <p:pic>
        <p:nvPicPr>
          <p:cNvPr id="143" name="A diagram illustrates the usage of stack to traverse a binary tree in preorder " descr="A diagram illustrates the usage of stack to traverse a binary tree in preorder 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1229963"/>
            <a:ext cx="8534401" cy="196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A diagram illustrates the usage of stack to traverse a binary tree post order." descr="A diagram illustrates the usage of stack to traverse a binary tree post order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3615023"/>
            <a:ext cx="7807036" cy="1962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Non-recursive Traversal</a:t>
            </a:r>
          </a:p>
        </p:txBody>
      </p:sp>
      <p:sp>
        <p:nvSpPr>
          <p:cNvPr id="131" name="public void iterativeInorderTraverse()…"/>
          <p:cNvSpPr txBox="1"/>
          <p:nvPr/>
        </p:nvSpPr>
        <p:spPr>
          <a:xfrm>
            <a:off x="457200" y="680814"/>
            <a:ext cx="7646663" cy="541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iterativeInorderTraverse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StackInterface</a:t>
            </a:r>
            <a:r>
              <a:rPr dirty="0"/>
              <a:t>&lt;</a:t>
            </a:r>
            <a:r>
              <a:rPr dirty="0" err="1"/>
              <a:t>BinaryNode</a:t>
            </a:r>
            <a:r>
              <a:rPr dirty="0"/>
              <a:t>&lt;T&gt;&gt; </a:t>
            </a:r>
            <a:r>
              <a:rPr dirty="0" err="1"/>
              <a:t>nodeStack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currentNode</a:t>
            </a:r>
            <a:r>
              <a:rPr dirty="0"/>
              <a:t> = root;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</a:t>
            </a:r>
            <a:r>
              <a:rPr dirty="0" err="1"/>
              <a:t>nodeStack.isEmpty</a:t>
            </a:r>
            <a:r>
              <a:rPr dirty="0"/>
              <a:t>() ||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Find leftmost node with no left 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nodeStack.push</a:t>
            </a:r>
            <a:r>
              <a:rPr dirty="0"/>
              <a:t>(</a:t>
            </a:r>
            <a:r>
              <a:rPr dirty="0" err="1"/>
              <a:t>currentNode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currentNode.getLeftChild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Visit leftmost node, then traverse its right subtree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nodeStack.isEmpty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nodeStack.pop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/>
              <a:t>// Assertion: </a:t>
            </a:r>
            <a:r>
              <a:rPr dirty="0" err="1"/>
              <a:t>nextNode</a:t>
            </a:r>
            <a:r>
              <a:rPr dirty="0"/>
              <a:t> != null, since </a:t>
            </a:r>
            <a:r>
              <a:rPr dirty="0" err="1"/>
              <a:t>nodeStack</a:t>
            </a:r>
            <a:r>
              <a:rPr dirty="0"/>
              <a:t> was not empty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/>
              <a:t>// before the pop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nextNode.getData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nextNode.getRightChild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iterativeInorderTraverse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3696"/>
            </a:lvl1pPr>
          </a:lstStyle>
          <a:p>
            <a:r>
              <a:t>Using a Queue for Level-Order Traversal</a:t>
            </a:r>
          </a:p>
        </p:txBody>
      </p:sp>
      <p:pic>
        <p:nvPicPr>
          <p:cNvPr id="148" name="An illustration displays the usage of a queue to traverse a binary tree in level order.&#10;&#10;Picture 2" descr="An illustration displays the usage of a queue to traverse a binary tree in level order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324" y="795114"/>
            <a:ext cx="4581552" cy="4972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Representing General Trees</a:t>
            </a:r>
          </a:p>
        </p:txBody>
      </p:sp>
      <p:sp>
        <p:nvSpPr>
          <p:cNvPr id="163" name="FIGURE 25-8 A node for a general tree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03530"/>
          </a:xfrm>
          <a:prstGeom prst="rect">
            <a:avLst/>
          </a:prstGeom>
        </p:spPr>
        <p:txBody>
          <a:bodyPr>
            <a:no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A node for a general tree</a:t>
            </a:r>
          </a:p>
        </p:txBody>
      </p:sp>
      <p:pic>
        <p:nvPicPr>
          <p:cNvPr id="164" name="A diagram illustrates a node for a general tree. The data part of the node has a pointer pointing to the data object. The second part of the node has a pointer pointing to a list of child nodes.&#10;&#10;Picture 2" descr="A diagram illustrates a node for a general tree. The data part of the node has a pointer pointing to the data object. The second part of the node has a pointer pointing to a list of child node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176" y="1260631"/>
            <a:ext cx="6934200" cy="3566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Representing General Trees</a:t>
            </a:r>
          </a:p>
        </p:txBody>
      </p:sp>
      <p:pic>
        <p:nvPicPr>
          <p:cNvPr id="172" name="A diagram illustrates a general tree, an equivalent binary tree, and the same binary tree in a conventional form.&#10;&#10;Picture 2" descr="A diagram illustrates a general tree, an equivalent binary tree, and the same binary tree in a conventional form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243" y="1536911"/>
            <a:ext cx="3463315" cy="2134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Representing General Trees</a:t>
            </a:r>
          </a:p>
        </p:txBody>
      </p:sp>
      <p:sp>
        <p:nvSpPr>
          <p:cNvPr id="168" name="package TreePackage;…"/>
          <p:cNvSpPr txBox="1"/>
          <p:nvPr/>
        </p:nvSpPr>
        <p:spPr>
          <a:xfrm>
            <a:off x="630434" y="1310144"/>
            <a:ext cx="77714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java.util.Iterator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An interface for a node in a general tree.*/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GeneralNodeInterface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getData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setData</a:t>
            </a:r>
            <a:r>
              <a:rPr dirty="0"/>
              <a:t>(T </a:t>
            </a:r>
            <a:r>
              <a:rPr dirty="0" err="1"/>
              <a:t>newData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isLeaf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</a:t>
            </a:r>
            <a:r>
              <a:rPr dirty="0" err="1"/>
              <a:t>GeneralNodeInterface</a:t>
            </a:r>
            <a:r>
              <a:rPr dirty="0"/>
              <a:t>&lt;T&gt;&gt; </a:t>
            </a:r>
            <a:r>
              <a:rPr dirty="0" err="1"/>
              <a:t>getChildrenIterator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addChild</a:t>
            </a:r>
            <a:r>
              <a:rPr dirty="0"/>
              <a:t>(</a:t>
            </a:r>
            <a:r>
              <a:rPr dirty="0" err="1"/>
              <a:t>GeneralNodeInterface</a:t>
            </a:r>
            <a:r>
              <a:rPr dirty="0"/>
              <a:t>&lt;T&gt; </a:t>
            </a:r>
            <a:r>
              <a:rPr dirty="0" err="1"/>
              <a:t>newChild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GeneralNodeInterface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</a:t>
            </a:r>
            <a:r>
              <a:rPr lang="en-US" dirty="0"/>
              <a:t> Nodes</a:t>
            </a:r>
            <a:endParaRPr dirty="0"/>
          </a:p>
        </p:txBody>
      </p:sp>
      <p:pic>
        <p:nvPicPr>
          <p:cNvPr id="51" name="A diagram illustrates a node in a binary tree.&#10;&#10;Picture 1" descr="A diagram illustrates a node in a binary tree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326" y="1288832"/>
            <a:ext cx="6240148" cy="215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sz="3600" dirty="0"/>
              <a:t>(1</a:t>
            </a:r>
            <a:r>
              <a:rPr lang="en-US" sz="3600" dirty="0"/>
              <a:t> of 4</a:t>
            </a:r>
            <a:r>
              <a:rPr sz="3600" dirty="0"/>
              <a:t>)</a:t>
            </a:r>
            <a:endParaRPr dirty="0"/>
          </a:p>
        </p:txBody>
      </p:sp>
      <p:sp>
        <p:nvSpPr>
          <p:cNvPr id="55" name="package TreePackage;…"/>
          <p:cNvSpPr txBox="1"/>
          <p:nvPr/>
        </p:nvSpPr>
        <p:spPr>
          <a:xfrm>
            <a:off x="548433" y="925155"/>
            <a:ext cx="5385447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 class that represents nodes in a binary tree.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T             data;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leftChild</a:t>
            </a:r>
            <a:r>
              <a:rPr dirty="0"/>
              <a:t>;  </a:t>
            </a:r>
            <a:r>
              <a:rPr dirty="0">
                <a:solidFill>
                  <a:srgbClr val="008400"/>
                </a:solidFill>
              </a:rPr>
              <a:t>// Reference to left child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rightChild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Reference to right child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BinaryNode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dirty="0"/>
              <a:t>// Call next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BinaryNode</a:t>
            </a:r>
            <a:r>
              <a:rPr dirty="0"/>
              <a:t>(T </a:t>
            </a:r>
            <a:r>
              <a:rPr dirty="0" err="1"/>
              <a:t>dataPortion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dataPortion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dirty="0"/>
              <a:t>// Call next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BinaryNode</a:t>
            </a:r>
            <a:r>
              <a:rPr dirty="0"/>
              <a:t>(T </a:t>
            </a:r>
            <a:r>
              <a:rPr dirty="0" err="1"/>
              <a:t>dataPortion</a:t>
            </a:r>
            <a:r>
              <a:rPr dirty="0"/>
              <a:t>,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newLeftChild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newRightChild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data = </a:t>
            </a:r>
            <a:r>
              <a:rPr dirty="0" err="1"/>
              <a:t>dataPortion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leftChild</a:t>
            </a:r>
            <a:r>
              <a:rPr dirty="0"/>
              <a:t> = </a:t>
            </a:r>
            <a:r>
              <a:rPr dirty="0" err="1"/>
              <a:t>newLeftChild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rightChild</a:t>
            </a:r>
            <a:r>
              <a:rPr dirty="0"/>
              <a:t> = </a:t>
            </a:r>
            <a:r>
              <a:rPr dirty="0" err="1"/>
              <a:t>newRightChild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sz="3600" dirty="0"/>
              <a:t>(</a:t>
            </a:r>
            <a:r>
              <a:rPr lang="en-US" sz="3600" dirty="0"/>
              <a:t>2 of</a:t>
            </a:r>
            <a:r>
              <a:rPr sz="3600" dirty="0"/>
              <a:t> </a:t>
            </a:r>
            <a:r>
              <a:rPr lang="en-US" sz="3600" dirty="0"/>
              <a:t>4</a:t>
            </a:r>
            <a:r>
              <a:rPr sz="3600" dirty="0"/>
              <a:t>)</a:t>
            </a:r>
            <a:endParaRPr dirty="0"/>
          </a:p>
        </p:txBody>
      </p:sp>
      <p:sp>
        <p:nvSpPr>
          <p:cNvPr id="59" name="/** Retrieves the data portion of this node.…"/>
          <p:cNvSpPr txBox="1"/>
          <p:nvPr/>
        </p:nvSpPr>
        <p:spPr>
          <a:xfrm>
            <a:off x="342371" y="706214"/>
            <a:ext cx="5026374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Retrieves the data portion of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object in the data portion of the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getData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.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data;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getData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the data portion of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newData</a:t>
            </a:r>
            <a:r>
              <a:rPr dirty="0"/>
              <a:t>  The data object.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setData</a:t>
            </a:r>
            <a:r>
              <a:rPr dirty="0"/>
              <a:t>(T </a:t>
            </a:r>
            <a:r>
              <a:rPr dirty="0" err="1"/>
              <a:t>newData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data = </a:t>
            </a:r>
            <a:r>
              <a:rPr dirty="0" err="1"/>
              <a:t>newData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setData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Retrieves the left child of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A reference to this node's left child.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b="1" dirty="0" err="1"/>
              <a:t>getLeftChild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leftChild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getLeftChild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this node’s left child to a given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newLeftChild</a:t>
            </a:r>
            <a:r>
              <a:rPr dirty="0"/>
              <a:t>  A node that will be the left child.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setLeftChild</a:t>
            </a:r>
            <a:r>
              <a:rPr dirty="0"/>
              <a:t>(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newLeftChild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leftChild</a:t>
            </a:r>
            <a:r>
              <a:rPr dirty="0"/>
              <a:t> = </a:t>
            </a:r>
            <a:r>
              <a:rPr dirty="0" err="1"/>
              <a:t>newLeftChild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setLeftChild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sz="3600" dirty="0"/>
              <a:t>(</a:t>
            </a:r>
            <a:r>
              <a:rPr lang="en-US" sz="3600" dirty="0"/>
              <a:t>3 of 4</a:t>
            </a:r>
            <a:r>
              <a:rPr sz="3600" dirty="0"/>
              <a:t>)</a:t>
            </a:r>
            <a:endParaRPr dirty="0"/>
          </a:p>
        </p:txBody>
      </p:sp>
      <p:sp>
        <p:nvSpPr>
          <p:cNvPr id="63" name="/** Detects whether this node has a left child.…"/>
          <p:cNvSpPr txBox="1"/>
          <p:nvPr/>
        </p:nvSpPr>
        <p:spPr>
          <a:xfrm>
            <a:off x="342371" y="706214"/>
            <a:ext cx="5815051" cy="504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Detects whether this node has a left child.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node has a left child.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b="1" dirty="0" err="1"/>
              <a:t>hasLeftChild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leftChild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hasLeftChild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  Implementations of </a:t>
            </a:r>
            <a:r>
              <a:rPr dirty="0" err="1"/>
              <a:t>getRightChild</a:t>
            </a:r>
            <a:r>
              <a:rPr dirty="0"/>
              <a:t>, </a:t>
            </a:r>
            <a:r>
              <a:rPr dirty="0" err="1"/>
              <a:t>setRightChild</a:t>
            </a:r>
            <a:r>
              <a:rPr dirty="0"/>
              <a:t>, and </a:t>
            </a:r>
            <a:r>
              <a:rPr dirty="0" err="1"/>
              <a:t>hasRightChild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are here and are analogous to their left-child counterparts.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Detects whether this node is a leaf.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@return</a:t>
            </a:r>
            <a:r>
              <a:rPr dirty="0"/>
              <a:t>  True if the node is a leaf.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isLeaf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(</a:t>
            </a:r>
            <a:r>
              <a:rPr dirty="0" err="1"/>
              <a:t>leftChild</a:t>
            </a:r>
            <a:r>
              <a:rPr dirty="0"/>
              <a:t> ==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(</a:t>
            </a:r>
            <a:r>
              <a:rPr dirty="0" err="1"/>
              <a:t>rightChild</a:t>
            </a:r>
            <a:r>
              <a:rPr dirty="0"/>
              <a:t> ==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isLeaf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Counts the nodes in the subtree rooted at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number of nodes in the subtree rooted at this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b="1" dirty="0" err="1"/>
              <a:t>getNumberOfNodes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Coming later —— See Segment 25.10.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getNumberOfNodes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sz="3600" dirty="0"/>
              <a:t>(</a:t>
            </a:r>
            <a:r>
              <a:rPr lang="en-US" sz="3600" dirty="0"/>
              <a:t>4 of </a:t>
            </a:r>
            <a:r>
              <a:rPr sz="3600" dirty="0"/>
              <a:t>4)</a:t>
            </a:r>
            <a:endParaRPr dirty="0"/>
          </a:p>
        </p:txBody>
      </p:sp>
      <p:sp>
        <p:nvSpPr>
          <p:cNvPr id="67" name="/** Computes the height of the subtree rooted at this node.…"/>
          <p:cNvSpPr txBox="1"/>
          <p:nvPr/>
        </p:nvSpPr>
        <p:spPr>
          <a:xfrm>
            <a:off x="342371" y="706214"/>
            <a:ext cx="5566586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Computes the height of the subtree rooted at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height of the subtree rooted at this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b="1" dirty="0" err="1"/>
              <a:t>getHeigh</a:t>
            </a:r>
            <a:r>
              <a:rPr dirty="0" err="1"/>
              <a:t>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Coming later —- See Segment 25.10.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getHeight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Copies the subtree rooted at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root of a copy of the subtree rooted at this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b="1" dirty="0"/>
              <a:t>copy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Coming later —— See Segment 25.5.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copy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371" y="5103480"/>
            <a:ext cx="7012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“right child” </a:t>
            </a:r>
            <a:r>
              <a:rPr lang="en-US" sz="2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are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</a:t>
            </a:r>
            <a:r>
              <a:rPr lang="en-US" sz="2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(from these slides)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rPr lang="en-US" dirty="0" err="1"/>
              <a:t>getHeight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14" name="public int getHeight()…"/>
          <p:cNvSpPr txBox="1"/>
          <p:nvPr/>
        </p:nvSpPr>
        <p:spPr>
          <a:xfrm>
            <a:off x="574611" y="919014"/>
            <a:ext cx="7623136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this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Call private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BinaryNode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 node)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height 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(node !=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height 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Math.max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node.getLeftChild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()),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 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node.getRightChild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()));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height;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958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rPr lang="en-US" dirty="0" err="1"/>
              <a:t>getNumberOfNodes</a:t>
            </a:r>
            <a:r>
              <a:rPr lang="en-US" dirty="0"/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public int getNumberOfNodes()…"/>
          <p:cNvSpPr txBox="1"/>
          <p:nvPr/>
        </p:nvSpPr>
        <p:spPr>
          <a:xfrm>
            <a:off x="640726" y="1178560"/>
            <a:ext cx="6013349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getNumberOfNodes()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leftNumber 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rightNumber 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(left !=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leftNumber = left.getNumberOfNodes();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(right !=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rightNumber = right.getNumberOfNodes();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leftNumber + rightNumber;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getNumberOfNodes</a:t>
            </a:r>
          </a:p>
        </p:txBody>
      </p:sp>
    </p:spTree>
    <p:extLst>
      <p:ext uri="{BB962C8B-B14F-4D97-AF65-F5344CB8AC3E}">
        <p14:creationId xmlns:p14="http://schemas.microsoft.com/office/powerpoint/2010/main" val="17995069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2180</Words>
  <Application>Microsoft Office PowerPoint</Application>
  <PresentationFormat>On-screen Show (4:3)</PresentationFormat>
  <Paragraphs>356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Data Structures and Abstractions with Java</vt:lpstr>
      <vt:lpstr>Review | Example </vt:lpstr>
      <vt:lpstr>Binary Tree Nodes</vt:lpstr>
      <vt:lpstr>Binary Tree Node (1 of 4)</vt:lpstr>
      <vt:lpstr>Binary Tree Node (2 of 4)</vt:lpstr>
      <vt:lpstr>Binary Tree Node (3 of 4)</vt:lpstr>
      <vt:lpstr>Binary Tree Node (4 of 4)</vt:lpstr>
      <vt:lpstr>getHeight()</vt:lpstr>
      <vt:lpstr>getNumberOfNodes()</vt:lpstr>
      <vt:lpstr>Binary Tree | Interface </vt:lpstr>
      <vt:lpstr>Creating a Basic Binary Tree (Part 1)</vt:lpstr>
      <vt:lpstr>Creating a Basic Binary Tree (Part 2)</vt:lpstr>
      <vt:lpstr>The Method copy</vt:lpstr>
      <vt:lpstr>The Method initializeTree</vt:lpstr>
      <vt:lpstr>BinaryTree Accessor and Mutator Methods</vt:lpstr>
      <vt:lpstr>Traversals That Use An Iterator (Part 1)</vt:lpstr>
      <vt:lpstr>Traversals That Use An Iterator (Part 2)</vt:lpstr>
      <vt:lpstr>Traversing a binary tree recursively</vt:lpstr>
      <vt:lpstr>Non-recursive Traversal</vt:lpstr>
      <vt:lpstr>Using a Stack to Traverse a Binary Tree</vt:lpstr>
      <vt:lpstr>Non-recursive Traversal</vt:lpstr>
      <vt:lpstr>Using a Queue for Level-Order Traversal</vt:lpstr>
      <vt:lpstr>Representing General Trees</vt:lpstr>
      <vt:lpstr>Representing General Trees</vt:lpstr>
      <vt:lpstr>Representing General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64</cp:revision>
  <dcterms:modified xsi:type="dcterms:W3CDTF">2022-03-07T14:34:30Z</dcterms:modified>
</cp:coreProperties>
</file>