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 id="2147483668" r:id="rId3"/>
    <p:sldMasterId id="2147483673" r:id="rId4"/>
    <p:sldMasterId id="2147483681" r:id="rId5"/>
    <p:sldMasterId id="2147483727" r:id="rId6"/>
    <p:sldMasterId id="2147483735" r:id="rId7"/>
  </p:sldMasterIdLst>
  <p:notesMasterIdLst>
    <p:notesMasterId r:id="rId47"/>
  </p:notesMasterIdLst>
  <p:sldIdLst>
    <p:sldId id="256" r:id="rId8"/>
    <p:sldId id="425" r:id="rId9"/>
    <p:sldId id="431" r:id="rId10"/>
    <p:sldId id="433" r:id="rId11"/>
    <p:sldId id="438" r:id="rId12"/>
    <p:sldId id="412" r:id="rId13"/>
    <p:sldId id="407" r:id="rId14"/>
    <p:sldId id="423" r:id="rId15"/>
    <p:sldId id="414" r:id="rId16"/>
    <p:sldId id="276" r:id="rId17"/>
    <p:sldId id="277" r:id="rId18"/>
    <p:sldId id="278" r:id="rId19"/>
    <p:sldId id="427" r:id="rId20"/>
    <p:sldId id="424" r:id="rId21"/>
    <p:sldId id="410" r:id="rId22"/>
    <p:sldId id="411" r:id="rId23"/>
    <p:sldId id="518" r:id="rId24"/>
    <p:sldId id="505" r:id="rId25"/>
    <p:sldId id="506" r:id="rId26"/>
    <p:sldId id="262" r:id="rId27"/>
    <p:sldId id="263" r:id="rId28"/>
    <p:sldId id="403" r:id="rId29"/>
    <p:sldId id="435" r:id="rId30"/>
    <p:sldId id="264" r:id="rId31"/>
    <p:sldId id="388" r:id="rId32"/>
    <p:sldId id="391" r:id="rId33"/>
    <p:sldId id="347" r:id="rId34"/>
    <p:sldId id="348" r:id="rId35"/>
    <p:sldId id="349" r:id="rId36"/>
    <p:sldId id="350" r:id="rId37"/>
    <p:sldId id="436" r:id="rId38"/>
    <p:sldId id="437" r:id="rId39"/>
    <p:sldId id="421" r:id="rId40"/>
    <p:sldId id="360" r:id="rId41"/>
    <p:sldId id="439" r:id="rId42"/>
    <p:sldId id="362" r:id="rId43"/>
    <p:sldId id="363" r:id="rId44"/>
    <p:sldId id="364" r:id="rId45"/>
    <p:sldId id="365" r:id="rId4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AD7"/>
          </a:solidFill>
        </a:fill>
      </a:tcStyle>
    </a:wholeTbl>
    <a:band2H>
      <a:tcTxStyle/>
      <a:tcStyle>
        <a:tcBdr/>
        <a:fill>
          <a:solidFill>
            <a:srgbClr val="E7E7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4CA"/>
          </a:solidFill>
        </a:fill>
      </a:tcStyle>
    </a:wholeTbl>
    <a:band2H>
      <a:tcTxStyle/>
      <a:tcStyle>
        <a:tcBdr/>
        <a:fill>
          <a:solidFill>
            <a:srgbClr val="F6EB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26" autoAdjust="0"/>
    <p:restoredTop sz="82327" autoAdjust="0"/>
  </p:normalViewPr>
  <p:slideViewPr>
    <p:cSldViewPr snapToGrid="0">
      <p:cViewPr varScale="1">
        <p:scale>
          <a:sx n="67" d="100"/>
          <a:sy n="67" d="100"/>
        </p:scale>
        <p:origin x="192" y="78"/>
      </p:cViewPr>
      <p:guideLst/>
    </p:cSldViewPr>
  </p:slideViewPr>
  <p:outlineViewPr>
    <p:cViewPr>
      <p:scale>
        <a:sx n="33" d="100"/>
        <a:sy n="33" d="100"/>
      </p:scale>
      <p:origin x="0" y="-6816"/>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Arial"/>
      </a:defRPr>
    </a:lvl1pPr>
    <a:lvl2pPr indent="228600" defTabSz="457200" latinLnBrk="0">
      <a:defRPr sz="1200">
        <a:latin typeface="+mn-lt"/>
        <a:ea typeface="+mn-ea"/>
        <a:cs typeface="+mn-cs"/>
        <a:sym typeface="Arial"/>
      </a:defRPr>
    </a:lvl2pPr>
    <a:lvl3pPr indent="457200" defTabSz="457200" latinLnBrk="0">
      <a:defRPr sz="1200">
        <a:latin typeface="+mn-lt"/>
        <a:ea typeface="+mn-ea"/>
        <a:cs typeface="+mn-cs"/>
        <a:sym typeface="Arial"/>
      </a:defRPr>
    </a:lvl3pPr>
    <a:lvl4pPr indent="685800" defTabSz="457200" latinLnBrk="0">
      <a:defRPr sz="1200">
        <a:latin typeface="+mn-lt"/>
        <a:ea typeface="+mn-ea"/>
        <a:cs typeface="+mn-cs"/>
        <a:sym typeface="Arial"/>
      </a:defRPr>
    </a:lvl4pPr>
    <a:lvl5pPr indent="914400" defTabSz="457200" latinLnBrk="0">
      <a:defRPr sz="1200">
        <a:latin typeface="+mn-lt"/>
        <a:ea typeface="+mn-ea"/>
        <a:cs typeface="+mn-cs"/>
        <a:sym typeface="Arial"/>
      </a:defRPr>
    </a:lvl5pPr>
    <a:lvl6pPr indent="1143000" defTabSz="457200" latinLnBrk="0">
      <a:defRPr sz="1200">
        <a:latin typeface="+mn-lt"/>
        <a:ea typeface="+mn-ea"/>
        <a:cs typeface="+mn-cs"/>
        <a:sym typeface="Arial"/>
      </a:defRPr>
    </a:lvl6pPr>
    <a:lvl7pPr indent="1371600" defTabSz="457200" latinLnBrk="0">
      <a:defRPr sz="1200">
        <a:latin typeface="+mn-lt"/>
        <a:ea typeface="+mn-ea"/>
        <a:cs typeface="+mn-cs"/>
        <a:sym typeface="Arial"/>
      </a:defRPr>
    </a:lvl7pPr>
    <a:lvl8pPr indent="1600200" defTabSz="457200" latinLnBrk="0">
      <a:defRPr sz="1200">
        <a:latin typeface="+mn-lt"/>
        <a:ea typeface="+mn-ea"/>
        <a:cs typeface="+mn-cs"/>
        <a:sym typeface="Arial"/>
      </a:defRPr>
    </a:lvl8pPr>
    <a:lvl9pPr indent="1828800" defTabSz="457200" latinLnBrk="0">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geeksforgeeks.org/wildcards-in-java/"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maximize your learning experience, prepare for class prior each</a:t>
            </a:r>
            <a:r>
              <a:rPr lang="en-US" baseline="0" dirty="0"/>
              <a:t> week</a:t>
            </a:r>
            <a:endParaRPr lang="en-US" dirty="0"/>
          </a:p>
        </p:txBody>
      </p:sp>
    </p:spTree>
    <p:extLst>
      <p:ext uri="{BB962C8B-B14F-4D97-AF65-F5344CB8AC3E}">
        <p14:creationId xmlns:p14="http://schemas.microsoft.com/office/powerpoint/2010/main" val="2957885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are building the </a:t>
            </a:r>
            <a:r>
              <a:rPr lang="en-US" dirty="0" err="1"/>
              <a:t>OrderedPair</a:t>
            </a:r>
            <a:r>
              <a:rPr lang="en-US" dirty="0"/>
              <a:t> class to support</a:t>
            </a:r>
            <a:r>
              <a:rPr lang="en-US" baseline="0" dirty="0"/>
              <a:t> any type of data; following the established Pair interface (definition)</a:t>
            </a:r>
            <a:endParaRPr lang="en-US" dirty="0"/>
          </a:p>
        </p:txBody>
      </p:sp>
    </p:spTree>
    <p:extLst>
      <p:ext uri="{BB962C8B-B14F-4D97-AF65-F5344CB8AC3E}">
        <p14:creationId xmlns:p14="http://schemas.microsoft.com/office/powerpoint/2010/main" val="779588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1" dirty="0"/>
          </a:p>
        </p:txBody>
      </p:sp>
    </p:spTree>
    <p:extLst>
      <p:ext uri="{BB962C8B-B14F-4D97-AF65-F5344CB8AC3E}">
        <p14:creationId xmlns:p14="http://schemas.microsoft.com/office/powerpoint/2010/main" val="191313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 K, V &amp; T were used and they make sense</a:t>
            </a:r>
          </a:p>
          <a:p>
            <a:pPr marL="171450" indent="-171450">
              <a:buFont typeface="Arial" panose="020B0604020202020204" pitchFamily="34" charset="0"/>
              <a:buChar char="•"/>
            </a:pPr>
            <a:r>
              <a:rPr lang="en-US" dirty="0"/>
              <a:t>Any characters, such as, A, B, C &amp; D, could have been used.  </a:t>
            </a:r>
            <a:r>
              <a:rPr lang="en-US" b="1" dirty="0"/>
              <a:t>You should follow the “standard” naming conventions</a:t>
            </a:r>
          </a:p>
        </p:txBody>
      </p:sp>
    </p:spTree>
    <p:extLst>
      <p:ext uri="{BB962C8B-B14F-4D97-AF65-F5344CB8AC3E}">
        <p14:creationId xmlns:p14="http://schemas.microsoft.com/office/powerpoint/2010/main" val="3432074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two integer values, we know what </a:t>
            </a:r>
            <a:r>
              <a:rPr lang="en-US" b="1" dirty="0"/>
              <a:t>greater</a:t>
            </a:r>
            <a:r>
              <a:rPr lang="en-US" dirty="0"/>
              <a:t> means</a:t>
            </a:r>
          </a:p>
          <a:p>
            <a:pPr marL="171450" indent="-171450">
              <a:buFont typeface="Arial" panose="020B0604020202020204" pitchFamily="34" charset="0"/>
              <a:buChar char="•"/>
            </a:pPr>
            <a:r>
              <a:rPr lang="en-US" dirty="0"/>
              <a:t>For two apples, it’s as obvious </a:t>
            </a:r>
          </a:p>
          <a:p>
            <a:pPr marL="171450" indent="-171450">
              <a:buFont typeface="Arial" panose="020B0604020202020204" pitchFamily="34" charset="0"/>
              <a:buChar char="•"/>
            </a:pPr>
            <a:r>
              <a:rPr lang="en-US" dirty="0"/>
              <a:t>In fact, the compiler </a:t>
            </a:r>
            <a:r>
              <a:rPr lang="en-US" b="1" dirty="0"/>
              <a:t>does not </a:t>
            </a:r>
            <a:r>
              <a:rPr lang="en-US" dirty="0"/>
              <a:t>know what to do</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30781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compare two objects, we need to implement a “compare” method</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Is “s” better than “t”? We need to specify what “better” means</a:t>
            </a:r>
          </a:p>
        </p:txBody>
      </p:sp>
    </p:spTree>
    <p:extLst>
      <p:ext uri="{BB962C8B-B14F-4D97-AF65-F5344CB8AC3E}">
        <p14:creationId xmlns:p14="http://schemas.microsoft.com/office/powerpoint/2010/main" val="77740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compare two circles</a:t>
            </a:r>
            <a:r>
              <a:rPr lang="en-US" baseline="0" dirty="0"/>
              <a:t> (objects,) we will need to implement the </a:t>
            </a:r>
            <a:r>
              <a:rPr lang="en-US" baseline="0" dirty="0" err="1"/>
              <a:t>compareTo</a:t>
            </a:r>
            <a:r>
              <a:rPr lang="en-US" baseline="0" dirty="0"/>
              <a:t>()</a:t>
            </a:r>
          </a:p>
          <a:p>
            <a:pPr marL="171450" indent="-171450">
              <a:buFont typeface="Arial" panose="020B0604020202020204" pitchFamily="34" charset="0"/>
              <a:buChar char="•"/>
            </a:pPr>
            <a:r>
              <a:rPr lang="en-US" baseline="0" dirty="0"/>
              <a:t>We are able to utilize </a:t>
            </a:r>
            <a:r>
              <a:rPr lang="en-US" b="1" baseline="0" dirty="0"/>
              <a:t>the &lt; operator </a:t>
            </a:r>
            <a:r>
              <a:rPr lang="en-US" baseline="0" dirty="0"/>
              <a:t>because radius is a </a:t>
            </a:r>
            <a:r>
              <a:rPr lang="en-US" b="1" baseline="0" dirty="0"/>
              <a:t>double</a:t>
            </a:r>
          </a:p>
          <a:p>
            <a:pPr marL="171450" indent="-171450">
              <a:buFont typeface="Arial" panose="020B0604020202020204" pitchFamily="34" charset="0"/>
              <a:buChar char="•"/>
            </a:pPr>
            <a:r>
              <a:rPr lang="en-US" b="0" baseline="0" dirty="0"/>
              <a:t>Example: </a:t>
            </a:r>
            <a:r>
              <a:rPr lang="en-US" b="1" baseline="0" dirty="0"/>
              <a:t>What’s better, Planet Sun </a:t>
            </a:r>
            <a:r>
              <a:rPr lang="en-US" b="1" baseline="0"/>
              <a:t>or Venus?</a:t>
            </a:r>
            <a:endParaRPr lang="en-US" b="1" dirty="0"/>
          </a:p>
        </p:txBody>
      </p:sp>
    </p:spTree>
    <p:extLst>
      <p:ext uri="{BB962C8B-B14F-4D97-AF65-F5344CB8AC3E}">
        <p14:creationId xmlns:p14="http://schemas.microsoft.com/office/powerpoint/2010/main" val="1387822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a generic method</a:t>
            </a:r>
          </a:p>
          <a:p>
            <a:pPr marL="171450" indent="-171450">
              <a:buFont typeface="Arial" panose="020B0604020202020204" pitchFamily="34" charset="0"/>
              <a:buChar char="•"/>
            </a:pPr>
            <a:r>
              <a:rPr lang="en-US" dirty="0"/>
              <a:t>Why do we need </a:t>
            </a:r>
            <a:r>
              <a:rPr lang="en-US" dirty="0" err="1"/>
              <a:t>compareTo</a:t>
            </a:r>
            <a:r>
              <a:rPr lang="en-US" dirty="0"/>
              <a:t>()?</a:t>
            </a:r>
          </a:p>
        </p:txBody>
      </p:sp>
    </p:spTree>
    <p:extLst>
      <p:ext uri="{BB962C8B-B14F-4D97-AF65-F5344CB8AC3E}">
        <p14:creationId xmlns:p14="http://schemas.microsoft.com/office/powerpoint/2010/main" val="3469626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a:t>
            </a:r>
            <a:r>
              <a:rPr lang="en-US" baseline="0" dirty="0"/>
              <a:t> to learn the syntax</a:t>
            </a:r>
          </a:p>
          <a:p>
            <a:pPr marL="171450" indent="-171450">
              <a:buFont typeface="Arial" panose="020B0604020202020204" pitchFamily="34" charset="0"/>
              <a:buChar char="•"/>
            </a:pPr>
            <a:r>
              <a:rPr lang="en-US" baseline="0" dirty="0"/>
              <a:t>We are saying  that we are using an interface Comparable</a:t>
            </a:r>
            <a:endParaRPr lang="en-US" dirty="0"/>
          </a:p>
        </p:txBody>
      </p:sp>
    </p:spTree>
    <p:extLst>
      <p:ext uri="{BB962C8B-B14F-4D97-AF65-F5344CB8AC3E}">
        <p14:creationId xmlns:p14="http://schemas.microsoft.com/office/powerpoint/2010/main" val="108245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Read this article</a:t>
            </a:r>
          </a:p>
        </p:txBody>
      </p:sp>
    </p:spTree>
    <p:extLst>
      <p:ext uri="{BB962C8B-B14F-4D97-AF65-F5344CB8AC3E}">
        <p14:creationId xmlns:p14="http://schemas.microsoft.com/office/powerpoint/2010/main" val="2644552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https://www.geeksforgeeks.org/difference-between-and-equals-method-in-java/</a:t>
            </a:r>
          </a:p>
          <a:p>
            <a:pPr marL="171450" indent="-171450">
              <a:buFont typeface="Arial" panose="020B0604020202020204" pitchFamily="34" charset="0"/>
              <a:buChar char="•"/>
            </a:pPr>
            <a:r>
              <a:rPr lang="en-US" dirty="0"/>
              <a:t>Do you know why?  Read article …</a:t>
            </a:r>
          </a:p>
        </p:txBody>
      </p:sp>
    </p:spTree>
    <p:extLst>
      <p:ext uri="{BB962C8B-B14F-4D97-AF65-F5344CB8AC3E}">
        <p14:creationId xmlns:p14="http://schemas.microsoft.com/office/powerpoint/2010/main" val="2151846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maximize your learning experience, prepare for class prior each</a:t>
            </a:r>
            <a:r>
              <a:rPr lang="en-US" baseline="0" dirty="0"/>
              <a:t> week</a:t>
            </a:r>
            <a:endParaRPr lang="en-US" dirty="0"/>
          </a:p>
        </p:txBody>
      </p:sp>
    </p:spTree>
    <p:extLst>
      <p:ext uri="{BB962C8B-B14F-4D97-AF65-F5344CB8AC3E}">
        <p14:creationId xmlns:p14="http://schemas.microsoft.com/office/powerpoint/2010/main" val="1267143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Checkout below two generics references</a:t>
            </a:r>
          </a:p>
          <a:p>
            <a:pPr marL="171450" marR="0" lvl="1"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hlinkClick r:id="rId3"/>
              </a:rPr>
              <a:t>https://www.geeksforgeeks.org/wildcards-in-java/</a:t>
            </a:r>
            <a:endParaRPr lang="en-US" sz="2000" dirty="0"/>
          </a:p>
          <a:p>
            <a:pPr marL="171450" marR="0" lvl="1"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public static void add(List&lt;? extends Number&gt; list)</a:t>
            </a:r>
          </a:p>
          <a:p>
            <a:pPr marL="171450" marR="0" lvl="1"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https://docs.oracle.com/javase/8/docs/api/java/lang/Number.html</a:t>
            </a:r>
          </a:p>
          <a:p>
            <a:pPr marL="171450" marR="0" lvl="1"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p>
          <a:p>
            <a:pPr marL="171450" marR="0" lvl="1"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https://www.baeldung.com/java-generics-interview-questions</a:t>
            </a:r>
          </a:p>
          <a:p>
            <a:pPr marL="171450" marR="0" lvl="1"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p>
          <a:p>
            <a:pPr marL="171450" marR="0" lvl="1"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&lt;? extends …&gt; // higher, beyond</a:t>
            </a:r>
          </a:p>
          <a:p>
            <a:pPr marL="171450" marR="0" lvl="1"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&lt;? Super …&gt; // lower</a:t>
            </a:r>
          </a:p>
          <a:p>
            <a:pPr marL="171450" marR="0" lvl="1"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p>
          <a:p>
            <a:pPr marL="171450" marR="0" lvl="1"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027297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pair of values</a:t>
            </a:r>
            <a:r>
              <a:rPr lang="en-US" baseline="0" dirty="0"/>
              <a:t> of different types</a:t>
            </a:r>
          </a:p>
        </p:txBody>
      </p:sp>
    </p:spTree>
    <p:extLst>
      <p:ext uri="{BB962C8B-B14F-4D97-AF65-F5344CB8AC3E}">
        <p14:creationId xmlns:p14="http://schemas.microsoft.com/office/powerpoint/2010/main" val="3646634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“joe” and “</a:t>
            </a:r>
            <a:r>
              <a:rPr lang="en-US" dirty="0" err="1"/>
              <a:t>joePhone</a:t>
            </a:r>
            <a:r>
              <a:rPr lang="en-US" dirty="0"/>
              <a:t>” are two different types</a:t>
            </a:r>
          </a:p>
        </p:txBody>
      </p:sp>
    </p:spTree>
    <p:extLst>
      <p:ext uri="{BB962C8B-B14F-4D97-AF65-F5344CB8AC3E}">
        <p14:creationId xmlns:p14="http://schemas.microsoft.com/office/powerpoint/2010/main" val="218573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can implement generic methods (for a class,) instead of creating </a:t>
            </a:r>
            <a:r>
              <a:rPr lang="en-US" baseline="0" dirty="0"/>
              <a:t>a generic class</a:t>
            </a:r>
          </a:p>
          <a:p>
            <a:pPr marL="171450" indent="-171450">
              <a:buFont typeface="Arial" panose="020B0604020202020204" pitchFamily="34" charset="0"/>
              <a:buChar char="•"/>
            </a:pPr>
            <a:r>
              <a:rPr lang="en-US" baseline="0" dirty="0"/>
              <a:t>Be mindful about the generic method’s </a:t>
            </a:r>
            <a:r>
              <a:rPr lang="en-US" b="1" baseline="0" dirty="0"/>
              <a:t>syntax</a:t>
            </a:r>
            <a:endParaRPr lang="en-US" b="1" dirty="0"/>
          </a:p>
        </p:txBody>
      </p:sp>
    </p:spTree>
    <p:extLst>
      <p:ext uri="{BB962C8B-B14F-4D97-AF65-F5344CB8AC3E}">
        <p14:creationId xmlns:p14="http://schemas.microsoft.com/office/powerpoint/2010/main" val="1868380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a good idea to start implementing something specific first; then change it to a generic method </a:t>
            </a:r>
          </a:p>
        </p:txBody>
      </p:sp>
    </p:spTree>
    <p:extLst>
      <p:ext uri="{BB962C8B-B14F-4D97-AF65-F5344CB8AC3E}">
        <p14:creationId xmlns:p14="http://schemas.microsoft.com/office/powerpoint/2010/main" val="3511090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Why </a:t>
            </a:r>
            <a:r>
              <a:rPr lang="en-US" b="1" dirty="0"/>
              <a:t>E</a:t>
            </a:r>
            <a:r>
              <a:rPr lang="en-US" dirty="0"/>
              <a:t> and not </a:t>
            </a:r>
            <a:r>
              <a:rPr lang="en-US" b="1" dirty="0"/>
              <a:t>T</a:t>
            </a:r>
            <a:r>
              <a:rPr lang="en-US" dirty="0"/>
              <a:t>?</a:t>
            </a:r>
          </a:p>
          <a:p>
            <a:pPr marL="171450" indent="-171450">
              <a:buFont typeface="Arial" panose="020B0604020202020204" pitchFamily="34" charset="0"/>
              <a:buChar char="•"/>
            </a:pPr>
            <a:r>
              <a:rPr lang="en-US" dirty="0"/>
              <a:t>Syntax of a generic method</a:t>
            </a:r>
          </a:p>
          <a:p>
            <a:pPr marL="171450" marR="0" lvl="8"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6E7069"/>
                </a:solidFill>
                <a:effectLst/>
                <a:uLnTx/>
                <a:uFillTx/>
                <a:latin typeface="Courier New" pitchFamily="49" charset="0"/>
                <a:ea typeface="+mn-ea"/>
                <a:cs typeface="+mn-cs"/>
              </a:rPr>
              <a:t>   public static </a:t>
            </a:r>
            <a:r>
              <a:rPr kumimoji="0" lang="en-US" sz="1200" b="1" i="0" u="none" strike="noStrike" kern="1200" cap="none" spc="0" normalizeH="0" baseline="0" noProof="0" dirty="0">
                <a:ln>
                  <a:noFill/>
                </a:ln>
                <a:solidFill>
                  <a:srgbClr val="7030A0"/>
                </a:solidFill>
                <a:effectLst/>
                <a:uLnTx/>
                <a:uFillTx/>
                <a:latin typeface="Courier New" pitchFamily="49" charset="0"/>
                <a:ea typeface="+mn-ea"/>
                <a:cs typeface="+mn-cs"/>
              </a:rPr>
              <a:t>&lt;E&gt;</a:t>
            </a:r>
            <a:r>
              <a:rPr kumimoji="0" lang="en-US" sz="1200" b="0" i="0" u="none" strike="noStrike" kern="1200" cap="none" spc="0" normalizeH="0" baseline="0" noProof="0" dirty="0">
                <a:ln>
                  <a:noFill/>
                </a:ln>
                <a:solidFill>
                  <a:srgbClr val="6E7069"/>
                </a:solidFill>
                <a:effectLst/>
                <a:uLnTx/>
                <a:uFillTx/>
                <a:latin typeface="Courier New" pitchFamily="49" charset="0"/>
                <a:ea typeface="+mn-ea"/>
                <a:cs typeface="+mn-cs"/>
              </a:rPr>
              <a:t> void print(</a:t>
            </a:r>
            <a:r>
              <a:rPr lang="en-US" sz="1200" b="1" kern="1200" dirty="0">
                <a:solidFill>
                  <a:srgbClr val="7030A0"/>
                </a:solidFill>
                <a:latin typeface="Courier New" pitchFamily="49" charset="0"/>
              </a:rPr>
              <a:t>E</a:t>
            </a:r>
            <a:r>
              <a:rPr kumimoji="0" lang="en-US" sz="1200" b="0" i="0" u="none" strike="noStrike" kern="1200" cap="none" spc="0" normalizeH="0" baseline="0" noProof="0" dirty="0">
                <a:ln>
                  <a:noFill/>
                </a:ln>
                <a:solidFill>
                  <a:srgbClr val="6E7069"/>
                </a:solidFill>
                <a:effectLst/>
                <a:uLnTx/>
                <a:uFillTx/>
                <a:latin typeface="Courier New" pitchFamily="49" charset="0"/>
                <a:ea typeface="+mn-ea"/>
                <a:cs typeface="+mn-cs"/>
              </a:rPr>
              <a:t>[] a) { …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4229251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 can be a challenge to fix a generic</a:t>
            </a:r>
            <a:r>
              <a:rPr lang="en-US" baseline="0" dirty="0"/>
              <a:t> error, including a (generic) syntax error</a:t>
            </a:r>
            <a:r>
              <a:rPr lang="en-US" dirty="0"/>
              <a:t> </a:t>
            </a:r>
            <a:endParaRPr lang="en-US" b="1" baseline="0" dirty="0"/>
          </a:p>
          <a:p>
            <a:pPr marL="171450" indent="-171450">
              <a:buFont typeface="Arial" panose="020B0604020202020204" pitchFamily="34" charset="0"/>
              <a:buChar char="•"/>
            </a:pPr>
            <a:r>
              <a:rPr lang="en-US" baseline="0" dirty="0"/>
              <a:t>What’s the problem then?</a:t>
            </a:r>
            <a:endParaRPr lang="en-US" dirty="0"/>
          </a:p>
        </p:txBody>
      </p:sp>
    </p:spTree>
    <p:extLst>
      <p:ext uri="{BB962C8B-B14F-4D97-AF65-F5344CB8AC3E}">
        <p14:creationId xmlns:p14="http://schemas.microsoft.com/office/powerpoint/2010/main" val="1062863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 can be a challenge to fix a generic</a:t>
            </a:r>
            <a:r>
              <a:rPr lang="en-US" baseline="0" dirty="0"/>
              <a:t> error, including a (generic) syntax error</a:t>
            </a:r>
            <a:r>
              <a:rPr lang="en-US" dirty="0"/>
              <a:t> </a:t>
            </a:r>
            <a:endParaRPr lang="en-US" b="1" baseline="0" dirty="0"/>
          </a:p>
          <a:p>
            <a:pPr marL="171450" indent="-171450">
              <a:buFont typeface="Arial" panose="020B0604020202020204" pitchFamily="34" charset="0"/>
              <a:buChar char="•"/>
            </a:pPr>
            <a:r>
              <a:rPr lang="en-US" baseline="0" dirty="0"/>
              <a:t>What’s the problem then?</a:t>
            </a:r>
          </a:p>
          <a:p>
            <a:pPr marL="171450" indent="-171450">
              <a:buFont typeface="Arial" panose="020B0604020202020204" pitchFamily="34" charset="0"/>
              <a:buChar char="•"/>
            </a:pPr>
            <a:r>
              <a:rPr lang="en-US" dirty="0"/>
              <a:t>https://blogs.oracle.com/javamagazine/post/understanding-java-generics-part-2-the-hard-part</a:t>
            </a:r>
          </a:p>
        </p:txBody>
      </p:sp>
    </p:spTree>
    <p:extLst>
      <p:ext uri="{BB962C8B-B14F-4D97-AF65-F5344CB8AC3E}">
        <p14:creationId xmlns:p14="http://schemas.microsoft.com/office/powerpoint/2010/main" val="80817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 mindful</a:t>
            </a:r>
            <a:r>
              <a:rPr lang="en-US" baseline="0" dirty="0"/>
              <a:t> if you are doing a “</a:t>
            </a:r>
            <a:r>
              <a:rPr lang="en-US" b="1" baseline="0" dirty="0"/>
              <a:t>new</a:t>
            </a:r>
            <a:r>
              <a:rPr lang="en-US" baseline="0" dirty="0"/>
              <a:t>” inside a generic</a:t>
            </a:r>
            <a:endParaRPr lang="en-US" dirty="0"/>
          </a:p>
        </p:txBody>
      </p:sp>
    </p:spTree>
    <p:extLst>
      <p:ext uri="{BB962C8B-B14F-4D97-AF65-F5344CB8AC3E}">
        <p14:creationId xmlns:p14="http://schemas.microsoft.com/office/powerpoint/2010/main" val="2731819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423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maximize your learning experience, prepare for class prior each</a:t>
            </a:r>
            <a:r>
              <a:rPr lang="en-US" baseline="0" dirty="0"/>
              <a:t> week</a:t>
            </a:r>
            <a:endParaRPr lang="en-US" dirty="0"/>
          </a:p>
        </p:txBody>
      </p:sp>
    </p:spTree>
    <p:extLst>
      <p:ext uri="{BB962C8B-B14F-4D97-AF65-F5344CB8AC3E}">
        <p14:creationId xmlns:p14="http://schemas.microsoft.com/office/powerpoint/2010/main" val="420000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can specify a generic data type for an interface also</a:t>
            </a:r>
          </a:p>
        </p:txBody>
      </p:sp>
    </p:spTree>
    <p:extLst>
      <p:ext uri="{BB962C8B-B14F-4D97-AF65-F5344CB8AC3E}">
        <p14:creationId xmlns:p14="http://schemas.microsoft.com/office/powerpoint/2010/main" val="2098242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Source: https://blogs.oracle.com/javamagazine/post/understanding-java-generics-part-1-principles-and-fundamentals</a:t>
            </a:r>
          </a:p>
          <a:p>
            <a:pPr marL="171450" indent="-171450">
              <a:buFont typeface="Arial" panose="020B0604020202020204" pitchFamily="34" charset="0"/>
              <a:buChar char="•"/>
            </a:pPr>
            <a:r>
              <a:rPr lang="en-US" dirty="0"/>
              <a:t>We can specify a generic data type for an interface also</a:t>
            </a:r>
          </a:p>
        </p:txBody>
      </p:sp>
    </p:spTree>
    <p:extLst>
      <p:ext uri="{BB962C8B-B14F-4D97-AF65-F5344CB8AC3E}">
        <p14:creationId xmlns:p14="http://schemas.microsoft.com/office/powerpoint/2010/main" val="2495595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solidFill>
                  <a:srgbClr val="6E7069"/>
                </a:solidFill>
                <a:latin typeface="Courier New" pitchFamily="49" charset="0"/>
              </a:rPr>
              <a:t>Q: array vs. </a:t>
            </a:r>
            <a:r>
              <a:rPr lang="en-US" sz="1200" dirty="0" err="1">
                <a:solidFill>
                  <a:srgbClr val="6E7069"/>
                </a:solidFill>
                <a:latin typeface="Courier New" pitchFamily="49" charset="0"/>
              </a:rPr>
              <a:t>ArrayList</a:t>
            </a:r>
            <a:endParaRPr lang="en-US" sz="1200" dirty="0">
              <a:solidFill>
                <a:srgbClr val="6E7069"/>
              </a:solidFill>
              <a:latin typeface="Courier New" pitchFamily="49" charset="0"/>
            </a:endParaRPr>
          </a:p>
          <a:p>
            <a:pPr marL="171450" indent="-171450">
              <a:buFont typeface="Arial" panose="020B0604020202020204" pitchFamily="34" charset="0"/>
              <a:buChar char="•"/>
            </a:pPr>
            <a:r>
              <a:rPr lang="en-US" sz="1200" dirty="0" err="1">
                <a:solidFill>
                  <a:srgbClr val="6E7069"/>
                </a:solidFill>
                <a:latin typeface="Courier New" pitchFamily="49" charset="0"/>
              </a:rPr>
              <a:t>ArrayList</a:t>
            </a:r>
            <a:r>
              <a:rPr lang="en-US" sz="1200" dirty="0">
                <a:solidFill>
                  <a:srgbClr val="6E7069"/>
                </a:solidFill>
                <a:latin typeface="Courier New" pitchFamily="49" charset="0"/>
              </a:rPr>
              <a:t>&lt;</a:t>
            </a:r>
            <a:r>
              <a:rPr lang="en-US" sz="1200" b="1" dirty="0">
                <a:solidFill>
                  <a:srgbClr val="7030A0"/>
                </a:solidFill>
                <a:latin typeface="Courier New" pitchFamily="49" charset="0"/>
              </a:rPr>
              <a:t>Banana</a:t>
            </a:r>
            <a:r>
              <a:rPr lang="en-US" sz="1200" dirty="0">
                <a:solidFill>
                  <a:srgbClr val="6E7069"/>
                </a:solidFill>
                <a:latin typeface="Courier New" pitchFamily="49" charset="0"/>
              </a:rPr>
              <a:t>&gt; // Banana</a:t>
            </a:r>
            <a:r>
              <a:rPr lang="en-US" sz="1200" baseline="0" dirty="0">
                <a:solidFill>
                  <a:srgbClr val="6E7069"/>
                </a:solidFill>
                <a:latin typeface="Courier New" pitchFamily="49" charset="0"/>
              </a:rPr>
              <a:t> is a class</a:t>
            </a:r>
          </a:p>
          <a:p>
            <a:pPr marL="171450" indent="-171450">
              <a:buFont typeface="Arial" panose="020B0604020202020204" pitchFamily="34" charset="0"/>
              <a:buChar char="•"/>
            </a:pPr>
            <a:r>
              <a:rPr lang="en-US" sz="1200" dirty="0" err="1">
                <a:solidFill>
                  <a:srgbClr val="6E7069"/>
                </a:solidFill>
                <a:latin typeface="Courier New" pitchFamily="49" charset="0"/>
              </a:rPr>
              <a:t>ArrayList</a:t>
            </a:r>
            <a:r>
              <a:rPr lang="en-US" sz="1200" dirty="0">
                <a:solidFill>
                  <a:srgbClr val="6E7069"/>
                </a:solidFill>
                <a:latin typeface="Courier New" pitchFamily="49" charset="0"/>
              </a:rPr>
              <a:t>&lt;</a:t>
            </a:r>
            <a:r>
              <a:rPr lang="en-US" sz="1200" b="1" dirty="0">
                <a:solidFill>
                  <a:srgbClr val="7030A0"/>
                </a:solidFill>
                <a:latin typeface="Courier New" pitchFamily="49" charset="0"/>
              </a:rPr>
              <a:t>Integer</a:t>
            </a:r>
            <a:r>
              <a:rPr lang="en-US" sz="1200" dirty="0">
                <a:solidFill>
                  <a:srgbClr val="6E7069"/>
                </a:solidFill>
                <a:latin typeface="Courier New" pitchFamily="49" charset="0"/>
              </a:rPr>
              <a:t>&gt;</a:t>
            </a:r>
            <a:endParaRPr lang="en-US" dirty="0"/>
          </a:p>
        </p:txBody>
      </p:sp>
    </p:spTree>
    <p:extLst>
      <p:ext uri="{BB962C8B-B14F-4D97-AF65-F5344CB8AC3E}">
        <p14:creationId xmlns:p14="http://schemas.microsoft.com/office/powerpoint/2010/main" val="3043472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Q: Why is List an interface?</a:t>
            </a:r>
          </a:p>
        </p:txBody>
      </p:sp>
    </p:spTree>
    <p:extLst>
      <p:ext uri="{BB962C8B-B14F-4D97-AF65-F5344CB8AC3E}">
        <p14:creationId xmlns:p14="http://schemas.microsoft.com/office/powerpoint/2010/main" val="4176147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Without generic, we would need to implement the “same” class multiple times in order to support different data type </a:t>
            </a:r>
          </a:p>
        </p:txBody>
      </p:sp>
    </p:spTree>
    <p:extLst>
      <p:ext uri="{BB962C8B-B14F-4D97-AF65-F5344CB8AC3E}">
        <p14:creationId xmlns:p14="http://schemas.microsoft.com/office/powerpoint/2010/main" val="693556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Pairable is a generic interface</a:t>
            </a:r>
          </a:p>
          <a:p>
            <a:pPr marL="171450" indent="-171450">
              <a:buFont typeface="Arial" panose="020B0604020202020204" pitchFamily="34" charset="0"/>
              <a:buChar char="•"/>
            </a:pPr>
            <a:r>
              <a:rPr lang="en-US" dirty="0"/>
              <a:t>Interface vs. class</a:t>
            </a:r>
          </a:p>
        </p:txBody>
      </p:sp>
    </p:spTree>
    <p:extLst>
      <p:ext uri="{BB962C8B-B14F-4D97-AF65-F5344CB8AC3E}">
        <p14:creationId xmlns:p14="http://schemas.microsoft.com/office/powerpoint/2010/main" val="361724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5e Title Slide">
    <p:spTree>
      <p:nvGrpSpPr>
        <p:cNvPr id="1" name=""/>
        <p:cNvGrpSpPr/>
        <p:nvPr/>
      </p:nvGrpSpPr>
      <p:grpSpPr>
        <a:xfrm>
          <a:off x="0" y="0"/>
          <a:ext cx="0" cy="0"/>
          <a:chOff x="0" y="0"/>
          <a:chExt cx="0" cy="0"/>
        </a:xfrm>
      </p:grpSpPr>
      <p:sp>
        <p:nvSpPr>
          <p:cNvPr id="13" name="Shape 18"/>
          <p:cNvSpPr/>
          <p:nvPr/>
        </p:nvSpPr>
        <p:spPr>
          <a:xfrm>
            <a:off x="0" y="0"/>
            <a:ext cx="9144000" cy="3886200"/>
          </a:xfrm>
          <a:prstGeom prst="rect">
            <a:avLst/>
          </a:prstGeom>
          <a:solidFill>
            <a:srgbClr val="007FA3"/>
          </a:solidFill>
          <a:ln w="25400">
            <a:solidFill>
              <a:srgbClr val="007FA3"/>
            </a:solidFill>
          </a:ln>
        </p:spPr>
        <p:txBody>
          <a:bodyPr lIns="45719" rIns="45719" anchor="ctr"/>
          <a:lstStyle/>
          <a:p>
            <a:pPr algn="ctr">
              <a:defRPr sz="1800">
                <a:solidFill>
                  <a:srgbClr val="FFFFFF"/>
                </a:solidFill>
              </a:defRPr>
            </a:pPr>
            <a:endParaRPr/>
          </a:p>
        </p:txBody>
      </p:sp>
      <p:sp>
        <p:nvSpPr>
          <p:cNvPr id="14" name="Title Text"/>
          <p:cNvSpPr txBox="1">
            <a:spLocks noGrp="1"/>
          </p:cNvSpPr>
          <p:nvPr>
            <p:ph type="title"/>
          </p:nvPr>
        </p:nvSpPr>
        <p:spPr>
          <a:xfrm>
            <a:off x="685800" y="762000"/>
            <a:ext cx="7772400" cy="2838451"/>
          </a:xfrm>
          <a:prstGeom prst="rect">
            <a:avLst/>
          </a:prstGeom>
        </p:spPr>
        <p:txBody>
          <a:bodyPr/>
          <a:lstStyle>
            <a:lvl1pPr>
              <a:defRPr sz="3600">
                <a:solidFill>
                  <a:srgbClr val="FFFFFF"/>
                </a:solidFill>
              </a:defRPr>
            </a:lvl1pPr>
          </a:lstStyle>
          <a:p>
            <a:r>
              <a:t>Title Text</a:t>
            </a:r>
          </a:p>
        </p:txBody>
      </p:sp>
      <p:sp>
        <p:nvSpPr>
          <p:cNvPr id="15" name="Body Level One…"/>
          <p:cNvSpPr txBox="1">
            <a:spLocks noGrp="1"/>
          </p:cNvSpPr>
          <p:nvPr>
            <p:ph type="body" sz="half" idx="1"/>
          </p:nvPr>
        </p:nvSpPr>
        <p:spPr>
          <a:xfrm>
            <a:off x="674687" y="3962400"/>
            <a:ext cx="7794626" cy="1752600"/>
          </a:xfrm>
          <a:prstGeom prst="rect">
            <a:avLst/>
          </a:prstGeom>
        </p:spPr>
        <p:txBody>
          <a:bodyPr/>
          <a:lstStyle>
            <a:lvl1pPr marL="0" indent="0">
              <a:spcBef>
                <a:spcPts val="0"/>
              </a:spcBef>
              <a:buClrTx/>
              <a:buSzTx/>
              <a:buFontTx/>
              <a:buNone/>
              <a:defRPr sz="4400"/>
            </a:lvl1pPr>
            <a:lvl2pPr marL="0" indent="457200">
              <a:spcBef>
                <a:spcPts val="0"/>
              </a:spcBef>
              <a:buClrTx/>
              <a:buSzTx/>
              <a:buFontTx/>
              <a:buNone/>
              <a:defRPr sz="4400"/>
            </a:lvl2pPr>
            <a:lvl3pPr marL="0" indent="914400">
              <a:spcBef>
                <a:spcPts val="0"/>
              </a:spcBef>
              <a:buClrTx/>
              <a:buSzTx/>
              <a:buFontTx/>
              <a:buNone/>
              <a:defRPr sz="4400"/>
            </a:lvl3pPr>
            <a:lvl4pPr marL="0" indent="1371600">
              <a:spcBef>
                <a:spcPts val="0"/>
              </a:spcBef>
              <a:buClrTx/>
              <a:buSzTx/>
              <a:buFontTx/>
              <a:buNone/>
              <a:defRPr sz="4400"/>
            </a:lvl4pPr>
            <a:lvl5pPr marL="0" indent="1828800">
              <a:spcBef>
                <a:spcPts val="0"/>
              </a:spcBef>
              <a:buClrTx/>
              <a:buSzTx/>
              <a:buFontTx/>
              <a:buNone/>
              <a:defRPr sz="4400"/>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8789857" y="97180"/>
            <a:ext cx="231238" cy="21466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828655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249435" y="-1"/>
            <a:ext cx="8513565" cy="807816"/>
          </a:xfrm>
          <a:prstGeom prst="rect">
            <a:avLst/>
          </a:prstGeom>
        </p:spPr>
        <p:txBody>
          <a:bodyPr/>
          <a:lstStyle/>
          <a:p>
            <a:r>
              <a:t>Title Text</a:t>
            </a:r>
          </a:p>
        </p:txBody>
      </p:sp>
      <p:sp>
        <p:nvSpPr>
          <p:cNvPr id="24" name="Body Level One…"/>
          <p:cNvSpPr txBox="1">
            <a:spLocks noGrp="1"/>
          </p:cNvSpPr>
          <p:nvPr>
            <p:ph type="body" sz="quarter" idx="1"/>
          </p:nvPr>
        </p:nvSpPr>
        <p:spPr>
          <a:xfrm>
            <a:off x="457200" y="5831015"/>
            <a:ext cx="8229600" cy="581001"/>
          </a:xfrm>
          <a:prstGeom prst="rect">
            <a:avLst/>
          </a:prstGeom>
        </p:spPr>
        <p:txBody>
          <a:bodyPr anchor="b"/>
          <a:lstStyle>
            <a:lvl1pPr marL="0" indent="0">
              <a:spcBef>
                <a:spcPts val="0"/>
              </a:spcBef>
              <a:buClrTx/>
              <a:buSzTx/>
              <a:buFontTx/>
              <a:buNone/>
              <a:defRPr sz="3600" b="1">
                <a:solidFill>
                  <a:srgbClr val="007FA3"/>
                </a:solidFill>
                <a:latin typeface="Times New Roman"/>
                <a:ea typeface="Times New Roman"/>
                <a:cs typeface="Times New Roman"/>
                <a:sym typeface="Times New Roman"/>
              </a:defRPr>
            </a:lvl1pPr>
            <a:lvl2pPr marL="0" indent="228600">
              <a:spcBef>
                <a:spcPts val="0"/>
              </a:spcBef>
              <a:buClrTx/>
              <a:buSzTx/>
              <a:buFontTx/>
              <a:buNone/>
              <a:defRPr sz="3600" b="1">
                <a:solidFill>
                  <a:srgbClr val="007FA3"/>
                </a:solidFill>
                <a:latin typeface="Times New Roman"/>
                <a:ea typeface="Times New Roman"/>
                <a:cs typeface="Times New Roman"/>
                <a:sym typeface="Times New Roman"/>
              </a:defRPr>
            </a:lvl2pPr>
            <a:lvl3pPr marL="0" indent="457200">
              <a:spcBef>
                <a:spcPts val="0"/>
              </a:spcBef>
              <a:buClrTx/>
              <a:buSzTx/>
              <a:buFontTx/>
              <a:buNone/>
              <a:defRPr sz="3600" b="1">
                <a:solidFill>
                  <a:srgbClr val="007FA3"/>
                </a:solidFill>
                <a:latin typeface="Times New Roman"/>
                <a:ea typeface="Times New Roman"/>
                <a:cs typeface="Times New Roman"/>
                <a:sym typeface="Times New Roman"/>
              </a:defRPr>
            </a:lvl3pPr>
            <a:lvl4pPr marL="0" indent="685800">
              <a:spcBef>
                <a:spcPts val="0"/>
              </a:spcBef>
              <a:buClrTx/>
              <a:buSzTx/>
              <a:buFontTx/>
              <a:buNone/>
              <a:defRPr sz="3600" b="1">
                <a:solidFill>
                  <a:srgbClr val="007FA3"/>
                </a:solidFill>
                <a:latin typeface="Times New Roman"/>
                <a:ea typeface="Times New Roman"/>
                <a:cs typeface="Times New Roman"/>
                <a:sym typeface="Times New Roman"/>
              </a:defRPr>
            </a:lvl4pPr>
            <a:lvl5pPr marL="0" indent="914400">
              <a:spcBef>
                <a:spcPts val="0"/>
              </a:spcBef>
              <a:buClrTx/>
              <a:buSzTx/>
              <a:buFontTx/>
              <a:buNone/>
              <a:defRPr sz="3600" b="1">
                <a:solidFill>
                  <a:srgbClr val="007FA3"/>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228770202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031303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4307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t>1-</a:t>
            </a:r>
            <a:fld id="{2C2916C2-DEA5-4E84-8506-E77BEC9E83A7}" type="slidenum">
              <a:rPr lang="en-US"/>
              <a:pPr>
                <a:defRPr/>
              </a:pPr>
              <a:t>‹#›</a:t>
            </a:fld>
            <a:endParaRPr lang="en-US"/>
          </a:p>
        </p:txBody>
      </p:sp>
    </p:spTree>
    <p:extLst>
      <p:ext uri="{BB962C8B-B14F-4D97-AF65-F5344CB8AC3E}">
        <p14:creationId xmlns:p14="http://schemas.microsoft.com/office/powerpoint/2010/main" val="738045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E55712E4-591A-452E-8AEB-53B7F6836D8F}" type="datetime1">
              <a:rPr lang="en-US" smtClean="0"/>
              <a:pPr/>
              <a:t>1/31/2022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2DE7801A-B14F-4BC7-A564-94E45372F0B8}" type="slidenum">
              <a:rPr lang="en-US" smtClean="0"/>
              <a:pPr>
                <a:defRPr/>
              </a:pPr>
              <a:t>‹#›</a:t>
            </a:fld>
            <a:endParaRPr lang="en-US"/>
          </a:p>
        </p:txBody>
      </p:sp>
    </p:spTree>
    <p:extLst>
      <p:ext uri="{BB962C8B-B14F-4D97-AF65-F5344CB8AC3E}">
        <p14:creationId xmlns:p14="http://schemas.microsoft.com/office/powerpoint/2010/main" val="4051969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A23274A-F2FF-480A-92CE-7796BFE0FDB2}" type="datetime1">
              <a:rPr lang="en-US" smtClean="0"/>
              <a:pPr/>
              <a:t>1/31/2022</a:t>
            </a:fld>
            <a:endParaRPr lang="en-US"/>
          </a:p>
        </p:txBody>
      </p:sp>
      <p:sp>
        <p:nvSpPr>
          <p:cNvPr id="9" name="Slide Number Placeholder 8"/>
          <p:cNvSpPr>
            <a:spLocks noGrp="1"/>
          </p:cNvSpPr>
          <p:nvPr>
            <p:ph type="sldNum" sz="quarter" idx="15"/>
          </p:nvPr>
        </p:nvSpPr>
        <p:spPr/>
        <p:txBody>
          <a:bodyPr rtlCol="0"/>
          <a:lstStyle/>
          <a:p>
            <a:pPr>
              <a:defRPr/>
            </a:pPr>
            <a:fld id="{9AA5DC01-B3A0-4750-9E8A-08B529E5FD72}" type="slidenum">
              <a:rPr lang="en-US" smtClean="0"/>
              <a:pPr>
                <a:defRPr/>
              </a:pPr>
              <a:t>‹#›</a:t>
            </a:fld>
            <a:endParaRPr lang="en-US"/>
          </a:p>
        </p:txBody>
      </p:sp>
      <p:sp>
        <p:nvSpPr>
          <p:cNvPr id="10" name="Footer Placeholder 9"/>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1466959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546AACF-807A-4D22-A6A7-507A072F8E3A}" type="datetime1">
              <a:rPr lang="en-US" smtClean="0"/>
              <a:pPr/>
              <a:t>1/31/2022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0DF416C7-A62B-436D-87A4-F5BB7EAA9E66}" type="slidenum">
              <a:rPr lang="en-US" smtClean="0"/>
              <a:pPr>
                <a:defRPr/>
              </a:pPr>
              <a:t>‹#›</a:t>
            </a:fld>
            <a:endParaRPr lang="en-US"/>
          </a:p>
        </p:txBody>
      </p:sp>
    </p:spTree>
    <p:extLst>
      <p:ext uri="{BB962C8B-B14F-4D97-AF65-F5344CB8AC3E}">
        <p14:creationId xmlns:p14="http://schemas.microsoft.com/office/powerpoint/2010/main" val="1694098112"/>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16693B1-86A4-4CC4-8B14-BBBCFE631AE8}" type="datetime1">
              <a:rPr lang="en-US" smtClean="0"/>
              <a:pPr/>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4C851036-7F53-4CB8-9F11-68082449011B}" type="slidenum">
              <a:rPr lang="en-US" smtClean="0"/>
              <a:pPr>
                <a:defRPr/>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48510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27B82EA-64CC-454E-8B72-F2FB237F6EF0}" type="datetime1">
              <a:rPr lang="en-US" smtClean="0"/>
              <a:pPr/>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D535E6B6-031F-4946-9069-189A71E0A329}" type="slidenum">
              <a:rPr lang="en-US" smtClean="0"/>
              <a:pPr>
                <a:defRPr/>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659403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5e Title Slide">
    <p:spTree>
      <p:nvGrpSpPr>
        <p:cNvPr id="1" name=""/>
        <p:cNvGrpSpPr/>
        <p:nvPr/>
      </p:nvGrpSpPr>
      <p:grpSpPr>
        <a:xfrm>
          <a:off x="0" y="0"/>
          <a:ext cx="0" cy="0"/>
          <a:chOff x="0" y="0"/>
          <a:chExt cx="0" cy="0"/>
        </a:xfrm>
      </p:grpSpPr>
      <p:sp>
        <p:nvSpPr>
          <p:cNvPr id="13" name="Shape 18"/>
          <p:cNvSpPr/>
          <p:nvPr/>
        </p:nvSpPr>
        <p:spPr>
          <a:xfrm>
            <a:off x="0" y="0"/>
            <a:ext cx="9144000" cy="3886200"/>
          </a:xfrm>
          <a:prstGeom prst="rect">
            <a:avLst/>
          </a:prstGeom>
          <a:solidFill>
            <a:srgbClr val="007FA3"/>
          </a:solidFill>
          <a:ln w="25400">
            <a:solidFill>
              <a:srgbClr val="007FA3"/>
            </a:solidFill>
          </a:ln>
        </p:spPr>
        <p:txBody>
          <a:bodyPr lIns="45719" rIns="45719" anchor="ctr"/>
          <a:lstStyle/>
          <a:p>
            <a:pPr algn="ctr">
              <a:defRPr sz="1800">
                <a:solidFill>
                  <a:srgbClr val="FFFFFF"/>
                </a:solidFill>
              </a:defRPr>
            </a:pPr>
            <a:endParaRPr/>
          </a:p>
        </p:txBody>
      </p:sp>
      <p:sp>
        <p:nvSpPr>
          <p:cNvPr id="14" name="Title Text"/>
          <p:cNvSpPr txBox="1">
            <a:spLocks noGrp="1"/>
          </p:cNvSpPr>
          <p:nvPr>
            <p:ph type="title"/>
          </p:nvPr>
        </p:nvSpPr>
        <p:spPr>
          <a:xfrm>
            <a:off x="685800" y="762000"/>
            <a:ext cx="7772400" cy="2838451"/>
          </a:xfrm>
          <a:prstGeom prst="rect">
            <a:avLst/>
          </a:prstGeom>
        </p:spPr>
        <p:txBody>
          <a:bodyPr/>
          <a:lstStyle>
            <a:lvl1pPr>
              <a:defRPr sz="3600">
                <a:solidFill>
                  <a:srgbClr val="FFFFFF"/>
                </a:solidFill>
              </a:defRPr>
            </a:lvl1pPr>
          </a:lstStyle>
          <a:p>
            <a:r>
              <a:t>Title Text</a:t>
            </a:r>
          </a:p>
        </p:txBody>
      </p:sp>
      <p:sp>
        <p:nvSpPr>
          <p:cNvPr id="15" name="Body Level One…"/>
          <p:cNvSpPr txBox="1">
            <a:spLocks noGrp="1"/>
          </p:cNvSpPr>
          <p:nvPr>
            <p:ph type="body" sz="half" idx="1"/>
          </p:nvPr>
        </p:nvSpPr>
        <p:spPr>
          <a:xfrm>
            <a:off x="674687" y="3962400"/>
            <a:ext cx="7794626" cy="1752600"/>
          </a:xfrm>
          <a:prstGeom prst="rect">
            <a:avLst/>
          </a:prstGeom>
        </p:spPr>
        <p:txBody>
          <a:bodyPr/>
          <a:lstStyle>
            <a:lvl1pPr marL="0" indent="0">
              <a:spcBef>
                <a:spcPts val="0"/>
              </a:spcBef>
              <a:buClrTx/>
              <a:buSzTx/>
              <a:buFontTx/>
              <a:buNone/>
              <a:defRPr sz="4400"/>
            </a:lvl1pPr>
            <a:lvl2pPr marL="0" indent="457200">
              <a:spcBef>
                <a:spcPts val="0"/>
              </a:spcBef>
              <a:buClrTx/>
              <a:buSzTx/>
              <a:buFontTx/>
              <a:buNone/>
              <a:defRPr sz="4400"/>
            </a:lvl2pPr>
            <a:lvl3pPr marL="0" indent="914400">
              <a:spcBef>
                <a:spcPts val="0"/>
              </a:spcBef>
              <a:buClrTx/>
              <a:buSzTx/>
              <a:buFontTx/>
              <a:buNone/>
              <a:defRPr sz="4400"/>
            </a:lvl3pPr>
            <a:lvl4pPr marL="0" indent="1371600">
              <a:spcBef>
                <a:spcPts val="0"/>
              </a:spcBef>
              <a:buClrTx/>
              <a:buSzTx/>
              <a:buFontTx/>
              <a:buNone/>
              <a:defRPr sz="4400"/>
            </a:lvl4pPr>
            <a:lvl5pPr marL="0" indent="1828800">
              <a:spcBef>
                <a:spcPts val="0"/>
              </a:spcBef>
              <a:buClrTx/>
              <a:buSzTx/>
              <a:buFontTx/>
              <a:buNone/>
              <a:defRPr sz="4400"/>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8789857" y="97180"/>
            <a:ext cx="231238" cy="21466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7171280"/>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25EAC46-68B1-412A-8F12-D59EE584DC20}" type="datetime1">
              <a:rPr lang="en-US" smtClean="0"/>
              <a:pPr/>
              <a:t>1/31/2022</a:t>
            </a:fld>
            <a:endParaRPr lang="en-US"/>
          </a:p>
        </p:txBody>
      </p:sp>
      <p:sp>
        <p:nvSpPr>
          <p:cNvPr id="7" name="Slide Number Placeholder 6"/>
          <p:cNvSpPr>
            <a:spLocks noGrp="1"/>
          </p:cNvSpPr>
          <p:nvPr>
            <p:ph type="sldNum" sz="quarter" idx="11"/>
          </p:nvPr>
        </p:nvSpPr>
        <p:spPr/>
        <p:txBody>
          <a:bodyPr rtlCol="0"/>
          <a:lstStyle/>
          <a:p>
            <a:pPr>
              <a:defRPr/>
            </a:pPr>
            <a:fld id="{1A1C22D7-09EE-4108-93C0-10334DB15F05}" type="slidenum">
              <a:rPr lang="en-US" smtClean="0"/>
              <a:pPr>
                <a:defRPr/>
              </a:pPr>
              <a:t>‹#›</a:t>
            </a:fld>
            <a:endParaRPr lang="en-US"/>
          </a:p>
        </p:txBody>
      </p:sp>
      <p:sp>
        <p:nvSpPr>
          <p:cNvPr id="8" name="Footer Placeholder 7"/>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8428435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1/31/2022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5348748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4F09C7C-B3BE-4E78-9817-D8C4AE7A1028}" type="datetime1">
              <a:rPr lang="en-US" smtClean="0"/>
              <a:pPr/>
              <a:t>1/31/2022</a:t>
            </a:fld>
            <a:endParaRPr lang="en-US"/>
          </a:p>
        </p:txBody>
      </p:sp>
      <p:sp>
        <p:nvSpPr>
          <p:cNvPr id="22" name="Slide Number Placeholder 21"/>
          <p:cNvSpPr>
            <a:spLocks noGrp="1"/>
          </p:cNvSpPr>
          <p:nvPr>
            <p:ph type="sldNum" sz="quarter" idx="15"/>
          </p:nvPr>
        </p:nvSpPr>
        <p:spPr/>
        <p:txBody>
          <a:bodyPr rtlCol="0"/>
          <a:lstStyle/>
          <a:p>
            <a:pPr>
              <a:defRPr/>
            </a:pPr>
            <a:fld id="{300DC3A3-1CB7-44B4-A094-B541F39134B6}" type="slidenum">
              <a:rPr lang="en-US" smtClean="0"/>
              <a:pPr>
                <a:defRPr/>
              </a:pPr>
              <a:t>‹#›</a:t>
            </a:fld>
            <a:endParaRPr lang="en-US"/>
          </a:p>
        </p:txBody>
      </p:sp>
      <p:sp>
        <p:nvSpPr>
          <p:cNvPr id="23" name="Footer Placeholder 22"/>
          <p:cNvSpPr>
            <a:spLocks noGrp="1"/>
          </p:cNvSpPr>
          <p:nvPr>
            <p:ph type="ftr" sz="quarter" idx="16"/>
          </p:nvPr>
        </p:nvSpPr>
        <p:spPr/>
        <p:txBody>
          <a:bodyPr rtlCol="0"/>
          <a:lstStyle/>
          <a:p>
            <a:endParaRPr lang="en-US"/>
          </a:p>
        </p:txBody>
      </p:sp>
    </p:spTree>
    <p:extLst>
      <p:ext uri="{BB962C8B-B14F-4D97-AF65-F5344CB8AC3E}">
        <p14:creationId xmlns:p14="http://schemas.microsoft.com/office/powerpoint/2010/main" val="368175461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B83D481-2ACA-43C4-A2BB-6CB3387497A9}" type="datetime1">
              <a:rPr lang="en-US" smtClean="0"/>
              <a:pPr/>
              <a:t>1/31/2022</a:t>
            </a:fld>
            <a:endParaRPr lang="en-US"/>
          </a:p>
        </p:txBody>
      </p:sp>
      <p:sp>
        <p:nvSpPr>
          <p:cNvPr id="18" name="Slide Number Placeholder 17"/>
          <p:cNvSpPr>
            <a:spLocks noGrp="1"/>
          </p:cNvSpPr>
          <p:nvPr>
            <p:ph type="sldNum" sz="quarter" idx="11"/>
          </p:nvPr>
        </p:nvSpPr>
        <p:spPr/>
        <p:txBody>
          <a:bodyPr rtlCol="0"/>
          <a:lstStyle/>
          <a:p>
            <a:pPr>
              <a:defRPr/>
            </a:pPr>
            <a:fld id="{D80AAA6F-12C4-43C9-856B-9EEFE37E02A6}" type="slidenum">
              <a:rPr lang="en-US" smtClean="0"/>
              <a:pPr>
                <a:defRPr/>
              </a:pPr>
              <a:t>‹#›</a:t>
            </a:fld>
            <a:endParaRPr lang="en-US"/>
          </a:p>
        </p:txBody>
      </p:sp>
      <p:sp>
        <p:nvSpPr>
          <p:cNvPr id="21" name="Footer Placeholder 20"/>
          <p:cNvSpPr>
            <a:spLocks noGrp="1"/>
          </p:cNvSpPr>
          <p:nvPr>
            <p:ph type="ftr" sz="quarter" idx="12"/>
          </p:nvPr>
        </p:nvSpPr>
        <p:spPr/>
        <p:txBody>
          <a:bodyPr rtlCol="0"/>
          <a:lstStyle/>
          <a:p>
            <a:endParaRPr lang="en-US"/>
          </a:p>
        </p:txBody>
      </p:sp>
    </p:spTree>
    <p:extLst>
      <p:ext uri="{BB962C8B-B14F-4D97-AF65-F5344CB8AC3E}">
        <p14:creationId xmlns:p14="http://schemas.microsoft.com/office/powerpoint/2010/main" val="20259927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1040AB-F710-428D-8FAD-9DA1A59ED330}" type="datetime1">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2AB22713-48E3-4864-8523-D70D498E1D4C}" type="slidenum">
              <a:rPr lang="en-US" smtClean="0"/>
              <a:pPr>
                <a:defRPr/>
              </a:pPr>
              <a:t>‹#›</a:t>
            </a:fld>
            <a:endParaRPr lang="en-US"/>
          </a:p>
        </p:txBody>
      </p:sp>
    </p:spTree>
    <p:extLst>
      <p:ext uri="{BB962C8B-B14F-4D97-AF65-F5344CB8AC3E}">
        <p14:creationId xmlns:p14="http://schemas.microsoft.com/office/powerpoint/2010/main" val="2287707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ACF946-4E78-4549-99B7-9D1A1D8DB555}" type="datetime1">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8464F227-663E-4636-AF4D-D3756D034590}" type="slidenum">
              <a:rPr lang="en-US" smtClean="0"/>
              <a:pPr>
                <a:defRPr/>
              </a:pPr>
              <a:t>‹#›</a:t>
            </a:fld>
            <a:endParaRPr lang="en-US"/>
          </a:p>
        </p:txBody>
      </p:sp>
    </p:spTree>
    <p:extLst>
      <p:ext uri="{BB962C8B-B14F-4D97-AF65-F5344CB8AC3E}">
        <p14:creationId xmlns:p14="http://schemas.microsoft.com/office/powerpoint/2010/main" val="12054181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53128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38990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ntinued">
    <p:spTree>
      <p:nvGrpSpPr>
        <p:cNvPr id="1" name=""/>
        <p:cNvGrpSpPr/>
        <p:nvPr/>
      </p:nvGrpSpPr>
      <p:grpSpPr>
        <a:xfrm>
          <a:off x="0" y="0"/>
          <a:ext cx="0" cy="0"/>
          <a:chOff x="0" y="0"/>
          <a:chExt cx="0" cy="0"/>
        </a:xfrm>
      </p:grpSpPr>
      <p:sp>
        <p:nvSpPr>
          <p:cNvPr id="2" name="Text Box 6"/>
          <p:cNvSpPr txBox="1">
            <a:spLocks noChangeArrowheads="1"/>
          </p:cNvSpPr>
          <p:nvPr userDrawn="1"/>
        </p:nvSpPr>
        <p:spPr bwMode="auto">
          <a:xfrm>
            <a:off x="7010400" y="6145213"/>
            <a:ext cx="1676400" cy="366712"/>
          </a:xfrm>
          <a:prstGeom prst="rect">
            <a:avLst/>
          </a:prstGeom>
          <a:noFill/>
          <a:ln>
            <a:noFill/>
          </a:ln>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spcBef>
                <a:spcPct val="50000"/>
              </a:spcBef>
              <a:defRPr/>
            </a:pPr>
            <a:r>
              <a:rPr lang="en-US" b="1" i="1"/>
              <a:t>Continued</a:t>
            </a:r>
          </a:p>
        </p:txBody>
      </p:sp>
    </p:spTree>
    <p:extLst>
      <p:ext uri="{BB962C8B-B14F-4D97-AF65-F5344CB8AC3E}">
        <p14:creationId xmlns:p14="http://schemas.microsoft.com/office/powerpoint/2010/main" val="369731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4159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443971" y="113770"/>
            <a:ext cx="8229601" cy="916857"/>
          </a:xfrm>
          <a:prstGeom prst="rect">
            <a:avLst/>
          </a:prstGeom>
        </p:spPr>
        <p:txBody>
          <a:bodyPr/>
          <a:lstStyle/>
          <a:p>
            <a:r>
              <a:t>Title Text</a:t>
            </a:r>
          </a:p>
        </p:txBody>
      </p:sp>
      <p:sp>
        <p:nvSpPr>
          <p:cNvPr id="24" name="Body Level One…"/>
          <p:cNvSpPr txBox="1">
            <a:spLocks noGrp="1"/>
          </p:cNvSpPr>
          <p:nvPr>
            <p:ph type="body" sz="quarter" idx="1"/>
          </p:nvPr>
        </p:nvSpPr>
        <p:spPr>
          <a:xfrm>
            <a:off x="457200" y="5368159"/>
            <a:ext cx="8229600" cy="916857"/>
          </a:xfrm>
          <a:prstGeom prst="rect">
            <a:avLst/>
          </a:prstGeom>
        </p:spPr>
        <p:txBody>
          <a:bodyPr anchor="b"/>
          <a:lstStyle>
            <a:lvl1pPr marL="0" indent="0">
              <a:spcBef>
                <a:spcPts val="0"/>
              </a:spcBef>
              <a:buClrTx/>
              <a:buSzTx/>
              <a:buFontTx/>
              <a:buNone/>
              <a:defRPr sz="800"/>
            </a:lvl1pPr>
            <a:lvl2pPr marL="0" indent="0">
              <a:spcBef>
                <a:spcPts val="0"/>
              </a:spcBef>
              <a:buClrTx/>
              <a:buSzTx/>
              <a:buFontTx/>
              <a:buNone/>
              <a:defRPr sz="800"/>
            </a:lvl2pPr>
            <a:lvl3pPr marL="0" indent="0">
              <a:spcBef>
                <a:spcPts val="0"/>
              </a:spcBef>
              <a:buClrTx/>
              <a:buSzTx/>
              <a:buFontTx/>
              <a:buNone/>
              <a:defRPr sz="800"/>
            </a:lvl3pPr>
            <a:lvl4pPr marL="0" indent="0">
              <a:spcBef>
                <a:spcPts val="0"/>
              </a:spcBef>
              <a:buClrTx/>
              <a:buSzTx/>
              <a:buFontTx/>
              <a:buNone/>
              <a:defRPr sz="800"/>
            </a:lvl4pPr>
            <a:lvl5pPr marL="0" indent="0">
              <a:spcBef>
                <a:spcPts val="0"/>
              </a:spcBef>
              <a:buClrTx/>
              <a:buSzTx/>
              <a:buFontTx/>
              <a:buNone/>
              <a:defRPr sz="800"/>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2946415176"/>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5018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26158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2311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4057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4203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3687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97193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75690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39439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43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32336961"/>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5e Title Slide">
    <p:spTree>
      <p:nvGrpSpPr>
        <p:cNvPr id="1" name=""/>
        <p:cNvGrpSpPr/>
        <p:nvPr/>
      </p:nvGrpSpPr>
      <p:grpSpPr>
        <a:xfrm>
          <a:off x="0" y="0"/>
          <a:ext cx="0" cy="0"/>
          <a:chOff x="0" y="0"/>
          <a:chExt cx="0" cy="0"/>
        </a:xfrm>
      </p:grpSpPr>
      <p:sp>
        <p:nvSpPr>
          <p:cNvPr id="13" name="Shape 18"/>
          <p:cNvSpPr/>
          <p:nvPr/>
        </p:nvSpPr>
        <p:spPr>
          <a:xfrm>
            <a:off x="0" y="0"/>
            <a:ext cx="9144000" cy="3886200"/>
          </a:xfrm>
          <a:prstGeom prst="rect">
            <a:avLst/>
          </a:prstGeom>
          <a:solidFill>
            <a:srgbClr val="007FA3"/>
          </a:solidFill>
          <a:ln w="25400">
            <a:solidFill>
              <a:srgbClr val="007FA3"/>
            </a:solidFill>
          </a:ln>
        </p:spPr>
        <p:txBody>
          <a:bodyPr lIns="45719" rIns="45719" anchor="ctr"/>
          <a:lstStyle/>
          <a:p>
            <a:pPr algn="ctr">
              <a:defRPr sz="1800">
                <a:solidFill>
                  <a:srgbClr val="FFFFFF"/>
                </a:solidFill>
              </a:defRPr>
            </a:pPr>
            <a:endParaRPr/>
          </a:p>
        </p:txBody>
      </p:sp>
      <p:sp>
        <p:nvSpPr>
          <p:cNvPr id="14" name="Title Text"/>
          <p:cNvSpPr txBox="1">
            <a:spLocks noGrp="1"/>
          </p:cNvSpPr>
          <p:nvPr>
            <p:ph type="title"/>
          </p:nvPr>
        </p:nvSpPr>
        <p:spPr>
          <a:xfrm>
            <a:off x="685800" y="762000"/>
            <a:ext cx="7772400" cy="2838451"/>
          </a:xfrm>
          <a:prstGeom prst="rect">
            <a:avLst/>
          </a:prstGeom>
        </p:spPr>
        <p:txBody>
          <a:bodyPr/>
          <a:lstStyle>
            <a:lvl1pPr>
              <a:defRPr sz="3600">
                <a:solidFill>
                  <a:srgbClr val="FFFFFF"/>
                </a:solidFill>
              </a:defRPr>
            </a:lvl1pPr>
          </a:lstStyle>
          <a:p>
            <a:r>
              <a:t>Title Text</a:t>
            </a:r>
          </a:p>
        </p:txBody>
      </p:sp>
      <p:sp>
        <p:nvSpPr>
          <p:cNvPr id="15" name="Body Level One…"/>
          <p:cNvSpPr txBox="1">
            <a:spLocks noGrp="1"/>
          </p:cNvSpPr>
          <p:nvPr>
            <p:ph type="body" sz="half" idx="1"/>
          </p:nvPr>
        </p:nvSpPr>
        <p:spPr>
          <a:xfrm>
            <a:off x="674687" y="3962400"/>
            <a:ext cx="7794626" cy="1752600"/>
          </a:xfrm>
          <a:prstGeom prst="rect">
            <a:avLst/>
          </a:prstGeom>
        </p:spPr>
        <p:txBody>
          <a:bodyPr/>
          <a:lstStyle>
            <a:lvl1pPr marL="0" indent="0">
              <a:spcBef>
                <a:spcPts val="0"/>
              </a:spcBef>
              <a:buClrTx/>
              <a:buSzTx/>
              <a:buFontTx/>
              <a:buNone/>
              <a:defRPr sz="4400"/>
            </a:lvl1pPr>
            <a:lvl2pPr marL="0" indent="457200">
              <a:spcBef>
                <a:spcPts val="0"/>
              </a:spcBef>
              <a:buClrTx/>
              <a:buSzTx/>
              <a:buFontTx/>
              <a:buNone/>
              <a:defRPr sz="4400"/>
            </a:lvl2pPr>
            <a:lvl3pPr marL="0" indent="914400">
              <a:spcBef>
                <a:spcPts val="0"/>
              </a:spcBef>
              <a:buClrTx/>
              <a:buSzTx/>
              <a:buFontTx/>
              <a:buNone/>
              <a:defRPr sz="4400"/>
            </a:lvl3pPr>
            <a:lvl4pPr marL="0" indent="1371600">
              <a:spcBef>
                <a:spcPts val="0"/>
              </a:spcBef>
              <a:buClrTx/>
              <a:buSzTx/>
              <a:buFontTx/>
              <a:buNone/>
              <a:defRPr sz="4400"/>
            </a:lvl4pPr>
            <a:lvl5pPr marL="0" indent="1828800">
              <a:spcBef>
                <a:spcPts val="0"/>
              </a:spcBef>
              <a:buClrTx/>
              <a:buSzTx/>
              <a:buFontTx/>
              <a:buNone/>
              <a:defRPr sz="4400"/>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8789857" y="97180"/>
            <a:ext cx="231238" cy="21466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23353167"/>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457200" y="228600"/>
            <a:ext cx="8229600" cy="916856"/>
          </a:xfrm>
          <a:prstGeom prst="rect">
            <a:avLst/>
          </a:prstGeom>
        </p:spPr>
        <p:txBody>
          <a:bodyPr/>
          <a:lstStyle/>
          <a:p>
            <a:r>
              <a:t>Title Text</a:t>
            </a:r>
          </a:p>
        </p:txBody>
      </p:sp>
      <p:sp>
        <p:nvSpPr>
          <p:cNvPr id="24" name="Body Level One…"/>
          <p:cNvSpPr txBox="1">
            <a:spLocks noGrp="1"/>
          </p:cNvSpPr>
          <p:nvPr>
            <p:ph type="body" sz="quarter" idx="1"/>
          </p:nvPr>
        </p:nvSpPr>
        <p:spPr>
          <a:xfrm>
            <a:off x="457200" y="5368159"/>
            <a:ext cx="8229600" cy="916857"/>
          </a:xfrm>
          <a:prstGeom prst="rect">
            <a:avLst/>
          </a:prstGeom>
        </p:spPr>
        <p:txBody>
          <a:bodyPr anchor="b"/>
          <a:lstStyle>
            <a:lvl1pPr marL="0" indent="0">
              <a:spcBef>
                <a:spcPts val="0"/>
              </a:spcBef>
              <a:buClrTx/>
              <a:buSzTx/>
              <a:buFontTx/>
              <a:buNone/>
              <a:defRPr sz="800"/>
            </a:lvl1pPr>
            <a:lvl2pPr marL="0" indent="0">
              <a:spcBef>
                <a:spcPts val="0"/>
              </a:spcBef>
              <a:buClrTx/>
              <a:buSzTx/>
              <a:buFontTx/>
              <a:buNone/>
              <a:defRPr sz="800"/>
            </a:lvl2pPr>
            <a:lvl3pPr marL="0" indent="0">
              <a:spcBef>
                <a:spcPts val="0"/>
              </a:spcBef>
              <a:buClrTx/>
              <a:buSzTx/>
              <a:buFontTx/>
              <a:buNone/>
              <a:defRPr sz="800"/>
            </a:lvl3pPr>
            <a:lvl4pPr marL="0" indent="0">
              <a:spcBef>
                <a:spcPts val="0"/>
              </a:spcBef>
              <a:buClrTx/>
              <a:buSzTx/>
              <a:buFontTx/>
              <a:buNone/>
              <a:defRPr sz="800"/>
            </a:lvl4pPr>
            <a:lvl5pPr marL="0" indent="0">
              <a:spcBef>
                <a:spcPts val="0"/>
              </a:spcBef>
              <a:buClrTx/>
              <a:buSzTx/>
              <a:buFontTx/>
              <a:buNone/>
              <a:defRPr sz="800"/>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73518226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59212177"/>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1_5e Title &amp; Content">
    <p:spTree>
      <p:nvGrpSpPr>
        <p:cNvPr id="1" name=""/>
        <p:cNvGrpSpPr/>
        <p:nvPr/>
      </p:nvGrpSpPr>
      <p:grpSpPr>
        <a:xfrm>
          <a:off x="0" y="0"/>
          <a:ext cx="0" cy="0"/>
          <a:chOff x="0" y="0"/>
          <a:chExt cx="0" cy="0"/>
        </a:xfrm>
      </p:grpSpPr>
      <p:sp>
        <p:nvSpPr>
          <p:cNvPr id="41" name="Title Text"/>
          <p:cNvSpPr txBox="1">
            <a:spLocks noGrp="1"/>
          </p:cNvSpPr>
          <p:nvPr>
            <p:ph type="title"/>
          </p:nvPr>
        </p:nvSpPr>
        <p:spPr>
          <a:xfrm>
            <a:off x="635000" y="152400"/>
            <a:ext cx="8229600" cy="866842"/>
          </a:xfrm>
          <a:prstGeom prst="rect">
            <a:avLst/>
          </a:prstGeom>
        </p:spPr>
        <p:txBody>
          <a:bodyPr/>
          <a:lstStyle/>
          <a:p>
            <a:r>
              <a:t>Title Text</a:t>
            </a:r>
          </a:p>
        </p:txBody>
      </p:sp>
      <p:sp>
        <p:nvSpPr>
          <p:cNvPr id="42" name="Body Level One…"/>
          <p:cNvSpPr txBox="1">
            <a:spLocks noGrp="1"/>
          </p:cNvSpPr>
          <p:nvPr>
            <p:ph type="body" idx="1"/>
          </p:nvPr>
        </p:nvSpPr>
        <p:spPr>
          <a:xfrm>
            <a:off x="635000" y="1208487"/>
            <a:ext cx="8229600" cy="503197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07379193"/>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1/31/2022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29094833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70460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CFFCC"/>
        </a:solidFill>
        <a:effectLst/>
      </p:bgPr>
    </p:bg>
    <p:spTree>
      <p:nvGrpSpPr>
        <p:cNvPr id="1" name=""/>
        <p:cNvGrpSpPr/>
        <p:nvPr/>
      </p:nvGrpSpPr>
      <p:grpSpPr>
        <a:xfrm>
          <a:off x="0" y="0"/>
          <a:ext cx="0" cy="0"/>
          <a:chOff x="0" y="0"/>
          <a:chExt cx="0" cy="0"/>
        </a:xfrm>
      </p:grpSpPr>
      <p:sp>
        <p:nvSpPr>
          <p:cNvPr id="2" name="AutoShape 3"/>
          <p:cNvSpPr>
            <a:spLocks noChangeArrowheads="1"/>
          </p:cNvSpPr>
          <p:nvPr/>
        </p:nvSpPr>
        <p:spPr bwMode="auto">
          <a:xfrm flipH="1">
            <a:off x="0" y="1524000"/>
            <a:ext cx="9144000" cy="152400"/>
          </a:xfrm>
          <a:prstGeom prst="homePlate">
            <a:avLst>
              <a:gd name="adj" fmla="val 0"/>
            </a:avLst>
          </a:prstGeom>
          <a:gradFill rotWithShape="1">
            <a:gsLst>
              <a:gs pos="0">
                <a:schemeClr val="tx1"/>
              </a:gs>
              <a:gs pos="100000">
                <a:schemeClr val="tx1">
                  <a:gamma/>
                  <a:tint val="76078"/>
                  <a:invGamma/>
                </a:schemeClr>
              </a:gs>
            </a:gsLst>
            <a:lin ang="5400000" scaled="1"/>
          </a:gradFill>
          <a:ln w="9525">
            <a:noFill/>
            <a:miter lim="800000"/>
            <a:headEnd/>
            <a:tailEnd/>
          </a:ln>
          <a:effectLst/>
        </p:spPr>
        <p:txBody>
          <a:bodyPr wrap="none" anchor="ctr"/>
          <a:lstStyle/>
          <a:p>
            <a:pPr>
              <a:defRPr/>
            </a:pPr>
            <a:endParaRPr lang="en-US">
              <a:cs typeface="+mn-cs"/>
            </a:endParaRPr>
          </a:p>
        </p:txBody>
      </p:sp>
      <p:sp>
        <p:nvSpPr>
          <p:cNvPr id="3" name="Text Box 9"/>
          <p:cNvSpPr txBox="1">
            <a:spLocks noChangeArrowheads="1"/>
          </p:cNvSpPr>
          <p:nvPr userDrawn="1"/>
        </p:nvSpPr>
        <p:spPr bwMode="auto">
          <a:xfrm>
            <a:off x="1828800" y="2057400"/>
            <a:ext cx="5486400" cy="3195638"/>
          </a:xfrm>
          <a:prstGeom prst="rect">
            <a:avLst/>
          </a:prstGeom>
          <a:noFill/>
          <a:ln w="9525">
            <a:noFill/>
            <a:miter lim="800000"/>
            <a:headEnd/>
            <a:tailEnd/>
          </a:ln>
          <a:effectLst/>
        </p:spPr>
        <p:txBody>
          <a:bodyPr>
            <a:spAutoFit/>
          </a:bodyPr>
          <a:lstStyle/>
          <a:p>
            <a:pPr>
              <a:defRPr/>
            </a:pPr>
            <a:r>
              <a:rPr lang="en-US" b="1">
                <a:latin typeface="Arial" pitchFamily="34" charset="0"/>
                <a:cs typeface="+mn-cs"/>
              </a:rPr>
              <a:t>Starting Out with Java: </a:t>
            </a:r>
            <a:br>
              <a:rPr lang="en-US" b="1">
                <a:latin typeface="Arial" pitchFamily="34" charset="0"/>
                <a:cs typeface="+mn-cs"/>
              </a:rPr>
            </a:br>
            <a:r>
              <a:rPr lang="en-US" b="1">
                <a:latin typeface="Arial" pitchFamily="34" charset="0"/>
                <a:cs typeface="+mn-cs"/>
              </a:rPr>
              <a:t>From Control Structures through Objects</a:t>
            </a:r>
            <a:br>
              <a:rPr lang="en-US" b="1">
                <a:latin typeface="Arial" pitchFamily="34" charset="0"/>
                <a:cs typeface="+mn-cs"/>
              </a:rPr>
            </a:br>
            <a:endParaRPr lang="en-US" b="1">
              <a:latin typeface="Arial" pitchFamily="34" charset="0"/>
              <a:cs typeface="+mn-cs"/>
            </a:endParaRPr>
          </a:p>
          <a:p>
            <a:pPr>
              <a:defRPr/>
            </a:pPr>
            <a:r>
              <a:rPr lang="en-US" b="1">
                <a:latin typeface="Arial" pitchFamily="34" charset="0"/>
                <a:cs typeface="+mn-cs"/>
              </a:rPr>
              <a:t>Fifth Edition</a:t>
            </a:r>
          </a:p>
          <a:p>
            <a:pPr>
              <a:defRPr/>
            </a:pPr>
            <a:endParaRPr lang="en-US" b="1">
              <a:latin typeface="Arial" pitchFamily="34" charset="0"/>
              <a:cs typeface="+mn-cs"/>
            </a:endParaRPr>
          </a:p>
          <a:p>
            <a:pPr>
              <a:defRPr/>
            </a:pPr>
            <a:r>
              <a:rPr lang="en-US" b="1">
                <a:latin typeface="Arial" pitchFamily="34" charset="0"/>
                <a:cs typeface="+mn-cs"/>
              </a:rPr>
              <a:t>by Tony Gaddis</a:t>
            </a:r>
          </a:p>
          <a:p>
            <a:pPr>
              <a:spcBef>
                <a:spcPct val="50000"/>
              </a:spcBef>
              <a:defRPr/>
            </a:pPr>
            <a:endParaRPr lang="en-US">
              <a:latin typeface="Arial" pitchFamily="34" charset="0"/>
              <a:cs typeface="+mn-cs"/>
            </a:endParaRPr>
          </a:p>
        </p:txBody>
      </p:sp>
      <p:pic>
        <p:nvPicPr>
          <p:cNvPr id="4" name="Picture 10" descr="DG_Bar_Blue_USLetter_RGB"/>
          <p:cNvPicPr>
            <a:picLocks noChangeAspect="1" noChangeArrowheads="1"/>
          </p:cNvPicPr>
          <p:nvPr userDrawn="1"/>
        </p:nvPicPr>
        <p:blipFill>
          <a:blip r:embed="rId2" cstate="print"/>
          <a:srcRect/>
          <a:stretch>
            <a:fillRect/>
          </a:stretch>
        </p:blipFill>
        <p:spPr bwMode="auto">
          <a:xfrm>
            <a:off x="0" y="6248400"/>
            <a:ext cx="9144000" cy="609600"/>
          </a:xfrm>
          <a:prstGeom prst="rect">
            <a:avLst/>
          </a:prstGeom>
          <a:noFill/>
          <a:ln w="9525">
            <a:noFill/>
            <a:miter lim="800000"/>
            <a:headEnd/>
            <a:tailEnd/>
          </a:ln>
        </p:spPr>
      </p:pic>
    </p:spTree>
    <p:extLst>
      <p:ext uri="{BB962C8B-B14F-4D97-AF65-F5344CB8AC3E}">
        <p14:creationId xmlns:p14="http://schemas.microsoft.com/office/powerpoint/2010/main" val="585225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95224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FC5B3037-3DDB-4BB4-8092-B1357F14F002}" type="slidenum">
              <a:rPr lang="en-US"/>
              <a:pPr>
                <a:defRPr/>
              </a:pPr>
              <a:t>‹#›</a:t>
            </a:fld>
            <a:endParaRPr lang="en-US"/>
          </a:p>
        </p:txBody>
      </p:sp>
    </p:spTree>
    <p:extLst>
      <p:ext uri="{BB962C8B-B14F-4D97-AF65-F5344CB8AC3E}">
        <p14:creationId xmlns:p14="http://schemas.microsoft.com/office/powerpoint/2010/main" val="38989981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27550" y="1600200"/>
            <a:ext cx="4071938"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31E4C668-81BD-4E37-90AE-60CFBC1E4102}" type="slidenum">
              <a:rPr lang="en-US"/>
              <a:pPr>
                <a:defRPr/>
              </a:pPr>
              <a:t>‹#›</a:t>
            </a:fld>
            <a:endParaRPr lang="en-US"/>
          </a:p>
        </p:txBody>
      </p:sp>
    </p:spTree>
    <p:extLst>
      <p:ext uri="{BB962C8B-B14F-4D97-AF65-F5344CB8AC3E}">
        <p14:creationId xmlns:p14="http://schemas.microsoft.com/office/powerpoint/2010/main" val="9789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5e Title Slide">
    <p:spTree>
      <p:nvGrpSpPr>
        <p:cNvPr id="1" name=""/>
        <p:cNvGrpSpPr/>
        <p:nvPr/>
      </p:nvGrpSpPr>
      <p:grpSpPr>
        <a:xfrm>
          <a:off x="0" y="0"/>
          <a:ext cx="0" cy="0"/>
          <a:chOff x="0" y="0"/>
          <a:chExt cx="0" cy="0"/>
        </a:xfrm>
      </p:grpSpPr>
      <p:sp>
        <p:nvSpPr>
          <p:cNvPr id="13" name="Shape 18"/>
          <p:cNvSpPr/>
          <p:nvPr/>
        </p:nvSpPr>
        <p:spPr>
          <a:xfrm>
            <a:off x="0" y="0"/>
            <a:ext cx="9144000" cy="3886200"/>
          </a:xfrm>
          <a:prstGeom prst="rect">
            <a:avLst/>
          </a:prstGeom>
          <a:solidFill>
            <a:srgbClr val="007FA3"/>
          </a:solidFill>
          <a:ln w="25400">
            <a:solidFill>
              <a:srgbClr val="007FA3"/>
            </a:solidFill>
          </a:ln>
        </p:spPr>
        <p:txBody>
          <a:bodyPr lIns="45719" rIns="45719" anchor="ctr"/>
          <a:lstStyle/>
          <a:p>
            <a:pPr algn="ctr">
              <a:defRPr sz="1800">
                <a:solidFill>
                  <a:srgbClr val="FFFFFF"/>
                </a:solidFill>
              </a:defRPr>
            </a:pPr>
            <a:endParaRPr/>
          </a:p>
        </p:txBody>
      </p:sp>
      <p:sp>
        <p:nvSpPr>
          <p:cNvPr id="14" name="Title Text"/>
          <p:cNvSpPr txBox="1">
            <a:spLocks noGrp="1"/>
          </p:cNvSpPr>
          <p:nvPr>
            <p:ph type="title"/>
          </p:nvPr>
        </p:nvSpPr>
        <p:spPr>
          <a:xfrm>
            <a:off x="685800" y="762000"/>
            <a:ext cx="7772400" cy="2838451"/>
          </a:xfrm>
          <a:prstGeom prst="rect">
            <a:avLst/>
          </a:prstGeom>
        </p:spPr>
        <p:txBody>
          <a:bodyPr/>
          <a:lstStyle>
            <a:lvl1pPr>
              <a:defRPr sz="3600">
                <a:solidFill>
                  <a:srgbClr val="FFFFFF"/>
                </a:solidFill>
              </a:defRPr>
            </a:lvl1pPr>
          </a:lstStyle>
          <a:p>
            <a:r>
              <a:t>Title Text</a:t>
            </a:r>
          </a:p>
        </p:txBody>
      </p:sp>
      <p:sp>
        <p:nvSpPr>
          <p:cNvPr id="15" name="Body Level One…"/>
          <p:cNvSpPr txBox="1">
            <a:spLocks noGrp="1"/>
          </p:cNvSpPr>
          <p:nvPr>
            <p:ph type="body" sz="half" idx="1"/>
          </p:nvPr>
        </p:nvSpPr>
        <p:spPr>
          <a:xfrm>
            <a:off x="674687" y="3962400"/>
            <a:ext cx="7794626" cy="1752600"/>
          </a:xfrm>
          <a:prstGeom prst="rect">
            <a:avLst/>
          </a:prstGeom>
        </p:spPr>
        <p:txBody>
          <a:bodyPr/>
          <a:lstStyle>
            <a:lvl1pPr marL="0" indent="0">
              <a:spcBef>
                <a:spcPts val="0"/>
              </a:spcBef>
              <a:buClrTx/>
              <a:buSzTx/>
              <a:buFontTx/>
              <a:buNone/>
              <a:defRPr sz="4400"/>
            </a:lvl1pPr>
            <a:lvl2pPr marL="0" indent="457200">
              <a:spcBef>
                <a:spcPts val="0"/>
              </a:spcBef>
              <a:buClrTx/>
              <a:buSzTx/>
              <a:buFontTx/>
              <a:buNone/>
              <a:defRPr sz="4400"/>
            </a:lvl2pPr>
            <a:lvl3pPr marL="0" indent="914400">
              <a:spcBef>
                <a:spcPts val="0"/>
              </a:spcBef>
              <a:buClrTx/>
              <a:buSzTx/>
              <a:buFontTx/>
              <a:buNone/>
              <a:defRPr sz="4400"/>
            </a:lvl3pPr>
            <a:lvl4pPr marL="0" indent="1371600">
              <a:spcBef>
                <a:spcPts val="0"/>
              </a:spcBef>
              <a:buClrTx/>
              <a:buSzTx/>
              <a:buFontTx/>
              <a:buNone/>
              <a:defRPr sz="4400"/>
            </a:lvl4pPr>
            <a:lvl5pPr marL="0" indent="1828800">
              <a:spcBef>
                <a:spcPts val="0"/>
              </a:spcBef>
              <a:buClrTx/>
              <a:buSzTx/>
              <a:buFontTx/>
              <a:buNone/>
              <a:defRPr sz="4400"/>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8789857" y="97180"/>
            <a:ext cx="231238" cy="21466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46293009"/>
      </p:ext>
    </p:extLst>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sldNum" sz="quarter" idx="10"/>
          </p:nvPr>
        </p:nvSpPr>
        <p:spPr>
          <a:ln/>
        </p:spPr>
        <p:txBody>
          <a:bodyPr/>
          <a:lstStyle>
            <a:lvl1pPr>
              <a:defRPr/>
            </a:lvl1pPr>
          </a:lstStyle>
          <a:p>
            <a:pPr>
              <a:defRPr/>
            </a:pPr>
            <a:r>
              <a:rPr lang="en-US"/>
              <a:t>1-</a:t>
            </a:r>
            <a:fld id="{68A2423B-038F-4E6E-A77F-671D77603890}" type="slidenum">
              <a:rPr lang="en-US"/>
              <a:pPr>
                <a:defRPr/>
              </a:pPr>
              <a:t>‹#›</a:t>
            </a:fld>
            <a:endParaRPr lang="en-US"/>
          </a:p>
        </p:txBody>
      </p:sp>
    </p:spTree>
    <p:extLst>
      <p:ext uri="{BB962C8B-B14F-4D97-AF65-F5344CB8AC3E}">
        <p14:creationId xmlns:p14="http://schemas.microsoft.com/office/powerpoint/2010/main" val="11327352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sldNum" sz="quarter" idx="10"/>
          </p:nvPr>
        </p:nvSpPr>
        <p:spPr>
          <a:ln/>
        </p:spPr>
        <p:txBody>
          <a:bodyPr/>
          <a:lstStyle>
            <a:lvl1pPr>
              <a:defRPr/>
            </a:lvl1pPr>
          </a:lstStyle>
          <a:p>
            <a:pPr>
              <a:defRPr/>
            </a:pPr>
            <a:r>
              <a:rPr lang="en-US"/>
              <a:t>1-</a:t>
            </a:r>
            <a:fld id="{4520BA7B-5316-4DAA-A42E-EE21600FB91B}" type="slidenum">
              <a:rPr lang="en-US"/>
              <a:pPr>
                <a:defRPr/>
              </a:pPr>
              <a:t>‹#›</a:t>
            </a:fld>
            <a:endParaRPr lang="en-US"/>
          </a:p>
        </p:txBody>
      </p:sp>
    </p:spTree>
    <p:extLst>
      <p:ext uri="{BB962C8B-B14F-4D97-AF65-F5344CB8AC3E}">
        <p14:creationId xmlns:p14="http://schemas.microsoft.com/office/powerpoint/2010/main" val="2995521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r>
              <a:rPr lang="en-US"/>
              <a:t>1-</a:t>
            </a:r>
            <a:fld id="{2C2916C2-DEA5-4E84-8506-E77BEC9E83A7}" type="slidenum">
              <a:rPr lang="en-US"/>
              <a:pPr>
                <a:defRPr/>
              </a:pPr>
              <a:t>‹#›</a:t>
            </a:fld>
            <a:endParaRPr lang="en-US"/>
          </a:p>
        </p:txBody>
      </p:sp>
    </p:spTree>
    <p:extLst>
      <p:ext uri="{BB962C8B-B14F-4D97-AF65-F5344CB8AC3E}">
        <p14:creationId xmlns:p14="http://schemas.microsoft.com/office/powerpoint/2010/main" val="38363743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10BA8BF2-F480-40DC-8740-577CE1C0BDF0}" type="slidenum">
              <a:rPr lang="en-US"/>
              <a:pPr>
                <a:defRPr/>
              </a:pPr>
              <a:t>‹#›</a:t>
            </a:fld>
            <a:endParaRPr lang="en-US"/>
          </a:p>
        </p:txBody>
      </p:sp>
    </p:spTree>
    <p:extLst>
      <p:ext uri="{BB962C8B-B14F-4D97-AF65-F5344CB8AC3E}">
        <p14:creationId xmlns:p14="http://schemas.microsoft.com/office/powerpoint/2010/main" val="4983059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sldNum" sz="quarter" idx="10"/>
          </p:nvPr>
        </p:nvSpPr>
        <p:spPr>
          <a:ln/>
        </p:spPr>
        <p:txBody>
          <a:bodyPr/>
          <a:lstStyle>
            <a:lvl1pPr>
              <a:defRPr/>
            </a:lvl1pPr>
          </a:lstStyle>
          <a:p>
            <a:pPr>
              <a:defRPr/>
            </a:pPr>
            <a:r>
              <a:rPr lang="en-US"/>
              <a:t>1-</a:t>
            </a:r>
            <a:fld id="{FFA0F7ED-0DC9-455B-9313-C9A0499D6011}" type="slidenum">
              <a:rPr lang="en-US"/>
              <a:pPr>
                <a:defRPr/>
              </a:pPr>
              <a:t>‹#›</a:t>
            </a:fld>
            <a:endParaRPr lang="en-US"/>
          </a:p>
        </p:txBody>
      </p:sp>
    </p:spTree>
    <p:extLst>
      <p:ext uri="{BB962C8B-B14F-4D97-AF65-F5344CB8AC3E}">
        <p14:creationId xmlns:p14="http://schemas.microsoft.com/office/powerpoint/2010/main" val="18982443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04FF19F3-C27A-438B-A779-8407EC8D212F}" type="slidenum">
              <a:rPr lang="en-US"/>
              <a:pPr>
                <a:defRPr/>
              </a:pPr>
              <a:t>‹#›</a:t>
            </a:fld>
            <a:endParaRPr lang="en-US"/>
          </a:p>
        </p:txBody>
      </p:sp>
    </p:spTree>
    <p:extLst>
      <p:ext uri="{BB962C8B-B14F-4D97-AF65-F5344CB8AC3E}">
        <p14:creationId xmlns:p14="http://schemas.microsoft.com/office/powerpoint/2010/main" val="2355422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3213"/>
            <a:ext cx="21526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3213"/>
            <a:ext cx="63055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r>
              <a:rPr lang="en-US"/>
              <a:t>1-</a:t>
            </a:r>
            <a:fld id="{BD3D4487-F3E7-4AB8-BF9B-4AC0DB3F9F00}" type="slidenum">
              <a:rPr lang="en-US"/>
              <a:pPr>
                <a:defRPr/>
              </a:pPr>
              <a:t>‹#›</a:t>
            </a:fld>
            <a:endParaRPr lang="en-US"/>
          </a:p>
        </p:txBody>
      </p:sp>
    </p:spTree>
    <p:extLst>
      <p:ext uri="{BB962C8B-B14F-4D97-AF65-F5344CB8AC3E}">
        <p14:creationId xmlns:p14="http://schemas.microsoft.com/office/powerpoint/2010/main" val="3271999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457200" y="228600"/>
            <a:ext cx="8229600" cy="916856"/>
          </a:xfrm>
          <a:prstGeom prst="rect">
            <a:avLst/>
          </a:prstGeom>
        </p:spPr>
        <p:txBody>
          <a:bodyPr/>
          <a:lstStyle/>
          <a:p>
            <a:r>
              <a:t>Title Text</a:t>
            </a:r>
          </a:p>
        </p:txBody>
      </p:sp>
      <p:sp>
        <p:nvSpPr>
          <p:cNvPr id="24" name="Body Level One…"/>
          <p:cNvSpPr txBox="1">
            <a:spLocks noGrp="1"/>
          </p:cNvSpPr>
          <p:nvPr>
            <p:ph type="body" sz="quarter" idx="1"/>
          </p:nvPr>
        </p:nvSpPr>
        <p:spPr>
          <a:xfrm>
            <a:off x="457200" y="5368159"/>
            <a:ext cx="8229600" cy="916857"/>
          </a:xfrm>
          <a:prstGeom prst="rect">
            <a:avLst/>
          </a:prstGeom>
        </p:spPr>
        <p:txBody>
          <a:bodyPr anchor="b"/>
          <a:lstStyle>
            <a:lvl1pPr marL="0" indent="0">
              <a:spcBef>
                <a:spcPts val="0"/>
              </a:spcBef>
              <a:buClrTx/>
              <a:buSzTx/>
              <a:buFontTx/>
              <a:buNone/>
              <a:defRPr sz="800"/>
            </a:lvl1pPr>
            <a:lvl2pPr marL="0" indent="0">
              <a:spcBef>
                <a:spcPts val="0"/>
              </a:spcBef>
              <a:buClrTx/>
              <a:buSzTx/>
              <a:buFontTx/>
              <a:buNone/>
              <a:defRPr sz="800"/>
            </a:lvl2pPr>
            <a:lvl3pPr marL="0" indent="0">
              <a:spcBef>
                <a:spcPts val="0"/>
              </a:spcBef>
              <a:buClrTx/>
              <a:buSzTx/>
              <a:buFontTx/>
              <a:buNone/>
              <a:defRPr sz="800"/>
            </a:lvl3pPr>
            <a:lvl4pPr marL="0" indent="0">
              <a:spcBef>
                <a:spcPts val="0"/>
              </a:spcBef>
              <a:buClrTx/>
              <a:buSzTx/>
              <a:buFontTx/>
              <a:buNone/>
              <a:defRPr sz="800"/>
            </a:lvl4pPr>
            <a:lvl5pPr marL="0" indent="0">
              <a:spcBef>
                <a:spcPts val="0"/>
              </a:spcBef>
              <a:buClrTx/>
              <a:buSzTx/>
              <a:buFontTx/>
              <a:buNone/>
              <a:defRPr sz="800"/>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115325076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5973646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1_5e Title &amp; Content">
    <p:spTree>
      <p:nvGrpSpPr>
        <p:cNvPr id="1" name=""/>
        <p:cNvGrpSpPr/>
        <p:nvPr/>
      </p:nvGrpSpPr>
      <p:grpSpPr>
        <a:xfrm>
          <a:off x="0" y="0"/>
          <a:ext cx="0" cy="0"/>
          <a:chOff x="0" y="0"/>
          <a:chExt cx="0" cy="0"/>
        </a:xfrm>
      </p:grpSpPr>
      <p:sp>
        <p:nvSpPr>
          <p:cNvPr id="41" name="Title Text"/>
          <p:cNvSpPr txBox="1">
            <a:spLocks noGrp="1"/>
          </p:cNvSpPr>
          <p:nvPr>
            <p:ph type="title"/>
          </p:nvPr>
        </p:nvSpPr>
        <p:spPr>
          <a:xfrm>
            <a:off x="635000" y="152400"/>
            <a:ext cx="8229600" cy="866842"/>
          </a:xfrm>
          <a:prstGeom prst="rect">
            <a:avLst/>
          </a:prstGeom>
        </p:spPr>
        <p:txBody>
          <a:bodyPr/>
          <a:lstStyle/>
          <a:p>
            <a:r>
              <a:t>Title Text</a:t>
            </a:r>
          </a:p>
        </p:txBody>
      </p:sp>
      <p:sp>
        <p:nvSpPr>
          <p:cNvPr id="42" name="Body Level One…"/>
          <p:cNvSpPr txBox="1">
            <a:spLocks noGrp="1"/>
          </p:cNvSpPr>
          <p:nvPr>
            <p:ph type="body" idx="1"/>
          </p:nvPr>
        </p:nvSpPr>
        <p:spPr>
          <a:xfrm>
            <a:off x="635000" y="1208487"/>
            <a:ext cx="8229600" cy="503197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2690347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1/31/2022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17214512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3.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1.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4.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theme" Target="../theme/theme5.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2.xml"/><Relationship Id="rId7" Type="http://schemas.openxmlformats.org/officeDocument/2006/relationships/theme" Target="../theme/theme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5" descr="Shape 15"/>
          <p:cNvPicPr>
            <a:picLocks noChangeAspect="1"/>
          </p:cNvPicPr>
          <p:nvPr/>
        </p:nvPicPr>
        <p:blipFill>
          <a:blip r:embed="rId3">
            <a:extLst/>
          </a:blip>
          <a:stretch>
            <a:fillRect/>
          </a:stretch>
        </p:blipFill>
        <p:spPr>
          <a:xfrm>
            <a:off x="443971" y="6429709"/>
            <a:ext cx="918000" cy="279915"/>
          </a:xfrm>
          <a:prstGeom prst="rect">
            <a:avLst/>
          </a:prstGeom>
          <a:ln w="12700">
            <a:miter lim="400000"/>
          </a:ln>
        </p:spPr>
      </p:pic>
      <p:sp>
        <p:nvSpPr>
          <p:cNvPr id="3" name="Shape 16"/>
          <p:cNvSpPr txBox="1"/>
          <p:nvPr/>
        </p:nvSpPr>
        <p:spPr>
          <a:xfrm>
            <a:off x="1600199" y="6429343"/>
            <a:ext cx="7162801" cy="281901"/>
          </a:xfrm>
          <a:prstGeom prst="rect">
            <a:avLst/>
          </a:prstGeom>
          <a:ln w="12700">
            <a:miter lim="400000"/>
          </a:ln>
          <a:extLst>
            <a:ext uri="{C572A759-6A51-4108-AA02-DFA0A04FC94B}">
              <ma14:wrappingTextBoxFlag xmlns="" xmlns:ma14="http://schemas.microsoft.com/office/mac/drawingml/2011/main"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4" name="Title Text"/>
          <p:cNvSpPr txBox="1">
            <a:spLocks noGrp="1"/>
          </p:cNvSpPr>
          <p:nvPr>
            <p:ph type="title"/>
          </p:nvPr>
        </p:nvSpPr>
        <p:spPr>
          <a:xfrm>
            <a:off x="635000" y="152400"/>
            <a:ext cx="8229600" cy="8668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p>
            <a:r>
              <a:rPr dirty="0"/>
              <a:t>Title Text</a:t>
            </a:r>
          </a:p>
        </p:txBody>
      </p:sp>
      <p:sp>
        <p:nvSpPr>
          <p:cNvPr id="5" name="Body Level One…"/>
          <p:cNvSpPr txBox="1">
            <a:spLocks noGrp="1"/>
          </p:cNvSpPr>
          <p:nvPr>
            <p:ph type="body" idx="1"/>
          </p:nvPr>
        </p:nvSpPr>
        <p:spPr>
          <a:xfrm>
            <a:off x="635000" y="1208487"/>
            <a:ext cx="8229600" cy="50319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1" r:id="rId1"/>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itle Text"/>
          <p:cNvSpPr txBox="1">
            <a:spLocks noGrp="1"/>
          </p:cNvSpPr>
          <p:nvPr>
            <p:ph type="title"/>
          </p:nvPr>
        </p:nvSpPr>
        <p:spPr>
          <a:xfrm>
            <a:off x="635000" y="152400"/>
            <a:ext cx="8229600" cy="8668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p>
            <a:r>
              <a:rPr dirty="0"/>
              <a:t>Title Text</a:t>
            </a:r>
          </a:p>
        </p:txBody>
      </p:sp>
      <p:sp>
        <p:nvSpPr>
          <p:cNvPr id="5" name="Body Level One…"/>
          <p:cNvSpPr txBox="1">
            <a:spLocks noGrp="1"/>
          </p:cNvSpPr>
          <p:nvPr>
            <p:ph type="body" idx="1"/>
          </p:nvPr>
        </p:nvSpPr>
        <p:spPr>
          <a:xfrm>
            <a:off x="635000" y="1208487"/>
            <a:ext cx="8229600" cy="50319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194956184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5" descr="Shape 15"/>
          <p:cNvPicPr>
            <a:picLocks noChangeAspect="1"/>
          </p:cNvPicPr>
          <p:nvPr/>
        </p:nvPicPr>
        <p:blipFill>
          <a:blip r:embed="rId7">
            <a:extLst/>
          </a:blip>
          <a:stretch>
            <a:fillRect/>
          </a:stretch>
        </p:blipFill>
        <p:spPr>
          <a:xfrm>
            <a:off x="443971" y="6429709"/>
            <a:ext cx="918000" cy="279915"/>
          </a:xfrm>
          <a:prstGeom prst="rect">
            <a:avLst/>
          </a:prstGeom>
          <a:ln w="12700">
            <a:miter lim="400000"/>
          </a:ln>
        </p:spPr>
      </p:pic>
      <p:sp>
        <p:nvSpPr>
          <p:cNvPr id="3" name="Shape 16"/>
          <p:cNvSpPr txBox="1"/>
          <p:nvPr/>
        </p:nvSpPr>
        <p:spPr>
          <a:xfrm>
            <a:off x="1600199" y="6429343"/>
            <a:ext cx="7162801" cy="281901"/>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4" name="Title Text"/>
          <p:cNvSpPr txBox="1">
            <a:spLocks noGrp="1"/>
          </p:cNvSpPr>
          <p:nvPr>
            <p:ph type="title"/>
          </p:nvPr>
        </p:nvSpPr>
        <p:spPr>
          <a:xfrm>
            <a:off x="618066" y="59266"/>
            <a:ext cx="8229601" cy="8668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p>
            <a:r>
              <a:t>Title Text</a:t>
            </a:r>
          </a:p>
        </p:txBody>
      </p:sp>
      <p:sp>
        <p:nvSpPr>
          <p:cNvPr id="5" name="Body Level One…"/>
          <p:cNvSpPr txBox="1">
            <a:spLocks noGrp="1"/>
          </p:cNvSpPr>
          <p:nvPr>
            <p:ph type="body" idx="1"/>
          </p:nvPr>
        </p:nvSpPr>
        <p:spPr>
          <a:xfrm>
            <a:off x="618066" y="1030687"/>
            <a:ext cx="8229601" cy="50319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93116511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721" r:id="rId5"/>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58233" y="0"/>
            <a:ext cx="8513234" cy="8160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p>
            <a:r>
              <a:t>Title Text</a:t>
            </a:r>
          </a:p>
        </p:txBody>
      </p:sp>
      <p:pic>
        <p:nvPicPr>
          <p:cNvPr id="3" name="Shape 15" descr="Shape 15"/>
          <p:cNvPicPr>
            <a:picLocks noChangeAspect="1"/>
          </p:cNvPicPr>
          <p:nvPr/>
        </p:nvPicPr>
        <p:blipFill>
          <a:blip r:embed="rId7">
            <a:extLst/>
          </a:blip>
          <a:stretch>
            <a:fillRect/>
          </a:stretch>
        </p:blipFill>
        <p:spPr>
          <a:xfrm>
            <a:off x="443971" y="6429709"/>
            <a:ext cx="918000" cy="279915"/>
          </a:xfrm>
          <a:prstGeom prst="rect">
            <a:avLst/>
          </a:prstGeom>
          <a:ln w="12700">
            <a:miter lim="400000"/>
          </a:ln>
        </p:spPr>
      </p:pic>
      <p:sp>
        <p:nvSpPr>
          <p:cNvPr id="4" name="Shape 16"/>
          <p:cNvSpPr txBox="1"/>
          <p:nvPr/>
        </p:nvSpPr>
        <p:spPr>
          <a:xfrm>
            <a:off x="1600199" y="6429343"/>
            <a:ext cx="7162801" cy="281901"/>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5" name="Body Level One…"/>
          <p:cNvSpPr txBox="1">
            <a:spLocks noGrp="1"/>
          </p:cNvSpPr>
          <p:nvPr>
            <p:ph type="body" idx="1"/>
          </p:nvPr>
        </p:nvSpPr>
        <p:spPr>
          <a:xfrm>
            <a:off x="400049" y="913012"/>
            <a:ext cx="8229601" cy="50319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274449197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720" r:id="rId4"/>
    <p:sldLayoutId id="2147483734" r:id="rId5"/>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B33CCA9-93D4-421E-8144-6CC6C9F1B499}" type="datetime1">
              <a:rPr lang="en-US" smtClean="0"/>
              <a:pPr/>
              <a:t>1/31/2022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054EB598-2939-4E5F-B87A-2CAE3D6FE176}" type="slidenum">
              <a:rPr lang="en-US" smtClean="0"/>
              <a:pPr>
                <a:defRPr/>
              </a:pPr>
              <a:t>‹#›</a:t>
            </a:fld>
            <a:endParaRPr lang="en-US"/>
          </a:p>
        </p:txBody>
      </p:sp>
      <p:sp>
        <p:nvSpPr>
          <p:cNvPr id="15" name="Rectangle 14"/>
          <p:cNvSpPr/>
          <p:nvPr userDrawn="1"/>
        </p:nvSpPr>
        <p:spPr>
          <a:xfrm>
            <a:off x="5624186" y="6488482"/>
            <a:ext cx="3519814" cy="369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138127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9" r:id="rId12"/>
    <p:sldLayoutId id="2147483701" r:id="rId13"/>
    <p:sldLayoutId id="2147483702" r:id="rId14"/>
    <p:sldLayoutId id="2147483703" r:id="rId15"/>
    <p:sldLayoutId id="2147483708" r:id="rId16"/>
    <p:sldLayoutId id="2147483709" r:id="rId17"/>
    <p:sldLayoutId id="2147483710" r:id="rId18"/>
    <p:sldLayoutId id="2147483711" r:id="rId19"/>
    <p:sldLayoutId id="2147483712" r:id="rId20"/>
    <p:sldLayoutId id="2147483714" r:id="rId21"/>
    <p:sldLayoutId id="2147483715" r:id="rId22"/>
    <p:sldLayoutId id="2147483716" r:id="rId23"/>
    <p:sldLayoutId id="2147483717" r:id="rId24"/>
    <p:sldLayoutId id="2147483718" r:id="rId25"/>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5" descr="Shape 15"/>
          <p:cNvPicPr>
            <a:picLocks noChangeAspect="1"/>
          </p:cNvPicPr>
          <p:nvPr/>
        </p:nvPicPr>
        <p:blipFill>
          <a:blip r:embed="rId8">
            <a:extLst/>
          </a:blip>
          <a:stretch>
            <a:fillRect/>
          </a:stretch>
        </p:blipFill>
        <p:spPr>
          <a:xfrm>
            <a:off x="443971" y="6429709"/>
            <a:ext cx="918000" cy="279915"/>
          </a:xfrm>
          <a:prstGeom prst="rect">
            <a:avLst/>
          </a:prstGeom>
          <a:ln w="12700">
            <a:miter lim="400000"/>
          </a:ln>
        </p:spPr>
      </p:pic>
      <p:sp>
        <p:nvSpPr>
          <p:cNvPr id="3" name="Shape 16"/>
          <p:cNvSpPr txBox="1"/>
          <p:nvPr/>
        </p:nvSpPr>
        <p:spPr>
          <a:xfrm>
            <a:off x="1600199" y="6429343"/>
            <a:ext cx="7162801" cy="281901"/>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4" name="Title Text"/>
          <p:cNvSpPr txBox="1">
            <a:spLocks noGrp="1"/>
          </p:cNvSpPr>
          <p:nvPr>
            <p:ph type="title"/>
          </p:nvPr>
        </p:nvSpPr>
        <p:spPr>
          <a:xfrm>
            <a:off x="618066" y="59266"/>
            <a:ext cx="8229601" cy="8668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p>
            <a:r>
              <a:t>Title Text</a:t>
            </a:r>
          </a:p>
        </p:txBody>
      </p:sp>
      <p:sp>
        <p:nvSpPr>
          <p:cNvPr id="5" name="Body Level One…"/>
          <p:cNvSpPr txBox="1">
            <a:spLocks noGrp="1"/>
          </p:cNvSpPr>
          <p:nvPr>
            <p:ph type="body" idx="1"/>
          </p:nvPr>
        </p:nvSpPr>
        <p:spPr>
          <a:xfrm>
            <a:off x="618066" y="1030687"/>
            <a:ext cx="8229601" cy="50319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2595191466"/>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9026" name="AutoShape 2"/>
          <p:cNvSpPr>
            <a:spLocks noChangeArrowheads="1"/>
          </p:cNvSpPr>
          <p:nvPr userDrawn="1"/>
        </p:nvSpPr>
        <p:spPr bwMode="auto">
          <a:xfrm flipH="1">
            <a:off x="-1588" y="-9525"/>
            <a:ext cx="9140826" cy="2133600"/>
          </a:xfrm>
          <a:prstGeom prst="homePlate">
            <a:avLst>
              <a:gd name="adj" fmla="val 0"/>
            </a:avLst>
          </a:prstGeom>
          <a:gradFill rotWithShape="1">
            <a:gsLst>
              <a:gs pos="0">
                <a:srgbClr val="CCFFCC"/>
              </a:gs>
              <a:gs pos="100000">
                <a:srgbClr val="CCFFCC">
                  <a:gamma/>
                  <a:tint val="0"/>
                  <a:invGamma/>
                </a:srgbClr>
              </a:gs>
            </a:gsLst>
            <a:lin ang="5400000" scaled="1"/>
          </a:gradFill>
          <a:ln w="9525">
            <a:noFill/>
            <a:miter lim="800000"/>
            <a:headEnd/>
            <a:tailEnd/>
          </a:ln>
          <a:effectLst/>
        </p:spPr>
        <p:txBody>
          <a:bodyPr wrap="none" anchor="ctr"/>
          <a:lstStyle/>
          <a:p>
            <a:pPr>
              <a:defRPr/>
            </a:pPr>
            <a:endParaRPr lang="en-US">
              <a:cs typeface="+mn-cs"/>
            </a:endParaRPr>
          </a:p>
        </p:txBody>
      </p:sp>
      <p:sp>
        <p:nvSpPr>
          <p:cNvPr id="129027" name="Rectangle 3"/>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mj-lt"/>
                <a:cs typeface="+mn-cs"/>
              </a:defRPr>
            </a:lvl1pPr>
          </a:lstStyle>
          <a:p>
            <a:pPr>
              <a:defRPr/>
            </a:pPr>
            <a:r>
              <a:rPr lang="en-US"/>
              <a:t>1-</a:t>
            </a:r>
            <a:fld id="{5923EB6A-7CCF-4F66-BBF4-D94094B18A5B}" type="slidenum">
              <a:rPr lang="en-US"/>
              <a:pPr>
                <a:defRPr/>
              </a:pPr>
              <a:t>‹#›</a:t>
            </a:fld>
            <a:endParaRPr lang="en-US"/>
          </a:p>
        </p:txBody>
      </p:sp>
      <p:sp>
        <p:nvSpPr>
          <p:cNvPr id="129028" name="Rectangle 4"/>
          <p:cNvSpPr>
            <a:spLocks noChangeArrowheads="1"/>
          </p:cNvSpPr>
          <p:nvPr/>
        </p:nvSpPr>
        <p:spPr bwMode="auto">
          <a:xfrm>
            <a:off x="228600" y="6324600"/>
            <a:ext cx="5562600" cy="381000"/>
          </a:xfrm>
          <a:prstGeom prst="rect">
            <a:avLst/>
          </a:prstGeom>
          <a:noFill/>
          <a:ln w="9525">
            <a:noFill/>
            <a:miter lim="800000"/>
            <a:headEnd/>
            <a:tailEnd/>
          </a:ln>
        </p:spPr>
        <p:txBody>
          <a:bodyPr anchor="b"/>
          <a:lstStyle/>
          <a:p>
            <a:pPr algn="l" eaLnBrk="0" hangingPunct="0">
              <a:spcBef>
                <a:spcPct val="50000"/>
              </a:spcBef>
              <a:defRPr/>
            </a:pPr>
            <a:r>
              <a:rPr lang="en-US" sz="1200">
                <a:solidFill>
                  <a:srgbClr val="000000"/>
                </a:solidFill>
                <a:latin typeface=" Arial"/>
                <a:cs typeface="+mn-cs"/>
              </a:rPr>
              <a:t>©2016 </a:t>
            </a:r>
            <a:r>
              <a:rPr lang="en-US" sz="1200" dirty="0">
                <a:solidFill>
                  <a:srgbClr val="000000"/>
                </a:solidFill>
                <a:latin typeface=" Arial"/>
                <a:cs typeface="+mn-cs"/>
              </a:rPr>
              <a:t>Pearson Education, Inc. Upper Saddle River, NJ. All Rights Reserved.</a:t>
            </a:r>
          </a:p>
        </p:txBody>
      </p:sp>
      <p:sp>
        <p:nvSpPr>
          <p:cNvPr id="2053" name="Rectangle 5"/>
          <p:cNvSpPr>
            <a:spLocks noGrp="1" noChangeArrowheads="1"/>
          </p:cNvSpPr>
          <p:nvPr>
            <p:ph type="title"/>
          </p:nvPr>
        </p:nvSpPr>
        <p:spPr bwMode="auto">
          <a:xfrm>
            <a:off x="304800" y="303213"/>
            <a:ext cx="86106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4" name="Rectangle 6"/>
          <p:cNvSpPr>
            <a:spLocks noGrp="1" noChangeArrowheads="1"/>
          </p:cNvSpPr>
          <p:nvPr>
            <p:ph type="body" idx="1"/>
          </p:nvPr>
        </p:nvSpPr>
        <p:spPr bwMode="auto">
          <a:xfrm>
            <a:off x="304800" y="1600200"/>
            <a:ext cx="8294688" cy="4572000"/>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9031" name="Rectangle 7"/>
          <p:cNvSpPr>
            <a:spLocks noChangeArrowheads="1"/>
          </p:cNvSpPr>
          <p:nvPr userDrawn="1"/>
        </p:nvSpPr>
        <p:spPr bwMode="auto">
          <a:xfrm>
            <a:off x="0" y="2349500"/>
            <a:ext cx="9144000" cy="0"/>
          </a:xfrm>
          <a:prstGeom prst="rect">
            <a:avLst/>
          </a:prstGeom>
          <a:noFill/>
          <a:ln w="9525">
            <a:noFill/>
            <a:miter lim="800000"/>
            <a:headEnd/>
            <a:tailEnd/>
          </a:ln>
          <a:effectLst/>
        </p:spPr>
        <p:txBody>
          <a:bodyPr>
            <a:spAutoFit/>
          </a:bodyPr>
          <a:lstStyle/>
          <a:p>
            <a:pPr>
              <a:defRPr/>
            </a:pPr>
            <a:endParaRPr lang="en-US">
              <a:cs typeface="+mn-cs"/>
            </a:endParaRPr>
          </a:p>
        </p:txBody>
      </p:sp>
    </p:spTree>
    <p:extLst>
      <p:ext uri="{BB962C8B-B14F-4D97-AF65-F5344CB8AC3E}">
        <p14:creationId xmlns:p14="http://schemas.microsoft.com/office/powerpoint/2010/main" val="120733179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sldNum="0" hdr="0" ftr="0" dt="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itchFamily="34" charset="0"/>
          <a:cs typeface="Arial" pitchFamily="34" charset="0"/>
        </a:defRPr>
      </a:lvl2pPr>
      <a:lvl3pPr algn="l" rtl="0" eaLnBrk="0" fontAlgn="base" hangingPunct="0">
        <a:spcBef>
          <a:spcPct val="0"/>
        </a:spcBef>
        <a:spcAft>
          <a:spcPct val="0"/>
        </a:spcAft>
        <a:defRPr sz="3600">
          <a:solidFill>
            <a:schemeClr val="tx1"/>
          </a:solidFill>
          <a:latin typeface="Arial" pitchFamily="34" charset="0"/>
          <a:cs typeface="Arial" pitchFamily="34" charset="0"/>
        </a:defRPr>
      </a:lvl3pPr>
      <a:lvl4pPr algn="l" rtl="0" eaLnBrk="0" fontAlgn="base" hangingPunct="0">
        <a:spcBef>
          <a:spcPct val="0"/>
        </a:spcBef>
        <a:spcAft>
          <a:spcPct val="0"/>
        </a:spcAft>
        <a:defRPr sz="3600">
          <a:solidFill>
            <a:schemeClr val="tx1"/>
          </a:solidFill>
          <a:latin typeface="Arial" pitchFamily="34" charset="0"/>
          <a:cs typeface="Arial" pitchFamily="34" charset="0"/>
        </a:defRPr>
      </a:lvl4pPr>
      <a:lvl5pPr algn="l" rtl="0" eaLnBrk="0" fontAlgn="base" hangingPunct="0">
        <a:spcBef>
          <a:spcPct val="0"/>
        </a:spcBef>
        <a:spcAft>
          <a:spcPct val="0"/>
        </a:spcAft>
        <a:defRPr sz="3600">
          <a:solidFill>
            <a:schemeClr val="tx1"/>
          </a:solidFill>
          <a:latin typeface="Arial" pitchFamily="34" charset="0"/>
          <a:cs typeface="Arial" pitchFamily="34" charset="0"/>
        </a:defRPr>
      </a:lvl5pPr>
      <a:lvl6pPr marL="457200" algn="l" rtl="0" fontAlgn="base">
        <a:spcBef>
          <a:spcPct val="0"/>
        </a:spcBef>
        <a:spcAft>
          <a:spcPct val="0"/>
        </a:spcAft>
        <a:defRPr sz="3600">
          <a:solidFill>
            <a:schemeClr val="tx1"/>
          </a:solidFill>
          <a:latin typeface="Arial" pitchFamily="34" charset="0"/>
          <a:cs typeface="Arial" pitchFamily="34" charset="0"/>
        </a:defRPr>
      </a:lvl6pPr>
      <a:lvl7pPr marL="914400" algn="l" rtl="0" fontAlgn="base">
        <a:spcBef>
          <a:spcPct val="0"/>
        </a:spcBef>
        <a:spcAft>
          <a:spcPct val="0"/>
        </a:spcAft>
        <a:defRPr sz="3600">
          <a:solidFill>
            <a:schemeClr val="tx1"/>
          </a:solidFill>
          <a:latin typeface="Arial" pitchFamily="34" charset="0"/>
          <a:cs typeface="Arial" pitchFamily="34" charset="0"/>
        </a:defRPr>
      </a:lvl7pPr>
      <a:lvl8pPr marL="1371600" algn="l" rtl="0" fontAlgn="base">
        <a:spcBef>
          <a:spcPct val="0"/>
        </a:spcBef>
        <a:spcAft>
          <a:spcPct val="0"/>
        </a:spcAft>
        <a:defRPr sz="3600">
          <a:solidFill>
            <a:schemeClr val="tx1"/>
          </a:solidFill>
          <a:latin typeface="Arial" pitchFamily="34" charset="0"/>
          <a:cs typeface="Arial" pitchFamily="34" charset="0"/>
        </a:defRPr>
      </a:lvl8pPr>
      <a:lvl9pPr marL="1828800" algn="l" rtl="0" fontAlgn="base">
        <a:spcBef>
          <a:spcPct val="0"/>
        </a:spcBef>
        <a:spcAft>
          <a:spcPct val="0"/>
        </a:spcAft>
        <a:defRPr sz="3600">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D885E3"/>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D885E3"/>
        </a:buClr>
        <a:buChar char="–"/>
        <a:defRPr sz="2800">
          <a:solidFill>
            <a:schemeClr val="tx1"/>
          </a:solidFill>
          <a:latin typeface="+mn-lt"/>
          <a:cs typeface="+mn-cs"/>
        </a:defRPr>
      </a:lvl2pPr>
      <a:lvl3pPr marL="1143000" indent="-228600" algn="l" rtl="0" eaLnBrk="0" fontAlgn="base" hangingPunct="0">
        <a:spcBef>
          <a:spcPct val="20000"/>
        </a:spcBef>
        <a:spcAft>
          <a:spcPct val="0"/>
        </a:spcAft>
        <a:buClr>
          <a:srgbClr val="D885E3"/>
        </a:buClr>
        <a:buChar char="•"/>
        <a:defRPr sz="2400">
          <a:solidFill>
            <a:schemeClr val="tx1"/>
          </a:solidFill>
          <a:latin typeface="+mn-lt"/>
          <a:cs typeface="+mn-cs"/>
        </a:defRPr>
      </a:lvl3pPr>
      <a:lvl4pPr marL="1600200" indent="-228600" algn="l" rtl="0" eaLnBrk="0" fontAlgn="base" hangingPunct="0">
        <a:spcBef>
          <a:spcPct val="20000"/>
        </a:spcBef>
        <a:spcAft>
          <a:spcPct val="0"/>
        </a:spcAft>
        <a:buClr>
          <a:srgbClr val="D885E3"/>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rgbClr val="D885E3"/>
        </a:buClr>
        <a:buChar char="»"/>
        <a:defRPr sz="2000">
          <a:solidFill>
            <a:schemeClr val="tx1"/>
          </a:solidFill>
          <a:latin typeface="+mn-lt"/>
          <a:cs typeface="+mn-cs"/>
        </a:defRPr>
      </a:lvl5pPr>
      <a:lvl6pPr marL="2514600" indent="-228600" algn="l" rtl="0" fontAlgn="base">
        <a:spcBef>
          <a:spcPct val="20000"/>
        </a:spcBef>
        <a:spcAft>
          <a:spcPct val="0"/>
        </a:spcAft>
        <a:buClr>
          <a:srgbClr val="D885E3"/>
        </a:buClr>
        <a:buChar char="»"/>
        <a:defRPr sz="2000">
          <a:solidFill>
            <a:schemeClr val="tx1"/>
          </a:solidFill>
          <a:latin typeface="+mn-lt"/>
          <a:cs typeface="+mn-cs"/>
        </a:defRPr>
      </a:lvl6pPr>
      <a:lvl7pPr marL="2971800" indent="-228600" algn="l" rtl="0" fontAlgn="base">
        <a:spcBef>
          <a:spcPct val="20000"/>
        </a:spcBef>
        <a:spcAft>
          <a:spcPct val="0"/>
        </a:spcAft>
        <a:buClr>
          <a:srgbClr val="D885E3"/>
        </a:buClr>
        <a:buChar char="»"/>
        <a:defRPr sz="2000">
          <a:solidFill>
            <a:schemeClr val="tx1"/>
          </a:solidFill>
          <a:latin typeface="+mn-lt"/>
          <a:cs typeface="+mn-cs"/>
        </a:defRPr>
      </a:lvl7pPr>
      <a:lvl8pPr marL="3429000" indent="-228600" algn="l" rtl="0" fontAlgn="base">
        <a:spcBef>
          <a:spcPct val="20000"/>
        </a:spcBef>
        <a:spcAft>
          <a:spcPct val="0"/>
        </a:spcAft>
        <a:buClr>
          <a:srgbClr val="D885E3"/>
        </a:buClr>
        <a:buChar char="»"/>
        <a:defRPr sz="2000">
          <a:solidFill>
            <a:schemeClr val="tx1"/>
          </a:solidFill>
          <a:latin typeface="+mn-lt"/>
          <a:cs typeface="+mn-cs"/>
        </a:defRPr>
      </a:lvl8pPr>
      <a:lvl9pPr marL="3886200" indent="-228600" algn="l" rtl="0" fontAlgn="base">
        <a:spcBef>
          <a:spcPct val="20000"/>
        </a:spcBef>
        <a:spcAft>
          <a:spcPct val="0"/>
        </a:spcAft>
        <a:buClr>
          <a:srgbClr val="D885E3"/>
        </a:buClr>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mediaplayer.pearsoncmg.com/assets/secs-vn-JI01-generics"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mediaplayer.pearsoncmg.com/assets/secs-vn-JI08-Generics-3" TargetMode="External"/><Relationship Id="rId4" Type="http://schemas.openxmlformats.org/officeDocument/2006/relationships/hyperlink" Target="https://mediaplayer.pearsoncmg.com/assets/secs-vn-JI05-More-Generic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difference-equals-method-java/"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3" Type="http://schemas.openxmlformats.org/officeDocument/2006/relationships/hyperlink" Target="https://blogs.oracle.com/javamagazine/java-generics-tutorial-principals-fundamentals?source=:em:nw:mt::::RC_WWMK200429P00043:NSL400158270"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s://www.oreilly.com/library/view/temporary-acces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3" Type="http://schemas.openxmlformats.org/officeDocument/2006/relationships/hyperlink" Target="https://blogs.oracle.com/javamagazine/post/understanding-java-generics-part-2-the-hard-part"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jUcAyZ5OUm0"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docs.oracle.com/javase/tutorial/java/generics/QandE/generics-questions.html" TargetMode="External"/><Relationship Id="rId5" Type="http://schemas.openxmlformats.org/officeDocument/2006/relationships/hyperlink" Target="https://docs.oracle.com/javase/tutorial/java/generics/index.html" TargetMode="External"/><Relationship Id="rId4" Type="http://schemas.openxmlformats.org/officeDocument/2006/relationships/hyperlink" Target="https://docs.oracle.com/javase/8/docs/technotes/guides/language/generics.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en/java/javase/11/docs/api/java.base/java/util/ArrayList.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docs.oracle.com/javase/tutorial/java/generics/why.html"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195"/>
          <p:cNvSpPr txBox="1">
            <a:spLocks noGrp="1"/>
          </p:cNvSpPr>
          <p:nvPr>
            <p:ph type="title"/>
          </p:nvPr>
        </p:nvSpPr>
        <p:spPr>
          <a:prstGeom prst="rect">
            <a:avLst/>
          </a:prstGeom>
        </p:spPr>
        <p:txBody>
          <a:bodyPr lIns="0" tIns="0" rIns="0" bIns="0">
            <a:normAutofit/>
          </a:bodyPr>
          <a:lstStyle/>
          <a:p>
            <a:pPr defTabSz="694944">
              <a:defRPr sz="3343"/>
            </a:pPr>
            <a:r>
              <a:rPr lang="en-US" sz="4000" dirty="0"/>
              <a:t>Module 3</a:t>
            </a:r>
            <a:endParaRPr sz="4000" baseline="29966" dirty="0"/>
          </a:p>
        </p:txBody>
      </p:sp>
      <p:sp>
        <p:nvSpPr>
          <p:cNvPr id="46" name="Shape 199"/>
          <p:cNvSpPr txBox="1"/>
          <p:nvPr/>
        </p:nvSpPr>
        <p:spPr>
          <a:xfrm>
            <a:off x="4947369" y="1421040"/>
            <a:ext cx="3079631" cy="66009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lvl1pPr>
              <a:defRPr sz="5800" b="1">
                <a:solidFill>
                  <a:srgbClr val="007FA3"/>
                </a:solidFill>
                <a:latin typeface="Times New Roman"/>
                <a:ea typeface="Times New Roman"/>
                <a:cs typeface="Times New Roman"/>
                <a:sym typeface="Times New Roman"/>
              </a:defRPr>
            </a:lvl1pPr>
          </a:lstStyle>
          <a:p>
            <a:pPr defTabSz="694944">
              <a:defRPr sz="3343"/>
            </a:pPr>
            <a:r>
              <a:rPr lang="en-US" sz="4000" dirty="0"/>
              <a:t>Generics</a:t>
            </a:r>
            <a:endParaRPr sz="4000" dirty="0"/>
          </a:p>
        </p:txBody>
      </p:sp>
      <p:pic>
        <p:nvPicPr>
          <p:cNvPr id="47" name="Picture 8" descr="Picture 8"/>
          <p:cNvPicPr>
            <a:picLocks noChangeAspect="1"/>
          </p:cNvPicPr>
          <p:nvPr/>
        </p:nvPicPr>
        <p:blipFill>
          <a:blip r:embed="rId2">
            <a:extLst/>
          </a:blip>
          <a:stretch>
            <a:fillRect/>
          </a:stretch>
        </p:blipFill>
        <p:spPr>
          <a:xfrm>
            <a:off x="379413" y="1421040"/>
            <a:ext cx="4124641" cy="4776560"/>
          </a:xfrm>
          <a:prstGeom prst="rect">
            <a:avLst/>
          </a:prstGeom>
          <a:ln w="12700">
            <a:miter lim="400000"/>
          </a:ln>
          <a:effectLst>
            <a:outerShdw blurRad="50800" dist="38100" dir="2700000" rotWithShape="0">
              <a:srgbClr val="000000">
                <a:alpha val="40000"/>
              </a:srgbClr>
            </a:outerShdw>
          </a:effec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3"/>
          <p:cNvSpPr txBox="1">
            <a:spLocks noGrp="1"/>
          </p:cNvSpPr>
          <p:nvPr>
            <p:ph type="title"/>
          </p:nvPr>
        </p:nvSpPr>
        <p:spPr>
          <a:xfrm>
            <a:off x="457200" y="228600"/>
            <a:ext cx="8229600" cy="824696"/>
          </a:xfrm>
          <a:prstGeom prst="rect">
            <a:avLst/>
          </a:prstGeom>
        </p:spPr>
        <p:txBody>
          <a:bodyPr>
            <a:normAutofit/>
          </a:bodyPr>
          <a:lstStyle/>
          <a:p>
            <a:r>
              <a:rPr lang="en-US" sz="4000" dirty="0"/>
              <a:t>Example </a:t>
            </a:r>
            <a:endParaRPr sz="4000" dirty="0"/>
          </a:p>
        </p:txBody>
      </p:sp>
      <p:sp>
        <p:nvSpPr>
          <p:cNvPr id="62" name="Text Placeholder 4"/>
          <p:cNvSpPr txBox="1">
            <a:spLocks noGrp="1"/>
          </p:cNvSpPr>
          <p:nvPr>
            <p:ph type="body" sz="quarter" idx="1"/>
          </p:nvPr>
        </p:nvSpPr>
        <p:spPr>
          <a:xfrm>
            <a:off x="457200" y="5553306"/>
            <a:ext cx="8229600" cy="554647"/>
          </a:xfrm>
          <a:prstGeom prst="rect">
            <a:avLst/>
          </a:prstGeom>
        </p:spPr>
        <p:txBody>
          <a:bodyPr>
            <a:normAutofit/>
          </a:bodyPr>
          <a:lstStyle/>
          <a:p>
            <a:pPr marL="285750" indent="-285750" defTabSz="740663">
              <a:buFont typeface="Arial" panose="020B0604020202020204" pitchFamily="34" charset="0"/>
              <a:buChar char="•"/>
              <a:defRPr sz="3564" b="1">
                <a:solidFill>
                  <a:srgbClr val="007FA3"/>
                </a:solidFill>
                <a:latin typeface="Times New Roman"/>
                <a:ea typeface="Times New Roman"/>
                <a:cs typeface="Times New Roman"/>
                <a:sym typeface="Times New Roman"/>
              </a:defRPr>
            </a:pPr>
            <a:r>
              <a:rPr lang="en-US" sz="2000" dirty="0" err="1">
                <a:latin typeface="Times New Roman"/>
                <a:ea typeface="Courier New"/>
                <a:cs typeface="Times New Roman"/>
                <a:sym typeface="Times New Roman"/>
              </a:rPr>
              <a:t>Pairable</a:t>
            </a:r>
            <a:r>
              <a:rPr lang="en-US" sz="2000" dirty="0">
                <a:latin typeface="Times New Roman"/>
                <a:ea typeface="Courier New"/>
                <a:cs typeface="Times New Roman"/>
                <a:sym typeface="Times New Roman"/>
              </a:rPr>
              <a:t> can support any data type</a:t>
            </a:r>
            <a:endParaRPr sz="2000" dirty="0">
              <a:latin typeface="Courier New"/>
              <a:ea typeface="Courier New"/>
              <a:cs typeface="Courier New"/>
              <a:sym typeface="Courier New"/>
            </a:endParaRPr>
          </a:p>
        </p:txBody>
      </p:sp>
      <p:sp>
        <p:nvSpPr>
          <p:cNvPr id="63" name="/**…"/>
          <p:cNvSpPr txBox="1"/>
          <p:nvPr/>
        </p:nvSpPr>
        <p:spPr>
          <a:xfrm>
            <a:off x="457200" y="1257935"/>
            <a:ext cx="6257925" cy="307776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dirty="0">
                <a:ln>
                  <a:noFill/>
                </a:ln>
                <a:solidFill>
                  <a:srgbClr val="0084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dirty="0">
                <a:ln>
                  <a:noFill/>
                </a:ln>
                <a:solidFill>
                  <a:srgbClr val="008400"/>
                </a:solidFill>
                <a:effectLst/>
                <a:uLnTx/>
                <a:uFillTx/>
                <a:latin typeface="Menlo"/>
                <a:sym typeface="Menlo"/>
              </a:rPr>
              <a:t>    An interface for pairs of objects.</a:t>
            </a:r>
            <a:endParaRPr kumimoji="0" sz="18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dirty="0">
                <a:ln>
                  <a:noFill/>
                </a:ln>
                <a:solidFill>
                  <a:srgbClr val="0084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2000" b="0" i="0" u="none" strike="noStrike" kern="0" cap="none" spc="0" normalizeH="0" baseline="0" noProof="0" dirty="0">
                <a:ln>
                  <a:noFill/>
                </a:ln>
                <a:solidFill>
                  <a:srgbClr val="BA2DA2"/>
                </a:solidFill>
                <a:effectLst/>
                <a:uLnTx/>
                <a:uFillTx/>
                <a:latin typeface="Menlo"/>
                <a:sym typeface="Menlo"/>
              </a:rPr>
              <a:t>public</a:t>
            </a:r>
            <a:r>
              <a:rPr kumimoji="0" sz="2000" b="0" i="0" u="none" strike="noStrike" kern="0" cap="none" spc="0" normalizeH="0" baseline="0" noProof="0" dirty="0">
                <a:ln>
                  <a:noFill/>
                </a:ln>
                <a:solidFill>
                  <a:srgbClr val="000000"/>
                </a:solidFill>
                <a:effectLst/>
                <a:uLnTx/>
                <a:uFillTx/>
                <a:latin typeface="Menlo"/>
                <a:sym typeface="Menlo"/>
              </a:rPr>
              <a:t> </a:t>
            </a:r>
            <a:r>
              <a:rPr kumimoji="0" sz="2000" b="0" i="0" u="none" strike="noStrike" kern="0" cap="none" spc="0" normalizeH="0" baseline="0" noProof="0" dirty="0">
                <a:ln>
                  <a:noFill/>
                </a:ln>
                <a:solidFill>
                  <a:srgbClr val="BA2DA2"/>
                </a:solidFill>
                <a:effectLst/>
                <a:uLnTx/>
                <a:uFillTx/>
                <a:latin typeface="Menlo"/>
                <a:sym typeface="Menlo"/>
              </a:rPr>
              <a:t>interface</a:t>
            </a:r>
            <a:r>
              <a:rPr kumimoji="0" sz="2000" b="0" i="0" u="none" strike="noStrike" kern="0" cap="none" spc="0" normalizeH="0" baseline="0" noProof="0" dirty="0">
                <a:ln>
                  <a:noFill/>
                </a:ln>
                <a:solidFill>
                  <a:srgbClr val="000000"/>
                </a:solidFill>
                <a:effectLst/>
                <a:uLnTx/>
                <a:uFillTx/>
                <a:latin typeface="Menlo"/>
                <a:sym typeface="Menlo"/>
              </a:rPr>
              <a:t> </a:t>
            </a:r>
            <a:r>
              <a:rPr kumimoji="0" sz="2000" b="0" i="0" u="none" strike="noStrike" kern="0" cap="none" spc="0" normalizeH="0" baseline="0" noProof="0" dirty="0" err="1">
                <a:ln>
                  <a:noFill/>
                </a:ln>
                <a:solidFill>
                  <a:srgbClr val="000000"/>
                </a:solidFill>
                <a:effectLst/>
                <a:uLnTx/>
                <a:uFillTx/>
                <a:latin typeface="Menlo"/>
                <a:sym typeface="Menlo"/>
              </a:rPr>
              <a:t>Pairable</a:t>
            </a:r>
            <a:r>
              <a:rPr kumimoji="0" sz="2000" b="0" i="0" u="none" strike="noStrike" kern="0" cap="none" spc="0" normalizeH="0" baseline="0" noProof="0" dirty="0">
                <a:ln>
                  <a:noFill/>
                </a:ln>
                <a:solidFill>
                  <a:srgbClr val="000000"/>
                </a:solidFill>
                <a:effectLst/>
                <a:uLnTx/>
                <a:uFillTx/>
                <a:latin typeface="Menlo"/>
                <a:sym typeface="Menlo"/>
              </a:rPr>
              <a:t>&lt;</a:t>
            </a:r>
            <a:r>
              <a:rPr kumimoji="0" sz="2000" b="1" i="0" u="none" strike="noStrike" kern="0" cap="none" spc="0" normalizeH="0" baseline="0" noProof="0" dirty="0">
                <a:ln>
                  <a:noFill/>
                </a:ln>
                <a:solidFill>
                  <a:srgbClr val="7030A0"/>
                </a:solidFill>
                <a:effectLst/>
                <a:uLnTx/>
                <a:uFillTx/>
                <a:latin typeface="Menlo"/>
                <a:sym typeface="Menlo"/>
              </a:rPr>
              <a:t>T</a:t>
            </a:r>
            <a:r>
              <a:rPr kumimoji="0" sz="2000" b="0" i="0" u="none" strike="noStrike" kern="0" cap="none" spc="0" normalizeH="0" baseline="0" noProof="0" dirty="0">
                <a:ln>
                  <a:noFill/>
                </a:ln>
                <a:solidFill>
                  <a:srgbClr val="000000"/>
                </a:solidFill>
                <a:effectLst/>
                <a:uLnTx/>
                <a:uFillTx/>
                <a:latin typeface="Menlo"/>
                <a:sym typeface="Menlo"/>
              </a:rPr>
              <a:t>&gt;</a:t>
            </a:r>
            <a:endParaRPr kumimoji="0" sz="20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2000" b="0" i="0" u="none" strike="noStrike" kern="0" cap="none" spc="0" normalizeH="0" baseline="0" noProof="0" dirty="0">
                <a:ln>
                  <a:noFill/>
                </a:ln>
                <a:solidFill>
                  <a:srgbClr val="000000"/>
                </a:solidFill>
                <a:effectLst/>
                <a:uLnTx/>
                <a:uFillTx/>
                <a:latin typeface="Menlo"/>
                <a:sym typeface="Menlo"/>
              </a:rPr>
              <a:t>{</a:t>
            </a:r>
            <a:endParaRPr kumimoji="0" sz="20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2000" b="0" i="0" u="none" strike="noStrike" kern="0" cap="none" spc="0" normalizeH="0" baseline="0" noProof="0" dirty="0">
                <a:ln>
                  <a:noFill/>
                </a:ln>
                <a:solidFill>
                  <a:srgbClr val="000000"/>
                </a:solidFill>
                <a:effectLst/>
                <a:uLnTx/>
                <a:uFillTx/>
                <a:latin typeface="Menlo"/>
                <a:sym typeface="Menlo"/>
              </a:rPr>
              <a:t>   </a:t>
            </a:r>
            <a:r>
              <a:rPr kumimoji="0" sz="2000" b="0" i="0" u="none" strike="noStrike" kern="0" cap="none" spc="0" normalizeH="0" baseline="0" noProof="0" dirty="0">
                <a:ln>
                  <a:noFill/>
                </a:ln>
                <a:solidFill>
                  <a:srgbClr val="BA2DA2"/>
                </a:solidFill>
                <a:effectLst/>
                <a:uLnTx/>
                <a:uFillTx/>
                <a:latin typeface="Menlo"/>
                <a:sym typeface="Menlo"/>
              </a:rPr>
              <a:t>public</a:t>
            </a:r>
            <a:r>
              <a:rPr kumimoji="0" sz="2000" b="0" i="0" u="none" strike="noStrike" kern="0" cap="none" spc="0" normalizeH="0" baseline="0" noProof="0" dirty="0">
                <a:ln>
                  <a:noFill/>
                </a:ln>
                <a:solidFill>
                  <a:srgbClr val="000000"/>
                </a:solidFill>
                <a:effectLst/>
                <a:uLnTx/>
                <a:uFillTx/>
                <a:latin typeface="Menlo"/>
                <a:sym typeface="Menlo"/>
              </a:rPr>
              <a:t> </a:t>
            </a:r>
            <a:r>
              <a:rPr kumimoji="0" sz="2000" b="1" i="0" u="none" strike="noStrike" kern="0" cap="none" spc="0" normalizeH="0" baseline="0" noProof="0" dirty="0">
                <a:ln>
                  <a:noFill/>
                </a:ln>
                <a:solidFill>
                  <a:srgbClr val="7030A0"/>
                </a:solidFill>
                <a:effectLst/>
                <a:uLnTx/>
                <a:uFillTx/>
                <a:latin typeface="Menlo"/>
                <a:ea typeface="Menlo"/>
                <a:cs typeface="Menlo"/>
                <a:sym typeface="Menlo"/>
              </a:rPr>
              <a:t>T</a:t>
            </a:r>
            <a:r>
              <a:rPr kumimoji="0" sz="2000" b="0" i="0" u="none" strike="noStrike" kern="0" cap="none" spc="0" normalizeH="0" baseline="0" noProof="0" dirty="0">
                <a:ln>
                  <a:noFill/>
                </a:ln>
                <a:solidFill>
                  <a:srgbClr val="000000"/>
                </a:solidFill>
                <a:effectLst/>
                <a:uLnTx/>
                <a:uFillTx/>
                <a:latin typeface="Menlo"/>
                <a:sym typeface="Menlo"/>
              </a:rPr>
              <a:t> </a:t>
            </a:r>
            <a:r>
              <a:rPr kumimoji="0" sz="2000" b="0" i="0" u="none" strike="noStrike" kern="0" cap="none" spc="0" normalizeH="0" baseline="0" noProof="0" dirty="0" err="1">
                <a:ln>
                  <a:noFill/>
                </a:ln>
                <a:solidFill>
                  <a:srgbClr val="000000"/>
                </a:solidFill>
                <a:effectLst/>
                <a:uLnTx/>
                <a:uFillTx/>
                <a:latin typeface="Menlo"/>
                <a:sym typeface="Menlo"/>
              </a:rPr>
              <a:t>getFirst</a:t>
            </a:r>
            <a:r>
              <a:rPr kumimoji="0" sz="2000" b="0" i="0" u="none" strike="noStrike" kern="0" cap="none" spc="0" normalizeH="0" baseline="0" noProof="0" dirty="0">
                <a:ln>
                  <a:noFill/>
                </a:ln>
                <a:solidFill>
                  <a:srgbClr val="000000"/>
                </a:solidFill>
                <a:effectLst/>
                <a:uLnTx/>
                <a:uFillTx/>
                <a:latin typeface="Menlo"/>
                <a:sym typeface="Menlo"/>
              </a:rPr>
              <a:t>();</a:t>
            </a:r>
            <a:endParaRPr kumimoji="0" sz="20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2000" b="0" i="0" u="none" strike="noStrike" kern="0" cap="none" spc="0" normalizeH="0" baseline="0" noProof="0" dirty="0">
                <a:ln>
                  <a:noFill/>
                </a:ln>
                <a:solidFill>
                  <a:srgbClr val="000000"/>
                </a:solidFill>
                <a:effectLst/>
                <a:uLnTx/>
                <a:uFillTx/>
                <a:latin typeface="Menlo"/>
                <a:sym typeface="Menlo"/>
              </a:rPr>
              <a:t>   </a:t>
            </a:r>
            <a:r>
              <a:rPr kumimoji="0" sz="2000" b="0" i="0" u="none" strike="noStrike" kern="0" cap="none" spc="0" normalizeH="0" baseline="0" noProof="0" dirty="0">
                <a:ln>
                  <a:noFill/>
                </a:ln>
                <a:solidFill>
                  <a:srgbClr val="BA2DA2"/>
                </a:solidFill>
                <a:effectLst/>
                <a:uLnTx/>
                <a:uFillTx/>
                <a:latin typeface="Menlo"/>
                <a:sym typeface="Menlo"/>
              </a:rPr>
              <a:t>public</a:t>
            </a:r>
            <a:r>
              <a:rPr kumimoji="0" sz="2000" b="0" i="0" u="none" strike="noStrike" kern="0" cap="none" spc="0" normalizeH="0" baseline="0" noProof="0" dirty="0">
                <a:ln>
                  <a:noFill/>
                </a:ln>
                <a:solidFill>
                  <a:srgbClr val="000000"/>
                </a:solidFill>
                <a:effectLst/>
                <a:uLnTx/>
                <a:uFillTx/>
                <a:latin typeface="Menlo"/>
                <a:sym typeface="Menlo"/>
              </a:rPr>
              <a:t> </a:t>
            </a:r>
            <a:r>
              <a:rPr kumimoji="0" sz="2000" b="1" i="0" u="none" strike="noStrike" kern="0" cap="none" spc="0" normalizeH="0" baseline="0" noProof="0" dirty="0">
                <a:ln>
                  <a:noFill/>
                </a:ln>
                <a:solidFill>
                  <a:srgbClr val="7030A0"/>
                </a:solidFill>
                <a:effectLst/>
                <a:uLnTx/>
                <a:uFillTx/>
                <a:latin typeface="Menlo"/>
                <a:ea typeface="Menlo"/>
                <a:cs typeface="Menlo"/>
                <a:sym typeface="Menlo"/>
              </a:rPr>
              <a:t>T</a:t>
            </a:r>
            <a:r>
              <a:rPr kumimoji="0" sz="2000" b="0" i="0" u="none" strike="noStrike" kern="0" cap="none" spc="0" normalizeH="0" baseline="0" noProof="0" dirty="0">
                <a:ln>
                  <a:noFill/>
                </a:ln>
                <a:solidFill>
                  <a:srgbClr val="000000"/>
                </a:solidFill>
                <a:effectLst/>
                <a:uLnTx/>
                <a:uFillTx/>
                <a:latin typeface="Menlo"/>
                <a:sym typeface="Menlo"/>
              </a:rPr>
              <a:t> </a:t>
            </a:r>
            <a:r>
              <a:rPr kumimoji="0" sz="2000" b="0" i="0" u="none" strike="noStrike" kern="0" cap="none" spc="0" normalizeH="0" baseline="0" noProof="0" dirty="0" err="1">
                <a:ln>
                  <a:noFill/>
                </a:ln>
                <a:solidFill>
                  <a:srgbClr val="000000"/>
                </a:solidFill>
                <a:effectLst/>
                <a:uLnTx/>
                <a:uFillTx/>
                <a:latin typeface="Menlo"/>
                <a:sym typeface="Menlo"/>
              </a:rPr>
              <a:t>getSecond</a:t>
            </a:r>
            <a:r>
              <a:rPr kumimoji="0" sz="2000" b="0" i="0" u="none" strike="noStrike" kern="0" cap="none" spc="0" normalizeH="0" baseline="0" noProof="0" dirty="0">
                <a:ln>
                  <a:noFill/>
                </a:ln>
                <a:solidFill>
                  <a:srgbClr val="000000"/>
                </a:solidFill>
                <a:effectLst/>
                <a:uLnTx/>
                <a:uFillTx/>
                <a:latin typeface="Menlo"/>
                <a:sym typeface="Menlo"/>
              </a:rPr>
              <a:t>();</a:t>
            </a:r>
            <a:endParaRPr kumimoji="0" sz="20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2000" b="0" i="0" u="none" strike="noStrike" kern="0" cap="none" spc="0" normalizeH="0" baseline="0" noProof="0" dirty="0">
                <a:ln>
                  <a:noFill/>
                </a:ln>
                <a:solidFill>
                  <a:srgbClr val="000000"/>
                </a:solidFill>
                <a:effectLst/>
                <a:uLnTx/>
                <a:uFillTx/>
                <a:latin typeface="Menlo"/>
                <a:sym typeface="Menlo"/>
              </a:rPr>
              <a:t>   </a:t>
            </a:r>
            <a:r>
              <a:rPr kumimoji="0" sz="2000" b="0" i="0" u="none" strike="noStrike" kern="0" cap="none" spc="0" normalizeH="0" baseline="0" noProof="0" dirty="0">
                <a:ln>
                  <a:noFill/>
                </a:ln>
                <a:solidFill>
                  <a:srgbClr val="BA2DA2"/>
                </a:solidFill>
                <a:effectLst/>
                <a:uLnTx/>
                <a:uFillTx/>
                <a:latin typeface="Menlo"/>
                <a:sym typeface="Menlo"/>
              </a:rPr>
              <a:t>public</a:t>
            </a:r>
            <a:r>
              <a:rPr kumimoji="0" sz="2000" b="0" i="0" u="none" strike="noStrike" kern="0" cap="none" spc="0" normalizeH="0" baseline="0" noProof="0" dirty="0">
                <a:ln>
                  <a:noFill/>
                </a:ln>
                <a:solidFill>
                  <a:srgbClr val="000000"/>
                </a:solidFill>
                <a:effectLst/>
                <a:uLnTx/>
                <a:uFillTx/>
                <a:latin typeface="Menlo"/>
                <a:sym typeface="Menlo"/>
              </a:rPr>
              <a:t> </a:t>
            </a:r>
            <a:r>
              <a:rPr kumimoji="0" sz="2000" b="0" i="0" u="none" strike="noStrike" kern="0" cap="none" spc="0" normalizeH="0" baseline="0" noProof="0" dirty="0">
                <a:ln>
                  <a:noFill/>
                </a:ln>
                <a:solidFill>
                  <a:srgbClr val="BA2DA2"/>
                </a:solidFill>
                <a:effectLst/>
                <a:uLnTx/>
                <a:uFillTx/>
                <a:latin typeface="Menlo"/>
                <a:sym typeface="Menlo"/>
              </a:rPr>
              <a:t>void</a:t>
            </a:r>
            <a:r>
              <a:rPr kumimoji="0" sz="2000" b="0" i="0" u="none" strike="noStrike" kern="0" cap="none" spc="0" normalizeH="0" baseline="0" noProof="0" dirty="0">
                <a:ln>
                  <a:noFill/>
                </a:ln>
                <a:solidFill>
                  <a:srgbClr val="000000"/>
                </a:solidFill>
                <a:effectLst/>
                <a:uLnTx/>
                <a:uFillTx/>
                <a:latin typeface="Menlo"/>
                <a:sym typeface="Menlo"/>
              </a:rPr>
              <a:t> </a:t>
            </a:r>
            <a:r>
              <a:rPr kumimoji="0" sz="2000" b="0" i="0" u="none" strike="noStrike" kern="0" cap="none" spc="0" normalizeH="0" baseline="0" noProof="0" dirty="0" err="1">
                <a:ln>
                  <a:noFill/>
                </a:ln>
                <a:solidFill>
                  <a:srgbClr val="000000"/>
                </a:solidFill>
                <a:effectLst/>
                <a:uLnTx/>
                <a:uFillTx/>
                <a:latin typeface="Menlo"/>
                <a:sym typeface="Menlo"/>
              </a:rPr>
              <a:t>changeOrder</a:t>
            </a:r>
            <a:r>
              <a:rPr kumimoji="0" sz="2000" b="0" i="0" u="none" strike="noStrike" kern="0" cap="none" spc="0" normalizeH="0" baseline="0" noProof="0" dirty="0">
                <a:ln>
                  <a:noFill/>
                </a:ln>
                <a:solidFill>
                  <a:srgbClr val="000000"/>
                </a:solidFill>
                <a:effectLst/>
                <a:uLnTx/>
                <a:uFillTx/>
                <a:latin typeface="Menlo"/>
                <a:sym typeface="Menlo"/>
              </a:rPr>
              <a:t>();</a:t>
            </a:r>
            <a:endParaRPr kumimoji="0" lang="en-US" sz="2000" b="0" i="0" u="none" strike="noStrike" kern="0" cap="none" spc="0" normalizeH="0" baseline="0" noProof="0" dirty="0">
              <a:ln>
                <a:noFill/>
              </a:ln>
              <a:solidFill>
                <a:srgbClr val="000000"/>
              </a:solidFill>
              <a:effectLst/>
              <a:uLnTx/>
              <a:uFillTx/>
              <a:latin typeface="Menlo"/>
              <a:sym typeface="Menlo"/>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endParaRPr kumimoji="0" sz="20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2000" b="0" i="0" u="none" strike="noStrike" kern="0" cap="none" spc="0" normalizeH="0" baseline="0" noProof="0" dirty="0">
                <a:ln>
                  <a:noFill/>
                </a:ln>
                <a:solidFill>
                  <a:srgbClr val="000000"/>
                </a:solidFill>
                <a:effectLst/>
                <a:uLnTx/>
                <a:uFillTx/>
                <a:latin typeface="Menlo"/>
                <a:sym typeface="Menlo"/>
              </a:rPr>
              <a:t>} </a:t>
            </a:r>
            <a:endParaRPr kumimoji="0" sz="2000" b="0" i="0" u="none" strike="noStrike" kern="0" cap="none" spc="0" normalizeH="0" baseline="0" noProof="0" dirty="0">
              <a:ln>
                <a:noFill/>
              </a:ln>
              <a:solidFill>
                <a:srgbClr val="000000"/>
              </a:solidFill>
              <a:effectLst/>
              <a:uLnTx/>
              <a:uFillTx/>
              <a:latin typeface="Helvetica"/>
              <a:ea typeface="+mn-ea"/>
              <a:cs typeface="Helvetica"/>
              <a:sym typeface="Helvetica"/>
            </a:endParaRPr>
          </a:p>
        </p:txBody>
      </p:sp>
    </p:spTree>
    <p:extLst>
      <p:ext uri="{BB962C8B-B14F-4D97-AF65-F5344CB8AC3E}">
        <p14:creationId xmlns:p14="http://schemas.microsoft.com/office/powerpoint/2010/main" val="276495488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3"/>
          <p:cNvSpPr txBox="1">
            <a:spLocks noGrp="1"/>
          </p:cNvSpPr>
          <p:nvPr>
            <p:ph type="title"/>
          </p:nvPr>
        </p:nvSpPr>
        <p:spPr>
          <a:xfrm>
            <a:off x="457200" y="228600"/>
            <a:ext cx="8229600" cy="845535"/>
          </a:xfrm>
          <a:prstGeom prst="rect">
            <a:avLst/>
          </a:prstGeom>
        </p:spPr>
        <p:txBody>
          <a:bodyPr>
            <a:normAutofit fontScale="90000"/>
          </a:bodyPr>
          <a:lstStyle/>
          <a:p>
            <a:r>
              <a:rPr lang="en-US" dirty="0"/>
              <a:t>Example | </a:t>
            </a:r>
            <a:r>
              <a:rPr dirty="0"/>
              <a:t>Generic Class </a:t>
            </a:r>
            <a:r>
              <a:rPr sz="3600" dirty="0"/>
              <a:t>(1</a:t>
            </a:r>
            <a:r>
              <a:rPr lang="en-US" sz="3600" dirty="0"/>
              <a:t> of 2</a:t>
            </a:r>
            <a:r>
              <a:rPr sz="3600" dirty="0"/>
              <a:t>)</a:t>
            </a:r>
          </a:p>
        </p:txBody>
      </p:sp>
      <p:sp>
        <p:nvSpPr>
          <p:cNvPr id="66" name="Text Placeholder 4"/>
          <p:cNvSpPr txBox="1">
            <a:spLocks noGrp="1"/>
          </p:cNvSpPr>
          <p:nvPr>
            <p:ph type="body" sz="quarter" idx="1"/>
          </p:nvPr>
        </p:nvSpPr>
        <p:spPr>
          <a:xfrm>
            <a:off x="443971" y="5652810"/>
            <a:ext cx="8229601" cy="682250"/>
          </a:xfrm>
          <a:prstGeom prst="rect">
            <a:avLst/>
          </a:prstGeom>
        </p:spPr>
        <p:txBody>
          <a:bodyPr>
            <a:normAutofit/>
          </a:bodyPr>
          <a:lstStyle/>
          <a:p>
            <a:pPr marL="285750" indent="-285750" defTabSz="740663">
              <a:buFont typeface="Arial" panose="020B0604020202020204" pitchFamily="34" charset="0"/>
              <a:buChar char="•"/>
              <a:defRPr sz="3564" b="1">
                <a:solidFill>
                  <a:srgbClr val="007FA3"/>
                </a:solidFill>
                <a:latin typeface="Times New Roman"/>
                <a:ea typeface="Times New Roman"/>
                <a:cs typeface="Times New Roman"/>
                <a:sym typeface="Times New Roman"/>
              </a:defRPr>
            </a:pPr>
            <a:r>
              <a:rPr lang="en-US" sz="1800" dirty="0">
                <a:solidFill>
                  <a:srgbClr val="007FA3"/>
                </a:solidFill>
                <a:latin typeface="Times New Roman"/>
                <a:ea typeface="Courier New"/>
                <a:cs typeface="Times New Roman"/>
              </a:rPr>
              <a:t>An actual </a:t>
            </a:r>
            <a:r>
              <a:rPr sz="1800" dirty="0">
                <a:solidFill>
                  <a:srgbClr val="007FA3"/>
                </a:solidFill>
                <a:latin typeface="Times New Roman"/>
                <a:ea typeface="Courier New"/>
                <a:cs typeface="Times New Roman"/>
              </a:rPr>
              <a:t>class</a:t>
            </a:r>
            <a:r>
              <a:rPr lang="en-US" sz="1800" dirty="0">
                <a:solidFill>
                  <a:srgbClr val="007FA3"/>
                </a:solidFill>
                <a:latin typeface="Times New Roman"/>
                <a:ea typeface="Courier New"/>
                <a:cs typeface="Times New Roman"/>
              </a:rPr>
              <a:t>,</a:t>
            </a:r>
            <a:r>
              <a:rPr sz="1800" dirty="0">
                <a:solidFill>
                  <a:srgbClr val="007FA3"/>
                </a:solidFill>
                <a:latin typeface="Times New Roman"/>
                <a:ea typeface="Courier New"/>
                <a:cs typeface="Times New Roman"/>
              </a:rPr>
              <a:t> </a:t>
            </a:r>
            <a:r>
              <a:rPr sz="1800" dirty="0" err="1">
                <a:solidFill>
                  <a:srgbClr val="007FA3"/>
                </a:solidFill>
                <a:latin typeface="Times New Roman"/>
                <a:ea typeface="Courier New"/>
                <a:cs typeface="Times New Roman"/>
                <a:sym typeface="Courier New"/>
              </a:rPr>
              <a:t>OrderedPair</a:t>
            </a:r>
            <a:r>
              <a:rPr lang="en-US" sz="1800" dirty="0">
                <a:solidFill>
                  <a:srgbClr val="007FA3"/>
                </a:solidFill>
                <a:latin typeface="Times New Roman"/>
                <a:ea typeface="Courier New"/>
                <a:cs typeface="Times New Roman"/>
                <a:sym typeface="Courier New"/>
              </a:rPr>
              <a:t>, is now implemented</a:t>
            </a:r>
            <a:endParaRPr sz="1800" dirty="0">
              <a:solidFill>
                <a:srgbClr val="007FA3"/>
              </a:solidFill>
              <a:latin typeface="Times New Roman"/>
              <a:ea typeface="Courier New"/>
              <a:cs typeface="Times New Roman"/>
              <a:sym typeface="Courier New"/>
            </a:endParaRPr>
          </a:p>
        </p:txBody>
      </p:sp>
      <p:sp>
        <p:nvSpPr>
          <p:cNvPr id="67" name="/** A class of ordered pairs of objects having the same data type. */…"/>
          <p:cNvSpPr txBox="1"/>
          <p:nvPr/>
        </p:nvSpPr>
        <p:spPr>
          <a:xfrm>
            <a:off x="553155" y="1145456"/>
            <a:ext cx="8470068" cy="44360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8400"/>
                </a:solidFill>
                <a:effectLst/>
                <a:uLnTx/>
                <a:uFillTx/>
                <a:latin typeface="Menlo"/>
                <a:sym typeface="Menlo"/>
              </a:rPr>
              <a:t>/**</a:t>
            </a:r>
            <a:r>
              <a:rPr kumimoji="0" sz="1600" b="0" i="0" u="none" strike="noStrike" kern="0" cap="none" spc="0" normalizeH="0" baseline="0" noProof="0" dirty="0">
                <a:ln>
                  <a:noFill/>
                </a:ln>
                <a:solidFill>
                  <a:srgbClr val="000000"/>
                </a:solidFill>
                <a:effectLst/>
                <a:uLnTx/>
                <a:uFillTx/>
                <a:latin typeface="Helvetica"/>
                <a:ea typeface="+mn-ea"/>
                <a:cs typeface="Helvetica"/>
                <a:sym typeface="Helvetica"/>
              </a:rPr>
              <a:t> </a:t>
            </a:r>
            <a:r>
              <a:rPr kumimoji="0" sz="1600" b="0" i="0" u="none" strike="noStrike" kern="0" cap="none" spc="0" normalizeH="0" baseline="0" noProof="0" dirty="0">
                <a:ln>
                  <a:noFill/>
                </a:ln>
                <a:solidFill>
                  <a:srgbClr val="008400"/>
                </a:solidFill>
                <a:effectLst/>
                <a:uLnTx/>
                <a:uFillTx/>
                <a:latin typeface="Menlo"/>
                <a:sym typeface="Menlo"/>
              </a:rPr>
              <a:t>A class of ordered pairs of objects having the same data type.</a:t>
            </a:r>
            <a:r>
              <a:rPr kumimoji="0" sz="1600" b="0" i="0" u="none" strike="noStrike" kern="0" cap="none" spc="0" normalizeH="0" baseline="0" noProof="0" dirty="0">
                <a:ln>
                  <a:noFill/>
                </a:ln>
                <a:solidFill>
                  <a:srgbClr val="000000"/>
                </a:solidFill>
                <a:effectLst/>
                <a:uLnTx/>
                <a:uFillTx/>
                <a:latin typeface="Helvetica"/>
                <a:ea typeface="+mn-ea"/>
                <a:cs typeface="Helvetica"/>
                <a:sym typeface="Helvetica"/>
              </a:rPr>
              <a:t> </a:t>
            </a:r>
            <a:r>
              <a:rPr kumimoji="0" sz="1600" b="0" i="0" u="none" strike="noStrike" kern="0" cap="none" spc="0" normalizeH="0" baseline="0" noProof="0" dirty="0">
                <a:ln>
                  <a:noFill/>
                </a:ln>
                <a:solidFill>
                  <a:srgbClr val="0084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BA2DA2"/>
                </a:solidFill>
                <a:effectLst/>
                <a:uLnTx/>
                <a:uFillTx/>
                <a:latin typeface="Menlo"/>
                <a:sym typeface="Menlo"/>
              </a:rPr>
              <a:t>public</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class</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err="1">
                <a:ln>
                  <a:noFill/>
                </a:ln>
                <a:solidFill>
                  <a:srgbClr val="000000"/>
                </a:solidFill>
                <a:effectLst/>
                <a:uLnTx/>
                <a:uFillTx/>
                <a:latin typeface="Menlo"/>
                <a:sym typeface="Menlo"/>
              </a:rPr>
              <a:t>OrderedPair</a:t>
            </a:r>
            <a:r>
              <a:rPr kumimoji="0" sz="1600" b="0" i="0" u="none" strike="noStrike" kern="0" cap="none" spc="0" normalizeH="0" baseline="0" noProof="0" dirty="0">
                <a:ln>
                  <a:noFill/>
                </a:ln>
                <a:solidFill>
                  <a:srgbClr val="000000"/>
                </a:solidFill>
                <a:effectLst/>
                <a:uLnTx/>
                <a:uFillTx/>
                <a:latin typeface="Menlo"/>
                <a:sym typeface="Menlo"/>
              </a:rPr>
              <a:t>&lt;T&gt; </a:t>
            </a:r>
            <a:r>
              <a:rPr kumimoji="0" sz="1600" b="0" i="0" u="none" strike="noStrike" kern="0" cap="none" spc="0" normalizeH="0" baseline="0" noProof="0" dirty="0">
                <a:ln>
                  <a:noFill/>
                </a:ln>
                <a:solidFill>
                  <a:srgbClr val="BA2DA2"/>
                </a:solidFill>
                <a:effectLst/>
                <a:uLnTx/>
                <a:uFillTx/>
                <a:latin typeface="Menlo"/>
                <a:sym typeface="Menlo"/>
              </a:rPr>
              <a:t>implements</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err="1">
                <a:ln>
                  <a:noFill/>
                </a:ln>
                <a:solidFill>
                  <a:srgbClr val="000000"/>
                </a:solidFill>
                <a:effectLst/>
                <a:uLnTx/>
                <a:uFillTx/>
                <a:latin typeface="Menlo"/>
                <a:sym typeface="Menlo"/>
              </a:rPr>
              <a:t>Pairable</a:t>
            </a:r>
            <a:r>
              <a:rPr kumimoji="0" sz="1600" b="0" i="0" u="none" strike="noStrike" kern="0" cap="none" spc="0" normalizeH="0" baseline="0" noProof="0" dirty="0">
                <a:ln>
                  <a:noFill/>
                </a:ln>
                <a:solidFill>
                  <a:srgbClr val="000000"/>
                </a:solidFill>
                <a:effectLst/>
                <a:uLnTx/>
                <a:uFillTx/>
                <a:latin typeface="Menlo"/>
                <a:sym typeface="Menlo"/>
              </a:rPr>
              <a:t>&lt;T&gt;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private</a:t>
            </a:r>
            <a:r>
              <a:rPr kumimoji="0" sz="1600" b="0" i="0" u="none" strike="noStrike" kern="0" cap="none" spc="0" normalizeH="0" baseline="0" noProof="0" dirty="0">
                <a:ln>
                  <a:noFill/>
                </a:ln>
                <a:solidFill>
                  <a:srgbClr val="000000"/>
                </a:solidFill>
                <a:effectLst/>
                <a:uLnTx/>
                <a:uFillTx/>
                <a:latin typeface="Menlo"/>
                <a:sym typeface="Menlo"/>
              </a:rPr>
              <a:t> T first, second;</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public</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err="1">
                <a:ln>
                  <a:noFill/>
                </a:ln>
                <a:solidFill>
                  <a:srgbClr val="000000"/>
                </a:solidFill>
                <a:effectLst/>
                <a:uLnTx/>
                <a:uFillTx/>
                <a:latin typeface="Menlo"/>
                <a:sym typeface="Menlo"/>
              </a:rPr>
              <a:t>OrderedPair</a:t>
            </a:r>
            <a:r>
              <a:rPr kumimoji="0" sz="1600" b="0" i="0" u="none" strike="noStrike" kern="0" cap="none" spc="0" normalizeH="0" baseline="0" noProof="0" dirty="0">
                <a:ln>
                  <a:noFill/>
                </a:ln>
                <a:solidFill>
                  <a:srgbClr val="000000"/>
                </a:solidFill>
                <a:effectLst/>
                <a:uLnTx/>
                <a:uFillTx/>
                <a:latin typeface="Menlo"/>
                <a:sym typeface="Menlo"/>
              </a:rPr>
              <a:t>(T </a:t>
            </a:r>
            <a:r>
              <a:rPr kumimoji="0" sz="1600" b="0" i="0" u="none" strike="noStrike" kern="0" cap="none" spc="0" normalizeH="0" baseline="0" noProof="0" dirty="0" err="1">
                <a:ln>
                  <a:noFill/>
                </a:ln>
                <a:solidFill>
                  <a:srgbClr val="000000"/>
                </a:solidFill>
                <a:effectLst/>
                <a:uLnTx/>
                <a:uFillTx/>
                <a:latin typeface="Menlo"/>
                <a:sym typeface="Menlo"/>
              </a:rPr>
              <a:t>firstItem</a:t>
            </a:r>
            <a:r>
              <a:rPr kumimoji="0" sz="1600" b="0" i="0" u="none" strike="noStrike" kern="0" cap="none" spc="0" normalizeH="0" baseline="0" noProof="0" dirty="0">
                <a:ln>
                  <a:noFill/>
                </a:ln>
                <a:solidFill>
                  <a:srgbClr val="000000"/>
                </a:solidFill>
                <a:effectLst/>
                <a:uLnTx/>
                <a:uFillTx/>
                <a:latin typeface="Menlo"/>
                <a:sym typeface="Menlo"/>
              </a:rPr>
              <a:t>, T </a:t>
            </a:r>
            <a:r>
              <a:rPr kumimoji="0" sz="1600" b="0" i="0" u="none" strike="noStrike" kern="0" cap="none" spc="0" normalizeH="0" baseline="0" noProof="0" dirty="0" err="1">
                <a:ln>
                  <a:noFill/>
                </a:ln>
                <a:solidFill>
                  <a:srgbClr val="000000"/>
                </a:solidFill>
                <a:effectLst/>
                <a:uLnTx/>
                <a:uFillTx/>
                <a:latin typeface="Menlo"/>
                <a:sym typeface="Menlo"/>
              </a:rPr>
              <a:t>secondItem</a:t>
            </a:r>
            <a:r>
              <a:rPr kumimoji="0" sz="1600" b="0" i="0" u="none" strike="noStrike" kern="0" cap="none" spc="0" normalizeH="0" baseline="0" noProof="0" dirty="0">
                <a:ln>
                  <a:noFill/>
                </a:ln>
                <a:solidFill>
                  <a:srgbClr val="000000"/>
                </a:solidFill>
                <a:effectLst/>
                <a:uLnTx/>
                <a:uFillTx/>
                <a:latin typeface="Menlo"/>
                <a:sym typeface="Menlo"/>
              </a:rPr>
              <a:t>)</a:t>
            </a:r>
            <a:br>
              <a:rPr kumimoji="0" sz="1600" b="0" i="0" u="none" strike="noStrike" kern="0" cap="none" spc="0" normalizeH="0" baseline="0" noProof="0" dirty="0">
                <a:ln>
                  <a:noFill/>
                </a:ln>
                <a:solidFill>
                  <a:srgbClr val="000000"/>
                </a:solidFill>
                <a:effectLst/>
                <a:uLnTx/>
                <a:uFillTx/>
                <a:latin typeface="Menlo"/>
                <a:sym typeface="Menlo"/>
              </a:rPr>
            </a:b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NOTE: no &lt;T&gt; after constructor name</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first = </a:t>
            </a:r>
            <a:r>
              <a:rPr kumimoji="0" sz="1600" b="0" i="0" u="none" strike="noStrike" kern="0" cap="none" spc="0" normalizeH="0" baseline="0" noProof="0" dirty="0" err="1">
                <a:ln>
                  <a:noFill/>
                </a:ln>
                <a:solidFill>
                  <a:srgbClr val="000000"/>
                </a:solidFill>
                <a:effectLst/>
                <a:uLnTx/>
                <a:uFillTx/>
                <a:latin typeface="Menlo"/>
                <a:sym typeface="Menlo"/>
              </a:rPr>
              <a:t>firstItem</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second = </a:t>
            </a:r>
            <a:r>
              <a:rPr kumimoji="0" sz="1600" b="0" i="0" u="none" strike="noStrike" kern="0" cap="none" spc="0" normalizeH="0" baseline="0" noProof="0" dirty="0" err="1">
                <a:ln>
                  <a:noFill/>
                </a:ln>
                <a:solidFill>
                  <a:srgbClr val="000000"/>
                </a:solidFill>
                <a:effectLst/>
                <a:uLnTx/>
                <a:uFillTx/>
                <a:latin typeface="Menlo"/>
                <a:sym typeface="Menlo"/>
              </a:rPr>
              <a:t>secondItem</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 </a:t>
            </a:r>
            <a:r>
              <a:rPr kumimoji="0" sz="1600" b="0" i="0" u="none" strike="noStrike" kern="0" cap="none" spc="0" normalizeH="0" baseline="0" noProof="0" dirty="0">
                <a:ln>
                  <a:noFill/>
                </a:ln>
                <a:solidFill>
                  <a:srgbClr val="008400"/>
                </a:solidFill>
                <a:effectLst/>
                <a:uLnTx/>
                <a:uFillTx/>
                <a:latin typeface="Menlo"/>
                <a:sym typeface="Menlo"/>
              </a:rPr>
              <a:t>// end constructor</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Returns the first object in this pair.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public</a:t>
            </a:r>
            <a:r>
              <a:rPr kumimoji="0" sz="1600" b="0" i="0" u="none" strike="noStrike" kern="0" cap="none" spc="0" normalizeH="0" baseline="0" noProof="0" dirty="0">
                <a:ln>
                  <a:noFill/>
                </a:ln>
                <a:solidFill>
                  <a:srgbClr val="000000"/>
                </a:solidFill>
                <a:effectLst/>
                <a:uLnTx/>
                <a:uFillTx/>
                <a:latin typeface="Menlo"/>
                <a:sym typeface="Menlo"/>
              </a:rPr>
              <a:t> T </a:t>
            </a:r>
            <a:r>
              <a:rPr kumimoji="0" sz="1600" b="0" i="0" u="none" strike="noStrike" kern="0" cap="none" spc="0" normalizeH="0" baseline="0" noProof="0" dirty="0" err="1">
                <a:ln>
                  <a:noFill/>
                </a:ln>
                <a:solidFill>
                  <a:srgbClr val="000000"/>
                </a:solidFill>
                <a:effectLst/>
                <a:uLnTx/>
                <a:uFillTx/>
                <a:latin typeface="Menlo"/>
                <a:sym typeface="Menlo"/>
              </a:rPr>
              <a:t>getFirst</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return</a:t>
            </a:r>
            <a:r>
              <a:rPr kumimoji="0" sz="1600" b="0" i="0" u="none" strike="noStrike" kern="0" cap="none" spc="0" normalizeH="0" baseline="0" noProof="0" dirty="0">
                <a:ln>
                  <a:noFill/>
                </a:ln>
                <a:solidFill>
                  <a:srgbClr val="000000"/>
                </a:solidFill>
                <a:effectLst/>
                <a:uLnTx/>
                <a:uFillTx/>
                <a:latin typeface="Menlo"/>
                <a:sym typeface="Menlo"/>
              </a:rPr>
              <a:t> first;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 </a:t>
            </a:r>
            <a:r>
              <a:rPr kumimoji="0" sz="1600" b="0" i="0" u="none" strike="noStrike" kern="0" cap="none" spc="0" normalizeH="0" baseline="0" noProof="0" dirty="0">
                <a:ln>
                  <a:noFill/>
                </a:ln>
                <a:solidFill>
                  <a:srgbClr val="008400"/>
                </a:solidFill>
                <a:effectLst/>
                <a:uLnTx/>
                <a:uFillTx/>
                <a:latin typeface="Menlo"/>
                <a:sym typeface="Menlo"/>
              </a:rPr>
              <a:t>// end </a:t>
            </a:r>
            <a:r>
              <a:rPr kumimoji="0" sz="1600" b="0" i="0" u="none" strike="noStrike" kern="0" cap="none" spc="0" normalizeH="0" baseline="0" noProof="0" dirty="0" err="1">
                <a:ln>
                  <a:noFill/>
                </a:ln>
                <a:solidFill>
                  <a:srgbClr val="008400"/>
                </a:solidFill>
                <a:effectLst/>
                <a:uLnTx/>
                <a:uFillTx/>
                <a:latin typeface="Menlo"/>
                <a:sym typeface="Menlo"/>
              </a:rPr>
              <a:t>getFirst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p>
        </p:txBody>
      </p:sp>
    </p:spTree>
    <p:extLst>
      <p:ext uri="{BB962C8B-B14F-4D97-AF65-F5344CB8AC3E}">
        <p14:creationId xmlns:p14="http://schemas.microsoft.com/office/powerpoint/2010/main" val="122415845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3"/>
          <p:cNvSpPr txBox="1">
            <a:spLocks noGrp="1"/>
          </p:cNvSpPr>
          <p:nvPr>
            <p:ph type="title"/>
          </p:nvPr>
        </p:nvSpPr>
        <p:spPr>
          <a:xfrm>
            <a:off x="457200" y="228600"/>
            <a:ext cx="8229600" cy="733612"/>
          </a:xfrm>
          <a:prstGeom prst="rect">
            <a:avLst/>
          </a:prstGeom>
        </p:spPr>
        <p:txBody>
          <a:bodyPr>
            <a:normAutofit fontScale="90000"/>
          </a:bodyPr>
          <a:lstStyle/>
          <a:p>
            <a:r>
              <a:rPr lang="en-US" dirty="0"/>
              <a:t>Example | </a:t>
            </a:r>
            <a:r>
              <a:rPr dirty="0"/>
              <a:t>Generic Class </a:t>
            </a:r>
            <a:r>
              <a:rPr lang="en-US" sz="3600" dirty="0"/>
              <a:t>(2 of 2)</a:t>
            </a:r>
            <a:endParaRPr sz="3600" dirty="0"/>
          </a:p>
        </p:txBody>
      </p:sp>
      <p:sp>
        <p:nvSpPr>
          <p:cNvPr id="71" name="/** Returns the second object in this pair. */…"/>
          <p:cNvSpPr txBox="1"/>
          <p:nvPr/>
        </p:nvSpPr>
        <p:spPr>
          <a:xfrm>
            <a:off x="541866" y="1077722"/>
            <a:ext cx="4383570" cy="486287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8400"/>
                </a:solidFill>
                <a:effectLst/>
                <a:uLnTx/>
                <a:uFillTx/>
                <a:latin typeface="Menlo"/>
                <a:sym typeface="Menlo"/>
              </a:rPr>
              <a:t> </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Returns the second object in this pair.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sz="1400" b="0" i="0" u="none" strike="noStrike" kern="0" cap="none" spc="0" normalizeH="0" baseline="0" noProof="0" dirty="0">
                <a:ln>
                  <a:noFill/>
                </a:ln>
                <a:solidFill>
                  <a:srgbClr val="000000"/>
                </a:solidFill>
                <a:effectLst/>
                <a:uLnTx/>
                <a:uFillTx/>
                <a:latin typeface="Menlo"/>
                <a:sym typeface="Menlo"/>
              </a:rPr>
              <a:t>   </a:t>
            </a:r>
            <a:r>
              <a:rPr kumimoji="0" sz="1400" b="0" i="0" u="none" strike="noStrike" kern="0" cap="none" spc="0" normalizeH="0" baseline="0" noProof="0" dirty="0">
                <a:ln>
                  <a:noFill/>
                </a:ln>
                <a:solidFill>
                  <a:srgbClr val="BA2DA2"/>
                </a:solidFill>
                <a:effectLst/>
                <a:uLnTx/>
                <a:uFillTx/>
                <a:latin typeface="Menlo"/>
                <a:sym typeface="Menlo"/>
              </a:rPr>
              <a:t>public</a:t>
            </a:r>
            <a:r>
              <a:rPr kumimoji="0" sz="1400" b="0" i="0" u="none" strike="noStrike" kern="0" cap="none" spc="0" normalizeH="0" baseline="0" noProof="0" dirty="0">
                <a:ln>
                  <a:noFill/>
                </a:ln>
                <a:solidFill>
                  <a:srgbClr val="000000"/>
                </a:solidFill>
                <a:effectLst/>
                <a:uLnTx/>
                <a:uFillTx/>
                <a:latin typeface="Menlo"/>
                <a:sym typeface="Menlo"/>
              </a:rPr>
              <a:t> T </a:t>
            </a:r>
            <a:r>
              <a:rPr kumimoji="0" sz="1400" b="0" i="0" u="none" strike="noStrike" kern="0" cap="none" spc="0" normalizeH="0" baseline="0" noProof="0" dirty="0" err="1">
                <a:ln>
                  <a:noFill/>
                </a:ln>
                <a:solidFill>
                  <a:srgbClr val="000000"/>
                </a:solidFill>
                <a:effectLst/>
                <a:uLnTx/>
                <a:uFillTx/>
                <a:latin typeface="Menlo"/>
                <a:sym typeface="Menlo"/>
              </a:rPr>
              <a:t>getSecond</a:t>
            </a:r>
            <a:r>
              <a:rPr kumimoji="0" sz="1400" b="0" i="0" u="none" strike="noStrike" kern="0" cap="none" spc="0" normalizeH="0" baseline="0" noProof="0" dirty="0">
                <a:ln>
                  <a:noFill/>
                </a:ln>
                <a:solidFill>
                  <a:srgbClr val="000000"/>
                </a:solidFill>
                <a:effectLst/>
                <a:uLnTx/>
                <a:uFillTx/>
                <a:latin typeface="Menlo"/>
                <a:sym typeface="Menlo"/>
              </a:rPr>
              <a:t>()</a:t>
            </a:r>
            <a:endParaRPr kumimoji="0" sz="14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sz="1400" b="0" i="0" u="none" strike="noStrike" kern="0" cap="none" spc="0" normalizeH="0" baseline="0" noProof="0" dirty="0">
                <a:ln>
                  <a:noFill/>
                </a:ln>
                <a:solidFill>
                  <a:srgbClr val="000000"/>
                </a:solidFill>
                <a:effectLst/>
                <a:uLnTx/>
                <a:uFillTx/>
                <a:latin typeface="Menlo"/>
                <a:sym typeface="Menlo"/>
              </a:rPr>
              <a:t>   {</a:t>
            </a:r>
            <a:endParaRPr kumimoji="0" sz="14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latin typeface="Menlo"/>
                <a:ea typeface="Menlo"/>
                <a:cs typeface="Menlo"/>
                <a:sym typeface="Menlo"/>
              </a:defRPr>
            </a:pPr>
            <a:r>
              <a:rPr kumimoji="0" sz="1400" b="0" i="0" u="none" strike="noStrike" kern="0" cap="none" spc="0" normalizeH="0" baseline="0" noProof="0" dirty="0">
                <a:ln>
                  <a:noFill/>
                </a:ln>
                <a:solidFill>
                  <a:srgbClr val="000000"/>
                </a:solidFill>
                <a:effectLst/>
                <a:uLnTx/>
                <a:uFillTx/>
                <a:latin typeface="Menlo"/>
                <a:sym typeface="Menlo"/>
              </a:rPr>
              <a:t>      </a:t>
            </a:r>
            <a:r>
              <a:rPr kumimoji="0" sz="1400" b="0" i="0" u="none" strike="noStrike" kern="0" cap="none" spc="0" normalizeH="0" baseline="0" noProof="0" dirty="0">
                <a:ln>
                  <a:noFill/>
                </a:ln>
                <a:solidFill>
                  <a:srgbClr val="BA2DA2"/>
                </a:solidFill>
                <a:effectLst/>
                <a:uLnTx/>
                <a:uFillTx/>
                <a:latin typeface="Menlo"/>
                <a:sym typeface="Menlo"/>
              </a:rPr>
              <a:t>return</a:t>
            </a:r>
            <a:r>
              <a:rPr kumimoji="0" sz="1400" b="0" i="0" u="none" strike="noStrike" kern="0" cap="none" spc="0" normalizeH="0" baseline="0" noProof="0" dirty="0">
                <a:ln>
                  <a:noFill/>
                </a:ln>
                <a:solidFill>
                  <a:srgbClr val="000000"/>
                </a:solidFill>
                <a:effectLst/>
                <a:uLnTx/>
                <a:uFillTx/>
                <a:latin typeface="Menlo"/>
                <a:sym typeface="Menlo"/>
              </a:rPr>
              <a:t> second;</a:t>
            </a:r>
            <a:endParaRPr kumimoji="0" sz="14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r>
              <a:rPr kumimoji="0" sz="1400" b="0" i="0" u="none" strike="noStrike" kern="0" cap="none" spc="0" normalizeH="0" baseline="0" noProof="0" dirty="0">
                <a:ln>
                  <a:noFill/>
                </a:ln>
                <a:solidFill>
                  <a:srgbClr val="000000"/>
                </a:solidFill>
                <a:effectLst/>
                <a:uLnTx/>
                <a:uFillTx/>
                <a:latin typeface="Menlo"/>
                <a:sym typeface="Menlo"/>
              </a:rPr>
              <a:t>   } </a:t>
            </a:r>
            <a:r>
              <a:rPr kumimoji="0" sz="1400" b="0" i="0" u="none" strike="noStrike" kern="0" cap="none" spc="0" normalizeH="0" baseline="0" noProof="0" dirty="0">
                <a:ln>
                  <a:noFill/>
                </a:ln>
                <a:solidFill>
                  <a:srgbClr val="008400"/>
                </a:solidFill>
                <a:effectLst/>
                <a:uLnTx/>
                <a:uFillTx/>
                <a:latin typeface="Menlo"/>
                <a:sym typeface="Menlo"/>
              </a:rPr>
              <a:t>// end </a:t>
            </a:r>
            <a:r>
              <a:rPr kumimoji="0" sz="1400" b="0" i="0" u="none" strike="noStrike" kern="0" cap="none" spc="0" normalizeH="0" baseline="0" noProof="0" dirty="0" err="1">
                <a:ln>
                  <a:noFill/>
                </a:ln>
                <a:solidFill>
                  <a:srgbClr val="008400"/>
                </a:solidFill>
                <a:effectLst/>
                <a:uLnTx/>
                <a:uFillTx/>
                <a:latin typeface="Menlo"/>
                <a:sym typeface="Menlo"/>
              </a:rPr>
              <a:t>getSecond</a:t>
            </a:r>
            <a:r>
              <a:rPr kumimoji="0" sz="1400" b="0" i="0" u="none" strike="noStrike" kern="0" cap="none" spc="0" normalizeH="0" baseline="0" noProof="0" dirty="0">
                <a:ln>
                  <a:noFill/>
                </a:ln>
                <a:solidFill>
                  <a:srgbClr val="008400"/>
                </a:solidFill>
                <a:effectLst/>
                <a:uLnTx/>
                <a:uFillTx/>
                <a:latin typeface="Menlo"/>
                <a:sym typeface="Menlo"/>
              </a:rPr>
              <a:t> </a:t>
            </a: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a:solidFill>
                  <a:srgbClr val="008400"/>
                </a:solidFill>
                <a:latin typeface="Menlo"/>
                <a:ea typeface="Menlo"/>
                <a:cs typeface="Menlo"/>
                <a:sym typeface="Menlo"/>
              </a:defRPr>
            </a:pPr>
            <a:endParaRPr kumimoji="0" sz="1400" b="0" i="0" u="none" strike="noStrike" kern="0" cap="none" spc="0" normalizeH="0" baseline="0" noProof="0" dirty="0">
              <a:ln>
                <a:noFill/>
              </a:ln>
              <a:solidFill>
                <a:srgbClr val="0084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Returns a string representation of this pair.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public</a:t>
            </a:r>
            <a:r>
              <a:rPr kumimoji="0" sz="1600" b="0" i="0" u="none" strike="noStrike" kern="0" cap="none" spc="0" normalizeH="0" baseline="0" noProof="0" dirty="0">
                <a:ln>
                  <a:noFill/>
                </a:ln>
                <a:solidFill>
                  <a:srgbClr val="000000"/>
                </a:solidFill>
                <a:effectLst/>
                <a:uLnTx/>
                <a:uFillTx/>
                <a:latin typeface="Menlo"/>
                <a:sym typeface="Menlo"/>
              </a:rPr>
              <a:t> String </a:t>
            </a:r>
            <a:r>
              <a:rPr kumimoji="0" sz="1600" b="0" i="0" u="none" strike="noStrike" kern="0" cap="none" spc="0" normalizeH="0" baseline="0" noProof="0" dirty="0" err="1">
                <a:ln>
                  <a:noFill/>
                </a:ln>
                <a:solidFill>
                  <a:srgbClr val="000000"/>
                </a:solidFill>
                <a:effectLst/>
                <a:uLnTx/>
                <a:uFillTx/>
                <a:latin typeface="Menlo"/>
                <a:sym typeface="Menlo"/>
              </a:rPr>
              <a:t>toString</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return</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D12F1B"/>
                </a:solidFill>
                <a:effectLst/>
                <a:uLnTx/>
                <a:uFillTx/>
                <a:latin typeface="Menlo"/>
                <a:sym typeface="Menlo"/>
              </a:rPr>
              <a:t>"("</a:t>
            </a:r>
            <a:r>
              <a:rPr kumimoji="0" sz="1600" b="0" i="0" u="none" strike="noStrike" kern="0" cap="none" spc="0" normalizeH="0" baseline="0" noProof="0" dirty="0">
                <a:ln>
                  <a:noFill/>
                </a:ln>
                <a:solidFill>
                  <a:srgbClr val="000000"/>
                </a:solidFill>
                <a:effectLst/>
                <a:uLnTx/>
                <a:uFillTx/>
                <a:latin typeface="Menlo"/>
                <a:sym typeface="Menlo"/>
              </a:rPr>
              <a:t> + first + </a:t>
            </a:r>
            <a:r>
              <a:rPr kumimoji="0" sz="1600" b="0" i="0" u="none" strike="noStrike" kern="0" cap="none" spc="0" normalizeH="0" baseline="0" noProof="0" dirty="0">
                <a:ln>
                  <a:noFill/>
                </a:ln>
                <a:solidFill>
                  <a:srgbClr val="D12F1B"/>
                </a:solidFill>
                <a:effectLst/>
                <a:uLnTx/>
                <a:uFillTx/>
                <a:latin typeface="Menlo"/>
                <a:sym typeface="Menlo"/>
              </a:rPr>
              <a:t>", "</a:t>
            </a:r>
            <a:r>
              <a:rPr kumimoji="0" sz="1600" b="0" i="0" u="none" strike="noStrike" kern="0" cap="none" spc="0" normalizeH="0" baseline="0" noProof="0" dirty="0">
                <a:ln>
                  <a:noFill/>
                </a:ln>
                <a:solidFill>
                  <a:srgbClr val="000000"/>
                </a:solidFill>
                <a:effectLst/>
                <a:uLnTx/>
                <a:uFillTx/>
                <a:latin typeface="Menlo"/>
                <a:sym typeface="Menlo"/>
              </a:rPr>
              <a:t> + second + </a:t>
            </a:r>
            <a:r>
              <a:rPr kumimoji="0" sz="1600" b="0" i="0" u="none" strike="noStrike" kern="0" cap="none" spc="0" normalizeH="0" baseline="0" noProof="0" dirty="0">
                <a:ln>
                  <a:noFill/>
                </a:ln>
                <a:solidFill>
                  <a:srgbClr val="D12F1B"/>
                </a:solidFill>
                <a:effectLst/>
                <a:uLnTx/>
                <a:uFillTx/>
                <a:latin typeface="Menlo"/>
                <a:sym typeface="Menlo"/>
              </a:rPr>
              <a:t>")"</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 </a:t>
            </a:r>
            <a:r>
              <a:rPr kumimoji="0" sz="1600" b="0" i="0" u="none" strike="noStrike" kern="0" cap="none" spc="0" normalizeH="0" baseline="0" noProof="0" dirty="0">
                <a:ln>
                  <a:noFill/>
                </a:ln>
                <a:solidFill>
                  <a:srgbClr val="008400"/>
                </a:solidFill>
                <a:effectLst/>
                <a:uLnTx/>
                <a:uFillTx/>
                <a:latin typeface="Menlo"/>
                <a:sym typeface="Menlo"/>
              </a:rPr>
              <a:t>// end </a:t>
            </a:r>
            <a:r>
              <a:rPr kumimoji="0" sz="1600" b="0" i="0" u="none" strike="noStrike" kern="0" cap="none" spc="0" normalizeH="0" baseline="0" noProof="0" dirty="0" err="1">
                <a:ln>
                  <a:noFill/>
                </a:ln>
                <a:solidFill>
                  <a:srgbClr val="008400"/>
                </a:solidFill>
                <a:effectLst/>
                <a:uLnTx/>
                <a:uFillTx/>
                <a:latin typeface="Menlo"/>
                <a:sym typeface="Menlo"/>
              </a:rPr>
              <a:t>toString</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Interchanges the objects in this pair.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public</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void</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err="1">
                <a:ln>
                  <a:noFill/>
                </a:ln>
                <a:solidFill>
                  <a:srgbClr val="000000"/>
                </a:solidFill>
                <a:effectLst/>
                <a:uLnTx/>
                <a:uFillTx/>
                <a:latin typeface="Menlo"/>
                <a:sym typeface="Menlo"/>
              </a:rPr>
              <a:t>changeOrder</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T temp = first;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first = second;</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second = temp;</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end </a:t>
            </a:r>
            <a:r>
              <a:rPr kumimoji="0" sz="1600" b="0" i="0" u="none" strike="noStrike" kern="0" cap="none" spc="0" normalizeH="0" baseline="0" noProof="0" dirty="0" err="1">
                <a:ln>
                  <a:noFill/>
                </a:ln>
                <a:solidFill>
                  <a:srgbClr val="008400"/>
                </a:solidFill>
                <a:effectLst/>
                <a:uLnTx/>
                <a:uFillTx/>
                <a:latin typeface="Menlo"/>
                <a:sym typeface="Menlo"/>
              </a:rPr>
              <a:t>OrderedPair</a:t>
            </a:r>
            <a:endParaRPr kumimoji="0" sz="1600" b="0" i="0" u="none" strike="noStrike" kern="0" cap="none" spc="0" normalizeH="0" baseline="0" noProof="0" dirty="0">
              <a:ln>
                <a:noFill/>
              </a:ln>
              <a:solidFill>
                <a:srgbClr val="008400"/>
              </a:solidFill>
              <a:effectLst/>
              <a:uLnTx/>
              <a:uFillTx/>
              <a:latin typeface="Menlo"/>
              <a:sym typeface="Menlo"/>
            </a:endParaRPr>
          </a:p>
        </p:txBody>
      </p:sp>
      <p:sp>
        <p:nvSpPr>
          <p:cNvPr id="3" name="Flowchart: Alternate Process 2">
            <a:extLst>
              <a:ext uri="{FF2B5EF4-FFF2-40B4-BE49-F238E27FC236}">
                <a16:creationId xmlns:a16="http://schemas.microsoft.com/office/drawing/2014/main" id="{CE8D986F-3328-419F-8046-F11240278625}"/>
              </a:ext>
            </a:extLst>
          </p:cNvPr>
          <p:cNvSpPr/>
          <p:nvPr/>
        </p:nvSpPr>
        <p:spPr>
          <a:xfrm>
            <a:off x="5948736" y="2511248"/>
            <a:ext cx="1921268" cy="817243"/>
          </a:xfrm>
          <a:prstGeom prst="flowChartAlternateProcess">
            <a:avLst/>
          </a:prstGeom>
          <a:solidFill>
            <a:srgbClr val="FFFFFF"/>
          </a:solidFill>
          <a:ln w="25400" cap="flat">
            <a:solidFill>
              <a:srgbClr val="7030A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7030A0"/>
                </a:solidFill>
                <a:effectLst/>
                <a:uFillTx/>
                <a:latin typeface="+mj-lt"/>
                <a:ea typeface="+mj-ea"/>
                <a:cs typeface="+mj-cs"/>
                <a:sym typeface="Arial"/>
              </a:rPr>
              <a:t>Q: What if </a:t>
            </a:r>
            <a:r>
              <a:rPr kumimoji="0" lang="en-US" sz="1400" b="1" i="0" u="none" strike="noStrike" cap="none" spc="0" normalizeH="0" baseline="0" dirty="0" err="1">
                <a:ln>
                  <a:noFill/>
                </a:ln>
                <a:solidFill>
                  <a:srgbClr val="7030A0"/>
                </a:solidFill>
                <a:effectLst/>
                <a:uFillTx/>
                <a:latin typeface="+mj-lt"/>
                <a:ea typeface="+mj-ea"/>
                <a:cs typeface="+mj-cs"/>
                <a:sym typeface="Arial"/>
              </a:rPr>
              <a:t>toString</a:t>
            </a:r>
            <a:r>
              <a:rPr kumimoji="0" lang="en-US" sz="1400" b="1" i="0" u="none" strike="noStrike" cap="none" spc="0" normalizeH="0" baseline="0" dirty="0">
                <a:ln>
                  <a:noFill/>
                </a:ln>
                <a:solidFill>
                  <a:srgbClr val="7030A0"/>
                </a:solidFill>
                <a:effectLst/>
                <a:uFillTx/>
                <a:latin typeface="+mj-lt"/>
                <a:ea typeface="+mj-ea"/>
                <a:cs typeface="+mj-cs"/>
                <a:sym typeface="Arial"/>
              </a:rPr>
              <a:t>() </a:t>
            </a:r>
            <a:r>
              <a:rPr kumimoji="0" lang="en-US" sz="1400" b="0" i="0" u="none" strike="noStrike" cap="none" spc="0" normalizeH="0" baseline="0" dirty="0">
                <a:ln>
                  <a:noFill/>
                </a:ln>
                <a:solidFill>
                  <a:srgbClr val="7030A0"/>
                </a:solidFill>
                <a:effectLst/>
                <a:uFillTx/>
                <a:latin typeface="+mj-lt"/>
                <a:ea typeface="+mj-ea"/>
                <a:cs typeface="+mj-cs"/>
                <a:sym typeface="Arial"/>
              </a:rPr>
              <a:t>was not implemented?</a:t>
            </a:r>
          </a:p>
        </p:txBody>
      </p:sp>
    </p:spTree>
    <p:extLst>
      <p:ext uri="{BB962C8B-B14F-4D97-AF65-F5344CB8AC3E}">
        <p14:creationId xmlns:p14="http://schemas.microsoft.com/office/powerpoint/2010/main" val="166744424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698" y="228600"/>
            <a:ext cx="8039101" cy="836271"/>
          </a:xfrm>
        </p:spPr>
        <p:txBody>
          <a:bodyPr>
            <a:normAutofit/>
          </a:bodyPr>
          <a:lstStyle/>
          <a:p>
            <a:r>
              <a:rPr lang="en-US" sz="4000" kern="1200" dirty="0"/>
              <a:t>Standard Type Variable Names</a:t>
            </a:r>
            <a:endParaRPr lang="en-US" sz="4000" dirty="0"/>
          </a:p>
        </p:txBody>
      </p:sp>
      <p:sp>
        <p:nvSpPr>
          <p:cNvPr id="3" name="Text Placeholder 2"/>
          <p:cNvSpPr>
            <a:spLocks noGrp="1"/>
          </p:cNvSpPr>
          <p:nvPr>
            <p:ph type="body" sz="quarter" idx="1"/>
          </p:nvPr>
        </p:nvSpPr>
        <p:spPr>
          <a:xfrm>
            <a:off x="647698" y="5675972"/>
            <a:ext cx="8039102" cy="535258"/>
          </a:xfrm>
        </p:spPr>
        <p:txBody>
          <a:bodyPr>
            <a:normAutofit/>
          </a:bodyPr>
          <a:lstStyle/>
          <a:p>
            <a:pPr marL="342900" indent="-342900">
              <a:buFont typeface="Arial" panose="020B0604020202020204" pitchFamily="34" charset="0"/>
              <a:buChar char="•"/>
            </a:pPr>
            <a:r>
              <a:rPr lang="en-US" sz="2000" dirty="0">
                <a:solidFill>
                  <a:srgbClr val="007FA3"/>
                </a:solidFill>
                <a:latin typeface="Times New Roman"/>
                <a:ea typeface="Courier New"/>
                <a:cs typeface="Times New Roman"/>
                <a:sym typeface="Times New Roman"/>
              </a:rPr>
              <a:t>E, K, V, T, are just naming conventions only</a:t>
            </a:r>
            <a:endParaRPr lang="en-US" sz="2000" dirty="0">
              <a:solidFill>
                <a:srgbClr val="007FA3"/>
              </a:solidFill>
              <a:latin typeface="Times New Roman"/>
              <a:ea typeface="Courier New"/>
              <a:cs typeface="Times New Roman"/>
              <a:sym typeface="Courier New"/>
            </a:endParaRPr>
          </a:p>
          <a:p>
            <a:endParaRPr lang="en-US" sz="900" dirty="0"/>
          </a:p>
        </p:txBody>
      </p:sp>
      <p:graphicFrame>
        <p:nvGraphicFramePr>
          <p:cNvPr id="4" name="Group 36"/>
          <p:cNvGraphicFramePr>
            <a:graphicFrameLocks noGrp="1"/>
          </p:cNvGraphicFramePr>
          <p:nvPr>
            <p:extLst>
              <p:ext uri="{D42A27DB-BD31-4B8C-83A1-F6EECF244321}">
                <p14:modId xmlns:p14="http://schemas.microsoft.com/office/powerpoint/2010/main" val="3151739217"/>
              </p:ext>
            </p:extLst>
          </p:nvPr>
        </p:nvGraphicFramePr>
        <p:xfrm>
          <a:off x="883577" y="1233505"/>
          <a:ext cx="7202186" cy="4146052"/>
        </p:xfrm>
        <a:graphic>
          <a:graphicData uri="http://schemas.openxmlformats.org/drawingml/2006/table">
            <a:tbl>
              <a:tblPr/>
              <a:tblGrid>
                <a:gridCol w="3601093">
                  <a:extLst>
                    <a:ext uri="{9D8B030D-6E8A-4147-A177-3AD203B41FA5}">
                      <a16:colId xmlns:a16="http://schemas.microsoft.com/office/drawing/2014/main" val="20000"/>
                    </a:ext>
                  </a:extLst>
                </a:gridCol>
                <a:gridCol w="3601093">
                  <a:extLst>
                    <a:ext uri="{9D8B030D-6E8A-4147-A177-3AD203B41FA5}">
                      <a16:colId xmlns:a16="http://schemas.microsoft.com/office/drawing/2014/main" val="20001"/>
                    </a:ext>
                  </a:extLst>
                </a:gridCol>
              </a:tblGrid>
              <a:tr h="6649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Type Variable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Name Meaning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6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7030A0"/>
                          </a:solidFill>
                          <a:effectLst/>
                          <a:latin typeface="Courier New" pitchFamily="49" charset="0"/>
                          <a:cs typeface="Courier New" pitchFamily="49" charset="0"/>
                        </a:rPr>
                        <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Element type in a </a:t>
                      </a:r>
                      <a:r>
                        <a:rPr kumimoji="0" lang="en-US" sz="2400" b="0" i="0" u="none" strike="noStrike" cap="none" normalizeH="0" baseline="0" dirty="0">
                          <a:ln>
                            <a:noFill/>
                          </a:ln>
                          <a:solidFill>
                            <a:srgbClr val="7030A0"/>
                          </a:solidFill>
                          <a:effectLst/>
                          <a:latin typeface="Arial" charset="0"/>
                        </a:rPr>
                        <a:t>collection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49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spc="0" normalizeH="0" baseline="0" dirty="0">
                          <a:ln>
                            <a:noFill/>
                          </a:ln>
                          <a:solidFill>
                            <a:srgbClr val="7030A0"/>
                          </a:solidFill>
                          <a:effectLst/>
                          <a:uFillTx/>
                          <a:latin typeface="Courier New" pitchFamily="49" charset="0"/>
                          <a:ea typeface="+mn-ea"/>
                          <a:cs typeface="Courier New" pitchFamily="49" charset="0"/>
                          <a:sym typeface="Arial"/>
                        </a:rPr>
                        <a:t>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Key type in a </a:t>
                      </a:r>
                      <a:r>
                        <a:rPr kumimoji="0" lang="en-US" sz="2400" b="0" i="0" u="none" strike="noStrike" cap="none" normalizeH="0" baseline="0" dirty="0">
                          <a:ln>
                            <a:noFill/>
                          </a:ln>
                          <a:solidFill>
                            <a:srgbClr val="7030A0"/>
                          </a:solidFill>
                          <a:effectLst/>
                          <a:latin typeface="Arial" charset="0"/>
                        </a:rPr>
                        <a:t>map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49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spc="0" normalizeH="0" baseline="0" dirty="0">
                          <a:ln>
                            <a:noFill/>
                          </a:ln>
                          <a:solidFill>
                            <a:srgbClr val="7030A0"/>
                          </a:solidFill>
                          <a:effectLst/>
                          <a:uFillTx/>
                          <a:latin typeface="Courier New" pitchFamily="49" charset="0"/>
                          <a:ea typeface="+mn-ea"/>
                          <a:cs typeface="Courier New" pitchFamily="49" charset="0"/>
                          <a:sym typeface="Arial"/>
                        </a:rPr>
                        <a:t>V</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Value type in a </a:t>
                      </a:r>
                      <a:r>
                        <a:rPr kumimoji="0" lang="en-US" sz="2400" b="0" i="0" u="none" strike="noStrike" cap="none" normalizeH="0" baseline="0" dirty="0">
                          <a:ln>
                            <a:noFill/>
                          </a:ln>
                          <a:solidFill>
                            <a:srgbClr val="7030A0"/>
                          </a:solidFill>
                          <a:effectLst/>
                          <a:latin typeface="Arial" charset="0"/>
                        </a:rPr>
                        <a:t>map</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33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spc="0" normalizeH="0" baseline="0" dirty="0">
                          <a:ln>
                            <a:noFill/>
                          </a:ln>
                          <a:solidFill>
                            <a:srgbClr val="7030A0"/>
                          </a:solidFill>
                          <a:effectLst/>
                          <a:uFillTx/>
                          <a:latin typeface="Courier New" pitchFamily="49" charset="0"/>
                          <a:ea typeface="+mn-ea"/>
                          <a:cs typeface="Courier New" pitchFamily="49" charset="0"/>
                          <a:sym typeface="Arial"/>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rPr>
                        <a:t>General type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49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spc="0" normalizeH="0" baseline="0" dirty="0">
                          <a:ln>
                            <a:noFill/>
                          </a:ln>
                          <a:solidFill>
                            <a:srgbClr val="7030A0"/>
                          </a:solidFill>
                          <a:effectLst/>
                          <a:uFillTx/>
                          <a:latin typeface="Courier New" pitchFamily="49" charset="0"/>
                          <a:ea typeface="+mn-ea"/>
                          <a:cs typeface="Courier New" pitchFamily="49" charset="0"/>
                          <a:sym typeface="Arial"/>
                        </a:rPr>
                        <a:t>S, U</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Additional general types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Oval 4"/>
          <p:cNvSpPr/>
          <p:nvPr/>
        </p:nvSpPr>
        <p:spPr>
          <a:xfrm>
            <a:off x="2092045" y="3995394"/>
            <a:ext cx="1148575" cy="735980"/>
          </a:xfrm>
          <a:prstGeom prst="ellipse">
            <a:avLst/>
          </a:prstGeom>
          <a:noFill/>
          <a:ln w="381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428675895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p:cNvSpPr txBox="1">
            <a:spLocks noGrp="1"/>
          </p:cNvSpPr>
          <p:nvPr>
            <p:ph type="title"/>
          </p:nvPr>
        </p:nvSpPr>
        <p:spPr>
          <a:xfrm>
            <a:off x="400049" y="140581"/>
            <a:ext cx="8371417" cy="816042"/>
          </a:xfrm>
          <a:prstGeom prst="rect">
            <a:avLst/>
          </a:prstGeom>
        </p:spPr>
        <p:txBody>
          <a:bodyPr>
            <a:normAutofit/>
          </a:bodyPr>
          <a:lstStyle/>
          <a:p>
            <a:pPr defTabSz="868680">
              <a:defRPr sz="4180"/>
            </a:pPr>
            <a:r>
              <a:rPr lang="en-US" sz="4000" dirty="0"/>
              <a:t>Comparing Two Objects</a:t>
            </a:r>
            <a:endParaRPr sz="4000" dirty="0">
              <a:latin typeface="Courier New"/>
              <a:ea typeface="Courier New"/>
              <a:cs typeface="Courier New"/>
              <a:sym typeface="Courier New"/>
            </a:endParaRPr>
          </a:p>
        </p:txBody>
      </p:sp>
      <p:sp>
        <p:nvSpPr>
          <p:cNvPr id="53" name="Content Placeholder 5"/>
          <p:cNvSpPr txBox="1">
            <a:spLocks noGrp="1"/>
          </p:cNvSpPr>
          <p:nvPr>
            <p:ph type="body" idx="1"/>
          </p:nvPr>
        </p:nvSpPr>
        <p:spPr>
          <a:xfrm>
            <a:off x="400049" y="1137424"/>
            <a:ext cx="8229601" cy="3313299"/>
          </a:xfrm>
          <a:prstGeom prst="rect">
            <a:avLst/>
          </a:prstGeom>
        </p:spPr>
        <p:txBody>
          <a:bodyPr>
            <a:normAutofit/>
          </a:bodyPr>
          <a:lstStyle/>
          <a:p>
            <a:r>
              <a:rPr lang="en-US" dirty="0"/>
              <a:t>Why do we need to compare?</a:t>
            </a:r>
          </a:p>
          <a:p>
            <a:r>
              <a:rPr lang="en-US" dirty="0"/>
              <a:t>Is “a” greater than “b”?</a:t>
            </a:r>
            <a:endParaRPr dirty="0"/>
          </a:p>
          <a:p>
            <a:pPr lvl="1"/>
            <a:r>
              <a:rPr lang="en-US" sz="2000" dirty="0" err="1"/>
              <a:t>int</a:t>
            </a:r>
            <a:r>
              <a:rPr lang="en-US" sz="2000" dirty="0"/>
              <a:t> a, b;</a:t>
            </a:r>
          </a:p>
          <a:p>
            <a:pPr lvl="1"/>
            <a:r>
              <a:rPr lang="en-US" sz="2000" b="1" dirty="0">
                <a:solidFill>
                  <a:srgbClr val="7030A0"/>
                </a:solidFill>
              </a:rPr>
              <a:t>Apple c, b;</a:t>
            </a:r>
          </a:p>
          <a:p>
            <a:r>
              <a:rPr lang="en-US" dirty="0"/>
              <a:t>Is “a” better than “b”?</a:t>
            </a:r>
          </a:p>
          <a:p>
            <a:r>
              <a:rPr lang="en-US" dirty="0"/>
              <a:t>“better” vs. “bigger”</a:t>
            </a:r>
          </a:p>
        </p:txBody>
      </p:sp>
    </p:spTree>
    <p:extLst>
      <p:ext uri="{BB962C8B-B14F-4D97-AF65-F5344CB8AC3E}">
        <p14:creationId xmlns:p14="http://schemas.microsoft.com/office/powerpoint/2010/main" val="282275650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p:cNvSpPr txBox="1">
            <a:spLocks noGrp="1"/>
          </p:cNvSpPr>
          <p:nvPr>
            <p:ph type="title"/>
          </p:nvPr>
        </p:nvSpPr>
        <p:spPr>
          <a:xfrm>
            <a:off x="400048" y="93516"/>
            <a:ext cx="8371418" cy="816042"/>
          </a:xfrm>
          <a:prstGeom prst="rect">
            <a:avLst/>
          </a:prstGeom>
        </p:spPr>
        <p:txBody>
          <a:bodyPr>
            <a:normAutofit/>
          </a:bodyPr>
          <a:lstStyle/>
          <a:p>
            <a:pPr defTabSz="868680">
              <a:defRPr sz="4180"/>
            </a:pPr>
            <a:r>
              <a:rPr sz="4000" b="0" dirty="0"/>
              <a:t>Interface</a:t>
            </a:r>
            <a:r>
              <a:rPr sz="4000" dirty="0"/>
              <a:t> </a:t>
            </a:r>
            <a:r>
              <a:rPr sz="4000" dirty="0">
                <a:latin typeface="Courier New"/>
                <a:ea typeface="Courier New"/>
                <a:cs typeface="Courier New"/>
                <a:sym typeface="Courier New"/>
              </a:rPr>
              <a:t>Comparable</a:t>
            </a:r>
          </a:p>
        </p:txBody>
      </p:sp>
      <p:sp>
        <p:nvSpPr>
          <p:cNvPr id="53" name="Content Placeholder 5"/>
          <p:cNvSpPr txBox="1">
            <a:spLocks noGrp="1"/>
          </p:cNvSpPr>
          <p:nvPr>
            <p:ph type="body" idx="1"/>
          </p:nvPr>
        </p:nvSpPr>
        <p:spPr>
          <a:xfrm>
            <a:off x="400048" y="2462982"/>
            <a:ext cx="8229601" cy="3908322"/>
          </a:xfrm>
          <a:prstGeom prst="rect">
            <a:avLst/>
          </a:prstGeom>
        </p:spPr>
        <p:txBody>
          <a:bodyPr>
            <a:normAutofit fontScale="77500" lnSpcReduction="20000"/>
          </a:bodyPr>
          <a:lstStyle/>
          <a:p>
            <a:r>
              <a:rPr dirty="0"/>
              <a:t>By i</a:t>
            </a:r>
            <a:r>
              <a:rPr lang="en-US" dirty="0"/>
              <a:t>mplementing </a:t>
            </a:r>
            <a:r>
              <a:rPr b="1" dirty="0" err="1">
                <a:latin typeface="Courier New"/>
                <a:ea typeface="Courier New"/>
                <a:cs typeface="Courier New"/>
                <a:sym typeface="Courier New"/>
              </a:rPr>
              <a:t>compareTo</a:t>
            </a:r>
            <a:r>
              <a:rPr lang="en-US" b="1" dirty="0">
                <a:latin typeface="Courier New"/>
                <a:ea typeface="Courier New"/>
                <a:cs typeface="Courier New"/>
                <a:sym typeface="Courier New"/>
              </a:rPr>
              <a:t>()</a:t>
            </a:r>
            <a:r>
              <a:rPr dirty="0"/>
              <a:t>, two objects of the class T</a:t>
            </a:r>
            <a:r>
              <a:rPr lang="en-US" dirty="0"/>
              <a:t> can now be compared</a:t>
            </a:r>
            <a:endParaRPr dirty="0"/>
          </a:p>
          <a:p>
            <a:pPr lvl="1"/>
            <a:r>
              <a:rPr lang="en-US" sz="2200" dirty="0"/>
              <a:t>You decide how to compare</a:t>
            </a:r>
          </a:p>
          <a:p>
            <a:pPr lvl="1"/>
            <a:r>
              <a:rPr sz="2200" dirty="0"/>
              <a:t>The interface </a:t>
            </a:r>
            <a:r>
              <a:rPr sz="2200" b="1" dirty="0" err="1"/>
              <a:t>java.lang.Comparable</a:t>
            </a:r>
            <a:endParaRPr lang="en-US" sz="2200" b="1" dirty="0"/>
          </a:p>
          <a:p>
            <a:r>
              <a:rPr lang="en-US" dirty="0"/>
              <a:t>Is “s” better than “t”?</a:t>
            </a:r>
          </a:p>
          <a:p>
            <a:r>
              <a:rPr lang="en-US" dirty="0"/>
              <a:t>Consider the method </a:t>
            </a:r>
            <a:r>
              <a:rPr lang="en-US" b="1" dirty="0" err="1">
                <a:latin typeface="Courier New"/>
                <a:ea typeface="Courier New"/>
                <a:cs typeface="Courier New"/>
                <a:sym typeface="Courier New"/>
              </a:rPr>
              <a:t>compareTo</a:t>
            </a:r>
            <a:r>
              <a:rPr lang="en-US" dirty="0"/>
              <a:t> for class </a:t>
            </a:r>
            <a:r>
              <a:rPr lang="en-US" b="1" dirty="0">
                <a:latin typeface="Courier New"/>
                <a:ea typeface="Courier New"/>
                <a:cs typeface="Courier New"/>
                <a:sym typeface="Courier New"/>
              </a:rPr>
              <a:t>String</a:t>
            </a:r>
          </a:p>
          <a:p>
            <a:pPr lvl="1"/>
            <a:r>
              <a:rPr lang="en-US" sz="2200" dirty="0"/>
              <a:t>if </a:t>
            </a:r>
            <a:r>
              <a:rPr lang="en-US" sz="2200" b="1" dirty="0">
                <a:latin typeface="Courier New"/>
                <a:ea typeface="Courier New"/>
                <a:cs typeface="Courier New"/>
                <a:sym typeface="Courier New"/>
              </a:rPr>
              <a:t>s</a:t>
            </a:r>
            <a:r>
              <a:rPr lang="en-US" sz="2200" dirty="0"/>
              <a:t> and </a:t>
            </a:r>
            <a:r>
              <a:rPr lang="en-US" sz="2200" b="1" dirty="0">
                <a:latin typeface="Courier New"/>
                <a:ea typeface="Courier New"/>
                <a:cs typeface="Courier New"/>
                <a:sym typeface="Courier New"/>
              </a:rPr>
              <a:t>t</a:t>
            </a:r>
            <a:r>
              <a:rPr lang="en-US" sz="2200" dirty="0"/>
              <a:t> are strings, </a:t>
            </a:r>
            <a:r>
              <a:rPr lang="en-US" sz="2200" b="1" dirty="0" err="1">
                <a:latin typeface="Courier New"/>
                <a:ea typeface="Courier New"/>
                <a:cs typeface="Courier New"/>
                <a:sym typeface="Courier New"/>
              </a:rPr>
              <a:t>s.compareTo</a:t>
            </a:r>
            <a:r>
              <a:rPr lang="en-US" sz="2200" b="1" dirty="0">
                <a:latin typeface="Courier New"/>
                <a:ea typeface="Courier New"/>
                <a:cs typeface="Courier New"/>
                <a:sym typeface="Courier New"/>
              </a:rPr>
              <a:t>(t)</a:t>
            </a:r>
            <a:r>
              <a:rPr lang="en-US" sz="2200" dirty="0"/>
              <a:t> is</a:t>
            </a:r>
          </a:p>
          <a:p>
            <a:pPr lvl="2"/>
            <a:r>
              <a:rPr lang="en-US" sz="1900" b="1" dirty="0"/>
              <a:t>Negative value </a:t>
            </a:r>
            <a:r>
              <a:rPr lang="en-US" sz="1900" dirty="0"/>
              <a:t>if </a:t>
            </a:r>
            <a:r>
              <a:rPr lang="en-US" sz="1900" b="1" dirty="0">
                <a:latin typeface="Courier New"/>
                <a:ea typeface="Courier New"/>
                <a:cs typeface="Courier New"/>
                <a:sym typeface="Courier New"/>
              </a:rPr>
              <a:t>s</a:t>
            </a:r>
            <a:r>
              <a:rPr lang="en-US" sz="1900" dirty="0"/>
              <a:t> comes before </a:t>
            </a:r>
            <a:r>
              <a:rPr lang="en-US" sz="1900" b="1" dirty="0">
                <a:latin typeface="Courier New"/>
                <a:ea typeface="Courier New"/>
                <a:cs typeface="Courier New"/>
                <a:sym typeface="Courier New"/>
              </a:rPr>
              <a:t>t</a:t>
            </a:r>
          </a:p>
          <a:p>
            <a:pPr lvl="2"/>
            <a:r>
              <a:rPr lang="en-US" sz="1900" b="1" dirty="0"/>
              <a:t>Zero</a:t>
            </a:r>
            <a:r>
              <a:rPr lang="en-US" sz="1900" dirty="0"/>
              <a:t> if </a:t>
            </a:r>
            <a:r>
              <a:rPr lang="en-US" sz="1900" b="1" dirty="0">
                <a:latin typeface="Courier New"/>
                <a:ea typeface="Courier New"/>
                <a:cs typeface="Courier New"/>
                <a:sym typeface="Courier New"/>
              </a:rPr>
              <a:t>s</a:t>
            </a:r>
            <a:r>
              <a:rPr lang="en-US" sz="1900" dirty="0"/>
              <a:t> and </a:t>
            </a:r>
            <a:r>
              <a:rPr lang="en-US" sz="1900" b="1" dirty="0">
                <a:latin typeface="Courier New"/>
                <a:ea typeface="Courier New"/>
                <a:cs typeface="Courier New"/>
                <a:sym typeface="Courier New"/>
              </a:rPr>
              <a:t>t</a:t>
            </a:r>
            <a:r>
              <a:rPr lang="en-US" sz="1900" dirty="0"/>
              <a:t> are equal</a:t>
            </a:r>
          </a:p>
          <a:p>
            <a:pPr lvl="2"/>
            <a:r>
              <a:rPr lang="en-US" sz="1900" b="1" dirty="0"/>
              <a:t>Positive value</a:t>
            </a:r>
            <a:r>
              <a:rPr lang="en-US" sz="1900" dirty="0"/>
              <a:t> if </a:t>
            </a:r>
            <a:r>
              <a:rPr lang="en-US" sz="1900" b="1" dirty="0">
                <a:latin typeface="Courier New"/>
                <a:ea typeface="Courier New"/>
                <a:cs typeface="Courier New"/>
                <a:sym typeface="Courier New"/>
              </a:rPr>
              <a:t>s</a:t>
            </a:r>
            <a:r>
              <a:rPr lang="en-US" sz="1900" dirty="0"/>
              <a:t> comes after </a:t>
            </a:r>
            <a:r>
              <a:rPr lang="en-US" sz="1900" b="1" dirty="0">
                <a:latin typeface="Courier New"/>
                <a:ea typeface="Courier New"/>
                <a:cs typeface="Courier New"/>
                <a:sym typeface="Courier New"/>
              </a:rPr>
              <a:t>t</a:t>
            </a:r>
          </a:p>
        </p:txBody>
      </p:sp>
      <p:sp>
        <p:nvSpPr>
          <p:cNvPr id="54" name="public interface Comparable&lt;T&gt;…"/>
          <p:cNvSpPr txBox="1"/>
          <p:nvPr/>
        </p:nvSpPr>
        <p:spPr>
          <a:xfrm>
            <a:off x="560213" y="909558"/>
            <a:ext cx="5844544" cy="132343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2000" b="0" i="0" u="none" strike="noStrike" kern="0" cap="none" spc="0" normalizeH="0" baseline="0" noProof="0" dirty="0">
                <a:ln>
                  <a:noFill/>
                </a:ln>
                <a:solidFill>
                  <a:srgbClr val="BA2DA2"/>
                </a:solidFill>
                <a:effectLst/>
                <a:uLnTx/>
                <a:uFillTx/>
                <a:latin typeface="Menlo"/>
                <a:sym typeface="Menlo"/>
              </a:rPr>
              <a:t>public</a:t>
            </a:r>
            <a:r>
              <a:rPr kumimoji="0" sz="2000" b="0" i="0" u="none" strike="noStrike" kern="0" cap="none" spc="0" normalizeH="0" baseline="0" noProof="0" dirty="0">
                <a:ln>
                  <a:noFill/>
                </a:ln>
                <a:solidFill>
                  <a:srgbClr val="000000"/>
                </a:solidFill>
                <a:effectLst/>
                <a:uLnTx/>
                <a:uFillTx/>
                <a:latin typeface="Menlo"/>
                <a:sym typeface="Menlo"/>
              </a:rPr>
              <a:t> </a:t>
            </a:r>
            <a:r>
              <a:rPr kumimoji="0" sz="2000" b="0" i="0" u="none" strike="noStrike" kern="0" cap="none" spc="0" normalizeH="0" baseline="0" noProof="0" dirty="0">
                <a:ln>
                  <a:noFill/>
                </a:ln>
                <a:solidFill>
                  <a:srgbClr val="BA2DA2"/>
                </a:solidFill>
                <a:effectLst/>
                <a:uLnTx/>
                <a:uFillTx/>
                <a:latin typeface="Menlo"/>
                <a:sym typeface="Menlo"/>
              </a:rPr>
              <a:t>interface</a:t>
            </a:r>
            <a:r>
              <a:rPr kumimoji="0" sz="2000" b="0" i="0" u="none" strike="noStrike" kern="0" cap="none" spc="0" normalizeH="0" baseline="0" noProof="0" dirty="0">
                <a:ln>
                  <a:noFill/>
                </a:ln>
                <a:solidFill>
                  <a:srgbClr val="000000"/>
                </a:solidFill>
                <a:effectLst/>
                <a:uLnTx/>
                <a:uFillTx/>
                <a:latin typeface="Menlo"/>
                <a:sym typeface="Menlo"/>
              </a:rPr>
              <a:t> Comparable&lt;T&gt;</a:t>
            </a:r>
            <a:endParaRPr kumimoji="0" sz="20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2000" b="0" i="0" u="none" strike="noStrike" kern="0" cap="none" spc="0" normalizeH="0" baseline="0" noProof="0" dirty="0">
                <a:ln>
                  <a:noFill/>
                </a:ln>
                <a:solidFill>
                  <a:srgbClr val="000000"/>
                </a:solidFill>
                <a:effectLst/>
                <a:uLnTx/>
                <a:uFillTx/>
                <a:latin typeface="Menlo"/>
                <a:sym typeface="Menlo"/>
              </a:rPr>
              <a:t>{</a:t>
            </a:r>
            <a:endParaRPr kumimoji="0" sz="20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2000" b="0" i="0" u="none" strike="noStrike" kern="0" cap="none" spc="0" normalizeH="0" baseline="0" noProof="0" dirty="0">
                <a:ln>
                  <a:noFill/>
                </a:ln>
                <a:solidFill>
                  <a:srgbClr val="000000"/>
                </a:solidFill>
                <a:effectLst/>
                <a:uLnTx/>
                <a:uFillTx/>
                <a:latin typeface="Menlo"/>
                <a:sym typeface="Menlo"/>
              </a:rPr>
              <a:t>    </a:t>
            </a:r>
            <a:r>
              <a:rPr kumimoji="0" sz="2000" b="0" i="0" u="none" strike="noStrike" kern="0" cap="none" spc="0" normalizeH="0" baseline="0" noProof="0" dirty="0">
                <a:ln>
                  <a:noFill/>
                </a:ln>
                <a:solidFill>
                  <a:srgbClr val="BA2DA2"/>
                </a:solidFill>
                <a:effectLst/>
                <a:uLnTx/>
                <a:uFillTx/>
                <a:latin typeface="Menlo"/>
                <a:sym typeface="Menlo"/>
              </a:rPr>
              <a:t>public</a:t>
            </a:r>
            <a:r>
              <a:rPr kumimoji="0" sz="2000" b="0" i="0" u="none" strike="noStrike" kern="0" cap="none" spc="0" normalizeH="0" baseline="0" noProof="0" dirty="0">
                <a:ln>
                  <a:noFill/>
                </a:ln>
                <a:solidFill>
                  <a:srgbClr val="000000"/>
                </a:solidFill>
                <a:effectLst/>
                <a:uLnTx/>
                <a:uFillTx/>
                <a:latin typeface="Menlo"/>
                <a:sym typeface="Menlo"/>
              </a:rPr>
              <a:t> </a:t>
            </a:r>
            <a:r>
              <a:rPr kumimoji="0" sz="2000" b="0" i="0" u="none" strike="noStrike" kern="0" cap="none" spc="0" normalizeH="0" baseline="0" noProof="0" dirty="0" err="1">
                <a:ln>
                  <a:noFill/>
                </a:ln>
                <a:solidFill>
                  <a:srgbClr val="BA2DA2"/>
                </a:solidFill>
                <a:effectLst/>
                <a:uLnTx/>
                <a:uFillTx/>
                <a:latin typeface="Menlo"/>
                <a:sym typeface="Menlo"/>
              </a:rPr>
              <a:t>int</a:t>
            </a:r>
            <a:r>
              <a:rPr kumimoji="0" sz="2000" b="0" i="0" u="none" strike="noStrike" kern="0" cap="none" spc="0" normalizeH="0" baseline="0" noProof="0" dirty="0">
                <a:ln>
                  <a:noFill/>
                </a:ln>
                <a:solidFill>
                  <a:srgbClr val="000000"/>
                </a:solidFill>
                <a:effectLst/>
                <a:uLnTx/>
                <a:uFillTx/>
                <a:latin typeface="Menlo"/>
                <a:sym typeface="Menlo"/>
              </a:rPr>
              <a:t> </a:t>
            </a:r>
            <a:r>
              <a:rPr kumimoji="0" sz="2000" b="0" i="0" u="none" strike="noStrike" kern="0" cap="none" spc="0" normalizeH="0" baseline="0" noProof="0" dirty="0" err="1">
                <a:ln>
                  <a:noFill/>
                </a:ln>
                <a:solidFill>
                  <a:srgbClr val="000000"/>
                </a:solidFill>
                <a:effectLst/>
                <a:uLnTx/>
                <a:uFillTx/>
                <a:latin typeface="Menlo"/>
                <a:sym typeface="Menlo"/>
              </a:rPr>
              <a:t>compareTo</a:t>
            </a:r>
            <a:r>
              <a:rPr kumimoji="0" sz="2000" b="0" i="0" u="none" strike="noStrike" kern="0" cap="none" spc="0" normalizeH="0" baseline="0" noProof="0" dirty="0">
                <a:ln>
                  <a:noFill/>
                </a:ln>
                <a:solidFill>
                  <a:srgbClr val="000000"/>
                </a:solidFill>
                <a:effectLst/>
                <a:uLnTx/>
                <a:uFillTx/>
                <a:latin typeface="Menlo"/>
                <a:sym typeface="Menlo"/>
              </a:rPr>
              <a:t>(T other);</a:t>
            </a:r>
            <a:endParaRPr kumimoji="0" sz="20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2000" b="0" i="0" u="none" strike="noStrike" kern="0" cap="none" spc="0" normalizeH="0" baseline="0" noProof="0" dirty="0">
                <a:ln>
                  <a:noFill/>
                </a:ln>
                <a:solidFill>
                  <a:srgbClr val="000000"/>
                </a:solidFill>
                <a:effectLst/>
                <a:uLnTx/>
                <a:uFillTx/>
                <a:latin typeface="Menlo"/>
                <a:sym typeface="Menlo"/>
              </a:rPr>
              <a:t>} </a:t>
            </a:r>
            <a:r>
              <a:rPr kumimoji="0" sz="2000" b="0" i="0" u="none" strike="noStrike" kern="0" cap="none" spc="0" normalizeH="0" baseline="0" noProof="0" dirty="0">
                <a:ln>
                  <a:noFill/>
                </a:ln>
                <a:solidFill>
                  <a:srgbClr val="008400"/>
                </a:solidFill>
                <a:effectLst/>
                <a:uLnTx/>
                <a:uFillTx/>
                <a:latin typeface="Menlo"/>
                <a:sym typeface="Menlo"/>
              </a:rPr>
              <a:t>// end Comparable</a:t>
            </a:r>
          </a:p>
        </p:txBody>
      </p:sp>
    </p:spTree>
    <p:extLst>
      <p:ext uri="{BB962C8B-B14F-4D97-AF65-F5344CB8AC3E}">
        <p14:creationId xmlns:p14="http://schemas.microsoft.com/office/powerpoint/2010/main" val="308460635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p:cNvSpPr txBox="1">
            <a:spLocks noGrp="1"/>
          </p:cNvSpPr>
          <p:nvPr>
            <p:ph type="title"/>
          </p:nvPr>
        </p:nvSpPr>
        <p:spPr>
          <a:xfrm>
            <a:off x="315383" y="48843"/>
            <a:ext cx="8513234" cy="816042"/>
          </a:xfrm>
          <a:prstGeom prst="rect">
            <a:avLst/>
          </a:prstGeom>
        </p:spPr>
        <p:txBody>
          <a:bodyPr>
            <a:normAutofit/>
          </a:bodyPr>
          <a:lstStyle/>
          <a:p>
            <a:pPr defTabSz="868680">
              <a:defRPr sz="4180"/>
            </a:pPr>
            <a:r>
              <a:rPr lang="en-US" sz="4000" dirty="0"/>
              <a:t>Class Circle | Example</a:t>
            </a:r>
            <a:endParaRPr sz="4000" dirty="0">
              <a:latin typeface="Courier New"/>
              <a:ea typeface="Courier New"/>
              <a:cs typeface="Courier New"/>
              <a:sym typeface="Courier New"/>
            </a:endParaRPr>
          </a:p>
        </p:txBody>
      </p:sp>
      <p:sp>
        <p:nvSpPr>
          <p:cNvPr id="58" name="public class Circle implements Comparable&lt;Circle&gt;, Measurable…"/>
          <p:cNvSpPr txBox="1"/>
          <p:nvPr/>
        </p:nvSpPr>
        <p:spPr>
          <a:xfrm>
            <a:off x="540537" y="1411527"/>
            <a:ext cx="4598373" cy="501675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BA2DA2"/>
                </a:solidFill>
                <a:effectLst/>
                <a:uLnTx/>
                <a:uFillTx/>
                <a:latin typeface="Menlo"/>
                <a:sym typeface="Menlo"/>
              </a:rPr>
              <a:t>public</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class</a:t>
            </a:r>
            <a:r>
              <a:rPr kumimoji="0" sz="1600" b="0" i="0" u="none" strike="noStrike" kern="0" cap="none" spc="0" normalizeH="0" baseline="0" noProof="0" dirty="0">
                <a:ln>
                  <a:noFill/>
                </a:ln>
                <a:solidFill>
                  <a:srgbClr val="000000"/>
                </a:solidFill>
                <a:effectLst/>
                <a:uLnTx/>
                <a:uFillTx/>
                <a:latin typeface="Menlo"/>
                <a:sym typeface="Menlo"/>
              </a:rPr>
              <a:t> Circle </a:t>
            </a:r>
            <a:r>
              <a:rPr kumimoji="0" sz="1600" b="0" i="0" u="none" strike="noStrike" kern="0" cap="none" spc="0" normalizeH="0" baseline="0" noProof="0" dirty="0">
                <a:ln>
                  <a:noFill/>
                </a:ln>
                <a:solidFill>
                  <a:srgbClr val="BA2DA2"/>
                </a:solidFill>
                <a:effectLst/>
                <a:uLnTx/>
                <a:uFillTx/>
                <a:latin typeface="Menlo"/>
                <a:sym typeface="Menlo"/>
              </a:rPr>
              <a:t>implements</a:t>
            </a:r>
            <a:r>
              <a:rPr kumimoji="0" sz="1600" b="0" i="0" u="none" strike="noStrike" kern="0" cap="none" spc="0" normalizeH="0" baseline="0" noProof="0" dirty="0">
                <a:ln>
                  <a:noFill/>
                </a:ln>
                <a:solidFill>
                  <a:srgbClr val="000000"/>
                </a:solidFill>
                <a:effectLst/>
                <a:uLnTx/>
                <a:uFillTx/>
                <a:latin typeface="Menlo"/>
                <a:sym typeface="Menlo"/>
              </a:rPr>
              <a:t> Comparable&lt;Circle&gt;</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private</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double</a:t>
            </a:r>
            <a:r>
              <a:rPr kumimoji="0" sz="1600" b="0" i="0" u="none" strike="noStrike" kern="0" cap="none" spc="0" normalizeH="0" baseline="0" noProof="0" dirty="0">
                <a:ln>
                  <a:noFill/>
                </a:ln>
                <a:solidFill>
                  <a:srgbClr val="000000"/>
                </a:solidFill>
                <a:effectLst/>
                <a:uLnTx/>
                <a:uFillTx/>
                <a:latin typeface="Menlo"/>
                <a:sym typeface="Menlo"/>
              </a:rPr>
              <a:t> radius;</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n-lt"/>
                <a:ea typeface="+mn-ea"/>
                <a:cs typeface="+mn-cs"/>
                <a:sym typeface="Helvetica"/>
              </a:defRPr>
            </a:pP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Definitions of constructors and methods are here.</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 . .</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n-lt"/>
                <a:ea typeface="+mn-ea"/>
                <a:cs typeface="+mn-cs"/>
                <a:sym typeface="Helvetica"/>
              </a:defRPr>
            </a:pP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public</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err="1">
                <a:ln>
                  <a:noFill/>
                </a:ln>
                <a:solidFill>
                  <a:srgbClr val="BA2DA2"/>
                </a:solidFill>
                <a:effectLst/>
                <a:uLnTx/>
                <a:uFillTx/>
                <a:latin typeface="Menlo"/>
                <a:sym typeface="Menlo"/>
              </a:rPr>
              <a:t>int</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err="1">
                <a:ln>
                  <a:noFill/>
                </a:ln>
                <a:solidFill>
                  <a:srgbClr val="000000"/>
                </a:solidFill>
                <a:effectLst/>
                <a:uLnTx/>
                <a:uFillTx/>
                <a:latin typeface="Menlo"/>
                <a:sym typeface="Menlo"/>
              </a:rPr>
              <a:t>compareTo</a:t>
            </a:r>
            <a:r>
              <a:rPr kumimoji="0" sz="1600" b="0" i="0" u="none" strike="noStrike" kern="0" cap="none" spc="0" normalizeH="0" baseline="0" noProof="0" dirty="0">
                <a:ln>
                  <a:noFill/>
                </a:ln>
                <a:solidFill>
                  <a:srgbClr val="000000"/>
                </a:solidFill>
                <a:effectLst/>
                <a:uLnTx/>
                <a:uFillTx/>
                <a:latin typeface="Menlo"/>
                <a:sym typeface="Menlo"/>
              </a:rPr>
              <a:t>(Circle other)</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err="1">
                <a:ln>
                  <a:noFill/>
                </a:ln>
                <a:solidFill>
                  <a:srgbClr val="BA2DA2"/>
                </a:solidFill>
                <a:effectLst/>
                <a:uLnTx/>
                <a:uFillTx/>
                <a:latin typeface="Menlo"/>
                <a:sym typeface="Menlo"/>
              </a:rPr>
              <a:t>int</a:t>
            </a:r>
            <a:r>
              <a:rPr kumimoji="0" sz="1600" b="0" i="0" u="none" strike="noStrike" kern="0" cap="none" spc="0" normalizeH="0" baseline="0" noProof="0" dirty="0">
                <a:ln>
                  <a:noFill/>
                </a:ln>
                <a:solidFill>
                  <a:srgbClr val="000000"/>
                </a:solidFill>
                <a:effectLst/>
                <a:uLnTx/>
                <a:uFillTx/>
                <a:latin typeface="Menlo"/>
                <a:sym typeface="Menlo"/>
              </a:rPr>
              <a:t> result;</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if</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err="1">
                <a:ln>
                  <a:noFill/>
                </a:ln>
                <a:solidFill>
                  <a:srgbClr val="BA2DA2"/>
                </a:solidFill>
                <a:effectLst/>
                <a:uLnTx/>
                <a:uFillTx/>
                <a:latin typeface="Menlo"/>
                <a:sym typeface="Menlo"/>
              </a:rPr>
              <a:t>this</a:t>
            </a:r>
            <a:r>
              <a:rPr kumimoji="0" sz="1600" b="0" i="0" u="none" strike="noStrike" kern="0" cap="none" spc="0" normalizeH="0" baseline="0" noProof="0" dirty="0" err="1">
                <a:ln>
                  <a:noFill/>
                </a:ln>
                <a:solidFill>
                  <a:srgbClr val="000000"/>
                </a:solidFill>
                <a:effectLst/>
                <a:uLnTx/>
                <a:uFillTx/>
                <a:latin typeface="Menlo"/>
                <a:sym typeface="Menlo"/>
              </a:rPr>
              <a:t>.equals</a:t>
            </a:r>
            <a:r>
              <a:rPr kumimoji="0" sz="1600" b="0" i="0" u="none" strike="noStrike" kern="0" cap="none" spc="0" normalizeH="0" baseline="0" noProof="0" dirty="0">
                <a:ln>
                  <a:noFill/>
                </a:ln>
                <a:solidFill>
                  <a:srgbClr val="000000"/>
                </a:solidFill>
                <a:effectLst/>
                <a:uLnTx/>
                <a:uFillTx/>
                <a:latin typeface="Menlo"/>
                <a:sym typeface="Menlo"/>
              </a:rPr>
              <a:t>(other))</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result = </a:t>
            </a:r>
            <a:r>
              <a:rPr kumimoji="0" sz="1600" b="0" i="0" u="none" strike="noStrike" kern="0" cap="none" spc="0" normalizeH="0" baseline="0" noProof="0" dirty="0">
                <a:ln>
                  <a:noFill/>
                </a:ln>
                <a:solidFill>
                  <a:srgbClr val="272AD8"/>
                </a:solidFill>
                <a:effectLst/>
                <a:uLnTx/>
                <a:uFillTx/>
                <a:latin typeface="Menlo"/>
                <a:sym typeface="Menlo"/>
              </a:rPr>
              <a:t>0</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else</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if</a:t>
            </a:r>
            <a:r>
              <a:rPr kumimoji="0" sz="1600" b="0" i="0" u="none" strike="noStrike" kern="0" cap="none" spc="0" normalizeH="0" baseline="0" noProof="0" dirty="0">
                <a:ln>
                  <a:noFill/>
                </a:ln>
                <a:solidFill>
                  <a:srgbClr val="000000"/>
                </a:solidFill>
                <a:effectLst/>
                <a:uLnTx/>
                <a:uFillTx/>
                <a:latin typeface="Menlo"/>
                <a:sym typeface="Menlo"/>
              </a:rPr>
              <a:t> (radius &lt; </a:t>
            </a:r>
            <a:r>
              <a:rPr kumimoji="0" sz="1600" b="0" i="0" u="none" strike="noStrike" kern="0" cap="none" spc="0" normalizeH="0" baseline="0" noProof="0" dirty="0" err="1">
                <a:ln>
                  <a:noFill/>
                </a:ln>
                <a:solidFill>
                  <a:srgbClr val="000000"/>
                </a:solidFill>
                <a:effectLst/>
                <a:uLnTx/>
                <a:uFillTx/>
                <a:latin typeface="Menlo"/>
                <a:sym typeface="Menlo"/>
              </a:rPr>
              <a:t>other.radius</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result = </a:t>
            </a:r>
            <a:r>
              <a:rPr kumimoji="0" sz="1600" b="0" i="0" u="none" strike="noStrike" kern="0" cap="none" spc="0" normalizeH="0" baseline="0" noProof="0" dirty="0">
                <a:ln>
                  <a:noFill/>
                </a:ln>
                <a:solidFill>
                  <a:srgbClr val="272AD8"/>
                </a:solidFill>
                <a:effectLst/>
                <a:uLnTx/>
                <a:uFillTx/>
                <a:latin typeface="Menlo"/>
                <a:sym typeface="Menlo"/>
              </a:rPr>
              <a:t>-1</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else</a:t>
            </a:r>
            <a:r>
              <a:rPr kumimoji="0" sz="1600" b="0" i="0" u="none" strike="noStrike" kern="0" cap="none" spc="0" normalizeH="0" baseline="0" noProof="0" dirty="0">
                <a:ln>
                  <a:noFill/>
                </a:ln>
                <a:solidFill>
                  <a:srgbClr val="000000"/>
                </a:solidFill>
                <a:effectLst/>
                <a:uLnTx/>
                <a:uFillTx/>
                <a:latin typeface="Menlo"/>
                <a:sym typeface="Menlo"/>
              </a:rPr>
              <a:t> </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result = </a:t>
            </a:r>
            <a:r>
              <a:rPr kumimoji="0" sz="1600" b="0" i="0" u="none" strike="noStrike" kern="0" cap="none" spc="0" normalizeH="0" baseline="0" noProof="0" dirty="0">
                <a:ln>
                  <a:noFill/>
                </a:ln>
                <a:solidFill>
                  <a:srgbClr val="272AD8"/>
                </a:solidFill>
                <a:effectLst/>
                <a:uLnTx/>
                <a:uFillTx/>
                <a:latin typeface="Menlo"/>
                <a:sym typeface="Menlo"/>
              </a:rPr>
              <a:t>1</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n-lt"/>
                <a:ea typeface="+mn-ea"/>
                <a:cs typeface="+mn-cs"/>
                <a:sym typeface="Helvetica"/>
              </a:defRPr>
            </a:pP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return</a:t>
            </a:r>
            <a:r>
              <a:rPr kumimoji="0" sz="1600" b="0" i="0" u="none" strike="noStrike" kern="0" cap="none" spc="0" normalizeH="0" baseline="0" noProof="0" dirty="0">
                <a:ln>
                  <a:noFill/>
                </a:ln>
                <a:solidFill>
                  <a:srgbClr val="000000"/>
                </a:solidFill>
                <a:effectLst/>
                <a:uLnTx/>
                <a:uFillTx/>
                <a:latin typeface="Menlo"/>
                <a:sym typeface="Menlo"/>
              </a:rPr>
              <a:t> result;</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 </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end Circle</a:t>
            </a:r>
          </a:p>
        </p:txBody>
      </p:sp>
      <p:sp>
        <p:nvSpPr>
          <p:cNvPr id="2" name="Rectangle 1"/>
          <p:cNvSpPr/>
          <p:nvPr/>
        </p:nvSpPr>
        <p:spPr>
          <a:xfrm>
            <a:off x="459317" y="913729"/>
            <a:ext cx="7036419" cy="400110"/>
          </a:xfrm>
          <a:prstGeom prst="rect">
            <a:avLst/>
          </a:prstGeom>
        </p:spPr>
        <p:txBody>
          <a:bodyPr wrap="square">
            <a:spAutoFit/>
          </a:bodyPr>
          <a:lstStyle/>
          <a:p>
            <a:pPr marL="171450" marR="0" lvl="0" indent="-171450" algn="l" defTabSz="9144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7FA3"/>
                </a:solidFill>
                <a:effectLst/>
                <a:uLnTx/>
                <a:uFillTx/>
                <a:latin typeface="Times New Roman"/>
                <a:ea typeface="Times New Roman"/>
                <a:cs typeface="Times New Roman"/>
                <a:sym typeface="Times New Roman"/>
              </a:rPr>
              <a:t>How do we compare two circle objects?</a:t>
            </a:r>
          </a:p>
        </p:txBody>
      </p:sp>
    </p:spTree>
    <p:extLst>
      <p:ext uri="{BB962C8B-B14F-4D97-AF65-F5344CB8AC3E}">
        <p14:creationId xmlns:p14="http://schemas.microsoft.com/office/powerpoint/2010/main" val="60300272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3"/>
          <p:cNvSpPr txBox="1">
            <a:spLocks noChangeArrowheads="1"/>
          </p:cNvSpPr>
          <p:nvPr/>
        </p:nvSpPr>
        <p:spPr bwMode="auto">
          <a:xfrm>
            <a:off x="257176" y="304800"/>
            <a:ext cx="6753224" cy="707886"/>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4000" b="1" dirty="0">
                <a:solidFill>
                  <a:srgbClr val="007FA3"/>
                </a:solidFill>
                <a:latin typeface="Times New Roman"/>
                <a:cs typeface="Times New Roman"/>
                <a:sym typeface="Times New Roman"/>
              </a:rPr>
              <a:t>Coin | Another Example</a:t>
            </a:r>
          </a:p>
        </p:txBody>
      </p:sp>
      <p:sp>
        <p:nvSpPr>
          <p:cNvPr id="90117" name="Text Box 4"/>
          <p:cNvSpPr txBox="1">
            <a:spLocks noChangeArrowheads="1"/>
          </p:cNvSpPr>
          <p:nvPr/>
        </p:nvSpPr>
        <p:spPr bwMode="auto">
          <a:xfrm>
            <a:off x="257176" y="1200150"/>
            <a:ext cx="7800976" cy="4678204"/>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ts val="120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You can implement </a:t>
            </a:r>
            <a:r>
              <a:rPr kumimoji="0" lang="en-US" sz="24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t>Comparable</a:t>
            </a: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Arial" pitchFamily="34" charset="0"/>
              </a:rPr>
              <a:t> interface for your own classes: </a:t>
            </a:r>
          </a:p>
          <a:p>
            <a:pPr marL="236538" marR="0" lvl="0" indent="-236538" algn="l" defTabSz="914400" rtl="0" eaLnBrk="1" fontAlgn="base" latinLnBrk="0" hangingPunct="1">
              <a:lnSpc>
                <a:spcPct val="100000"/>
              </a:lnSpc>
              <a:spcBef>
                <a:spcPts val="12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ourier New" pitchFamily="49" charset="0"/>
                <a:ea typeface="+mn-ea"/>
                <a:cs typeface="Arial" pitchFamily="34" charset="0"/>
              </a:rPr>
              <a:t>	</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t>public class Coin implements Comparable&lt;</a:t>
            </a:r>
            <a:r>
              <a:rPr kumimoji="0" lang="en-US" sz="2000" b="0" i="0" u="none" strike="noStrike" kern="1200" cap="none" spc="0" normalizeH="0" baseline="0" noProof="0" dirty="0">
                <a:ln>
                  <a:noFill/>
                </a:ln>
                <a:solidFill>
                  <a:srgbClr val="FF0000"/>
                </a:solidFill>
                <a:effectLst/>
                <a:uLnTx/>
                <a:uFillTx/>
                <a:latin typeface="Courier New" pitchFamily="49" charset="0"/>
                <a:ea typeface="+mn-ea"/>
                <a:cs typeface="Arial" pitchFamily="34" charset="0"/>
              </a:rPr>
              <a:t>Coin</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t>&gt;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b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t>{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b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t>   ...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b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t>   </a:t>
            </a:r>
            <a:r>
              <a:rPr kumimoji="0" lang="en-US" sz="2000" b="0" i="0" u="none" strike="noStrike" kern="1200" cap="none" spc="0" normalizeH="0" baseline="0" noProof="0" dirty="0">
                <a:ln>
                  <a:noFill/>
                </a:ln>
                <a:solidFill>
                  <a:srgbClr val="FF0000"/>
                </a:solidFill>
                <a:effectLst/>
                <a:uLnTx/>
                <a:uFillTx/>
                <a:latin typeface="Courier New" pitchFamily="49" charset="0"/>
                <a:ea typeface="+mn-ea"/>
                <a:cs typeface="Arial" pitchFamily="34" charset="0"/>
              </a:rPr>
              <a:t>public </a:t>
            </a:r>
            <a:r>
              <a:rPr kumimoji="0" lang="en-US" sz="2000" b="0" i="0" u="none" strike="noStrike" kern="1200" cap="none" spc="0" normalizeH="0" baseline="0" noProof="0" dirty="0" err="1">
                <a:ln>
                  <a:noFill/>
                </a:ln>
                <a:solidFill>
                  <a:srgbClr val="FF0000"/>
                </a:solidFill>
                <a:effectLst/>
                <a:uLnTx/>
                <a:uFillTx/>
                <a:latin typeface="Courier New" pitchFamily="49" charset="0"/>
                <a:ea typeface="+mn-ea"/>
                <a:cs typeface="Arial" pitchFamily="34" charset="0"/>
              </a:rPr>
              <a:t>int</a:t>
            </a:r>
            <a:r>
              <a:rPr kumimoji="0" lang="en-US" sz="2000" b="0" i="0" u="none" strike="noStrike" kern="1200" cap="none" spc="0" normalizeH="0" baseline="0" noProof="0" dirty="0">
                <a:ln>
                  <a:noFill/>
                </a:ln>
                <a:solidFill>
                  <a:srgbClr val="FF0000"/>
                </a:solidFill>
                <a:effectLst/>
                <a:uLnTx/>
                <a:uFillTx/>
                <a:latin typeface="Courier New" pitchFamily="49" charset="0"/>
                <a:ea typeface="+mn-ea"/>
                <a:cs typeface="Arial" pitchFamily="34" charset="0"/>
              </a:rPr>
              <a:t> </a:t>
            </a:r>
            <a:r>
              <a:rPr kumimoji="0" lang="en-US" sz="2000" b="0" i="0" u="none" strike="noStrike" kern="1200" cap="none" spc="0" normalizeH="0" baseline="0" noProof="0" dirty="0" err="1">
                <a:ln>
                  <a:noFill/>
                </a:ln>
                <a:solidFill>
                  <a:srgbClr val="FF0000"/>
                </a:solidFill>
                <a:effectLst/>
                <a:uLnTx/>
                <a:uFillTx/>
                <a:latin typeface="Courier New" pitchFamily="49" charset="0"/>
                <a:ea typeface="+mn-ea"/>
                <a:cs typeface="Arial" pitchFamily="34" charset="0"/>
              </a:rPr>
              <a:t>compareTo</a:t>
            </a:r>
            <a:r>
              <a:rPr kumimoji="0" lang="en-US" sz="2000" b="0" i="0" u="none" strike="noStrike" kern="1200" cap="none" spc="0" normalizeH="0" baseline="0" noProof="0" dirty="0">
                <a:ln>
                  <a:noFill/>
                </a:ln>
                <a:solidFill>
                  <a:srgbClr val="FF0000"/>
                </a:solidFill>
                <a:effectLst/>
                <a:uLnTx/>
                <a:uFillTx/>
                <a:latin typeface="Courier New" pitchFamily="49" charset="0"/>
                <a:ea typeface="+mn-ea"/>
                <a:cs typeface="Arial" pitchFamily="34" charset="0"/>
              </a:rPr>
              <a:t>(Coin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Arial" pitchFamily="34" charset="0"/>
              </a:rPr>
              <a:t>otherObject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t>)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b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t>   {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b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t>      Coin other = (Coin)</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Arial" pitchFamily="34" charset="0"/>
              </a:rPr>
              <a:t>otherObject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t>;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b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t>      if (value &lt;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Arial" pitchFamily="34" charset="0"/>
              </a:rPr>
              <a:t>other.value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t>) return -1;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b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t>      if (value ==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Arial" pitchFamily="34" charset="0"/>
              </a:rPr>
              <a:t>other.value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t>) return 0;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b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t>      return 1;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b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t>   }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b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t>   ...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b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Arial" pitchFamily="34" charset="0"/>
              </a:rPr>
              <a:t>}</a:t>
            </a:r>
          </a:p>
        </p:txBody>
      </p:sp>
    </p:spTree>
    <p:extLst>
      <p:ext uri="{BB962C8B-B14F-4D97-AF65-F5344CB8AC3E}">
        <p14:creationId xmlns:p14="http://schemas.microsoft.com/office/powerpoint/2010/main" val="123901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1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cstate="print"/>
          <a:srcRect/>
          <a:stretch>
            <a:fillRect/>
          </a:stretch>
        </p:blipFill>
        <p:spPr bwMode="auto">
          <a:xfrm>
            <a:off x="228600" y="152400"/>
            <a:ext cx="8382000" cy="6358377"/>
          </a:xfrm>
          <a:prstGeom prst="rect">
            <a:avLst/>
          </a:prstGeom>
          <a:noFill/>
          <a:ln w="9525">
            <a:noFill/>
            <a:miter lim="800000"/>
            <a:headEnd/>
            <a:tailEnd/>
          </a:ln>
        </p:spPr>
      </p:pic>
    </p:spTree>
    <p:extLst>
      <p:ext uri="{BB962C8B-B14F-4D97-AF65-F5344CB8AC3E}">
        <p14:creationId xmlns:p14="http://schemas.microsoft.com/office/powerpoint/2010/main" val="3530867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304799" y="76200"/>
            <a:ext cx="7733197" cy="6553200"/>
          </a:xfrm>
          <a:prstGeom prst="rect">
            <a:avLst/>
          </a:prstGeom>
          <a:noFill/>
          <a:ln w="9525">
            <a:noFill/>
            <a:miter lim="800000"/>
            <a:headEnd/>
            <a:tailEnd/>
          </a:ln>
        </p:spPr>
      </p:pic>
    </p:spTree>
    <p:extLst>
      <p:ext uri="{BB962C8B-B14F-4D97-AF65-F5344CB8AC3E}">
        <p14:creationId xmlns:p14="http://schemas.microsoft.com/office/powerpoint/2010/main" val="1859883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p:cNvSpPr txBox="1">
            <a:spLocks noGrp="1"/>
          </p:cNvSpPr>
          <p:nvPr>
            <p:ph type="title"/>
          </p:nvPr>
        </p:nvSpPr>
        <p:spPr>
          <a:xfrm>
            <a:off x="258233" y="190005"/>
            <a:ext cx="8513234" cy="816042"/>
          </a:xfrm>
          <a:prstGeom prst="rect">
            <a:avLst/>
          </a:prstGeom>
        </p:spPr>
        <p:txBody>
          <a:bodyPr>
            <a:normAutofit fontScale="90000"/>
          </a:bodyPr>
          <a:lstStyle/>
          <a:p>
            <a:r>
              <a:rPr lang="en-US" dirty="0"/>
              <a:t>Video Notes</a:t>
            </a:r>
            <a:endParaRPr dirty="0"/>
          </a:p>
        </p:txBody>
      </p:sp>
      <p:sp>
        <p:nvSpPr>
          <p:cNvPr id="71" name="Content Placeholder 5"/>
          <p:cNvSpPr txBox="1">
            <a:spLocks noGrp="1"/>
          </p:cNvSpPr>
          <p:nvPr>
            <p:ph type="body" idx="1"/>
          </p:nvPr>
        </p:nvSpPr>
        <p:spPr>
          <a:xfrm>
            <a:off x="400049" y="1021278"/>
            <a:ext cx="8229601" cy="5276652"/>
          </a:xfrm>
          <a:prstGeom prst="rect">
            <a:avLst/>
          </a:prstGeom>
        </p:spPr>
        <p:txBody>
          <a:bodyPr>
            <a:normAutofit/>
          </a:bodyPr>
          <a:lstStyle/>
          <a:p>
            <a:r>
              <a:rPr lang="en-US" dirty="0"/>
              <a:t>Generics</a:t>
            </a:r>
          </a:p>
          <a:p>
            <a:pPr lvl="1"/>
            <a:r>
              <a:rPr lang="en-US" sz="2000" dirty="0">
                <a:hlinkClick r:id="rId3"/>
              </a:rPr>
              <a:t>https://mediaplayer.pearsoncmg.com/assets/secs-vn-JI01-generics</a:t>
            </a:r>
            <a:endParaRPr lang="en-US" sz="2000" dirty="0"/>
          </a:p>
          <a:p>
            <a:r>
              <a:rPr lang="en-US" dirty="0"/>
              <a:t>More Generics</a:t>
            </a:r>
          </a:p>
          <a:p>
            <a:pPr lvl="1"/>
            <a:r>
              <a:rPr lang="en-US" sz="2000" dirty="0">
                <a:hlinkClick r:id="rId4"/>
              </a:rPr>
              <a:t>https://mediaplayer.pearsoncmg.com/assets/secs-vn-JI05-More-Generics</a:t>
            </a:r>
            <a:endParaRPr lang="en-US" sz="2000" dirty="0"/>
          </a:p>
          <a:p>
            <a:r>
              <a:rPr lang="en-US" dirty="0"/>
              <a:t>Generics 3</a:t>
            </a:r>
          </a:p>
          <a:p>
            <a:pPr lvl="1"/>
            <a:r>
              <a:rPr lang="en-US" sz="2000" dirty="0">
                <a:hlinkClick r:id="rId5"/>
              </a:rPr>
              <a:t>https://mediaplayer.pearsoncmg.com/assets/secs-vn-JI08-Generics-3</a:t>
            </a:r>
            <a:endParaRPr lang="en-US" sz="2000" dirty="0"/>
          </a:p>
        </p:txBody>
      </p:sp>
    </p:spTree>
    <p:extLst>
      <p:ext uri="{BB962C8B-B14F-4D97-AF65-F5344CB8AC3E}">
        <p14:creationId xmlns:p14="http://schemas.microsoft.com/office/powerpoint/2010/main" val="134061444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noGrp="1"/>
          </p:cNvSpPr>
          <p:nvPr>
            <p:ph type="title"/>
          </p:nvPr>
        </p:nvSpPr>
        <p:spPr>
          <a:xfrm>
            <a:off x="249435" y="156115"/>
            <a:ext cx="8513565" cy="807816"/>
          </a:xfrm>
          <a:prstGeom prst="rect">
            <a:avLst/>
          </a:prstGeom>
        </p:spPr>
        <p:txBody>
          <a:bodyPr>
            <a:normAutofit fontScale="90000"/>
          </a:bodyPr>
          <a:lstStyle/>
          <a:p>
            <a:r>
              <a:rPr dirty="0"/>
              <a:t>Bounded Type Parameters</a:t>
            </a:r>
          </a:p>
        </p:txBody>
      </p:sp>
      <p:sp>
        <p:nvSpPr>
          <p:cNvPr id="71" name="Content Placeholder 2"/>
          <p:cNvSpPr txBox="1">
            <a:spLocks noGrp="1"/>
          </p:cNvSpPr>
          <p:nvPr>
            <p:ph type="body" sz="quarter" idx="1"/>
          </p:nvPr>
        </p:nvSpPr>
        <p:spPr>
          <a:xfrm>
            <a:off x="249435" y="963931"/>
            <a:ext cx="8590304" cy="829739"/>
          </a:xfrm>
          <a:prstGeom prst="rect">
            <a:avLst/>
          </a:prstGeom>
        </p:spPr>
        <p:txBody>
          <a:bodyPr>
            <a:noAutofit/>
          </a:bodyPr>
          <a:lstStyle/>
          <a:p>
            <a:pPr marL="342900" indent="-342900" defTabSz="612648">
              <a:buFont typeface="Arial" panose="020B0604020202020204" pitchFamily="34" charset="0"/>
              <a:buChar char="•"/>
              <a:defRPr sz="2412"/>
            </a:pPr>
            <a:r>
              <a:rPr lang="en-US" sz="2000" b="0" dirty="0"/>
              <a:t>W</a:t>
            </a:r>
            <a:r>
              <a:rPr sz="2000" b="0" dirty="0"/>
              <a:t>e want to write a static method that returns the smallest object in an array.  Suppose that we wrote our method shown here:</a:t>
            </a:r>
          </a:p>
        </p:txBody>
      </p:sp>
      <p:sp>
        <p:nvSpPr>
          <p:cNvPr id="72" name="public MyClass…"/>
          <p:cNvSpPr txBox="1"/>
          <p:nvPr/>
        </p:nvSpPr>
        <p:spPr>
          <a:xfrm>
            <a:off x="731323" y="1871797"/>
            <a:ext cx="6539271" cy="424731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defTabSz="344804">
              <a:tabLst>
                <a:tab pos="342900" algn="l"/>
              </a:tabLst>
              <a:defRPr sz="1700">
                <a:latin typeface="Menlo"/>
                <a:ea typeface="Menlo"/>
                <a:cs typeface="Menlo"/>
                <a:sym typeface="Menlo"/>
              </a:defRPr>
            </a:pPr>
            <a:r>
              <a:rPr lang="en-US" sz="1800" dirty="0">
                <a:solidFill>
                  <a:srgbClr val="008400"/>
                </a:solidFill>
                <a:latin typeface="Menlo"/>
                <a:sym typeface="Menlo"/>
              </a:rPr>
              <a:t>// First draft | this is INCORRECT </a:t>
            </a:r>
          </a:p>
          <a:p>
            <a:pPr lvl="0" defTabSz="344804">
              <a:tabLst>
                <a:tab pos="342900" algn="l"/>
              </a:tabLst>
              <a:defRPr sz="1700">
                <a:latin typeface="Menlo"/>
                <a:ea typeface="Menlo"/>
                <a:cs typeface="Menlo"/>
                <a:sym typeface="Menlo"/>
              </a:defRPr>
            </a:pPr>
            <a:r>
              <a:rPr kumimoji="0" sz="1800" b="0" i="0" u="none" strike="noStrike" kern="0" cap="none" spc="0" normalizeH="0" baseline="0" noProof="0" dirty="0">
                <a:ln>
                  <a:noFill/>
                </a:ln>
                <a:solidFill>
                  <a:srgbClr val="BA2DA2"/>
                </a:solidFill>
                <a:effectLst/>
                <a:uLnTx/>
                <a:uFillTx/>
                <a:latin typeface="Menlo"/>
                <a:sym typeface="Menlo"/>
              </a:rPr>
              <a:t>public</a:t>
            </a: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err="1">
                <a:ln>
                  <a:noFill/>
                </a:ln>
                <a:solidFill>
                  <a:srgbClr val="000000"/>
                </a:solidFill>
                <a:effectLst/>
                <a:uLnTx/>
                <a:uFillTx/>
                <a:latin typeface="Menlo"/>
                <a:sym typeface="Menlo"/>
              </a:rPr>
              <a:t>MyClass</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public</a:t>
            </a: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static</a:t>
            </a:r>
            <a:r>
              <a:rPr kumimoji="0" sz="1800" b="0" i="0" u="none" strike="noStrike" kern="0" cap="none" spc="0" normalizeH="0" baseline="0" noProof="0" dirty="0">
                <a:ln>
                  <a:noFill/>
                </a:ln>
                <a:solidFill>
                  <a:srgbClr val="000000"/>
                </a:solidFill>
                <a:effectLst/>
                <a:uLnTx/>
                <a:uFillTx/>
                <a:latin typeface="Menlo"/>
                <a:sym typeface="Menlo"/>
              </a:rPr>
              <a:t> &lt;T&gt; T </a:t>
            </a:r>
            <a:r>
              <a:rPr kumimoji="0" sz="1800" b="0" i="0" u="none" strike="noStrike" kern="0" cap="none" spc="0" normalizeH="0" baseline="0" noProof="0" dirty="0" err="1">
                <a:ln>
                  <a:noFill/>
                </a:ln>
                <a:solidFill>
                  <a:srgbClr val="000000"/>
                </a:solidFill>
                <a:effectLst/>
                <a:uLnTx/>
                <a:uFillTx/>
                <a:latin typeface="Menlo"/>
                <a:sym typeface="Menlo"/>
              </a:rPr>
              <a:t>arrayMinimum</a:t>
            </a:r>
            <a:r>
              <a:rPr kumimoji="0" sz="1800" b="0" i="0" u="none" strike="noStrike" kern="0" cap="none" spc="0" normalizeH="0" baseline="0" noProof="0" dirty="0">
                <a:ln>
                  <a:noFill/>
                </a:ln>
                <a:solidFill>
                  <a:srgbClr val="000000"/>
                </a:solidFill>
                <a:effectLst/>
                <a:uLnTx/>
                <a:uFillTx/>
                <a:latin typeface="Menlo"/>
                <a:sym typeface="Menlo"/>
              </a:rPr>
              <a:t>(T[] </a:t>
            </a:r>
            <a:r>
              <a:rPr kumimoji="0" sz="1800" b="0" i="0" u="none" strike="noStrike" kern="0" cap="none" spc="0" normalizeH="0" baseline="0" noProof="0" dirty="0" err="1">
                <a:ln>
                  <a:noFill/>
                </a:ln>
                <a:solidFill>
                  <a:srgbClr val="000000"/>
                </a:solidFill>
                <a:effectLst/>
                <a:uLnTx/>
                <a:uFillTx/>
                <a:latin typeface="Menlo"/>
                <a:sym typeface="Menlo"/>
              </a:rPr>
              <a:t>anArray</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T minimum = </a:t>
            </a:r>
            <a:r>
              <a:rPr kumimoji="0" sz="1800" b="0" i="0" u="none" strike="noStrike" kern="0" cap="none" spc="0" normalizeH="0" baseline="0" noProof="0" dirty="0" err="1">
                <a:ln>
                  <a:noFill/>
                </a:ln>
                <a:solidFill>
                  <a:srgbClr val="000000"/>
                </a:solidFill>
                <a:effectLst/>
                <a:uLnTx/>
                <a:uFillTx/>
                <a:latin typeface="Menlo"/>
                <a:sym typeface="Menlo"/>
              </a:rPr>
              <a:t>anArray</a:t>
            </a:r>
            <a:r>
              <a:rPr kumimoji="0" sz="1800" b="0" i="0" u="none" strike="noStrike" kern="0" cap="none" spc="0" normalizeH="0" baseline="0" noProof="0" dirty="0">
                <a:ln>
                  <a:noFill/>
                </a:ln>
                <a:solidFill>
                  <a:srgbClr val="000000"/>
                </a:solidFill>
                <a:effectLst/>
                <a:uLnTx/>
                <a:uFillTx/>
                <a:latin typeface="Menlo"/>
                <a:sym typeface="Menlo"/>
              </a:rPr>
              <a:t>[</a:t>
            </a:r>
            <a:r>
              <a:rPr kumimoji="0" sz="1800" b="0" i="0" u="none" strike="noStrike" kern="0" cap="none" spc="0" normalizeH="0" baseline="0" noProof="0" dirty="0">
                <a:ln>
                  <a:noFill/>
                </a:ln>
                <a:solidFill>
                  <a:srgbClr val="272AD8"/>
                </a:solidFill>
                <a:effectLst/>
                <a:uLnTx/>
                <a:uFillTx/>
                <a:latin typeface="Menlo"/>
                <a:sym typeface="Menlo"/>
              </a:rPr>
              <a:t>0</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for</a:t>
            </a:r>
            <a:r>
              <a:rPr kumimoji="0" sz="1800" b="0" i="0" u="none" strike="noStrike" kern="0" cap="none" spc="0" normalizeH="0" baseline="0" noProof="0" dirty="0">
                <a:ln>
                  <a:noFill/>
                </a:ln>
                <a:solidFill>
                  <a:srgbClr val="000000"/>
                </a:solidFill>
                <a:effectLst/>
                <a:uLnTx/>
                <a:uFillTx/>
                <a:latin typeface="Menlo"/>
                <a:sym typeface="Menlo"/>
              </a:rPr>
              <a:t> (T </a:t>
            </a:r>
            <a:r>
              <a:rPr kumimoji="0" sz="1800" b="0" i="0" u="none" strike="noStrike" kern="0" cap="none" spc="0" normalizeH="0" baseline="0" noProof="0" dirty="0" err="1">
                <a:ln>
                  <a:noFill/>
                </a:ln>
                <a:solidFill>
                  <a:srgbClr val="000000"/>
                </a:solidFill>
                <a:effectLst/>
                <a:uLnTx/>
                <a:uFillTx/>
                <a:latin typeface="Menlo"/>
                <a:sym typeface="Menlo"/>
              </a:rPr>
              <a:t>arrayEntry</a:t>
            </a:r>
            <a:r>
              <a:rPr kumimoji="0" sz="1800" b="0" i="0" u="none" strike="noStrike" kern="0" cap="none" spc="0" normalizeH="0" baseline="0" noProof="0" dirty="0">
                <a:ln>
                  <a:noFill/>
                </a:ln>
                <a:solidFill>
                  <a:srgbClr val="000000"/>
                </a:solidFill>
                <a:effectLst/>
                <a:uLnTx/>
                <a:uFillTx/>
                <a:latin typeface="Menlo"/>
                <a:sym typeface="Menlo"/>
              </a:rPr>
              <a:t> : </a:t>
            </a:r>
            <a:r>
              <a:rPr kumimoji="0" sz="1800" b="0" i="0" u="none" strike="noStrike" kern="0" cap="none" spc="0" normalizeH="0" baseline="0" noProof="0" dirty="0" err="1">
                <a:ln>
                  <a:noFill/>
                </a:ln>
                <a:solidFill>
                  <a:srgbClr val="000000"/>
                </a:solidFill>
                <a:effectLst/>
                <a:uLnTx/>
                <a:uFillTx/>
                <a:latin typeface="Menlo"/>
                <a:sym typeface="Menlo"/>
              </a:rPr>
              <a:t>anArray</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if</a:t>
            </a: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err="1">
                <a:ln>
                  <a:noFill/>
                </a:ln>
                <a:solidFill>
                  <a:srgbClr val="000000"/>
                </a:solidFill>
                <a:effectLst/>
                <a:uLnTx/>
                <a:uFillTx/>
                <a:latin typeface="Menlo"/>
                <a:sym typeface="Menlo"/>
              </a:rPr>
              <a:t>arrayEntry.compareTo</a:t>
            </a:r>
            <a:r>
              <a:rPr kumimoji="0" sz="1800" b="0" i="0" u="none" strike="noStrike" kern="0" cap="none" spc="0" normalizeH="0" baseline="0" noProof="0" dirty="0">
                <a:ln>
                  <a:noFill/>
                </a:ln>
                <a:solidFill>
                  <a:srgbClr val="000000"/>
                </a:solidFill>
                <a:effectLst/>
                <a:uLnTx/>
                <a:uFillTx/>
                <a:latin typeface="Menlo"/>
                <a:sym typeface="Menlo"/>
              </a:rPr>
              <a:t>(minimum) &lt; </a:t>
            </a:r>
            <a:r>
              <a:rPr kumimoji="0" sz="1800" b="0" i="0" u="none" strike="noStrike" kern="0" cap="none" spc="0" normalizeH="0" baseline="0" noProof="0" dirty="0">
                <a:ln>
                  <a:noFill/>
                </a:ln>
                <a:solidFill>
                  <a:srgbClr val="272AD8"/>
                </a:solidFill>
                <a:effectLst/>
                <a:uLnTx/>
                <a:uFillTx/>
                <a:latin typeface="Menlo"/>
                <a:sym typeface="Menlo"/>
              </a:rPr>
              <a:t>0</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minimum = </a:t>
            </a:r>
            <a:r>
              <a:rPr kumimoji="0" sz="1800" b="0" i="0" u="none" strike="noStrike" kern="0" cap="none" spc="0" normalizeH="0" baseline="0" noProof="0" dirty="0" err="1">
                <a:ln>
                  <a:noFill/>
                </a:ln>
                <a:solidFill>
                  <a:srgbClr val="000000"/>
                </a:solidFill>
                <a:effectLst/>
                <a:uLnTx/>
                <a:uFillTx/>
                <a:latin typeface="Menlo"/>
                <a:sym typeface="Menlo"/>
              </a:rPr>
              <a:t>arrayEntry</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solidFill>
                  <a:srgbClr val="008400"/>
                </a:solidFill>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 </a:t>
            </a:r>
            <a:r>
              <a:rPr kumimoji="0" sz="1800" b="0" i="0" u="none" strike="noStrike" kern="0" cap="none" spc="0" normalizeH="0" baseline="0" noProof="0" dirty="0">
                <a:ln>
                  <a:noFill/>
                </a:ln>
                <a:solidFill>
                  <a:srgbClr val="008400"/>
                </a:solidFill>
                <a:effectLst/>
                <a:uLnTx/>
                <a:uFillTx/>
                <a:latin typeface="Menlo"/>
                <a:sym typeface="Menlo"/>
              </a:rPr>
              <a:t>// end for</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n-lt"/>
                <a:ea typeface="+mn-ea"/>
                <a:cs typeface="+mn-cs"/>
                <a:sym typeface="Helvetica"/>
              </a:defRPr>
            </a:pP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return</a:t>
            </a:r>
            <a:r>
              <a:rPr kumimoji="0" sz="1800" b="0" i="0" u="none" strike="noStrike" kern="0" cap="none" spc="0" normalizeH="0" baseline="0" noProof="0" dirty="0">
                <a:ln>
                  <a:noFill/>
                </a:ln>
                <a:solidFill>
                  <a:srgbClr val="000000"/>
                </a:solidFill>
                <a:effectLst/>
                <a:uLnTx/>
                <a:uFillTx/>
                <a:latin typeface="Menlo"/>
                <a:sym typeface="Menlo"/>
              </a:rPr>
              <a:t> minimum;</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solidFill>
                  <a:srgbClr val="008400"/>
                </a:solidFill>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 </a:t>
            </a:r>
            <a:r>
              <a:rPr kumimoji="0" sz="1800" b="0" i="0" u="none" strike="noStrike" kern="0" cap="none" spc="0" normalizeH="0" baseline="0" noProof="0" dirty="0">
                <a:ln>
                  <a:noFill/>
                </a:ln>
                <a:solidFill>
                  <a:srgbClr val="008400"/>
                </a:solidFill>
                <a:effectLst/>
                <a:uLnTx/>
                <a:uFillTx/>
                <a:latin typeface="Menlo"/>
                <a:sym typeface="Menlo"/>
              </a:rPr>
              <a:t>// end </a:t>
            </a:r>
            <a:r>
              <a:rPr kumimoji="0" sz="1800" b="0" i="0" u="none" strike="noStrike" kern="0" cap="none" spc="0" normalizeH="0" baseline="0" noProof="0" dirty="0" err="1">
                <a:ln>
                  <a:noFill/>
                </a:ln>
                <a:solidFill>
                  <a:srgbClr val="008400"/>
                </a:solidFill>
                <a:effectLst/>
                <a:uLnTx/>
                <a:uFillTx/>
                <a:latin typeface="Menlo"/>
                <a:sym typeface="Menlo"/>
              </a:rPr>
              <a:t>arrayMinimum</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solidFill>
                  <a:srgbClr val="008400"/>
                </a:solidFill>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008400"/>
                </a:solidFill>
                <a:effectLst/>
                <a:uLnTx/>
                <a:uFillTx/>
                <a:latin typeface="Menlo"/>
                <a:sym typeface="Menlo"/>
              </a:rPr>
              <a:t>// end </a:t>
            </a:r>
            <a:r>
              <a:rPr kumimoji="0" sz="1800" b="0" i="0" u="none" strike="noStrike" kern="0" cap="none" spc="0" normalizeH="0" baseline="0" noProof="0" dirty="0" err="1">
                <a:ln>
                  <a:noFill/>
                </a:ln>
                <a:solidFill>
                  <a:srgbClr val="008400"/>
                </a:solidFill>
                <a:effectLst/>
                <a:uLnTx/>
                <a:uFillTx/>
                <a:latin typeface="Menlo"/>
                <a:sym typeface="Menlo"/>
              </a:rPr>
              <a:t>MyClass</a:t>
            </a:r>
            <a:endParaRPr kumimoji="0" sz="1800" b="0" i="0" u="none" strike="noStrike" kern="0" cap="none" spc="0" normalizeH="0" baseline="0" noProof="0" dirty="0">
              <a:ln>
                <a:noFill/>
              </a:ln>
              <a:solidFill>
                <a:srgbClr val="000000"/>
              </a:solidFill>
              <a:effectLst/>
              <a:uLnTx/>
              <a:uFillTx/>
              <a:latin typeface="Helvetica"/>
              <a:cs typeface="Helvetica"/>
              <a:sym typeface="Helvetica"/>
            </a:endParaRPr>
          </a:p>
        </p:txBody>
      </p:sp>
      <p:sp>
        <p:nvSpPr>
          <p:cNvPr id="5" name="Flowchart: Alternate Process 4">
            <a:extLst>
              <a:ext uri="{FF2B5EF4-FFF2-40B4-BE49-F238E27FC236}">
                <a16:creationId xmlns:a16="http://schemas.microsoft.com/office/drawing/2014/main" id="{F6482CA1-8492-44F7-B5F2-178752F00F1B}"/>
              </a:ext>
            </a:extLst>
          </p:cNvPr>
          <p:cNvSpPr/>
          <p:nvPr/>
        </p:nvSpPr>
        <p:spPr>
          <a:xfrm>
            <a:off x="5866543" y="2090008"/>
            <a:ext cx="1921268" cy="817243"/>
          </a:xfrm>
          <a:prstGeom prst="flowChartAlternateProcess">
            <a:avLst/>
          </a:prstGeom>
          <a:solidFill>
            <a:srgbClr val="FFFFFF"/>
          </a:solidFill>
          <a:ln w="25400" cap="flat">
            <a:solidFill>
              <a:srgbClr val="7030A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7030A0"/>
                </a:solidFill>
                <a:effectLst/>
                <a:uFillTx/>
                <a:latin typeface="+mj-lt"/>
                <a:ea typeface="+mj-ea"/>
                <a:cs typeface="+mj-cs"/>
                <a:sym typeface="Arial"/>
              </a:rPr>
              <a:t>Q: What’s wrong?</a:t>
            </a:r>
          </a:p>
          <a:p>
            <a:pPr marL="0" marR="0" indent="0" algn="l" defTabSz="914400" rtl="0" fontAlgn="auto" latinLnBrk="0" hangingPunct="0">
              <a:lnSpc>
                <a:spcPct val="100000"/>
              </a:lnSpc>
              <a:spcBef>
                <a:spcPts val="0"/>
              </a:spcBef>
              <a:spcAft>
                <a:spcPts val="0"/>
              </a:spcAft>
              <a:buClrTx/>
              <a:buSzTx/>
              <a:buFontTx/>
              <a:buNone/>
              <a:tabLst/>
            </a:pPr>
            <a:endParaRPr lang="en-US" dirty="0">
              <a:solidFill>
                <a:srgbClr val="7030A0"/>
              </a:solidFill>
              <a:latin typeface="+mj-lt"/>
              <a:ea typeface="+mj-ea"/>
              <a:cs typeface="+mj-cs"/>
            </a:endParaRPr>
          </a:p>
          <a:p>
            <a:pPr marL="0" marR="0" indent="0" algn="l" defTabSz="914400" rtl="0" fontAlgn="auto" latinLnBrk="0" hangingPunct="0">
              <a:lnSpc>
                <a:spcPct val="100000"/>
              </a:lnSpc>
              <a:spcBef>
                <a:spcPts val="0"/>
              </a:spcBef>
              <a:spcAft>
                <a:spcPts val="0"/>
              </a:spcAft>
              <a:buClrTx/>
              <a:buSzTx/>
              <a:buFontTx/>
              <a:buNone/>
              <a:tabLst/>
            </a:pPr>
            <a:r>
              <a:rPr lang="en-US" dirty="0">
                <a:solidFill>
                  <a:srgbClr val="7030A0"/>
                </a:solidFill>
                <a:latin typeface="+mj-lt"/>
                <a:ea typeface="+mj-ea"/>
                <a:cs typeface="+mj-cs"/>
              </a:rPr>
              <a:t>Syntax error</a:t>
            </a:r>
            <a:endParaRPr kumimoji="0" lang="en-US" sz="1400" b="0" i="0" u="none" strike="noStrike" cap="none" spc="0" normalizeH="0" baseline="0" dirty="0">
              <a:ln>
                <a:noFill/>
              </a:ln>
              <a:solidFill>
                <a:srgbClr val="7030A0"/>
              </a:solidFill>
              <a:effectLst/>
              <a:uFillTx/>
              <a:latin typeface="+mj-lt"/>
              <a:ea typeface="+mj-ea"/>
              <a:cs typeface="+mj-cs"/>
              <a:sym typeface="Arial"/>
            </a:endParaRPr>
          </a:p>
        </p:txBody>
      </p:sp>
    </p:spTree>
    <p:extLst>
      <p:ext uri="{BB962C8B-B14F-4D97-AF65-F5344CB8AC3E}">
        <p14:creationId xmlns:p14="http://schemas.microsoft.com/office/powerpoint/2010/main" val="324510973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itle 1"/>
          <p:cNvSpPr txBox="1">
            <a:spLocks noGrp="1"/>
          </p:cNvSpPr>
          <p:nvPr>
            <p:ph type="title"/>
          </p:nvPr>
        </p:nvSpPr>
        <p:spPr>
          <a:prstGeom prst="rect">
            <a:avLst/>
          </a:prstGeom>
        </p:spPr>
        <p:txBody>
          <a:bodyPr>
            <a:normAutofit fontScale="90000"/>
          </a:bodyPr>
          <a:lstStyle/>
          <a:p>
            <a:r>
              <a:rPr dirty="0"/>
              <a:t>Bounded Type Parameters</a:t>
            </a:r>
          </a:p>
        </p:txBody>
      </p:sp>
      <p:sp>
        <p:nvSpPr>
          <p:cNvPr id="76" name="Content Placeholder 2"/>
          <p:cNvSpPr txBox="1">
            <a:spLocks noGrp="1"/>
          </p:cNvSpPr>
          <p:nvPr>
            <p:ph type="body" sz="quarter" idx="1"/>
          </p:nvPr>
        </p:nvSpPr>
        <p:spPr>
          <a:xfrm>
            <a:off x="249435" y="792187"/>
            <a:ext cx="8229601" cy="581001"/>
          </a:xfrm>
          <a:prstGeom prst="rect">
            <a:avLst/>
          </a:prstGeom>
        </p:spPr>
        <p:txBody>
          <a:bodyPr>
            <a:noAutofit/>
          </a:bodyPr>
          <a:lstStyle>
            <a:lvl1pPr defTabSz="749808">
              <a:defRPr sz="2952"/>
            </a:lvl1pPr>
          </a:lstStyle>
          <a:p>
            <a:pPr marL="457200" indent="-457200">
              <a:buFont typeface="Arial" panose="020B0604020202020204" pitchFamily="34" charset="0"/>
              <a:buChar char="•"/>
            </a:pPr>
            <a:r>
              <a:rPr sz="2000" b="0" dirty="0"/>
              <a:t>Header really should be as shown</a:t>
            </a:r>
          </a:p>
        </p:txBody>
      </p:sp>
      <p:sp>
        <p:nvSpPr>
          <p:cNvPr id="77" name="public MyClass…"/>
          <p:cNvSpPr txBox="1"/>
          <p:nvPr/>
        </p:nvSpPr>
        <p:spPr>
          <a:xfrm>
            <a:off x="496047" y="1567180"/>
            <a:ext cx="8388042" cy="4278094"/>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BA2DA2"/>
                </a:solidFill>
                <a:effectLst/>
                <a:uLnTx/>
                <a:uFillTx/>
                <a:latin typeface="Menlo"/>
                <a:sym typeface="Menlo"/>
              </a:rPr>
              <a:t>public</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err="1">
                <a:ln>
                  <a:noFill/>
                </a:ln>
                <a:solidFill>
                  <a:srgbClr val="000000"/>
                </a:solidFill>
                <a:effectLst/>
                <a:uLnTx/>
                <a:uFillTx/>
                <a:latin typeface="Menlo"/>
                <a:sym typeface="Menlo"/>
              </a:rPr>
              <a:t>MyClass</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public</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static</a:t>
            </a:r>
            <a:r>
              <a:rPr kumimoji="0" sz="1600" b="0" i="0" u="none" strike="noStrike" kern="0" cap="none" spc="0" normalizeH="0" baseline="0" noProof="0" dirty="0">
                <a:ln>
                  <a:noFill/>
                </a:ln>
                <a:solidFill>
                  <a:srgbClr val="000000"/>
                </a:solidFill>
                <a:effectLst/>
                <a:uLnTx/>
                <a:uFillTx/>
                <a:latin typeface="Menlo"/>
                <a:sym typeface="Menlo"/>
              </a:rPr>
              <a:t> &lt;T </a:t>
            </a:r>
            <a:r>
              <a:rPr kumimoji="0" sz="1600" b="0" i="0" u="none" strike="noStrike" kern="0" cap="none" spc="0" normalizeH="0" baseline="0" noProof="0" dirty="0">
                <a:ln>
                  <a:noFill/>
                </a:ln>
                <a:solidFill>
                  <a:srgbClr val="BA2DA2"/>
                </a:solidFill>
                <a:effectLst/>
                <a:uLnTx/>
                <a:uFillTx/>
                <a:latin typeface="Menlo"/>
                <a:sym typeface="Menlo"/>
              </a:rPr>
              <a:t>extends</a:t>
            </a:r>
            <a:r>
              <a:rPr kumimoji="0" sz="1600" b="0" i="0" u="none" strike="noStrike" kern="0" cap="none" spc="0" normalizeH="0" baseline="0" noProof="0" dirty="0">
                <a:ln>
                  <a:noFill/>
                </a:ln>
                <a:solidFill>
                  <a:srgbClr val="000000"/>
                </a:solidFill>
                <a:effectLst/>
                <a:uLnTx/>
                <a:uFillTx/>
                <a:latin typeface="Menlo"/>
                <a:sym typeface="Menlo"/>
              </a:rPr>
              <a:t> Comparable&lt;T&gt;&gt; T </a:t>
            </a:r>
            <a:r>
              <a:rPr kumimoji="0" sz="1600" b="0" i="0" u="none" strike="noStrike" kern="0" cap="none" spc="0" normalizeH="0" baseline="0" noProof="0" dirty="0" err="1">
                <a:ln>
                  <a:noFill/>
                </a:ln>
                <a:solidFill>
                  <a:srgbClr val="000000"/>
                </a:solidFill>
                <a:effectLst/>
                <a:uLnTx/>
                <a:uFillTx/>
                <a:latin typeface="Menlo"/>
                <a:sym typeface="Menlo"/>
              </a:rPr>
              <a:t>arrayMinimum</a:t>
            </a:r>
            <a:r>
              <a:rPr kumimoji="0" sz="1600" b="0" i="0" u="none" strike="noStrike" kern="0" cap="none" spc="0" normalizeH="0" baseline="0" noProof="0" dirty="0">
                <a:ln>
                  <a:noFill/>
                </a:ln>
                <a:solidFill>
                  <a:srgbClr val="000000"/>
                </a:solidFill>
                <a:effectLst/>
                <a:uLnTx/>
                <a:uFillTx/>
                <a:latin typeface="Menlo"/>
                <a:sym typeface="Menlo"/>
              </a:rPr>
              <a:t>(T[] </a:t>
            </a:r>
            <a:r>
              <a:rPr kumimoji="0" sz="1600" b="0" i="0" u="none" strike="noStrike" kern="0" cap="none" spc="0" normalizeH="0" baseline="0" noProof="0" dirty="0" err="1">
                <a:ln>
                  <a:noFill/>
                </a:ln>
                <a:solidFill>
                  <a:srgbClr val="000000"/>
                </a:solidFill>
                <a:effectLst/>
                <a:uLnTx/>
                <a:uFillTx/>
                <a:latin typeface="Menlo"/>
                <a:sym typeface="Menlo"/>
              </a:rPr>
              <a:t>anArray</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T minimum = </a:t>
            </a:r>
            <a:r>
              <a:rPr kumimoji="0" sz="1600" b="0" i="0" u="none" strike="noStrike" kern="0" cap="none" spc="0" normalizeH="0" baseline="0" noProof="0" dirty="0" err="1">
                <a:ln>
                  <a:noFill/>
                </a:ln>
                <a:solidFill>
                  <a:srgbClr val="000000"/>
                </a:solidFill>
                <a:effectLst/>
                <a:uLnTx/>
                <a:uFillTx/>
                <a:latin typeface="Menlo"/>
                <a:sym typeface="Menlo"/>
              </a:rPr>
              <a:t>anArray</a:t>
            </a:r>
            <a:r>
              <a:rPr kumimoji="0" sz="1600" b="0" i="0" u="none" strike="noStrike" kern="0" cap="none" spc="0" normalizeH="0" baseline="0" noProof="0" dirty="0">
                <a:ln>
                  <a:noFill/>
                </a:ln>
                <a:solidFill>
                  <a:srgbClr val="000000"/>
                </a:solidFill>
                <a:effectLst/>
                <a:uLnTx/>
                <a:uFillTx/>
                <a:latin typeface="Menlo"/>
                <a:sym typeface="Menlo"/>
              </a:rPr>
              <a:t>[</a:t>
            </a:r>
            <a:r>
              <a:rPr kumimoji="0" sz="1600" b="0" i="0" u="none" strike="noStrike" kern="0" cap="none" spc="0" normalizeH="0" baseline="0" noProof="0" dirty="0">
                <a:ln>
                  <a:noFill/>
                </a:ln>
                <a:solidFill>
                  <a:srgbClr val="272AD8"/>
                </a:solidFill>
                <a:effectLst/>
                <a:uLnTx/>
                <a:uFillTx/>
                <a:latin typeface="Menlo"/>
                <a:sym typeface="Menlo"/>
              </a:rPr>
              <a:t>0</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for</a:t>
            </a:r>
            <a:r>
              <a:rPr kumimoji="0" sz="1600" b="0" i="0" u="none" strike="noStrike" kern="0" cap="none" spc="0" normalizeH="0" baseline="0" noProof="0" dirty="0">
                <a:ln>
                  <a:noFill/>
                </a:ln>
                <a:solidFill>
                  <a:srgbClr val="000000"/>
                </a:solidFill>
                <a:effectLst/>
                <a:uLnTx/>
                <a:uFillTx/>
                <a:latin typeface="Menlo"/>
                <a:sym typeface="Menlo"/>
              </a:rPr>
              <a:t> (T </a:t>
            </a:r>
            <a:r>
              <a:rPr kumimoji="0" sz="1600" b="0" i="0" u="none" strike="noStrike" kern="0" cap="none" spc="0" normalizeH="0" baseline="0" noProof="0" dirty="0" err="1">
                <a:ln>
                  <a:noFill/>
                </a:ln>
                <a:solidFill>
                  <a:srgbClr val="000000"/>
                </a:solidFill>
                <a:effectLst/>
                <a:uLnTx/>
                <a:uFillTx/>
                <a:latin typeface="Menlo"/>
                <a:sym typeface="Menlo"/>
              </a:rPr>
              <a:t>arrayEntry</a:t>
            </a:r>
            <a:r>
              <a:rPr kumimoji="0" sz="1600" b="0" i="0" u="none" strike="noStrike" kern="0" cap="none" spc="0" normalizeH="0" baseline="0" noProof="0" dirty="0">
                <a:ln>
                  <a:noFill/>
                </a:ln>
                <a:solidFill>
                  <a:srgbClr val="000000"/>
                </a:solidFill>
                <a:effectLst/>
                <a:uLnTx/>
                <a:uFillTx/>
                <a:latin typeface="Menlo"/>
                <a:sym typeface="Menlo"/>
              </a:rPr>
              <a:t> : </a:t>
            </a:r>
            <a:r>
              <a:rPr kumimoji="0" sz="1600" b="0" i="0" u="none" strike="noStrike" kern="0" cap="none" spc="0" normalizeH="0" baseline="0" noProof="0" dirty="0" err="1">
                <a:ln>
                  <a:noFill/>
                </a:ln>
                <a:solidFill>
                  <a:srgbClr val="000000"/>
                </a:solidFill>
                <a:effectLst/>
                <a:uLnTx/>
                <a:uFillTx/>
                <a:latin typeface="Menlo"/>
                <a:sym typeface="Menlo"/>
              </a:rPr>
              <a:t>anArray</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if</a:t>
            </a: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err="1">
                <a:ln>
                  <a:noFill/>
                </a:ln>
                <a:solidFill>
                  <a:srgbClr val="000000"/>
                </a:solidFill>
                <a:effectLst/>
                <a:uLnTx/>
                <a:uFillTx/>
                <a:latin typeface="Menlo"/>
                <a:sym typeface="Menlo"/>
              </a:rPr>
              <a:t>arrayEntry.compareTo</a:t>
            </a:r>
            <a:r>
              <a:rPr kumimoji="0" sz="1600" b="0" i="0" u="none" strike="noStrike" kern="0" cap="none" spc="0" normalizeH="0" baseline="0" noProof="0" dirty="0">
                <a:ln>
                  <a:noFill/>
                </a:ln>
                <a:solidFill>
                  <a:srgbClr val="000000"/>
                </a:solidFill>
                <a:effectLst/>
                <a:uLnTx/>
                <a:uFillTx/>
                <a:latin typeface="Menlo"/>
                <a:sym typeface="Menlo"/>
              </a:rPr>
              <a:t>(minimum) &lt; </a:t>
            </a:r>
            <a:r>
              <a:rPr kumimoji="0" sz="1600" b="0" i="0" u="none" strike="noStrike" kern="0" cap="none" spc="0" normalizeH="0" baseline="0" noProof="0" dirty="0">
                <a:ln>
                  <a:noFill/>
                </a:ln>
                <a:solidFill>
                  <a:srgbClr val="272AD8"/>
                </a:solidFill>
                <a:effectLst/>
                <a:uLnTx/>
                <a:uFillTx/>
                <a:latin typeface="Menlo"/>
                <a:sym typeface="Menlo"/>
              </a:rPr>
              <a:t>0</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minimum = </a:t>
            </a:r>
            <a:r>
              <a:rPr kumimoji="0" sz="1600" b="0" i="0" u="none" strike="noStrike" kern="0" cap="none" spc="0" normalizeH="0" baseline="0" noProof="0" dirty="0" err="1">
                <a:ln>
                  <a:noFill/>
                </a:ln>
                <a:solidFill>
                  <a:srgbClr val="000000"/>
                </a:solidFill>
                <a:effectLst/>
                <a:uLnTx/>
                <a:uFillTx/>
                <a:latin typeface="Menlo"/>
                <a:sym typeface="Menlo"/>
              </a:rPr>
              <a:t>arrayEntry</a:t>
            </a:r>
            <a:r>
              <a:rPr kumimoji="0" sz="1600" b="0" i="0" u="none" strike="noStrike" kern="0" cap="none" spc="0" normalizeH="0" baseline="0" noProof="0" dirty="0">
                <a:ln>
                  <a:noFill/>
                </a:ln>
                <a:solidFill>
                  <a:srgbClr val="000000"/>
                </a:solidFill>
                <a:effectLst/>
                <a:uLnTx/>
                <a:uFillTx/>
                <a:latin typeface="Menlo"/>
                <a:sym typeface="Menlo"/>
              </a:rPr>
              <a:t>;</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 </a:t>
            </a:r>
            <a:r>
              <a:rPr kumimoji="0" sz="1600" b="0" i="0" u="none" strike="noStrike" kern="0" cap="none" spc="0" normalizeH="0" baseline="0" noProof="0" dirty="0">
                <a:ln>
                  <a:noFill/>
                </a:ln>
                <a:solidFill>
                  <a:srgbClr val="008400"/>
                </a:solidFill>
                <a:effectLst/>
                <a:uLnTx/>
                <a:uFillTx/>
                <a:latin typeface="Menlo"/>
                <a:sym typeface="Menlo"/>
              </a:rPr>
              <a:t>// end for</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n-lt"/>
                <a:ea typeface="+mn-ea"/>
                <a:cs typeface="+mn-cs"/>
                <a:sym typeface="Helvetica"/>
              </a:defRPr>
            </a:pP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BA2DA2"/>
                </a:solidFill>
                <a:effectLst/>
                <a:uLnTx/>
                <a:uFillTx/>
                <a:latin typeface="Menlo"/>
                <a:sym typeface="Menlo"/>
              </a:rPr>
              <a:t>return</a:t>
            </a:r>
            <a:r>
              <a:rPr kumimoji="0" sz="1600" b="0" i="0" u="none" strike="noStrike" kern="0" cap="none" spc="0" normalizeH="0" baseline="0" noProof="0" dirty="0">
                <a:ln>
                  <a:noFill/>
                </a:ln>
                <a:solidFill>
                  <a:srgbClr val="000000"/>
                </a:solidFill>
                <a:effectLst/>
                <a:uLnTx/>
                <a:uFillTx/>
                <a:latin typeface="Menlo"/>
                <a:sym typeface="Menlo"/>
              </a:rPr>
              <a:t> minimum;</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 </a:t>
            </a:r>
            <a:r>
              <a:rPr kumimoji="0" sz="1600" b="0" i="0" u="none" strike="noStrike" kern="0" cap="none" spc="0" normalizeH="0" baseline="0" noProof="0" dirty="0">
                <a:ln>
                  <a:noFill/>
                </a:ln>
                <a:solidFill>
                  <a:srgbClr val="008400"/>
                </a:solidFill>
                <a:effectLst/>
                <a:uLnTx/>
                <a:uFillTx/>
                <a:latin typeface="Menlo"/>
                <a:sym typeface="Menlo"/>
              </a:rPr>
              <a:t>// end </a:t>
            </a:r>
            <a:r>
              <a:rPr kumimoji="0" sz="1600" b="0" i="0" u="none" strike="noStrike" kern="0" cap="none" spc="0" normalizeH="0" baseline="0" noProof="0" dirty="0" err="1">
                <a:ln>
                  <a:noFill/>
                </a:ln>
                <a:solidFill>
                  <a:srgbClr val="008400"/>
                </a:solidFill>
                <a:effectLst/>
                <a:uLnTx/>
                <a:uFillTx/>
                <a:latin typeface="Menlo"/>
                <a:sym typeface="Menlo"/>
              </a:rPr>
              <a:t>arrayMinimum</a:t>
            </a:r>
            <a:endParaRPr kumimoji="0" lang="en-US" sz="1600" b="0" i="0" u="none" strike="noStrike" kern="0" cap="none" spc="0" normalizeH="0" baseline="0" noProof="0" dirty="0">
              <a:ln>
                <a:noFill/>
              </a:ln>
              <a:solidFill>
                <a:srgbClr val="008400"/>
              </a:solidFill>
              <a:effectLst/>
              <a:uLnTx/>
              <a:uFillTx/>
              <a:latin typeface="Menlo"/>
              <a:sym typeface="Menlo"/>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 . .</a:t>
            </a:r>
            <a:endParaRPr kumimoji="0" lang="en-US" sz="1600" b="0" i="0" u="none" strike="noStrike" kern="0" cap="none" spc="0" normalizeH="0" baseline="0" noProof="0" dirty="0">
              <a:ln>
                <a:noFill/>
              </a:ln>
              <a:solidFill>
                <a:srgbClr val="008400"/>
              </a:solidFill>
              <a:effectLst/>
              <a:uLnTx/>
              <a:uFillTx/>
              <a:latin typeface="Menlo"/>
              <a:sym typeface="Menlo"/>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600">
                <a:solidFill>
                  <a:srgbClr val="008400"/>
                </a:solidFill>
                <a:latin typeface="Menlo"/>
                <a:ea typeface="Menlo"/>
                <a:cs typeface="Menlo"/>
                <a:sym typeface="Menlo"/>
              </a:defRPr>
            </a:pPr>
            <a:r>
              <a:rPr kumimoji="0" sz="1600" b="0" i="0" u="none" strike="noStrike" kern="0" cap="none" spc="0" normalizeH="0" baseline="0" noProof="0" dirty="0">
                <a:ln>
                  <a:noFill/>
                </a:ln>
                <a:solidFill>
                  <a:srgbClr val="000000"/>
                </a:solidFill>
                <a:effectLst/>
                <a:uLnTx/>
                <a:uFillTx/>
                <a:latin typeface="Menlo"/>
                <a:sym typeface="Menlo"/>
              </a:rPr>
              <a:t>} </a:t>
            </a:r>
            <a:r>
              <a:rPr kumimoji="0" sz="1600" b="0" i="0" u="none" strike="noStrike" kern="0" cap="none" spc="0" normalizeH="0" baseline="0" noProof="0" dirty="0">
                <a:ln>
                  <a:noFill/>
                </a:ln>
                <a:solidFill>
                  <a:srgbClr val="008400"/>
                </a:solidFill>
                <a:effectLst/>
                <a:uLnTx/>
                <a:uFillTx/>
                <a:latin typeface="Menlo"/>
                <a:sym typeface="Menlo"/>
              </a:rPr>
              <a:t>// end </a:t>
            </a:r>
            <a:r>
              <a:rPr kumimoji="0" sz="1600" b="0" i="0" u="none" strike="noStrike" kern="0" cap="none" spc="0" normalizeH="0" baseline="0" noProof="0" dirty="0" err="1">
                <a:ln>
                  <a:noFill/>
                </a:ln>
                <a:solidFill>
                  <a:srgbClr val="008400"/>
                </a:solidFill>
                <a:effectLst/>
                <a:uLnTx/>
                <a:uFillTx/>
                <a:latin typeface="Menlo"/>
                <a:sym typeface="Menlo"/>
              </a:rPr>
              <a:t>MyClass</a:t>
            </a:r>
            <a:endParaRPr kumimoji="0" sz="1600" b="0" i="0" u="none" strike="noStrike" kern="0" cap="none" spc="0" normalizeH="0" baseline="0" noProof="0" dirty="0">
              <a:ln>
                <a:noFill/>
              </a:ln>
              <a:solidFill>
                <a:srgbClr val="000000"/>
              </a:solidFill>
              <a:effectLst/>
              <a:uLnTx/>
              <a:uFillTx/>
              <a:latin typeface="Helvetica"/>
              <a:ea typeface="+mn-ea"/>
              <a:cs typeface="Helvetica"/>
              <a:sym typeface="Helvetica"/>
            </a:endParaRPr>
          </a:p>
        </p:txBody>
      </p:sp>
      <p:sp>
        <p:nvSpPr>
          <p:cNvPr id="78" name="Rounded Rectangle"/>
          <p:cNvSpPr/>
          <p:nvPr/>
        </p:nvSpPr>
        <p:spPr>
          <a:xfrm>
            <a:off x="430306" y="1946995"/>
            <a:ext cx="8092320" cy="436761"/>
          </a:xfrm>
          <a:prstGeom prst="roundRect">
            <a:avLst>
              <a:gd name="adj" fmla="val 43617"/>
            </a:avLst>
          </a:prstGeom>
          <a:ln w="50800">
            <a:solidFill>
              <a:schemeClr val="accent3">
                <a:lumOff val="-8509"/>
              </a:schemeClr>
            </a:solidFill>
          </a:ln>
          <a:effectLst>
            <a:outerShdw blurRad="38100" dist="23000" dir="5400000" rotWithShape="0">
              <a:srgbClr val="000000">
                <a:alpha val="35000"/>
              </a:srgbClr>
            </a:outerShdw>
          </a:effectLst>
        </p:spPr>
        <p:txBody>
          <a:bodyPr lIns="45719" rIns="45719" anchor="ct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16868567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0"/>
            <a:ext cx="8371418" cy="816042"/>
          </a:xfrm>
        </p:spPr>
        <p:txBody>
          <a:bodyPr>
            <a:normAutofit fontScale="90000"/>
          </a:bodyPr>
          <a:lstStyle/>
          <a:p>
            <a:r>
              <a:rPr lang="en-US" dirty="0"/>
              <a:t>Comparing Two Objects</a:t>
            </a:r>
          </a:p>
        </p:txBody>
      </p:sp>
      <p:sp>
        <p:nvSpPr>
          <p:cNvPr id="3" name="Text Placeholder 2"/>
          <p:cNvSpPr>
            <a:spLocks noGrp="1"/>
          </p:cNvSpPr>
          <p:nvPr>
            <p:ph type="body" idx="1"/>
          </p:nvPr>
        </p:nvSpPr>
        <p:spPr>
          <a:xfrm>
            <a:off x="400049" y="913012"/>
            <a:ext cx="8229601" cy="4960250"/>
          </a:xfrm>
        </p:spPr>
        <p:txBody>
          <a:bodyPr>
            <a:normAutofit/>
          </a:bodyPr>
          <a:lstStyle/>
          <a:p>
            <a:r>
              <a:rPr lang="en-US" dirty="0"/>
              <a:t>.equals() vs. == vs. </a:t>
            </a:r>
            <a:r>
              <a:rPr lang="en-US" dirty="0" err="1"/>
              <a:t>compareTo</a:t>
            </a:r>
            <a:r>
              <a:rPr lang="en-US" dirty="0"/>
              <a:t>()</a:t>
            </a:r>
          </a:p>
          <a:p>
            <a:r>
              <a:rPr lang="en-US" dirty="0"/>
              <a:t>Use == operators for reference comparison (</a:t>
            </a:r>
            <a:r>
              <a:rPr lang="en-US" b="1" dirty="0"/>
              <a:t>address comparison</a:t>
            </a:r>
            <a:r>
              <a:rPr lang="en-US" dirty="0"/>
              <a:t>) and .equals() method for </a:t>
            </a:r>
            <a:r>
              <a:rPr lang="en-US" b="1" dirty="0"/>
              <a:t>content comparison</a:t>
            </a:r>
          </a:p>
          <a:p>
            <a:r>
              <a:rPr lang="en-US" dirty="0"/>
              <a:t>== checks if both objects point to the same memory location whereas .equals() evaluates to the comparison of values in the objects</a:t>
            </a:r>
          </a:p>
          <a:p>
            <a:pPr lvl="1"/>
            <a:r>
              <a:rPr lang="en-US" sz="2000" dirty="0">
                <a:hlinkClick r:id="rId3"/>
              </a:rPr>
              <a:t>https://www.geeksforgeeks.org/difference-equals-method-java/</a:t>
            </a:r>
            <a:endParaRPr lang="en-US" sz="2000" dirty="0"/>
          </a:p>
          <a:p>
            <a:endParaRPr lang="en-US" dirty="0"/>
          </a:p>
        </p:txBody>
      </p:sp>
    </p:spTree>
    <p:extLst>
      <p:ext uri="{BB962C8B-B14F-4D97-AF65-F5344CB8AC3E}">
        <p14:creationId xmlns:p14="http://schemas.microsoft.com/office/powerpoint/2010/main" val="30713455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6033-1ADB-45B4-BEB2-9309309991C9}"/>
              </a:ext>
            </a:extLst>
          </p:cNvPr>
          <p:cNvSpPr>
            <a:spLocks noGrp="1"/>
          </p:cNvSpPr>
          <p:nvPr>
            <p:ph type="title"/>
          </p:nvPr>
        </p:nvSpPr>
        <p:spPr>
          <a:xfrm>
            <a:off x="230717" y="166134"/>
            <a:ext cx="8513234" cy="816042"/>
          </a:xfrm>
        </p:spPr>
        <p:txBody>
          <a:bodyPr>
            <a:normAutofit fontScale="90000"/>
          </a:bodyPr>
          <a:lstStyle/>
          <a:p>
            <a:r>
              <a:rPr lang="en-US" dirty="0"/>
              <a:t>Example (Geeksforgeeks.org)</a:t>
            </a:r>
          </a:p>
        </p:txBody>
      </p:sp>
      <p:sp>
        <p:nvSpPr>
          <p:cNvPr id="8" name="Rectangle 3">
            <a:extLst>
              <a:ext uri="{FF2B5EF4-FFF2-40B4-BE49-F238E27FC236}">
                <a16:creationId xmlns:a16="http://schemas.microsoft.com/office/drawing/2014/main" id="{C034BB8C-1A30-46F5-9757-FA27AF73CBB5}"/>
              </a:ext>
            </a:extLst>
          </p:cNvPr>
          <p:cNvSpPr>
            <a:spLocks noGrp="1" noChangeArrowheads="1"/>
          </p:cNvSpPr>
          <p:nvPr>
            <p:ph type="body" idx="1"/>
          </p:nvPr>
        </p:nvSpPr>
        <p:spPr bwMode="auto">
          <a:xfrm>
            <a:off x="400049" y="982176"/>
            <a:ext cx="633859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public</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class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Test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    public</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static</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void</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main(String[] </a:t>
            </a:r>
            <a:r>
              <a:rPr kumimoji="0" lang="en-US" altLang="en-US" b="0" i="0" u="none" strike="noStrike" cap="none" normalizeH="0" baseline="0" dirty="0" err="1">
                <a:ln>
                  <a:noFill/>
                </a:ln>
                <a:solidFill>
                  <a:schemeClr val="tx1"/>
                </a:solidFill>
                <a:effectLst/>
                <a:latin typeface="Arial Unicode MS"/>
              </a:rPr>
              <a:t>args</a:t>
            </a:r>
            <a:r>
              <a:rPr kumimoji="0" lang="en-US" altLang="en-US" b="0" i="0" u="none" strike="noStrike" cap="none" normalizeH="0" baseline="0" dirty="0">
                <a:ln>
                  <a:noFill/>
                </a:ln>
                <a:solidFill>
                  <a:schemeClr val="tx1"/>
                </a:solidFill>
                <a:effectLst/>
                <a:latin typeface="Arial Unicode MS"/>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        String s1 = "HELLO";</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        String s2 = "HELLO";</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        String s3 =  new</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String("HELLO");</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err="1">
                <a:ln>
                  <a:noFill/>
                </a:ln>
                <a:solidFill>
                  <a:schemeClr val="tx1"/>
                </a:solidFill>
                <a:effectLst/>
                <a:latin typeface="Arial Unicode MS"/>
              </a:rPr>
              <a:t>System.out.println</a:t>
            </a:r>
            <a:r>
              <a:rPr kumimoji="0" lang="en-US" altLang="en-US" b="0" i="0" u="none" strike="noStrike" cap="none" normalizeH="0" baseline="0" dirty="0">
                <a:ln>
                  <a:noFill/>
                </a:ln>
                <a:solidFill>
                  <a:schemeClr val="tx1"/>
                </a:solidFill>
                <a:effectLst/>
                <a:latin typeface="Arial Unicode MS"/>
              </a:rPr>
              <a:t>(s1 == s2); // true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err="1">
                <a:ln>
                  <a:noFill/>
                </a:ln>
                <a:solidFill>
                  <a:schemeClr val="tx1"/>
                </a:solidFill>
                <a:effectLst/>
                <a:latin typeface="Arial Unicode MS"/>
              </a:rPr>
              <a:t>System.out.println</a:t>
            </a:r>
            <a:r>
              <a:rPr kumimoji="0" lang="en-US" altLang="en-US" b="0" i="0" u="none" strike="noStrike" cap="none" normalizeH="0" baseline="0" dirty="0">
                <a:ln>
                  <a:noFill/>
                </a:ln>
                <a:solidFill>
                  <a:schemeClr val="tx1"/>
                </a:solidFill>
                <a:effectLst/>
                <a:latin typeface="Arial Unicode MS"/>
              </a:rPr>
              <a:t>(s1 == s3); // false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err="1">
                <a:ln>
                  <a:noFill/>
                </a:ln>
                <a:solidFill>
                  <a:schemeClr val="tx1"/>
                </a:solidFill>
                <a:effectLst/>
                <a:latin typeface="Arial Unicode MS"/>
              </a:rPr>
              <a:t>System.out.println</a:t>
            </a:r>
            <a:r>
              <a:rPr kumimoji="0" lang="en-US" altLang="en-US" b="0" i="0" u="none" strike="noStrike" cap="none" normalizeH="0" baseline="0" dirty="0">
                <a:ln>
                  <a:noFill/>
                </a:ln>
                <a:solidFill>
                  <a:schemeClr val="tx1"/>
                </a:solidFill>
                <a:effectLst/>
                <a:latin typeface="Arial Unicode MS"/>
              </a:rPr>
              <a:t>(s1.equals(s2)); // true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err="1">
                <a:ln>
                  <a:noFill/>
                </a:ln>
                <a:solidFill>
                  <a:schemeClr val="tx1"/>
                </a:solidFill>
                <a:effectLst/>
                <a:latin typeface="Arial Unicode MS"/>
              </a:rPr>
              <a:t>System.out.println</a:t>
            </a:r>
            <a:r>
              <a:rPr kumimoji="0" lang="en-US" altLang="en-US" b="0" i="0" u="none" strike="noStrike" cap="none" normalizeH="0" baseline="0" dirty="0">
                <a:ln>
                  <a:noFill/>
                </a:ln>
                <a:solidFill>
                  <a:schemeClr val="tx1"/>
                </a:solidFill>
                <a:effectLst/>
                <a:latin typeface="Arial Unicode MS"/>
              </a:rPr>
              <a:t>(s1.equals(s3)); // true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848067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p:cNvSpPr txBox="1">
            <a:spLocks noGrp="1"/>
          </p:cNvSpPr>
          <p:nvPr>
            <p:ph type="title"/>
          </p:nvPr>
        </p:nvSpPr>
        <p:spPr>
          <a:xfrm>
            <a:off x="258233" y="202268"/>
            <a:ext cx="8513234" cy="613774"/>
          </a:xfrm>
          <a:prstGeom prst="rect">
            <a:avLst/>
          </a:prstGeom>
        </p:spPr>
        <p:txBody>
          <a:bodyPr>
            <a:normAutofit fontScale="90000"/>
          </a:bodyPr>
          <a:lstStyle/>
          <a:p>
            <a:r>
              <a:rPr dirty="0"/>
              <a:t>Wildcards</a:t>
            </a:r>
          </a:p>
        </p:txBody>
      </p:sp>
      <p:sp>
        <p:nvSpPr>
          <p:cNvPr id="81" name="Content Placeholder 4"/>
          <p:cNvSpPr txBox="1">
            <a:spLocks noGrp="1"/>
          </p:cNvSpPr>
          <p:nvPr>
            <p:ph type="body" sz="half" idx="1"/>
          </p:nvPr>
        </p:nvSpPr>
        <p:spPr>
          <a:xfrm>
            <a:off x="202670" y="913012"/>
            <a:ext cx="8086695" cy="1435741"/>
          </a:xfrm>
          <a:prstGeom prst="rect">
            <a:avLst/>
          </a:prstGeom>
        </p:spPr>
        <p:txBody>
          <a:bodyPr>
            <a:normAutofit lnSpcReduction="10000"/>
          </a:bodyPr>
          <a:lstStyle/>
          <a:p>
            <a:r>
              <a:rPr sz="2000" dirty="0"/>
              <a:t>Question mark, ?, is used to represent an unknown class type</a:t>
            </a:r>
          </a:p>
          <a:p>
            <a:pPr lvl="1"/>
            <a:r>
              <a:rPr sz="2000" dirty="0"/>
              <a:t>Referred to as a wildcard</a:t>
            </a:r>
          </a:p>
          <a:p>
            <a:r>
              <a:rPr sz="2000" dirty="0"/>
              <a:t>Consider following method and objects</a:t>
            </a:r>
          </a:p>
        </p:txBody>
      </p:sp>
      <p:sp>
        <p:nvSpPr>
          <p:cNvPr id="82" name="public static void displayPair(OrderedPair&lt;?&gt; pair)…"/>
          <p:cNvSpPr txBox="1"/>
          <p:nvPr/>
        </p:nvSpPr>
        <p:spPr>
          <a:xfrm>
            <a:off x="710670" y="2447861"/>
            <a:ext cx="6793245" cy="1107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dirty="0">
                <a:ln>
                  <a:noFill/>
                </a:ln>
                <a:solidFill>
                  <a:srgbClr val="BA2DA2"/>
                </a:solidFill>
                <a:effectLst/>
                <a:uLnTx/>
                <a:uFillTx/>
                <a:latin typeface="Menlo"/>
                <a:sym typeface="Menlo"/>
              </a:rPr>
              <a:t>public</a:t>
            </a:r>
            <a:r>
              <a:rPr kumimoji="0" sz="1700" b="0" i="0" u="none" strike="noStrike" kern="0" cap="none" spc="0" normalizeH="0" baseline="0" noProof="0" dirty="0">
                <a:ln>
                  <a:noFill/>
                </a:ln>
                <a:solidFill>
                  <a:srgbClr val="000000"/>
                </a:solidFill>
                <a:effectLst/>
                <a:uLnTx/>
                <a:uFillTx/>
                <a:latin typeface="Menlo"/>
                <a:sym typeface="Menlo"/>
              </a:rPr>
              <a:t> </a:t>
            </a:r>
            <a:r>
              <a:rPr kumimoji="0" sz="1700" b="0" i="0" u="none" strike="noStrike" kern="0" cap="none" spc="0" normalizeH="0" baseline="0" noProof="0" dirty="0">
                <a:ln>
                  <a:noFill/>
                </a:ln>
                <a:solidFill>
                  <a:srgbClr val="BA2DA2"/>
                </a:solidFill>
                <a:effectLst/>
                <a:uLnTx/>
                <a:uFillTx/>
                <a:latin typeface="Menlo"/>
                <a:sym typeface="Menlo"/>
              </a:rPr>
              <a:t>static</a:t>
            </a:r>
            <a:r>
              <a:rPr kumimoji="0" sz="1700" b="0" i="0" u="none" strike="noStrike" kern="0" cap="none" spc="0" normalizeH="0" baseline="0" noProof="0" dirty="0">
                <a:ln>
                  <a:noFill/>
                </a:ln>
                <a:solidFill>
                  <a:srgbClr val="000000"/>
                </a:solidFill>
                <a:effectLst/>
                <a:uLnTx/>
                <a:uFillTx/>
                <a:latin typeface="Menlo"/>
                <a:sym typeface="Menlo"/>
              </a:rPr>
              <a:t> </a:t>
            </a:r>
            <a:r>
              <a:rPr kumimoji="0" sz="1700" b="0" i="0" u="none" strike="noStrike" kern="0" cap="none" spc="0" normalizeH="0" baseline="0" noProof="0" dirty="0">
                <a:ln>
                  <a:noFill/>
                </a:ln>
                <a:solidFill>
                  <a:srgbClr val="BA2DA2"/>
                </a:solidFill>
                <a:effectLst/>
                <a:uLnTx/>
                <a:uFillTx/>
                <a:latin typeface="Menlo"/>
                <a:sym typeface="Menlo"/>
              </a:rPr>
              <a:t>void</a:t>
            </a:r>
            <a:r>
              <a:rPr kumimoji="0" sz="1700" b="0" i="0" u="none" strike="noStrike" kern="0" cap="none" spc="0" normalizeH="0" baseline="0" noProof="0" dirty="0">
                <a:ln>
                  <a:noFill/>
                </a:ln>
                <a:solidFill>
                  <a:srgbClr val="000000"/>
                </a:solidFill>
                <a:effectLst/>
                <a:uLnTx/>
                <a:uFillTx/>
                <a:latin typeface="Menlo"/>
                <a:sym typeface="Menlo"/>
              </a:rPr>
              <a:t> </a:t>
            </a:r>
            <a:r>
              <a:rPr kumimoji="0" sz="1700" b="0" i="0" u="none" strike="noStrike" kern="0" cap="none" spc="0" normalizeH="0" baseline="0" noProof="0" dirty="0" err="1">
                <a:ln>
                  <a:noFill/>
                </a:ln>
                <a:solidFill>
                  <a:srgbClr val="000000"/>
                </a:solidFill>
                <a:effectLst/>
                <a:uLnTx/>
                <a:uFillTx/>
                <a:latin typeface="Menlo"/>
                <a:sym typeface="Menlo"/>
              </a:rPr>
              <a:t>displayPair</a:t>
            </a:r>
            <a:r>
              <a:rPr kumimoji="0" sz="1700" b="0" i="0" u="none" strike="noStrike" kern="0" cap="none" spc="0" normalizeH="0" baseline="0" noProof="0" dirty="0">
                <a:ln>
                  <a:noFill/>
                </a:ln>
                <a:solidFill>
                  <a:srgbClr val="000000"/>
                </a:solidFill>
                <a:effectLst/>
                <a:uLnTx/>
                <a:uFillTx/>
                <a:latin typeface="Menlo"/>
                <a:sym typeface="Menlo"/>
              </a:rPr>
              <a:t>(</a:t>
            </a:r>
            <a:r>
              <a:rPr kumimoji="0" sz="1700" b="0" i="0" u="none" strike="noStrike" kern="0" cap="none" spc="0" normalizeH="0" baseline="0" noProof="0" dirty="0" err="1">
                <a:ln>
                  <a:noFill/>
                </a:ln>
                <a:solidFill>
                  <a:srgbClr val="000000"/>
                </a:solidFill>
                <a:effectLst/>
                <a:uLnTx/>
                <a:uFillTx/>
                <a:latin typeface="Menlo"/>
                <a:sym typeface="Menlo"/>
              </a:rPr>
              <a:t>OrderedPair</a:t>
            </a:r>
            <a:r>
              <a:rPr kumimoji="0" sz="1700" b="0" i="0" u="none" strike="noStrike" kern="0" cap="none" spc="0" normalizeH="0" baseline="0" noProof="0" dirty="0">
                <a:ln>
                  <a:noFill/>
                </a:ln>
                <a:solidFill>
                  <a:srgbClr val="000000"/>
                </a:solidFill>
                <a:effectLst/>
                <a:uLnTx/>
                <a:uFillTx/>
                <a:latin typeface="Menlo"/>
                <a:sym typeface="Menlo"/>
              </a:rPr>
              <a:t>&lt;?&gt; pair)</a:t>
            </a:r>
            <a:endParaRPr kumimoji="0" sz="17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dirty="0">
                <a:ln>
                  <a:noFill/>
                </a:ln>
                <a:solidFill>
                  <a:srgbClr val="000000"/>
                </a:solidFill>
                <a:effectLst/>
                <a:uLnTx/>
                <a:uFillTx/>
                <a:latin typeface="Menlo"/>
                <a:sym typeface="Menlo"/>
              </a:rPr>
              <a:t>{</a:t>
            </a:r>
            <a:endParaRPr kumimoji="0" sz="17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dirty="0">
                <a:ln>
                  <a:noFill/>
                </a:ln>
                <a:solidFill>
                  <a:srgbClr val="000000"/>
                </a:solidFill>
                <a:effectLst/>
                <a:uLnTx/>
                <a:uFillTx/>
                <a:latin typeface="Menlo"/>
                <a:sym typeface="Menlo"/>
              </a:rPr>
              <a:t>   </a:t>
            </a:r>
            <a:r>
              <a:rPr kumimoji="0" sz="1700" b="0" i="0" u="none" strike="noStrike" kern="0" cap="none" spc="0" normalizeH="0" baseline="0" noProof="0" dirty="0" err="1">
                <a:ln>
                  <a:noFill/>
                </a:ln>
                <a:solidFill>
                  <a:srgbClr val="000000"/>
                </a:solidFill>
                <a:effectLst/>
                <a:uLnTx/>
                <a:uFillTx/>
                <a:latin typeface="Menlo"/>
                <a:sym typeface="Menlo"/>
              </a:rPr>
              <a:t>System.out.println</a:t>
            </a:r>
            <a:r>
              <a:rPr kumimoji="0" sz="1700" b="0" i="0" u="none" strike="noStrike" kern="0" cap="none" spc="0" normalizeH="0" baseline="0" noProof="0" dirty="0">
                <a:ln>
                  <a:noFill/>
                </a:ln>
                <a:solidFill>
                  <a:srgbClr val="000000"/>
                </a:solidFill>
                <a:effectLst/>
                <a:uLnTx/>
                <a:uFillTx/>
                <a:latin typeface="Menlo"/>
                <a:sym typeface="Menlo"/>
              </a:rPr>
              <a:t>(pair);</a:t>
            </a:r>
            <a:endParaRPr kumimoji="0" sz="1700" b="0" i="0" u="none" strike="noStrike" kern="0" cap="none" spc="0" normalizeH="0" baseline="0" noProof="0" dirty="0">
              <a:ln>
                <a:noFill/>
              </a:ln>
              <a:solidFill>
                <a:srgbClr val="000000"/>
              </a:solidFill>
              <a:effectLst/>
              <a:uLnTx/>
              <a:uFillTx/>
              <a:latin typeface="Helvetica"/>
              <a:ea typeface="+mn-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700">
                <a:solidFill>
                  <a:srgbClr val="008400"/>
                </a:solidFill>
                <a:latin typeface="Menlo"/>
                <a:ea typeface="Menlo"/>
                <a:cs typeface="Menlo"/>
                <a:sym typeface="Menlo"/>
              </a:defRPr>
            </a:pPr>
            <a:r>
              <a:rPr kumimoji="0" sz="1700" b="0" i="0" u="none" strike="noStrike" kern="0" cap="none" spc="0" normalizeH="0" baseline="0" noProof="0" dirty="0">
                <a:ln>
                  <a:noFill/>
                </a:ln>
                <a:solidFill>
                  <a:srgbClr val="000000"/>
                </a:solidFill>
                <a:effectLst/>
                <a:uLnTx/>
                <a:uFillTx/>
                <a:latin typeface="Menlo"/>
                <a:sym typeface="Menlo"/>
              </a:rPr>
              <a:t>} </a:t>
            </a:r>
            <a:r>
              <a:rPr kumimoji="0" sz="1700" b="0" i="0" u="none" strike="noStrike" kern="0" cap="none" spc="0" normalizeH="0" baseline="0" noProof="0" dirty="0">
                <a:ln>
                  <a:noFill/>
                </a:ln>
                <a:solidFill>
                  <a:srgbClr val="008400"/>
                </a:solidFill>
                <a:effectLst/>
                <a:uLnTx/>
                <a:uFillTx/>
                <a:latin typeface="Menlo"/>
                <a:sym typeface="Menlo"/>
              </a:rPr>
              <a:t>// end </a:t>
            </a:r>
            <a:r>
              <a:rPr kumimoji="0" sz="1700" b="0" i="0" u="none" strike="noStrike" kern="0" cap="none" spc="0" normalizeH="0" baseline="0" noProof="0" dirty="0" err="1">
                <a:ln>
                  <a:noFill/>
                </a:ln>
                <a:solidFill>
                  <a:srgbClr val="008400"/>
                </a:solidFill>
                <a:effectLst/>
                <a:uLnTx/>
                <a:uFillTx/>
                <a:latin typeface="Menlo"/>
                <a:sym typeface="Menlo"/>
              </a:rPr>
              <a:t>displayPair</a:t>
            </a:r>
            <a:endParaRPr kumimoji="0" sz="1700" b="0" i="0" u="none" strike="noStrike" kern="0" cap="none" spc="0" normalizeH="0" baseline="0" noProof="0" dirty="0">
              <a:ln>
                <a:noFill/>
              </a:ln>
              <a:solidFill>
                <a:srgbClr val="008400"/>
              </a:solidFill>
              <a:effectLst/>
              <a:uLnTx/>
              <a:uFillTx/>
              <a:latin typeface="Menlo"/>
              <a:sym typeface="Menlo"/>
            </a:endParaRPr>
          </a:p>
        </p:txBody>
      </p:sp>
      <p:sp>
        <p:nvSpPr>
          <p:cNvPr id="83" name="OrderedPair&lt;String&gt; aPair = new OrderedPair&lt;&gt;(&quot;apple&quot;, &quot;banana&quot;);…"/>
          <p:cNvSpPr txBox="1"/>
          <p:nvPr/>
        </p:nvSpPr>
        <p:spPr>
          <a:xfrm>
            <a:off x="583670" y="3735138"/>
            <a:ext cx="8812986" cy="675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0" marR="0" lvl="0" indent="0" algn="l" defTabSz="344804" rtl="0" eaLnBrk="1" fontAlgn="auto" latinLnBrk="0" hangingPunct="0">
              <a:lnSpc>
                <a:spcPct val="100000"/>
              </a:lnSpc>
              <a:spcBef>
                <a:spcPts val="60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dirty="0" err="1">
                <a:ln>
                  <a:noFill/>
                </a:ln>
                <a:solidFill>
                  <a:srgbClr val="000000"/>
                </a:solidFill>
                <a:effectLst/>
                <a:uLnTx/>
                <a:uFillTx/>
                <a:latin typeface="Menlo"/>
                <a:sym typeface="Menlo"/>
              </a:rPr>
              <a:t>OrderedPair</a:t>
            </a:r>
            <a:r>
              <a:rPr kumimoji="0" sz="1700" b="0" i="0" u="none" strike="noStrike" kern="0" cap="none" spc="0" normalizeH="0" baseline="0" noProof="0" dirty="0">
                <a:ln>
                  <a:noFill/>
                </a:ln>
                <a:solidFill>
                  <a:srgbClr val="000000"/>
                </a:solidFill>
                <a:effectLst/>
                <a:uLnTx/>
                <a:uFillTx/>
                <a:latin typeface="Menlo"/>
                <a:sym typeface="Menlo"/>
              </a:rPr>
              <a:t>&lt;String&gt; </a:t>
            </a:r>
            <a:r>
              <a:rPr kumimoji="0" sz="1700" b="0" i="0" u="none" strike="noStrike" kern="0" cap="none" spc="0" normalizeH="0" baseline="0" noProof="0" dirty="0" err="1">
                <a:ln>
                  <a:noFill/>
                </a:ln>
                <a:solidFill>
                  <a:srgbClr val="000000"/>
                </a:solidFill>
                <a:effectLst/>
                <a:uLnTx/>
                <a:uFillTx/>
                <a:latin typeface="Menlo"/>
                <a:sym typeface="Menlo"/>
              </a:rPr>
              <a:t>aPair</a:t>
            </a:r>
            <a:r>
              <a:rPr kumimoji="0" sz="1700" b="0" i="0" u="none" strike="noStrike" kern="0" cap="none" spc="0" normalizeH="0" baseline="0" noProof="0" dirty="0">
                <a:ln>
                  <a:noFill/>
                </a:ln>
                <a:solidFill>
                  <a:srgbClr val="000000"/>
                </a:solidFill>
                <a:effectLst/>
                <a:uLnTx/>
                <a:uFillTx/>
                <a:latin typeface="Menlo"/>
                <a:sym typeface="Menlo"/>
              </a:rPr>
              <a:t> = </a:t>
            </a:r>
            <a:r>
              <a:rPr kumimoji="0" sz="1700" b="0" i="0" u="none" strike="noStrike" kern="0" cap="none" spc="0" normalizeH="0" baseline="0" noProof="0" dirty="0">
                <a:ln>
                  <a:noFill/>
                </a:ln>
                <a:solidFill>
                  <a:srgbClr val="BA2DA2"/>
                </a:solidFill>
                <a:effectLst/>
                <a:uLnTx/>
                <a:uFillTx/>
                <a:latin typeface="Menlo"/>
                <a:sym typeface="Menlo"/>
              </a:rPr>
              <a:t>new</a:t>
            </a:r>
            <a:r>
              <a:rPr kumimoji="0" sz="1700" b="0" i="0" u="none" strike="noStrike" kern="0" cap="none" spc="0" normalizeH="0" baseline="0" noProof="0" dirty="0">
                <a:ln>
                  <a:noFill/>
                </a:ln>
                <a:solidFill>
                  <a:srgbClr val="000000"/>
                </a:solidFill>
                <a:effectLst/>
                <a:uLnTx/>
                <a:uFillTx/>
                <a:latin typeface="Menlo"/>
                <a:sym typeface="Menlo"/>
              </a:rPr>
              <a:t> </a:t>
            </a:r>
            <a:r>
              <a:rPr kumimoji="0" sz="1700" b="0" i="0" u="none" strike="noStrike" kern="0" cap="none" spc="0" normalizeH="0" baseline="0" noProof="0" dirty="0" err="1">
                <a:ln>
                  <a:noFill/>
                </a:ln>
                <a:solidFill>
                  <a:srgbClr val="000000"/>
                </a:solidFill>
                <a:effectLst/>
                <a:uLnTx/>
                <a:uFillTx/>
                <a:latin typeface="Menlo"/>
                <a:sym typeface="Menlo"/>
              </a:rPr>
              <a:t>OrderedPair</a:t>
            </a:r>
            <a:r>
              <a:rPr kumimoji="0" sz="1700" b="0" i="0" u="none" strike="noStrike" kern="0" cap="none" spc="0" normalizeH="0" baseline="0" noProof="0" dirty="0">
                <a:ln>
                  <a:noFill/>
                </a:ln>
                <a:solidFill>
                  <a:srgbClr val="000000"/>
                </a:solidFill>
                <a:effectLst/>
                <a:uLnTx/>
                <a:uFillTx/>
                <a:latin typeface="Menlo"/>
                <a:sym typeface="Menlo"/>
              </a:rPr>
              <a:t>&lt;&gt;(</a:t>
            </a:r>
            <a:r>
              <a:rPr kumimoji="0" sz="1700" b="0" i="0" u="none" strike="noStrike" kern="0" cap="none" spc="0" normalizeH="0" baseline="0" noProof="0" dirty="0">
                <a:ln>
                  <a:noFill/>
                </a:ln>
                <a:solidFill>
                  <a:srgbClr val="D12F1B"/>
                </a:solidFill>
                <a:effectLst/>
                <a:uLnTx/>
                <a:uFillTx/>
                <a:latin typeface="Menlo"/>
                <a:sym typeface="Menlo"/>
              </a:rPr>
              <a:t>"apple"</a:t>
            </a:r>
            <a:r>
              <a:rPr kumimoji="0" sz="1700" b="0" i="0" u="none" strike="noStrike" kern="0" cap="none" spc="0" normalizeH="0" baseline="0" noProof="0" dirty="0">
                <a:ln>
                  <a:noFill/>
                </a:ln>
                <a:solidFill>
                  <a:srgbClr val="000000"/>
                </a:solidFill>
                <a:effectLst/>
                <a:uLnTx/>
                <a:uFillTx/>
                <a:latin typeface="Menlo"/>
                <a:sym typeface="Menlo"/>
              </a:rPr>
              <a:t>, </a:t>
            </a:r>
            <a:r>
              <a:rPr kumimoji="0" sz="1700" b="0" i="0" u="none" strike="noStrike" kern="0" cap="none" spc="0" normalizeH="0" baseline="0" noProof="0" dirty="0">
                <a:ln>
                  <a:noFill/>
                </a:ln>
                <a:solidFill>
                  <a:srgbClr val="D12F1B"/>
                </a:solidFill>
                <a:effectLst/>
                <a:uLnTx/>
                <a:uFillTx/>
                <a:latin typeface="Menlo"/>
                <a:sym typeface="Menlo"/>
              </a:rPr>
              <a:t>"banana"</a:t>
            </a:r>
            <a:r>
              <a:rPr kumimoji="0" sz="1700" b="0" i="0" u="none" strike="noStrike" kern="0" cap="none" spc="0" normalizeH="0" baseline="0" noProof="0" dirty="0">
                <a:ln>
                  <a:noFill/>
                </a:ln>
                <a:solidFill>
                  <a:srgbClr val="000000"/>
                </a:solidFill>
                <a:effectLst/>
                <a:uLnTx/>
                <a:uFillTx/>
                <a:latin typeface="Menlo"/>
                <a:sym typeface="Menlo"/>
              </a:rPr>
              <a:t>); </a:t>
            </a:r>
          </a:p>
          <a:p>
            <a:pPr marL="0" marR="0" lvl="0" indent="0" algn="l" defTabSz="344804" rtl="0" eaLnBrk="1" fontAlgn="auto" latinLnBrk="0" hangingPunct="0">
              <a:lnSpc>
                <a:spcPct val="100000"/>
              </a:lnSpc>
              <a:spcBef>
                <a:spcPts val="60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dirty="0" err="1">
                <a:ln>
                  <a:noFill/>
                </a:ln>
                <a:solidFill>
                  <a:srgbClr val="000000"/>
                </a:solidFill>
                <a:effectLst/>
                <a:uLnTx/>
                <a:uFillTx/>
                <a:latin typeface="Menlo"/>
                <a:sym typeface="Menlo"/>
              </a:rPr>
              <a:t>OrderedPair</a:t>
            </a:r>
            <a:r>
              <a:rPr kumimoji="0" sz="1700" b="0" i="0" u="none" strike="noStrike" kern="0" cap="none" spc="0" normalizeH="0" baseline="0" noProof="0" dirty="0">
                <a:ln>
                  <a:noFill/>
                </a:ln>
                <a:solidFill>
                  <a:srgbClr val="000000"/>
                </a:solidFill>
                <a:effectLst/>
                <a:uLnTx/>
                <a:uFillTx/>
                <a:latin typeface="Menlo"/>
                <a:sym typeface="Menlo"/>
              </a:rPr>
              <a:t>&lt;Integer&gt; </a:t>
            </a:r>
            <a:r>
              <a:rPr kumimoji="0" sz="1700" b="0" i="0" u="none" strike="noStrike" kern="0" cap="none" spc="0" normalizeH="0" baseline="0" noProof="0" dirty="0" err="1">
                <a:ln>
                  <a:noFill/>
                </a:ln>
                <a:solidFill>
                  <a:srgbClr val="000000"/>
                </a:solidFill>
                <a:effectLst/>
                <a:uLnTx/>
                <a:uFillTx/>
                <a:latin typeface="Menlo"/>
                <a:sym typeface="Menlo"/>
              </a:rPr>
              <a:t>anotherPair</a:t>
            </a:r>
            <a:r>
              <a:rPr kumimoji="0" sz="1700" b="0" i="0" u="none" strike="noStrike" kern="0" cap="none" spc="0" normalizeH="0" baseline="0" noProof="0" dirty="0">
                <a:ln>
                  <a:noFill/>
                </a:ln>
                <a:solidFill>
                  <a:srgbClr val="000000"/>
                </a:solidFill>
                <a:effectLst/>
                <a:uLnTx/>
                <a:uFillTx/>
                <a:latin typeface="Menlo"/>
                <a:sym typeface="Menlo"/>
              </a:rPr>
              <a:t> = </a:t>
            </a:r>
            <a:r>
              <a:rPr kumimoji="0" sz="1700" b="0" i="0" u="none" strike="noStrike" kern="0" cap="none" spc="0" normalizeH="0" baseline="0" noProof="0" dirty="0">
                <a:ln>
                  <a:noFill/>
                </a:ln>
                <a:solidFill>
                  <a:srgbClr val="BA2DA2"/>
                </a:solidFill>
                <a:effectLst/>
                <a:uLnTx/>
                <a:uFillTx/>
                <a:latin typeface="Menlo"/>
                <a:sym typeface="Menlo"/>
              </a:rPr>
              <a:t>new</a:t>
            </a:r>
            <a:r>
              <a:rPr kumimoji="0" sz="1700" b="0" i="0" u="none" strike="noStrike" kern="0" cap="none" spc="0" normalizeH="0" baseline="0" noProof="0" dirty="0">
                <a:ln>
                  <a:noFill/>
                </a:ln>
                <a:solidFill>
                  <a:srgbClr val="000000"/>
                </a:solidFill>
                <a:effectLst/>
                <a:uLnTx/>
                <a:uFillTx/>
                <a:latin typeface="Menlo"/>
                <a:sym typeface="Menlo"/>
              </a:rPr>
              <a:t> </a:t>
            </a:r>
            <a:r>
              <a:rPr kumimoji="0" sz="1700" b="0" i="0" u="none" strike="noStrike" kern="0" cap="none" spc="0" normalizeH="0" baseline="0" noProof="0" dirty="0" err="1">
                <a:ln>
                  <a:noFill/>
                </a:ln>
                <a:solidFill>
                  <a:srgbClr val="000000"/>
                </a:solidFill>
                <a:effectLst/>
                <a:uLnTx/>
                <a:uFillTx/>
                <a:latin typeface="Menlo"/>
                <a:sym typeface="Menlo"/>
              </a:rPr>
              <a:t>OrderedPair</a:t>
            </a:r>
            <a:r>
              <a:rPr kumimoji="0" sz="1700" b="0" i="0" u="none" strike="noStrike" kern="0" cap="none" spc="0" normalizeH="0" baseline="0" noProof="0" dirty="0">
                <a:ln>
                  <a:noFill/>
                </a:ln>
                <a:solidFill>
                  <a:srgbClr val="000000"/>
                </a:solidFill>
                <a:effectLst/>
                <a:uLnTx/>
                <a:uFillTx/>
                <a:latin typeface="Menlo"/>
                <a:sym typeface="Menlo"/>
              </a:rPr>
              <a:t>&lt;&gt;(</a:t>
            </a:r>
            <a:r>
              <a:rPr kumimoji="0" sz="1700" b="0" i="0" u="none" strike="noStrike" kern="0" cap="none" spc="0" normalizeH="0" baseline="0" noProof="0" dirty="0">
                <a:ln>
                  <a:noFill/>
                </a:ln>
                <a:solidFill>
                  <a:srgbClr val="272AD8"/>
                </a:solidFill>
                <a:effectLst/>
                <a:uLnTx/>
                <a:uFillTx/>
                <a:latin typeface="Menlo"/>
                <a:sym typeface="Menlo"/>
              </a:rPr>
              <a:t>1</a:t>
            </a:r>
            <a:r>
              <a:rPr kumimoji="0" sz="1700" b="0" i="0" u="none" strike="noStrike" kern="0" cap="none" spc="0" normalizeH="0" baseline="0" noProof="0" dirty="0">
                <a:ln>
                  <a:noFill/>
                </a:ln>
                <a:solidFill>
                  <a:srgbClr val="000000"/>
                </a:solidFill>
                <a:effectLst/>
                <a:uLnTx/>
                <a:uFillTx/>
                <a:latin typeface="Menlo"/>
                <a:sym typeface="Menlo"/>
              </a:rPr>
              <a:t>, </a:t>
            </a:r>
            <a:r>
              <a:rPr kumimoji="0" sz="1700" b="0" i="0" u="none" strike="noStrike" kern="0" cap="none" spc="0" normalizeH="0" baseline="0" noProof="0" dirty="0">
                <a:ln>
                  <a:noFill/>
                </a:ln>
                <a:solidFill>
                  <a:srgbClr val="272AD8"/>
                </a:solidFill>
                <a:effectLst/>
                <a:uLnTx/>
                <a:uFillTx/>
                <a:latin typeface="Menlo"/>
                <a:sym typeface="Menlo"/>
              </a:rPr>
              <a:t>2</a:t>
            </a:r>
            <a:r>
              <a:rPr kumimoji="0" sz="1700" b="0" i="0" u="none" strike="noStrike" kern="0" cap="none" spc="0" normalizeH="0" baseline="0" noProof="0" dirty="0">
                <a:ln>
                  <a:noFill/>
                </a:ln>
                <a:solidFill>
                  <a:srgbClr val="000000"/>
                </a:solidFill>
                <a:effectLst/>
                <a:uLnTx/>
                <a:uFillTx/>
                <a:latin typeface="Menlo"/>
                <a:sym typeface="Menlo"/>
              </a:rPr>
              <a:t>);</a:t>
            </a:r>
          </a:p>
        </p:txBody>
      </p:sp>
      <p:sp>
        <p:nvSpPr>
          <p:cNvPr id="84" name="displayPair(aPair);…"/>
          <p:cNvSpPr txBox="1"/>
          <p:nvPr/>
        </p:nvSpPr>
        <p:spPr>
          <a:xfrm>
            <a:off x="583669" y="5121523"/>
            <a:ext cx="5784427" cy="69249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0" marR="0" lvl="0" indent="0" algn="l" defTabSz="344804" rtl="0" eaLnBrk="1" fontAlgn="auto" latinLnBrk="0" hangingPunct="0">
              <a:lnSpc>
                <a:spcPct val="100000"/>
              </a:lnSpc>
              <a:spcBef>
                <a:spcPts val="60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dirty="0" err="1">
                <a:ln>
                  <a:noFill/>
                </a:ln>
                <a:solidFill>
                  <a:srgbClr val="000000"/>
                </a:solidFill>
                <a:effectLst/>
                <a:uLnTx/>
                <a:uFillTx/>
                <a:latin typeface="Menlo"/>
                <a:sym typeface="Menlo"/>
              </a:rPr>
              <a:t>displayPair</a:t>
            </a:r>
            <a:r>
              <a:rPr kumimoji="0" sz="1700" b="0" i="0" u="none" strike="noStrike" kern="0" cap="none" spc="0" normalizeH="0" baseline="0" noProof="0" dirty="0">
                <a:ln>
                  <a:noFill/>
                </a:ln>
                <a:solidFill>
                  <a:srgbClr val="000000"/>
                </a:solidFill>
                <a:effectLst/>
                <a:uLnTx/>
                <a:uFillTx/>
                <a:latin typeface="Menlo"/>
                <a:sym typeface="Menlo"/>
              </a:rPr>
              <a:t>(</a:t>
            </a:r>
            <a:r>
              <a:rPr kumimoji="0" sz="1700" b="0" i="0" u="none" strike="noStrike" kern="0" cap="none" spc="0" normalizeH="0" baseline="0" noProof="0" dirty="0" err="1">
                <a:ln>
                  <a:noFill/>
                </a:ln>
                <a:solidFill>
                  <a:srgbClr val="000000"/>
                </a:solidFill>
                <a:effectLst/>
                <a:uLnTx/>
                <a:uFillTx/>
                <a:latin typeface="Menlo"/>
                <a:sym typeface="Menlo"/>
              </a:rPr>
              <a:t>aPair</a:t>
            </a:r>
            <a:r>
              <a:rPr kumimoji="0" sz="1700" b="0" i="0" u="none" strike="noStrike" kern="0" cap="none" spc="0" normalizeH="0" baseline="0" noProof="0" dirty="0">
                <a:ln>
                  <a:noFill/>
                </a:ln>
                <a:solidFill>
                  <a:srgbClr val="000000"/>
                </a:solidFill>
                <a:effectLst/>
                <a:uLnTx/>
                <a:uFillTx/>
                <a:latin typeface="Menlo"/>
                <a:sym typeface="Menlo"/>
              </a:rPr>
              <a:t>);</a:t>
            </a:r>
          </a:p>
          <a:p>
            <a:pPr marL="0" marR="0" lvl="0" indent="0" algn="l" defTabSz="344804" rtl="0" eaLnBrk="1" fontAlgn="auto" latinLnBrk="0" hangingPunct="0">
              <a:lnSpc>
                <a:spcPct val="100000"/>
              </a:lnSpc>
              <a:spcBef>
                <a:spcPts val="600"/>
              </a:spcBef>
              <a:spcAft>
                <a:spcPts val="0"/>
              </a:spcAft>
              <a:buClrTx/>
              <a:buSzTx/>
              <a:buFontTx/>
              <a:buNone/>
              <a:tabLst>
                <a:tab pos="342900" algn="l"/>
              </a:tabLst>
              <a:defRPr sz="1700">
                <a:latin typeface="Menlo"/>
                <a:ea typeface="Menlo"/>
                <a:cs typeface="Menlo"/>
                <a:sym typeface="Menlo"/>
              </a:defRPr>
            </a:pPr>
            <a:r>
              <a:rPr kumimoji="0" sz="1700" b="0" i="0" u="none" strike="noStrike" kern="0" cap="none" spc="0" normalizeH="0" baseline="0" noProof="0" dirty="0" err="1">
                <a:ln>
                  <a:noFill/>
                </a:ln>
                <a:solidFill>
                  <a:srgbClr val="000000"/>
                </a:solidFill>
                <a:effectLst/>
                <a:uLnTx/>
                <a:uFillTx/>
                <a:latin typeface="Menlo"/>
                <a:sym typeface="Menlo"/>
              </a:rPr>
              <a:t>displayPair</a:t>
            </a:r>
            <a:r>
              <a:rPr kumimoji="0" sz="1700" b="0" i="0" u="none" strike="noStrike" kern="0" cap="none" spc="0" normalizeH="0" baseline="0" noProof="0" dirty="0">
                <a:ln>
                  <a:noFill/>
                </a:ln>
                <a:solidFill>
                  <a:srgbClr val="000000"/>
                </a:solidFill>
                <a:effectLst/>
                <a:uLnTx/>
                <a:uFillTx/>
                <a:latin typeface="Menlo"/>
                <a:sym typeface="Menlo"/>
              </a:rPr>
              <a:t>(</a:t>
            </a:r>
            <a:r>
              <a:rPr kumimoji="0" sz="1700" b="0" i="0" u="none" strike="noStrike" kern="0" cap="none" spc="0" normalizeH="0" baseline="0" noProof="0" dirty="0" err="1">
                <a:ln>
                  <a:noFill/>
                </a:ln>
                <a:solidFill>
                  <a:srgbClr val="000000"/>
                </a:solidFill>
                <a:effectLst/>
                <a:uLnTx/>
                <a:uFillTx/>
                <a:latin typeface="Menlo"/>
                <a:sym typeface="Menlo"/>
              </a:rPr>
              <a:t>anotherPair</a:t>
            </a:r>
            <a:r>
              <a:rPr kumimoji="0" sz="1700" b="0" i="0" u="none" strike="noStrike" kern="0" cap="none" spc="0" normalizeH="0" baseline="0" noProof="0" dirty="0">
                <a:ln>
                  <a:noFill/>
                </a:ln>
                <a:solidFill>
                  <a:srgbClr val="000000"/>
                </a:solidFill>
                <a:effectLst/>
                <a:uLnTx/>
                <a:uFillTx/>
                <a:latin typeface="Menlo"/>
                <a:sym typeface="Menlo"/>
              </a:rPr>
              <a:t>);</a:t>
            </a:r>
          </a:p>
        </p:txBody>
      </p:sp>
      <p:sp>
        <p:nvSpPr>
          <p:cNvPr id="8" name="Flowchart: Alternate Process 7">
            <a:extLst>
              <a:ext uri="{FF2B5EF4-FFF2-40B4-BE49-F238E27FC236}">
                <a16:creationId xmlns:a16="http://schemas.microsoft.com/office/drawing/2014/main" id="{B30BC33E-823E-4F31-A8CC-229A370F3309}"/>
              </a:ext>
            </a:extLst>
          </p:cNvPr>
          <p:cNvSpPr/>
          <p:nvPr/>
        </p:nvSpPr>
        <p:spPr>
          <a:xfrm>
            <a:off x="6368097" y="1826791"/>
            <a:ext cx="2064174" cy="1532332"/>
          </a:xfrm>
          <a:prstGeom prst="flowChartAlternateProcess">
            <a:avLst/>
          </a:prstGeom>
          <a:solidFill>
            <a:srgbClr val="FFFFFF"/>
          </a:solidFill>
          <a:ln w="25400" cap="flat">
            <a:solidFill>
              <a:srgbClr val="7030A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solidFill>
                  <a:srgbClr val="7030A0"/>
                </a:solidFill>
              </a:rPr>
              <a:t>Method </a:t>
            </a:r>
            <a:r>
              <a:rPr lang="en-US" b="1" dirty="0" err="1">
                <a:solidFill>
                  <a:srgbClr val="7030A0"/>
                </a:solidFill>
                <a:sym typeface="Courier New"/>
              </a:rPr>
              <a:t>displayPair</a:t>
            </a:r>
            <a:r>
              <a:rPr lang="en-US" b="1" dirty="0">
                <a:solidFill>
                  <a:srgbClr val="7030A0"/>
                </a:solidFill>
                <a:sym typeface="Courier New"/>
              </a:rPr>
              <a:t>()</a:t>
            </a:r>
            <a:r>
              <a:rPr lang="en-US" dirty="0">
                <a:solidFill>
                  <a:srgbClr val="7030A0"/>
                </a:solidFill>
              </a:rPr>
              <a:t> will accept as an argument a pair of objects whose data type is a class (any class)</a:t>
            </a:r>
          </a:p>
        </p:txBody>
      </p:sp>
    </p:spTree>
    <p:extLst>
      <p:ext uri="{BB962C8B-B14F-4D97-AF65-F5344CB8AC3E}">
        <p14:creationId xmlns:p14="http://schemas.microsoft.com/office/powerpoint/2010/main" val="48800108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p:cNvSpPr txBox="1">
            <a:spLocks noGrp="1"/>
          </p:cNvSpPr>
          <p:nvPr>
            <p:ph type="title"/>
          </p:nvPr>
        </p:nvSpPr>
        <p:spPr>
          <a:xfrm>
            <a:off x="315217" y="208065"/>
            <a:ext cx="8513565" cy="807816"/>
          </a:xfrm>
          <a:prstGeom prst="rect">
            <a:avLst/>
          </a:prstGeom>
        </p:spPr>
        <p:txBody>
          <a:bodyPr>
            <a:noAutofit/>
          </a:bodyPr>
          <a:lstStyle/>
          <a:p>
            <a:r>
              <a:rPr lang="en-US" sz="4000" dirty="0"/>
              <a:t>Multiple </a:t>
            </a:r>
            <a:r>
              <a:rPr sz="4000" dirty="0"/>
              <a:t>Generic Type</a:t>
            </a:r>
            <a:r>
              <a:rPr lang="en-US" sz="4000" dirty="0"/>
              <a:t>s</a:t>
            </a:r>
            <a:endParaRPr sz="4000" dirty="0"/>
          </a:p>
        </p:txBody>
      </p:sp>
      <p:sp>
        <p:nvSpPr>
          <p:cNvPr id="57" name="Text Placeholder 2"/>
          <p:cNvSpPr txBox="1">
            <a:spLocks noGrp="1"/>
          </p:cNvSpPr>
          <p:nvPr>
            <p:ph type="body" sz="quarter" idx="1"/>
          </p:nvPr>
        </p:nvSpPr>
        <p:spPr>
          <a:prstGeom prst="rect">
            <a:avLst/>
          </a:prstGeom>
        </p:spPr>
        <p:txBody>
          <a:bodyPr>
            <a:normAutofit/>
          </a:bodyPr>
          <a:lstStyle/>
          <a:p>
            <a:pPr defTabSz="667512">
              <a:defRPr sz="2628"/>
            </a:pPr>
            <a:r>
              <a:rPr lang="en-US" sz="2000" b="0" dirty="0">
                <a:ea typeface="Courier New"/>
              </a:rPr>
              <a:t>S &amp; T means that they are  two different (generic) data types</a:t>
            </a:r>
            <a:endParaRPr sz="2000" b="0" dirty="0">
              <a:latin typeface="Courier New"/>
              <a:ea typeface="Courier New"/>
              <a:cs typeface="Courier New"/>
              <a:sym typeface="Courier New"/>
            </a:endParaRPr>
          </a:p>
        </p:txBody>
      </p:sp>
      <p:sp>
        <p:nvSpPr>
          <p:cNvPr id="58" name="public class Pair&lt;S, T&gt;…"/>
          <p:cNvSpPr txBox="1"/>
          <p:nvPr/>
        </p:nvSpPr>
        <p:spPr>
          <a:xfrm>
            <a:off x="695782" y="1192974"/>
            <a:ext cx="5787341" cy="463804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BA2DA2"/>
                </a:solidFill>
                <a:effectLst/>
                <a:uLnTx/>
                <a:uFillTx/>
                <a:latin typeface="Menlo"/>
                <a:sym typeface="Menlo"/>
              </a:rPr>
              <a:t>public</a:t>
            </a: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class</a:t>
            </a:r>
            <a:r>
              <a:rPr kumimoji="0" sz="1800" b="0" i="0" u="none" strike="noStrike" kern="0" cap="none" spc="0" normalizeH="0" baseline="0" noProof="0" dirty="0">
                <a:ln>
                  <a:noFill/>
                </a:ln>
                <a:solidFill>
                  <a:srgbClr val="000000"/>
                </a:solidFill>
                <a:effectLst/>
                <a:uLnTx/>
                <a:uFillTx/>
                <a:latin typeface="Menlo"/>
                <a:sym typeface="Menlo"/>
              </a:rPr>
              <a:t> Pair&lt;S, T&gt;</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private</a:t>
            </a:r>
            <a:r>
              <a:rPr kumimoji="0" sz="1800" b="0" i="0" u="none" strike="noStrike" kern="0" cap="none" spc="0" normalizeH="0" baseline="0" noProof="0" dirty="0">
                <a:ln>
                  <a:noFill/>
                </a:ln>
                <a:solidFill>
                  <a:srgbClr val="000000"/>
                </a:solidFill>
                <a:effectLst/>
                <a:uLnTx/>
                <a:uFillTx/>
                <a:latin typeface="Menlo"/>
                <a:sym typeface="Menlo"/>
              </a:rPr>
              <a:t> S first;</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private</a:t>
            </a:r>
            <a:r>
              <a:rPr kumimoji="0" sz="1800" b="0" i="0" u="none" strike="noStrike" kern="0" cap="none" spc="0" normalizeH="0" baseline="0" noProof="0" dirty="0">
                <a:ln>
                  <a:noFill/>
                </a:ln>
                <a:solidFill>
                  <a:srgbClr val="000000"/>
                </a:solidFill>
                <a:effectLst/>
                <a:uLnTx/>
                <a:uFillTx/>
                <a:latin typeface="Menlo"/>
                <a:sym typeface="Menlo"/>
              </a:rPr>
              <a:t> T second;</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public</a:t>
            </a:r>
            <a:r>
              <a:rPr kumimoji="0" sz="1800" b="0" i="0" u="none" strike="noStrike" kern="0" cap="none" spc="0" normalizeH="0" baseline="0" noProof="0" dirty="0">
                <a:ln>
                  <a:noFill/>
                </a:ln>
                <a:solidFill>
                  <a:srgbClr val="000000"/>
                </a:solidFill>
                <a:effectLst/>
                <a:uLnTx/>
                <a:uFillTx/>
                <a:latin typeface="Menlo"/>
                <a:sym typeface="Menlo"/>
              </a:rPr>
              <a:t> Pair(S </a:t>
            </a:r>
            <a:r>
              <a:rPr kumimoji="0" sz="1800" b="0" i="0" u="none" strike="noStrike" kern="0" cap="none" spc="0" normalizeH="0" baseline="0" noProof="0" dirty="0" err="1">
                <a:ln>
                  <a:noFill/>
                </a:ln>
                <a:solidFill>
                  <a:srgbClr val="000000"/>
                </a:solidFill>
                <a:effectLst/>
                <a:uLnTx/>
                <a:uFillTx/>
                <a:latin typeface="Menlo"/>
                <a:sym typeface="Menlo"/>
              </a:rPr>
              <a:t>firstItem</a:t>
            </a:r>
            <a:r>
              <a:rPr kumimoji="0" sz="1800" b="0" i="0" u="none" strike="noStrike" kern="0" cap="none" spc="0" normalizeH="0" baseline="0" noProof="0" dirty="0">
                <a:ln>
                  <a:noFill/>
                </a:ln>
                <a:solidFill>
                  <a:srgbClr val="000000"/>
                </a:solidFill>
                <a:effectLst/>
                <a:uLnTx/>
                <a:uFillTx/>
                <a:latin typeface="Menlo"/>
                <a:sym typeface="Menlo"/>
              </a:rPr>
              <a:t>, T </a:t>
            </a:r>
            <a:r>
              <a:rPr kumimoji="0" sz="1800" b="0" i="0" u="none" strike="noStrike" kern="0" cap="none" spc="0" normalizeH="0" baseline="0" noProof="0" dirty="0" err="1">
                <a:ln>
                  <a:noFill/>
                </a:ln>
                <a:solidFill>
                  <a:srgbClr val="000000"/>
                </a:solidFill>
                <a:effectLst/>
                <a:uLnTx/>
                <a:uFillTx/>
                <a:latin typeface="Menlo"/>
                <a:sym typeface="Menlo"/>
              </a:rPr>
              <a:t>secondItem</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first = </a:t>
            </a:r>
            <a:r>
              <a:rPr kumimoji="0" sz="1800" b="0" i="0" u="none" strike="noStrike" kern="0" cap="none" spc="0" normalizeH="0" baseline="0" noProof="0" dirty="0" err="1">
                <a:ln>
                  <a:noFill/>
                </a:ln>
                <a:solidFill>
                  <a:srgbClr val="000000"/>
                </a:solidFill>
                <a:effectLst/>
                <a:uLnTx/>
                <a:uFillTx/>
                <a:latin typeface="Menlo"/>
                <a:sym typeface="Menlo"/>
              </a:rPr>
              <a:t>firstItem</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second = </a:t>
            </a:r>
            <a:r>
              <a:rPr kumimoji="0" sz="1800" b="0" i="0" u="none" strike="noStrike" kern="0" cap="none" spc="0" normalizeH="0" baseline="0" noProof="0" dirty="0" err="1">
                <a:ln>
                  <a:noFill/>
                </a:ln>
                <a:solidFill>
                  <a:srgbClr val="000000"/>
                </a:solidFill>
                <a:effectLst/>
                <a:uLnTx/>
                <a:uFillTx/>
                <a:latin typeface="Menlo"/>
                <a:sym typeface="Menlo"/>
              </a:rPr>
              <a:t>secondItem</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 </a:t>
            </a:r>
            <a:r>
              <a:rPr kumimoji="0" sz="1800" b="0" i="0" u="none" strike="noStrike" kern="0" cap="none" spc="0" normalizeH="0" baseline="0" noProof="0" dirty="0">
                <a:ln>
                  <a:noFill/>
                </a:ln>
                <a:solidFill>
                  <a:srgbClr val="008400"/>
                </a:solidFill>
                <a:effectLst/>
                <a:uLnTx/>
                <a:uFillTx/>
                <a:latin typeface="Menlo"/>
                <a:sym typeface="Menlo"/>
              </a:rPr>
              <a:t>// end constructor</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public</a:t>
            </a:r>
            <a:r>
              <a:rPr kumimoji="0" sz="1800" b="0" i="0" u="none" strike="noStrike" kern="0" cap="none" spc="0" normalizeH="0" baseline="0" noProof="0" dirty="0">
                <a:ln>
                  <a:noFill/>
                </a:ln>
                <a:solidFill>
                  <a:srgbClr val="000000"/>
                </a:solidFill>
                <a:effectLst/>
                <a:uLnTx/>
                <a:uFillTx/>
                <a:latin typeface="Menlo"/>
                <a:sym typeface="Menlo"/>
              </a:rPr>
              <a:t> String </a:t>
            </a:r>
            <a:r>
              <a:rPr kumimoji="0" sz="1800" b="0" i="0" u="none" strike="noStrike" kern="0" cap="none" spc="0" normalizeH="0" baseline="0" noProof="0" dirty="0" err="1">
                <a:ln>
                  <a:noFill/>
                </a:ln>
                <a:solidFill>
                  <a:srgbClr val="000000"/>
                </a:solidFill>
                <a:effectLst/>
                <a:uLnTx/>
                <a:uFillTx/>
                <a:latin typeface="Menlo"/>
                <a:sym typeface="Menlo"/>
              </a:rPr>
              <a:t>toString</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BA2DA2"/>
                </a:solidFill>
                <a:effectLst/>
                <a:uLnTx/>
                <a:uFillTx/>
                <a:latin typeface="Menlo"/>
                <a:sym typeface="Menlo"/>
              </a:rPr>
              <a:t>return</a:t>
            </a: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D12F1B"/>
                </a:solidFill>
                <a:effectLst/>
                <a:uLnTx/>
                <a:uFillTx/>
                <a:latin typeface="Menlo"/>
                <a:sym typeface="Menlo"/>
              </a:rPr>
              <a:t>"("</a:t>
            </a:r>
            <a:r>
              <a:rPr kumimoji="0" sz="1800" b="0" i="0" u="none" strike="noStrike" kern="0" cap="none" spc="0" normalizeH="0" baseline="0" noProof="0" dirty="0">
                <a:ln>
                  <a:noFill/>
                </a:ln>
                <a:solidFill>
                  <a:srgbClr val="000000"/>
                </a:solidFill>
                <a:effectLst/>
                <a:uLnTx/>
                <a:uFillTx/>
                <a:latin typeface="Menlo"/>
                <a:sym typeface="Menlo"/>
              </a:rPr>
              <a:t> + first + </a:t>
            </a:r>
            <a:r>
              <a:rPr kumimoji="0" sz="1800" b="0" i="0" u="none" strike="noStrike" kern="0" cap="none" spc="0" normalizeH="0" baseline="0" noProof="0" dirty="0">
                <a:ln>
                  <a:noFill/>
                </a:ln>
                <a:solidFill>
                  <a:srgbClr val="D12F1B"/>
                </a:solidFill>
                <a:effectLst/>
                <a:uLnTx/>
                <a:uFillTx/>
                <a:latin typeface="Menlo"/>
                <a:sym typeface="Menlo"/>
              </a:rPr>
              <a:t>", "</a:t>
            </a:r>
            <a:r>
              <a:rPr kumimoji="0" sz="1800" b="0" i="0" u="none" strike="noStrike" kern="0" cap="none" spc="0" normalizeH="0" baseline="0" noProof="0" dirty="0">
                <a:ln>
                  <a:noFill/>
                </a:ln>
                <a:solidFill>
                  <a:srgbClr val="000000"/>
                </a:solidFill>
                <a:effectLst/>
                <a:uLnTx/>
                <a:uFillTx/>
                <a:latin typeface="Menlo"/>
                <a:sym typeface="Menlo"/>
              </a:rPr>
              <a:t> + second + </a:t>
            </a:r>
            <a:r>
              <a:rPr kumimoji="0" sz="1800" b="0" i="0" u="none" strike="noStrike" kern="0" cap="none" spc="0" normalizeH="0" baseline="0" noProof="0" dirty="0">
                <a:ln>
                  <a:noFill/>
                </a:ln>
                <a:solidFill>
                  <a:srgbClr val="D12F1B"/>
                </a:solidFill>
                <a:effectLst/>
                <a:uLnTx/>
                <a:uFillTx/>
                <a:latin typeface="Menlo"/>
                <a:sym typeface="Menlo"/>
              </a:rPr>
              <a:t>")"</a:t>
            </a:r>
            <a:r>
              <a:rPr kumimoji="0" sz="1800" b="0" i="0" u="none" strike="noStrike" kern="0" cap="none" spc="0" normalizeH="0" baseline="0" noProof="0" dirty="0">
                <a:ln>
                  <a:noFill/>
                </a:ln>
                <a:solidFill>
                  <a:srgbClr val="000000"/>
                </a:solidFill>
                <a:effectLst/>
                <a:uLnTx/>
                <a:uFillTx/>
                <a:latin typeface="Menlo"/>
                <a:sym typeface="Menlo"/>
              </a:rPr>
              <a:t>;</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 </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a:p>
            <a:pPr marL="0" marR="0" lvl="0" indent="0" algn="l" defTabSz="344804" rtl="0" eaLnBrk="1" fontAlgn="auto" latinLnBrk="0" hangingPunct="0">
              <a:lnSpc>
                <a:spcPct val="100000"/>
              </a:lnSpc>
              <a:spcBef>
                <a:spcPts val="0"/>
              </a:spcBef>
              <a:spcAft>
                <a:spcPts val="0"/>
              </a:spcAft>
              <a:buClrTx/>
              <a:buSzTx/>
              <a:buFontTx/>
              <a:buNone/>
              <a:tabLst>
                <a:tab pos="342900" algn="l"/>
              </a:tabLst>
              <a:defRPr sz="1800">
                <a:solidFill>
                  <a:srgbClr val="008400"/>
                </a:solidFill>
                <a:latin typeface="Menlo"/>
                <a:ea typeface="Menlo"/>
                <a:cs typeface="Menlo"/>
                <a:sym typeface="Menlo"/>
              </a:defRPr>
            </a:pPr>
            <a:r>
              <a:rPr kumimoji="0" sz="1800" b="0" i="0" u="none" strike="noStrike" kern="0" cap="none" spc="0" normalizeH="0" baseline="0" noProof="0" dirty="0">
                <a:ln>
                  <a:noFill/>
                </a:ln>
                <a:solidFill>
                  <a:srgbClr val="000000"/>
                </a:solidFill>
                <a:effectLst/>
                <a:uLnTx/>
                <a:uFillTx/>
                <a:latin typeface="Menlo"/>
                <a:sym typeface="Menlo"/>
              </a:rPr>
              <a:t>} </a:t>
            </a:r>
            <a:r>
              <a:rPr kumimoji="0" sz="1800" b="0" i="0" u="none" strike="noStrike" kern="0" cap="none" spc="0" normalizeH="0" baseline="0" noProof="0" dirty="0">
                <a:ln>
                  <a:noFill/>
                </a:ln>
                <a:solidFill>
                  <a:srgbClr val="008400"/>
                </a:solidFill>
                <a:effectLst/>
                <a:uLnTx/>
                <a:uFillTx/>
                <a:latin typeface="Menlo"/>
                <a:sym typeface="Menlo"/>
              </a:rPr>
              <a:t>// end Pair</a:t>
            </a:r>
            <a:endParaRPr kumimoji="0" sz="1800" b="0" i="0" u="none" strike="noStrike" kern="0" cap="none" spc="0" normalizeH="0" baseline="0" noProof="0" dirty="0">
              <a:ln>
                <a:noFill/>
              </a:ln>
              <a:solidFill>
                <a:srgbClr val="000000"/>
              </a:solidFill>
              <a:effectLst/>
              <a:uLnTx/>
              <a:uFillTx/>
              <a:latin typeface="Helvetica"/>
              <a:ea typeface="+mj-ea"/>
              <a:cs typeface="Helvetica"/>
              <a:sym typeface="Helvetica"/>
            </a:endParaRPr>
          </a:p>
        </p:txBody>
      </p:sp>
    </p:spTree>
    <p:extLst>
      <p:ext uri="{BB962C8B-B14F-4D97-AF65-F5344CB8AC3E}">
        <p14:creationId xmlns:p14="http://schemas.microsoft.com/office/powerpoint/2010/main" val="301060491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1"/>
          <p:cNvSpPr txBox="1">
            <a:spLocks noGrp="1"/>
          </p:cNvSpPr>
          <p:nvPr>
            <p:ph type="title"/>
          </p:nvPr>
        </p:nvSpPr>
        <p:spPr>
          <a:xfrm>
            <a:off x="258232" y="113016"/>
            <a:ext cx="8513234" cy="816042"/>
          </a:xfrm>
          <a:prstGeom prst="rect">
            <a:avLst/>
          </a:prstGeom>
        </p:spPr>
        <p:txBody>
          <a:bodyPr>
            <a:normAutofit fontScale="90000"/>
          </a:bodyPr>
          <a:lstStyle/>
          <a:p>
            <a:r>
              <a:rPr lang="en-US" dirty="0"/>
              <a:t>Multiple</a:t>
            </a:r>
            <a:r>
              <a:rPr dirty="0"/>
              <a:t> Generic Type</a:t>
            </a:r>
            <a:r>
              <a:rPr lang="en-US" dirty="0"/>
              <a:t>s</a:t>
            </a:r>
            <a:endParaRPr dirty="0"/>
          </a:p>
        </p:txBody>
      </p:sp>
      <p:sp>
        <p:nvSpPr>
          <p:cNvPr id="54" name="Content Placeholder 2"/>
          <p:cNvSpPr txBox="1">
            <a:spLocks noGrp="1"/>
          </p:cNvSpPr>
          <p:nvPr>
            <p:ph type="body" idx="1"/>
          </p:nvPr>
        </p:nvSpPr>
        <p:spPr>
          <a:xfrm>
            <a:off x="400049" y="1128769"/>
            <a:ext cx="8229601" cy="5031976"/>
          </a:xfrm>
          <a:prstGeom prst="rect">
            <a:avLst/>
          </a:prstGeom>
        </p:spPr>
        <p:txBody>
          <a:bodyPr>
            <a:normAutofit/>
          </a:bodyPr>
          <a:lstStyle/>
          <a:p>
            <a:r>
              <a:rPr dirty="0"/>
              <a:t>Each represents actual data type specified by the client when it instantiates object of the class</a:t>
            </a:r>
            <a:endParaRPr lang="en-US" dirty="0"/>
          </a:p>
          <a:p>
            <a:r>
              <a:rPr lang="en-US" dirty="0"/>
              <a:t>Example | class Pair</a:t>
            </a:r>
          </a:p>
          <a:p>
            <a:pPr marL="609600" lvl="1" indent="0" defTabSz="344804">
              <a:lnSpc>
                <a:spcPct val="150000"/>
              </a:lnSpc>
              <a:buNone/>
              <a:tabLst>
                <a:tab pos="342900" algn="l"/>
              </a:tabLst>
              <a:defRPr sz="1800">
                <a:latin typeface="Menlo"/>
                <a:ea typeface="Menlo"/>
                <a:cs typeface="Menlo"/>
                <a:sym typeface="Menlo"/>
              </a:defRPr>
            </a:pPr>
            <a:r>
              <a:rPr lang="en-US" sz="1800" dirty="0">
                <a:latin typeface="Menlo"/>
                <a:sym typeface="Menlo"/>
              </a:rPr>
              <a:t>Name joe = </a:t>
            </a:r>
            <a:r>
              <a:rPr lang="en-US" sz="1800" dirty="0">
                <a:solidFill>
                  <a:srgbClr val="BA2DA2"/>
                </a:solidFill>
                <a:latin typeface="Menlo"/>
                <a:sym typeface="Menlo"/>
              </a:rPr>
              <a:t>new</a:t>
            </a:r>
            <a:r>
              <a:rPr lang="en-US" sz="1800" dirty="0">
                <a:latin typeface="Menlo"/>
                <a:sym typeface="Menlo"/>
              </a:rPr>
              <a:t> Name(</a:t>
            </a:r>
            <a:r>
              <a:rPr lang="en-US" sz="1800" dirty="0">
                <a:solidFill>
                  <a:srgbClr val="D12F1B"/>
                </a:solidFill>
                <a:latin typeface="Menlo"/>
                <a:sym typeface="Menlo"/>
              </a:rPr>
              <a:t>"Joe"</a:t>
            </a:r>
            <a:r>
              <a:rPr lang="en-US" sz="1800" dirty="0">
                <a:latin typeface="Menlo"/>
                <a:sym typeface="Menlo"/>
              </a:rPr>
              <a:t>, </a:t>
            </a:r>
            <a:r>
              <a:rPr lang="en-US" sz="1800" dirty="0">
                <a:solidFill>
                  <a:srgbClr val="D12F1B"/>
                </a:solidFill>
                <a:latin typeface="Menlo"/>
                <a:sym typeface="Menlo"/>
              </a:rPr>
              <a:t>"Java"</a:t>
            </a:r>
            <a:r>
              <a:rPr lang="en-US" sz="1800" dirty="0">
                <a:latin typeface="Menlo"/>
                <a:sym typeface="Menlo"/>
              </a:rPr>
              <a:t>);</a:t>
            </a:r>
            <a:endParaRPr lang="en-US" sz="1800" dirty="0">
              <a:latin typeface="Helvetica"/>
              <a:cs typeface="Helvetica"/>
              <a:sym typeface="Helvetica"/>
            </a:endParaRPr>
          </a:p>
          <a:p>
            <a:pPr marL="609600" lvl="1" indent="0" defTabSz="344804">
              <a:lnSpc>
                <a:spcPct val="150000"/>
              </a:lnSpc>
              <a:buNone/>
              <a:tabLst>
                <a:tab pos="342900" algn="l"/>
              </a:tabLst>
              <a:defRPr sz="1800">
                <a:latin typeface="Menlo"/>
                <a:ea typeface="Menlo"/>
                <a:cs typeface="Menlo"/>
                <a:sym typeface="Menlo"/>
              </a:defRPr>
            </a:pPr>
            <a:r>
              <a:rPr lang="en-US" sz="1800" dirty="0">
                <a:latin typeface="Menlo"/>
                <a:sym typeface="Menlo"/>
              </a:rPr>
              <a:t>String </a:t>
            </a:r>
            <a:r>
              <a:rPr lang="en-US" sz="1800" dirty="0" err="1">
                <a:latin typeface="Menlo"/>
                <a:sym typeface="Menlo"/>
              </a:rPr>
              <a:t>joePhone</a:t>
            </a:r>
            <a:r>
              <a:rPr lang="en-US" sz="1800" dirty="0">
                <a:latin typeface="Menlo"/>
                <a:sym typeface="Menlo"/>
              </a:rPr>
              <a:t> = </a:t>
            </a:r>
            <a:r>
              <a:rPr lang="en-US" sz="1800" dirty="0">
                <a:solidFill>
                  <a:srgbClr val="D12F1B"/>
                </a:solidFill>
                <a:latin typeface="Menlo"/>
                <a:sym typeface="Menlo"/>
              </a:rPr>
              <a:t>"(401) 555-1234"</a:t>
            </a:r>
            <a:r>
              <a:rPr lang="en-US" sz="1800" dirty="0">
                <a:latin typeface="Menlo"/>
                <a:sym typeface="Menlo"/>
              </a:rPr>
              <a:t>;</a:t>
            </a:r>
            <a:endParaRPr lang="en-US" sz="1800" dirty="0">
              <a:latin typeface="Helvetica"/>
              <a:cs typeface="Helvetica"/>
              <a:sym typeface="Helvetica"/>
            </a:endParaRPr>
          </a:p>
          <a:p>
            <a:pPr marL="609600" lvl="1" indent="0" defTabSz="344804">
              <a:lnSpc>
                <a:spcPct val="150000"/>
              </a:lnSpc>
              <a:buNone/>
              <a:tabLst>
                <a:tab pos="342900" algn="l"/>
              </a:tabLst>
              <a:defRPr sz="1800">
                <a:latin typeface="Menlo"/>
                <a:ea typeface="Menlo"/>
                <a:cs typeface="Menlo"/>
                <a:sym typeface="Menlo"/>
              </a:defRPr>
            </a:pPr>
            <a:r>
              <a:rPr lang="en-US" sz="1800" dirty="0">
                <a:latin typeface="Menlo"/>
                <a:sym typeface="Menlo"/>
              </a:rPr>
              <a:t>Pair&lt;Name, String&gt; </a:t>
            </a:r>
            <a:r>
              <a:rPr lang="en-US" sz="1800" dirty="0" err="1">
                <a:latin typeface="Menlo"/>
                <a:sym typeface="Menlo"/>
              </a:rPr>
              <a:t>joeEntry</a:t>
            </a:r>
            <a:r>
              <a:rPr lang="en-US" sz="1800" dirty="0">
                <a:latin typeface="Menlo"/>
                <a:sym typeface="Menlo"/>
              </a:rPr>
              <a:t> = </a:t>
            </a:r>
            <a:r>
              <a:rPr lang="en-US" sz="1800" dirty="0">
                <a:solidFill>
                  <a:srgbClr val="BA2DA2"/>
                </a:solidFill>
                <a:latin typeface="Menlo"/>
                <a:sym typeface="Menlo"/>
              </a:rPr>
              <a:t>new</a:t>
            </a:r>
            <a:r>
              <a:rPr lang="en-US" sz="1800" dirty="0">
                <a:latin typeface="Menlo"/>
                <a:sym typeface="Menlo"/>
              </a:rPr>
              <a:t> Pair&lt;&gt;(joe, </a:t>
            </a:r>
            <a:r>
              <a:rPr lang="en-US" sz="1800" dirty="0" err="1">
                <a:latin typeface="Menlo"/>
                <a:sym typeface="Menlo"/>
              </a:rPr>
              <a:t>joePhone</a:t>
            </a:r>
            <a:r>
              <a:rPr lang="en-US" sz="1800" dirty="0">
                <a:latin typeface="Menlo"/>
                <a:sym typeface="Menlo"/>
              </a:rPr>
              <a:t>);</a:t>
            </a:r>
            <a:endParaRPr lang="en-US" sz="1800" dirty="0">
              <a:latin typeface="Helvetica"/>
              <a:cs typeface="Helvetica"/>
              <a:sym typeface="Helvetica"/>
            </a:endParaRPr>
          </a:p>
          <a:p>
            <a:pPr marL="609600" lvl="1" indent="0" defTabSz="344804">
              <a:lnSpc>
                <a:spcPct val="150000"/>
              </a:lnSpc>
              <a:buNone/>
              <a:tabLst>
                <a:tab pos="342900" algn="l"/>
              </a:tabLst>
              <a:defRPr sz="1800">
                <a:latin typeface="Menlo"/>
                <a:ea typeface="Menlo"/>
                <a:cs typeface="Menlo"/>
                <a:sym typeface="Menlo"/>
              </a:defRPr>
            </a:pPr>
            <a:r>
              <a:rPr lang="en-US" sz="1800" dirty="0" err="1">
                <a:latin typeface="Menlo"/>
                <a:sym typeface="Menlo"/>
              </a:rPr>
              <a:t>System.out.println</a:t>
            </a:r>
            <a:r>
              <a:rPr lang="en-US" sz="1800" dirty="0">
                <a:latin typeface="Menlo"/>
                <a:sym typeface="Menlo"/>
              </a:rPr>
              <a:t>(</a:t>
            </a:r>
            <a:r>
              <a:rPr lang="en-US" sz="1800" dirty="0" err="1">
                <a:latin typeface="Menlo"/>
                <a:sym typeface="Menlo"/>
              </a:rPr>
              <a:t>joeEntry</a:t>
            </a:r>
            <a:r>
              <a:rPr lang="en-US" sz="1800" dirty="0">
                <a:latin typeface="Menlo"/>
                <a:sym typeface="Menlo"/>
              </a:rPr>
              <a:t>);</a:t>
            </a:r>
            <a:endParaRPr lang="en-US" sz="1800" dirty="0">
              <a:latin typeface="Helvetica"/>
              <a:cs typeface="Helvetica"/>
              <a:sym typeface="Helvetica"/>
            </a:endParaRPr>
          </a:p>
        </p:txBody>
      </p:sp>
    </p:spTree>
    <p:extLst>
      <p:ext uri="{BB962C8B-B14F-4D97-AF65-F5344CB8AC3E}">
        <p14:creationId xmlns:p14="http://schemas.microsoft.com/office/powerpoint/2010/main" val="378394965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4"/>
          <p:cNvSpPr txBox="1">
            <a:spLocks noChangeArrowheads="1"/>
          </p:cNvSpPr>
          <p:nvPr/>
        </p:nvSpPr>
        <p:spPr bwMode="auto">
          <a:xfrm>
            <a:off x="457200" y="1063900"/>
            <a:ext cx="8004413" cy="5401479"/>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1" i="0" u="none" strike="noStrike" kern="1200" cap="none" spc="0" normalizeH="0" baseline="0" noProof="0" dirty="0">
                <a:ln>
                  <a:noFill/>
                </a:ln>
                <a:solidFill>
                  <a:prstClr val="black"/>
                </a:solidFill>
                <a:effectLst/>
                <a:uLnTx/>
                <a:uFillTx/>
                <a:latin typeface="Arial" charset="0"/>
                <a:ea typeface="+mn-ea"/>
                <a:cs typeface="Helvetica"/>
                <a:sym typeface="Arial"/>
              </a:rPr>
              <a:t>Generic method: </a:t>
            </a: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method with a type variable </a:t>
            </a:r>
          </a:p>
          <a:p>
            <a:pPr marL="236538" marR="0" lvl="2"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Can be defined inside </a:t>
            </a:r>
            <a:r>
              <a:rPr kumimoji="0" lang="en-US" sz="2400" b="0" i="0" u="none" strike="noStrike" kern="1200" cap="none" spc="0" normalizeH="0" baseline="0" noProof="0" dirty="0">
                <a:ln>
                  <a:noFill/>
                </a:ln>
                <a:solidFill>
                  <a:srgbClr val="FF0000"/>
                </a:solidFill>
                <a:effectLst/>
                <a:uLnTx/>
                <a:uFillTx/>
                <a:latin typeface="Arial" charset="0"/>
                <a:ea typeface="+mn-ea"/>
                <a:cs typeface="Helvetica"/>
                <a:sym typeface="Arial"/>
              </a:rPr>
              <a:t>non-generic</a:t>
            </a: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 classes </a:t>
            </a: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Example: Want to declare a method that can print an array of any type: </a:t>
            </a:r>
            <a:endParaRPr kumimoji="0" lang="en-US" sz="2400" b="0" i="0" u="none" strike="noStrike" kern="1200" cap="none" spc="0" normalizeH="0" baseline="0" noProof="0" dirty="0">
              <a:ln>
                <a:noFill/>
              </a:ln>
              <a:solidFill>
                <a:prstClr val="black"/>
              </a:solidFill>
              <a:effectLst/>
              <a:uLnTx/>
              <a:uFillTx/>
              <a:latin typeface="Courier New" pitchFamily="49" charset="0"/>
              <a:ea typeface="+mn-ea"/>
              <a:cs typeface="Helvetica"/>
              <a:sym typeface="Arial"/>
            </a:endParaRPr>
          </a:p>
          <a:p>
            <a:pPr marL="693738" marR="0" lvl="1" indent="-236538" algn="l" defTabSz="914400" rtl="0" eaLnBrk="1" fontAlgn="base" latinLnBrk="0" hangingPunct="1">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public class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Helvetica"/>
                <a:sym typeface="Arial"/>
              </a:rPr>
              <a:t>ArrayUtil</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Prints all elements in an array.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Helvetica"/>
                <a:sym typeface="Arial"/>
              </a:rPr>
              <a:t>param</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 the array to print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public static </a:t>
            </a: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Helvetica"/>
                <a:sym typeface="Arial"/>
              </a:rPr>
              <a:t>&lt;T&gt;</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void print(</a:t>
            </a: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Helvetica"/>
                <a:sym typeface="Arial"/>
              </a:rPr>
              <a:t>T</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 .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a:t>
            </a:r>
            <a:endParaRPr kumimoji="0" lang="en-US" sz="1800" b="1" i="0" u="none" strike="noStrike" kern="1200" cap="none" spc="0" normalizeH="0" baseline="0" noProof="0" dirty="0">
              <a:ln>
                <a:noFill/>
              </a:ln>
              <a:solidFill>
                <a:srgbClr val="6E7069"/>
              </a:solidFill>
              <a:effectLst/>
              <a:uLnTx/>
              <a:uFillTx/>
              <a:latin typeface="Arial" charset="0"/>
              <a:ea typeface="+mn-ea"/>
              <a:cs typeface="Helvetica"/>
              <a:sym typeface="Arial"/>
            </a:endParaRPr>
          </a:p>
        </p:txBody>
      </p:sp>
      <p:sp>
        <p:nvSpPr>
          <p:cNvPr id="5" name="Title 1"/>
          <p:cNvSpPr txBox="1">
            <a:spLocks/>
          </p:cNvSpPr>
          <p:nvPr/>
        </p:nvSpPr>
        <p:spPr>
          <a:xfrm>
            <a:off x="457200" y="223969"/>
            <a:ext cx="8229600" cy="718986"/>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rPr>
              <a:t>Generic Methods</a:t>
            </a:r>
          </a:p>
        </p:txBody>
      </p:sp>
    </p:spTree>
    <p:extLst>
      <p:ext uri="{BB962C8B-B14F-4D97-AF65-F5344CB8AC3E}">
        <p14:creationId xmlns:p14="http://schemas.microsoft.com/office/powerpoint/2010/main" val="3010376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4"/>
          <p:cNvSpPr txBox="1">
            <a:spLocks noChangeArrowheads="1"/>
          </p:cNvSpPr>
          <p:nvPr/>
        </p:nvSpPr>
        <p:spPr bwMode="auto">
          <a:xfrm>
            <a:off x="123291" y="1253416"/>
            <a:ext cx="7967414" cy="4339650"/>
          </a:xfrm>
          <a:prstGeom prst="rect">
            <a:avLst/>
          </a:prstGeom>
          <a:noFill/>
          <a:ln w="9525">
            <a:noFill/>
            <a:miter lim="800000"/>
            <a:headEnd/>
            <a:tailEnd/>
          </a:ln>
        </p:spPr>
        <p:txBody>
          <a:bodyPr wrap="square">
            <a:spAutoFit/>
          </a:bodyPr>
          <a:lstStyle/>
          <a:p>
            <a:pPr marL="8001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Often easier to see how to implement a generic method by starting with a concrete example; e.g. print the elements in an array of </a:t>
            </a:r>
            <a:r>
              <a:rPr kumimoji="0" lang="en-US" sz="2400" b="0" i="1" u="none" strike="noStrike" kern="1200" cap="none" spc="0" normalizeH="0" baseline="0" noProof="0" dirty="0">
                <a:ln>
                  <a:noFill/>
                </a:ln>
                <a:solidFill>
                  <a:prstClr val="black"/>
                </a:solidFill>
                <a:effectLst/>
                <a:uLnTx/>
                <a:uFillTx/>
                <a:latin typeface="Arial" charset="0"/>
                <a:ea typeface="+mn-ea"/>
                <a:cs typeface="Helvetica"/>
                <a:sym typeface="Arial"/>
              </a:rPr>
              <a:t>strings</a:t>
            </a: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 </a:t>
            </a:r>
            <a:b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br>
            <a:endPar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endParaRPr>
          </a:p>
          <a:p>
            <a:pPr marL="45720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public class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Helvetica"/>
                <a:sym typeface="Arial"/>
              </a:rPr>
              <a:t>ArrayUtil</a:t>
            </a:r>
            <a:endPar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endParaRPr>
          </a:p>
          <a:p>
            <a:pPr marL="457200" marR="0" lvl="2"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public static void print(String[] a) </a:t>
            </a:r>
            <a:b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b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b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b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for (String e : a) </a:t>
            </a:r>
            <a:b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b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Helvetica"/>
                <a:sym typeface="Arial"/>
              </a:rPr>
              <a:t>System.out.print</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(e + " "); </a:t>
            </a:r>
            <a:b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b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Helvetica"/>
                <a:sym typeface="Arial"/>
              </a:rPr>
              <a:t>System.out.println</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p>
          <a:p>
            <a:pPr marL="457200" marR="0" lvl="1"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 . .</a:t>
            </a:r>
            <a:b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b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a:t>
            </a:r>
            <a:r>
              <a:rPr kumimoji="0" lang="en-US" sz="1800" b="1" i="0" u="none" strike="noStrike" kern="1200" cap="none" spc="0" normalizeH="0" baseline="0" noProof="0" dirty="0">
                <a:ln>
                  <a:noFill/>
                </a:ln>
                <a:solidFill>
                  <a:srgbClr val="6E7069"/>
                </a:solidFill>
                <a:effectLst/>
                <a:uLnTx/>
                <a:uFillTx/>
                <a:latin typeface="Arial" charset="0"/>
                <a:ea typeface="+mn-ea"/>
                <a:cs typeface="Helvetica"/>
                <a:sym typeface="Arial"/>
              </a:rPr>
              <a:t> </a:t>
            </a:r>
          </a:p>
        </p:txBody>
      </p:sp>
      <p:sp>
        <p:nvSpPr>
          <p:cNvPr id="4" name="Title 1"/>
          <p:cNvSpPr txBox="1">
            <a:spLocks/>
          </p:cNvSpPr>
          <p:nvPr/>
        </p:nvSpPr>
        <p:spPr>
          <a:xfrm>
            <a:off x="457200" y="319592"/>
            <a:ext cx="8229600" cy="809961"/>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rPr>
              <a:t>Implement a Generic Method </a:t>
            </a:r>
            <a:r>
              <a:rPr kumimoji="0" lang="en-US" sz="32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rPr>
              <a:t>(1 of 3) </a:t>
            </a:r>
            <a:endParaRPr kumimoji="0" lang="en-US" sz="40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endParaRPr>
          </a:p>
        </p:txBody>
      </p:sp>
    </p:spTree>
    <p:extLst>
      <p:ext uri="{BB962C8B-B14F-4D97-AF65-F5344CB8AC3E}">
        <p14:creationId xmlns:p14="http://schemas.microsoft.com/office/powerpoint/2010/main" val="3992968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4"/>
          <p:cNvSpPr txBox="1">
            <a:spLocks noChangeArrowheads="1"/>
          </p:cNvSpPr>
          <p:nvPr/>
        </p:nvSpPr>
        <p:spPr bwMode="auto">
          <a:xfrm>
            <a:off x="457200" y="1282118"/>
            <a:ext cx="8229600" cy="4000500"/>
          </a:xfrm>
          <a:prstGeom prst="rect">
            <a:avLst/>
          </a:prstGeom>
          <a:noFill/>
          <a:ln w="9525">
            <a:noFill/>
            <a:miter lim="800000"/>
            <a:headEnd/>
            <a:tailEnd/>
          </a:ln>
        </p:spPr>
        <p:txBody>
          <a:bodyPr wrap="square">
            <a:spAutoFit/>
          </a:bodyPr>
          <a:lstStyle/>
          <a:p>
            <a:pPr marL="179388" marR="0" lvl="0" indent="-179388" algn="l" defTabSz="914400" rtl="0" eaLnBrk="1" fontAlgn="base" latinLnBrk="0" hangingPunct="1">
              <a:lnSpc>
                <a:spcPct val="100000"/>
              </a:lnSpc>
              <a:spcBef>
                <a:spcPts val="1200"/>
              </a:spcBef>
              <a:spcAft>
                <a:spcPct val="0"/>
              </a:spcAft>
              <a:buClrTx/>
              <a:buSzTx/>
              <a:buFont typeface="Arial" charset="0"/>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In order to make the method into a generic method:</a:t>
            </a:r>
          </a:p>
          <a:p>
            <a:pPr marL="636588" marR="0" lvl="1" indent="-179388" algn="l" defTabSz="914400" rtl="0" eaLnBrk="1" fontAlgn="base" latinLnBrk="0" hangingPunct="1">
              <a:lnSpc>
                <a:spcPct val="100000"/>
              </a:lnSpc>
              <a:spcBef>
                <a:spcPts val="1200"/>
              </a:spcBef>
              <a:spcAft>
                <a:spcPct val="0"/>
              </a:spcAft>
              <a:buClrTx/>
              <a:buSzTx/>
              <a:buFont typeface="Arial" charset="0"/>
              <a:buChar char="•"/>
              <a:tabLst/>
              <a:defRPr/>
            </a:pPr>
            <a:r>
              <a:rPr kumimoji="0" lang="en-US" sz="2000" b="0" i="1" u="none" strike="noStrike" kern="1200" cap="none" spc="0" normalizeH="0" baseline="0" noProof="0" dirty="0">
                <a:ln>
                  <a:noFill/>
                </a:ln>
                <a:solidFill>
                  <a:prstClr val="black"/>
                </a:solidFill>
                <a:effectLst/>
                <a:uLnTx/>
                <a:uFillTx/>
                <a:latin typeface="Arial" charset="0"/>
                <a:ea typeface="+mn-ea"/>
                <a:cs typeface="Helvetica"/>
                <a:sym typeface="Arial"/>
              </a:rPr>
              <a:t>Replace </a:t>
            </a:r>
            <a:r>
              <a:rPr kumimoji="0" lang="en-US" sz="2000" b="0" i="1"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sym typeface="Arial"/>
              </a:rPr>
              <a:t>String </a:t>
            </a:r>
            <a:r>
              <a:rPr kumimoji="0" lang="en-US" sz="2000" b="0" i="1" u="none" strike="noStrike" kern="1200" cap="none" spc="0" normalizeH="0" baseline="0" noProof="0" dirty="0">
                <a:ln>
                  <a:noFill/>
                </a:ln>
                <a:solidFill>
                  <a:prstClr val="black"/>
                </a:solidFill>
                <a:effectLst/>
                <a:uLnTx/>
                <a:uFillTx/>
                <a:latin typeface="Arial" charset="0"/>
                <a:ea typeface="+mn-ea"/>
                <a:cs typeface="Helvetica"/>
                <a:sym typeface="Arial"/>
              </a:rPr>
              <a:t>with a type parameter, say </a:t>
            </a:r>
            <a:r>
              <a:rPr kumimoji="0" lang="en-US" sz="2000" b="0" i="1"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sym typeface="Arial"/>
              </a:rPr>
              <a:t>E</a:t>
            </a:r>
            <a:r>
              <a:rPr kumimoji="0" lang="en-US" sz="2000" b="0" i="1" u="none" strike="noStrike" kern="1200" cap="none" spc="0" normalizeH="0" baseline="0" noProof="0" dirty="0">
                <a:ln>
                  <a:noFill/>
                </a:ln>
                <a:solidFill>
                  <a:prstClr val="black"/>
                </a:solidFill>
                <a:effectLst/>
                <a:uLnTx/>
                <a:uFillTx/>
                <a:latin typeface="Arial" charset="0"/>
                <a:ea typeface="+mn-ea"/>
                <a:cs typeface="Helvetica"/>
                <a:sym typeface="Arial"/>
              </a:rPr>
              <a:t>, to denote the element type</a:t>
            </a:r>
          </a:p>
          <a:p>
            <a:pPr marL="636588" marR="0" lvl="1" indent="-179388" algn="l" defTabSz="914400" rtl="0" eaLnBrk="1" fontAlgn="base" latinLnBrk="0" hangingPunct="1">
              <a:lnSpc>
                <a:spcPct val="100000"/>
              </a:lnSpc>
              <a:spcBef>
                <a:spcPts val="1200"/>
              </a:spcBef>
              <a:spcAft>
                <a:spcPct val="0"/>
              </a:spcAft>
              <a:buClrTx/>
              <a:buSzTx/>
              <a:buFont typeface="Arial" charset="0"/>
              <a:buChar char="•"/>
              <a:tabLst/>
              <a:defRPr/>
            </a:pPr>
            <a:r>
              <a:rPr kumimoji="0" lang="en-US" sz="2000" b="0" i="1" u="none" strike="noStrike" kern="1200" cap="none" spc="0" normalizeH="0" baseline="0" noProof="0" dirty="0">
                <a:ln>
                  <a:noFill/>
                </a:ln>
                <a:solidFill>
                  <a:prstClr val="black"/>
                </a:solidFill>
                <a:effectLst/>
                <a:uLnTx/>
                <a:uFillTx/>
                <a:latin typeface="Arial" charset="0"/>
                <a:ea typeface="+mn-ea"/>
                <a:cs typeface="Helvetica"/>
                <a:sym typeface="Arial"/>
              </a:rPr>
              <a:t>Supply the type parameters between the method's modifiers and return type</a:t>
            </a:r>
            <a:endPar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endParaRPr>
          </a:p>
          <a:p>
            <a:pPr marL="457200" marR="0" lvl="2" indent="-179388" algn="l" defTabSz="914400" rtl="0" eaLnBrk="1" fontAlgn="base" latinLnBrk="0" hangingPunct="1">
              <a:lnSpc>
                <a:spcPct val="100000"/>
              </a:lnSpc>
              <a:spcBef>
                <a:spcPts val="120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public static </a:t>
            </a:r>
            <a:r>
              <a:rPr kumimoji="0" lang="en-US" sz="2000" b="1" i="0" u="none" strike="noStrike" kern="1200" cap="none" spc="0" normalizeH="0" baseline="0" noProof="0" dirty="0">
                <a:ln>
                  <a:noFill/>
                </a:ln>
                <a:solidFill>
                  <a:srgbClr val="7030A0"/>
                </a:solidFill>
                <a:effectLst/>
                <a:uLnTx/>
                <a:uFillTx/>
                <a:latin typeface="Courier New" pitchFamily="49" charset="0"/>
                <a:ea typeface="+mn-ea"/>
                <a:cs typeface="Helvetica"/>
                <a:sym typeface="Arial"/>
              </a:rPr>
              <a:t>&lt;E&gt;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void print(</a:t>
            </a:r>
            <a:r>
              <a:rPr kumimoji="0" lang="en-US" sz="2000" b="1" i="0" u="none" strike="noStrike" kern="1200" cap="none" spc="0" normalizeH="0" baseline="0" noProof="0" dirty="0">
                <a:ln>
                  <a:noFill/>
                </a:ln>
                <a:solidFill>
                  <a:srgbClr val="7030A0"/>
                </a:solidFill>
                <a:effectLst/>
                <a:uLnTx/>
                <a:uFillTx/>
                <a:latin typeface="Courier New" pitchFamily="49" charset="0"/>
                <a:cs typeface="Helvetica"/>
                <a:sym typeface="Arial"/>
              </a:rPr>
              <a:t>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for (</a:t>
            </a:r>
            <a:r>
              <a:rPr kumimoji="0" lang="en-US" sz="2000" b="1" i="0" u="none" strike="noStrike" kern="1200" cap="none" spc="0" normalizeH="0" baseline="0" noProof="0" dirty="0">
                <a:ln>
                  <a:noFill/>
                </a:ln>
                <a:solidFill>
                  <a:srgbClr val="7030A0"/>
                </a:solidFill>
                <a:effectLst/>
                <a:uLnTx/>
                <a:uFillTx/>
                <a:latin typeface="Courier New" pitchFamily="49" charset="0"/>
                <a:cs typeface="Helvetica"/>
                <a:sym typeface="Arial"/>
              </a:rPr>
              <a:t>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Helvetica"/>
                <a:sym typeface="Arial"/>
              </a:rPr>
              <a:t>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 a)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Helvetica"/>
                <a:sym typeface="Arial"/>
              </a:rPr>
              <a:t>System.out.print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(e + " ");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Helvetica"/>
                <a:sym typeface="Arial"/>
              </a:rPr>
              <a:t>System.out.println</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a:t>
            </a:r>
            <a:endParaRPr kumimoji="0" lang="en-US" sz="2000" b="0" i="0" u="none" strike="noStrike" kern="1200" cap="none" spc="0" normalizeH="0" baseline="0" noProof="0" dirty="0">
              <a:ln>
                <a:noFill/>
              </a:ln>
              <a:solidFill>
                <a:srgbClr val="6E7069"/>
              </a:solidFill>
              <a:effectLst/>
              <a:uLnTx/>
              <a:uFillTx/>
              <a:latin typeface="Arial" charset="0"/>
              <a:ea typeface="+mn-ea"/>
              <a:cs typeface="Helvetica"/>
              <a:sym typeface="Arial"/>
            </a:endParaRPr>
          </a:p>
        </p:txBody>
      </p:sp>
      <p:sp>
        <p:nvSpPr>
          <p:cNvPr id="4" name="Title 1"/>
          <p:cNvSpPr txBox="1">
            <a:spLocks/>
          </p:cNvSpPr>
          <p:nvPr/>
        </p:nvSpPr>
        <p:spPr>
          <a:xfrm>
            <a:off x="457200" y="319592"/>
            <a:ext cx="8229600" cy="79934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rPr>
              <a:t>Implement a Generic Method </a:t>
            </a:r>
            <a:r>
              <a:rPr kumimoji="0" lang="en-US" sz="32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rPr>
              <a:t>(2 of 3) </a:t>
            </a:r>
            <a:endParaRPr kumimoji="0" lang="en-US" sz="40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endParaRPr>
          </a:p>
        </p:txBody>
      </p:sp>
      <p:cxnSp>
        <p:nvCxnSpPr>
          <p:cNvPr id="3" name="Straight Arrow Connector 2"/>
          <p:cNvCxnSpPr/>
          <p:nvPr/>
        </p:nvCxnSpPr>
        <p:spPr>
          <a:xfrm>
            <a:off x="2636322" y="2493818"/>
            <a:ext cx="368135" cy="534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85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p:cNvSpPr txBox="1">
            <a:spLocks noGrp="1"/>
          </p:cNvSpPr>
          <p:nvPr>
            <p:ph type="title"/>
          </p:nvPr>
        </p:nvSpPr>
        <p:spPr>
          <a:xfrm>
            <a:off x="258233" y="190005"/>
            <a:ext cx="8513234" cy="816042"/>
          </a:xfrm>
          <a:prstGeom prst="rect">
            <a:avLst/>
          </a:prstGeom>
        </p:spPr>
        <p:txBody>
          <a:bodyPr>
            <a:normAutofit fontScale="90000"/>
          </a:bodyPr>
          <a:lstStyle/>
          <a:p>
            <a:r>
              <a:rPr lang="en-US" dirty="0"/>
              <a:t>Generics Resources</a:t>
            </a:r>
            <a:endParaRPr dirty="0"/>
          </a:p>
        </p:txBody>
      </p:sp>
      <p:sp>
        <p:nvSpPr>
          <p:cNvPr id="71" name="Content Placeholder 5"/>
          <p:cNvSpPr txBox="1">
            <a:spLocks noGrp="1"/>
          </p:cNvSpPr>
          <p:nvPr>
            <p:ph type="body" idx="1"/>
          </p:nvPr>
        </p:nvSpPr>
        <p:spPr>
          <a:xfrm>
            <a:off x="400049" y="1021278"/>
            <a:ext cx="8229601" cy="5276652"/>
          </a:xfrm>
          <a:prstGeom prst="rect">
            <a:avLst/>
          </a:prstGeom>
        </p:spPr>
        <p:txBody>
          <a:bodyPr>
            <a:normAutofit lnSpcReduction="10000"/>
          </a:bodyPr>
          <a:lstStyle/>
          <a:p>
            <a:r>
              <a:rPr lang="en-US" dirty="0">
                <a:solidFill>
                  <a:srgbClr val="FF0000"/>
                </a:solidFill>
              </a:rPr>
              <a:t>Understanding Java Generics (Must Read)</a:t>
            </a:r>
          </a:p>
          <a:p>
            <a:pPr lvl="1"/>
            <a:r>
              <a:rPr lang="en-US" sz="2000" dirty="0">
                <a:hlinkClick r:id="rId3"/>
              </a:rPr>
              <a:t>https://blogs.oracle.com/javamagazine/post/understanding-java-generics-part-1-principles-and-fundamentals</a:t>
            </a:r>
          </a:p>
          <a:p>
            <a:pPr lvl="1"/>
            <a:r>
              <a:rPr lang="en-US" sz="2000" dirty="0">
                <a:hlinkClick r:id="rId3"/>
              </a:rPr>
              <a:t>https://blogs.oracle.com/javamagazine/post/understanding-java-generics-part-2-the-hard-part</a:t>
            </a:r>
          </a:p>
          <a:p>
            <a:r>
              <a:rPr lang="en-US" dirty="0">
                <a:solidFill>
                  <a:srgbClr val="7030A0"/>
                </a:solidFill>
              </a:rPr>
              <a:t>O’Reilly: Understanding Java 8 Generics </a:t>
            </a:r>
            <a:r>
              <a:rPr lang="en-US" dirty="0"/>
              <a:t>(Video)</a:t>
            </a:r>
          </a:p>
          <a:p>
            <a:pPr lvl="1"/>
            <a:r>
              <a:rPr lang="en-US" sz="2000" dirty="0"/>
              <a:t>Watch </a:t>
            </a:r>
            <a:r>
              <a:rPr lang="en-US" sz="2000" b="1" dirty="0">
                <a:solidFill>
                  <a:srgbClr val="7030A0"/>
                </a:solidFill>
              </a:rPr>
              <a:t>Part 5: Type erasure </a:t>
            </a:r>
            <a:r>
              <a:rPr lang="en-US" sz="2000" dirty="0">
                <a:solidFill>
                  <a:schemeClr val="tx1"/>
                </a:solidFill>
              </a:rPr>
              <a:t>(as a starting point)</a:t>
            </a:r>
            <a:endParaRPr lang="en-US" sz="2000" dirty="0">
              <a:hlinkClick r:id="rId3"/>
            </a:endParaRPr>
          </a:p>
          <a:p>
            <a:pPr lvl="2"/>
            <a:r>
              <a:rPr lang="en-US" sz="1800" dirty="0"/>
              <a:t>Unavailable on YouTube, but you can access it for free as a MC student</a:t>
            </a:r>
          </a:p>
          <a:p>
            <a:pPr lvl="1"/>
            <a:r>
              <a:rPr lang="en-US" sz="2000" dirty="0"/>
              <a:t>Visit </a:t>
            </a:r>
            <a:r>
              <a:rPr lang="en-US" sz="2000" dirty="0">
                <a:hlinkClick r:id="rId4"/>
              </a:rPr>
              <a:t>https://www.oreilly.com/library/view/temporary-access/</a:t>
            </a:r>
            <a:endParaRPr lang="en-US" sz="2000" dirty="0"/>
          </a:p>
          <a:p>
            <a:pPr lvl="2"/>
            <a:r>
              <a:rPr lang="en-US" sz="1800" dirty="0"/>
              <a:t>Select </a:t>
            </a:r>
            <a:r>
              <a:rPr lang="en-US" sz="1800" b="1" dirty="0">
                <a:solidFill>
                  <a:srgbClr val="7030A0"/>
                </a:solidFill>
              </a:rPr>
              <a:t>Not listed. Click here. </a:t>
            </a:r>
            <a:r>
              <a:rPr lang="en-US" sz="1800" dirty="0"/>
              <a:t>option</a:t>
            </a:r>
          </a:p>
          <a:p>
            <a:pPr lvl="2"/>
            <a:r>
              <a:rPr lang="en-US" sz="1800" dirty="0"/>
              <a:t>Provide your MC email address </a:t>
            </a:r>
          </a:p>
        </p:txBody>
      </p:sp>
    </p:spTree>
    <p:extLst>
      <p:ext uri="{BB962C8B-B14F-4D97-AF65-F5344CB8AC3E}">
        <p14:creationId xmlns:p14="http://schemas.microsoft.com/office/powerpoint/2010/main" val="10726713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4"/>
          <p:cNvSpPr txBox="1">
            <a:spLocks noChangeArrowheads="1"/>
          </p:cNvSpPr>
          <p:nvPr/>
        </p:nvSpPr>
        <p:spPr bwMode="auto">
          <a:xfrm>
            <a:off x="457200" y="1106311"/>
            <a:ext cx="8050192" cy="4770537"/>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ct val="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When calling a generic method, you need not instantiate the type variables:</a:t>
            </a:r>
          </a:p>
          <a:p>
            <a:pPr marL="457200" marR="0" lvl="1" indent="0" algn="l" defTabSz="914400" rtl="0" eaLnBrk="1" fontAlgn="base" latinLnBrk="0" hangingPunct="1">
              <a:lnSpc>
                <a:spcPct val="100000"/>
              </a:lnSpc>
              <a:spcBef>
                <a:spcPts val="120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Rectangle[] rectangles = . . .;</a:t>
            </a:r>
            <a:b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b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Helvetica"/>
                <a:sym typeface="Arial"/>
              </a:rPr>
              <a:t>ArrayUtil.print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(rectangles);</a:t>
            </a:r>
            <a:r>
              <a:rPr kumimoji="0" lang="en-US" sz="24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 </a:t>
            </a:r>
          </a:p>
          <a:p>
            <a:pPr marL="457200" marR="0" lvl="1" indent="0" algn="l" defTabSz="914400" rtl="0" eaLnBrk="1" fontAlgn="base" latinLnBrk="0" hangingPunct="1">
              <a:lnSpc>
                <a:spcPct val="100000"/>
              </a:lnSpc>
              <a:spcBef>
                <a:spcPts val="1200"/>
              </a:spcBef>
              <a:spcAft>
                <a:spcPct val="0"/>
              </a:spcAft>
              <a:buClrTx/>
              <a:buSzTx/>
              <a:buFontTx/>
              <a:buNone/>
              <a:tabLst/>
              <a:defRPr/>
            </a:pPr>
            <a:endParaRPr kumimoji="0" lang="en-US" sz="24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endParaRP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The compiler deduces that </a:t>
            </a:r>
            <a:r>
              <a:rPr kumimoji="0" lang="en-US" sz="24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E</a:t>
            </a:r>
            <a:r>
              <a:rPr kumimoji="0" lang="en-US" sz="2400" b="0" i="0" u="none" strike="noStrike" kern="1200" cap="none" spc="0" normalizeH="0" baseline="0" noProof="0" dirty="0">
                <a:ln>
                  <a:noFill/>
                </a:ln>
                <a:solidFill>
                  <a:srgbClr val="6E7069"/>
                </a:solidFill>
                <a:effectLst/>
                <a:uLnTx/>
                <a:uFillTx/>
                <a:latin typeface="Arial" charset="0"/>
                <a:ea typeface="+mn-ea"/>
                <a:cs typeface="Helvetica"/>
                <a:sym typeface="Arial"/>
              </a:rPr>
              <a:t> </a:t>
            </a: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is </a:t>
            </a:r>
            <a:r>
              <a:rPr kumimoji="0" lang="en-US" sz="24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Rectangle</a:t>
            </a: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 </a:t>
            </a: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You can also define generic methods that are not static </a:t>
            </a: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1" i="0" u="none" strike="noStrike" kern="1200" cap="none" spc="0" normalizeH="0" baseline="0" noProof="0" dirty="0">
                <a:ln>
                  <a:noFill/>
                </a:ln>
                <a:solidFill>
                  <a:srgbClr val="7030A0"/>
                </a:solidFill>
                <a:effectLst/>
                <a:uLnTx/>
                <a:uFillTx/>
                <a:latin typeface="Arial" charset="0"/>
                <a:ea typeface="+mn-ea"/>
                <a:cs typeface="Helvetica"/>
                <a:sym typeface="Arial"/>
              </a:rPr>
              <a:t>Cannot</a:t>
            </a:r>
            <a:r>
              <a:rPr kumimoji="0" lang="en-US" sz="2400" b="0" i="0" u="none" strike="noStrike" kern="1200" cap="none" spc="0" normalizeH="0" baseline="0" noProof="0" dirty="0">
                <a:ln>
                  <a:noFill/>
                </a:ln>
                <a:solidFill>
                  <a:srgbClr val="7030A0"/>
                </a:solidFill>
                <a:effectLst/>
                <a:uLnTx/>
                <a:uFillTx/>
                <a:latin typeface="Arial" charset="0"/>
                <a:ea typeface="+mn-ea"/>
                <a:cs typeface="Helvetica"/>
                <a:sym typeface="Arial"/>
              </a:rPr>
              <a:t> replace type variables with </a:t>
            </a:r>
            <a:r>
              <a:rPr kumimoji="0" lang="en-US" sz="2400" b="1" i="0" u="none" strike="noStrike" kern="1200" cap="none" spc="0" normalizeH="0" baseline="0" noProof="0" dirty="0">
                <a:ln>
                  <a:noFill/>
                </a:ln>
                <a:solidFill>
                  <a:srgbClr val="7030A0"/>
                </a:solidFill>
                <a:effectLst/>
                <a:uLnTx/>
                <a:uFillTx/>
                <a:latin typeface="Arial" charset="0"/>
                <a:ea typeface="+mn-ea"/>
                <a:cs typeface="Helvetica"/>
                <a:sym typeface="Arial"/>
              </a:rPr>
              <a:t>primitive types </a:t>
            </a:r>
            <a:endParaRPr kumimoji="0" lang="en-US" sz="2400" b="0" i="0" u="none" strike="noStrike" kern="1200" cap="none" spc="0" normalizeH="0" baseline="0" noProof="0" dirty="0">
              <a:ln>
                <a:noFill/>
              </a:ln>
              <a:solidFill>
                <a:prstClr val="black"/>
              </a:solidFill>
              <a:effectLst/>
              <a:uLnTx/>
              <a:uFillTx/>
              <a:latin typeface="Arial" charset="0"/>
              <a:cs typeface="Helvetica"/>
              <a:sym typeface="Arial"/>
            </a:endParaRPr>
          </a:p>
          <a:p>
            <a:pPr marL="0" marR="0" lvl="8" indent="0" algn="l" defTabSz="914400" rtl="0" eaLnBrk="1" fontAlgn="base" latinLnBrk="0" hangingPunct="1">
              <a:lnSpc>
                <a:spcPct val="100000"/>
              </a:lnSpc>
              <a:spcBef>
                <a:spcPct val="5000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charset="0"/>
                <a:cs typeface="Helvetica"/>
                <a:sym typeface="Arial"/>
              </a:rPr>
              <a:t>	</a:t>
            </a: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e.g., cannot use the generic </a:t>
            </a:r>
            <a:r>
              <a:rPr kumimoji="0" lang="en-US" sz="24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print</a:t>
            </a:r>
            <a:r>
              <a:rPr kumimoji="0" lang="en-US" sz="2400" b="0" i="0" u="none" strike="noStrike" kern="1200" cap="none" spc="0" normalizeH="0" baseline="0" noProof="0" dirty="0">
                <a:ln>
                  <a:noFill/>
                </a:ln>
                <a:solidFill>
                  <a:prstClr val="black"/>
                </a:solidFill>
                <a:effectLst/>
                <a:uLnTx/>
                <a:uFillTx/>
                <a:latin typeface="Arial" charset="0"/>
                <a:ea typeface="+mn-ea"/>
                <a:cs typeface="Helvetica"/>
                <a:sym typeface="Arial"/>
              </a:rPr>
              <a:t> method to print 	an array of type </a:t>
            </a:r>
            <a:r>
              <a:rPr kumimoji="0" lang="en-US" sz="2400" b="0" i="0" u="none" strike="noStrike" kern="1200" cap="none" spc="0" normalizeH="0" baseline="0" noProof="0" dirty="0" err="1">
                <a:ln>
                  <a:noFill/>
                </a:ln>
                <a:solidFill>
                  <a:srgbClr val="6E7069"/>
                </a:solidFill>
                <a:effectLst/>
                <a:uLnTx/>
                <a:uFillTx/>
                <a:latin typeface="Courier New" pitchFamily="49" charset="0"/>
                <a:ea typeface="+mn-ea"/>
                <a:cs typeface="Helvetica"/>
                <a:sym typeface="Arial"/>
              </a:rPr>
              <a:t>int</a:t>
            </a:r>
            <a:r>
              <a:rPr kumimoji="0" lang="en-US" sz="2400" b="0" i="0" u="none" strike="noStrike" kern="1200" cap="none" spc="0" normalizeH="0" baseline="0" noProof="0" dirty="0">
                <a:ln>
                  <a:noFill/>
                </a:ln>
                <a:solidFill>
                  <a:srgbClr val="6E7069"/>
                </a:solidFill>
                <a:effectLst/>
                <a:uLnTx/>
                <a:uFillTx/>
                <a:latin typeface="Courier New" pitchFamily="49" charset="0"/>
                <a:ea typeface="+mn-ea"/>
                <a:cs typeface="Helvetica"/>
                <a:sym typeface="Arial"/>
              </a:rPr>
              <a:t>[]</a:t>
            </a:r>
            <a:r>
              <a:rPr kumimoji="0" lang="en-US" sz="2000" b="0" i="0" u="none" strike="noStrike" kern="1200" cap="none" spc="0" normalizeH="0" baseline="0" noProof="0" dirty="0">
                <a:ln>
                  <a:noFill/>
                </a:ln>
                <a:solidFill>
                  <a:prstClr val="black"/>
                </a:solidFill>
                <a:effectLst/>
                <a:uLnTx/>
                <a:uFillTx/>
                <a:latin typeface="Courier New" pitchFamily="49" charset="0"/>
                <a:ea typeface="+mn-ea"/>
                <a:cs typeface="Helvetica"/>
                <a:sym typeface="Arial"/>
              </a:rPr>
              <a:t> </a:t>
            </a:r>
          </a:p>
        </p:txBody>
      </p:sp>
      <p:sp>
        <p:nvSpPr>
          <p:cNvPr id="4" name="Title 1"/>
          <p:cNvSpPr txBox="1">
            <a:spLocks/>
          </p:cNvSpPr>
          <p:nvPr/>
        </p:nvSpPr>
        <p:spPr>
          <a:xfrm>
            <a:off x="457200" y="229945"/>
            <a:ext cx="8229600" cy="786719"/>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rPr>
              <a:t>Implement a Generic Method </a:t>
            </a:r>
            <a:r>
              <a:rPr kumimoji="0" lang="en-US" sz="32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rPr>
              <a:t>(3 of 3) </a:t>
            </a:r>
            <a:endParaRPr kumimoji="0" lang="en-US" sz="40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endParaRPr>
          </a:p>
        </p:txBody>
      </p:sp>
    </p:spTree>
    <p:extLst>
      <p:ext uri="{BB962C8B-B14F-4D97-AF65-F5344CB8AC3E}">
        <p14:creationId xmlns:p14="http://schemas.microsoft.com/office/powerpoint/2010/main" val="3267914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4"/>
          <p:cNvSpPr txBox="1">
            <a:spLocks noChangeArrowheads="1"/>
          </p:cNvSpPr>
          <p:nvPr/>
        </p:nvSpPr>
        <p:spPr bwMode="auto">
          <a:xfrm>
            <a:off x="457200" y="1106311"/>
            <a:ext cx="8050192" cy="4524315"/>
          </a:xfrm>
          <a:prstGeom prst="rect">
            <a:avLst/>
          </a:prstGeom>
          <a:noFill/>
          <a:ln w="9525">
            <a:noFill/>
            <a:miter lim="800000"/>
            <a:headEnd/>
            <a:tailEnd/>
          </a:ln>
        </p:spPr>
        <p:txBody>
          <a:bodyPr wrap="square">
            <a:spAutoFit/>
          </a:bodyPr>
          <a:lstStyle/>
          <a:p>
            <a:r>
              <a:rPr lang="en-US" sz="1800" dirty="0"/>
              <a:t>public class driver {</a:t>
            </a:r>
          </a:p>
          <a:p>
            <a:br>
              <a:rPr lang="en-US" sz="1800" dirty="0"/>
            </a:br>
            <a:r>
              <a:rPr lang="en-US" sz="1800" dirty="0"/>
              <a:t>    public static &lt;T&gt; void </a:t>
            </a:r>
            <a:r>
              <a:rPr lang="en-US" sz="1800" dirty="0" err="1"/>
              <a:t>displayArray</a:t>
            </a:r>
            <a:r>
              <a:rPr lang="en-US" sz="1800" dirty="0"/>
              <a:t>(T[] </a:t>
            </a:r>
            <a:r>
              <a:rPr lang="en-US" sz="1800" dirty="0" err="1"/>
              <a:t>anArray</a:t>
            </a:r>
            <a:r>
              <a:rPr lang="en-US" sz="1800" dirty="0"/>
              <a:t>) {</a:t>
            </a:r>
          </a:p>
          <a:p>
            <a:r>
              <a:rPr lang="en-US" sz="1800" dirty="0"/>
              <a:t>      </a:t>
            </a:r>
            <a:r>
              <a:rPr lang="en-US" sz="1800" b="1" dirty="0">
                <a:solidFill>
                  <a:srgbClr val="0070C0"/>
                </a:solidFill>
              </a:rPr>
              <a:t>// implement your code here</a:t>
            </a:r>
          </a:p>
          <a:p>
            <a:r>
              <a:rPr lang="en-US" sz="1800" dirty="0"/>
              <a:t>    } </a:t>
            </a:r>
          </a:p>
          <a:p>
            <a:br>
              <a:rPr lang="en-US" sz="1800" dirty="0"/>
            </a:br>
            <a:r>
              <a:rPr lang="en-US" sz="1800" dirty="0"/>
              <a:t>    public static void main(String[] </a:t>
            </a:r>
            <a:r>
              <a:rPr lang="en-US" sz="1800" dirty="0" err="1"/>
              <a:t>args</a:t>
            </a:r>
            <a:r>
              <a:rPr lang="en-US" sz="1800" dirty="0"/>
              <a:t>) {</a:t>
            </a:r>
            <a:br>
              <a:rPr lang="en-US" sz="1800" dirty="0"/>
            </a:br>
            <a:r>
              <a:rPr lang="en-US" sz="1800" dirty="0"/>
              <a:t>        String[] </a:t>
            </a:r>
            <a:r>
              <a:rPr lang="en-US" sz="1800" dirty="0" err="1"/>
              <a:t>stringArray</a:t>
            </a:r>
            <a:r>
              <a:rPr lang="en-US" sz="1800" dirty="0"/>
              <a:t> = { "apple", "banana", "carrot", "orange" };</a:t>
            </a:r>
          </a:p>
          <a:p>
            <a:r>
              <a:rPr lang="en-US" sz="1800" dirty="0"/>
              <a:t>        </a:t>
            </a:r>
            <a:r>
              <a:rPr lang="en-US" sz="1800" dirty="0" err="1"/>
              <a:t>System.out.print</a:t>
            </a:r>
            <a:r>
              <a:rPr lang="en-US" sz="1800" dirty="0"/>
              <a:t>("</a:t>
            </a:r>
            <a:r>
              <a:rPr lang="en-US" sz="1800" dirty="0" err="1"/>
              <a:t>stringArray</a:t>
            </a:r>
            <a:r>
              <a:rPr lang="en-US" sz="1800" dirty="0"/>
              <a:t> contains: \n");</a:t>
            </a:r>
          </a:p>
          <a:p>
            <a:r>
              <a:rPr lang="en-US" sz="1800" dirty="0"/>
              <a:t>        </a:t>
            </a:r>
            <a:r>
              <a:rPr lang="en-US" sz="1800" dirty="0" err="1"/>
              <a:t>displayArray</a:t>
            </a:r>
            <a:r>
              <a:rPr lang="en-US" sz="1800" dirty="0"/>
              <a:t>(</a:t>
            </a:r>
            <a:r>
              <a:rPr lang="en-US" sz="1800" dirty="0" err="1"/>
              <a:t>stringArray</a:t>
            </a:r>
            <a:r>
              <a:rPr lang="en-US" sz="1800" dirty="0"/>
              <a:t>);</a:t>
            </a:r>
          </a:p>
          <a:p>
            <a:br>
              <a:rPr lang="en-US" sz="1800" dirty="0"/>
            </a:br>
            <a:r>
              <a:rPr lang="en-US" sz="1800" dirty="0"/>
              <a:t>        Integer[] </a:t>
            </a:r>
            <a:r>
              <a:rPr lang="en-US" sz="1800" dirty="0" err="1"/>
              <a:t>intArray</a:t>
            </a:r>
            <a:r>
              <a:rPr lang="en-US" sz="1800" dirty="0"/>
              <a:t> = {2, 4, 6, 8, 10, 12};</a:t>
            </a:r>
          </a:p>
          <a:p>
            <a:r>
              <a:rPr lang="en-US" sz="1800" dirty="0"/>
              <a:t>        </a:t>
            </a:r>
            <a:r>
              <a:rPr lang="en-US" sz="1800" dirty="0" err="1"/>
              <a:t>System.out.print</a:t>
            </a:r>
            <a:r>
              <a:rPr lang="en-US" sz="1800" dirty="0"/>
              <a:t>("\</a:t>
            </a:r>
            <a:r>
              <a:rPr lang="en-US" sz="1800" dirty="0" err="1"/>
              <a:t>nintArray</a:t>
            </a:r>
            <a:r>
              <a:rPr lang="en-US" sz="1800" dirty="0"/>
              <a:t> contains: \n");</a:t>
            </a:r>
          </a:p>
          <a:p>
            <a:r>
              <a:rPr lang="en-US" sz="1800" dirty="0"/>
              <a:t>        </a:t>
            </a:r>
            <a:r>
              <a:rPr lang="en-US" sz="1800" dirty="0" err="1"/>
              <a:t>displayArray</a:t>
            </a:r>
            <a:r>
              <a:rPr lang="en-US" sz="1800" dirty="0"/>
              <a:t>(</a:t>
            </a:r>
            <a:r>
              <a:rPr lang="en-US" sz="1800" dirty="0" err="1"/>
              <a:t>intArray</a:t>
            </a:r>
            <a:r>
              <a:rPr lang="en-US" sz="1800" dirty="0"/>
              <a:t>);</a:t>
            </a:r>
          </a:p>
          <a:p>
            <a:r>
              <a:rPr lang="en-US" sz="1800" dirty="0"/>
              <a:t>    }</a:t>
            </a:r>
          </a:p>
          <a:p>
            <a:r>
              <a:rPr lang="en-US" sz="1800" dirty="0"/>
              <a:t>}</a:t>
            </a:r>
          </a:p>
        </p:txBody>
      </p:sp>
      <p:sp>
        <p:nvSpPr>
          <p:cNvPr id="4" name="Title 1"/>
          <p:cNvSpPr txBox="1">
            <a:spLocks/>
          </p:cNvSpPr>
          <p:nvPr/>
        </p:nvSpPr>
        <p:spPr>
          <a:xfrm>
            <a:off x="457200" y="229945"/>
            <a:ext cx="8229600" cy="786719"/>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rPr>
              <a:t>Activity</a:t>
            </a:r>
          </a:p>
        </p:txBody>
      </p:sp>
    </p:spTree>
    <p:extLst>
      <p:ext uri="{BB962C8B-B14F-4D97-AF65-F5344CB8AC3E}">
        <p14:creationId xmlns:p14="http://schemas.microsoft.com/office/powerpoint/2010/main" val="3291601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4"/>
          <p:cNvSpPr txBox="1">
            <a:spLocks noChangeArrowheads="1"/>
          </p:cNvSpPr>
          <p:nvPr/>
        </p:nvSpPr>
        <p:spPr bwMode="auto">
          <a:xfrm>
            <a:off x="457200" y="1106311"/>
            <a:ext cx="8050192" cy="5355312"/>
          </a:xfrm>
          <a:prstGeom prst="rect">
            <a:avLst/>
          </a:prstGeom>
          <a:noFill/>
          <a:ln w="9525">
            <a:noFill/>
            <a:miter lim="800000"/>
            <a:headEnd/>
            <a:tailEnd/>
          </a:ln>
        </p:spPr>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cs typeface="Helvetica"/>
                <a:sym typeface="Arial"/>
              </a:rPr>
              <a:t>public class driver {</a:t>
            </a:r>
          </a:p>
          <a:p>
            <a:pPr marL="0" marR="0" lvl="0" indent="0" algn="l" defTabSz="914400" rtl="0" eaLnBrk="1" fontAlgn="auto" latinLnBrk="0" hangingPunct="0">
              <a:lnSpc>
                <a:spcPct val="100000"/>
              </a:lnSpc>
              <a:spcBef>
                <a:spcPts val="0"/>
              </a:spcBef>
              <a:spcAft>
                <a:spcPts val="0"/>
              </a:spcAft>
              <a:buClrTx/>
              <a:buSzTx/>
              <a:buFontTx/>
              <a:buNone/>
              <a:tabLst/>
              <a:defRPr/>
            </a:pPr>
            <a:br>
              <a:rPr kumimoji="0" lang="en-US" sz="1800" b="0" i="0" u="none" strike="noStrike" kern="0" cap="none" spc="0" normalizeH="0" baseline="0" noProof="0" dirty="0">
                <a:ln>
                  <a:noFill/>
                </a:ln>
                <a:solidFill>
                  <a:srgbClr val="000000"/>
                </a:solidFill>
                <a:effectLst/>
                <a:uLnTx/>
                <a:uFillTx/>
                <a:latin typeface="Helvetica"/>
                <a:cs typeface="Helvetica"/>
                <a:sym typeface="Arial"/>
              </a:rPr>
            </a:br>
            <a:r>
              <a:rPr kumimoji="0" lang="en-US" sz="1800" b="0" i="0" u="none" strike="noStrike" kern="0" cap="none" spc="0" normalizeH="0" baseline="0" noProof="0" dirty="0">
                <a:ln>
                  <a:noFill/>
                </a:ln>
                <a:solidFill>
                  <a:srgbClr val="000000"/>
                </a:solidFill>
                <a:effectLst/>
                <a:uLnTx/>
                <a:uFillTx/>
                <a:latin typeface="Helvetica"/>
                <a:cs typeface="Helvetica"/>
                <a:sym typeface="Arial"/>
              </a:rPr>
              <a:t>    public static &lt;T&gt; void </a:t>
            </a:r>
            <a:r>
              <a:rPr kumimoji="0" lang="en-US" sz="1800" b="0" i="0" u="none" strike="noStrike" kern="0" cap="none" spc="0" normalizeH="0" baseline="0" noProof="0" dirty="0" err="1">
                <a:ln>
                  <a:noFill/>
                </a:ln>
                <a:solidFill>
                  <a:srgbClr val="000000"/>
                </a:solidFill>
                <a:effectLst/>
                <a:uLnTx/>
                <a:uFillTx/>
                <a:latin typeface="Helvetica"/>
                <a:cs typeface="Helvetica"/>
                <a:sym typeface="Arial"/>
              </a:rPr>
              <a:t>displayArray</a:t>
            </a:r>
            <a:r>
              <a:rPr kumimoji="0" lang="en-US" sz="1800" b="0" i="0" u="none" strike="noStrike" kern="0" cap="none" spc="0" normalizeH="0" baseline="0" noProof="0" dirty="0">
                <a:ln>
                  <a:noFill/>
                </a:ln>
                <a:solidFill>
                  <a:srgbClr val="000000"/>
                </a:solidFill>
                <a:effectLst/>
                <a:uLnTx/>
                <a:uFillTx/>
                <a:latin typeface="Helvetica"/>
                <a:cs typeface="Helvetica"/>
                <a:sym typeface="Arial"/>
              </a:rPr>
              <a:t>(T[] </a:t>
            </a:r>
            <a:r>
              <a:rPr kumimoji="0" lang="en-US" sz="1800" b="0" i="0" u="none" strike="noStrike" kern="0" cap="none" spc="0" normalizeH="0" baseline="0" noProof="0" dirty="0" err="1">
                <a:ln>
                  <a:noFill/>
                </a:ln>
                <a:solidFill>
                  <a:srgbClr val="000000"/>
                </a:solidFill>
                <a:effectLst/>
                <a:uLnTx/>
                <a:uFillTx/>
                <a:latin typeface="Helvetica"/>
                <a:cs typeface="Helvetica"/>
                <a:sym typeface="Arial"/>
              </a:rPr>
              <a:t>anArray</a:t>
            </a:r>
            <a:r>
              <a:rPr kumimoji="0" lang="en-US" sz="1800" b="0" i="0" u="none" strike="noStrike" kern="0" cap="none" spc="0" normalizeH="0" baseline="0" noProof="0" dirty="0">
                <a:ln>
                  <a:noFill/>
                </a:ln>
                <a:solidFill>
                  <a:srgbClr val="000000"/>
                </a:solidFill>
                <a:effectLst/>
                <a:uLnTx/>
                <a:uFillTx/>
                <a:latin typeface="Helvetica"/>
                <a:cs typeface="Helvetica"/>
                <a:sym typeface="Arial"/>
              </a:rPr>
              <a:t>)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cs typeface="Helvetica"/>
                <a:sym typeface="Arial"/>
              </a:rPr>
              <a:t>      for(T a: </a:t>
            </a:r>
            <a:r>
              <a:rPr kumimoji="0" lang="en-US" sz="1800" b="0" i="0" u="none" strike="noStrike" kern="0" cap="none" spc="0" normalizeH="0" baseline="0" noProof="0" dirty="0" err="1">
                <a:ln>
                  <a:noFill/>
                </a:ln>
                <a:solidFill>
                  <a:srgbClr val="000000"/>
                </a:solidFill>
                <a:effectLst/>
                <a:uLnTx/>
                <a:uFillTx/>
                <a:latin typeface="Helvetica"/>
                <a:cs typeface="Helvetica"/>
                <a:sym typeface="Arial"/>
              </a:rPr>
              <a:t>anArray</a:t>
            </a:r>
            <a:r>
              <a:rPr kumimoji="0" lang="en-US" sz="1800" b="0" i="0" u="none" strike="noStrike" kern="0" cap="none" spc="0" normalizeH="0" baseline="0" noProof="0" dirty="0">
                <a:ln>
                  <a:noFill/>
                </a:ln>
                <a:solidFill>
                  <a:srgbClr val="000000"/>
                </a:solidFill>
                <a:effectLst/>
                <a:uLnTx/>
                <a:uFillTx/>
                <a:latin typeface="Helvetica"/>
                <a:cs typeface="Helvetica"/>
                <a:sym typeface="Arial"/>
              </a:rPr>
              <a:t>)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cs typeface="Helvetica"/>
                <a:sym typeface="Arial"/>
              </a:rPr>
              <a:t>          </a:t>
            </a:r>
            <a:r>
              <a:rPr kumimoji="0" lang="en-US" sz="1800" b="0" i="0" u="none" strike="noStrike" kern="0" cap="none" spc="0" normalizeH="0" baseline="0" noProof="0" dirty="0" err="1">
                <a:ln>
                  <a:noFill/>
                </a:ln>
                <a:solidFill>
                  <a:srgbClr val="000000"/>
                </a:solidFill>
                <a:effectLst/>
                <a:uLnTx/>
                <a:uFillTx/>
                <a:latin typeface="Helvetica"/>
                <a:cs typeface="Helvetica"/>
                <a:sym typeface="Arial"/>
              </a:rPr>
              <a:t>System.out.println</a:t>
            </a:r>
            <a:r>
              <a:rPr kumimoji="0" lang="en-US" sz="1800" b="0" i="0" u="none" strike="noStrike" kern="0" cap="none" spc="0" normalizeH="0" baseline="0" noProof="0" dirty="0">
                <a:ln>
                  <a:noFill/>
                </a:ln>
                <a:solidFill>
                  <a:srgbClr val="000000"/>
                </a:solidFill>
                <a:effectLst/>
                <a:uLnTx/>
                <a:uFillTx/>
                <a:latin typeface="Helvetica"/>
                <a:cs typeface="Helvetica"/>
                <a:sym typeface="Arial"/>
              </a:rPr>
              <a:t>(a);</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cs typeface="Helvetica"/>
                <a:sym typeface="Arial"/>
              </a:rPr>
              <a:t>      }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cs typeface="Helvetica"/>
                <a:sym typeface="Arial"/>
              </a:rPr>
              <a:t>    } </a:t>
            </a:r>
          </a:p>
          <a:p>
            <a:pPr marL="0" marR="0" lvl="0" indent="0" algn="l" defTabSz="914400" rtl="0" eaLnBrk="1" fontAlgn="auto" latinLnBrk="0" hangingPunct="0">
              <a:lnSpc>
                <a:spcPct val="100000"/>
              </a:lnSpc>
              <a:spcBef>
                <a:spcPts val="0"/>
              </a:spcBef>
              <a:spcAft>
                <a:spcPts val="0"/>
              </a:spcAft>
              <a:buClrTx/>
              <a:buSzTx/>
              <a:buFontTx/>
              <a:buNone/>
              <a:tabLst/>
              <a:defRPr/>
            </a:pPr>
            <a:br>
              <a:rPr kumimoji="0" lang="en-US" sz="1800" b="0" i="0" u="none" strike="noStrike" kern="0" cap="none" spc="0" normalizeH="0" baseline="0" noProof="0" dirty="0">
                <a:ln>
                  <a:noFill/>
                </a:ln>
                <a:solidFill>
                  <a:srgbClr val="000000"/>
                </a:solidFill>
                <a:effectLst/>
                <a:uLnTx/>
                <a:uFillTx/>
                <a:latin typeface="Helvetica"/>
                <a:cs typeface="Helvetica"/>
                <a:sym typeface="Arial"/>
              </a:rPr>
            </a:br>
            <a:r>
              <a:rPr kumimoji="0" lang="en-US" sz="1800" b="0" i="0" u="none" strike="noStrike" kern="0" cap="none" spc="0" normalizeH="0" baseline="0" noProof="0" dirty="0">
                <a:ln>
                  <a:noFill/>
                </a:ln>
                <a:solidFill>
                  <a:srgbClr val="000000"/>
                </a:solidFill>
                <a:effectLst/>
                <a:uLnTx/>
                <a:uFillTx/>
                <a:latin typeface="Helvetica"/>
                <a:cs typeface="Helvetica"/>
                <a:sym typeface="Arial"/>
              </a:rPr>
              <a:t>    public static void main(String[] </a:t>
            </a:r>
            <a:r>
              <a:rPr kumimoji="0" lang="en-US" sz="1800" b="0" i="0" u="none" strike="noStrike" kern="0" cap="none" spc="0" normalizeH="0" baseline="0" noProof="0" dirty="0" err="1">
                <a:ln>
                  <a:noFill/>
                </a:ln>
                <a:solidFill>
                  <a:srgbClr val="000000"/>
                </a:solidFill>
                <a:effectLst/>
                <a:uLnTx/>
                <a:uFillTx/>
                <a:latin typeface="Helvetica"/>
                <a:cs typeface="Helvetica"/>
                <a:sym typeface="Arial"/>
              </a:rPr>
              <a:t>args</a:t>
            </a:r>
            <a:r>
              <a:rPr kumimoji="0" lang="en-US" sz="1800" b="0" i="0" u="none" strike="noStrike" kern="0" cap="none" spc="0" normalizeH="0" baseline="0" noProof="0" dirty="0">
                <a:ln>
                  <a:noFill/>
                </a:ln>
                <a:solidFill>
                  <a:srgbClr val="000000"/>
                </a:solidFill>
                <a:effectLst/>
                <a:uLnTx/>
                <a:uFillTx/>
                <a:latin typeface="Helvetica"/>
                <a:cs typeface="Helvetica"/>
                <a:sym typeface="Arial"/>
              </a:rPr>
              <a:t>) {</a:t>
            </a:r>
          </a:p>
          <a:p>
            <a:pPr marL="0" marR="0" lvl="0" indent="0" algn="l" defTabSz="914400" rtl="0" eaLnBrk="1" fontAlgn="auto" latinLnBrk="0" hangingPunct="0">
              <a:lnSpc>
                <a:spcPct val="100000"/>
              </a:lnSpc>
              <a:spcBef>
                <a:spcPts val="0"/>
              </a:spcBef>
              <a:spcAft>
                <a:spcPts val="0"/>
              </a:spcAft>
              <a:buClrTx/>
              <a:buSzTx/>
              <a:buFontTx/>
              <a:buNone/>
              <a:tabLst/>
              <a:defRPr/>
            </a:pPr>
            <a:br>
              <a:rPr kumimoji="0" lang="en-US" sz="1800" b="0" i="0" u="none" strike="noStrike" kern="0" cap="none" spc="0" normalizeH="0" baseline="0" noProof="0" dirty="0">
                <a:ln>
                  <a:noFill/>
                </a:ln>
                <a:solidFill>
                  <a:srgbClr val="000000"/>
                </a:solidFill>
                <a:effectLst/>
                <a:uLnTx/>
                <a:uFillTx/>
                <a:latin typeface="Helvetica"/>
                <a:cs typeface="Helvetica"/>
                <a:sym typeface="Arial"/>
              </a:rPr>
            </a:br>
            <a:r>
              <a:rPr kumimoji="0" lang="en-US" sz="1800" b="0" i="0" u="none" strike="noStrike" kern="0" cap="none" spc="0" normalizeH="0" baseline="0" noProof="0" dirty="0">
                <a:ln>
                  <a:noFill/>
                </a:ln>
                <a:solidFill>
                  <a:srgbClr val="000000"/>
                </a:solidFill>
                <a:effectLst/>
                <a:uLnTx/>
                <a:uFillTx/>
                <a:latin typeface="Helvetica"/>
                <a:cs typeface="Helvetica"/>
                <a:sym typeface="Arial"/>
              </a:rPr>
              <a:t>        String[] </a:t>
            </a:r>
            <a:r>
              <a:rPr kumimoji="0" lang="en-US" sz="1800" b="0" i="0" u="none" strike="noStrike" kern="0" cap="none" spc="0" normalizeH="0" baseline="0" noProof="0" dirty="0" err="1">
                <a:ln>
                  <a:noFill/>
                </a:ln>
                <a:solidFill>
                  <a:srgbClr val="000000"/>
                </a:solidFill>
                <a:effectLst/>
                <a:uLnTx/>
                <a:uFillTx/>
                <a:latin typeface="Helvetica"/>
                <a:cs typeface="Helvetica"/>
                <a:sym typeface="Arial"/>
              </a:rPr>
              <a:t>stringArray</a:t>
            </a:r>
            <a:r>
              <a:rPr kumimoji="0" lang="en-US" sz="1800" b="0" i="0" u="none" strike="noStrike" kern="0" cap="none" spc="0" normalizeH="0" baseline="0" noProof="0" dirty="0">
                <a:ln>
                  <a:noFill/>
                </a:ln>
                <a:solidFill>
                  <a:srgbClr val="000000"/>
                </a:solidFill>
                <a:effectLst/>
                <a:uLnTx/>
                <a:uFillTx/>
                <a:latin typeface="Helvetica"/>
                <a:cs typeface="Helvetica"/>
                <a:sym typeface="Arial"/>
              </a:rPr>
              <a:t> = { "apple", "banana", "carrot", "orange"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cs typeface="Helvetica"/>
                <a:sym typeface="Arial"/>
              </a:rPr>
              <a:t>        </a:t>
            </a:r>
            <a:r>
              <a:rPr kumimoji="0" lang="en-US" sz="1800" b="0" i="0" u="none" strike="noStrike" kern="0" cap="none" spc="0" normalizeH="0" baseline="0" noProof="0" dirty="0" err="1">
                <a:ln>
                  <a:noFill/>
                </a:ln>
                <a:solidFill>
                  <a:srgbClr val="000000"/>
                </a:solidFill>
                <a:effectLst/>
                <a:uLnTx/>
                <a:uFillTx/>
                <a:latin typeface="Helvetica"/>
                <a:cs typeface="Helvetica"/>
                <a:sym typeface="Arial"/>
              </a:rPr>
              <a:t>System.out.print</a:t>
            </a:r>
            <a:r>
              <a:rPr kumimoji="0" lang="en-US" sz="1800" b="0" i="0" u="none" strike="noStrike" kern="0" cap="none" spc="0" normalizeH="0" baseline="0" noProof="0" dirty="0">
                <a:ln>
                  <a:noFill/>
                </a:ln>
                <a:solidFill>
                  <a:srgbClr val="000000"/>
                </a:solidFill>
                <a:effectLst/>
                <a:uLnTx/>
                <a:uFillTx/>
                <a:latin typeface="Helvetica"/>
                <a:cs typeface="Helvetica"/>
                <a:sym typeface="Arial"/>
              </a:rPr>
              <a:t>("</a:t>
            </a:r>
            <a:r>
              <a:rPr kumimoji="0" lang="en-US" sz="1800" b="0" i="0" u="none" strike="noStrike" kern="0" cap="none" spc="0" normalizeH="0" baseline="0" noProof="0" dirty="0" err="1">
                <a:ln>
                  <a:noFill/>
                </a:ln>
                <a:solidFill>
                  <a:srgbClr val="000000"/>
                </a:solidFill>
                <a:effectLst/>
                <a:uLnTx/>
                <a:uFillTx/>
                <a:latin typeface="Helvetica"/>
                <a:cs typeface="Helvetica"/>
                <a:sym typeface="Arial"/>
              </a:rPr>
              <a:t>stringArray</a:t>
            </a:r>
            <a:r>
              <a:rPr kumimoji="0" lang="en-US" sz="1800" b="0" i="0" u="none" strike="noStrike" kern="0" cap="none" spc="0" normalizeH="0" baseline="0" noProof="0" dirty="0">
                <a:ln>
                  <a:noFill/>
                </a:ln>
                <a:solidFill>
                  <a:srgbClr val="000000"/>
                </a:solidFill>
                <a:effectLst/>
                <a:uLnTx/>
                <a:uFillTx/>
                <a:latin typeface="Helvetica"/>
                <a:cs typeface="Helvetica"/>
                <a:sym typeface="Arial"/>
              </a:rPr>
              <a:t> contains: \n");</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cs typeface="Helvetica"/>
                <a:sym typeface="Arial"/>
              </a:rPr>
              <a:t>        </a:t>
            </a:r>
            <a:r>
              <a:rPr kumimoji="0" lang="en-US" sz="1800" b="0" i="0" u="none" strike="noStrike" kern="0" cap="none" spc="0" normalizeH="0" baseline="0" noProof="0" dirty="0" err="1">
                <a:ln>
                  <a:noFill/>
                </a:ln>
                <a:solidFill>
                  <a:srgbClr val="000000"/>
                </a:solidFill>
                <a:effectLst/>
                <a:uLnTx/>
                <a:uFillTx/>
                <a:latin typeface="Helvetica"/>
                <a:cs typeface="Helvetica"/>
                <a:sym typeface="Arial"/>
              </a:rPr>
              <a:t>displayArray</a:t>
            </a:r>
            <a:r>
              <a:rPr kumimoji="0" lang="en-US" sz="1800" b="0" i="0" u="none" strike="noStrike" kern="0" cap="none" spc="0" normalizeH="0" baseline="0" noProof="0" dirty="0">
                <a:ln>
                  <a:noFill/>
                </a:ln>
                <a:solidFill>
                  <a:srgbClr val="000000"/>
                </a:solidFill>
                <a:effectLst/>
                <a:uLnTx/>
                <a:uFillTx/>
                <a:latin typeface="Helvetica"/>
                <a:cs typeface="Helvetica"/>
                <a:sym typeface="Arial"/>
              </a:rPr>
              <a:t>(</a:t>
            </a:r>
            <a:r>
              <a:rPr kumimoji="0" lang="en-US" sz="1800" b="0" i="0" u="none" strike="noStrike" kern="0" cap="none" spc="0" normalizeH="0" baseline="0" noProof="0" dirty="0" err="1">
                <a:ln>
                  <a:noFill/>
                </a:ln>
                <a:solidFill>
                  <a:srgbClr val="000000"/>
                </a:solidFill>
                <a:effectLst/>
                <a:uLnTx/>
                <a:uFillTx/>
                <a:latin typeface="Helvetica"/>
                <a:cs typeface="Helvetica"/>
                <a:sym typeface="Arial"/>
              </a:rPr>
              <a:t>stringArray</a:t>
            </a:r>
            <a:r>
              <a:rPr kumimoji="0" lang="en-US" sz="1800" b="0" i="0" u="none" strike="noStrike" kern="0" cap="none" spc="0" normalizeH="0" baseline="0" noProof="0" dirty="0">
                <a:ln>
                  <a:noFill/>
                </a:ln>
                <a:solidFill>
                  <a:srgbClr val="000000"/>
                </a:solidFill>
                <a:effectLst/>
                <a:uLnTx/>
                <a:uFillTx/>
                <a:latin typeface="Helvetica"/>
                <a:cs typeface="Helvetica"/>
                <a:sym typeface="Arial"/>
              </a:rPr>
              <a:t>);</a:t>
            </a:r>
          </a:p>
          <a:p>
            <a:pPr marL="0" marR="0" lvl="0" indent="0" algn="l" defTabSz="914400" rtl="0" eaLnBrk="1" fontAlgn="auto" latinLnBrk="0" hangingPunct="0">
              <a:lnSpc>
                <a:spcPct val="100000"/>
              </a:lnSpc>
              <a:spcBef>
                <a:spcPts val="0"/>
              </a:spcBef>
              <a:spcAft>
                <a:spcPts val="0"/>
              </a:spcAft>
              <a:buClrTx/>
              <a:buSzTx/>
              <a:buFontTx/>
              <a:buNone/>
              <a:tabLst/>
              <a:defRPr/>
            </a:pPr>
            <a:br>
              <a:rPr kumimoji="0" lang="en-US" sz="1800" b="0" i="0" u="none" strike="noStrike" kern="0" cap="none" spc="0" normalizeH="0" baseline="0" noProof="0" dirty="0">
                <a:ln>
                  <a:noFill/>
                </a:ln>
                <a:solidFill>
                  <a:srgbClr val="000000"/>
                </a:solidFill>
                <a:effectLst/>
                <a:uLnTx/>
                <a:uFillTx/>
                <a:latin typeface="Helvetica"/>
                <a:cs typeface="Helvetica"/>
                <a:sym typeface="Arial"/>
              </a:rPr>
            </a:br>
            <a:r>
              <a:rPr kumimoji="0" lang="en-US" sz="1800" b="0" i="0" u="none" strike="noStrike" kern="0" cap="none" spc="0" normalizeH="0" baseline="0" noProof="0" dirty="0">
                <a:ln>
                  <a:noFill/>
                </a:ln>
                <a:solidFill>
                  <a:srgbClr val="000000"/>
                </a:solidFill>
                <a:effectLst/>
                <a:uLnTx/>
                <a:uFillTx/>
                <a:latin typeface="Helvetica"/>
                <a:cs typeface="Helvetica"/>
                <a:sym typeface="Arial"/>
              </a:rPr>
              <a:t>        Integer[] </a:t>
            </a:r>
            <a:r>
              <a:rPr kumimoji="0" lang="en-US" sz="1800" b="0" i="0" u="none" strike="noStrike" kern="0" cap="none" spc="0" normalizeH="0" baseline="0" noProof="0" dirty="0" err="1">
                <a:ln>
                  <a:noFill/>
                </a:ln>
                <a:solidFill>
                  <a:srgbClr val="000000"/>
                </a:solidFill>
                <a:effectLst/>
                <a:uLnTx/>
                <a:uFillTx/>
                <a:latin typeface="Helvetica"/>
                <a:cs typeface="Helvetica"/>
                <a:sym typeface="Arial"/>
              </a:rPr>
              <a:t>intArray</a:t>
            </a:r>
            <a:r>
              <a:rPr kumimoji="0" lang="en-US" sz="1800" b="0" i="0" u="none" strike="noStrike" kern="0" cap="none" spc="0" normalizeH="0" baseline="0" noProof="0" dirty="0">
                <a:ln>
                  <a:noFill/>
                </a:ln>
                <a:solidFill>
                  <a:srgbClr val="000000"/>
                </a:solidFill>
                <a:effectLst/>
                <a:uLnTx/>
                <a:uFillTx/>
                <a:latin typeface="Helvetica"/>
                <a:cs typeface="Helvetica"/>
                <a:sym typeface="Arial"/>
              </a:rPr>
              <a:t> = {2, 4, 6, 8, 10, 12};</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cs typeface="Helvetica"/>
                <a:sym typeface="Arial"/>
              </a:rPr>
              <a:t>        </a:t>
            </a:r>
            <a:r>
              <a:rPr kumimoji="0" lang="en-US" sz="1800" b="0" i="0" u="none" strike="noStrike" kern="0" cap="none" spc="0" normalizeH="0" baseline="0" noProof="0" dirty="0" err="1">
                <a:ln>
                  <a:noFill/>
                </a:ln>
                <a:solidFill>
                  <a:srgbClr val="000000"/>
                </a:solidFill>
                <a:effectLst/>
                <a:uLnTx/>
                <a:uFillTx/>
                <a:latin typeface="Helvetica"/>
                <a:cs typeface="Helvetica"/>
                <a:sym typeface="Arial"/>
              </a:rPr>
              <a:t>System.out.print</a:t>
            </a:r>
            <a:r>
              <a:rPr kumimoji="0" lang="en-US" sz="1800" b="0" i="0" u="none" strike="noStrike" kern="0" cap="none" spc="0" normalizeH="0" baseline="0" noProof="0" dirty="0">
                <a:ln>
                  <a:noFill/>
                </a:ln>
                <a:solidFill>
                  <a:srgbClr val="000000"/>
                </a:solidFill>
                <a:effectLst/>
                <a:uLnTx/>
                <a:uFillTx/>
                <a:latin typeface="Helvetica"/>
                <a:cs typeface="Helvetica"/>
                <a:sym typeface="Arial"/>
              </a:rPr>
              <a:t>("\</a:t>
            </a:r>
            <a:r>
              <a:rPr kumimoji="0" lang="en-US" sz="1800" b="0" i="0" u="none" strike="noStrike" kern="0" cap="none" spc="0" normalizeH="0" baseline="0" noProof="0" dirty="0" err="1">
                <a:ln>
                  <a:noFill/>
                </a:ln>
                <a:solidFill>
                  <a:srgbClr val="000000"/>
                </a:solidFill>
                <a:effectLst/>
                <a:uLnTx/>
                <a:uFillTx/>
                <a:latin typeface="Helvetica"/>
                <a:cs typeface="Helvetica"/>
                <a:sym typeface="Arial"/>
              </a:rPr>
              <a:t>nintArray</a:t>
            </a:r>
            <a:r>
              <a:rPr kumimoji="0" lang="en-US" sz="1800" b="0" i="0" u="none" strike="noStrike" kern="0" cap="none" spc="0" normalizeH="0" baseline="0" noProof="0" dirty="0">
                <a:ln>
                  <a:noFill/>
                </a:ln>
                <a:solidFill>
                  <a:srgbClr val="000000"/>
                </a:solidFill>
                <a:effectLst/>
                <a:uLnTx/>
                <a:uFillTx/>
                <a:latin typeface="Helvetica"/>
                <a:cs typeface="Helvetica"/>
                <a:sym typeface="Arial"/>
              </a:rPr>
              <a:t> contains: \n");</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cs typeface="Helvetica"/>
                <a:sym typeface="Arial"/>
              </a:rPr>
              <a:t>        </a:t>
            </a:r>
            <a:r>
              <a:rPr kumimoji="0" lang="en-US" sz="1800" b="0" i="0" u="none" strike="noStrike" kern="0" cap="none" spc="0" normalizeH="0" baseline="0" noProof="0" dirty="0" err="1">
                <a:ln>
                  <a:noFill/>
                </a:ln>
                <a:solidFill>
                  <a:srgbClr val="000000"/>
                </a:solidFill>
                <a:effectLst/>
                <a:uLnTx/>
                <a:uFillTx/>
                <a:latin typeface="Helvetica"/>
                <a:cs typeface="Helvetica"/>
                <a:sym typeface="Arial"/>
              </a:rPr>
              <a:t>displayArray</a:t>
            </a:r>
            <a:r>
              <a:rPr kumimoji="0" lang="en-US" sz="1800" b="0" i="0" u="none" strike="noStrike" kern="0" cap="none" spc="0" normalizeH="0" baseline="0" noProof="0" dirty="0">
                <a:ln>
                  <a:noFill/>
                </a:ln>
                <a:solidFill>
                  <a:srgbClr val="000000"/>
                </a:solidFill>
                <a:effectLst/>
                <a:uLnTx/>
                <a:uFillTx/>
                <a:latin typeface="Helvetica"/>
                <a:cs typeface="Helvetica"/>
                <a:sym typeface="Arial"/>
              </a:rPr>
              <a:t>(</a:t>
            </a:r>
            <a:r>
              <a:rPr kumimoji="0" lang="en-US" sz="1800" b="0" i="0" u="none" strike="noStrike" kern="0" cap="none" spc="0" normalizeH="0" baseline="0" noProof="0" dirty="0" err="1">
                <a:ln>
                  <a:noFill/>
                </a:ln>
                <a:solidFill>
                  <a:srgbClr val="000000"/>
                </a:solidFill>
                <a:effectLst/>
                <a:uLnTx/>
                <a:uFillTx/>
                <a:latin typeface="Helvetica"/>
                <a:cs typeface="Helvetica"/>
                <a:sym typeface="Arial"/>
              </a:rPr>
              <a:t>intArray</a:t>
            </a:r>
            <a:r>
              <a:rPr kumimoji="0" lang="en-US" sz="1800" b="0" i="0" u="none" strike="noStrike" kern="0" cap="none" spc="0" normalizeH="0" baseline="0" noProof="0" dirty="0">
                <a:ln>
                  <a:noFill/>
                </a:ln>
                <a:solidFill>
                  <a:srgbClr val="000000"/>
                </a:solidFill>
                <a:effectLst/>
                <a:uLnTx/>
                <a:uFillTx/>
                <a:latin typeface="Helvetica"/>
                <a:cs typeface="Helvetica"/>
                <a:sym typeface="Arial"/>
              </a:rPr>
              <a:t>);</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cs typeface="Helvetica"/>
                <a:sym typeface="Arial"/>
              </a:rPr>
              <a:t>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Helvetica"/>
                <a:cs typeface="Helvetica"/>
                <a:sym typeface="Arial"/>
              </a:rPr>
              <a:t>}</a:t>
            </a:r>
          </a:p>
        </p:txBody>
      </p:sp>
      <p:sp>
        <p:nvSpPr>
          <p:cNvPr id="4" name="Title 1"/>
          <p:cNvSpPr txBox="1">
            <a:spLocks/>
          </p:cNvSpPr>
          <p:nvPr/>
        </p:nvSpPr>
        <p:spPr>
          <a:xfrm>
            <a:off x="457200" y="229945"/>
            <a:ext cx="8229600" cy="786719"/>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rPr>
              <a:t>Activity | </a:t>
            </a:r>
            <a:r>
              <a:rPr kumimoji="0" lang="en-US" sz="4000" b="1" i="0" u="none" strike="noStrike" kern="1200" cap="none" spc="0" normalizeH="0" baseline="0" noProof="0" dirty="0" err="1">
                <a:ln>
                  <a:noFill/>
                </a:ln>
                <a:solidFill>
                  <a:srgbClr val="007FA3"/>
                </a:solidFill>
                <a:effectLst/>
                <a:uLnTx/>
                <a:uFillTx/>
                <a:latin typeface="Times New Roman"/>
                <a:ea typeface="Times New Roman"/>
                <a:cs typeface="Times New Roman"/>
                <a:sym typeface="Arial"/>
              </a:rPr>
              <a:t>Solutiion</a:t>
            </a:r>
            <a:endParaRPr kumimoji="0" lang="en-US" sz="4000" b="1" i="0" u="none" strike="noStrike" kern="1200" cap="none" spc="0" normalizeH="0" baseline="0" noProof="0" dirty="0">
              <a:ln>
                <a:noFill/>
              </a:ln>
              <a:solidFill>
                <a:srgbClr val="007FA3"/>
              </a:solidFill>
              <a:effectLst/>
              <a:uLnTx/>
              <a:uFillTx/>
              <a:latin typeface="Times New Roman"/>
              <a:ea typeface="Times New Roman"/>
              <a:cs typeface="Times New Roman"/>
              <a:sym typeface="Arial"/>
            </a:endParaRPr>
          </a:p>
        </p:txBody>
      </p:sp>
    </p:spTree>
    <p:extLst>
      <p:ext uri="{BB962C8B-B14F-4D97-AF65-F5344CB8AC3E}">
        <p14:creationId xmlns:p14="http://schemas.microsoft.com/office/powerpoint/2010/main" val="239240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542" y="1837490"/>
            <a:ext cx="6144322" cy="807816"/>
          </a:xfrm>
        </p:spPr>
        <p:txBody>
          <a:bodyPr>
            <a:normAutofit fontScale="90000"/>
          </a:bodyPr>
          <a:lstStyle/>
          <a:p>
            <a:pPr algn="ctr"/>
            <a:r>
              <a:rPr lang="en-US" dirty="0"/>
              <a:t>Type Erasure</a:t>
            </a:r>
          </a:p>
        </p:txBody>
      </p:sp>
    </p:spTree>
    <p:extLst>
      <p:ext uri="{BB962C8B-B14F-4D97-AF65-F5344CB8AC3E}">
        <p14:creationId xmlns:p14="http://schemas.microsoft.com/office/powerpoint/2010/main" val="39242712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4"/>
          <p:cNvSpPr txBox="1">
            <a:spLocks noChangeArrowheads="1"/>
          </p:cNvSpPr>
          <p:nvPr/>
        </p:nvSpPr>
        <p:spPr bwMode="auto">
          <a:xfrm>
            <a:off x="457200" y="1139433"/>
            <a:ext cx="7886700" cy="4708981"/>
          </a:xfrm>
          <a:prstGeom prst="rect">
            <a:avLst/>
          </a:prstGeom>
          <a:noFill/>
          <a:ln w="9525">
            <a:noFill/>
            <a:miter lim="800000"/>
            <a:headEnd/>
            <a:tailEnd/>
          </a:ln>
        </p:spPr>
        <p:txBody>
          <a:bodyPr wrap="square">
            <a:spAutoFit/>
          </a:bodyPr>
          <a:lstStyle/>
          <a:p>
            <a:pPr marL="236538" indent="-236538" fontAlgn="base" hangingPunct="1">
              <a:spcBef>
                <a:spcPct val="50000"/>
              </a:spcBef>
              <a:spcAft>
                <a:spcPct val="0"/>
              </a:spcAft>
              <a:buFontTx/>
              <a:buChar char="•"/>
              <a:defRPr/>
            </a:pPr>
            <a:r>
              <a:rPr lang="en-US" sz="2400" kern="1200" dirty="0">
                <a:solidFill>
                  <a:prstClr val="black"/>
                </a:solidFill>
                <a:latin typeface="Arial" charset="0"/>
              </a:rPr>
              <a:t>Internally, inside the JVM, this is how Generics work</a:t>
            </a: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Generic class </a:t>
            </a:r>
            <a:r>
              <a:rPr kumimoji="0" lang="en-US" sz="2400" b="0" i="0" u="none" strike="noStrike" kern="1200" cap="none" spc="0" normalizeH="0" baseline="0" noProof="0" dirty="0">
                <a:ln>
                  <a:noFill/>
                </a:ln>
                <a:solidFill>
                  <a:srgbClr val="6E7069"/>
                </a:solidFill>
                <a:effectLst/>
                <a:uLnTx/>
                <a:uFillTx/>
                <a:latin typeface="Courier New" pitchFamily="49" charset="0"/>
                <a:ea typeface="+mn-ea"/>
                <a:cs typeface="+mn-cs"/>
              </a:rPr>
              <a:t>Pair&lt;T, S&gt; </a:t>
            </a:r>
            <a:r>
              <a:rPr kumimoji="0" lang="en-US" sz="2400" b="0" i="0" u="none" strike="noStrike" kern="1200" cap="none" spc="0" normalizeH="0" baseline="0" noProof="0" dirty="0">
                <a:ln>
                  <a:noFill/>
                </a:ln>
                <a:solidFill>
                  <a:prstClr val="black"/>
                </a:solidFill>
                <a:effectLst/>
                <a:uLnTx/>
                <a:uFillTx/>
                <a:latin typeface="Arial" charset="0"/>
                <a:ea typeface="+mn-ea"/>
                <a:cs typeface="+mn-cs"/>
              </a:rPr>
              <a:t>turns into the following raw class:</a:t>
            </a:r>
          </a:p>
          <a:p>
            <a:pPr marL="693738" marR="0" lvl="1" indent="-236538" algn="l" defTabSz="914400" rtl="0" eaLnBrk="1" fontAlgn="base" latinLnBrk="0" hangingPunct="1">
              <a:lnSpc>
                <a:spcPct val="100000"/>
              </a:lnSpc>
              <a:spcBef>
                <a:spcPct val="5000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itchFamily="49" charset="0"/>
                <a:ea typeface="+mn-ea"/>
                <a:cs typeface="+mn-cs"/>
              </a:rPr>
              <a:t>  </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public class Pair </a:t>
            </a:r>
            <a:b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private </a:t>
            </a:r>
            <a:r>
              <a:rPr kumimoji="0" lang="en-US" sz="1600" b="1" i="0" u="none" strike="noStrike" kern="1200" cap="none" spc="0" normalizeH="0" baseline="0" noProof="0" dirty="0">
                <a:ln>
                  <a:noFill/>
                </a:ln>
                <a:solidFill>
                  <a:srgbClr val="0057C1"/>
                </a:solidFill>
                <a:effectLst/>
                <a:uLnTx/>
                <a:uFillTx/>
                <a:latin typeface="Courier New" pitchFamily="49" charset="0"/>
                <a:ea typeface="+mn-ea"/>
                <a:cs typeface="+mn-cs"/>
              </a:rPr>
              <a:t>Object </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first; </a:t>
            </a:r>
            <a:b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private </a:t>
            </a:r>
            <a:r>
              <a:rPr kumimoji="0" lang="en-US" sz="1600" b="1" i="0" u="none" strike="noStrike" kern="1200" cap="none" spc="0" normalizeH="0" baseline="0" noProof="0" dirty="0">
                <a:ln>
                  <a:noFill/>
                </a:ln>
                <a:solidFill>
                  <a:srgbClr val="0057C1"/>
                </a:solidFill>
                <a:effectLst/>
                <a:uLnTx/>
                <a:uFillTx/>
                <a:latin typeface="Courier New" pitchFamily="49" charset="0"/>
                <a:ea typeface="+mn-ea"/>
                <a:cs typeface="+mn-cs"/>
              </a:rPr>
              <a:t>Object</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second;</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a:t>
            </a:r>
            <a:b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public Pair(</a:t>
            </a:r>
            <a:r>
              <a:rPr kumimoji="0" lang="en-US" sz="1600" b="1" i="0" u="none" strike="noStrike" kern="1200" cap="none" spc="0" normalizeH="0" baseline="0" noProof="0" dirty="0">
                <a:ln>
                  <a:noFill/>
                </a:ln>
                <a:solidFill>
                  <a:srgbClr val="0057C1"/>
                </a:solidFill>
                <a:effectLst/>
                <a:uLnTx/>
                <a:uFillTx/>
                <a:latin typeface="Courier New" pitchFamily="49" charset="0"/>
                <a:ea typeface="+mn-ea"/>
                <a:cs typeface="+mn-cs"/>
              </a:rPr>
              <a:t>Object</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1600" b="1" i="0" u="none" strike="noStrike" kern="1200" cap="none" spc="0" normalizeH="0" baseline="0" noProof="0" dirty="0" err="1">
                <a:ln>
                  <a:noFill/>
                </a:ln>
                <a:solidFill>
                  <a:srgbClr val="6E7069"/>
                </a:solidFill>
                <a:effectLst/>
                <a:uLnTx/>
                <a:uFillTx/>
                <a:latin typeface="Courier New" pitchFamily="49" charset="0"/>
                <a:ea typeface="+mn-ea"/>
                <a:cs typeface="+mn-cs"/>
              </a:rPr>
              <a:t>firstElement</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1600" b="1" i="0" u="none" strike="noStrike" kern="1200" cap="none" spc="0" normalizeH="0" baseline="0" noProof="0" dirty="0">
                <a:ln>
                  <a:noFill/>
                </a:ln>
                <a:solidFill>
                  <a:srgbClr val="0057C1"/>
                </a:solidFill>
                <a:effectLst/>
                <a:uLnTx/>
                <a:uFillTx/>
                <a:latin typeface="Courier New" pitchFamily="49" charset="0"/>
                <a:ea typeface="+mn-ea"/>
                <a:cs typeface="+mn-cs"/>
              </a:rPr>
              <a:t>Object</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1600" b="1" i="0" u="none" strike="noStrike" kern="1200" cap="none" spc="0" normalizeH="0" baseline="0" noProof="0" dirty="0" err="1">
                <a:ln>
                  <a:noFill/>
                </a:ln>
                <a:solidFill>
                  <a:srgbClr val="6E7069"/>
                </a:solidFill>
                <a:effectLst/>
                <a:uLnTx/>
                <a:uFillTx/>
                <a:latin typeface="Courier New" pitchFamily="49" charset="0"/>
                <a:ea typeface="+mn-ea"/>
                <a:cs typeface="+mn-cs"/>
              </a:rPr>
              <a:t>secondElement</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a:t>
            </a:r>
            <a:b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 </a:t>
            </a:r>
            <a:b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first = </a:t>
            </a:r>
            <a:r>
              <a:rPr kumimoji="0" lang="en-US" sz="1600" b="1" i="0" u="none" strike="noStrike" kern="1200" cap="none" spc="0" normalizeH="0" baseline="0" noProof="0" dirty="0" err="1">
                <a:ln>
                  <a:noFill/>
                </a:ln>
                <a:solidFill>
                  <a:srgbClr val="6E7069"/>
                </a:solidFill>
                <a:effectLst/>
                <a:uLnTx/>
                <a:uFillTx/>
                <a:latin typeface="Courier New" pitchFamily="49" charset="0"/>
                <a:ea typeface="+mn-ea"/>
                <a:cs typeface="+mn-cs"/>
              </a:rPr>
              <a:t>firstElement</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a:t>
            </a:r>
            <a:b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second = </a:t>
            </a:r>
            <a:r>
              <a:rPr kumimoji="0" lang="en-US" sz="1600" b="1" i="0" u="none" strike="noStrike" kern="1200" cap="none" spc="0" normalizeH="0" baseline="0" noProof="0" dirty="0" err="1">
                <a:ln>
                  <a:noFill/>
                </a:ln>
                <a:solidFill>
                  <a:srgbClr val="6E7069"/>
                </a:solidFill>
                <a:effectLst/>
                <a:uLnTx/>
                <a:uFillTx/>
                <a:latin typeface="Courier New" pitchFamily="49" charset="0"/>
                <a:ea typeface="+mn-ea"/>
                <a:cs typeface="+mn-cs"/>
              </a:rPr>
              <a:t>secondElement</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a:t>
            </a:r>
            <a:b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 </a:t>
            </a:r>
            <a:b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public </a:t>
            </a:r>
            <a:r>
              <a:rPr kumimoji="0" lang="en-US" sz="1600" b="1" i="0" u="none" strike="noStrike" kern="1200" cap="none" spc="0" normalizeH="0" baseline="0" noProof="0" dirty="0">
                <a:ln>
                  <a:noFill/>
                </a:ln>
                <a:solidFill>
                  <a:srgbClr val="0057C1"/>
                </a:solidFill>
                <a:effectLst/>
                <a:uLnTx/>
                <a:uFillTx/>
                <a:latin typeface="Courier New" pitchFamily="49" charset="0"/>
                <a:ea typeface="+mn-ea"/>
                <a:cs typeface="+mn-cs"/>
              </a:rPr>
              <a:t>Object</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1600" b="1" i="0" u="none" strike="noStrike" kern="1200" cap="none" spc="0" normalizeH="0" baseline="0" noProof="0" dirty="0" err="1">
                <a:ln>
                  <a:noFill/>
                </a:ln>
                <a:solidFill>
                  <a:srgbClr val="6E7069"/>
                </a:solidFill>
                <a:effectLst/>
                <a:uLnTx/>
                <a:uFillTx/>
                <a:latin typeface="Courier New" pitchFamily="49" charset="0"/>
                <a:ea typeface="+mn-ea"/>
                <a:cs typeface="+mn-cs"/>
              </a:rPr>
              <a:t>getFirst</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 return first; } </a:t>
            </a:r>
            <a:b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public </a:t>
            </a:r>
            <a:r>
              <a:rPr kumimoji="0" lang="en-US" sz="1600" b="1" i="0" u="none" strike="noStrike" kern="1200" cap="none" spc="0" normalizeH="0" baseline="0" noProof="0" dirty="0">
                <a:ln>
                  <a:noFill/>
                </a:ln>
                <a:solidFill>
                  <a:srgbClr val="0057C1"/>
                </a:solidFill>
                <a:effectLst/>
                <a:uLnTx/>
                <a:uFillTx/>
                <a:latin typeface="Courier New" pitchFamily="49" charset="0"/>
                <a:ea typeface="+mn-ea"/>
                <a:cs typeface="+mn-cs"/>
              </a:rPr>
              <a:t>Object</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1600" b="1" i="0" u="none" strike="noStrike" kern="1200" cap="none" spc="0" normalizeH="0" baseline="0" noProof="0" dirty="0" err="1">
                <a:ln>
                  <a:noFill/>
                </a:ln>
                <a:solidFill>
                  <a:srgbClr val="6E7069"/>
                </a:solidFill>
                <a:effectLst/>
                <a:uLnTx/>
                <a:uFillTx/>
                <a:latin typeface="Courier New" pitchFamily="49" charset="0"/>
                <a:ea typeface="+mn-ea"/>
                <a:cs typeface="+mn-cs"/>
              </a:rPr>
              <a:t>getSecond</a:t>
            </a: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 { return second; }  </a:t>
            </a:r>
            <a:b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br>
            <a:r>
              <a:rPr kumimoji="0" lang="en-US" sz="1600" b="1" i="0" u="none" strike="noStrike" kern="1200" cap="none" spc="0" normalizeH="0" baseline="0" noProof="0" dirty="0">
                <a:ln>
                  <a:noFill/>
                </a:ln>
                <a:solidFill>
                  <a:srgbClr val="6E7069"/>
                </a:solidFill>
                <a:effectLst/>
                <a:uLnTx/>
                <a:uFillTx/>
                <a:latin typeface="Courier New" pitchFamily="49" charset="0"/>
                <a:ea typeface="+mn-ea"/>
                <a:cs typeface="+mn-cs"/>
              </a:rPr>
              <a:t>}</a:t>
            </a:r>
          </a:p>
        </p:txBody>
      </p:sp>
      <p:sp>
        <p:nvSpPr>
          <p:cNvPr id="4" name="Title 1"/>
          <p:cNvSpPr txBox="1">
            <a:spLocks/>
          </p:cNvSpPr>
          <p:nvPr/>
        </p:nvSpPr>
        <p:spPr>
          <a:xfrm>
            <a:off x="457200" y="229944"/>
            <a:ext cx="8229600" cy="785880"/>
          </a:xfrm>
          <a:prstGeom prst="rect">
            <a:avLst/>
          </a:prstGeom>
        </p:spPr>
        <p:txBody>
          <a:bodyPr/>
          <a:lstStyle/>
          <a:p>
            <a:pPr lvl="0" defTabSz="868680" rtl="0" eaLnBrk="0" fontAlgn="base" hangingPunct="0">
              <a:defRPr sz="4180"/>
            </a:pPr>
            <a:r>
              <a:rPr lang="en-US" sz="4000" b="1" dirty="0">
                <a:solidFill>
                  <a:srgbClr val="007FA3"/>
                </a:solidFill>
                <a:latin typeface="Times New Roman"/>
                <a:ea typeface="Times New Roman"/>
                <a:cs typeface="Times New Roman"/>
                <a:sym typeface="Times New Roman"/>
              </a:rPr>
              <a:t>Type Erasure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4"/>
          <p:cNvSpPr txBox="1">
            <a:spLocks noChangeArrowheads="1"/>
          </p:cNvSpPr>
          <p:nvPr/>
        </p:nvSpPr>
        <p:spPr bwMode="auto">
          <a:xfrm>
            <a:off x="457200" y="1139433"/>
            <a:ext cx="7886700" cy="3785652"/>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mn-cs"/>
              </a:rPr>
              <a:t>The virtual machine erases type parameters, replacing them with their bounds or </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Object</a:t>
            </a:r>
            <a:r>
              <a:rPr kumimoji="0" lang="en-US" sz="2000" b="0" i="0" u="none" strike="noStrike" kern="1200" cap="none" spc="0" normalizeH="0" baseline="0" noProof="0" dirty="0">
                <a:ln>
                  <a:noFill/>
                </a:ln>
                <a:solidFill>
                  <a:prstClr val="black"/>
                </a:solidFill>
                <a:effectLst/>
                <a:uLnTx/>
                <a:uFillTx/>
                <a:latin typeface="Arial" charset="0"/>
                <a:ea typeface="+mn-ea"/>
                <a:cs typeface="+mn-cs"/>
              </a:rPr>
              <a:t>s</a:t>
            </a:r>
          </a:p>
          <a:p>
            <a:pPr marL="236538" lvl="0" indent="-236538" fontAlgn="base" hangingPunct="1">
              <a:spcBef>
                <a:spcPct val="50000"/>
              </a:spcBef>
              <a:spcAft>
                <a:spcPct val="0"/>
              </a:spcAft>
              <a:buFontTx/>
              <a:buChar char="•"/>
              <a:defRPr/>
            </a:pPr>
            <a:r>
              <a:rPr lang="en-US" sz="2000" dirty="0"/>
              <a:t>Type parameters exist only at compile time; they are completely removed at runtime </a:t>
            </a:r>
          </a:p>
          <a:p>
            <a:pPr marL="236538" lvl="0" indent="-236538" fontAlgn="base" hangingPunct="1">
              <a:spcBef>
                <a:spcPct val="50000"/>
              </a:spcBef>
              <a:spcAft>
                <a:spcPct val="0"/>
              </a:spcAft>
              <a:buFontTx/>
              <a:buChar char="•"/>
              <a:defRPr/>
            </a:pPr>
            <a:r>
              <a:rPr lang="en-US" sz="2000" dirty="0"/>
              <a:t>They are a construct exclusively used for type checking during compilation to ensure type safety, but they are not carried through into the Java bytecode</a:t>
            </a:r>
          </a:p>
          <a:p>
            <a:pPr marL="236538" lvl="0" indent="-236538" fontAlgn="base" hangingPunct="1">
              <a:spcBef>
                <a:spcPct val="50000"/>
              </a:spcBef>
              <a:spcAft>
                <a:spcPct val="0"/>
              </a:spcAft>
              <a:buFontTx/>
              <a:buChar char="•"/>
              <a:defRPr/>
            </a:pPr>
            <a:endParaRPr lang="en-US" sz="2000" dirty="0"/>
          </a:p>
          <a:p>
            <a:pPr marL="236538" indent="-236538" fontAlgn="base" hangingPunct="1">
              <a:spcBef>
                <a:spcPct val="50000"/>
              </a:spcBef>
              <a:spcAft>
                <a:spcPct val="0"/>
              </a:spcAft>
              <a:buFontTx/>
              <a:buChar char="•"/>
              <a:defRPr/>
            </a:pPr>
            <a:r>
              <a:rPr lang="en-US" sz="2000" dirty="0">
                <a:hlinkClick r:id="rId3"/>
              </a:rPr>
              <a:t>https://blogs.oracle.com/javamagazine/post/understanding-java-generics-part-2-the-hard-part</a:t>
            </a:r>
            <a:endParaRPr lang="en-US" sz="2000" kern="1200" dirty="0">
              <a:solidFill>
                <a:prstClr val="black"/>
              </a:solidFill>
              <a:latin typeface="Arial" charset="0"/>
            </a:endParaRPr>
          </a:p>
        </p:txBody>
      </p:sp>
      <p:sp>
        <p:nvSpPr>
          <p:cNvPr id="4" name="Title 1"/>
          <p:cNvSpPr txBox="1">
            <a:spLocks/>
          </p:cNvSpPr>
          <p:nvPr/>
        </p:nvSpPr>
        <p:spPr>
          <a:xfrm>
            <a:off x="457200" y="229944"/>
            <a:ext cx="8229600" cy="785880"/>
          </a:xfrm>
          <a:prstGeom prst="rect">
            <a:avLst/>
          </a:prstGeom>
        </p:spPr>
        <p:txBody>
          <a:bodyPr/>
          <a:lstStyle/>
          <a:p>
            <a:pPr lvl="0" defTabSz="868680" rtl="0" eaLnBrk="0" fontAlgn="base" hangingPunct="0">
              <a:defRPr sz="4180"/>
            </a:pPr>
            <a:r>
              <a:rPr lang="en-US" sz="4000" b="1" dirty="0">
                <a:solidFill>
                  <a:srgbClr val="007FA3"/>
                </a:solidFill>
                <a:latin typeface="Times New Roman"/>
                <a:ea typeface="Times New Roman"/>
                <a:cs typeface="Times New Roman"/>
                <a:sym typeface="Times New Roman"/>
              </a:rPr>
              <a:t>Type Erasure</a:t>
            </a:r>
          </a:p>
        </p:txBody>
      </p:sp>
    </p:spTree>
    <p:extLst>
      <p:ext uri="{BB962C8B-B14F-4D97-AF65-F5344CB8AC3E}">
        <p14:creationId xmlns:p14="http://schemas.microsoft.com/office/powerpoint/2010/main" val="2879691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4"/>
          <p:cNvSpPr txBox="1">
            <a:spLocks noChangeArrowheads="1"/>
          </p:cNvSpPr>
          <p:nvPr/>
        </p:nvSpPr>
        <p:spPr bwMode="auto">
          <a:xfrm>
            <a:off x="561787" y="1117600"/>
            <a:ext cx="7901641" cy="4678204"/>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mn-cs"/>
              </a:rPr>
              <a:t>Knowing </a:t>
            </a:r>
            <a:r>
              <a:rPr kumimoji="0" lang="en-US" sz="2000" b="1" i="0" u="none" strike="noStrike" kern="1200" cap="none" spc="0" normalizeH="0" baseline="0" noProof="0" dirty="0">
                <a:ln>
                  <a:noFill/>
                </a:ln>
                <a:solidFill>
                  <a:schemeClr val="tx1"/>
                </a:solidFill>
                <a:effectLst/>
                <a:uLnTx/>
                <a:uFillTx/>
                <a:latin typeface="Arial" charset="0"/>
                <a:ea typeface="+mn-ea"/>
                <a:cs typeface="+mn-cs"/>
              </a:rPr>
              <a:t>raw types </a:t>
            </a:r>
            <a:r>
              <a:rPr kumimoji="0" lang="en-US" sz="2000" b="0" i="0" u="none" strike="noStrike" kern="1200" cap="none" spc="0" normalizeH="0" baseline="0" noProof="0" dirty="0">
                <a:ln>
                  <a:noFill/>
                </a:ln>
                <a:solidFill>
                  <a:prstClr val="black"/>
                </a:solidFill>
                <a:effectLst/>
                <a:uLnTx/>
                <a:uFillTx/>
                <a:latin typeface="Arial" charset="0"/>
                <a:ea typeface="+mn-ea"/>
                <a:cs typeface="+mn-cs"/>
              </a:rPr>
              <a:t>helps you understand generics’ limitations</a:t>
            </a: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000" b="0" i="0" u="none" strike="noStrike" kern="1200" cap="none" spc="0" normalizeH="0" baseline="0" noProof="0" dirty="0">
                <a:ln>
                  <a:noFill/>
                </a:ln>
                <a:solidFill>
                  <a:schemeClr val="tx1"/>
                </a:solidFill>
                <a:effectLst/>
                <a:uLnTx/>
                <a:uFillTx/>
                <a:latin typeface="Arial" charset="0"/>
                <a:ea typeface="+mn-ea"/>
                <a:cs typeface="+mn-cs"/>
              </a:rPr>
              <a:t>For example, trying to fill </a:t>
            </a:r>
            <a:r>
              <a:rPr kumimoji="0" lang="en-US" sz="2000" b="1" i="0" u="none" strike="noStrike" kern="1200" cap="none" spc="0" normalizeH="0" baseline="0" noProof="0" dirty="0">
                <a:ln>
                  <a:noFill/>
                </a:ln>
                <a:solidFill>
                  <a:schemeClr val="tx1"/>
                </a:solidFill>
                <a:effectLst/>
                <a:uLnTx/>
                <a:uFillTx/>
                <a:latin typeface="Arial" charset="0"/>
                <a:ea typeface="+mn-ea"/>
                <a:cs typeface="+mn-cs"/>
              </a:rPr>
              <a:t>an array </a:t>
            </a:r>
            <a:r>
              <a:rPr kumimoji="0" lang="en-US" sz="2000" b="0" i="0" u="none" strike="noStrike" kern="1200" cap="none" spc="0" normalizeH="0" baseline="0" noProof="0" dirty="0">
                <a:ln>
                  <a:noFill/>
                </a:ln>
                <a:solidFill>
                  <a:schemeClr val="tx1"/>
                </a:solidFill>
                <a:effectLst/>
                <a:uLnTx/>
                <a:uFillTx/>
                <a:latin typeface="Arial" charset="0"/>
                <a:ea typeface="+mn-ea"/>
                <a:cs typeface="+mn-cs"/>
              </a:rPr>
              <a:t>with copies of objects would be wrong:</a:t>
            </a:r>
          </a:p>
          <a:p>
            <a:pPr marL="693738" marR="0" lvl="1" indent="-236538" algn="l" defTabSz="914400" rtl="0" eaLnBrk="1" fontAlgn="base" latinLnBrk="0" hangingPunct="1">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public static &lt;T&gt; void </a:t>
            </a:r>
            <a:r>
              <a:rPr kumimoji="0" lang="en-US" sz="1800" b="1" i="0" u="none" strike="noStrike" kern="1200" cap="none" spc="0" normalizeH="0" baseline="0" noProof="0" dirty="0" err="1">
                <a:ln>
                  <a:noFill/>
                </a:ln>
                <a:solidFill>
                  <a:srgbClr val="7030A0"/>
                </a:solidFill>
                <a:effectLst/>
                <a:uLnTx/>
                <a:uFillTx/>
                <a:latin typeface="Courier New" pitchFamily="49" charset="0"/>
                <a:ea typeface="+mn-ea"/>
                <a:cs typeface="Courier New" pitchFamily="49" charset="0"/>
              </a:rPr>
              <a:t>fillWithDefaults</a:t>
            </a: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(T[] a)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   for (</a:t>
            </a:r>
            <a:r>
              <a:rPr kumimoji="0" lang="en-US" sz="1800" b="1" i="0" u="none" strike="noStrike" kern="1200" cap="none" spc="0" normalizeH="0" baseline="0" noProof="0" dirty="0" err="1">
                <a:ln>
                  <a:noFill/>
                </a:ln>
                <a:solidFill>
                  <a:srgbClr val="7030A0"/>
                </a:solidFill>
                <a:effectLst/>
                <a:uLnTx/>
                <a:uFillTx/>
                <a:latin typeface="Courier New" pitchFamily="49" charset="0"/>
                <a:ea typeface="+mn-ea"/>
                <a:cs typeface="Courier New" pitchFamily="49" charset="0"/>
              </a:rPr>
              <a:t>int</a:t>
            </a: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dirty="0" err="1">
                <a:ln>
                  <a:noFill/>
                </a:ln>
                <a:solidFill>
                  <a:srgbClr val="7030A0"/>
                </a:solidFill>
                <a:effectLst/>
                <a:uLnTx/>
                <a:uFillTx/>
                <a:latin typeface="Courier New" pitchFamily="49" charset="0"/>
                <a:ea typeface="+mn-ea"/>
                <a:cs typeface="Courier New" pitchFamily="49" charset="0"/>
              </a:rPr>
              <a:t>i</a:t>
            </a: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 = 0; </a:t>
            </a:r>
            <a:r>
              <a:rPr kumimoji="0" lang="en-US" sz="1800" b="1" i="0" u="none" strike="noStrike" kern="1200" cap="none" spc="0" normalizeH="0" baseline="0" noProof="0" dirty="0" err="1">
                <a:ln>
                  <a:noFill/>
                </a:ln>
                <a:solidFill>
                  <a:srgbClr val="7030A0"/>
                </a:solidFill>
                <a:effectLst/>
                <a:uLnTx/>
                <a:uFillTx/>
                <a:latin typeface="Courier New" pitchFamily="49" charset="0"/>
                <a:ea typeface="+mn-ea"/>
                <a:cs typeface="Courier New" pitchFamily="49" charset="0"/>
              </a:rPr>
              <a:t>i</a:t>
            </a: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 &lt; </a:t>
            </a:r>
            <a:r>
              <a:rPr kumimoji="0" lang="en-US" sz="1800" b="1" i="0" u="none" strike="noStrike" kern="1200" cap="none" spc="0" normalizeH="0" baseline="0" noProof="0" dirty="0" err="1">
                <a:ln>
                  <a:noFill/>
                </a:ln>
                <a:solidFill>
                  <a:srgbClr val="7030A0"/>
                </a:solidFill>
                <a:effectLst/>
                <a:uLnTx/>
                <a:uFillTx/>
                <a:latin typeface="Courier New" pitchFamily="49" charset="0"/>
                <a:ea typeface="+mn-ea"/>
                <a:cs typeface="Courier New" pitchFamily="49" charset="0"/>
              </a:rPr>
              <a:t>a.length</a:t>
            </a: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dirty="0" err="1">
                <a:ln>
                  <a:noFill/>
                </a:ln>
                <a:solidFill>
                  <a:srgbClr val="7030A0"/>
                </a:solidFill>
                <a:effectLst/>
                <a:uLnTx/>
                <a:uFillTx/>
                <a:latin typeface="Courier New" pitchFamily="49" charset="0"/>
                <a:ea typeface="+mn-ea"/>
                <a:cs typeface="Courier New" pitchFamily="49" charset="0"/>
              </a:rPr>
              <a:t>i</a:t>
            </a: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      a[</a:t>
            </a:r>
            <a:r>
              <a:rPr kumimoji="0" lang="en-US" sz="1800" b="1" i="0" u="none" strike="noStrike" kern="1200" cap="none" spc="0" normalizeH="0" baseline="0" noProof="0" dirty="0" err="1">
                <a:ln>
                  <a:noFill/>
                </a:ln>
                <a:solidFill>
                  <a:srgbClr val="7030A0"/>
                </a:solidFill>
                <a:effectLst/>
                <a:uLnTx/>
                <a:uFillTx/>
                <a:latin typeface="Courier New" pitchFamily="49" charset="0"/>
                <a:ea typeface="+mn-ea"/>
                <a:cs typeface="Courier New" pitchFamily="49" charset="0"/>
              </a:rPr>
              <a:t>i</a:t>
            </a: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 = new 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a:t>
            </a:r>
          </a:p>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000" b="1" i="0" u="none" strike="noStrike" kern="1200" cap="none" spc="0" normalizeH="0" baseline="0" noProof="0" dirty="0">
                <a:ln>
                  <a:noFill/>
                </a:ln>
                <a:solidFill>
                  <a:prstClr val="black"/>
                </a:solidFill>
                <a:effectLst/>
                <a:uLnTx/>
                <a:uFillTx/>
                <a:latin typeface="Arial" charset="0"/>
                <a:ea typeface="+mn-ea"/>
                <a:cs typeface="+mn-cs"/>
              </a:rPr>
              <a:t>Type erasure yields:</a:t>
            </a:r>
          </a:p>
          <a:p>
            <a:pPr marL="693738" marR="0" lvl="1" indent="-236538" algn="l" defTabSz="914400" rtl="0" eaLnBrk="1" fontAlgn="base" latinLnBrk="0" hangingPunct="1">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public static void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fillWithDefaults</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(Object[] a)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for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int</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0;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&lt;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a.length</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new Object(); // Not useful</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a:t>
            </a:r>
          </a:p>
        </p:txBody>
      </p:sp>
      <p:sp>
        <p:nvSpPr>
          <p:cNvPr id="4" name="Title 1"/>
          <p:cNvSpPr txBox="1">
            <a:spLocks/>
          </p:cNvSpPr>
          <p:nvPr/>
        </p:nvSpPr>
        <p:spPr>
          <a:xfrm>
            <a:off x="463176" y="182133"/>
            <a:ext cx="8229600" cy="683708"/>
          </a:xfrm>
          <a:prstGeom prst="rect">
            <a:avLst/>
          </a:prstGeom>
        </p:spPr>
        <p:txBody>
          <a:bodyPr/>
          <a:lstStyle/>
          <a:p>
            <a:pPr defTabSz="868680" eaLnBrk="0" fontAlgn="base">
              <a:defRPr sz="4180"/>
            </a:pPr>
            <a:r>
              <a:rPr lang="en-US" sz="4000" b="1" dirty="0">
                <a:solidFill>
                  <a:srgbClr val="007FA3"/>
                </a:solidFill>
                <a:latin typeface="Times New Roman"/>
                <a:ea typeface="Times New Roman"/>
                <a:cs typeface="Times New Roman"/>
              </a:rPr>
              <a:t>Type Erasure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197892" y="1464643"/>
            <a:ext cx="8488908" cy="2400657"/>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mn-cs"/>
              </a:rPr>
              <a:t>To solve this particular problem, you can supply a default value:</a:t>
            </a:r>
          </a:p>
          <a:p>
            <a:pPr marL="693738" marR="0" lvl="1" indent="-236538" algn="l" defTabSz="914400" rtl="0" eaLnBrk="1" fontAlgn="base" latinLnBrk="0" hangingPunct="1">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public static &lt;E&gt; void </a:t>
            </a:r>
            <a:r>
              <a:rPr kumimoji="0" lang="en-US" sz="20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fillWithDefaults</a:t>
            </a: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(E[] a,</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E </a:t>
            </a:r>
            <a:r>
              <a:rPr kumimoji="0" lang="en-US" sz="20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defaultValue</a:t>
            </a: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for (</a:t>
            </a:r>
            <a:r>
              <a:rPr kumimoji="0" lang="en-US" sz="20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int</a:t>
            </a: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r>
              <a:rPr kumimoji="0" lang="en-US" sz="20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0; </a:t>
            </a:r>
            <a:r>
              <a:rPr kumimoji="0" lang="en-US" sz="20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&lt; </a:t>
            </a:r>
            <a:r>
              <a:rPr kumimoji="0" lang="en-US" sz="20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a.length</a:t>
            </a: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r>
              <a:rPr kumimoji="0" lang="en-US" sz="20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a:t>
            </a:r>
            <a:r>
              <a:rPr kumimoji="0" lang="en-US" sz="20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i</a:t>
            </a: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a:t>
            </a:r>
            <a:r>
              <a:rPr kumimoji="0" lang="en-US" sz="20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defaultValue</a:t>
            </a: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a:t>
            </a:r>
          </a:p>
        </p:txBody>
      </p:sp>
      <p:sp>
        <p:nvSpPr>
          <p:cNvPr id="4" name="Title 1"/>
          <p:cNvSpPr txBox="1">
            <a:spLocks/>
          </p:cNvSpPr>
          <p:nvPr/>
        </p:nvSpPr>
        <p:spPr>
          <a:xfrm>
            <a:off x="457200" y="223969"/>
            <a:ext cx="8229600" cy="702384"/>
          </a:xfrm>
          <a:prstGeom prst="rect">
            <a:avLst/>
          </a:prstGeom>
        </p:spPr>
        <p:txBody>
          <a:bodyPr/>
          <a:lstStyle/>
          <a:p>
            <a:pPr lvl="0" defTabSz="868680" eaLnBrk="0" fontAlgn="base">
              <a:defRPr sz="4180"/>
            </a:pPr>
            <a:r>
              <a:rPr lang="en-US" sz="4000" b="1" dirty="0">
                <a:solidFill>
                  <a:srgbClr val="007FA3"/>
                </a:solidFill>
                <a:latin typeface="Times New Roman"/>
                <a:ea typeface="Times New Roman"/>
                <a:cs typeface="Times New Roman"/>
              </a:rPr>
              <a:t>Type Erasure</a:t>
            </a:r>
          </a:p>
        </p:txBody>
      </p:sp>
      <p:grpSp>
        <p:nvGrpSpPr>
          <p:cNvPr id="8" name="Group 7"/>
          <p:cNvGrpSpPr/>
          <p:nvPr/>
        </p:nvGrpSpPr>
        <p:grpSpPr>
          <a:xfrm>
            <a:off x="1825568" y="2664971"/>
            <a:ext cx="4987263" cy="2242558"/>
            <a:chOff x="1733265" y="2483893"/>
            <a:chExt cx="4987263" cy="2242558"/>
          </a:xfrm>
        </p:grpSpPr>
        <p:sp>
          <p:nvSpPr>
            <p:cNvPr id="5" name="TextBox 4"/>
            <p:cNvSpPr txBox="1"/>
            <p:nvPr/>
          </p:nvSpPr>
          <p:spPr>
            <a:xfrm>
              <a:off x="1733265" y="4326341"/>
              <a:ext cx="498726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charset="0"/>
                  <a:ea typeface="+mn-ea"/>
                  <a:cs typeface="+mn-cs"/>
                </a:rPr>
                <a:t>This would have already been constructed</a:t>
              </a:r>
            </a:p>
          </p:txBody>
        </p:sp>
        <p:cxnSp>
          <p:nvCxnSpPr>
            <p:cNvPr id="7" name="Straight Arrow Connector 6"/>
            <p:cNvCxnSpPr/>
            <p:nvPr/>
          </p:nvCxnSpPr>
          <p:spPr>
            <a:xfrm flipH="1" flipV="1">
              <a:off x="2251881" y="2483893"/>
              <a:ext cx="436728" cy="1828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4"/>
          <p:cNvSpPr txBox="1">
            <a:spLocks noChangeArrowheads="1"/>
          </p:cNvSpPr>
          <p:nvPr/>
        </p:nvSpPr>
        <p:spPr bwMode="auto">
          <a:xfrm>
            <a:off x="293426" y="850810"/>
            <a:ext cx="8475261" cy="3385542"/>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i="0" u="none" strike="noStrike" kern="1200" cap="none" spc="0" normalizeH="0" baseline="0" noProof="0" dirty="0">
                <a:ln>
                  <a:noFill/>
                </a:ln>
                <a:solidFill>
                  <a:srgbClr val="7030A0"/>
                </a:solidFill>
                <a:effectLst/>
                <a:uLnTx/>
                <a:uFillTx/>
                <a:latin typeface="Arial" charset="0"/>
                <a:ea typeface="+mn-ea"/>
                <a:cs typeface="+mn-cs"/>
              </a:rPr>
              <a:t>You cannot construct an array of a generic type:</a:t>
            </a:r>
          </a:p>
          <a:p>
            <a:pPr marL="693738" marR="0" lvl="1" indent="-236538" algn="l" defTabSz="914400" rtl="0" eaLnBrk="1" fontAlgn="base" latinLnBrk="0" hangingPunct="1">
              <a:lnSpc>
                <a:spcPct val="100000"/>
              </a:lnSpc>
              <a:spcBef>
                <a:spcPct val="5000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public class Group&lt;E&gt;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private </a:t>
            </a:r>
            <a:r>
              <a:rPr kumimoji="0" lang="en-US" sz="2000" b="0" i="0" u="none" strike="noStrike" kern="1200" cap="none" spc="0" normalizeH="0" baseline="0" noProof="0" dirty="0">
                <a:ln>
                  <a:noFill/>
                </a:ln>
                <a:solidFill>
                  <a:srgbClr val="FF0000"/>
                </a:solidFill>
                <a:effectLst/>
                <a:uLnTx/>
                <a:uFillTx/>
                <a:latin typeface="Courier New" pitchFamily="49" charset="0"/>
                <a:ea typeface="+mn-ea"/>
                <a:cs typeface="Courier New" pitchFamily="49" charset="0"/>
              </a:rPr>
              <a:t>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elements;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public Group()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a:t>
            </a:r>
          </a:p>
          <a:p>
            <a:pPr marL="693738" lvl="1" indent="-236538" fontAlgn="base" hangingPunct="1">
              <a:spcBef>
                <a:spcPct val="0"/>
              </a:spcBef>
              <a:spcAft>
                <a:spcPct val="0"/>
              </a:spcAft>
              <a:defRPr/>
            </a:pPr>
            <a:r>
              <a:rPr lang="en-US" sz="2000" kern="1200" dirty="0">
                <a:solidFill>
                  <a:srgbClr val="6E7069"/>
                </a:solidFill>
                <a:latin typeface="Courier New" pitchFamily="49" charset="0"/>
                <a:cs typeface="Courier New" pitchFamily="49" charset="0"/>
              </a:rPr>
              <a:t>      </a:t>
            </a:r>
            <a:r>
              <a:rPr lang="en-US" sz="1800" kern="1200" dirty="0">
                <a:solidFill>
                  <a:srgbClr val="6E7069"/>
                </a:solidFill>
                <a:latin typeface="Courier New" pitchFamily="49" charset="0"/>
                <a:cs typeface="Courier New" pitchFamily="49" charset="0"/>
              </a:rPr>
              <a:t>// Error, would construct Object objects </a:t>
            </a:r>
            <a:endPar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endParaRP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elements = new E[MAX_SIZE];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a:t>
            </a:r>
          </a:p>
        </p:txBody>
      </p:sp>
      <p:sp>
        <p:nvSpPr>
          <p:cNvPr id="5" name="TextBox 4"/>
          <p:cNvSpPr txBox="1">
            <a:spLocks noChangeArrowheads="1"/>
          </p:cNvSpPr>
          <p:nvPr/>
        </p:nvSpPr>
        <p:spPr bwMode="auto">
          <a:xfrm>
            <a:off x="6126480" y="5315789"/>
            <a:ext cx="2519376" cy="1077218"/>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mn-ea"/>
                <a:cs typeface="+mn-cs"/>
              </a:rPr>
              <a:t>This array is being</a:t>
            </a:r>
            <a:r>
              <a:rPr kumimoji="0" lang="en-US" sz="1600" b="0" i="0" u="none" strike="noStrike" kern="1200" cap="none" spc="0" normalizeH="0" noProof="0" dirty="0">
                <a:ln>
                  <a:noFill/>
                </a:ln>
                <a:solidFill>
                  <a:prstClr val="black"/>
                </a:solidFill>
                <a:effectLst/>
                <a:uLnTx/>
                <a:uFillTx/>
                <a:latin typeface="Arial" charset="0"/>
                <a:ea typeface="+mn-ea"/>
                <a:cs typeface="+mn-cs"/>
              </a:rPr>
              <a:t> passed in and it </a:t>
            </a:r>
            <a:r>
              <a:rPr kumimoji="0" lang="en-US" sz="1600" b="0" i="0" u="none" strike="noStrike" kern="1200" cap="none" spc="0" normalizeH="0" baseline="0" noProof="0" dirty="0">
                <a:ln>
                  <a:noFill/>
                </a:ln>
                <a:solidFill>
                  <a:prstClr val="black"/>
                </a:solidFill>
                <a:effectLst/>
                <a:uLnTx/>
                <a:uFillTx/>
                <a:latin typeface="Arial" charset="0"/>
                <a:ea typeface="+mn-ea"/>
                <a:cs typeface="+mn-cs"/>
              </a:rPr>
              <a:t>has already been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mn-ea"/>
                <a:cs typeface="+mn-cs"/>
              </a:rPr>
              <a:t>constructed </a:t>
            </a:r>
          </a:p>
        </p:txBody>
      </p:sp>
      <p:sp>
        <p:nvSpPr>
          <p:cNvPr id="8" name="Title 1"/>
          <p:cNvSpPr txBox="1">
            <a:spLocks/>
          </p:cNvSpPr>
          <p:nvPr/>
        </p:nvSpPr>
        <p:spPr>
          <a:xfrm>
            <a:off x="416256" y="111605"/>
            <a:ext cx="8229600" cy="709108"/>
          </a:xfrm>
          <a:prstGeom prst="rect">
            <a:avLst/>
          </a:prstGeom>
        </p:spPr>
        <p:txBody>
          <a:bodyPr/>
          <a:lstStyle/>
          <a:p>
            <a:pPr defTabSz="868680" eaLnBrk="0" fontAlgn="base">
              <a:defRPr sz="4180"/>
            </a:pPr>
            <a:r>
              <a:rPr lang="en-US" sz="4000" b="1" dirty="0">
                <a:solidFill>
                  <a:srgbClr val="007FA3"/>
                </a:solidFill>
                <a:latin typeface="Times New Roman"/>
                <a:ea typeface="Times New Roman"/>
                <a:cs typeface="Times New Roman"/>
              </a:rPr>
              <a:t>Type Erasure</a:t>
            </a:r>
          </a:p>
        </p:txBody>
      </p:sp>
      <p:grpSp>
        <p:nvGrpSpPr>
          <p:cNvPr id="15" name="Group 14"/>
          <p:cNvGrpSpPr/>
          <p:nvPr/>
        </p:nvGrpSpPr>
        <p:grpSpPr>
          <a:xfrm>
            <a:off x="152400" y="2320120"/>
            <a:ext cx="8750732" cy="4331694"/>
            <a:chOff x="152400" y="2320120"/>
            <a:chExt cx="8750732" cy="4331694"/>
          </a:xfrm>
        </p:grpSpPr>
        <p:grpSp>
          <p:nvGrpSpPr>
            <p:cNvPr id="2" name="Group 2"/>
            <p:cNvGrpSpPr>
              <a:grpSpLocks/>
            </p:cNvGrpSpPr>
            <p:nvPr/>
          </p:nvGrpSpPr>
          <p:grpSpPr bwMode="auto">
            <a:xfrm>
              <a:off x="152400" y="4176474"/>
              <a:ext cx="8750732" cy="2475340"/>
              <a:chOff x="152400" y="4458024"/>
              <a:chExt cx="8750314" cy="2476176"/>
            </a:xfrm>
          </p:grpSpPr>
          <p:sp>
            <p:nvSpPr>
              <p:cNvPr id="51206" name="Rectangle 3"/>
              <p:cNvSpPr>
                <a:spLocks noChangeArrowheads="1"/>
              </p:cNvSpPr>
              <p:nvPr/>
            </p:nvSpPr>
            <p:spPr bwMode="auto">
              <a:xfrm>
                <a:off x="152400" y="4995208"/>
                <a:ext cx="6248400" cy="1938992"/>
              </a:xfrm>
              <a:prstGeom prst="rect">
                <a:avLst/>
              </a:prstGeom>
              <a:noFill/>
              <a:ln w="9525">
                <a:noFill/>
                <a:miter lim="800000"/>
                <a:headEnd/>
                <a:tailEnd/>
              </a:ln>
            </p:spPr>
            <p:txBody>
              <a:bodyPr>
                <a:spAutoFit/>
              </a:bodyPr>
              <a:lstStyle/>
              <a:p>
                <a:pPr marL="457200" marR="0" lvl="2" indent="-179388" algn="l" defTabSz="914400" rtl="0" eaLnBrk="1" fontAlgn="base" latinLnBrk="0" hangingPunct="1">
                  <a:lnSpc>
                    <a:spcPct val="100000"/>
                  </a:lnSpc>
                  <a:spcBef>
                    <a:spcPts val="120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public static </a:t>
                </a:r>
                <a:r>
                  <a:rPr kumimoji="0" lang="en-US" sz="2000" b="0" i="0" u="none" strike="noStrike" kern="1200" cap="none" spc="0" normalizeH="0" baseline="0" noProof="0" dirty="0">
                    <a:ln>
                      <a:noFill/>
                    </a:ln>
                    <a:solidFill>
                      <a:srgbClr val="FF0000"/>
                    </a:solidFill>
                    <a:effectLst/>
                    <a:uLnTx/>
                    <a:uFillTx/>
                    <a:latin typeface="Courier New" pitchFamily="49" charset="0"/>
                    <a:ea typeface="+mn-ea"/>
                    <a:cs typeface="+mn-cs"/>
                  </a:rPr>
                  <a:t>&lt;E&gt;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void print(</a:t>
                </a:r>
                <a:r>
                  <a:rPr kumimoji="0" lang="en-US" sz="2000" b="0" i="0" u="none" strike="noStrike" kern="1200" cap="none" spc="0" normalizeH="0" baseline="0" noProof="0" dirty="0">
                    <a:ln>
                      <a:noFill/>
                    </a:ln>
                    <a:solidFill>
                      <a:srgbClr val="FF0000"/>
                    </a:solidFill>
                    <a:effectLst/>
                    <a:uLnTx/>
                    <a:uFillTx/>
                    <a:latin typeface="Courier New" pitchFamily="49" charset="0"/>
                    <a:ea typeface="+mn-ea"/>
                    <a:cs typeface="+mn-cs"/>
                  </a:rPr>
                  <a:t>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for (</a:t>
                </a:r>
                <a:r>
                  <a:rPr kumimoji="0" lang="en-US" sz="2000" b="0" i="0" u="none" strike="noStrike" kern="1200" cap="none" spc="0" normalizeH="0" baseline="0" noProof="0" dirty="0">
                    <a:ln>
                      <a:noFill/>
                    </a:ln>
                    <a:solidFill>
                      <a:srgbClr val="FF0000"/>
                    </a:solidFill>
                    <a:effectLst/>
                    <a:uLnTx/>
                    <a:uFillTx/>
                    <a:latin typeface="Courier New" pitchFamily="49" charset="0"/>
                    <a:ea typeface="+mn-ea"/>
                    <a:cs typeface="+mn-cs"/>
                  </a:rPr>
                  <a:t>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mn-cs"/>
                  </a:rPr>
                  <a:t>e</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 a)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mn-cs"/>
                  </a:rPr>
                  <a:t>System.out.print</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(e + " ");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r>
                  <a:rPr kumimoji="0" lang="en-US" sz="2000" b="0" i="0" u="none" strike="noStrike" kern="1200" cap="none" spc="0" normalizeH="0" baseline="0" noProof="0" dirty="0" err="1">
                    <a:ln>
                      <a:noFill/>
                    </a:ln>
                    <a:solidFill>
                      <a:srgbClr val="6E7069"/>
                    </a:solidFill>
                    <a:effectLst/>
                    <a:uLnTx/>
                    <a:uFillTx/>
                    <a:latin typeface="Courier New" pitchFamily="49" charset="0"/>
                    <a:ea typeface="+mn-ea"/>
                    <a:cs typeface="+mn-cs"/>
                  </a:rPr>
                  <a:t>System.out.println</a:t>
                </a: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 </a:t>
                </a:r>
              </a:p>
              <a:p>
                <a:pPr marL="457200" marR="0" lvl="2" indent="-179388"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6E7069"/>
                    </a:solidFill>
                    <a:effectLst/>
                    <a:uLnTx/>
                    <a:uFillTx/>
                    <a:latin typeface="Courier New" pitchFamily="49" charset="0"/>
                    <a:ea typeface="+mn-ea"/>
                    <a:cs typeface="+mn-cs"/>
                  </a:rPr>
                  <a:t>}</a:t>
                </a:r>
                <a:endParaRPr kumimoji="0" lang="en-US" sz="2000" b="0" i="0" u="none" strike="noStrike" kern="1200" cap="none" spc="0" normalizeH="0" baseline="0" noProof="0" dirty="0">
                  <a:ln>
                    <a:noFill/>
                  </a:ln>
                  <a:solidFill>
                    <a:srgbClr val="6E7069"/>
                  </a:solidFill>
                  <a:effectLst/>
                  <a:uLnTx/>
                  <a:uFillTx/>
                  <a:latin typeface="Arial" charset="0"/>
                  <a:ea typeface="+mn-ea"/>
                  <a:cs typeface="+mn-cs"/>
                </a:endParaRPr>
              </a:p>
            </p:txBody>
          </p:sp>
          <p:sp>
            <p:nvSpPr>
              <p:cNvPr id="51207" name="TextBox 1"/>
              <p:cNvSpPr txBox="1">
                <a:spLocks noChangeArrowheads="1"/>
              </p:cNvSpPr>
              <p:nvPr/>
            </p:nvSpPr>
            <p:spPr bwMode="auto">
              <a:xfrm>
                <a:off x="6343930" y="4458024"/>
                <a:ext cx="2558784" cy="40024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rial" charset="0"/>
                    <a:ea typeface="+mn-ea"/>
                    <a:cs typeface="+mn-cs"/>
                  </a:rPr>
                  <a:t>How is this different?</a:t>
                </a:r>
              </a:p>
            </p:txBody>
          </p:sp>
        </p:grpSp>
        <p:cxnSp>
          <p:nvCxnSpPr>
            <p:cNvPr id="10" name="Straight Arrow Connector 9"/>
            <p:cNvCxnSpPr/>
            <p:nvPr/>
          </p:nvCxnSpPr>
          <p:spPr>
            <a:xfrm flipH="1" flipV="1">
              <a:off x="2756849" y="2320120"/>
              <a:ext cx="3548417" cy="20744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1207" idx="1"/>
            </p:cNvCxnSpPr>
            <p:nvPr/>
          </p:nvCxnSpPr>
          <p:spPr>
            <a:xfrm flipH="1">
              <a:off x="5186150" y="4376529"/>
              <a:ext cx="1158076" cy="4274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4" name="Straight Arrow Connector 3"/>
          <p:cNvCxnSpPr/>
          <p:nvPr/>
        </p:nvCxnSpPr>
        <p:spPr>
          <a:xfrm flipH="1" flipV="1">
            <a:off x="5318760" y="5059680"/>
            <a:ext cx="807720"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4"/>
          <p:cNvSpPr txBox="1">
            <a:spLocks noChangeArrowheads="1"/>
          </p:cNvSpPr>
          <p:nvPr/>
        </p:nvSpPr>
        <p:spPr bwMode="auto">
          <a:xfrm>
            <a:off x="590308" y="1122577"/>
            <a:ext cx="8553691" cy="3093154"/>
          </a:xfrm>
          <a:prstGeom prst="rect">
            <a:avLst/>
          </a:prstGeom>
          <a:noFill/>
          <a:ln w="9525">
            <a:noFill/>
            <a:miter lim="800000"/>
            <a:headEnd/>
            <a:tailEnd/>
          </a:ln>
        </p:spPr>
        <p:txBody>
          <a:bodyPr wrap="square">
            <a:spAutoFit/>
          </a:bodyPr>
          <a:lstStyle/>
          <a:p>
            <a:pPr marL="236538" marR="0" lvl="0" indent="-236538" algn="l" defTabSz="914400" rtl="0" eaLnBrk="1" fontAlgn="base" latinLnBrk="0" hangingPunct="1">
              <a:lnSpc>
                <a:spcPct val="100000"/>
              </a:lnSpc>
              <a:spcBef>
                <a:spcPct val="50000"/>
              </a:spcBef>
              <a:spcAft>
                <a:spcPct val="0"/>
              </a:spcAft>
              <a:buClrTx/>
              <a:buSzTx/>
              <a:buFontTx/>
              <a:buChar char="•"/>
              <a:tabLst/>
              <a:defRPr/>
            </a:pPr>
            <a:r>
              <a:rPr kumimoji="0" lang="en-US" sz="2400" b="0" i="0" u="none" strike="noStrike" kern="1200" cap="none" spc="0" normalizeH="0" baseline="0" noProof="0" dirty="0">
                <a:ln>
                  <a:noFill/>
                </a:ln>
                <a:solidFill>
                  <a:prstClr val="black"/>
                </a:solidFill>
                <a:effectLst/>
                <a:uLnTx/>
                <a:uFillTx/>
                <a:latin typeface="Arial" charset="0"/>
                <a:ea typeface="+mn-ea"/>
                <a:cs typeface="+mn-cs"/>
              </a:rPr>
              <a:t>One remedy is to use an array list instead:</a:t>
            </a:r>
          </a:p>
          <a:p>
            <a:pPr marL="693738" marR="0" lvl="1" indent="-236538" algn="l" defTabSz="914400" rtl="0" eaLnBrk="1" fontAlgn="base" latinLnBrk="0" hangingPunct="1">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public class Group&lt;E&gt;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private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ArrayList</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&lt;E&gt; elements;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public Group()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elements = new </a:t>
            </a:r>
            <a:r>
              <a:rPr kumimoji="0" lang="en-US" sz="1800" b="1" i="0" u="none" strike="noStrike" kern="1200" cap="none" spc="0" normalizeH="0" baseline="0" noProof="0" dirty="0" err="1">
                <a:ln>
                  <a:noFill/>
                </a:ln>
                <a:solidFill>
                  <a:srgbClr val="6E7069"/>
                </a:solidFill>
                <a:effectLst/>
                <a:uLnTx/>
                <a:uFillTx/>
                <a:latin typeface="Courier New" pitchFamily="49" charset="0"/>
                <a:ea typeface="+mn-ea"/>
                <a:cs typeface="Courier New" pitchFamily="49" charset="0"/>
              </a:rPr>
              <a:t>ArrayList</a:t>
            </a: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&lt;E&gt;(); // Ok</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   } </a:t>
            </a:r>
          </a:p>
          <a:p>
            <a:pPr marL="693738" marR="0" lvl="1" indent="-236538"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E7069"/>
                </a:solidFill>
                <a:effectLst/>
                <a:uLnTx/>
                <a:uFillTx/>
                <a:latin typeface="Courier New" pitchFamily="49" charset="0"/>
                <a:ea typeface="+mn-ea"/>
                <a:cs typeface="Courier New" pitchFamily="49" charset="0"/>
              </a:rPr>
              <a:t>}</a:t>
            </a:r>
          </a:p>
        </p:txBody>
      </p:sp>
      <p:sp>
        <p:nvSpPr>
          <p:cNvPr id="4" name="Title 1"/>
          <p:cNvSpPr txBox="1">
            <a:spLocks/>
          </p:cNvSpPr>
          <p:nvPr/>
        </p:nvSpPr>
        <p:spPr>
          <a:xfrm>
            <a:off x="457200" y="157547"/>
            <a:ext cx="8229600" cy="807004"/>
          </a:xfrm>
          <a:prstGeom prst="rect">
            <a:avLst/>
          </a:prstGeom>
        </p:spPr>
        <p:txBody>
          <a:bodyPr/>
          <a:lstStyle/>
          <a:p>
            <a:pPr lvl="0" defTabSz="868680" eaLnBrk="0" fontAlgn="base">
              <a:defRPr sz="4180"/>
            </a:pPr>
            <a:r>
              <a:rPr lang="en-US" sz="4000" b="1" dirty="0">
                <a:solidFill>
                  <a:srgbClr val="007FA3"/>
                </a:solidFill>
                <a:latin typeface="Times New Roman"/>
                <a:ea typeface="Times New Roman"/>
                <a:cs typeface="Times New Roman"/>
              </a:rPr>
              <a:t>Type Erasure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p:cNvSpPr txBox="1">
            <a:spLocks noGrp="1"/>
          </p:cNvSpPr>
          <p:nvPr>
            <p:ph type="title"/>
          </p:nvPr>
        </p:nvSpPr>
        <p:spPr>
          <a:xfrm>
            <a:off x="258233" y="190005"/>
            <a:ext cx="8513234" cy="816042"/>
          </a:xfrm>
          <a:prstGeom prst="rect">
            <a:avLst/>
          </a:prstGeom>
        </p:spPr>
        <p:txBody>
          <a:bodyPr>
            <a:normAutofit fontScale="90000"/>
          </a:bodyPr>
          <a:lstStyle/>
          <a:p>
            <a:r>
              <a:rPr lang="en-US" dirty="0"/>
              <a:t>Additional Resources</a:t>
            </a:r>
            <a:endParaRPr dirty="0"/>
          </a:p>
        </p:txBody>
      </p:sp>
      <p:sp>
        <p:nvSpPr>
          <p:cNvPr id="71" name="Content Placeholder 5"/>
          <p:cNvSpPr txBox="1">
            <a:spLocks noGrp="1"/>
          </p:cNvSpPr>
          <p:nvPr>
            <p:ph type="body" idx="1"/>
          </p:nvPr>
        </p:nvSpPr>
        <p:spPr>
          <a:xfrm>
            <a:off x="400049" y="1021278"/>
            <a:ext cx="8229601" cy="5276652"/>
          </a:xfrm>
          <a:prstGeom prst="rect">
            <a:avLst/>
          </a:prstGeom>
        </p:spPr>
        <p:txBody>
          <a:bodyPr>
            <a:normAutofit/>
          </a:bodyPr>
          <a:lstStyle/>
          <a:p>
            <a:r>
              <a:rPr lang="en-US" dirty="0"/>
              <a:t>Java Generics</a:t>
            </a:r>
          </a:p>
          <a:p>
            <a:pPr lvl="1"/>
            <a:r>
              <a:rPr lang="en-US" sz="2000" dirty="0">
                <a:hlinkClick r:id="rId3"/>
              </a:rPr>
              <a:t>https://www.youtube.com/watch?v=jUcAyZ5OUm0</a:t>
            </a:r>
            <a:endParaRPr lang="en-US" sz="2000" dirty="0"/>
          </a:p>
          <a:p>
            <a:r>
              <a:rPr lang="en-US" dirty="0"/>
              <a:t>Oracle</a:t>
            </a:r>
          </a:p>
          <a:p>
            <a:pPr lvl="1"/>
            <a:r>
              <a:rPr lang="en-US" sz="2000" dirty="0">
                <a:hlinkClick r:id="rId4"/>
              </a:rPr>
              <a:t>https://www.oracle.com/technical-resources/articles/java/juneau-generics.html</a:t>
            </a:r>
          </a:p>
          <a:p>
            <a:pPr lvl="1"/>
            <a:r>
              <a:rPr lang="en-US" sz="2000" dirty="0">
                <a:hlinkClick r:id="rId4"/>
              </a:rPr>
              <a:t>https://docs.oracle.com/javase/8/docs/technotes/guides/language/generics.html</a:t>
            </a:r>
            <a:endParaRPr lang="en-US" sz="2000" dirty="0"/>
          </a:p>
          <a:p>
            <a:pPr lvl="1"/>
            <a:r>
              <a:rPr lang="en-US" sz="2000" dirty="0">
                <a:hlinkClick r:id="rId5"/>
              </a:rPr>
              <a:t>https://docs.oracle.com/javase/tutorial/java/generics/index.html</a:t>
            </a:r>
            <a:endParaRPr lang="en-US" sz="2000" dirty="0"/>
          </a:p>
          <a:p>
            <a:pPr lvl="1"/>
            <a:r>
              <a:rPr lang="en-US" sz="2000" dirty="0">
                <a:solidFill>
                  <a:srgbClr val="7030A0"/>
                </a:solidFill>
                <a:hlinkClick r:id="rId6"/>
              </a:rPr>
              <a:t>https://docs.oracle.com/javase/tutorial/java/generics/QandE/generics-questions.html</a:t>
            </a:r>
            <a:endParaRPr lang="en-US" sz="2000" dirty="0">
              <a:solidFill>
                <a:srgbClr val="7030A0"/>
              </a:solidFill>
            </a:endParaRPr>
          </a:p>
        </p:txBody>
      </p:sp>
    </p:spTree>
    <p:extLst>
      <p:ext uri="{BB962C8B-B14F-4D97-AF65-F5344CB8AC3E}">
        <p14:creationId xmlns:p14="http://schemas.microsoft.com/office/powerpoint/2010/main" val="283787068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7010400" y="6245225"/>
            <a:ext cx="2133600" cy="476250"/>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DF39BCC3-B31D-4E64-92A3-7A88011928BC}" type="slidenum">
              <a:rPr kumimoji="0" lang="en-US" sz="1400" b="1" i="0" u="none" strike="noStrike" kern="1200" cap="none" spc="0" normalizeH="0" baseline="0" noProof="0" smtClean="0">
                <a:ln>
                  <a:noFill/>
                </a:ln>
                <a:solidFill>
                  <a:srgbClr val="FFFFFF"/>
                </a:solidFill>
                <a:effectLst/>
                <a:uLnTx/>
                <a:uFillTx/>
                <a:latin typeface="Arial" charset="0"/>
                <a:ea typeface="+mn-ea"/>
                <a:cs typeface="Helvetica"/>
                <a:sym typeface="Arial"/>
              </a:rPr>
              <a:pPr marL="0" marR="0" lvl="0" indent="0" algn="ctr" defTabSz="914400" rtl="0" eaLnBrk="1" fontAlgn="base" latinLnBrk="0" hangingPunct="1">
                <a:lnSpc>
                  <a:spcPct val="100000"/>
                </a:lnSpc>
                <a:spcBef>
                  <a:spcPct val="0"/>
                </a:spcBef>
                <a:spcAft>
                  <a:spcPct val="0"/>
                </a:spcAft>
                <a:buClrTx/>
                <a:buSzTx/>
                <a:buFontTx/>
                <a:buNone/>
                <a:tabLst/>
                <a:defRPr/>
              </a:pPr>
              <a:t>5</a:t>
            </a:fld>
            <a:endParaRPr kumimoji="0" lang="en-US" sz="1400" b="1" i="0" u="none" strike="noStrike" kern="1200" cap="none" spc="0" normalizeH="0" baseline="0" noProof="0">
              <a:ln>
                <a:noFill/>
              </a:ln>
              <a:solidFill>
                <a:srgbClr val="FFFFFF"/>
              </a:solidFill>
              <a:effectLst/>
              <a:uLnTx/>
              <a:uFillTx/>
              <a:latin typeface="Arial" charset="0"/>
              <a:ea typeface="+mn-ea"/>
              <a:cs typeface="Helvetica"/>
              <a:sym typeface="Arial"/>
            </a:endParaRPr>
          </a:p>
        </p:txBody>
      </p:sp>
      <p:sp>
        <p:nvSpPr>
          <p:cNvPr id="5" name="TextBox 4"/>
          <p:cNvSpPr txBox="1"/>
          <p:nvPr/>
        </p:nvSpPr>
        <p:spPr>
          <a:xfrm>
            <a:off x="479686" y="1206195"/>
            <a:ext cx="7629993" cy="4339650"/>
          </a:xfrm>
          <a:prstGeom prst="rect">
            <a:avLst/>
          </a:prstGeom>
          <a:noFill/>
        </p:spPr>
        <p:txBody>
          <a:bodyPr wrap="square" rtlCol="0">
            <a:spAutoFit/>
          </a:bodyPr>
          <a:lstStyle/>
          <a:p>
            <a:pPr marL="342900" indent="-342900" fontAlgn="base" hangingPunct="1">
              <a:spcBef>
                <a:spcPct val="0"/>
              </a:spcBef>
              <a:spcAft>
                <a:spcPct val="0"/>
              </a:spcAft>
              <a:buFont typeface="Arial" panose="020B0604020202020204" pitchFamily="34" charset="0"/>
              <a:buChar char="•"/>
              <a:defRPr/>
            </a:pPr>
            <a:r>
              <a:rPr lang="en-US" sz="2400" dirty="0"/>
              <a:t>If you have programmed for a little while in Java, it is likely that you have come across generics, and you have probably used them. (Generics are hard to avoid when using collections, and it is hard to do anything interesting without collections.)</a:t>
            </a:r>
          </a:p>
          <a:p>
            <a:pPr marL="342900" indent="-342900" fontAlgn="base" hangingPunct="1">
              <a:spcBef>
                <a:spcPct val="0"/>
              </a:spcBef>
              <a:spcAft>
                <a:spcPct val="0"/>
              </a:spcAft>
              <a:buFont typeface="Arial" panose="020B0604020202020204" pitchFamily="34" charset="0"/>
              <a:buChar char="•"/>
              <a:defRPr/>
            </a:pPr>
            <a:endParaRPr lang="en-US" sz="2400" dirty="0"/>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7030A0"/>
                </a:solidFill>
                <a:effectLst/>
                <a:uLnTx/>
                <a:uFillTx/>
                <a:latin typeface="Arial"/>
                <a:ea typeface="+mj-ea"/>
                <a:cs typeface="Arial"/>
                <a:sym typeface="Arial"/>
              </a:rPr>
              <a:t>For example, </a:t>
            </a:r>
            <a:r>
              <a:rPr kumimoji="0" lang="en-US" sz="2400" b="1" i="0" u="none" strike="noStrike" kern="0" cap="none" spc="0" normalizeH="0" baseline="0" noProof="0" dirty="0" err="1">
                <a:ln>
                  <a:noFill/>
                </a:ln>
                <a:solidFill>
                  <a:srgbClr val="7030A0"/>
                </a:solidFill>
                <a:effectLst/>
                <a:uLnTx/>
                <a:uFillTx/>
                <a:latin typeface="Arial"/>
                <a:ea typeface="+mj-ea"/>
                <a:cs typeface="Arial"/>
                <a:sym typeface="Arial"/>
              </a:rPr>
              <a:t>ArrayList</a:t>
            </a:r>
            <a:r>
              <a:rPr kumimoji="0" lang="en-US" sz="2400" b="1" i="0" u="none" strike="noStrike" kern="0" cap="none" spc="0" normalizeH="0" baseline="0" noProof="0" dirty="0">
                <a:ln>
                  <a:noFill/>
                </a:ln>
                <a:solidFill>
                  <a:srgbClr val="7030A0"/>
                </a:solidFill>
                <a:effectLst/>
                <a:uLnTx/>
                <a:uFillTx/>
                <a:latin typeface="Arial"/>
                <a:ea typeface="+mj-ea"/>
                <a:cs typeface="Arial"/>
                <a:sym typeface="Arial"/>
              </a:rPr>
              <a:t>&lt;E&gt;</a:t>
            </a:r>
            <a:r>
              <a:rPr kumimoji="0" lang="en-US" sz="2400" b="0" i="0" u="none" strike="noStrike" kern="0" cap="none" spc="0" normalizeH="0" baseline="0" noProof="0" dirty="0">
                <a:ln>
                  <a:noFill/>
                </a:ln>
                <a:solidFill>
                  <a:srgbClr val="7030A0"/>
                </a:solidFill>
                <a:effectLst/>
                <a:uLnTx/>
                <a:uFillTx/>
                <a:latin typeface="Arial"/>
                <a:ea typeface="+mj-ea"/>
                <a:cs typeface="Arial"/>
                <a:sym typeface="Arial"/>
              </a:rPr>
              <a:t> is a generic type</a:t>
            </a:r>
            <a:r>
              <a:rPr kumimoji="0" lang="en-US" sz="2400" b="0" i="0" u="none" strike="noStrike" kern="0" cap="none" spc="0" normalizeH="0" baseline="0" noProof="0" dirty="0">
                <a:ln>
                  <a:noFill/>
                </a:ln>
                <a:solidFill>
                  <a:srgbClr val="000000"/>
                </a:solidFill>
                <a:effectLst/>
                <a:uLnTx/>
                <a:uFillTx/>
                <a:latin typeface="Arial"/>
                <a:ea typeface="+mj-ea"/>
                <a:cs typeface="Arial"/>
                <a:sym typeface="Arial"/>
              </a:rPr>
              <a:t>, where </a:t>
            </a:r>
            <a:r>
              <a:rPr kumimoji="0" lang="en-US" sz="2400" b="0" i="0" u="none" strike="noStrike" kern="0" cap="none" spc="0" normalizeH="0" baseline="0" noProof="0" dirty="0" err="1">
                <a:ln>
                  <a:noFill/>
                </a:ln>
                <a:solidFill>
                  <a:srgbClr val="000000"/>
                </a:solidFill>
                <a:effectLst/>
                <a:uLnTx/>
                <a:uFillTx/>
                <a:latin typeface="Arial"/>
                <a:ea typeface="+mj-ea"/>
                <a:cs typeface="Arial"/>
                <a:sym typeface="Arial"/>
              </a:rPr>
              <a:t>ArrayList</a:t>
            </a:r>
            <a:r>
              <a:rPr kumimoji="0" lang="en-US" sz="2400" b="0" i="0" u="none" strike="noStrike" kern="0" cap="none" spc="0" normalizeH="0" baseline="0" noProof="0" dirty="0">
                <a:ln>
                  <a:noFill/>
                </a:ln>
                <a:solidFill>
                  <a:srgbClr val="000000"/>
                </a:solidFill>
                <a:effectLst/>
                <a:uLnTx/>
                <a:uFillTx/>
                <a:latin typeface="Arial"/>
                <a:ea typeface="+mj-ea"/>
                <a:cs typeface="Arial"/>
                <a:sym typeface="Arial"/>
              </a:rPr>
              <a:t> is an interface and type parameter E identifies the list's element type</a:t>
            </a:r>
          </a:p>
          <a:p>
            <a:pPr marL="636588" marR="0" lvl="1" indent="-179388" algn="l" defTabSz="914400" rtl="0" eaLnBrk="1" fontAlgn="auto" latinLnBrk="0" hangingPunct="0">
              <a:lnSpc>
                <a:spcPct val="100000"/>
              </a:lnSpc>
              <a:spcBef>
                <a:spcPct val="50000"/>
              </a:spcBef>
              <a:spcAft>
                <a:spcPts val="0"/>
              </a:spcAft>
              <a:buClrTx/>
              <a:buSzTx/>
              <a:buFontTx/>
              <a:buNone/>
              <a:tabLst/>
              <a:defRPr/>
            </a:pPr>
            <a:r>
              <a:rPr kumimoji="0" lang="en-US" sz="2000" b="0" i="0" u="none" strike="noStrike" kern="0" cap="none" spc="0" normalizeH="0" baseline="0" noProof="0" dirty="0" err="1">
                <a:ln>
                  <a:noFill/>
                </a:ln>
                <a:solidFill>
                  <a:srgbClr val="6E7069"/>
                </a:solidFill>
                <a:effectLst/>
                <a:uLnTx/>
                <a:uFillTx/>
                <a:latin typeface="Courier New" pitchFamily="49" charset="0"/>
                <a:cs typeface="Helvetica"/>
                <a:sym typeface="Arial"/>
              </a:rPr>
              <a:t>ArrayList</a:t>
            </a:r>
            <a:r>
              <a:rPr kumimoji="0" lang="en-US" sz="2000" b="0" i="0" u="none" strike="noStrike" kern="0" cap="none" spc="0" normalizeH="0" baseline="0" noProof="0" dirty="0">
                <a:ln>
                  <a:noFill/>
                </a:ln>
                <a:solidFill>
                  <a:srgbClr val="6E7069"/>
                </a:solidFill>
                <a:effectLst/>
                <a:uLnTx/>
                <a:uFillTx/>
                <a:latin typeface="Courier New" pitchFamily="49" charset="0"/>
                <a:cs typeface="Helvetica"/>
                <a:sym typeface="Arial"/>
              </a:rPr>
              <a:t>&lt;</a:t>
            </a:r>
            <a:r>
              <a:rPr kumimoji="0" lang="en-US" sz="2000" b="1" i="0" u="none" strike="noStrike" kern="0" cap="none" spc="0" normalizeH="0" baseline="0" noProof="0" dirty="0">
                <a:ln>
                  <a:noFill/>
                </a:ln>
                <a:solidFill>
                  <a:srgbClr val="7030A0"/>
                </a:solidFill>
                <a:effectLst/>
                <a:uLnTx/>
                <a:uFillTx/>
                <a:latin typeface="Courier New" pitchFamily="49" charset="0"/>
                <a:cs typeface="Helvetica"/>
                <a:sym typeface="Arial"/>
              </a:rPr>
              <a:t>String</a:t>
            </a:r>
            <a:r>
              <a:rPr kumimoji="0" lang="en-US" sz="2000" b="0" i="0" u="none" strike="noStrike" kern="0" cap="none" spc="0" normalizeH="0" baseline="0" noProof="0" dirty="0">
                <a:ln>
                  <a:noFill/>
                </a:ln>
                <a:solidFill>
                  <a:srgbClr val="6E7069"/>
                </a:solidFill>
                <a:effectLst/>
                <a:uLnTx/>
                <a:uFillTx/>
                <a:latin typeface="Courier New" pitchFamily="49" charset="0"/>
                <a:cs typeface="Helvetica"/>
                <a:sym typeface="Arial"/>
              </a:rPr>
              <a:t>&gt; </a:t>
            </a:r>
          </a:p>
          <a:p>
            <a:pPr marL="636588" marR="0" lvl="1" indent="-179388" algn="l" defTabSz="914400" rtl="0" eaLnBrk="1" fontAlgn="auto" latinLnBrk="0" hangingPunct="0">
              <a:lnSpc>
                <a:spcPct val="100000"/>
              </a:lnSpc>
              <a:spcBef>
                <a:spcPct val="50000"/>
              </a:spcBef>
              <a:spcAft>
                <a:spcPts val="0"/>
              </a:spcAft>
              <a:buClrTx/>
              <a:buSzTx/>
              <a:buFontTx/>
              <a:buNone/>
              <a:tabLst/>
              <a:defRPr/>
            </a:pPr>
            <a:r>
              <a:rPr kumimoji="0" lang="en-US" sz="2000" b="0" i="0" u="none" strike="noStrike" kern="0" cap="none" spc="0" normalizeH="0" baseline="0" noProof="0" dirty="0" err="1">
                <a:ln>
                  <a:noFill/>
                </a:ln>
                <a:solidFill>
                  <a:srgbClr val="6E7069"/>
                </a:solidFill>
                <a:effectLst/>
                <a:uLnTx/>
                <a:uFillTx/>
                <a:latin typeface="Courier New" pitchFamily="49" charset="0"/>
                <a:cs typeface="Helvetica"/>
                <a:sym typeface="Arial"/>
              </a:rPr>
              <a:t>ArrayList</a:t>
            </a:r>
            <a:r>
              <a:rPr kumimoji="0" lang="en-US" sz="2000" b="0" i="0" u="none" strike="noStrike" kern="0" cap="none" spc="0" normalizeH="0" baseline="0" noProof="0" dirty="0">
                <a:ln>
                  <a:noFill/>
                </a:ln>
                <a:solidFill>
                  <a:srgbClr val="6E7069"/>
                </a:solidFill>
                <a:effectLst/>
                <a:uLnTx/>
                <a:uFillTx/>
                <a:latin typeface="Courier New" pitchFamily="49" charset="0"/>
                <a:cs typeface="Helvetica"/>
                <a:sym typeface="Arial"/>
              </a:rPr>
              <a:t>&lt;</a:t>
            </a:r>
            <a:r>
              <a:rPr kumimoji="0" lang="en-US" sz="2000" b="1" i="0" u="none" strike="noStrike" kern="0" cap="none" spc="0" normalizeH="0" baseline="0" noProof="0" dirty="0" err="1">
                <a:ln>
                  <a:noFill/>
                </a:ln>
                <a:solidFill>
                  <a:srgbClr val="7030A0"/>
                </a:solidFill>
                <a:effectLst/>
                <a:uLnTx/>
                <a:uFillTx/>
                <a:latin typeface="Courier New" pitchFamily="49" charset="0"/>
                <a:cs typeface="Helvetica"/>
                <a:sym typeface="Arial"/>
              </a:rPr>
              <a:t>BankAccount</a:t>
            </a:r>
            <a:r>
              <a:rPr kumimoji="0" lang="en-US" sz="2000" b="0" i="0" u="none" strike="noStrike" kern="0" cap="none" spc="0" normalizeH="0" baseline="0" noProof="0" dirty="0">
                <a:ln>
                  <a:noFill/>
                </a:ln>
                <a:solidFill>
                  <a:srgbClr val="6E7069"/>
                </a:solidFill>
                <a:effectLst/>
                <a:uLnTx/>
                <a:uFillTx/>
                <a:latin typeface="Courier New" pitchFamily="49" charset="0"/>
                <a:cs typeface="Helvetica"/>
                <a:sym typeface="Arial"/>
              </a:rPr>
              <a:t>&gt;</a:t>
            </a:r>
            <a:endParaRPr kumimoji="0" lang="en-US" sz="2400" b="0" i="0" u="none" strike="noStrike" kern="0" cap="none" spc="0" normalizeH="0" baseline="0" noProof="0" dirty="0">
              <a:ln>
                <a:noFill/>
              </a:ln>
              <a:solidFill>
                <a:srgbClr val="000000"/>
              </a:solidFill>
              <a:effectLst/>
              <a:uLnTx/>
              <a:uFillTx/>
              <a:latin typeface="Arial"/>
              <a:ea typeface="+mj-ea"/>
              <a:cs typeface="Arial"/>
              <a:sym typeface="Arial"/>
            </a:endParaRPr>
          </a:p>
        </p:txBody>
      </p:sp>
      <p:sp>
        <p:nvSpPr>
          <p:cNvPr id="6" name="Rectangle 2"/>
          <p:cNvSpPr txBox="1">
            <a:spLocks noChangeArrowheads="1"/>
          </p:cNvSpPr>
          <p:nvPr/>
        </p:nvSpPr>
        <p:spPr>
          <a:xfrm>
            <a:off x="479686" y="239059"/>
            <a:ext cx="8229600" cy="736203"/>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a:ln>
                  <a:noFill/>
                </a:ln>
                <a:solidFill>
                  <a:srgbClr val="007FA3"/>
                </a:solidFill>
                <a:effectLst/>
                <a:uLnTx/>
                <a:uFillTx/>
                <a:latin typeface="Times New Roman"/>
                <a:ea typeface="Times New Roman"/>
                <a:cs typeface="Times New Roman"/>
                <a:sym typeface="Times New Roman"/>
              </a:rPr>
              <a:t>Generics</a:t>
            </a:r>
          </a:p>
        </p:txBody>
      </p:sp>
    </p:spTree>
    <p:extLst>
      <p:ext uri="{BB962C8B-B14F-4D97-AF65-F5344CB8AC3E}">
        <p14:creationId xmlns:p14="http://schemas.microsoft.com/office/powerpoint/2010/main" val="919389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7010400" y="6245225"/>
            <a:ext cx="2133600" cy="476250"/>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DF39BCC3-B31D-4E64-92A3-7A88011928BC}" type="slidenum">
              <a:rPr kumimoji="0" lang="en-US" sz="1400" b="1" i="0" u="none" strike="noStrike" kern="1200" cap="none" spc="0" normalizeH="0" baseline="0" noProof="0" smtClean="0">
                <a:ln>
                  <a:noFill/>
                </a:ln>
                <a:solidFill>
                  <a:srgbClr val="FFFFFF"/>
                </a:solidFill>
                <a:effectLst/>
                <a:uLnTx/>
                <a:uFillTx/>
                <a:latin typeface="Arial" charset="0"/>
                <a:ea typeface="+mn-ea"/>
                <a:cs typeface="+mn-cs"/>
              </a:rPr>
              <a:pPr marL="0" marR="0" lvl="0" indent="0" algn="ctr" defTabSz="914400" rtl="0" eaLnBrk="1" fontAlgn="base" latinLnBrk="0" hangingPunct="1">
                <a:lnSpc>
                  <a:spcPct val="100000"/>
                </a:lnSpc>
                <a:spcBef>
                  <a:spcPct val="0"/>
                </a:spcBef>
                <a:spcAft>
                  <a:spcPct val="0"/>
                </a:spcAft>
                <a:buClrTx/>
                <a:buSzTx/>
                <a:buFontTx/>
                <a:buNone/>
                <a:tabLst/>
                <a:defRPr/>
              </a:pPr>
              <a:t>6</a:t>
            </a:fld>
            <a:endParaRPr kumimoji="0" lang="en-US" sz="1400" b="1" i="0" u="none" strike="noStrike" kern="1200" cap="none" spc="0" normalizeH="0" baseline="0" noProof="0">
              <a:ln>
                <a:noFill/>
              </a:ln>
              <a:solidFill>
                <a:srgbClr val="FFFFFF"/>
              </a:solidFill>
              <a:effectLst/>
              <a:uLnTx/>
              <a:uFillTx/>
              <a:latin typeface="Arial" charset="0"/>
              <a:ea typeface="+mn-ea"/>
              <a:cs typeface="+mn-cs"/>
            </a:endParaRPr>
          </a:p>
        </p:txBody>
      </p:sp>
      <p:sp>
        <p:nvSpPr>
          <p:cNvPr id="5" name="TextBox 4"/>
          <p:cNvSpPr txBox="1"/>
          <p:nvPr/>
        </p:nvSpPr>
        <p:spPr>
          <a:xfrm>
            <a:off x="479686" y="1206195"/>
            <a:ext cx="7629993" cy="4278094"/>
          </a:xfrm>
          <a:prstGeom prst="rect">
            <a:avLst/>
          </a:prstGeom>
          <a:noFill/>
        </p:spPr>
        <p:txBody>
          <a:bodyPr wrap="square" rtlCol="0">
            <a:spAutoFit/>
          </a:bodyPr>
          <a:lstStyle/>
          <a:p>
            <a:pPr marL="342900" lvl="0" indent="-342900" fontAlgn="base" hangingPunct="1">
              <a:spcBef>
                <a:spcPct val="0"/>
              </a:spcBef>
              <a:spcAft>
                <a:spcPct val="0"/>
              </a:spcAft>
              <a:buFont typeface="Arial" panose="020B0604020202020204" pitchFamily="34" charset="0"/>
              <a:buChar char="•"/>
              <a:defRPr/>
            </a:pPr>
            <a:r>
              <a:rPr lang="en-US" sz="2400" dirty="0">
                <a:latin typeface="+mj-lt"/>
                <a:ea typeface="+mj-ea"/>
                <a:cs typeface="+mj-cs"/>
              </a:rPr>
              <a:t>A generic type is a </a:t>
            </a:r>
            <a:r>
              <a:rPr lang="en-US" sz="2400" dirty="0">
                <a:solidFill>
                  <a:srgbClr val="7030A0"/>
                </a:solidFill>
                <a:latin typeface="+mj-lt"/>
                <a:ea typeface="+mj-ea"/>
                <a:cs typeface="+mj-cs"/>
              </a:rPr>
              <a:t>class or interface </a:t>
            </a:r>
            <a:r>
              <a:rPr lang="en-US" sz="2400" dirty="0">
                <a:latin typeface="+mj-lt"/>
                <a:ea typeface="+mj-ea"/>
                <a:cs typeface="+mj-cs"/>
              </a:rPr>
              <a:t>that introduces a family of parameterized types by declaring a </a:t>
            </a:r>
            <a:r>
              <a:rPr lang="en-US" sz="2400" b="1" dirty="0">
                <a:solidFill>
                  <a:srgbClr val="7030A0"/>
                </a:solidFill>
                <a:latin typeface="+mj-lt"/>
                <a:ea typeface="+mj-ea"/>
                <a:cs typeface="+mj-cs"/>
              </a:rPr>
              <a:t>formal type parameter</a:t>
            </a:r>
            <a:r>
              <a:rPr lang="en-US" sz="2400" dirty="0">
                <a:latin typeface="+mj-lt"/>
                <a:ea typeface="+mj-ea"/>
                <a:cs typeface="+mj-cs"/>
              </a:rPr>
              <a:t> list (a comma-separated list of type parameter names between angle brackets)</a:t>
            </a:r>
          </a:p>
          <a:p>
            <a:pPr fontAlgn="base" hangingPunct="1">
              <a:spcBef>
                <a:spcPct val="0"/>
              </a:spcBef>
              <a:spcAft>
                <a:spcPct val="0"/>
              </a:spcAft>
              <a:defRPr/>
            </a:pPr>
            <a:r>
              <a:rPr lang="en-US" sz="2000" dirty="0"/>
              <a:t>	class </a:t>
            </a:r>
            <a:r>
              <a:rPr lang="en-US" sz="2000" b="1" dirty="0"/>
              <a:t>identifier</a:t>
            </a:r>
            <a:r>
              <a:rPr lang="en-US" sz="2000" dirty="0"/>
              <a:t>&lt;</a:t>
            </a:r>
            <a:r>
              <a:rPr lang="en-US" sz="2000" dirty="0" err="1"/>
              <a:t>formal_type_parameter_list</a:t>
            </a:r>
            <a:r>
              <a:rPr lang="en-US" sz="2000" dirty="0"/>
              <a:t>&gt; {}</a:t>
            </a:r>
            <a:br>
              <a:rPr lang="en-US" sz="2000" dirty="0"/>
            </a:br>
            <a:r>
              <a:rPr lang="en-US" sz="2000" dirty="0"/>
              <a:t>	interface </a:t>
            </a:r>
            <a:r>
              <a:rPr lang="en-US" sz="2000" b="1" dirty="0"/>
              <a:t>identifier</a:t>
            </a:r>
            <a:r>
              <a:rPr lang="en-US" sz="2000" dirty="0"/>
              <a:t>&lt;</a:t>
            </a:r>
            <a:r>
              <a:rPr lang="en-US" sz="2000" dirty="0" err="1"/>
              <a:t>formal_type_parameter_list</a:t>
            </a:r>
            <a:r>
              <a:rPr lang="en-US" sz="2000" dirty="0"/>
              <a:t>&gt; {} </a:t>
            </a:r>
          </a:p>
          <a:p>
            <a:pPr fontAlgn="base" hangingPunct="1">
              <a:spcBef>
                <a:spcPct val="0"/>
              </a:spcBef>
              <a:spcAft>
                <a:spcPct val="0"/>
              </a:spcAft>
              <a:defRPr/>
            </a:pPr>
            <a:endParaRPr lang="en-US" sz="2000" dirty="0"/>
          </a:p>
          <a:p>
            <a:pPr marL="342900" indent="-342900">
              <a:buFont typeface="Arial" panose="020B0604020202020204" pitchFamily="34" charset="0"/>
              <a:buChar char="•"/>
            </a:pPr>
            <a:r>
              <a:rPr lang="en-US" sz="2400" dirty="0"/>
              <a:t>Enable you to write a placeholder in lieu of an actual class type</a:t>
            </a:r>
          </a:p>
          <a:p>
            <a:pPr marL="342900" indent="-342900">
              <a:buFont typeface="Arial" panose="020B0604020202020204" pitchFamily="34" charset="0"/>
              <a:buChar char="•"/>
            </a:pPr>
            <a:r>
              <a:rPr lang="en-US" sz="2400" dirty="0"/>
              <a:t>Clients (callers) choose a specific data type during instantiation</a:t>
            </a:r>
          </a:p>
          <a:p>
            <a:pPr fontAlgn="base" hangingPunct="1">
              <a:spcBef>
                <a:spcPct val="0"/>
              </a:spcBef>
              <a:spcAft>
                <a:spcPct val="0"/>
              </a:spcAft>
              <a:defRPr/>
            </a:pPr>
            <a:endParaRPr lang="en-US" sz="2000" dirty="0"/>
          </a:p>
        </p:txBody>
      </p:sp>
      <p:sp>
        <p:nvSpPr>
          <p:cNvPr id="6" name="Rectangle 2"/>
          <p:cNvSpPr txBox="1">
            <a:spLocks noChangeArrowheads="1"/>
          </p:cNvSpPr>
          <p:nvPr/>
        </p:nvSpPr>
        <p:spPr>
          <a:xfrm>
            <a:off x="479686" y="239059"/>
            <a:ext cx="8229600" cy="736203"/>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4000" b="1" dirty="0">
                <a:solidFill>
                  <a:srgbClr val="007FA3"/>
                </a:solidFill>
                <a:latin typeface="Times New Roman"/>
                <a:ea typeface="Times New Roman"/>
                <a:cs typeface="Times New Roman"/>
                <a:sym typeface="Times New Roman"/>
              </a:rPr>
              <a:t>Generic Types (1 of 2)</a:t>
            </a:r>
          </a:p>
        </p:txBody>
      </p:sp>
    </p:spTree>
    <p:extLst>
      <p:ext uri="{BB962C8B-B14F-4D97-AF65-F5344CB8AC3E}">
        <p14:creationId xmlns:p14="http://schemas.microsoft.com/office/powerpoint/2010/main" val="785682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1"/>
          <p:cNvSpPr txBox="1">
            <a:spLocks noGrp="1"/>
          </p:cNvSpPr>
          <p:nvPr>
            <p:ph type="title"/>
          </p:nvPr>
        </p:nvSpPr>
        <p:spPr>
          <a:xfrm>
            <a:off x="618066" y="143487"/>
            <a:ext cx="8229601" cy="866842"/>
          </a:xfrm>
          <a:prstGeom prst="rect">
            <a:avLst/>
          </a:prstGeom>
        </p:spPr>
        <p:txBody>
          <a:bodyPr>
            <a:normAutofit/>
          </a:bodyPr>
          <a:lstStyle/>
          <a:p>
            <a:r>
              <a:rPr sz="4000" dirty="0"/>
              <a:t>Generic Type</a:t>
            </a:r>
            <a:r>
              <a:rPr lang="en-US" sz="4000" dirty="0"/>
              <a:t>s (2 of 2)</a:t>
            </a:r>
            <a:endParaRPr sz="4000" dirty="0"/>
          </a:p>
        </p:txBody>
      </p:sp>
      <p:sp>
        <p:nvSpPr>
          <p:cNvPr id="59" name="Content Placeholder 2"/>
          <p:cNvSpPr txBox="1">
            <a:spLocks noGrp="1"/>
          </p:cNvSpPr>
          <p:nvPr>
            <p:ph type="body" idx="1"/>
          </p:nvPr>
        </p:nvSpPr>
        <p:spPr>
          <a:xfrm>
            <a:off x="618066" y="1203157"/>
            <a:ext cx="8229601" cy="4859505"/>
          </a:xfrm>
          <a:prstGeom prst="rect">
            <a:avLst/>
          </a:prstGeom>
        </p:spPr>
        <p:txBody>
          <a:bodyPr>
            <a:normAutofit lnSpcReduction="10000"/>
          </a:bodyPr>
          <a:lstStyle/>
          <a:p>
            <a:r>
              <a:rPr lang="en-US" dirty="0"/>
              <a:t>Example</a:t>
            </a:r>
          </a:p>
          <a:p>
            <a:pPr marL="636588" lvl="1" indent="-179388">
              <a:spcBef>
                <a:spcPct val="50000"/>
              </a:spcBef>
            </a:pPr>
            <a:r>
              <a:rPr lang="en-US" sz="2000" dirty="0" err="1">
                <a:solidFill>
                  <a:srgbClr val="6E7069"/>
                </a:solidFill>
                <a:latin typeface="Courier New" pitchFamily="49" charset="0"/>
              </a:rPr>
              <a:t>ArrayList</a:t>
            </a:r>
            <a:r>
              <a:rPr lang="en-US" sz="2000" dirty="0">
                <a:solidFill>
                  <a:srgbClr val="6E7069"/>
                </a:solidFill>
                <a:latin typeface="Courier New" pitchFamily="49" charset="0"/>
              </a:rPr>
              <a:t>&lt;</a:t>
            </a:r>
            <a:r>
              <a:rPr lang="en-US" sz="2000" b="1" dirty="0">
                <a:solidFill>
                  <a:srgbClr val="7030A0"/>
                </a:solidFill>
                <a:latin typeface="Courier New" pitchFamily="49" charset="0"/>
              </a:rPr>
              <a:t>String</a:t>
            </a:r>
            <a:r>
              <a:rPr lang="en-US" sz="2000" dirty="0">
                <a:solidFill>
                  <a:srgbClr val="6E7069"/>
                </a:solidFill>
                <a:latin typeface="Courier New" pitchFamily="49" charset="0"/>
              </a:rPr>
              <a:t>&gt; </a:t>
            </a:r>
          </a:p>
          <a:p>
            <a:pPr marL="636588" lvl="1" indent="-179388">
              <a:spcBef>
                <a:spcPct val="50000"/>
              </a:spcBef>
            </a:pPr>
            <a:r>
              <a:rPr lang="en-US" sz="2000" dirty="0" err="1">
                <a:solidFill>
                  <a:srgbClr val="6E7069"/>
                </a:solidFill>
                <a:latin typeface="Courier New" pitchFamily="49" charset="0"/>
              </a:rPr>
              <a:t>ArrayList</a:t>
            </a:r>
            <a:r>
              <a:rPr lang="en-US" sz="2000" dirty="0">
                <a:solidFill>
                  <a:srgbClr val="6E7069"/>
                </a:solidFill>
                <a:latin typeface="Courier New" pitchFamily="49" charset="0"/>
              </a:rPr>
              <a:t>&lt;</a:t>
            </a:r>
            <a:r>
              <a:rPr lang="en-US" sz="2000" b="1" dirty="0" err="1">
                <a:solidFill>
                  <a:srgbClr val="7030A0"/>
                </a:solidFill>
                <a:latin typeface="Courier New" pitchFamily="49" charset="0"/>
              </a:rPr>
              <a:t>BankAccount</a:t>
            </a:r>
            <a:r>
              <a:rPr lang="en-US" sz="2000" dirty="0">
                <a:solidFill>
                  <a:srgbClr val="6E7069"/>
                </a:solidFill>
                <a:latin typeface="Courier New" pitchFamily="49" charset="0"/>
              </a:rPr>
              <a:t>&gt; </a:t>
            </a:r>
            <a:r>
              <a:rPr lang="en-US" sz="1600" dirty="0">
                <a:solidFill>
                  <a:srgbClr val="6E7069"/>
                </a:solidFill>
                <a:latin typeface="Courier New" pitchFamily="49" charset="0"/>
              </a:rPr>
              <a:t>//</a:t>
            </a:r>
            <a:r>
              <a:rPr lang="en-US" sz="1600" dirty="0" err="1">
                <a:solidFill>
                  <a:srgbClr val="6E7069"/>
                </a:solidFill>
                <a:latin typeface="Courier New" pitchFamily="49" charset="0"/>
              </a:rPr>
              <a:t>BankAccount</a:t>
            </a:r>
            <a:r>
              <a:rPr lang="en-US" sz="1600" dirty="0">
                <a:solidFill>
                  <a:srgbClr val="6E7069"/>
                </a:solidFill>
                <a:latin typeface="Courier New" pitchFamily="49" charset="0"/>
              </a:rPr>
              <a:t> is a class</a:t>
            </a:r>
            <a:endParaRPr lang="en-US" sz="2000" dirty="0">
              <a:solidFill>
                <a:srgbClr val="6E7069"/>
              </a:solidFill>
              <a:latin typeface="Courier New" pitchFamily="49" charset="0"/>
            </a:endParaRPr>
          </a:p>
          <a:p>
            <a:pPr marL="636588" lvl="1" indent="-179388">
              <a:spcBef>
                <a:spcPct val="50000"/>
              </a:spcBef>
            </a:pPr>
            <a:r>
              <a:rPr lang="en-US" sz="2000" dirty="0" err="1">
                <a:solidFill>
                  <a:srgbClr val="6E7069"/>
                </a:solidFill>
                <a:latin typeface="Courier New" pitchFamily="49" charset="0"/>
              </a:rPr>
              <a:t>ArrayList</a:t>
            </a:r>
            <a:r>
              <a:rPr lang="en-US" sz="2000" dirty="0">
                <a:solidFill>
                  <a:srgbClr val="6E7069"/>
                </a:solidFill>
                <a:latin typeface="Courier New" pitchFamily="49" charset="0"/>
              </a:rPr>
              <a:t>&lt;</a:t>
            </a:r>
            <a:r>
              <a:rPr lang="en-US" sz="2000" b="1" dirty="0">
                <a:solidFill>
                  <a:srgbClr val="7030A0"/>
                </a:solidFill>
                <a:latin typeface="Courier New" pitchFamily="49" charset="0"/>
              </a:rPr>
              <a:t>Measurable</a:t>
            </a:r>
            <a:r>
              <a:rPr lang="en-US" sz="2000" dirty="0">
                <a:solidFill>
                  <a:srgbClr val="6E7069"/>
                </a:solidFill>
                <a:latin typeface="Courier New" pitchFamily="49" charset="0"/>
              </a:rPr>
              <a:t>&gt;</a:t>
            </a:r>
            <a:r>
              <a:rPr lang="en-US" sz="2800" dirty="0">
                <a:solidFill>
                  <a:srgbClr val="6E7069"/>
                </a:solidFill>
              </a:rPr>
              <a:t>    </a:t>
            </a:r>
            <a:r>
              <a:rPr lang="en-US" sz="1800" dirty="0">
                <a:solidFill>
                  <a:srgbClr val="6E7069"/>
                </a:solidFill>
              </a:rPr>
              <a:t>/ / </a:t>
            </a:r>
            <a:r>
              <a:rPr lang="en-US" sz="1800" dirty="0">
                <a:solidFill>
                  <a:srgbClr val="6E7069"/>
                </a:solidFill>
                <a:latin typeface="Courier New" pitchFamily="49" charset="0"/>
                <a:cs typeface="Courier New" pitchFamily="49" charset="0"/>
              </a:rPr>
              <a:t>Measurable is an interface</a:t>
            </a:r>
            <a:endParaRPr lang="en-US" dirty="0">
              <a:solidFill>
                <a:srgbClr val="0070C0"/>
              </a:solidFill>
            </a:endParaRPr>
          </a:p>
          <a:p>
            <a:pPr marL="179388" indent="-179388">
              <a:spcBef>
                <a:spcPct val="50000"/>
              </a:spcBef>
              <a:buFont typeface="Arial" charset="0"/>
              <a:buChar char="•"/>
            </a:pPr>
            <a:r>
              <a:rPr lang="en-US" dirty="0">
                <a:solidFill>
                  <a:srgbClr val="FF0000"/>
                </a:solidFill>
              </a:rPr>
              <a:t> </a:t>
            </a:r>
            <a:r>
              <a:rPr lang="en-US" dirty="0">
                <a:solidFill>
                  <a:srgbClr val="7030A0"/>
                </a:solidFill>
              </a:rPr>
              <a:t>Primitive data types </a:t>
            </a:r>
            <a:r>
              <a:rPr lang="en-US" b="1" dirty="0">
                <a:solidFill>
                  <a:srgbClr val="7030A0"/>
                </a:solidFill>
              </a:rPr>
              <a:t>are NOT supported </a:t>
            </a:r>
            <a:r>
              <a:rPr lang="en-US" dirty="0">
                <a:solidFill>
                  <a:srgbClr val="7030A0"/>
                </a:solidFill>
              </a:rPr>
              <a:t>as type variables</a:t>
            </a:r>
          </a:p>
          <a:p>
            <a:pPr marL="636588" lvl="1" indent="-179388">
              <a:spcBef>
                <a:spcPct val="50000"/>
              </a:spcBef>
            </a:pPr>
            <a:r>
              <a:rPr lang="en-US" sz="2000" dirty="0" err="1">
                <a:solidFill>
                  <a:srgbClr val="FF0000"/>
                </a:solidFill>
                <a:latin typeface="Courier New" pitchFamily="49" charset="0"/>
              </a:rPr>
              <a:t>ArrayList</a:t>
            </a:r>
            <a:r>
              <a:rPr lang="en-US" sz="2000" dirty="0">
                <a:solidFill>
                  <a:srgbClr val="FF0000"/>
                </a:solidFill>
                <a:latin typeface="Courier New" pitchFamily="49" charset="0"/>
              </a:rPr>
              <a:t>&lt;double&gt; // no good</a:t>
            </a:r>
            <a:endParaRPr lang="en-US" sz="2000" dirty="0">
              <a:solidFill>
                <a:srgbClr val="6E7069"/>
              </a:solidFill>
              <a:latin typeface="Courier New" pitchFamily="49" charset="0"/>
            </a:endParaRPr>
          </a:p>
          <a:p>
            <a:pPr marL="636588" lvl="1" indent="-179388">
              <a:spcBef>
                <a:spcPct val="50000"/>
              </a:spcBef>
            </a:pPr>
            <a:r>
              <a:rPr lang="en-US" sz="2000" b="1" dirty="0" err="1">
                <a:solidFill>
                  <a:srgbClr val="0070C0"/>
                </a:solidFill>
                <a:latin typeface="Courier New" pitchFamily="49" charset="0"/>
              </a:rPr>
              <a:t>ArrayList</a:t>
            </a:r>
            <a:r>
              <a:rPr lang="en-US" sz="2000" b="1" dirty="0">
                <a:solidFill>
                  <a:srgbClr val="0070C0"/>
                </a:solidFill>
                <a:latin typeface="Courier New" pitchFamily="49" charset="0"/>
              </a:rPr>
              <a:t>&lt;</a:t>
            </a:r>
            <a:r>
              <a:rPr lang="en-US" sz="2000" b="1" dirty="0">
                <a:solidFill>
                  <a:srgbClr val="7030A0"/>
                </a:solidFill>
                <a:latin typeface="Courier New" pitchFamily="49" charset="0"/>
              </a:rPr>
              <a:t>Double</a:t>
            </a:r>
            <a:r>
              <a:rPr lang="en-US" sz="2000" b="1" dirty="0">
                <a:solidFill>
                  <a:srgbClr val="0070C0"/>
                </a:solidFill>
                <a:latin typeface="Courier New" pitchFamily="49" charset="0"/>
              </a:rPr>
              <a:t>&gt;</a:t>
            </a:r>
          </a:p>
          <a:p>
            <a:pPr marL="636588" lvl="1" indent="-179388">
              <a:spcBef>
                <a:spcPct val="50000"/>
              </a:spcBef>
            </a:pPr>
            <a:endParaRPr lang="en-US" sz="2000" b="1" dirty="0">
              <a:solidFill>
                <a:srgbClr val="0070C0"/>
              </a:solidFill>
              <a:latin typeface="Courier New" pitchFamily="49" charset="0"/>
            </a:endParaRPr>
          </a:p>
          <a:p>
            <a:pPr marL="153988" indent="-179388">
              <a:spcBef>
                <a:spcPct val="50000"/>
              </a:spcBef>
            </a:pPr>
            <a:r>
              <a:rPr lang="en-US" sz="2000" b="1" dirty="0">
                <a:solidFill>
                  <a:srgbClr val="0070C0"/>
                </a:solidFill>
                <a:latin typeface="Courier New" pitchFamily="49" charset="0"/>
                <a:hlinkClick r:id="rId3"/>
              </a:rPr>
              <a:t>https://docs.oracle.com/en/java/javase/11/docs/api/java.base/java/util/ArrayList.html</a:t>
            </a:r>
            <a:endParaRPr lang="en-US" sz="2000" b="1" dirty="0">
              <a:solidFill>
                <a:srgbClr val="0070C0"/>
              </a:solidFill>
              <a:latin typeface="Courier New" pitchFamily="49" charset="0"/>
            </a:endParaRPr>
          </a:p>
        </p:txBody>
      </p:sp>
    </p:spTree>
    <p:extLst>
      <p:ext uri="{BB962C8B-B14F-4D97-AF65-F5344CB8AC3E}">
        <p14:creationId xmlns:p14="http://schemas.microsoft.com/office/powerpoint/2010/main" val="85128027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13556"/>
            <a:ext cx="8229600" cy="709535"/>
          </a:xfrm>
          <a:prstGeom prst="rect">
            <a:avLst/>
          </a:prstGeom>
        </p:spPr>
        <p:txBody>
          <a:bodyPr>
            <a:normAutofit fontScale="97500"/>
          </a:bodyPr>
          <a:lst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a:lstStyle>
          <a:p>
            <a:pPr hangingPunct="1"/>
            <a:r>
              <a:rPr lang="en-US" sz="4100" dirty="0"/>
              <a:t>List Interface </a:t>
            </a:r>
            <a:r>
              <a:rPr lang="en-US" sz="3300" b="0" dirty="0"/>
              <a:t>(Java Class Library)</a:t>
            </a:r>
            <a:endParaRPr lang="en-US" sz="3700" b="0" dirty="0"/>
          </a:p>
        </p:txBody>
      </p:sp>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085937"/>
            <a:ext cx="8056756" cy="2880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5"/>
          <p:cNvSpPr txBox="1">
            <a:spLocks noChangeArrowheads="1"/>
          </p:cNvSpPr>
          <p:nvPr/>
        </p:nvSpPr>
        <p:spPr bwMode="auto">
          <a:xfrm>
            <a:off x="228600" y="4129591"/>
            <a:ext cx="8480502" cy="18158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r>
              <a:rPr lang="en-US" dirty="0"/>
              <a:t>An ordered collection (also known as a </a:t>
            </a:r>
            <a:r>
              <a:rPr lang="en-US" i="1" dirty="0"/>
              <a:t>sequence</a:t>
            </a:r>
            <a:r>
              <a:rPr lang="en-US" dirty="0"/>
              <a:t>). The user of this interface has precise control over where in the list each element is inserted. The user can access elements by their integer index (position in the list), and search for elements in the list.</a:t>
            </a:r>
          </a:p>
          <a:p>
            <a:pPr eaLnBrk="1" hangingPunct="1"/>
            <a:r>
              <a:rPr lang="en-US" b="1" dirty="0">
                <a:solidFill>
                  <a:srgbClr val="0033CC"/>
                </a:solidFill>
              </a:rPr>
              <a:t>Unlike sets, lists typically allow duplicate elements</a:t>
            </a:r>
            <a:r>
              <a:rPr lang="en-US" dirty="0"/>
              <a:t>. More formally, lists typically allow pairs of elements e1 and e2 such that e1.equals(e2), and they typically allow multiple null elements if they allow null elements at all. It is not inconceivable that someone might wish to implement a list that prohibits duplicates, by throwing runtime exceptions when the user attempts to insert them, but we expect this usage to be rare</a:t>
            </a:r>
          </a:p>
        </p:txBody>
      </p:sp>
    </p:spTree>
    <p:extLst>
      <p:ext uri="{BB962C8B-B14F-4D97-AF65-F5344CB8AC3E}">
        <p14:creationId xmlns:p14="http://schemas.microsoft.com/office/powerpoint/2010/main" val="123034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74812"/>
            <a:ext cx="8428566" cy="816042"/>
          </a:xfrm>
        </p:spPr>
        <p:txBody>
          <a:bodyPr>
            <a:normAutofit fontScale="90000"/>
          </a:bodyPr>
          <a:lstStyle/>
          <a:p>
            <a:r>
              <a:rPr lang="en-US" dirty="0"/>
              <a:t>Why Generics?</a:t>
            </a:r>
          </a:p>
        </p:txBody>
      </p:sp>
      <p:sp>
        <p:nvSpPr>
          <p:cNvPr id="3" name="Text Placeholder 2"/>
          <p:cNvSpPr>
            <a:spLocks noGrp="1"/>
          </p:cNvSpPr>
          <p:nvPr>
            <p:ph type="body" idx="1"/>
          </p:nvPr>
        </p:nvSpPr>
        <p:spPr>
          <a:xfrm>
            <a:off x="400049" y="1190064"/>
            <a:ext cx="8229601" cy="3895644"/>
          </a:xfrm>
        </p:spPr>
        <p:txBody>
          <a:bodyPr>
            <a:normAutofit/>
          </a:bodyPr>
          <a:lstStyle/>
          <a:p>
            <a:r>
              <a:rPr lang="en-US" dirty="0">
                <a:solidFill>
                  <a:srgbClr val="7030A0"/>
                </a:solidFill>
              </a:rPr>
              <a:t>Enabling programmers to implement generic algorithms</a:t>
            </a:r>
          </a:p>
          <a:p>
            <a:r>
              <a:rPr lang="en-US" dirty="0"/>
              <a:t>Stronger type checks at compile time</a:t>
            </a:r>
          </a:p>
          <a:p>
            <a:r>
              <a:rPr lang="en-US" dirty="0"/>
              <a:t>Elimination of (type) casts</a:t>
            </a:r>
          </a:p>
          <a:p>
            <a:pPr marL="101600" indent="0">
              <a:buNone/>
            </a:pPr>
            <a:endParaRPr lang="en-US" dirty="0"/>
          </a:p>
          <a:p>
            <a:pPr marL="101600" indent="0">
              <a:buNone/>
            </a:pPr>
            <a:endParaRPr lang="en-US" dirty="0"/>
          </a:p>
          <a:p>
            <a:endParaRPr lang="en-US" dirty="0"/>
          </a:p>
          <a:p>
            <a:pPr marL="101600" indent="0" algn="r">
              <a:buNone/>
            </a:pPr>
            <a:r>
              <a:rPr lang="en-US" sz="1800" dirty="0">
                <a:hlinkClick r:id="rId3"/>
              </a:rPr>
              <a:t>https://docs.oracle.com/javase/tutorial/java/generics/why.html</a:t>
            </a:r>
            <a:endParaRPr lang="en-US" sz="1800" dirty="0"/>
          </a:p>
        </p:txBody>
      </p:sp>
    </p:spTree>
    <p:extLst>
      <p:ext uri="{BB962C8B-B14F-4D97-AF65-F5344CB8AC3E}">
        <p14:creationId xmlns:p14="http://schemas.microsoft.com/office/powerpoint/2010/main" val="3701499223"/>
      </p:ext>
    </p:extLst>
  </p:cSld>
  <p:clrMapOvr>
    <a:masterClrMapping/>
  </p:clrMapOvr>
  <p:transition spd="med"/>
</p:sld>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_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Arial"/>
        <a:ea typeface="Arial"/>
        <a:cs typeface="Arial"/>
      </a:majorFont>
      <a:minorFont>
        <a:latin typeface="Helvetica"/>
        <a:ea typeface="Helvetica"/>
        <a:cs typeface="Helvetica"/>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3_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Arial"/>
        <a:ea typeface="Arial"/>
        <a:cs typeface="Arial"/>
      </a:majorFont>
      <a:minorFont>
        <a:latin typeface="Helvetica"/>
        <a:ea typeface="Helvetica"/>
        <a:cs typeface="Helvetica"/>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6.xml><?xml version="1.0" encoding="utf-8"?>
<a:theme xmlns:a="http://schemas.openxmlformats.org/drawingml/2006/main" name="5_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Arial"/>
        <a:ea typeface="Arial"/>
        <a:cs typeface="Arial"/>
      </a:majorFont>
      <a:minorFont>
        <a:latin typeface="Helvetica"/>
        <a:ea typeface="Helvetica"/>
        <a:cs typeface="Helvetica"/>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7.xml><?xml version="1.0" encoding="utf-8"?>
<a:theme xmlns:a="http://schemas.openxmlformats.org/drawingml/2006/main" name="2_Gaddis_CntrlStrc">
  <a:themeElements>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Gaddis_CntrlStrc">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Gaddis_CntrlStrc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Gaddis_CntrlStrc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Gaddis_CntrlStrc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Gaddis_CntrlStrc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Gaddis_CntrlStrc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Gaddis_CntrlStrc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Gaddis_CntrlStrc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Gaddis_CntrlStrc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Gaddis_CntrlStrc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Gaddis_CntrlStrc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Gaddis_CntrlStrc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Gaddis_CntrlStrc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1480</TotalTime>
  <Words>3843</Words>
  <Application>Microsoft Office PowerPoint</Application>
  <PresentationFormat>On-screen Show (4:3)</PresentationFormat>
  <Paragraphs>463</Paragraphs>
  <Slides>39</Slides>
  <Notes>29</Notes>
  <HiddenSlides>0</HiddenSlides>
  <MMClips>0</MMClips>
  <ScaleCrop>false</ScaleCrop>
  <HeadingPairs>
    <vt:vector size="6" baseType="variant">
      <vt:variant>
        <vt:lpstr>Fonts Used</vt:lpstr>
      </vt:variant>
      <vt:variant>
        <vt:i4>12</vt:i4>
      </vt:variant>
      <vt:variant>
        <vt:lpstr>Theme</vt:lpstr>
      </vt:variant>
      <vt:variant>
        <vt:i4>7</vt:i4>
      </vt:variant>
      <vt:variant>
        <vt:lpstr>Slide Titles</vt:lpstr>
      </vt:variant>
      <vt:variant>
        <vt:i4>39</vt:i4>
      </vt:variant>
    </vt:vector>
  </HeadingPairs>
  <TitlesOfParts>
    <vt:vector size="58" baseType="lpstr">
      <vt:lpstr>ＭＳ Ｐゴシック</vt:lpstr>
      <vt:lpstr> Arial</vt:lpstr>
      <vt:lpstr>Arial</vt:lpstr>
      <vt:lpstr>Arial Unicode MS</vt:lpstr>
      <vt:lpstr>Century Schoolbook</vt:lpstr>
      <vt:lpstr>Courier New</vt:lpstr>
      <vt:lpstr>Helvetica</vt:lpstr>
      <vt:lpstr>Menlo</vt:lpstr>
      <vt:lpstr>Times New Roman</vt:lpstr>
      <vt:lpstr>Verdana</vt:lpstr>
      <vt:lpstr>Wingdings</vt:lpstr>
      <vt:lpstr>Wingdings 2</vt:lpstr>
      <vt:lpstr>508 Lecture</vt:lpstr>
      <vt:lpstr>1_508 Lecture</vt:lpstr>
      <vt:lpstr>2_508 Lecture</vt:lpstr>
      <vt:lpstr>3_508 Lecture</vt:lpstr>
      <vt:lpstr>Oriel</vt:lpstr>
      <vt:lpstr>5_508 Lecture</vt:lpstr>
      <vt:lpstr>2_Gaddis_CntrlStrc</vt:lpstr>
      <vt:lpstr>Module 3</vt:lpstr>
      <vt:lpstr>Video Notes</vt:lpstr>
      <vt:lpstr>Generics Resources</vt:lpstr>
      <vt:lpstr>Additional Resources</vt:lpstr>
      <vt:lpstr>PowerPoint Presentation</vt:lpstr>
      <vt:lpstr>PowerPoint Presentation</vt:lpstr>
      <vt:lpstr>Generic Types (2 of 2)</vt:lpstr>
      <vt:lpstr>PowerPoint Presentation</vt:lpstr>
      <vt:lpstr>Why Generics?</vt:lpstr>
      <vt:lpstr>Example </vt:lpstr>
      <vt:lpstr>Example | Generic Class (1 of 2)</vt:lpstr>
      <vt:lpstr>Example | Generic Class (2 of 2)</vt:lpstr>
      <vt:lpstr>Standard Type Variable Names</vt:lpstr>
      <vt:lpstr>Comparing Two Objects</vt:lpstr>
      <vt:lpstr>Interface Comparable</vt:lpstr>
      <vt:lpstr>Class Circle | Example</vt:lpstr>
      <vt:lpstr>PowerPoint Presentation</vt:lpstr>
      <vt:lpstr>PowerPoint Presentation</vt:lpstr>
      <vt:lpstr>PowerPoint Presentation</vt:lpstr>
      <vt:lpstr>Bounded Type Parameters</vt:lpstr>
      <vt:lpstr>Bounded Type Parameters</vt:lpstr>
      <vt:lpstr>Comparing Two Objects</vt:lpstr>
      <vt:lpstr>Example (Geeksforgeeks.org)</vt:lpstr>
      <vt:lpstr>Wildcards</vt:lpstr>
      <vt:lpstr>Multiple Generic Types</vt:lpstr>
      <vt:lpstr>Multiple Generic Types</vt:lpstr>
      <vt:lpstr>PowerPoint Presentation</vt:lpstr>
      <vt:lpstr>PowerPoint Presentation</vt:lpstr>
      <vt:lpstr>PowerPoint Presentation</vt:lpstr>
      <vt:lpstr>PowerPoint Presentation</vt:lpstr>
      <vt:lpstr>PowerPoint Presentation</vt:lpstr>
      <vt:lpstr>PowerPoint Presentation</vt:lpstr>
      <vt:lpstr>Type Erasure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Abstractions with Java™</dc:title>
  <cp:lastModifiedBy>Gary Thai</cp:lastModifiedBy>
  <cp:revision>415</cp:revision>
  <dcterms:modified xsi:type="dcterms:W3CDTF">2022-01-31T14:20:35Z</dcterms:modified>
</cp:coreProperties>
</file>