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2"/>
    <p:sldMasterId id="2147483671" r:id="rId3"/>
    <p:sldMasterId id="2147483684" r:id="rId4"/>
  </p:sldMasterIdLst>
  <p:notesMasterIdLst>
    <p:notesMasterId r:id="rId39"/>
  </p:notesMasterIdLst>
  <p:sldIdLst>
    <p:sldId id="328" r:id="rId5"/>
    <p:sldId id="326" r:id="rId6"/>
    <p:sldId id="324" r:id="rId7"/>
    <p:sldId id="322" r:id="rId8"/>
    <p:sldId id="336" r:id="rId9"/>
    <p:sldId id="334" r:id="rId10"/>
    <p:sldId id="333" r:id="rId11"/>
    <p:sldId id="256" r:id="rId12"/>
    <p:sldId id="302" r:id="rId13"/>
    <p:sldId id="301" r:id="rId14"/>
    <p:sldId id="279" r:id="rId15"/>
    <p:sldId id="277" r:id="rId16"/>
    <p:sldId id="338" r:id="rId17"/>
    <p:sldId id="280" r:id="rId18"/>
    <p:sldId id="276" r:id="rId19"/>
    <p:sldId id="274" r:id="rId20"/>
    <p:sldId id="306" r:id="rId21"/>
    <p:sldId id="300" r:id="rId22"/>
    <p:sldId id="258" r:id="rId23"/>
    <p:sldId id="261" r:id="rId24"/>
    <p:sldId id="263" r:id="rId25"/>
    <p:sldId id="264" r:id="rId26"/>
    <p:sldId id="284" r:id="rId27"/>
    <p:sldId id="331" r:id="rId28"/>
    <p:sldId id="294" r:id="rId29"/>
    <p:sldId id="295" r:id="rId30"/>
    <p:sldId id="313" r:id="rId31"/>
    <p:sldId id="303" r:id="rId32"/>
    <p:sldId id="312" r:id="rId33"/>
    <p:sldId id="297" r:id="rId34"/>
    <p:sldId id="265" r:id="rId35"/>
    <p:sldId id="266" r:id="rId36"/>
    <p:sldId id="267" r:id="rId37"/>
    <p:sldId id="268" r:id="rId38"/>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CAD7"/>
          </a:solidFill>
        </a:fill>
      </a:tcStyle>
    </a:wholeTbl>
    <a:band2H>
      <a:tcTxStyle/>
      <a:tcStyle>
        <a:tcBdr/>
        <a:fill>
          <a:solidFill>
            <a:srgbClr val="E7E7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D4CA"/>
          </a:solidFill>
        </a:fill>
      </a:tcStyle>
    </a:wholeTbl>
    <a:band2H>
      <a:tcTxStyle/>
      <a:tcStyle>
        <a:tcBdr/>
        <a:fill>
          <a:solidFill>
            <a:srgbClr val="F6EB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7D7"/>
          </a:solidFill>
        </a:fill>
      </a:tcStyle>
    </a:wholeTbl>
    <a:band2H>
      <a:tcTxStyle/>
      <a:tcStyle>
        <a:tcBdr/>
        <a:fill>
          <a:solidFill>
            <a:srgbClr val="ECEC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05" autoAdjust="0"/>
  </p:normalViewPr>
  <p:slideViewPr>
    <p:cSldViewPr snapToGrid="0">
      <p:cViewPr varScale="1">
        <p:scale>
          <a:sx n="105" d="100"/>
          <a:sy n="105" d="100"/>
        </p:scale>
        <p:origin x="102" y="16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Shape 40"/>
          <p:cNvSpPr>
            <a:spLocks noGrp="1" noRot="1" noChangeAspect="1"/>
          </p:cNvSpPr>
          <p:nvPr>
            <p:ph type="sldImg"/>
          </p:nvPr>
        </p:nvSpPr>
        <p:spPr>
          <a:xfrm>
            <a:off x="1143000" y="685800"/>
            <a:ext cx="4572000" cy="3429000"/>
          </a:xfrm>
          <a:prstGeom prst="rect">
            <a:avLst/>
          </a:prstGeom>
        </p:spPr>
        <p:txBody>
          <a:bodyPr/>
          <a:lstStyle/>
          <a:p>
            <a:endParaRPr/>
          </a:p>
        </p:txBody>
      </p:sp>
      <p:sp>
        <p:nvSpPr>
          <p:cNvPr id="41" name="Shape 4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646582086"/>
      </p:ext>
    </p:extLst>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Arial"/>
      </a:defRPr>
    </a:lvl1pPr>
    <a:lvl2pPr indent="228600" defTabSz="457200" latinLnBrk="0">
      <a:defRPr sz="1200">
        <a:latin typeface="+mn-lt"/>
        <a:ea typeface="+mn-ea"/>
        <a:cs typeface="+mn-cs"/>
        <a:sym typeface="Arial"/>
      </a:defRPr>
    </a:lvl2pPr>
    <a:lvl3pPr indent="457200" defTabSz="457200" latinLnBrk="0">
      <a:defRPr sz="1200">
        <a:latin typeface="+mn-lt"/>
        <a:ea typeface="+mn-ea"/>
        <a:cs typeface="+mn-cs"/>
        <a:sym typeface="Arial"/>
      </a:defRPr>
    </a:lvl3pPr>
    <a:lvl4pPr indent="685800" defTabSz="457200" latinLnBrk="0">
      <a:defRPr sz="1200">
        <a:latin typeface="+mn-lt"/>
        <a:ea typeface="+mn-ea"/>
        <a:cs typeface="+mn-cs"/>
        <a:sym typeface="Arial"/>
      </a:defRPr>
    </a:lvl4pPr>
    <a:lvl5pPr indent="914400" defTabSz="457200" latinLnBrk="0">
      <a:defRPr sz="1200">
        <a:latin typeface="+mn-lt"/>
        <a:ea typeface="+mn-ea"/>
        <a:cs typeface="+mn-cs"/>
        <a:sym typeface="Arial"/>
      </a:defRPr>
    </a:lvl5pPr>
    <a:lvl6pPr indent="1143000" defTabSz="457200" latinLnBrk="0">
      <a:defRPr sz="1200">
        <a:latin typeface="+mn-lt"/>
        <a:ea typeface="+mn-ea"/>
        <a:cs typeface="+mn-cs"/>
        <a:sym typeface="Arial"/>
      </a:defRPr>
    </a:lvl6pPr>
    <a:lvl7pPr indent="1371600" defTabSz="457200" latinLnBrk="0">
      <a:defRPr sz="1200">
        <a:latin typeface="+mn-lt"/>
        <a:ea typeface="+mn-ea"/>
        <a:cs typeface="+mn-cs"/>
        <a:sym typeface="Arial"/>
      </a:defRPr>
    </a:lvl7pPr>
    <a:lvl8pPr indent="1600200" defTabSz="457200" latinLnBrk="0">
      <a:defRPr sz="1200">
        <a:latin typeface="+mn-lt"/>
        <a:ea typeface="+mn-ea"/>
        <a:cs typeface="+mn-cs"/>
        <a:sym typeface="Arial"/>
      </a:defRPr>
    </a:lvl8pPr>
    <a:lvl9pPr indent="1828800" defTabSz="457200" latinLnBrk="0">
      <a:defRPr sz="12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tackoverflow.com/questions/15608667/why-is-there-no-direct-implemention-of-bag-in-java-collection-framework"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oracle.com/javase/8/docs/api/java/util/Set.html" TargetMode="External"/><Relationship Id="rId2" Type="http://schemas.openxmlformats.org/officeDocument/2006/relationships/slide" Target="../slides/slide26.xml"/><Relationship Id="rId1" Type="http://schemas.openxmlformats.org/officeDocument/2006/relationships/notesMaster" Target="../notesMasters/notesMaster1.xml"/><Relationship Id="rId5" Type="http://schemas.openxmlformats.org/officeDocument/2006/relationships/hyperlink" Target="https://docs.oracle.com/en/java/javase/11/docs/api/java.base/java/util/Collections.html" TargetMode="External"/><Relationship Id="rId4" Type="http://schemas.openxmlformats.org/officeDocument/2006/relationships/hyperlink" Target="https://docs.oracle.com/javase/8/docs/technotes/guides/collections/overview.html"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geeksforgeeks.org/abstract-data-types/"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web.mit.edu/6.005/www/fa14/classes/08-abstract-data-types/"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7543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https://opendsa-server.cs.vt.edu/ODSA/Books/CS3/html/ADT.html</a:t>
            </a:r>
          </a:p>
          <a:p>
            <a:pPr marL="171450" marR="0" lvl="0"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 | Example 1.2.4</a:t>
            </a:r>
          </a:p>
          <a:p>
            <a:pPr marL="171450" marR="0" lvl="0"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Tree>
    <p:extLst>
      <p:ext uri="{BB962C8B-B14F-4D97-AF65-F5344CB8AC3E}">
        <p14:creationId xmlns:p14="http://schemas.microsoft.com/office/powerpoint/2010/main" val="590375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Think</a:t>
            </a:r>
            <a:r>
              <a:rPr lang="en-US" baseline="0" dirty="0"/>
              <a:t> about the grocery bag that you use during checkout </a:t>
            </a:r>
          </a:p>
        </p:txBody>
      </p:sp>
    </p:spTree>
    <p:extLst>
      <p:ext uri="{BB962C8B-B14F-4D97-AF65-F5344CB8AC3E}">
        <p14:creationId xmlns:p14="http://schemas.microsoft.com/office/powerpoint/2010/main" val="3845622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You know how to use an </a:t>
            </a:r>
            <a:r>
              <a:rPr lang="en-US" b="1" dirty="0"/>
              <a:t>array</a:t>
            </a:r>
          </a:p>
          <a:p>
            <a:pPr marL="171450" indent="-171450">
              <a:buFont typeface="Arial" panose="020B0604020202020204" pitchFamily="34" charset="0"/>
              <a:buChar char="•"/>
            </a:pPr>
            <a:r>
              <a:rPr lang="en-US" b="0" dirty="0"/>
              <a:t>It’s a build-in</a:t>
            </a:r>
            <a:r>
              <a:rPr lang="en-US" b="0" baseline="0" dirty="0"/>
              <a:t> ADT that you get to use</a:t>
            </a:r>
          </a:p>
          <a:p>
            <a:pPr marL="171450" indent="-171450">
              <a:buFont typeface="Arial" panose="020B0604020202020204" pitchFamily="34" charset="0"/>
              <a:buChar char="•"/>
            </a:pPr>
            <a:r>
              <a:rPr lang="en-US" b="0" baseline="0" dirty="0"/>
              <a:t>We are here to build something similar, the ADT </a:t>
            </a:r>
            <a:r>
              <a:rPr lang="en-US" b="1" baseline="0" dirty="0"/>
              <a:t>Bag</a:t>
            </a:r>
            <a:endParaRPr lang="en-US" b="1" dirty="0"/>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2244022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 </a:t>
            </a:r>
          </a:p>
          <a:p>
            <a:pPr marL="171450" indent="-171450">
              <a:buFont typeface="Arial" panose="020B0604020202020204" pitchFamily="34" charset="0"/>
              <a:buChar char="•"/>
            </a:pPr>
            <a:r>
              <a:rPr lang="en-US" dirty="0"/>
              <a:t>Class vs. interface</a:t>
            </a:r>
          </a:p>
        </p:txBody>
      </p:sp>
    </p:spTree>
    <p:extLst>
      <p:ext uri="{BB962C8B-B14F-4D97-AF65-F5344CB8AC3E}">
        <p14:creationId xmlns:p14="http://schemas.microsoft.com/office/powerpoint/2010/main" val="1217548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Why are we defining the interface?</a:t>
            </a:r>
          </a:p>
          <a:p>
            <a:pPr marL="171450" indent="-171450">
              <a:buFont typeface="Arial" panose="020B0604020202020204" pitchFamily="34" charset="0"/>
              <a:buChar char="•"/>
            </a:pPr>
            <a:r>
              <a:rPr lang="en-US" dirty="0"/>
              <a:t>It’s derived from the UML class diagram</a:t>
            </a:r>
          </a:p>
        </p:txBody>
      </p:sp>
    </p:spTree>
    <p:extLst>
      <p:ext uri="{BB962C8B-B14F-4D97-AF65-F5344CB8AC3E}">
        <p14:creationId xmlns:p14="http://schemas.microsoft.com/office/powerpoint/2010/main" val="2123932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real life, this is what happens</a:t>
            </a:r>
          </a:p>
        </p:txBody>
      </p:sp>
    </p:spTree>
    <p:extLst>
      <p:ext uri="{BB962C8B-B14F-4D97-AF65-F5344CB8AC3E}">
        <p14:creationId xmlns:p14="http://schemas.microsoft.com/office/powerpoint/2010/main" val="1151104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what’s an interface again?</a:t>
            </a:r>
          </a:p>
          <a:p>
            <a:pPr marL="171450" marR="0" lvl="0"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https://docs.oracle.com/javase/8/docs/api/java/util/Set.html</a:t>
            </a:r>
          </a:p>
          <a:p>
            <a:pPr marL="171450" marR="0" lvl="0"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hlinkClick r:id="rId3"/>
              </a:rPr>
              <a:t>https://stackoverflow.com/questions/15608667/why-is-there-no-direct-implemention-of-bag-in-java-collection-framework</a:t>
            </a:r>
            <a:endParaRPr lang="en-US" dirty="0"/>
          </a:p>
          <a:p>
            <a:endParaRPr lang="en-US" dirty="0"/>
          </a:p>
        </p:txBody>
      </p:sp>
    </p:spTree>
    <p:extLst>
      <p:ext uri="{BB962C8B-B14F-4D97-AF65-F5344CB8AC3E}">
        <p14:creationId xmlns:p14="http://schemas.microsoft.com/office/powerpoint/2010/main" val="38533995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hlinkClick r:id="rId3"/>
              </a:rPr>
              <a:t>https</a:t>
            </a:r>
            <a:r>
              <a:rPr lang="en-US" dirty="0">
                <a:hlinkClick r:id="rId3"/>
              </a:rPr>
              <a:t>://docs.oracle.com/javase/8/docs/api/java/util/Set.html</a:t>
            </a:r>
            <a:endParaRPr lang="en-US" dirty="0"/>
          </a:p>
          <a:p>
            <a:pPr marL="171450" indent="-171450">
              <a:buFont typeface="Arial" panose="020B0604020202020204" pitchFamily="34" charset="0"/>
              <a:buChar char="•"/>
            </a:pPr>
            <a:r>
              <a:rPr lang="en-US" dirty="0">
                <a:hlinkClick r:id="rId4"/>
              </a:rPr>
              <a:t>https://docs.oracle.com/javase/8/docs/technotes/guides/collections/overview.html</a:t>
            </a:r>
            <a:endParaRPr lang="en-US" dirty="0"/>
          </a:p>
          <a:p>
            <a:pPr marL="171450" indent="-171450">
              <a:buFont typeface="Arial" panose="020B0604020202020204" pitchFamily="34" charset="0"/>
              <a:buChar char="•"/>
            </a:pPr>
            <a:r>
              <a:rPr lang="en-US" dirty="0">
                <a:hlinkClick r:id="rId5"/>
              </a:rPr>
              <a:t>https://docs.oracle.com/en/java/javase/11/docs/api/java.base/java/util/Collections.html</a:t>
            </a:r>
            <a:endParaRPr lang="en-US" dirty="0"/>
          </a:p>
        </p:txBody>
      </p:sp>
    </p:spTree>
    <p:extLst>
      <p:ext uri="{BB962C8B-B14F-4D97-AF65-F5344CB8AC3E}">
        <p14:creationId xmlns:p14="http://schemas.microsoft.com/office/powerpoint/2010/main" val="4193748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32828324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Complete this activity to grasp what we have learned</a:t>
            </a:r>
            <a:endParaRPr lang="en-US" dirty="0"/>
          </a:p>
        </p:txBody>
      </p:sp>
    </p:spTree>
    <p:extLst>
      <p:ext uri="{BB962C8B-B14F-4D97-AF65-F5344CB8AC3E}">
        <p14:creationId xmlns:p14="http://schemas.microsoft.com/office/powerpoint/2010/main" val="3652454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maximize your learning experience, prepare for class prior each</a:t>
            </a:r>
            <a:r>
              <a:rPr lang="en-US" baseline="0" dirty="0"/>
              <a:t> week</a:t>
            </a:r>
          </a:p>
          <a:p>
            <a:pPr marL="171450" indent="-171450">
              <a:buFont typeface="Arial" panose="020B0604020202020204" pitchFamily="34" charset="0"/>
              <a:buChar char="•"/>
            </a:pPr>
            <a:r>
              <a:rPr lang="en-US" baseline="0" dirty="0"/>
              <a:t>What’s my 50/50 rule?</a:t>
            </a:r>
            <a:endParaRPr lang="en-US" dirty="0"/>
          </a:p>
        </p:txBody>
      </p:sp>
    </p:spTree>
    <p:extLst>
      <p:ext uri="{BB962C8B-B14F-4D97-AF65-F5344CB8AC3E}">
        <p14:creationId xmlns:p14="http://schemas.microsoft.com/office/powerpoint/2010/main" val="29987199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Consider completing this activity as well</a:t>
            </a:r>
          </a:p>
        </p:txBody>
      </p:sp>
    </p:spTree>
    <p:extLst>
      <p:ext uri="{BB962C8B-B14F-4D97-AF65-F5344CB8AC3E}">
        <p14:creationId xmlns:p14="http://schemas.microsoft.com/office/powerpoint/2010/main" val="2727001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What are the primitive data types?</a:t>
            </a:r>
          </a:p>
          <a:p>
            <a:pPr marL="171450" indent="-171450">
              <a:buFont typeface="Arial" panose="020B0604020202020204" pitchFamily="34" charset="0"/>
              <a:buChar char="•"/>
            </a:pPr>
            <a:r>
              <a:rPr lang="en-US" dirty="0"/>
              <a:t>ADT vs. Class</a:t>
            </a:r>
          </a:p>
        </p:txBody>
      </p:sp>
    </p:spTree>
    <p:extLst>
      <p:ext uri="{BB962C8B-B14F-4D97-AF65-F5344CB8AC3E}">
        <p14:creationId xmlns:p14="http://schemas.microsoft.com/office/powerpoint/2010/main" val="299515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90000"/>
              </a:lnSpc>
              <a:buFont typeface="Arial" panose="020B0604020202020204" pitchFamily="34" charset="0"/>
              <a:buChar char="•"/>
            </a:pPr>
            <a:r>
              <a:rPr lang="en-US" dirty="0"/>
              <a:t>Two types of abstractions in Computer Science: </a:t>
            </a:r>
            <a:r>
              <a:rPr lang="en-US" sz="2000" dirty="0">
                <a:solidFill>
                  <a:srgbClr val="7030A0"/>
                </a:solidFill>
              </a:rPr>
              <a:t>Procedural abstraction &amp; Data abstraction</a:t>
            </a:r>
          </a:p>
          <a:p>
            <a:pPr marL="171450" indent="-171450">
              <a:buFont typeface="Arial" panose="020B0604020202020204" pitchFamily="34" charset="0"/>
              <a:buChar char="•"/>
            </a:pPr>
            <a:r>
              <a:rPr lang="en-US" dirty="0"/>
              <a:t>Using soring as an</a:t>
            </a:r>
            <a:r>
              <a:rPr lang="en-US" baseline="0" dirty="0"/>
              <a:t> example</a:t>
            </a:r>
          </a:p>
          <a:p>
            <a:pPr marL="171450" indent="-171450">
              <a:buFont typeface="Arial" panose="020B0604020202020204" pitchFamily="34" charset="0"/>
              <a:buChar char="•"/>
            </a:pPr>
            <a:r>
              <a:rPr lang="en-US" baseline="0" dirty="0"/>
              <a:t>We learn how to write a soring routine first (so that we know how to do so)</a:t>
            </a:r>
          </a:p>
          <a:p>
            <a:pPr marL="171450" indent="-171450">
              <a:buFont typeface="Arial" panose="020B0604020202020204" pitchFamily="34" charset="0"/>
              <a:buChar char="•"/>
            </a:pPr>
            <a:r>
              <a:rPr lang="en-US" baseline="0" dirty="0"/>
              <a:t>We then learn how to use (going forward) </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r>
              <a:rPr lang="en-US" baseline="0" dirty="0"/>
              <a:t>https://www.geeksforgeeks.org/sorting-algorithms/</a:t>
            </a:r>
          </a:p>
          <a:p>
            <a:pPr marL="171450" lvl="1" indent="-171450">
              <a:buFont typeface="Arial" panose="020B0604020202020204" pitchFamily="34" charset="0"/>
              <a:buChar char="•"/>
            </a:pPr>
            <a:endParaRPr lang="en-US" dirty="0"/>
          </a:p>
        </p:txBody>
      </p:sp>
    </p:spTree>
    <p:extLst>
      <p:ext uri="{BB962C8B-B14F-4D97-AF65-F5344CB8AC3E}">
        <p14:creationId xmlns:p14="http://schemas.microsoft.com/office/powerpoint/2010/main" val="186648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Your mobile phone (any device</a:t>
            </a:r>
            <a:r>
              <a:rPr lang="en-US" baseline="0" dirty="0"/>
              <a:t>) would not be very useful without data</a:t>
            </a:r>
          </a:p>
          <a:p>
            <a:pPr marL="171450" indent="-171450">
              <a:buFont typeface="Arial" panose="020B0604020202020204" pitchFamily="34" charset="0"/>
              <a:buChar char="•"/>
            </a:pPr>
            <a:r>
              <a:rPr lang="en-US" baseline="0" dirty="0"/>
              <a:t>Up to this point, we “learn” how to program</a:t>
            </a:r>
          </a:p>
          <a:p>
            <a:pPr marL="171450" indent="-171450">
              <a:buFont typeface="Arial" panose="020B0604020202020204" pitchFamily="34" charset="0"/>
              <a:buChar char="•"/>
            </a:pPr>
            <a:r>
              <a:rPr lang="en-US" b="1" baseline="0" dirty="0"/>
              <a:t>Time to start thinking about data - 204</a:t>
            </a:r>
            <a:endParaRPr lang="en-US" b="1" dirty="0"/>
          </a:p>
        </p:txBody>
      </p:sp>
    </p:spTree>
    <p:extLst>
      <p:ext uri="{BB962C8B-B14F-4D97-AF65-F5344CB8AC3E}">
        <p14:creationId xmlns:p14="http://schemas.microsoft.com/office/powerpoint/2010/main" val="2953070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https://opendsa-server.cs.vt.edu/ODSA/Books/CS3/html/ADT.html</a:t>
            </a:r>
          </a:p>
          <a:p>
            <a:pPr marL="171450" marR="0" lvl="0"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 | Example 1.2.4</a:t>
            </a:r>
          </a:p>
          <a:p>
            <a:pPr marL="171450" marR="0" lvl="0"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Tree>
    <p:extLst>
      <p:ext uri="{BB962C8B-B14F-4D97-AF65-F5344CB8AC3E}">
        <p14:creationId xmlns:p14="http://schemas.microsoft.com/office/powerpoint/2010/main" val="1822621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About 204, we learn to </a:t>
            </a:r>
            <a:r>
              <a:rPr lang="en-US" b="1" dirty="0"/>
              <a:t>how to build </a:t>
            </a:r>
            <a:r>
              <a:rPr lang="en-US" dirty="0"/>
              <a:t>and </a:t>
            </a:r>
            <a:r>
              <a:rPr lang="en-US" b="1" dirty="0"/>
              <a:t>utilize</a:t>
            </a:r>
            <a:r>
              <a:rPr lang="en-US" dirty="0"/>
              <a:t> data structures</a:t>
            </a:r>
          </a:p>
        </p:txBody>
      </p:sp>
    </p:spTree>
    <p:extLst>
      <p:ext uri="{BB962C8B-B14F-4D97-AF65-F5344CB8AC3E}">
        <p14:creationId xmlns:p14="http://schemas.microsoft.com/office/powerpoint/2010/main" val="3107185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Computers need a way to organize and manipulate data (in memory in particular)</a:t>
            </a:r>
          </a:p>
          <a:p>
            <a:pPr marL="171450" marR="0" lvl="0"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Additional resources</a:t>
            </a:r>
          </a:p>
          <a:p>
            <a:pPr marL="171450" marR="0" lvl="0"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https://opendsa-server.cs.vt.edu/ODSA/Books/CS3/html/ADT.html</a:t>
            </a:r>
          </a:p>
          <a:p>
            <a:pPr marL="171450" marR="0" lvl="0"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 | Example 1.2.4</a:t>
            </a:r>
          </a:p>
          <a:p>
            <a:pPr marL="171450" marR="0" lvl="2"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70C0"/>
                </a:solidFill>
                <a:hlinkClick r:id="rId3"/>
              </a:rPr>
              <a:t>https://www.geeksforgeeks.org/abstract-data-types/</a:t>
            </a:r>
            <a:endParaRPr lang="en-US" sz="2000" dirty="0">
              <a:solidFill>
                <a:srgbClr val="0070C0"/>
              </a:solidFill>
            </a:endParaRPr>
          </a:p>
          <a:p>
            <a:pPr marL="171450" marR="0" lvl="0"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70C0"/>
                </a:solidFill>
                <a:hlinkClick r:id="rId4"/>
              </a:rPr>
              <a:t>http://web.mit.edu/6.005/www/fa14/classes/08-abstract-data-types/</a:t>
            </a:r>
            <a:endParaRPr lang="en-US" sz="2000" dirty="0">
              <a:solidFill>
                <a:srgbClr val="0070C0"/>
              </a:solidFill>
            </a:endParaRPr>
          </a:p>
          <a:p>
            <a:pPr marL="171450" marR="0" lvl="0"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rgbClr val="0070C0"/>
              </a:solidFill>
            </a:endParaRPr>
          </a:p>
          <a:p>
            <a:pPr marL="171450" marR="0" lvl="0"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70C0"/>
                </a:solidFill>
              </a:rPr>
              <a:t>ME</a:t>
            </a:r>
          </a:p>
          <a:p>
            <a:pPr marL="171450" marR="0" lvl="0"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70C0"/>
                </a:solidFill>
              </a:rPr>
              <a:t>https://www.cs.princeton.edu/courses/archive/fall20/cos126/lectures/CS.8.ADTs-2x2.pdf</a:t>
            </a:r>
          </a:p>
          <a:p>
            <a:pPr marL="171450" marR="0" lvl="0"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70C0"/>
                </a:solidFill>
              </a:rPr>
              <a:t>http://www2.cs.siu.edu/~tmengistu/Courses/Fall2015/CS220/Slides/Abstract%20Data%20Types.pdf</a:t>
            </a:r>
          </a:p>
          <a:p>
            <a:pPr marL="171450" marR="0" lvl="0"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70C0"/>
                </a:solidFill>
              </a:rPr>
              <a:t>https://www.cs.umb.edu/~bobw/CS210/Lecture06.pdf</a:t>
            </a:r>
          </a:p>
        </p:txBody>
      </p:sp>
    </p:spTree>
    <p:extLst>
      <p:ext uri="{BB962C8B-B14F-4D97-AF65-F5344CB8AC3E}">
        <p14:creationId xmlns:p14="http://schemas.microsoft.com/office/powerpoint/2010/main" val="323717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Standard ADT enables</a:t>
            </a:r>
            <a:r>
              <a:rPr lang="en-US" baseline="0" dirty="0"/>
              <a:t> us -</a:t>
            </a:r>
          </a:p>
          <a:p>
            <a:pPr marL="171450" lvl="4" indent="-171450">
              <a:buFont typeface="Arial" panose="020B0604020202020204" pitchFamily="34" charset="0"/>
              <a:buChar char="•"/>
            </a:pPr>
            <a:r>
              <a:rPr lang="en-US" b="1" baseline="0" dirty="0"/>
              <a:t>NOT to worry </a:t>
            </a:r>
            <a:r>
              <a:rPr lang="en-US" baseline="0" dirty="0"/>
              <a:t>about the “how” (something is being built)</a:t>
            </a:r>
            <a:endParaRPr lang="en-US" dirty="0"/>
          </a:p>
        </p:txBody>
      </p:sp>
    </p:spTree>
    <p:extLst>
      <p:ext uri="{BB962C8B-B14F-4D97-AF65-F5344CB8AC3E}">
        <p14:creationId xmlns:p14="http://schemas.microsoft.com/office/powerpoint/2010/main" val="3219290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5e Figure + Caption">
    <p:spTree>
      <p:nvGrpSpPr>
        <p:cNvPr id="1" name=""/>
        <p:cNvGrpSpPr/>
        <p:nvPr/>
      </p:nvGrpSpPr>
      <p:grpSpPr>
        <a:xfrm>
          <a:off x="0" y="0"/>
          <a:ext cx="0" cy="0"/>
          <a:chOff x="0" y="0"/>
          <a:chExt cx="0" cy="0"/>
        </a:xfrm>
      </p:grpSpPr>
      <p:sp>
        <p:nvSpPr>
          <p:cNvPr id="23" name="Title Text"/>
          <p:cNvSpPr txBox="1">
            <a:spLocks noGrp="1"/>
          </p:cNvSpPr>
          <p:nvPr>
            <p:ph type="title"/>
          </p:nvPr>
        </p:nvSpPr>
        <p:spPr>
          <a:xfrm>
            <a:off x="443971" y="113770"/>
            <a:ext cx="8229601" cy="916857"/>
          </a:xfrm>
          <a:prstGeom prst="rect">
            <a:avLst/>
          </a:prstGeom>
        </p:spPr>
        <p:txBody>
          <a:bodyPr/>
          <a:lstStyle/>
          <a:p>
            <a:r>
              <a:t>Title Text</a:t>
            </a:r>
          </a:p>
        </p:txBody>
      </p:sp>
      <p:sp>
        <p:nvSpPr>
          <p:cNvPr id="24" name="Body Level One…"/>
          <p:cNvSpPr txBox="1">
            <a:spLocks noGrp="1"/>
          </p:cNvSpPr>
          <p:nvPr>
            <p:ph type="body" sz="quarter" idx="1"/>
          </p:nvPr>
        </p:nvSpPr>
        <p:spPr>
          <a:xfrm>
            <a:off x="457200" y="5368159"/>
            <a:ext cx="8229600" cy="916857"/>
          </a:xfrm>
          <a:prstGeom prst="rect">
            <a:avLst/>
          </a:prstGeom>
        </p:spPr>
        <p:txBody>
          <a:bodyPr anchor="b"/>
          <a:lstStyle>
            <a:lvl1pPr marL="0" indent="0">
              <a:spcBef>
                <a:spcPts val="0"/>
              </a:spcBef>
              <a:buClrTx/>
              <a:buSzTx/>
              <a:buFontTx/>
              <a:buNone/>
              <a:defRPr sz="800"/>
            </a:lvl1pPr>
            <a:lvl2pPr marL="0" indent="0">
              <a:spcBef>
                <a:spcPts val="0"/>
              </a:spcBef>
              <a:buClrTx/>
              <a:buSzTx/>
              <a:buFontTx/>
              <a:buNone/>
              <a:defRPr sz="800"/>
            </a:lvl2pPr>
            <a:lvl3pPr marL="0" indent="0">
              <a:spcBef>
                <a:spcPts val="0"/>
              </a:spcBef>
              <a:buClrTx/>
              <a:buSzTx/>
              <a:buFontTx/>
              <a:buNone/>
              <a:defRPr sz="800"/>
            </a:lvl3pPr>
            <a:lvl4pPr marL="0" indent="0">
              <a:spcBef>
                <a:spcPts val="0"/>
              </a:spcBef>
              <a:buClrTx/>
              <a:buSzTx/>
              <a:buFontTx/>
              <a:buNone/>
              <a:defRPr sz="800"/>
            </a:lvl4pPr>
            <a:lvl5pPr marL="0" indent="0">
              <a:spcBef>
                <a:spcPts val="0"/>
              </a:spcBef>
              <a:buClrTx/>
              <a:buSzTx/>
              <a:buFontTx/>
              <a:buNone/>
              <a:defRPr sz="800"/>
            </a:lvl5pPr>
          </a:lstStyle>
          <a:p>
            <a:r>
              <a:t>Body Level One</a:t>
            </a:r>
          </a:p>
          <a:p>
            <a:pPr lvl="1"/>
            <a:r>
              <a:t>Body Level Two</a:t>
            </a:r>
          </a:p>
          <a:p>
            <a:pPr lvl="2"/>
            <a:r>
              <a:t>Body Level Three</a:t>
            </a:r>
          </a:p>
          <a:p>
            <a:pPr lvl="3"/>
            <a:r>
              <a:t>Body Level Four</a:t>
            </a:r>
          </a:p>
          <a:p>
            <a:pPr lvl="4"/>
            <a:r>
              <a:t>Body Level Five</a:t>
            </a:r>
          </a:p>
        </p:txBody>
      </p:sp>
      <p:sp>
        <p:nvSpPr>
          <p:cNvPr id="25" name="Slide Number"/>
          <p:cNvSpPr txBox="1">
            <a:spLocks noGrp="1"/>
          </p:cNvSpPr>
          <p:nvPr>
            <p:ph type="sldNum" sz="quarter" idx="2"/>
          </p:nvPr>
        </p:nvSpPr>
        <p:spPr>
          <a:xfrm>
            <a:off x="8789857" y="97180"/>
            <a:ext cx="231238" cy="214661"/>
          </a:xfrm>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r>
              <a:rPr lang="en-US" altLang="en-US"/>
              <a:t>1-</a:t>
            </a:r>
            <a:fld id="{96085640-27BD-4D8D-B5E5-5A760892C107}" type="slidenum">
              <a:rPr lang="en-US" altLang="en-US"/>
              <a:pPr>
                <a:defRPr/>
              </a:pPr>
              <a:t>‹#›</a:t>
            </a:fld>
            <a:endParaRPr lang="en-US" altLang="en-US"/>
          </a:p>
        </p:txBody>
      </p:sp>
    </p:spTree>
    <p:extLst>
      <p:ext uri="{BB962C8B-B14F-4D97-AF65-F5344CB8AC3E}">
        <p14:creationId xmlns:p14="http://schemas.microsoft.com/office/powerpoint/2010/main" val="710876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27550" y="1600200"/>
            <a:ext cx="4071938"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ltLang="en-US"/>
              <a:t>1-</a:t>
            </a:r>
            <a:fld id="{C93ED13F-7B9F-4494-B4E3-26F9F1577BD9}" type="slidenum">
              <a:rPr lang="en-US" altLang="en-US"/>
              <a:pPr>
                <a:defRPr/>
              </a:pPr>
              <a:t>‹#›</a:t>
            </a:fld>
            <a:endParaRPr lang="en-US" altLang="en-US"/>
          </a:p>
        </p:txBody>
      </p:sp>
    </p:spTree>
    <p:extLst>
      <p:ext uri="{BB962C8B-B14F-4D97-AF65-F5344CB8AC3E}">
        <p14:creationId xmlns:p14="http://schemas.microsoft.com/office/powerpoint/2010/main" val="449048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sldNum" sz="quarter" idx="10"/>
          </p:nvPr>
        </p:nvSpPr>
        <p:spPr>
          <a:ln/>
        </p:spPr>
        <p:txBody>
          <a:bodyPr/>
          <a:lstStyle>
            <a:lvl1pPr>
              <a:defRPr/>
            </a:lvl1pPr>
          </a:lstStyle>
          <a:p>
            <a:pPr>
              <a:defRPr/>
            </a:pPr>
            <a:r>
              <a:rPr lang="en-US" altLang="en-US"/>
              <a:t>1-</a:t>
            </a:r>
            <a:fld id="{2B170483-D7CD-4468-9650-0D6A177A025F}" type="slidenum">
              <a:rPr lang="en-US" altLang="en-US"/>
              <a:pPr>
                <a:defRPr/>
              </a:pPr>
              <a:t>‹#›</a:t>
            </a:fld>
            <a:endParaRPr lang="en-US" altLang="en-US"/>
          </a:p>
        </p:txBody>
      </p:sp>
    </p:spTree>
    <p:extLst>
      <p:ext uri="{BB962C8B-B14F-4D97-AF65-F5344CB8AC3E}">
        <p14:creationId xmlns:p14="http://schemas.microsoft.com/office/powerpoint/2010/main" val="2724985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sldNum" sz="quarter" idx="10"/>
          </p:nvPr>
        </p:nvSpPr>
        <p:spPr>
          <a:ln/>
        </p:spPr>
        <p:txBody>
          <a:bodyPr/>
          <a:lstStyle>
            <a:lvl1pPr>
              <a:defRPr/>
            </a:lvl1pPr>
          </a:lstStyle>
          <a:p>
            <a:pPr>
              <a:defRPr/>
            </a:pPr>
            <a:r>
              <a:rPr lang="en-US" altLang="en-US"/>
              <a:t>1-</a:t>
            </a:r>
            <a:fld id="{D0504751-BBD9-499E-85BE-68871BC20776}" type="slidenum">
              <a:rPr lang="en-US" altLang="en-US"/>
              <a:pPr>
                <a:defRPr/>
              </a:pPr>
              <a:t>‹#›</a:t>
            </a:fld>
            <a:endParaRPr lang="en-US" altLang="en-US"/>
          </a:p>
        </p:txBody>
      </p:sp>
    </p:spTree>
    <p:extLst>
      <p:ext uri="{BB962C8B-B14F-4D97-AF65-F5344CB8AC3E}">
        <p14:creationId xmlns:p14="http://schemas.microsoft.com/office/powerpoint/2010/main" val="677320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r>
              <a:rPr lang="en-US" altLang="en-US"/>
              <a:t>1-</a:t>
            </a:r>
            <a:fld id="{FEE52757-3170-4887-A01B-0B1E6178C7D2}" type="slidenum">
              <a:rPr lang="en-US" altLang="en-US"/>
              <a:pPr>
                <a:defRPr/>
              </a:pPr>
              <a:t>‹#›</a:t>
            </a:fld>
            <a:endParaRPr lang="en-US" altLang="en-US"/>
          </a:p>
        </p:txBody>
      </p:sp>
    </p:spTree>
    <p:extLst>
      <p:ext uri="{BB962C8B-B14F-4D97-AF65-F5344CB8AC3E}">
        <p14:creationId xmlns:p14="http://schemas.microsoft.com/office/powerpoint/2010/main" val="2245866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ltLang="en-US"/>
              <a:t>1-</a:t>
            </a:r>
            <a:fld id="{ABFC5E02-07A0-4341-BE18-932DEECC8540}" type="slidenum">
              <a:rPr lang="en-US" altLang="en-US"/>
              <a:pPr>
                <a:defRPr/>
              </a:pPr>
              <a:t>‹#›</a:t>
            </a:fld>
            <a:endParaRPr lang="en-US" altLang="en-US"/>
          </a:p>
        </p:txBody>
      </p:sp>
    </p:spTree>
    <p:extLst>
      <p:ext uri="{BB962C8B-B14F-4D97-AF65-F5344CB8AC3E}">
        <p14:creationId xmlns:p14="http://schemas.microsoft.com/office/powerpoint/2010/main" val="1666946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ltLang="en-US"/>
              <a:t>1-</a:t>
            </a:r>
            <a:fld id="{E8029132-CE5B-4F4B-A363-8C0F37A329DD}" type="slidenum">
              <a:rPr lang="en-US" altLang="en-US"/>
              <a:pPr>
                <a:defRPr/>
              </a:pPr>
              <a:t>‹#›</a:t>
            </a:fld>
            <a:endParaRPr lang="en-US" altLang="en-US"/>
          </a:p>
        </p:txBody>
      </p:sp>
    </p:spTree>
    <p:extLst>
      <p:ext uri="{BB962C8B-B14F-4D97-AF65-F5344CB8AC3E}">
        <p14:creationId xmlns:p14="http://schemas.microsoft.com/office/powerpoint/2010/main" val="12072610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a:ln/>
        </p:spPr>
        <p:txBody>
          <a:bodyPr/>
          <a:lstStyle>
            <a:lvl1pPr>
              <a:defRPr/>
            </a:lvl1pPr>
          </a:lstStyle>
          <a:p>
            <a:pPr>
              <a:defRPr/>
            </a:pPr>
            <a:r>
              <a:rPr lang="en-US" altLang="en-US"/>
              <a:t>1-</a:t>
            </a:r>
            <a:fld id="{0578227C-5898-4B45-8E2D-A2D961B82996}" type="slidenum">
              <a:rPr lang="en-US" altLang="en-US"/>
              <a:pPr>
                <a:defRPr/>
              </a:pPr>
              <a:t>‹#›</a:t>
            </a:fld>
            <a:endParaRPr lang="en-US" altLang="en-US"/>
          </a:p>
        </p:txBody>
      </p:sp>
    </p:spTree>
    <p:extLst>
      <p:ext uri="{BB962C8B-B14F-4D97-AF65-F5344CB8AC3E}">
        <p14:creationId xmlns:p14="http://schemas.microsoft.com/office/powerpoint/2010/main" val="33314924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303213"/>
            <a:ext cx="2152650" cy="5868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03213"/>
            <a:ext cx="6305550" cy="5868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a:ln/>
        </p:spPr>
        <p:txBody>
          <a:bodyPr/>
          <a:lstStyle>
            <a:lvl1pPr>
              <a:defRPr/>
            </a:lvl1pPr>
          </a:lstStyle>
          <a:p>
            <a:pPr>
              <a:defRPr/>
            </a:pPr>
            <a:r>
              <a:rPr lang="en-US" altLang="en-US"/>
              <a:t>1-</a:t>
            </a:r>
            <a:fld id="{7FC08A96-6509-46FA-9AE8-0187F86AD3EE}" type="slidenum">
              <a:rPr lang="en-US" altLang="en-US"/>
              <a:pPr>
                <a:defRPr/>
              </a:pPr>
              <a:t>‹#›</a:t>
            </a:fld>
            <a:endParaRPr lang="en-US" altLang="en-US"/>
          </a:p>
        </p:txBody>
      </p:sp>
    </p:spTree>
    <p:extLst>
      <p:ext uri="{BB962C8B-B14F-4D97-AF65-F5344CB8AC3E}">
        <p14:creationId xmlns:p14="http://schemas.microsoft.com/office/powerpoint/2010/main" val="7219848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5e Title &amp; Content">
    <p:spTree>
      <p:nvGrpSpPr>
        <p:cNvPr id="1" name=""/>
        <p:cNvGrpSpPr/>
        <p:nvPr/>
      </p:nvGrpSpPr>
      <p:grpSpPr>
        <a:xfrm>
          <a:off x="0" y="0"/>
          <a:ext cx="0" cy="0"/>
          <a:chOff x="0" y="0"/>
          <a:chExt cx="0" cy="0"/>
        </a:xfrm>
      </p:grpSpPr>
      <p:sp>
        <p:nvSpPr>
          <p:cNvPr id="32" name="Title Text"/>
          <p:cNvSpPr txBox="1">
            <a:spLocks noGrp="1"/>
          </p:cNvSpPr>
          <p:nvPr>
            <p:ph type="title"/>
          </p:nvPr>
        </p:nvSpPr>
        <p:spPr>
          <a:prstGeom prst="rect">
            <a:avLst/>
          </a:prstGeom>
        </p:spPr>
        <p:txBody>
          <a:bodyPr/>
          <a:lstStyle/>
          <a:p>
            <a:r>
              <a:t>Title Text</a:t>
            </a:r>
          </a:p>
        </p:txBody>
      </p:sp>
      <p:sp>
        <p:nvSpPr>
          <p:cNvPr id="3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31671530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5e Title &amp; Content">
    <p:spTree>
      <p:nvGrpSpPr>
        <p:cNvPr id="1" name=""/>
        <p:cNvGrpSpPr/>
        <p:nvPr/>
      </p:nvGrpSpPr>
      <p:grpSpPr>
        <a:xfrm>
          <a:off x="0" y="0"/>
          <a:ext cx="0" cy="0"/>
          <a:chOff x="0" y="0"/>
          <a:chExt cx="0" cy="0"/>
        </a:xfrm>
      </p:grpSpPr>
      <p:sp>
        <p:nvSpPr>
          <p:cNvPr id="32" name="Title Text"/>
          <p:cNvSpPr txBox="1">
            <a:spLocks noGrp="1"/>
          </p:cNvSpPr>
          <p:nvPr>
            <p:ph type="title"/>
          </p:nvPr>
        </p:nvSpPr>
        <p:spPr>
          <a:prstGeom prst="rect">
            <a:avLst/>
          </a:prstGeom>
        </p:spPr>
        <p:txBody>
          <a:bodyPr/>
          <a:lstStyle/>
          <a:p>
            <a:r>
              <a:t>Title Text</a:t>
            </a:r>
          </a:p>
        </p:txBody>
      </p:sp>
      <p:sp>
        <p:nvSpPr>
          <p:cNvPr id="3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5e Figure + Caption">
    <p:spTree>
      <p:nvGrpSpPr>
        <p:cNvPr id="1" name=""/>
        <p:cNvGrpSpPr/>
        <p:nvPr/>
      </p:nvGrpSpPr>
      <p:grpSpPr>
        <a:xfrm>
          <a:off x="0" y="0"/>
          <a:ext cx="0" cy="0"/>
          <a:chOff x="0" y="0"/>
          <a:chExt cx="0" cy="0"/>
        </a:xfrm>
      </p:grpSpPr>
      <p:sp>
        <p:nvSpPr>
          <p:cNvPr id="23" name="Title Text"/>
          <p:cNvSpPr txBox="1">
            <a:spLocks noGrp="1"/>
          </p:cNvSpPr>
          <p:nvPr>
            <p:ph type="title"/>
          </p:nvPr>
        </p:nvSpPr>
        <p:spPr>
          <a:xfrm>
            <a:off x="249435" y="-1"/>
            <a:ext cx="8513565" cy="807816"/>
          </a:xfrm>
          <a:prstGeom prst="rect">
            <a:avLst/>
          </a:prstGeom>
        </p:spPr>
        <p:txBody>
          <a:bodyPr/>
          <a:lstStyle/>
          <a:p>
            <a:r>
              <a:t>Title Text</a:t>
            </a:r>
          </a:p>
        </p:txBody>
      </p:sp>
      <p:sp>
        <p:nvSpPr>
          <p:cNvPr id="24" name="Body Level One…"/>
          <p:cNvSpPr txBox="1">
            <a:spLocks noGrp="1"/>
          </p:cNvSpPr>
          <p:nvPr>
            <p:ph type="body" sz="quarter" idx="1"/>
          </p:nvPr>
        </p:nvSpPr>
        <p:spPr>
          <a:xfrm>
            <a:off x="457200" y="5831015"/>
            <a:ext cx="8229600" cy="581001"/>
          </a:xfrm>
          <a:prstGeom prst="rect">
            <a:avLst/>
          </a:prstGeom>
        </p:spPr>
        <p:txBody>
          <a:bodyPr anchor="b"/>
          <a:lstStyle>
            <a:lvl1pPr marL="0" indent="0">
              <a:spcBef>
                <a:spcPts val="0"/>
              </a:spcBef>
              <a:buClrTx/>
              <a:buSzTx/>
              <a:buFontTx/>
              <a:buNone/>
              <a:defRPr sz="3600" b="1">
                <a:solidFill>
                  <a:srgbClr val="007FA3"/>
                </a:solidFill>
                <a:latin typeface="Times New Roman"/>
                <a:ea typeface="Times New Roman"/>
                <a:cs typeface="Times New Roman"/>
                <a:sym typeface="Times New Roman"/>
              </a:defRPr>
            </a:lvl1pPr>
            <a:lvl2pPr marL="0" indent="228600">
              <a:spcBef>
                <a:spcPts val="0"/>
              </a:spcBef>
              <a:buClrTx/>
              <a:buSzTx/>
              <a:buFontTx/>
              <a:buNone/>
              <a:defRPr sz="3600" b="1">
                <a:solidFill>
                  <a:srgbClr val="007FA3"/>
                </a:solidFill>
                <a:latin typeface="Times New Roman"/>
                <a:ea typeface="Times New Roman"/>
                <a:cs typeface="Times New Roman"/>
                <a:sym typeface="Times New Roman"/>
              </a:defRPr>
            </a:lvl2pPr>
            <a:lvl3pPr marL="0" indent="457200">
              <a:spcBef>
                <a:spcPts val="0"/>
              </a:spcBef>
              <a:buClrTx/>
              <a:buSzTx/>
              <a:buFontTx/>
              <a:buNone/>
              <a:defRPr sz="3600" b="1">
                <a:solidFill>
                  <a:srgbClr val="007FA3"/>
                </a:solidFill>
                <a:latin typeface="Times New Roman"/>
                <a:ea typeface="Times New Roman"/>
                <a:cs typeface="Times New Roman"/>
                <a:sym typeface="Times New Roman"/>
              </a:defRPr>
            </a:lvl3pPr>
            <a:lvl4pPr marL="0" indent="685800">
              <a:spcBef>
                <a:spcPts val="0"/>
              </a:spcBef>
              <a:buClrTx/>
              <a:buSzTx/>
              <a:buFontTx/>
              <a:buNone/>
              <a:defRPr sz="3600" b="1">
                <a:solidFill>
                  <a:srgbClr val="007FA3"/>
                </a:solidFill>
                <a:latin typeface="Times New Roman"/>
                <a:ea typeface="Times New Roman"/>
                <a:cs typeface="Times New Roman"/>
                <a:sym typeface="Times New Roman"/>
              </a:defRPr>
            </a:lvl4pPr>
            <a:lvl5pPr marL="0" indent="914400">
              <a:spcBef>
                <a:spcPts val="0"/>
              </a:spcBef>
              <a:buClrTx/>
              <a:buSzTx/>
              <a:buFontTx/>
              <a:buNone/>
              <a:defRPr sz="3600" b="1">
                <a:solidFill>
                  <a:srgbClr val="007FA3"/>
                </a:solidFill>
                <a:latin typeface="Times New Roman"/>
                <a:ea typeface="Times New Roman"/>
                <a:cs typeface="Times New Roman"/>
                <a:sym typeface="Times New Roman"/>
              </a:defRPr>
            </a:lvl5pPr>
          </a:lstStyle>
          <a:p>
            <a:r>
              <a:t>Body Level One</a:t>
            </a:r>
          </a:p>
          <a:p>
            <a:pPr lvl="1"/>
            <a:r>
              <a:t>Body Level Two</a:t>
            </a:r>
          </a:p>
          <a:p>
            <a:pPr lvl="2"/>
            <a:r>
              <a:t>Body Level Three</a:t>
            </a:r>
          </a:p>
          <a:p>
            <a:pPr lvl="3"/>
            <a:r>
              <a:t>Body Level Four</a:t>
            </a:r>
          </a:p>
          <a:p>
            <a:pPr lvl="4"/>
            <a:r>
              <a:t>Body Level Five</a:t>
            </a:r>
          </a:p>
        </p:txBody>
      </p:sp>
      <p:sp>
        <p:nvSpPr>
          <p:cNvPr id="25" name="Slide Number"/>
          <p:cNvSpPr txBox="1">
            <a:spLocks noGrp="1"/>
          </p:cNvSpPr>
          <p:nvPr>
            <p:ph type="sldNum" sz="quarter" idx="2"/>
          </p:nvPr>
        </p:nvSpPr>
        <p:spPr>
          <a:xfrm>
            <a:off x="8789857" y="97180"/>
            <a:ext cx="231238" cy="214661"/>
          </a:xfrm>
          <a:prstGeom prst="rect">
            <a:avLst/>
          </a:prstGeom>
        </p:spPr>
        <p:txBody>
          <a:bodyPr/>
          <a:lstStyle>
            <a:lvl1pPr>
              <a:defRPr>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1611067905"/>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5e Title &amp; Content">
    <p:spTree>
      <p:nvGrpSpPr>
        <p:cNvPr id="1" name=""/>
        <p:cNvGrpSpPr/>
        <p:nvPr/>
      </p:nvGrpSpPr>
      <p:grpSpPr>
        <a:xfrm>
          <a:off x="0" y="0"/>
          <a:ext cx="0" cy="0"/>
          <a:chOff x="0" y="0"/>
          <a:chExt cx="0" cy="0"/>
        </a:xfrm>
      </p:grpSpPr>
      <p:sp>
        <p:nvSpPr>
          <p:cNvPr id="32" name="Title Text"/>
          <p:cNvSpPr txBox="1">
            <a:spLocks noGrp="1"/>
          </p:cNvSpPr>
          <p:nvPr>
            <p:ph type="title"/>
          </p:nvPr>
        </p:nvSpPr>
        <p:spPr>
          <a:prstGeom prst="rect">
            <a:avLst/>
          </a:prstGeom>
        </p:spPr>
        <p:txBody>
          <a:bodyPr/>
          <a:lstStyle/>
          <a:p>
            <a:r>
              <a:t>Title Text</a:t>
            </a:r>
          </a:p>
        </p:txBody>
      </p:sp>
      <p:sp>
        <p:nvSpPr>
          <p:cNvPr id="3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65362306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a:ln/>
        </p:spPr>
        <p:txBody>
          <a:bodyPr/>
          <a:lstStyle>
            <a:lvl1pPr>
              <a:defRPr/>
            </a:lvl1pPr>
          </a:lstStyle>
          <a:p>
            <a:pPr>
              <a:defRPr/>
            </a:pPr>
            <a:r>
              <a:rPr lang="en-US"/>
              <a:t>1-</a:t>
            </a:r>
            <a:fld id="{7E178DDB-7C6F-4044-B19D-63B1F3E4DE6B}" type="slidenum">
              <a:rPr lang="en-US"/>
              <a:pPr>
                <a:defRPr/>
              </a:pPr>
              <a:t>‹#›</a:t>
            </a:fld>
            <a:endParaRPr lang="en-US"/>
          </a:p>
        </p:txBody>
      </p:sp>
    </p:spTree>
    <p:extLst>
      <p:ext uri="{BB962C8B-B14F-4D97-AF65-F5344CB8AC3E}">
        <p14:creationId xmlns:p14="http://schemas.microsoft.com/office/powerpoint/2010/main" val="411037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5e Title Slide">
    <p:spTree>
      <p:nvGrpSpPr>
        <p:cNvPr id="1" name=""/>
        <p:cNvGrpSpPr/>
        <p:nvPr/>
      </p:nvGrpSpPr>
      <p:grpSpPr>
        <a:xfrm>
          <a:off x="0" y="0"/>
          <a:ext cx="0" cy="0"/>
          <a:chOff x="0" y="0"/>
          <a:chExt cx="0" cy="0"/>
        </a:xfrm>
      </p:grpSpPr>
      <p:sp>
        <p:nvSpPr>
          <p:cNvPr id="13" name="Shape 18"/>
          <p:cNvSpPr/>
          <p:nvPr/>
        </p:nvSpPr>
        <p:spPr>
          <a:xfrm>
            <a:off x="0" y="0"/>
            <a:ext cx="9144000" cy="3886200"/>
          </a:xfrm>
          <a:prstGeom prst="rect">
            <a:avLst/>
          </a:prstGeom>
          <a:solidFill>
            <a:srgbClr val="007FA3"/>
          </a:solidFill>
          <a:ln w="25400">
            <a:solidFill>
              <a:srgbClr val="007FA3"/>
            </a:solidFill>
          </a:ln>
        </p:spPr>
        <p:txBody>
          <a:bodyPr lIns="45719" rIns="45719" anchor="ctr"/>
          <a:lstStyle/>
          <a:p>
            <a:pPr algn="ctr">
              <a:defRPr sz="1800">
                <a:solidFill>
                  <a:srgbClr val="FFFFFF"/>
                </a:solidFill>
              </a:defRPr>
            </a:pPr>
            <a:endParaRPr/>
          </a:p>
        </p:txBody>
      </p:sp>
      <p:sp>
        <p:nvSpPr>
          <p:cNvPr id="14" name="Title Text"/>
          <p:cNvSpPr txBox="1">
            <a:spLocks noGrp="1"/>
          </p:cNvSpPr>
          <p:nvPr>
            <p:ph type="title"/>
          </p:nvPr>
        </p:nvSpPr>
        <p:spPr>
          <a:xfrm>
            <a:off x="685800" y="762000"/>
            <a:ext cx="7772400" cy="2838451"/>
          </a:xfrm>
          <a:prstGeom prst="rect">
            <a:avLst/>
          </a:prstGeom>
        </p:spPr>
        <p:txBody>
          <a:bodyPr/>
          <a:lstStyle>
            <a:lvl1pPr>
              <a:defRPr sz="3600">
                <a:solidFill>
                  <a:srgbClr val="FFFFFF"/>
                </a:solidFill>
              </a:defRPr>
            </a:lvl1pPr>
          </a:lstStyle>
          <a:p>
            <a:r>
              <a:t>Title Text</a:t>
            </a:r>
          </a:p>
        </p:txBody>
      </p:sp>
      <p:sp>
        <p:nvSpPr>
          <p:cNvPr id="15" name="Body Level One…"/>
          <p:cNvSpPr txBox="1">
            <a:spLocks noGrp="1"/>
          </p:cNvSpPr>
          <p:nvPr>
            <p:ph type="body" sz="half" idx="1"/>
          </p:nvPr>
        </p:nvSpPr>
        <p:spPr>
          <a:xfrm>
            <a:off x="674687" y="3962400"/>
            <a:ext cx="7794626" cy="1752600"/>
          </a:xfrm>
          <a:prstGeom prst="rect">
            <a:avLst/>
          </a:prstGeom>
        </p:spPr>
        <p:txBody>
          <a:bodyPr/>
          <a:lstStyle>
            <a:lvl1pPr marL="0" indent="0">
              <a:spcBef>
                <a:spcPts val="0"/>
              </a:spcBef>
              <a:buClrTx/>
              <a:buSzTx/>
              <a:buFontTx/>
              <a:buNone/>
              <a:defRPr sz="4400"/>
            </a:lvl1pPr>
            <a:lvl2pPr marL="0" indent="457200">
              <a:spcBef>
                <a:spcPts val="0"/>
              </a:spcBef>
              <a:buClrTx/>
              <a:buSzTx/>
              <a:buFontTx/>
              <a:buNone/>
              <a:defRPr sz="4400"/>
            </a:lvl2pPr>
            <a:lvl3pPr marL="0" indent="914400">
              <a:spcBef>
                <a:spcPts val="0"/>
              </a:spcBef>
              <a:buClrTx/>
              <a:buSzTx/>
              <a:buFontTx/>
              <a:buNone/>
              <a:defRPr sz="4400"/>
            </a:lvl3pPr>
            <a:lvl4pPr marL="0" indent="1371600">
              <a:spcBef>
                <a:spcPts val="0"/>
              </a:spcBef>
              <a:buClrTx/>
              <a:buSzTx/>
              <a:buFontTx/>
              <a:buNone/>
              <a:defRPr sz="4400"/>
            </a:lvl4pPr>
            <a:lvl5pPr marL="0" indent="1828800">
              <a:spcBef>
                <a:spcPts val="0"/>
              </a:spcBef>
              <a:buClrTx/>
              <a:buSzTx/>
              <a:buFontTx/>
              <a:buNone/>
              <a:defRPr sz="4400"/>
            </a:lvl5p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xfrm>
            <a:off x="8789857" y="97180"/>
            <a:ext cx="231238" cy="21466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717128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5e Figure + Caption">
    <p:spTree>
      <p:nvGrpSpPr>
        <p:cNvPr id="1" name=""/>
        <p:cNvGrpSpPr/>
        <p:nvPr/>
      </p:nvGrpSpPr>
      <p:grpSpPr>
        <a:xfrm>
          <a:off x="0" y="0"/>
          <a:ext cx="0" cy="0"/>
          <a:chOff x="0" y="0"/>
          <a:chExt cx="0" cy="0"/>
        </a:xfrm>
      </p:grpSpPr>
      <p:sp>
        <p:nvSpPr>
          <p:cNvPr id="23" name="Title Text"/>
          <p:cNvSpPr txBox="1">
            <a:spLocks noGrp="1"/>
          </p:cNvSpPr>
          <p:nvPr>
            <p:ph type="title"/>
          </p:nvPr>
        </p:nvSpPr>
        <p:spPr>
          <a:xfrm>
            <a:off x="443971" y="113770"/>
            <a:ext cx="8229601" cy="916857"/>
          </a:xfrm>
          <a:prstGeom prst="rect">
            <a:avLst/>
          </a:prstGeom>
        </p:spPr>
        <p:txBody>
          <a:bodyPr/>
          <a:lstStyle/>
          <a:p>
            <a:r>
              <a:t>Title Text</a:t>
            </a:r>
          </a:p>
        </p:txBody>
      </p:sp>
      <p:sp>
        <p:nvSpPr>
          <p:cNvPr id="24" name="Body Level One…"/>
          <p:cNvSpPr txBox="1">
            <a:spLocks noGrp="1"/>
          </p:cNvSpPr>
          <p:nvPr>
            <p:ph type="body" sz="quarter" idx="1"/>
          </p:nvPr>
        </p:nvSpPr>
        <p:spPr>
          <a:xfrm>
            <a:off x="457200" y="5368159"/>
            <a:ext cx="8229600" cy="916857"/>
          </a:xfrm>
          <a:prstGeom prst="rect">
            <a:avLst/>
          </a:prstGeom>
        </p:spPr>
        <p:txBody>
          <a:bodyPr anchor="b"/>
          <a:lstStyle>
            <a:lvl1pPr marL="0" indent="0">
              <a:spcBef>
                <a:spcPts val="0"/>
              </a:spcBef>
              <a:buClrTx/>
              <a:buSzTx/>
              <a:buFontTx/>
              <a:buNone/>
              <a:defRPr sz="800"/>
            </a:lvl1pPr>
            <a:lvl2pPr marL="0" indent="0">
              <a:spcBef>
                <a:spcPts val="0"/>
              </a:spcBef>
              <a:buClrTx/>
              <a:buSzTx/>
              <a:buFontTx/>
              <a:buNone/>
              <a:defRPr sz="800"/>
            </a:lvl2pPr>
            <a:lvl3pPr marL="0" indent="0">
              <a:spcBef>
                <a:spcPts val="0"/>
              </a:spcBef>
              <a:buClrTx/>
              <a:buSzTx/>
              <a:buFontTx/>
              <a:buNone/>
              <a:defRPr sz="800"/>
            </a:lvl3pPr>
            <a:lvl4pPr marL="0" indent="0">
              <a:spcBef>
                <a:spcPts val="0"/>
              </a:spcBef>
              <a:buClrTx/>
              <a:buSzTx/>
              <a:buFontTx/>
              <a:buNone/>
              <a:defRPr sz="800"/>
            </a:lvl4pPr>
            <a:lvl5pPr marL="0" indent="0">
              <a:spcBef>
                <a:spcPts val="0"/>
              </a:spcBef>
              <a:buClrTx/>
              <a:buSzTx/>
              <a:buFontTx/>
              <a:buNone/>
              <a:defRPr sz="800"/>
            </a:lvl5pPr>
          </a:lstStyle>
          <a:p>
            <a:r>
              <a:t>Body Level One</a:t>
            </a:r>
          </a:p>
          <a:p>
            <a:pPr lvl="1"/>
            <a:r>
              <a:t>Body Level Two</a:t>
            </a:r>
          </a:p>
          <a:p>
            <a:pPr lvl="2"/>
            <a:r>
              <a:t>Body Level Three</a:t>
            </a:r>
          </a:p>
          <a:p>
            <a:pPr lvl="3"/>
            <a:r>
              <a:t>Body Level Four</a:t>
            </a:r>
          </a:p>
          <a:p>
            <a:pPr lvl="4"/>
            <a:r>
              <a:t>Body Level Five</a:t>
            </a:r>
          </a:p>
        </p:txBody>
      </p:sp>
      <p:sp>
        <p:nvSpPr>
          <p:cNvPr id="25" name="Slide Number"/>
          <p:cNvSpPr txBox="1">
            <a:spLocks noGrp="1"/>
          </p:cNvSpPr>
          <p:nvPr>
            <p:ph type="sldNum" sz="quarter" idx="2"/>
          </p:nvPr>
        </p:nvSpPr>
        <p:spPr>
          <a:xfrm>
            <a:off x="8789857" y="97180"/>
            <a:ext cx="231238" cy="214661"/>
          </a:xfrm>
          <a:prstGeom prst="rect">
            <a:avLst/>
          </a:prstGeom>
        </p:spPr>
        <p:txBody>
          <a:bodyPr/>
          <a:lstStyle>
            <a:lvl1pPr>
              <a:defRPr>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2946415176"/>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5e Title &amp; Content">
    <p:spTree>
      <p:nvGrpSpPr>
        <p:cNvPr id="1" name=""/>
        <p:cNvGrpSpPr/>
        <p:nvPr/>
      </p:nvGrpSpPr>
      <p:grpSpPr>
        <a:xfrm>
          <a:off x="0" y="0"/>
          <a:ext cx="0" cy="0"/>
          <a:chOff x="0" y="0"/>
          <a:chExt cx="0" cy="0"/>
        </a:xfrm>
      </p:grpSpPr>
      <p:sp>
        <p:nvSpPr>
          <p:cNvPr id="32" name="Title Text"/>
          <p:cNvSpPr txBox="1">
            <a:spLocks noGrp="1"/>
          </p:cNvSpPr>
          <p:nvPr>
            <p:ph type="title"/>
          </p:nvPr>
        </p:nvSpPr>
        <p:spPr>
          <a:prstGeom prst="rect">
            <a:avLst/>
          </a:prstGeom>
        </p:spPr>
        <p:txBody>
          <a:bodyPr/>
          <a:lstStyle/>
          <a:p>
            <a:r>
              <a:t>Title Text</a:t>
            </a:r>
          </a:p>
        </p:txBody>
      </p:sp>
      <p:sp>
        <p:nvSpPr>
          <p:cNvPr id="3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xfrm>
            <a:off x="4419600" y="6172200"/>
            <a:ext cx="2133600" cy="36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32336961"/>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181F290-A3C3-4E2D-80E3-F19614E4C2CF}" type="slidenum">
              <a:rPr lang="en-US"/>
              <a:pPr/>
              <a:t>‹#›</a:t>
            </a:fld>
            <a:endParaRPr lang="en-US"/>
          </a:p>
        </p:txBody>
      </p:sp>
    </p:spTree>
    <p:extLst>
      <p:ext uri="{BB962C8B-B14F-4D97-AF65-F5344CB8AC3E}">
        <p14:creationId xmlns:p14="http://schemas.microsoft.com/office/powerpoint/2010/main" val="625326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1257300" y="1947863"/>
            <a:ext cx="1905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algn="ctr" eaLnBrk="1" hangingPunct="1">
              <a:defRPr/>
            </a:pPr>
            <a:r>
              <a:rPr lang="en-US" altLang="en-US" sz="2800" b="1" dirty="0">
                <a:solidFill>
                  <a:srgbClr val="9A4C25"/>
                </a:solidFill>
                <a:latin typeface="Tw Cen MT" panose="020B0602020104020603" pitchFamily="34" charset="0"/>
              </a:rPr>
              <a:t>CHAPTER 2</a:t>
            </a:r>
          </a:p>
        </p:txBody>
      </p:sp>
      <p:sp>
        <p:nvSpPr>
          <p:cNvPr id="3" name="Text Box 13"/>
          <p:cNvSpPr txBox="1">
            <a:spLocks noChangeArrowheads="1"/>
          </p:cNvSpPr>
          <p:nvPr userDrawn="1"/>
        </p:nvSpPr>
        <p:spPr bwMode="auto">
          <a:xfrm>
            <a:off x="685800" y="2590800"/>
            <a:ext cx="3048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defRPr/>
            </a:pPr>
            <a:r>
              <a:rPr lang="en-US" altLang="en-US" sz="3600" b="1" dirty="0">
                <a:latin typeface="Tw Cen MT" pitchFamily="34" charset="0"/>
              </a:rPr>
              <a:t>Java Fundamentals</a:t>
            </a:r>
          </a:p>
        </p:txBody>
      </p:sp>
      <p:sp>
        <p:nvSpPr>
          <p:cNvPr id="4" name="Rectangle 2"/>
          <p:cNvSpPr>
            <a:spLocks noChangeArrowheads="1"/>
          </p:cNvSpPr>
          <p:nvPr userDrawn="1"/>
        </p:nvSpPr>
        <p:spPr bwMode="auto">
          <a:xfrm>
            <a:off x="2743200" y="6462713"/>
            <a:ext cx="3729038"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algn="ctr" eaLnBrk="1" hangingPunct="1">
              <a:spcBef>
                <a:spcPct val="50000"/>
              </a:spcBef>
              <a:defRPr/>
            </a:pPr>
            <a:r>
              <a:rPr lang="en-US" altLang="en-US" sz="1200" dirty="0">
                <a:latin typeface="Times New Roman" panose="02020603050405020304" pitchFamily="18" charset="0"/>
              </a:rPr>
              <a:t>Copyright © 2016 Pearson Education, Inc., Hoboken NJ</a:t>
            </a:r>
          </a:p>
        </p:txBody>
      </p:sp>
      <p:pic>
        <p:nvPicPr>
          <p:cNvPr id="5"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95800" y="730250"/>
            <a:ext cx="4029075" cy="506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4990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a:ln/>
        </p:spPr>
        <p:txBody>
          <a:bodyPr/>
          <a:lstStyle>
            <a:lvl1pPr>
              <a:defRPr/>
            </a:lvl1pPr>
          </a:lstStyle>
          <a:p>
            <a:pPr>
              <a:defRPr/>
            </a:pPr>
            <a:r>
              <a:rPr lang="en-US" altLang="en-US"/>
              <a:t>1-</a:t>
            </a:r>
            <a:fld id="{EB8BD996-4F86-4C52-A90E-8D06A3E6E5A5}" type="slidenum">
              <a:rPr lang="en-US" altLang="en-US"/>
              <a:pPr>
                <a:defRPr/>
              </a:pPr>
              <a:t>‹#›</a:t>
            </a:fld>
            <a:endParaRPr lang="en-US" altLang="en-US"/>
          </a:p>
        </p:txBody>
      </p:sp>
    </p:spTree>
    <p:extLst>
      <p:ext uri="{BB962C8B-B14F-4D97-AF65-F5344CB8AC3E}">
        <p14:creationId xmlns:p14="http://schemas.microsoft.com/office/powerpoint/2010/main" val="947325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heme" Target="../theme/theme3.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Shape 15" descr="Shape 15"/>
          <p:cNvPicPr>
            <a:picLocks noChangeAspect="1"/>
          </p:cNvPicPr>
          <p:nvPr/>
        </p:nvPicPr>
        <p:blipFill>
          <a:blip r:embed="rId5">
            <a:extLst/>
          </a:blip>
          <a:stretch>
            <a:fillRect/>
          </a:stretch>
        </p:blipFill>
        <p:spPr>
          <a:xfrm>
            <a:off x="443971" y="6429709"/>
            <a:ext cx="918000" cy="279915"/>
          </a:xfrm>
          <a:prstGeom prst="rect">
            <a:avLst/>
          </a:prstGeom>
          <a:ln w="12700">
            <a:miter lim="400000"/>
          </a:ln>
        </p:spPr>
      </p:pic>
      <p:sp>
        <p:nvSpPr>
          <p:cNvPr id="3" name="Shape 16"/>
          <p:cNvSpPr txBox="1"/>
          <p:nvPr/>
        </p:nvSpPr>
        <p:spPr>
          <a:xfrm>
            <a:off x="1600199" y="6429343"/>
            <a:ext cx="7162801" cy="281901"/>
          </a:xfrm>
          <a:prstGeom prst="rect">
            <a:avLst/>
          </a:prstGeom>
          <a:ln w="12700">
            <a:miter lim="400000"/>
          </a:ln>
          <a:extLst>
            <a:ext uri="{C572A759-6A51-4108-AA02-DFA0A04FC94B}">
              <ma14:wrappingTextBoxFlag xmlns="" xmlns:ma14="http://schemas.microsoft.com/office/mac/drawingml/2011/main" val="1"/>
            </a:ext>
          </a:extLst>
        </p:spPr>
        <p:txBody>
          <a:bodyPr lIns="45699" tIns="45699" rIns="45699" bIns="45699">
            <a:spAutoFit/>
          </a:bodyPr>
          <a:lstStyle>
            <a:lvl1pPr algn="r">
              <a:defRPr sz="1200">
                <a:latin typeface="Verdana"/>
                <a:ea typeface="Verdana"/>
                <a:cs typeface="Verdana"/>
                <a:sym typeface="Verdana"/>
              </a:defRPr>
            </a:lvl1pPr>
          </a:lstStyle>
          <a:p>
            <a:r>
              <a:t>Copyright © 2019, 2015, 2012 Pearson Education, Inc. All Rights Reserved</a:t>
            </a:r>
          </a:p>
        </p:txBody>
      </p:sp>
      <p:sp>
        <p:nvSpPr>
          <p:cNvPr id="4" name="Title Text"/>
          <p:cNvSpPr txBox="1">
            <a:spLocks noGrp="1"/>
          </p:cNvSpPr>
          <p:nvPr>
            <p:ph type="title"/>
          </p:nvPr>
        </p:nvSpPr>
        <p:spPr>
          <a:xfrm>
            <a:off x="635000" y="152400"/>
            <a:ext cx="8229600" cy="8668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normAutofit/>
          </a:bodyPr>
          <a:lstStyle/>
          <a:p>
            <a:r>
              <a:rPr dirty="0"/>
              <a:t>Title Text</a:t>
            </a:r>
          </a:p>
        </p:txBody>
      </p:sp>
      <p:sp>
        <p:nvSpPr>
          <p:cNvPr id="5" name="Body Level One…"/>
          <p:cNvSpPr txBox="1">
            <a:spLocks noGrp="1"/>
          </p:cNvSpPr>
          <p:nvPr>
            <p:ph type="body" idx="1"/>
          </p:nvPr>
        </p:nvSpPr>
        <p:spPr>
          <a:xfrm>
            <a:off x="635000" y="1208487"/>
            <a:ext cx="8229600" cy="503197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lvl2pPr marL="787400" indent="-228600"/>
            <a:lvl3pPr marL="1193800" indent="-177800"/>
            <a:lvl4pPr marL="1701800" indent="-228600"/>
            <a:lvl5pPr marL="2108200" indent="-177800"/>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4419600" y="6172200"/>
            <a:ext cx="2133600" cy="368301"/>
          </a:xfrm>
          <a:prstGeom prst="rect">
            <a:avLst/>
          </a:prstGeom>
          <a:ln w="12700">
            <a:miter lim="400000"/>
          </a:ln>
        </p:spPr>
        <p:txBody>
          <a:bodyPr wrap="none" lIns="45699" tIns="45699" rIns="45699" bIns="45699" anchor="ctr">
            <a:spAutoFit/>
          </a:bodyPr>
          <a:lstStyle>
            <a:lvl1pPr algn="r">
              <a:defRPr sz="900">
                <a:solidFill>
                  <a:srgbClr val="FFFFFF"/>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70" r:id="rId3"/>
  </p:sldLayoutIdLst>
  <p:transition spd="med"/>
  <p:txStyles>
    <p:titleStyle>
      <a:lvl1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1pPr>
      <a:lvl2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2pPr>
      <a:lvl3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3pPr>
      <a:lvl4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4pPr>
      <a:lvl5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5pPr>
      <a:lvl6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6pPr>
      <a:lvl7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7pPr>
      <a:lvl8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8pPr>
      <a:lvl9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9pPr>
    </p:titleStyle>
    <p:bodyStyle>
      <a:lvl1pPr marL="304800" marR="0" indent="-2032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1pPr>
      <a:lvl2pPr marL="835025" marR="0" indent="-276225"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2pPr>
      <a:lvl3pPr marL="1206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3pPr>
      <a:lvl4pPr marL="1663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4pPr>
      <a:lvl5pPr marL="21209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5pPr>
      <a:lvl6pPr marL="25781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6pPr>
      <a:lvl7pPr marL="30353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7pPr>
      <a:lvl8pPr marL="3492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8pPr>
      <a:lvl9pPr marL="3949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Title Text"/>
          <p:cNvSpPr txBox="1">
            <a:spLocks noGrp="1"/>
          </p:cNvSpPr>
          <p:nvPr>
            <p:ph type="title"/>
          </p:nvPr>
        </p:nvSpPr>
        <p:spPr>
          <a:xfrm>
            <a:off x="635000" y="152400"/>
            <a:ext cx="8229600" cy="8668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normAutofit/>
          </a:bodyPr>
          <a:lstStyle/>
          <a:p>
            <a:r>
              <a:rPr dirty="0"/>
              <a:t>Title Text</a:t>
            </a:r>
          </a:p>
        </p:txBody>
      </p:sp>
      <p:sp>
        <p:nvSpPr>
          <p:cNvPr id="5" name="Body Level One…"/>
          <p:cNvSpPr txBox="1">
            <a:spLocks noGrp="1"/>
          </p:cNvSpPr>
          <p:nvPr>
            <p:ph type="body" idx="1"/>
          </p:nvPr>
        </p:nvSpPr>
        <p:spPr>
          <a:xfrm>
            <a:off x="635000" y="1208487"/>
            <a:ext cx="8229600" cy="503197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lvl2pPr marL="787400" indent="-228600"/>
            <a:lvl3pPr marL="1193800" indent="-177800"/>
            <a:lvl4pPr marL="1701800" indent="-228600"/>
            <a:lvl5pPr marL="2108200" indent="-177800"/>
          </a:lstStyle>
          <a:p>
            <a:r>
              <a:t>Body Level One</a:t>
            </a:r>
          </a:p>
          <a:p>
            <a:pPr lvl="1"/>
            <a:r>
              <a:t>Body Level Two</a:t>
            </a:r>
          </a:p>
          <a:p>
            <a:pPr lvl="2"/>
            <a:r>
              <a:t>Body Level Three</a:t>
            </a:r>
          </a:p>
          <a:p>
            <a:pPr lvl="3"/>
            <a:r>
              <a:t>Body Level Four</a:t>
            </a:r>
          </a:p>
          <a:p>
            <a:pPr lvl="4"/>
            <a:r>
              <a:t>Body Level Five</a:t>
            </a:r>
          </a:p>
        </p:txBody>
      </p:sp>
    </p:spTree>
    <p:extLst>
      <p:ext uri="{BB962C8B-B14F-4D97-AF65-F5344CB8AC3E}">
        <p14:creationId xmlns:p14="http://schemas.microsoft.com/office/powerpoint/2010/main" val="194956184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transition spd="med"/>
  <p:txStyles>
    <p:titleStyle>
      <a:lvl1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1pPr>
      <a:lvl2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2pPr>
      <a:lvl3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3pPr>
      <a:lvl4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4pPr>
      <a:lvl5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5pPr>
      <a:lvl6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6pPr>
      <a:lvl7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7pPr>
      <a:lvl8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8pPr>
      <a:lvl9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9pPr>
    </p:titleStyle>
    <p:bodyStyle>
      <a:lvl1pPr marL="304800" marR="0" indent="-2032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1pPr>
      <a:lvl2pPr marL="835025" marR="0" indent="-276225"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2pPr>
      <a:lvl3pPr marL="1206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3pPr>
      <a:lvl4pPr marL="1663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4pPr>
      <a:lvl5pPr marL="21209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5pPr>
      <a:lvl6pPr marL="25781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6pPr>
      <a:lvl7pPr marL="30353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7pPr>
      <a:lvl8pPr marL="3492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8pPr>
      <a:lvl9pPr marL="3949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1731" name="Rectangle 3"/>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pPr>
              <a:defRPr/>
            </a:pPr>
            <a:r>
              <a:rPr lang="en-US" altLang="en-US"/>
              <a:t>1-</a:t>
            </a:r>
            <a:fld id="{B7F86FE7-B5A7-4D55-B25A-963273B34965}" type="slidenum">
              <a:rPr lang="en-US" altLang="en-US"/>
              <a:pPr>
                <a:defRPr/>
              </a:pPr>
              <a:t>‹#›</a:t>
            </a:fld>
            <a:endParaRPr lang="en-US" altLang="en-US"/>
          </a:p>
        </p:txBody>
      </p:sp>
      <p:sp>
        <p:nvSpPr>
          <p:cNvPr id="1028" name="Rectangle 4"/>
          <p:cNvSpPr>
            <a:spLocks noChangeArrowheads="1"/>
          </p:cNvSpPr>
          <p:nvPr/>
        </p:nvSpPr>
        <p:spPr bwMode="auto">
          <a:xfrm>
            <a:off x="228600" y="6324600"/>
            <a:ext cx="5562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spcBef>
                <a:spcPct val="50000"/>
              </a:spcBef>
              <a:defRPr/>
            </a:pPr>
            <a:r>
              <a:rPr lang="en-US" altLang="en-US" sz="1200" dirty="0">
                <a:solidFill>
                  <a:srgbClr val="000000"/>
                </a:solidFill>
                <a:latin typeface=" Arial"/>
              </a:rPr>
              <a:t>©2016 Pearson Education, Inc. Upper Saddle River, NJ. All Rights Reserved.</a:t>
            </a:r>
          </a:p>
        </p:txBody>
      </p:sp>
      <p:sp>
        <p:nvSpPr>
          <p:cNvPr id="2" name="Rectangle 5"/>
          <p:cNvSpPr>
            <a:spLocks noGrp="1" noChangeArrowheads="1"/>
          </p:cNvSpPr>
          <p:nvPr>
            <p:ph type="title"/>
          </p:nvPr>
        </p:nvSpPr>
        <p:spPr bwMode="auto">
          <a:xfrm>
            <a:off x="304800" y="303213"/>
            <a:ext cx="8610600"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9" name="Rectangle 6"/>
          <p:cNvSpPr>
            <a:spLocks noGrp="1" noChangeArrowheads="1"/>
          </p:cNvSpPr>
          <p:nvPr>
            <p:ph type="body" idx="1"/>
          </p:nvPr>
        </p:nvSpPr>
        <p:spPr bwMode="auto">
          <a:xfrm>
            <a:off x="304800" y="1600200"/>
            <a:ext cx="829468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1" name="Rectangle 7"/>
          <p:cNvSpPr>
            <a:spLocks noChangeArrowheads="1"/>
          </p:cNvSpPr>
          <p:nvPr userDrawn="1"/>
        </p:nvSpPr>
        <p:spPr bwMode="auto">
          <a:xfrm>
            <a:off x="0" y="2349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defRPr/>
            </a:pPr>
            <a:endParaRPr lang="en-US" altLang="en-US"/>
          </a:p>
        </p:txBody>
      </p:sp>
    </p:spTree>
    <p:extLst>
      <p:ext uri="{BB962C8B-B14F-4D97-AF65-F5344CB8AC3E}">
        <p14:creationId xmlns:p14="http://schemas.microsoft.com/office/powerpoint/2010/main" val="426360317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xStyles>
    <p:titleStyle>
      <a:lvl1pPr algn="l" rtl="0" eaLnBrk="0" fontAlgn="base" hangingPunct="0">
        <a:spcBef>
          <a:spcPct val="0"/>
        </a:spcBef>
        <a:spcAft>
          <a:spcPct val="0"/>
        </a:spcAft>
        <a:defRPr sz="3600">
          <a:solidFill>
            <a:srgbClr val="9A4C25"/>
          </a:solidFill>
          <a:latin typeface="+mj-lt"/>
          <a:ea typeface="+mj-ea"/>
          <a:cs typeface="+mj-cs"/>
        </a:defRPr>
      </a:lvl1pPr>
      <a:lvl2pPr algn="l" rtl="0" eaLnBrk="0" fontAlgn="base" hangingPunct="0">
        <a:spcBef>
          <a:spcPct val="0"/>
        </a:spcBef>
        <a:spcAft>
          <a:spcPct val="0"/>
        </a:spcAft>
        <a:defRPr sz="3600">
          <a:solidFill>
            <a:srgbClr val="9A4C25"/>
          </a:solidFill>
          <a:latin typeface="Arial" pitchFamily="34" charset="0"/>
          <a:cs typeface="Arial" pitchFamily="34" charset="0"/>
        </a:defRPr>
      </a:lvl2pPr>
      <a:lvl3pPr algn="l" rtl="0" eaLnBrk="0" fontAlgn="base" hangingPunct="0">
        <a:spcBef>
          <a:spcPct val="0"/>
        </a:spcBef>
        <a:spcAft>
          <a:spcPct val="0"/>
        </a:spcAft>
        <a:defRPr sz="3600">
          <a:solidFill>
            <a:srgbClr val="9A4C25"/>
          </a:solidFill>
          <a:latin typeface="Arial" pitchFamily="34" charset="0"/>
          <a:cs typeface="Arial" pitchFamily="34" charset="0"/>
        </a:defRPr>
      </a:lvl3pPr>
      <a:lvl4pPr algn="l" rtl="0" eaLnBrk="0" fontAlgn="base" hangingPunct="0">
        <a:spcBef>
          <a:spcPct val="0"/>
        </a:spcBef>
        <a:spcAft>
          <a:spcPct val="0"/>
        </a:spcAft>
        <a:defRPr sz="3600">
          <a:solidFill>
            <a:srgbClr val="9A4C25"/>
          </a:solidFill>
          <a:latin typeface="Arial" pitchFamily="34" charset="0"/>
          <a:cs typeface="Arial" pitchFamily="34" charset="0"/>
        </a:defRPr>
      </a:lvl4pPr>
      <a:lvl5pPr algn="l" rtl="0" eaLnBrk="0" fontAlgn="base" hangingPunct="0">
        <a:spcBef>
          <a:spcPct val="0"/>
        </a:spcBef>
        <a:spcAft>
          <a:spcPct val="0"/>
        </a:spcAft>
        <a:defRPr sz="3600">
          <a:solidFill>
            <a:srgbClr val="9A4C25"/>
          </a:solidFill>
          <a:latin typeface="Arial" pitchFamily="34" charset="0"/>
          <a:cs typeface="Arial" pitchFamily="34" charset="0"/>
        </a:defRPr>
      </a:lvl5pPr>
      <a:lvl6pPr marL="457200" algn="l" rtl="0" fontAlgn="base">
        <a:spcBef>
          <a:spcPct val="0"/>
        </a:spcBef>
        <a:spcAft>
          <a:spcPct val="0"/>
        </a:spcAft>
        <a:defRPr sz="3600">
          <a:solidFill>
            <a:schemeClr val="tx1"/>
          </a:solidFill>
          <a:latin typeface="Arial" pitchFamily="34" charset="0"/>
          <a:cs typeface="Arial" pitchFamily="34" charset="0"/>
        </a:defRPr>
      </a:lvl6pPr>
      <a:lvl7pPr marL="914400" algn="l" rtl="0" fontAlgn="base">
        <a:spcBef>
          <a:spcPct val="0"/>
        </a:spcBef>
        <a:spcAft>
          <a:spcPct val="0"/>
        </a:spcAft>
        <a:defRPr sz="3600">
          <a:solidFill>
            <a:schemeClr val="tx1"/>
          </a:solidFill>
          <a:latin typeface="Arial" pitchFamily="34" charset="0"/>
          <a:cs typeface="Arial" pitchFamily="34" charset="0"/>
        </a:defRPr>
      </a:lvl7pPr>
      <a:lvl8pPr marL="1371600" algn="l" rtl="0" fontAlgn="base">
        <a:spcBef>
          <a:spcPct val="0"/>
        </a:spcBef>
        <a:spcAft>
          <a:spcPct val="0"/>
        </a:spcAft>
        <a:defRPr sz="3600">
          <a:solidFill>
            <a:schemeClr val="tx1"/>
          </a:solidFill>
          <a:latin typeface="Arial" pitchFamily="34" charset="0"/>
          <a:cs typeface="Arial" pitchFamily="34" charset="0"/>
        </a:defRPr>
      </a:lvl8pPr>
      <a:lvl9pPr marL="1828800" algn="l" rtl="0" fontAlgn="base">
        <a:spcBef>
          <a:spcPct val="0"/>
        </a:spcBef>
        <a:spcAft>
          <a:spcPct val="0"/>
        </a:spcAft>
        <a:defRPr sz="3600">
          <a:solidFill>
            <a:schemeClr val="tx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lr>
          <a:srgbClr val="9A4C25"/>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9A4C25"/>
        </a:buClr>
        <a:buChar char="–"/>
        <a:defRPr sz="2800">
          <a:solidFill>
            <a:schemeClr val="tx1"/>
          </a:solidFill>
          <a:latin typeface="+mn-lt"/>
          <a:cs typeface="+mn-cs"/>
        </a:defRPr>
      </a:lvl2pPr>
      <a:lvl3pPr marL="1143000" indent="-228600" algn="l" rtl="0" eaLnBrk="0" fontAlgn="base" hangingPunct="0">
        <a:spcBef>
          <a:spcPct val="20000"/>
        </a:spcBef>
        <a:spcAft>
          <a:spcPct val="0"/>
        </a:spcAft>
        <a:buClr>
          <a:srgbClr val="9A4C25"/>
        </a:buClr>
        <a:buChar char="•"/>
        <a:defRPr sz="2400">
          <a:solidFill>
            <a:schemeClr val="tx1"/>
          </a:solidFill>
          <a:latin typeface="+mn-lt"/>
          <a:cs typeface="+mn-cs"/>
        </a:defRPr>
      </a:lvl3pPr>
      <a:lvl4pPr marL="1600200" indent="-228600" algn="l" rtl="0" eaLnBrk="0" fontAlgn="base" hangingPunct="0">
        <a:spcBef>
          <a:spcPct val="20000"/>
        </a:spcBef>
        <a:spcAft>
          <a:spcPct val="0"/>
        </a:spcAft>
        <a:buClr>
          <a:srgbClr val="9A4C25"/>
        </a:buClr>
        <a:buChar char="–"/>
        <a:defRPr sz="2000">
          <a:solidFill>
            <a:schemeClr val="tx1"/>
          </a:solidFill>
          <a:latin typeface="+mn-lt"/>
          <a:cs typeface="+mn-cs"/>
        </a:defRPr>
      </a:lvl4pPr>
      <a:lvl5pPr marL="2057400" indent="-228600" algn="l" rtl="0" eaLnBrk="0" fontAlgn="base" hangingPunct="0">
        <a:spcBef>
          <a:spcPct val="20000"/>
        </a:spcBef>
        <a:spcAft>
          <a:spcPct val="0"/>
        </a:spcAft>
        <a:buClr>
          <a:srgbClr val="9A4C25"/>
        </a:buClr>
        <a:buChar char="»"/>
        <a:defRPr sz="2000">
          <a:solidFill>
            <a:schemeClr val="tx1"/>
          </a:solidFill>
          <a:latin typeface="+mn-lt"/>
          <a:cs typeface="+mn-cs"/>
        </a:defRPr>
      </a:lvl5pPr>
      <a:lvl6pPr marL="2514600" indent="-228600" algn="l" rtl="0" fontAlgn="base">
        <a:spcBef>
          <a:spcPct val="20000"/>
        </a:spcBef>
        <a:spcAft>
          <a:spcPct val="0"/>
        </a:spcAft>
        <a:buClr>
          <a:srgbClr val="D885E3"/>
        </a:buClr>
        <a:buChar char="»"/>
        <a:defRPr sz="2000">
          <a:solidFill>
            <a:schemeClr val="tx1"/>
          </a:solidFill>
          <a:latin typeface="+mn-lt"/>
          <a:cs typeface="+mn-cs"/>
        </a:defRPr>
      </a:lvl6pPr>
      <a:lvl7pPr marL="2971800" indent="-228600" algn="l" rtl="0" fontAlgn="base">
        <a:spcBef>
          <a:spcPct val="20000"/>
        </a:spcBef>
        <a:spcAft>
          <a:spcPct val="0"/>
        </a:spcAft>
        <a:buClr>
          <a:srgbClr val="D885E3"/>
        </a:buClr>
        <a:buChar char="»"/>
        <a:defRPr sz="2000">
          <a:solidFill>
            <a:schemeClr val="tx1"/>
          </a:solidFill>
          <a:latin typeface="+mn-lt"/>
          <a:cs typeface="+mn-cs"/>
        </a:defRPr>
      </a:lvl7pPr>
      <a:lvl8pPr marL="3429000" indent="-228600" algn="l" rtl="0" fontAlgn="base">
        <a:spcBef>
          <a:spcPct val="20000"/>
        </a:spcBef>
        <a:spcAft>
          <a:spcPct val="0"/>
        </a:spcAft>
        <a:buClr>
          <a:srgbClr val="D885E3"/>
        </a:buClr>
        <a:buChar char="»"/>
        <a:defRPr sz="2000">
          <a:solidFill>
            <a:schemeClr val="tx1"/>
          </a:solidFill>
          <a:latin typeface="+mn-lt"/>
          <a:cs typeface="+mn-cs"/>
        </a:defRPr>
      </a:lvl8pPr>
      <a:lvl9pPr marL="3886200" indent="-228600" algn="l" rtl="0" fontAlgn="base">
        <a:spcBef>
          <a:spcPct val="20000"/>
        </a:spcBef>
        <a:spcAft>
          <a:spcPct val="0"/>
        </a:spcAft>
        <a:buClr>
          <a:srgbClr val="D885E3"/>
        </a:buClr>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258233" y="0"/>
            <a:ext cx="8513234" cy="8160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b">
            <a:normAutofit/>
          </a:bodyPr>
          <a:lstStyle/>
          <a:p>
            <a:r>
              <a:t>Title Text</a:t>
            </a:r>
          </a:p>
        </p:txBody>
      </p:sp>
      <p:pic>
        <p:nvPicPr>
          <p:cNvPr id="3" name="Shape 15" descr="Shape 15"/>
          <p:cNvPicPr>
            <a:picLocks noChangeAspect="1"/>
          </p:cNvPicPr>
          <p:nvPr/>
        </p:nvPicPr>
        <p:blipFill>
          <a:blip r:embed="rId4">
            <a:extLst/>
          </a:blip>
          <a:stretch>
            <a:fillRect/>
          </a:stretch>
        </p:blipFill>
        <p:spPr>
          <a:xfrm>
            <a:off x="443971" y="6429709"/>
            <a:ext cx="918000" cy="279915"/>
          </a:xfrm>
          <a:prstGeom prst="rect">
            <a:avLst/>
          </a:prstGeom>
          <a:ln w="12700">
            <a:miter lim="400000"/>
          </a:ln>
        </p:spPr>
      </p:pic>
      <p:sp>
        <p:nvSpPr>
          <p:cNvPr id="4" name="Shape 16"/>
          <p:cNvSpPr txBox="1"/>
          <p:nvPr/>
        </p:nvSpPr>
        <p:spPr>
          <a:xfrm>
            <a:off x="1600199" y="6429343"/>
            <a:ext cx="7162801" cy="281901"/>
          </a:xfrm>
          <a:prstGeom prst="rect">
            <a:avLst/>
          </a:prstGeom>
          <a:ln w="12700">
            <a:miter lim="400000"/>
          </a:ln>
          <a:extLst>
            <a:ext uri="{C572A759-6A51-4108-AA02-DFA0A04FC94B}">
              <ma14:wrappingTextBoxFlag xmlns:ma14="http://schemas.microsoft.com/office/mac/drawingml/2011/main" xmlns="" val="1"/>
            </a:ext>
          </a:extLst>
        </p:spPr>
        <p:txBody>
          <a:bodyPr lIns="45699" tIns="45699" rIns="45699" bIns="45699">
            <a:spAutoFit/>
          </a:bodyPr>
          <a:lstStyle>
            <a:lvl1pPr algn="r">
              <a:defRPr sz="1200">
                <a:latin typeface="Verdana"/>
                <a:ea typeface="Verdana"/>
                <a:cs typeface="Verdana"/>
                <a:sym typeface="Verdana"/>
              </a:defRPr>
            </a:lvl1pPr>
          </a:lstStyle>
          <a:p>
            <a:r>
              <a:t>Copyright © 2019, 2015, 2012 Pearson Education, Inc. All Rights Reserved</a:t>
            </a:r>
          </a:p>
        </p:txBody>
      </p:sp>
      <p:sp>
        <p:nvSpPr>
          <p:cNvPr id="5" name="Body Level One…"/>
          <p:cNvSpPr txBox="1">
            <a:spLocks noGrp="1"/>
          </p:cNvSpPr>
          <p:nvPr>
            <p:ph type="body" idx="1"/>
          </p:nvPr>
        </p:nvSpPr>
        <p:spPr>
          <a:xfrm>
            <a:off x="400049" y="913012"/>
            <a:ext cx="8229601" cy="503197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lvl2pPr marL="787400" indent="-228600"/>
            <a:lvl3pPr marL="1193800" indent="-177800"/>
            <a:lvl4pPr marL="1701800" indent="-228600"/>
            <a:lvl5pPr marL="2108200" indent="-177800"/>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4419600" y="6172200"/>
            <a:ext cx="2133600" cy="368301"/>
          </a:xfrm>
          <a:prstGeom prst="rect">
            <a:avLst/>
          </a:prstGeom>
          <a:ln w="12700">
            <a:miter lim="400000"/>
          </a:ln>
        </p:spPr>
        <p:txBody>
          <a:bodyPr wrap="none" lIns="45699" tIns="45699" rIns="45699" bIns="45699" anchor="ctr">
            <a:spAutoFit/>
          </a:bodyPr>
          <a:lstStyle>
            <a:lvl1pPr algn="r">
              <a:defRPr sz="900">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3216653527"/>
      </p:ext>
    </p:extLst>
  </p:cSld>
  <p:clrMap bg1="lt1" tx1="dk1" bg2="lt2" tx2="dk2" accent1="accent1" accent2="accent2" accent3="accent3" accent4="accent4" accent5="accent5" accent6="accent6" hlink="hlink" folHlink="folHlink"/>
  <p:sldLayoutIdLst>
    <p:sldLayoutId id="2147483685" r:id="rId1"/>
    <p:sldLayoutId id="2147483686" r:id="rId2"/>
  </p:sldLayoutIdLst>
  <p:transition spd="med"/>
  <p:txStyles>
    <p:titleStyle>
      <a:lvl1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1pPr>
      <a:lvl2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2pPr>
      <a:lvl3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3pPr>
      <a:lvl4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4pPr>
      <a:lvl5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5pPr>
      <a:lvl6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6pPr>
      <a:lvl7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7pPr>
      <a:lvl8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8pPr>
      <a:lvl9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9pPr>
    </p:titleStyle>
    <p:bodyStyle>
      <a:lvl1pPr marL="304800" marR="0" indent="-2032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1pPr>
      <a:lvl2pPr marL="835025" marR="0" indent="-276225"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2pPr>
      <a:lvl3pPr marL="1206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3pPr>
      <a:lvl4pPr marL="1663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4pPr>
      <a:lvl5pPr marL="21209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5pPr>
      <a:lvl6pPr marL="25781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6pPr>
      <a:lvl7pPr marL="30353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7pPr>
      <a:lvl8pPr marL="3492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8pPr>
      <a:lvl9pPr marL="3949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thai365@g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geeksforgeeks.org/how-to-learn-java-collections-a-complete-guide/"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docs.oracle.com/javase/8/docs/technotes/guides/collections/overview.html"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hyperlink" Target="https://stackoverflow.com/questions/15608667/why-is-there-no-direct-implemention-of-bag-in-java-collection-framework"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hyperlink" Target="https://en.wikipedia.org/wiki/Class-responsibility-collaboration_card"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mediaplayer.pearsoncmg.com/assets/secs-vn-ch01a-designing-an-adt" TargetMode="External"/><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2"/>
          <p:cNvSpPr txBox="1">
            <a:spLocks noGrp="1"/>
          </p:cNvSpPr>
          <p:nvPr>
            <p:ph type="title"/>
          </p:nvPr>
        </p:nvSpPr>
        <p:spPr>
          <a:prstGeom prst="rect">
            <a:avLst/>
          </a:prstGeom>
        </p:spPr>
        <p:txBody>
          <a:bodyPr>
            <a:noAutofit/>
          </a:bodyPr>
          <a:lstStyle/>
          <a:p>
            <a:r>
              <a:rPr lang="en-US" sz="4000" b="0" dirty="0"/>
              <a:t>CMSC204 | Computer Science II</a:t>
            </a:r>
            <a:endParaRPr sz="4000" b="0" dirty="0"/>
          </a:p>
        </p:txBody>
      </p:sp>
      <p:sp>
        <p:nvSpPr>
          <p:cNvPr id="49" name="Content Placeholder 3"/>
          <p:cNvSpPr txBox="1">
            <a:spLocks noGrp="1"/>
          </p:cNvSpPr>
          <p:nvPr>
            <p:ph type="body" sz="half" idx="1"/>
          </p:nvPr>
        </p:nvSpPr>
        <p:spPr>
          <a:xfrm>
            <a:off x="443970" y="1056087"/>
            <a:ext cx="7374663" cy="5529648"/>
          </a:xfrm>
          <a:prstGeom prst="rect">
            <a:avLst/>
          </a:prstGeom>
        </p:spPr>
        <p:txBody>
          <a:bodyPr>
            <a:normAutofit/>
          </a:bodyPr>
          <a:lstStyle/>
          <a:p>
            <a:r>
              <a:rPr lang="en-US" dirty="0"/>
              <a:t>Professor Gary C. Thai</a:t>
            </a:r>
          </a:p>
          <a:p>
            <a:pPr marL="711200" lvl="2" indent="-203200">
              <a:buFont typeface="Arial"/>
              <a:buChar char="•"/>
            </a:pPr>
            <a:r>
              <a:rPr lang="en-US" sz="2000" dirty="0"/>
              <a:t>Computer Science Faculty</a:t>
            </a:r>
          </a:p>
          <a:p>
            <a:pPr marL="711200" lvl="2" indent="-203200">
              <a:buFont typeface="Arial"/>
              <a:buChar char="•"/>
            </a:pPr>
            <a:r>
              <a:rPr lang="en-US" sz="2000" dirty="0"/>
              <a:t>Project Manager</a:t>
            </a:r>
          </a:p>
          <a:p>
            <a:pPr marL="711200" lvl="2" indent="-203200">
              <a:buFont typeface="Arial"/>
              <a:buChar char="•"/>
            </a:pPr>
            <a:r>
              <a:rPr lang="en-US" sz="2000" dirty="0"/>
              <a:t>CMSC Courses: 140, 203, 204, &amp; 206 </a:t>
            </a:r>
          </a:p>
          <a:p>
            <a:r>
              <a:rPr lang="en-US" dirty="0"/>
              <a:t>Education: MBA, MSEE</a:t>
            </a:r>
          </a:p>
          <a:p>
            <a:r>
              <a:rPr lang="en-US" dirty="0"/>
              <a:t>Getting in Touch with Me</a:t>
            </a:r>
          </a:p>
          <a:p>
            <a:pPr lvl="1"/>
            <a:r>
              <a:rPr lang="en-US" sz="2000" dirty="0"/>
              <a:t>Blackboard </a:t>
            </a:r>
          </a:p>
          <a:p>
            <a:r>
              <a:rPr lang="en-US" dirty="0"/>
              <a:t>Emergency Contact Information</a:t>
            </a:r>
          </a:p>
          <a:p>
            <a:pPr marL="711200" lvl="2" indent="-203200">
              <a:buFont typeface="Arial"/>
              <a:buChar char="•"/>
            </a:pPr>
            <a:r>
              <a:rPr lang="en-US" sz="2000" dirty="0"/>
              <a:t>Phone: (301) 246-0510</a:t>
            </a:r>
          </a:p>
          <a:p>
            <a:pPr marL="711200" lvl="2" indent="-203200">
              <a:buFont typeface="Arial"/>
              <a:buChar char="•"/>
            </a:pPr>
            <a:r>
              <a:rPr lang="en-US" sz="2000" dirty="0"/>
              <a:t>Email: </a:t>
            </a:r>
            <a:r>
              <a:rPr lang="en-US" sz="2000" dirty="0">
                <a:hlinkClick r:id="rId2"/>
              </a:rPr>
              <a:t>thai365@gmail.com</a:t>
            </a:r>
          </a:p>
          <a:p>
            <a:pPr marL="711200" lvl="2" indent="-203200">
              <a:buFont typeface="Arial"/>
              <a:buChar char="•"/>
            </a:pPr>
            <a:endParaRPr lang="en-US" sz="2000" dirty="0">
              <a:hlinkClick r:id="rId2"/>
            </a:endParaRPr>
          </a:p>
          <a:p>
            <a:endParaRPr lang="en-US" sz="2800" dirty="0"/>
          </a:p>
          <a:p>
            <a:pPr lvl="1"/>
            <a:endParaRPr lang="en-US" sz="2000" dirty="0"/>
          </a:p>
        </p:txBody>
      </p:sp>
    </p:spTree>
    <p:extLst>
      <p:ext uri="{BB962C8B-B14F-4D97-AF65-F5344CB8AC3E}">
        <p14:creationId xmlns:p14="http://schemas.microsoft.com/office/powerpoint/2010/main" val="204371531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990600" y="1524000"/>
            <a:ext cx="7772400" cy="1362075"/>
          </a:xfrm>
        </p:spPr>
        <p:txBody>
          <a:bodyPr lIns="92075" tIns="46038" rIns="92075" bIns="46038"/>
          <a:lstStyle/>
          <a:p>
            <a:pPr eaLnBrk="1" hangingPunct="1"/>
            <a:r>
              <a:rPr lang="en-US" altLang="en-US" sz="4800" cap="none" dirty="0">
                <a:solidFill>
                  <a:srgbClr val="007FA3"/>
                </a:solidFill>
                <a:latin typeface="Times New Roman"/>
                <a:ea typeface="Times New Roman"/>
                <a:cs typeface="Times New Roman"/>
              </a:rPr>
              <a:t>Abstract Data Type (ADT)</a:t>
            </a:r>
          </a:p>
        </p:txBody>
      </p:sp>
    </p:spTree>
    <p:extLst>
      <p:ext uri="{BB962C8B-B14F-4D97-AF65-F5344CB8AC3E}">
        <p14:creationId xmlns:p14="http://schemas.microsoft.com/office/powerpoint/2010/main" val="186269171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endParaRPr lang="en-US" dirty="0"/>
          </a:p>
        </p:txBody>
      </p:sp>
      <p:sp>
        <p:nvSpPr>
          <p:cNvPr id="38914" name="Rectangle 2"/>
          <p:cNvSpPr>
            <a:spLocks noGrp="1" noChangeArrowheads="1"/>
          </p:cNvSpPr>
          <p:nvPr>
            <p:ph type="title"/>
          </p:nvPr>
        </p:nvSpPr>
        <p:spPr>
          <a:xfrm>
            <a:off x="635000" y="183085"/>
            <a:ext cx="8229600" cy="866842"/>
          </a:xfrm>
        </p:spPr>
        <p:txBody>
          <a:bodyPr>
            <a:noAutofit/>
          </a:bodyPr>
          <a:lstStyle/>
          <a:p>
            <a:r>
              <a:rPr lang="en-US" sz="4800" dirty="0"/>
              <a:t>Procedural Abstractions</a:t>
            </a:r>
          </a:p>
        </p:txBody>
      </p:sp>
      <p:sp>
        <p:nvSpPr>
          <p:cNvPr id="38915" name="Rectangle 3"/>
          <p:cNvSpPr>
            <a:spLocks noGrp="1" noChangeArrowheads="1"/>
          </p:cNvSpPr>
          <p:nvPr>
            <p:ph type="body" idx="1"/>
          </p:nvPr>
        </p:nvSpPr>
        <p:spPr>
          <a:xfrm>
            <a:off x="635000" y="1049927"/>
            <a:ext cx="8229600" cy="5031976"/>
          </a:xfrm>
        </p:spPr>
        <p:txBody>
          <a:bodyPr>
            <a:normAutofit/>
          </a:bodyPr>
          <a:lstStyle/>
          <a:p>
            <a:pPr>
              <a:lnSpc>
                <a:spcPct val="90000"/>
              </a:lnSpc>
            </a:pPr>
            <a:r>
              <a:rPr lang="en-US" sz="2600" dirty="0"/>
              <a:t>To use a </a:t>
            </a:r>
            <a:r>
              <a:rPr lang="en-US" sz="2600" b="1" dirty="0">
                <a:solidFill>
                  <a:srgbClr val="7030A0"/>
                </a:solidFill>
                <a:latin typeface="Times New Roman"/>
                <a:ea typeface="Times New Roman"/>
                <a:cs typeface="Times New Roman"/>
              </a:rPr>
              <a:t>method</a:t>
            </a:r>
          </a:p>
          <a:p>
            <a:pPr lvl="1">
              <a:lnSpc>
                <a:spcPct val="90000"/>
              </a:lnSpc>
            </a:pPr>
            <a:r>
              <a:rPr lang="en-US" sz="2200" dirty="0"/>
              <a:t>We need only to know</a:t>
            </a:r>
          </a:p>
          <a:p>
            <a:pPr lvl="2">
              <a:lnSpc>
                <a:spcPct val="90000"/>
              </a:lnSpc>
            </a:pPr>
            <a:r>
              <a:rPr lang="en-US" sz="1900" b="1" dirty="0">
                <a:solidFill>
                  <a:srgbClr val="7030A0"/>
                </a:solidFill>
                <a:latin typeface="Times New Roman"/>
                <a:ea typeface="Times New Roman"/>
                <a:cs typeface="Times New Roman"/>
              </a:rPr>
              <a:t>What</a:t>
            </a:r>
            <a:r>
              <a:rPr lang="en-US" sz="1900" b="1" dirty="0">
                <a:solidFill>
                  <a:srgbClr val="007FA3"/>
                </a:solidFill>
                <a:latin typeface="Times New Roman"/>
                <a:ea typeface="Times New Roman"/>
                <a:cs typeface="Times New Roman"/>
              </a:rPr>
              <a:t> </a:t>
            </a:r>
            <a:r>
              <a:rPr lang="en-US" sz="1900" dirty="0"/>
              <a:t>it does (to decide when to invoke it)</a:t>
            </a:r>
          </a:p>
          <a:p>
            <a:pPr lvl="2">
              <a:lnSpc>
                <a:spcPct val="90000"/>
              </a:lnSpc>
            </a:pPr>
            <a:r>
              <a:rPr lang="en-US" sz="1900" b="1" dirty="0">
                <a:solidFill>
                  <a:srgbClr val="7030A0"/>
                </a:solidFill>
                <a:latin typeface="Times New Roman"/>
                <a:ea typeface="Times New Roman"/>
                <a:cs typeface="Times New Roman"/>
              </a:rPr>
              <a:t>How</a:t>
            </a:r>
            <a:r>
              <a:rPr lang="en-US" sz="1900" b="1" dirty="0">
                <a:solidFill>
                  <a:srgbClr val="007FA3"/>
                </a:solidFill>
                <a:latin typeface="Times New Roman"/>
                <a:ea typeface="Times New Roman"/>
                <a:cs typeface="Times New Roman"/>
              </a:rPr>
              <a:t> </a:t>
            </a:r>
            <a:r>
              <a:rPr lang="en-US" sz="1900" dirty="0"/>
              <a:t>to invoke it (its signature)</a:t>
            </a:r>
          </a:p>
          <a:p>
            <a:pPr lvl="2">
              <a:lnSpc>
                <a:spcPct val="90000"/>
              </a:lnSpc>
            </a:pPr>
            <a:r>
              <a:rPr lang="en-US" sz="1900" dirty="0"/>
              <a:t>But </a:t>
            </a:r>
            <a:r>
              <a:rPr lang="en-US" sz="1900" b="1" dirty="0">
                <a:solidFill>
                  <a:srgbClr val="7030A0"/>
                </a:solidFill>
                <a:latin typeface="Times New Roman"/>
                <a:ea typeface="Times New Roman"/>
                <a:cs typeface="Times New Roman"/>
              </a:rPr>
              <a:t>not </a:t>
            </a:r>
            <a:r>
              <a:rPr lang="en-US" sz="1900" dirty="0"/>
              <a:t>how it works (its algorithm)</a:t>
            </a:r>
          </a:p>
          <a:p>
            <a:pPr lvl="2">
              <a:lnSpc>
                <a:spcPct val="90000"/>
              </a:lnSpc>
            </a:pPr>
            <a:r>
              <a:rPr lang="en-US" sz="1900" dirty="0" err="1"/>
              <a:t>System.out.println</a:t>
            </a:r>
            <a:r>
              <a:rPr lang="en-US" sz="1900" dirty="0"/>
              <a:t>(“Hello!”)</a:t>
            </a:r>
          </a:p>
          <a:p>
            <a:pPr lvl="1">
              <a:lnSpc>
                <a:spcPct val="90000"/>
              </a:lnSpc>
            </a:pPr>
            <a:r>
              <a:rPr lang="en-US" sz="2200" dirty="0"/>
              <a:t>Allow us to build upon others’ knowledge (algorithms) and efforts (method coding and debugging)</a:t>
            </a:r>
          </a:p>
          <a:p>
            <a:pPr>
              <a:lnSpc>
                <a:spcPct val="90000"/>
              </a:lnSpc>
            </a:pPr>
            <a:r>
              <a:rPr lang="en-US" sz="2600" dirty="0"/>
              <a:t>Other Examples</a:t>
            </a:r>
          </a:p>
          <a:p>
            <a:pPr lvl="1">
              <a:lnSpc>
                <a:spcPct val="90000"/>
              </a:lnSpc>
            </a:pPr>
            <a:r>
              <a:rPr lang="en-US" sz="2200" dirty="0"/>
              <a:t>Java Standard Library, Selection Sort, Radix Sort</a:t>
            </a:r>
          </a:p>
        </p:txBody>
      </p:sp>
    </p:spTree>
    <p:extLst>
      <p:ext uri="{BB962C8B-B14F-4D97-AF65-F5344CB8AC3E}">
        <p14:creationId xmlns:p14="http://schemas.microsoft.com/office/powerpoint/2010/main" val="3570668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B1F036EF-937B-492C-85BA-6ABD40131D0C}"/>
              </a:ext>
            </a:extLst>
          </p:cNvPr>
          <p:cNvSpPr txBox="1">
            <a:spLocks noGrp="1"/>
          </p:cNvSpPr>
          <p:nvPr>
            <p:ph type="title"/>
          </p:nvPr>
        </p:nvSpPr>
        <p:spPr>
          <a:xfrm>
            <a:off x="523982" y="152400"/>
            <a:ext cx="8340618" cy="866842"/>
          </a:xfrm>
          <a:prstGeom prst="rect">
            <a:avLst/>
          </a:prstGeom>
        </p:spPr>
        <p:txBody>
          <a:bodyPr>
            <a:noAutofit/>
          </a:bodyPr>
          <a:lstStyle/>
          <a:p>
            <a:r>
              <a:rPr sz="4000" dirty="0"/>
              <a:t>Data Organization in Life</a:t>
            </a:r>
          </a:p>
        </p:txBody>
      </p:sp>
      <p:sp>
        <p:nvSpPr>
          <p:cNvPr id="5" name="Content Placeholder 3">
            <a:extLst>
              <a:ext uri="{FF2B5EF4-FFF2-40B4-BE49-F238E27FC236}">
                <a16:creationId xmlns:a16="http://schemas.microsoft.com/office/drawing/2014/main" id="{C7FB9146-749E-4E56-90D8-FFFFA70AA478}"/>
              </a:ext>
            </a:extLst>
          </p:cNvPr>
          <p:cNvSpPr txBox="1">
            <a:spLocks noGrp="1"/>
          </p:cNvSpPr>
          <p:nvPr>
            <p:ph type="body" sz="half" idx="1"/>
          </p:nvPr>
        </p:nvSpPr>
        <p:spPr>
          <a:xfrm>
            <a:off x="443971" y="1347987"/>
            <a:ext cx="3402560" cy="4377564"/>
          </a:xfrm>
          <a:prstGeom prst="rect">
            <a:avLst/>
          </a:prstGeom>
        </p:spPr>
        <p:txBody>
          <a:bodyPr>
            <a:normAutofit lnSpcReduction="10000"/>
          </a:bodyPr>
          <a:lstStyle/>
          <a:p>
            <a:r>
              <a:rPr lang="en-US" dirty="0">
                <a:solidFill>
                  <a:srgbClr val="7030A0"/>
                </a:solidFill>
              </a:rPr>
              <a:t>What data are you dealing with today?</a:t>
            </a:r>
          </a:p>
          <a:p>
            <a:r>
              <a:rPr lang="en-US" dirty="0"/>
              <a:t>Internet</a:t>
            </a:r>
          </a:p>
          <a:p>
            <a:r>
              <a:rPr lang="en-US" dirty="0"/>
              <a:t>To-do list</a:t>
            </a:r>
          </a:p>
          <a:p>
            <a:r>
              <a:rPr lang="en-US" dirty="0"/>
              <a:t>Stack of books</a:t>
            </a:r>
          </a:p>
          <a:p>
            <a:r>
              <a:rPr lang="en-US" dirty="0"/>
              <a:t>Road map</a:t>
            </a:r>
          </a:p>
          <a:p>
            <a:r>
              <a:rPr lang="en-US" dirty="0"/>
              <a:t>Standing in line</a:t>
            </a:r>
          </a:p>
          <a:p>
            <a:r>
              <a:rPr lang="en-US" dirty="0">
                <a:solidFill>
                  <a:srgbClr val="7030A0"/>
                </a:solidFill>
              </a:rPr>
              <a:t>We are dealing with lots of data everyday</a:t>
            </a:r>
          </a:p>
        </p:txBody>
      </p:sp>
      <p:pic>
        <p:nvPicPr>
          <p:cNvPr id="6" name="Examples of everyday organization. A todo list, a shopping bag, an organizational chart, a map, a stack of books, a line to buy tickets, a dictionary" descr="Examples of everyday organization. A todo list, a shopping bag, an organizational chart, a map, a stack of books, a line to buy tickets, a dictionary">
            <a:extLst>
              <a:ext uri="{FF2B5EF4-FFF2-40B4-BE49-F238E27FC236}">
                <a16:creationId xmlns:a16="http://schemas.microsoft.com/office/drawing/2014/main" id="{0780FD91-EE3C-47BE-A3ED-0188A9A78651}"/>
              </a:ext>
            </a:extLst>
          </p:cNvPr>
          <p:cNvPicPr>
            <a:picLocks noChangeAspect="1"/>
          </p:cNvPicPr>
          <p:nvPr/>
        </p:nvPicPr>
        <p:blipFill>
          <a:blip r:embed="rId3">
            <a:extLst/>
          </a:blip>
          <a:stretch>
            <a:fillRect/>
          </a:stretch>
        </p:blipFill>
        <p:spPr>
          <a:xfrm>
            <a:off x="3925393" y="1347987"/>
            <a:ext cx="4837607" cy="3863976"/>
          </a:xfrm>
          <a:prstGeom prst="rect">
            <a:avLst/>
          </a:prstGeom>
          <a:ln w="12700">
            <a:miter lim="400000"/>
          </a:ln>
          <a:effectLst>
            <a:outerShdw blurRad="292100" dist="139700" dir="2700000" rotWithShape="0">
              <a:srgbClr val="333333">
                <a:alpha val="64999"/>
              </a:srgbClr>
            </a:outerShdw>
          </a:effectLst>
        </p:spPr>
      </p:pic>
    </p:spTree>
    <p:extLst>
      <p:ext uri="{BB962C8B-B14F-4D97-AF65-F5344CB8AC3E}">
        <p14:creationId xmlns:p14="http://schemas.microsoft.com/office/powerpoint/2010/main" val="55587960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2"/>
          <p:cNvSpPr txBox="1">
            <a:spLocks noGrp="1"/>
          </p:cNvSpPr>
          <p:nvPr>
            <p:ph type="title"/>
          </p:nvPr>
        </p:nvSpPr>
        <p:spPr>
          <a:xfrm>
            <a:off x="443970" y="272266"/>
            <a:ext cx="8420630" cy="784302"/>
          </a:xfrm>
          <a:prstGeom prst="rect">
            <a:avLst/>
          </a:prstGeom>
        </p:spPr>
        <p:txBody>
          <a:bodyPr>
            <a:noAutofit/>
          </a:bodyPr>
          <a:lstStyle/>
          <a:p>
            <a:r>
              <a:rPr lang="en-US" sz="4000" dirty="0"/>
              <a:t>Data Abstractions</a:t>
            </a:r>
            <a:endParaRPr sz="4000" dirty="0"/>
          </a:p>
        </p:txBody>
      </p:sp>
      <p:sp>
        <p:nvSpPr>
          <p:cNvPr id="49" name="Content Placeholder 3"/>
          <p:cNvSpPr txBox="1">
            <a:spLocks noGrp="1"/>
          </p:cNvSpPr>
          <p:nvPr>
            <p:ph type="body" sz="half" idx="1"/>
          </p:nvPr>
        </p:nvSpPr>
        <p:spPr>
          <a:xfrm>
            <a:off x="443970" y="1315843"/>
            <a:ext cx="7374663" cy="5269891"/>
          </a:xfrm>
          <a:prstGeom prst="rect">
            <a:avLst/>
          </a:prstGeom>
        </p:spPr>
        <p:txBody>
          <a:bodyPr>
            <a:normAutofit/>
          </a:bodyPr>
          <a:lstStyle/>
          <a:p>
            <a:r>
              <a:rPr lang="en-US" sz="2600" dirty="0">
                <a:solidFill>
                  <a:schemeClr val="tx1"/>
                </a:solidFill>
              </a:rPr>
              <a:t>Primitive vs. abstract data types</a:t>
            </a:r>
          </a:p>
          <a:p>
            <a:pPr lvl="1"/>
            <a:r>
              <a:rPr lang="en-US" sz="2600" dirty="0">
                <a:solidFill>
                  <a:schemeClr val="tx1"/>
                </a:solidFill>
              </a:rPr>
              <a:t>Arrays</a:t>
            </a:r>
          </a:p>
          <a:p>
            <a:r>
              <a:rPr lang="en-US" sz="2600" dirty="0">
                <a:solidFill>
                  <a:schemeClr val="tx1"/>
                </a:solidFill>
              </a:rPr>
              <a:t>Abstract Data Type (ADT)</a:t>
            </a:r>
          </a:p>
          <a:p>
            <a:pPr lvl="1"/>
            <a:r>
              <a:rPr lang="en-US" sz="2200" dirty="0"/>
              <a:t>Data that is stored</a:t>
            </a:r>
          </a:p>
          <a:p>
            <a:pPr lvl="1"/>
            <a:r>
              <a:rPr lang="en-US" sz="2200" dirty="0"/>
              <a:t>Operations on that data</a:t>
            </a:r>
          </a:p>
          <a:p>
            <a:pPr>
              <a:lnSpc>
                <a:spcPct val="90000"/>
              </a:lnSpc>
            </a:pPr>
            <a:r>
              <a:rPr lang="en-US" dirty="0"/>
              <a:t>Knowing how to use something without knowing how it is implemented</a:t>
            </a:r>
          </a:p>
          <a:p>
            <a:pPr lvl="1">
              <a:lnSpc>
                <a:spcPct val="90000"/>
              </a:lnSpc>
            </a:pPr>
            <a:r>
              <a:rPr lang="en-US" sz="2000" dirty="0"/>
              <a:t>We know how to drive a car, but few of us could design and build one</a:t>
            </a:r>
            <a:endParaRPr lang="en-US" dirty="0">
              <a:solidFill>
                <a:srgbClr val="7030A0"/>
              </a:solidFill>
            </a:endParaRPr>
          </a:p>
          <a:p>
            <a:endParaRPr lang="en-US" sz="2000" dirty="0"/>
          </a:p>
        </p:txBody>
      </p:sp>
    </p:spTree>
    <p:extLst>
      <p:ext uri="{BB962C8B-B14F-4D97-AF65-F5344CB8AC3E}">
        <p14:creationId xmlns:p14="http://schemas.microsoft.com/office/powerpoint/2010/main" val="281981358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endParaRPr lang="en-US" dirty="0"/>
          </a:p>
        </p:txBody>
      </p:sp>
      <p:sp>
        <p:nvSpPr>
          <p:cNvPr id="39938" name="Rectangle 2"/>
          <p:cNvSpPr>
            <a:spLocks noGrp="1" noChangeArrowheads="1"/>
          </p:cNvSpPr>
          <p:nvPr>
            <p:ph type="title"/>
          </p:nvPr>
        </p:nvSpPr>
        <p:spPr>
          <a:xfrm>
            <a:off x="635000" y="242552"/>
            <a:ext cx="8229600" cy="866842"/>
          </a:xfrm>
        </p:spPr>
        <p:txBody>
          <a:bodyPr>
            <a:noAutofit/>
          </a:bodyPr>
          <a:lstStyle/>
          <a:p>
            <a:r>
              <a:rPr lang="en-US" sz="4000" dirty="0"/>
              <a:t>Data Structures</a:t>
            </a:r>
            <a:endParaRPr lang="en-US" sz="3200" dirty="0"/>
          </a:p>
        </p:txBody>
      </p:sp>
      <p:sp>
        <p:nvSpPr>
          <p:cNvPr id="39939" name="Rectangle 3"/>
          <p:cNvSpPr>
            <a:spLocks noGrp="1" noChangeArrowheads="1"/>
          </p:cNvSpPr>
          <p:nvPr>
            <p:ph type="body" idx="1"/>
          </p:nvPr>
        </p:nvSpPr>
        <p:spPr>
          <a:xfrm>
            <a:off x="635000" y="1109393"/>
            <a:ext cx="8229600" cy="5213347"/>
          </a:xfrm>
        </p:spPr>
        <p:txBody>
          <a:bodyPr>
            <a:normAutofit fontScale="92500" lnSpcReduction="10000"/>
          </a:bodyPr>
          <a:lstStyle/>
          <a:p>
            <a:r>
              <a:rPr lang="en-US" dirty="0"/>
              <a:t>Similarly, to utilize a data structure</a:t>
            </a:r>
          </a:p>
          <a:p>
            <a:pPr lvl="1"/>
            <a:r>
              <a:rPr lang="en-US" sz="2000" dirty="0"/>
              <a:t>We only need to know</a:t>
            </a:r>
          </a:p>
          <a:p>
            <a:pPr lvl="2"/>
            <a:r>
              <a:rPr lang="en-US" sz="1800" b="1" dirty="0"/>
              <a:t>What the </a:t>
            </a:r>
            <a:r>
              <a:rPr lang="en-US" sz="1800" b="1" dirty="0">
                <a:solidFill>
                  <a:srgbClr val="7030A0"/>
                </a:solidFill>
              </a:rPr>
              <a:t>operation methods </a:t>
            </a:r>
            <a:r>
              <a:rPr lang="en-US" sz="1800" dirty="0"/>
              <a:t>do (to decide when to invoke them)</a:t>
            </a:r>
          </a:p>
          <a:p>
            <a:pPr lvl="2"/>
            <a:r>
              <a:rPr lang="en-US" sz="1800" b="1" dirty="0"/>
              <a:t>How to </a:t>
            </a:r>
            <a:r>
              <a:rPr lang="en-US" sz="1800" b="1" dirty="0">
                <a:solidFill>
                  <a:srgbClr val="7030A0"/>
                </a:solidFill>
              </a:rPr>
              <a:t>invoke</a:t>
            </a:r>
            <a:r>
              <a:rPr lang="en-US" sz="1800" b="1" dirty="0"/>
              <a:t> the operation </a:t>
            </a:r>
            <a:r>
              <a:rPr lang="en-US" sz="1800" dirty="0"/>
              <a:t>methods (their signature)</a:t>
            </a:r>
          </a:p>
          <a:p>
            <a:r>
              <a:rPr lang="en-US" sz="2600" dirty="0">
                <a:solidFill>
                  <a:schemeClr val="tx1"/>
                </a:solidFill>
              </a:rPr>
              <a:t>Data Structure </a:t>
            </a:r>
          </a:p>
          <a:p>
            <a:pPr lvl="1"/>
            <a:r>
              <a:rPr lang="en-US" sz="2200" dirty="0"/>
              <a:t>Implementation of an ADT</a:t>
            </a:r>
          </a:p>
          <a:p>
            <a:pPr lvl="1"/>
            <a:r>
              <a:rPr lang="en-US" sz="2200" dirty="0"/>
              <a:t>Language specific (using Java for 204)</a:t>
            </a:r>
          </a:p>
          <a:p>
            <a:r>
              <a:rPr lang="en-US" dirty="0"/>
              <a:t>Examples | Queue &amp; Stack</a:t>
            </a:r>
          </a:p>
          <a:p>
            <a:r>
              <a:rPr lang="en-US" dirty="0"/>
              <a:t>What we will learn in CMSC 204</a:t>
            </a:r>
          </a:p>
          <a:p>
            <a:pPr lvl="1"/>
            <a:r>
              <a:rPr lang="en-US" sz="2000" b="1" dirty="0">
                <a:solidFill>
                  <a:srgbClr val="7030A0"/>
                </a:solidFill>
              </a:rPr>
              <a:t>Build </a:t>
            </a:r>
            <a:r>
              <a:rPr lang="en-US" sz="2000" dirty="0">
                <a:solidFill>
                  <a:srgbClr val="7030A0"/>
                </a:solidFill>
              </a:rPr>
              <a:t>ADTs</a:t>
            </a:r>
          </a:p>
          <a:p>
            <a:pPr lvl="1"/>
            <a:r>
              <a:rPr lang="en-US" sz="2000" b="1" dirty="0">
                <a:solidFill>
                  <a:srgbClr val="7030A0"/>
                </a:solidFill>
              </a:rPr>
              <a:t>Utilize</a:t>
            </a:r>
            <a:r>
              <a:rPr lang="en-US" sz="2000" dirty="0">
                <a:solidFill>
                  <a:srgbClr val="7030A0"/>
                </a:solidFill>
              </a:rPr>
              <a:t> ADTs</a:t>
            </a:r>
          </a:p>
        </p:txBody>
      </p:sp>
    </p:spTree>
    <p:extLst>
      <p:ext uri="{BB962C8B-B14F-4D97-AF65-F5344CB8AC3E}">
        <p14:creationId xmlns:p14="http://schemas.microsoft.com/office/powerpoint/2010/main" val="3429162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2"/>
          <p:cNvSpPr txBox="1">
            <a:spLocks noGrp="1"/>
          </p:cNvSpPr>
          <p:nvPr>
            <p:ph type="title"/>
          </p:nvPr>
        </p:nvSpPr>
        <p:spPr>
          <a:xfrm>
            <a:off x="443970" y="152400"/>
            <a:ext cx="8420630" cy="866842"/>
          </a:xfrm>
          <a:prstGeom prst="rect">
            <a:avLst/>
          </a:prstGeom>
        </p:spPr>
        <p:txBody>
          <a:bodyPr>
            <a:noAutofit/>
          </a:bodyPr>
          <a:lstStyle/>
          <a:p>
            <a:r>
              <a:rPr lang="en-US" sz="4000" dirty="0"/>
              <a:t>Collections</a:t>
            </a:r>
            <a:endParaRPr sz="4000" dirty="0"/>
          </a:p>
        </p:txBody>
      </p:sp>
      <p:sp>
        <p:nvSpPr>
          <p:cNvPr id="49" name="Content Placeholder 3"/>
          <p:cNvSpPr txBox="1">
            <a:spLocks noGrp="1"/>
          </p:cNvSpPr>
          <p:nvPr>
            <p:ph type="body" sz="half" idx="1"/>
          </p:nvPr>
        </p:nvSpPr>
        <p:spPr>
          <a:xfrm>
            <a:off x="443970" y="1056086"/>
            <a:ext cx="7374663" cy="5649513"/>
          </a:xfrm>
          <a:prstGeom prst="rect">
            <a:avLst/>
          </a:prstGeom>
        </p:spPr>
        <p:txBody>
          <a:bodyPr>
            <a:normAutofit/>
          </a:bodyPr>
          <a:lstStyle/>
          <a:p>
            <a:r>
              <a:rPr lang="en-US" sz="2600" dirty="0">
                <a:solidFill>
                  <a:schemeClr val="tx1"/>
                </a:solidFill>
              </a:rPr>
              <a:t>Collection </a:t>
            </a:r>
          </a:p>
          <a:p>
            <a:pPr lvl="1"/>
            <a:r>
              <a:rPr lang="en-US" sz="2200" dirty="0"/>
              <a:t>ADT that contains a group of objects</a:t>
            </a:r>
          </a:p>
          <a:p>
            <a:pPr lvl="1"/>
            <a:r>
              <a:rPr lang="en-US" sz="2200" b="1" dirty="0">
                <a:solidFill>
                  <a:srgbClr val="7030A0"/>
                </a:solidFill>
              </a:rPr>
              <a:t>Bag</a:t>
            </a:r>
          </a:p>
          <a:p>
            <a:pPr lvl="1"/>
            <a:r>
              <a:rPr lang="en-US" sz="2200" dirty="0"/>
              <a:t>List, Stack &amp; Queue, Dictionary, Tree, &amp; Graph</a:t>
            </a:r>
          </a:p>
        </p:txBody>
      </p:sp>
    </p:spTree>
    <p:extLst>
      <p:ext uri="{BB962C8B-B14F-4D97-AF65-F5344CB8AC3E}">
        <p14:creationId xmlns:p14="http://schemas.microsoft.com/office/powerpoint/2010/main" val="60580495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endParaRPr lang="en-US" dirty="0"/>
          </a:p>
        </p:txBody>
      </p:sp>
      <p:sp>
        <p:nvSpPr>
          <p:cNvPr id="40962" name="Rectangle 2"/>
          <p:cNvSpPr>
            <a:spLocks noGrp="1" noChangeArrowheads="1"/>
          </p:cNvSpPr>
          <p:nvPr>
            <p:ph type="title"/>
          </p:nvPr>
        </p:nvSpPr>
        <p:spPr/>
        <p:txBody>
          <a:bodyPr>
            <a:noAutofit/>
          </a:bodyPr>
          <a:lstStyle/>
          <a:p>
            <a:r>
              <a:rPr lang="en-US" sz="4000" dirty="0">
                <a:solidFill>
                  <a:srgbClr val="7030A0"/>
                </a:solidFill>
              </a:rPr>
              <a:t>Standard</a:t>
            </a:r>
            <a:r>
              <a:rPr lang="en-US" sz="4000" dirty="0"/>
              <a:t> Abstract Data Type</a:t>
            </a:r>
          </a:p>
        </p:txBody>
      </p:sp>
      <p:sp>
        <p:nvSpPr>
          <p:cNvPr id="40963" name="Rectangle 3"/>
          <p:cNvSpPr>
            <a:spLocks noGrp="1" noChangeArrowheads="1"/>
          </p:cNvSpPr>
          <p:nvPr>
            <p:ph type="body" idx="1"/>
          </p:nvPr>
        </p:nvSpPr>
        <p:spPr>
          <a:xfrm>
            <a:off x="635000" y="1120564"/>
            <a:ext cx="8229600" cy="3073367"/>
          </a:xfrm>
        </p:spPr>
        <p:txBody>
          <a:bodyPr/>
          <a:lstStyle/>
          <a:p>
            <a:r>
              <a:rPr lang="en-US" dirty="0"/>
              <a:t>An ADT whose method signatures conform to a </a:t>
            </a:r>
            <a:r>
              <a:rPr lang="en-US" dirty="0">
                <a:solidFill>
                  <a:srgbClr val="7030A0"/>
                </a:solidFill>
              </a:rPr>
              <a:t>standard</a:t>
            </a:r>
          </a:p>
          <a:p>
            <a:pPr lvl="1"/>
            <a:r>
              <a:rPr lang="en-US" sz="2000" dirty="0"/>
              <a:t>Advantage is that an application’s data structure can be changed by changing</a:t>
            </a:r>
          </a:p>
          <a:p>
            <a:pPr lvl="2"/>
            <a:r>
              <a:rPr lang="en-US" sz="2000" dirty="0"/>
              <a:t>The </a:t>
            </a:r>
            <a:r>
              <a:rPr lang="en-US" sz="2000" dirty="0">
                <a:solidFill>
                  <a:srgbClr val="7030A0"/>
                </a:solidFill>
              </a:rPr>
              <a:t>declaration</a:t>
            </a:r>
            <a:r>
              <a:rPr lang="en-US" sz="2000" dirty="0"/>
              <a:t> of the data structure object </a:t>
            </a:r>
          </a:p>
          <a:p>
            <a:pPr lvl="2"/>
            <a:r>
              <a:rPr lang="en-US" sz="2000" dirty="0"/>
              <a:t>Not the operation </a:t>
            </a:r>
            <a:r>
              <a:rPr lang="en-US" sz="2000" dirty="0">
                <a:solidFill>
                  <a:srgbClr val="7030A0"/>
                </a:solidFill>
              </a:rPr>
              <a:t>method</a:t>
            </a:r>
            <a:r>
              <a:rPr lang="en-US" sz="2000" dirty="0"/>
              <a:t> invocations</a:t>
            </a:r>
          </a:p>
          <a:p>
            <a:pPr lvl="1"/>
            <a:r>
              <a:rPr lang="en-US" sz="2000" dirty="0"/>
              <a:t>Greatly reduces the cost of software maintenance  </a:t>
            </a:r>
          </a:p>
        </p:txBody>
      </p:sp>
      <p:sp>
        <p:nvSpPr>
          <p:cNvPr id="2" name="TextBox 1">
            <a:extLst>
              <a:ext uri="{FF2B5EF4-FFF2-40B4-BE49-F238E27FC236}">
                <a16:creationId xmlns:a16="http://schemas.microsoft.com/office/drawing/2014/main" id="{6D028AF0-AEF8-4E8E-8C02-EEA82080BCD1}"/>
              </a:ext>
            </a:extLst>
          </p:cNvPr>
          <p:cNvSpPr txBox="1"/>
          <p:nvPr/>
        </p:nvSpPr>
        <p:spPr>
          <a:xfrm>
            <a:off x="635000" y="4295253"/>
            <a:ext cx="8051800" cy="20621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mn-lt"/>
                <a:ea typeface="+mn-ea"/>
                <a:cs typeface="+mn-cs"/>
                <a:sym typeface="Arial"/>
              </a:rPr>
              <a:t>Example: </a:t>
            </a:r>
            <a:r>
              <a:rPr lang="en-US" sz="1600" dirty="0"/>
              <a:t>Declare t</a:t>
            </a:r>
            <a:r>
              <a:rPr kumimoji="0" lang="en-US" sz="1600" b="0" i="0" u="none" strike="noStrike" cap="none" spc="0" normalizeH="0" baseline="0" dirty="0">
                <a:ln>
                  <a:noFill/>
                </a:ln>
                <a:solidFill>
                  <a:srgbClr val="000000"/>
                </a:solidFill>
                <a:effectLst/>
                <a:uFillTx/>
                <a:latin typeface="+mn-lt"/>
                <a:ea typeface="+mn-ea"/>
                <a:cs typeface="+mn-cs"/>
                <a:sym typeface="Arial"/>
              </a:rPr>
              <a:t>he </a:t>
            </a:r>
            <a:r>
              <a:rPr lang="en-US" sz="1600" dirty="0">
                <a:solidFill>
                  <a:srgbClr val="7030A0"/>
                </a:solidFill>
              </a:rPr>
              <a:t>s</a:t>
            </a:r>
            <a:r>
              <a:rPr kumimoji="0" lang="en-US" sz="1600" b="0" i="0" u="none" strike="noStrike" cap="none" spc="0" normalizeH="0" baseline="0" dirty="0">
                <a:ln>
                  <a:noFill/>
                </a:ln>
                <a:solidFill>
                  <a:srgbClr val="7030A0"/>
                </a:solidFill>
                <a:effectLst/>
                <a:uFillTx/>
                <a:latin typeface="+mn-lt"/>
                <a:ea typeface="+mn-ea"/>
                <a:cs typeface="+mn-cs"/>
                <a:sym typeface="Arial"/>
              </a:rPr>
              <a:t>tandard</a:t>
            </a:r>
            <a:r>
              <a:rPr kumimoji="0" lang="en-US" sz="1600" b="0" i="0" u="none" strike="noStrike" cap="none" spc="0" normalizeH="0" baseline="0" dirty="0">
                <a:ln>
                  <a:noFill/>
                </a:ln>
                <a:solidFill>
                  <a:srgbClr val="000000"/>
                </a:solidFill>
                <a:effectLst/>
                <a:uFillTx/>
                <a:latin typeface="+mn-lt"/>
                <a:ea typeface="+mn-ea"/>
                <a:cs typeface="+mn-cs"/>
                <a:sym typeface="Arial"/>
              </a:rPr>
              <a:t> method signature to add an element to a data structure as:</a:t>
            </a:r>
          </a:p>
          <a:p>
            <a:pPr marL="0" marR="0" indent="0" algn="l" defTabSz="914400" rtl="0" fontAlgn="auto" latinLnBrk="0" hangingPunct="0">
              <a:lnSpc>
                <a:spcPct val="100000"/>
              </a:lnSpc>
              <a:spcBef>
                <a:spcPts val="0"/>
              </a:spcBef>
              <a:spcAft>
                <a:spcPts val="0"/>
              </a:spcAft>
              <a:buClrTx/>
              <a:buSzTx/>
              <a:buFontTx/>
              <a:buNone/>
              <a:tabLst/>
            </a:pPr>
            <a:r>
              <a:rPr lang="en-US" sz="1600" dirty="0"/>
              <a:t>	</a:t>
            </a:r>
            <a:r>
              <a:rPr lang="en-US" sz="1600" b="1" dirty="0" err="1">
                <a:solidFill>
                  <a:srgbClr val="7030A0"/>
                </a:solidFill>
              </a:rPr>
              <a:t>boolean</a:t>
            </a:r>
            <a:r>
              <a:rPr lang="en-US" sz="1600" b="1" dirty="0">
                <a:solidFill>
                  <a:srgbClr val="7030A0"/>
                </a:solidFill>
              </a:rPr>
              <a:t> add(T element)</a:t>
            </a:r>
          </a:p>
          <a:p>
            <a:pPr marL="0" marR="0" indent="0" algn="l" defTabSz="9144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dirty="0">
              <a:ln>
                <a:noFill/>
              </a:ln>
              <a:solidFill>
                <a:srgbClr val="000000"/>
              </a:solidFill>
              <a:effectLst/>
              <a:uFillTx/>
              <a:latin typeface="+mn-lt"/>
              <a:ea typeface="+mn-ea"/>
              <a:cs typeface="+mn-cs"/>
              <a:sym typeface="Arial"/>
            </a:endParaRPr>
          </a:p>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mn-lt"/>
                <a:ea typeface="+mn-ea"/>
                <a:cs typeface="+mn-cs"/>
                <a:sym typeface="Arial"/>
              </a:rPr>
              <a:t>You could then change the data structure from an array based list to a linked list without having to change the method signature to add an element to the data structure. You wouldn’t have to worry that the method to add an element to your new data structure was called “insert” or “</a:t>
            </a:r>
            <a:r>
              <a:rPr kumimoji="0" lang="en-US" sz="1600" b="0" i="0" u="none" strike="noStrike" cap="none" spc="0" normalizeH="0" baseline="0" dirty="0" err="1">
                <a:ln>
                  <a:noFill/>
                </a:ln>
                <a:solidFill>
                  <a:srgbClr val="000000"/>
                </a:solidFill>
                <a:effectLst/>
                <a:uFillTx/>
                <a:latin typeface="+mn-lt"/>
                <a:ea typeface="+mn-ea"/>
                <a:cs typeface="+mn-cs"/>
                <a:sym typeface="Arial"/>
              </a:rPr>
              <a:t>addItem</a:t>
            </a:r>
            <a:r>
              <a:rPr kumimoji="0" lang="en-US" sz="1600" b="0" i="0" u="none" strike="noStrike" cap="none" spc="0" normalizeH="0" baseline="0" dirty="0">
                <a:ln>
                  <a:noFill/>
                </a:ln>
                <a:solidFill>
                  <a:srgbClr val="000000"/>
                </a:solidFill>
                <a:effectLst/>
                <a:uFillTx/>
                <a:latin typeface="+mn-lt"/>
                <a:ea typeface="+mn-ea"/>
                <a:cs typeface="+mn-cs"/>
                <a:sym typeface="Arial"/>
              </a:rPr>
              <a:t>”, etc.</a:t>
            </a:r>
          </a:p>
        </p:txBody>
      </p:sp>
    </p:spTree>
    <p:extLst>
      <p:ext uri="{BB962C8B-B14F-4D97-AF65-F5344CB8AC3E}">
        <p14:creationId xmlns:p14="http://schemas.microsoft.com/office/powerpoint/2010/main" val="363581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2"/>
          <p:cNvSpPr txBox="1">
            <a:spLocks noGrp="1"/>
          </p:cNvSpPr>
          <p:nvPr>
            <p:ph type="title"/>
          </p:nvPr>
        </p:nvSpPr>
        <p:spPr>
          <a:xfrm>
            <a:off x="443970" y="152400"/>
            <a:ext cx="8420630" cy="866842"/>
          </a:xfrm>
          <a:prstGeom prst="rect">
            <a:avLst/>
          </a:prstGeom>
        </p:spPr>
        <p:txBody>
          <a:bodyPr>
            <a:noAutofit/>
          </a:bodyPr>
          <a:lstStyle/>
          <a:p>
            <a:r>
              <a:rPr lang="en-US" sz="4000" dirty="0"/>
              <a:t>Car | ADT Example</a:t>
            </a:r>
            <a:endParaRPr sz="4000" dirty="0"/>
          </a:p>
        </p:txBody>
      </p:sp>
      <p:sp>
        <p:nvSpPr>
          <p:cNvPr id="49" name="Content Placeholder 3"/>
          <p:cNvSpPr txBox="1">
            <a:spLocks noGrp="1"/>
          </p:cNvSpPr>
          <p:nvPr>
            <p:ph type="body" sz="half" idx="1"/>
          </p:nvPr>
        </p:nvSpPr>
        <p:spPr>
          <a:xfrm>
            <a:off x="443970" y="1056087"/>
            <a:ext cx="7374663" cy="5529648"/>
          </a:xfrm>
          <a:prstGeom prst="rect">
            <a:avLst/>
          </a:prstGeom>
        </p:spPr>
        <p:txBody>
          <a:bodyPr>
            <a:normAutofit/>
          </a:bodyPr>
          <a:lstStyle/>
          <a:p>
            <a:r>
              <a:rPr lang="en-US" dirty="0"/>
              <a:t>When operating a car, the primary activities are </a:t>
            </a:r>
            <a:r>
              <a:rPr lang="en-US" dirty="0">
                <a:solidFill>
                  <a:srgbClr val="7030A0"/>
                </a:solidFill>
              </a:rPr>
              <a:t>steering, accelerating</a:t>
            </a:r>
            <a:r>
              <a:rPr lang="en-US" dirty="0"/>
              <a:t>, and </a:t>
            </a:r>
            <a:r>
              <a:rPr lang="en-US" dirty="0">
                <a:solidFill>
                  <a:srgbClr val="7030A0"/>
                </a:solidFill>
              </a:rPr>
              <a:t>braking </a:t>
            </a:r>
          </a:p>
          <a:p>
            <a:r>
              <a:rPr lang="en-US" dirty="0"/>
              <a:t>This design for cars can be viewed as an ADT with operations "</a:t>
            </a:r>
            <a:r>
              <a:rPr lang="en-US" dirty="0">
                <a:solidFill>
                  <a:srgbClr val="7030A0"/>
                </a:solidFill>
              </a:rPr>
              <a:t>steer</a:t>
            </a:r>
            <a:r>
              <a:rPr lang="en-US" dirty="0"/>
              <a:t>", "</a:t>
            </a:r>
            <a:r>
              <a:rPr lang="en-US" dirty="0">
                <a:solidFill>
                  <a:srgbClr val="7030A0"/>
                </a:solidFill>
              </a:rPr>
              <a:t>accelerate</a:t>
            </a:r>
            <a:r>
              <a:rPr lang="en-US" dirty="0"/>
              <a:t>", and "</a:t>
            </a:r>
            <a:r>
              <a:rPr lang="en-US" dirty="0">
                <a:solidFill>
                  <a:srgbClr val="7030A0"/>
                </a:solidFill>
              </a:rPr>
              <a:t>brake</a:t>
            </a:r>
            <a:r>
              <a:rPr lang="en-US" dirty="0"/>
              <a:t>"</a:t>
            </a:r>
          </a:p>
          <a:p>
            <a:pPr lvl="1"/>
            <a:r>
              <a:rPr lang="en-US" sz="2000" dirty="0"/>
              <a:t>Two cars (from two different automakers) might implement these operations in radically different ways, say with different types of engine, or front- vs. rear-wheel drive </a:t>
            </a:r>
          </a:p>
          <a:p>
            <a:r>
              <a:rPr lang="en-US" dirty="0"/>
              <a:t>Most drivers can operate any of them</a:t>
            </a:r>
          </a:p>
          <a:p>
            <a:pPr lvl="1"/>
            <a:r>
              <a:rPr lang="en-US" sz="2000" dirty="0">
                <a:solidFill>
                  <a:srgbClr val="7030A0"/>
                </a:solidFill>
              </a:rPr>
              <a:t>ADT presents a uniform method of operation that does not require the driver to understand the specifics of any particular engine or drive design </a:t>
            </a:r>
          </a:p>
          <a:p>
            <a:pPr lvl="1"/>
            <a:r>
              <a:rPr lang="en-US" sz="2000" dirty="0"/>
              <a:t>These differences are deliberately hidden</a:t>
            </a:r>
          </a:p>
        </p:txBody>
      </p:sp>
    </p:spTree>
    <p:extLst>
      <p:ext uri="{BB962C8B-B14F-4D97-AF65-F5344CB8AC3E}">
        <p14:creationId xmlns:p14="http://schemas.microsoft.com/office/powerpoint/2010/main" val="404461895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990600" y="1524000"/>
            <a:ext cx="7772400" cy="1362075"/>
          </a:xfrm>
        </p:spPr>
        <p:txBody>
          <a:bodyPr lIns="92075" tIns="46038" rIns="92075" bIns="46038"/>
          <a:lstStyle/>
          <a:p>
            <a:pPr eaLnBrk="1" hangingPunct="1"/>
            <a:r>
              <a:rPr lang="en-US" altLang="en-US" sz="5400" b="0" cap="none" dirty="0">
                <a:solidFill>
                  <a:srgbClr val="007FA3"/>
                </a:solidFill>
                <a:latin typeface="Times New Roman"/>
                <a:ea typeface="Times New Roman"/>
                <a:cs typeface="Times New Roman"/>
              </a:rPr>
              <a:t>The ADT </a:t>
            </a:r>
            <a:r>
              <a:rPr lang="en-US" altLang="en-US" sz="5400" cap="none" dirty="0">
                <a:solidFill>
                  <a:srgbClr val="007FA3"/>
                </a:solidFill>
                <a:latin typeface="Times New Roman"/>
                <a:ea typeface="Times New Roman"/>
                <a:cs typeface="Times New Roman"/>
              </a:rPr>
              <a:t>Bag</a:t>
            </a:r>
          </a:p>
        </p:txBody>
      </p:sp>
    </p:spTree>
    <p:extLst>
      <p:ext uri="{BB962C8B-B14F-4D97-AF65-F5344CB8AC3E}">
        <p14:creationId xmlns:p14="http://schemas.microsoft.com/office/powerpoint/2010/main" val="107866496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4"/>
          <p:cNvSpPr txBox="1">
            <a:spLocks noGrp="1"/>
          </p:cNvSpPr>
          <p:nvPr>
            <p:ph type="title"/>
          </p:nvPr>
        </p:nvSpPr>
        <p:spPr>
          <a:prstGeom prst="rect">
            <a:avLst/>
          </a:prstGeom>
        </p:spPr>
        <p:txBody>
          <a:bodyPr>
            <a:noAutofit/>
          </a:bodyPr>
          <a:lstStyle/>
          <a:p>
            <a:r>
              <a:rPr sz="4000" dirty="0"/>
              <a:t>ADT Bag</a:t>
            </a:r>
          </a:p>
        </p:txBody>
      </p:sp>
      <p:sp>
        <p:nvSpPr>
          <p:cNvPr id="53" name="Content Placeholder 5"/>
          <p:cNvSpPr txBox="1">
            <a:spLocks noGrp="1"/>
          </p:cNvSpPr>
          <p:nvPr>
            <p:ph type="body" idx="1"/>
          </p:nvPr>
        </p:nvSpPr>
        <p:spPr>
          <a:xfrm>
            <a:off x="635000" y="1208487"/>
            <a:ext cx="7495209" cy="5031976"/>
          </a:xfrm>
          <a:prstGeom prst="rect">
            <a:avLst/>
          </a:prstGeom>
        </p:spPr>
        <p:txBody>
          <a:bodyPr/>
          <a:lstStyle/>
          <a:p>
            <a:r>
              <a:rPr sz="2800" dirty="0"/>
              <a:t>Definition</a:t>
            </a:r>
          </a:p>
          <a:p>
            <a:pPr lvl="1"/>
            <a:r>
              <a:rPr sz="2000" dirty="0"/>
              <a:t>A finite collection of objects in </a:t>
            </a:r>
            <a:r>
              <a:rPr sz="2000" dirty="0">
                <a:solidFill>
                  <a:srgbClr val="7030A0"/>
                </a:solidFill>
              </a:rPr>
              <a:t>no particular order</a:t>
            </a:r>
          </a:p>
          <a:p>
            <a:pPr lvl="1"/>
            <a:r>
              <a:rPr sz="2000" dirty="0"/>
              <a:t>Can contain </a:t>
            </a:r>
            <a:r>
              <a:rPr sz="2000" dirty="0">
                <a:solidFill>
                  <a:srgbClr val="7030A0"/>
                </a:solidFill>
              </a:rPr>
              <a:t>duplicate items</a:t>
            </a:r>
          </a:p>
          <a:p>
            <a:r>
              <a:rPr sz="2800" dirty="0"/>
              <a:t>Possible behaviors</a:t>
            </a:r>
          </a:p>
          <a:p>
            <a:pPr lvl="1"/>
            <a:r>
              <a:rPr lang="en-US" sz="2000" dirty="0"/>
              <a:t>Add, remove objects </a:t>
            </a:r>
          </a:p>
          <a:p>
            <a:pPr lvl="1"/>
            <a:r>
              <a:rPr sz="2000" dirty="0"/>
              <a:t>Check for empty</a:t>
            </a:r>
            <a:endParaRPr lang="en-US" sz="2000" dirty="0"/>
          </a:p>
          <a:p>
            <a:pPr lvl="1"/>
            <a:r>
              <a:rPr lang="en-US" sz="2000" dirty="0"/>
              <a:t>Get number of items</a:t>
            </a:r>
          </a:p>
          <a:p>
            <a:pPr lvl="1"/>
            <a:endParaRPr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4956" y="282401"/>
            <a:ext cx="2103124" cy="2685293"/>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2"/>
          <p:cNvSpPr txBox="1">
            <a:spLocks noGrp="1"/>
          </p:cNvSpPr>
          <p:nvPr>
            <p:ph type="title"/>
          </p:nvPr>
        </p:nvSpPr>
        <p:spPr>
          <a:xfrm>
            <a:off x="635000" y="152400"/>
            <a:ext cx="8229600" cy="866842"/>
          </a:xfrm>
          <a:prstGeom prst="rect">
            <a:avLst/>
          </a:prstGeom>
        </p:spPr>
        <p:txBody>
          <a:bodyPr>
            <a:noAutofit/>
          </a:bodyPr>
          <a:lstStyle/>
          <a:p>
            <a:r>
              <a:rPr lang="en-US" sz="4000" b="0" dirty="0"/>
              <a:t>Monday, 1/24/22</a:t>
            </a:r>
            <a:endParaRPr sz="4000" b="0" dirty="0"/>
          </a:p>
        </p:txBody>
      </p:sp>
      <p:sp>
        <p:nvSpPr>
          <p:cNvPr id="49" name="Content Placeholder 3"/>
          <p:cNvSpPr txBox="1">
            <a:spLocks noGrp="1"/>
          </p:cNvSpPr>
          <p:nvPr>
            <p:ph type="body" sz="half" idx="1"/>
          </p:nvPr>
        </p:nvSpPr>
        <p:spPr>
          <a:xfrm>
            <a:off x="635000" y="1056087"/>
            <a:ext cx="7183633" cy="5529648"/>
          </a:xfrm>
          <a:prstGeom prst="rect">
            <a:avLst/>
          </a:prstGeom>
        </p:spPr>
        <p:txBody>
          <a:bodyPr>
            <a:normAutofit/>
          </a:bodyPr>
          <a:lstStyle/>
          <a:p>
            <a:r>
              <a:rPr lang="en-US" sz="2800" dirty="0"/>
              <a:t>Agenda</a:t>
            </a:r>
          </a:p>
          <a:p>
            <a:pPr lvl="1"/>
            <a:r>
              <a:rPr lang="en-US" dirty="0"/>
              <a:t>Course Overview </a:t>
            </a:r>
          </a:p>
          <a:p>
            <a:pPr lvl="1"/>
            <a:r>
              <a:rPr lang="en-US" dirty="0"/>
              <a:t>Topics </a:t>
            </a:r>
          </a:p>
          <a:p>
            <a:pPr lvl="2"/>
            <a:r>
              <a:rPr lang="en-US" sz="2000" dirty="0"/>
              <a:t>Bags (Chapter 1)</a:t>
            </a:r>
          </a:p>
          <a:p>
            <a:pPr lvl="2"/>
            <a:r>
              <a:rPr lang="en-US" sz="2000" dirty="0"/>
              <a:t>Java Exceptions</a:t>
            </a:r>
          </a:p>
        </p:txBody>
      </p:sp>
    </p:spTree>
    <p:extLst>
      <p:ext uri="{BB962C8B-B14F-4D97-AF65-F5344CB8AC3E}">
        <p14:creationId xmlns:p14="http://schemas.microsoft.com/office/powerpoint/2010/main" val="163497085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1"/>
          <p:cNvSpPr txBox="1">
            <a:spLocks noGrp="1"/>
          </p:cNvSpPr>
          <p:nvPr>
            <p:ph type="title"/>
          </p:nvPr>
        </p:nvSpPr>
        <p:spPr>
          <a:xfrm>
            <a:off x="443971" y="152406"/>
            <a:ext cx="8229601" cy="916857"/>
          </a:xfrm>
          <a:prstGeom prst="rect">
            <a:avLst/>
          </a:prstGeom>
        </p:spPr>
        <p:txBody>
          <a:bodyPr>
            <a:noAutofit/>
          </a:bodyPr>
          <a:lstStyle>
            <a:lvl1pPr defTabSz="786384">
              <a:defRPr sz="3784"/>
            </a:lvl1pPr>
          </a:lstStyle>
          <a:p>
            <a:r>
              <a:rPr lang="en-US" sz="4000" dirty="0"/>
              <a:t>ADT Bag | UML Class Diagram</a:t>
            </a:r>
            <a:endParaRPr sz="4000" dirty="0"/>
          </a:p>
        </p:txBody>
      </p:sp>
      <p:graphicFrame>
        <p:nvGraphicFramePr>
          <p:cNvPr id="64" name="Table"/>
          <p:cNvGraphicFramePr/>
          <p:nvPr>
            <p:extLst>
              <p:ext uri="{D42A27DB-BD31-4B8C-83A1-F6EECF244321}">
                <p14:modId xmlns:p14="http://schemas.microsoft.com/office/powerpoint/2010/main" val="1528493943"/>
              </p:ext>
            </p:extLst>
          </p:nvPr>
        </p:nvGraphicFramePr>
        <p:xfrm>
          <a:off x="801709" y="1494037"/>
          <a:ext cx="5309159" cy="3557465"/>
        </p:xfrm>
        <a:graphic>
          <a:graphicData uri="http://schemas.openxmlformats.org/drawingml/2006/table">
            <a:tbl>
              <a:tblPr>
                <a:tableStyleId>{4C3C2611-4C71-4FC5-86AE-919BDF0F9419}</a:tableStyleId>
              </a:tblPr>
              <a:tblGrid>
                <a:gridCol w="5309159">
                  <a:extLst>
                    <a:ext uri="{9D8B030D-6E8A-4147-A177-3AD203B41FA5}">
                      <a16:colId xmlns:a16="http://schemas.microsoft.com/office/drawing/2014/main" val="20000"/>
                    </a:ext>
                  </a:extLst>
                </a:gridCol>
              </a:tblGrid>
              <a:tr h="564953">
                <a:tc>
                  <a:txBody>
                    <a:bodyPr/>
                    <a:lstStyle/>
                    <a:p>
                      <a:pPr marL="1224280" marR="1305560" algn="ctr" defTabSz="457200">
                        <a:defRPr sz="1800"/>
                      </a:pPr>
                      <a:r>
                        <a:rPr sz="1500" b="1" dirty="0">
                          <a:solidFill>
                            <a:srgbClr val="2F2A2B"/>
                          </a:solidFill>
                        </a:rPr>
                        <a:t>Bag</a:t>
                      </a:r>
                    </a:p>
                  </a:txBody>
                  <a:tcPr marL="63500" marR="63500" marT="0" marB="0" anchor="ctr" horzOverflow="overflow">
                    <a:lnL w="25400">
                      <a:solidFill>
                        <a:srgbClr val="2F2A2B"/>
                      </a:solidFill>
                      <a:miter lim="400000"/>
                    </a:lnL>
                    <a:lnR w="25400">
                      <a:solidFill>
                        <a:srgbClr val="2F2A2B"/>
                      </a:solidFill>
                      <a:miter lim="400000"/>
                    </a:lnR>
                    <a:lnT w="25400">
                      <a:solidFill>
                        <a:srgbClr val="2F2A2B"/>
                      </a:solidFill>
                      <a:miter lim="400000"/>
                    </a:lnT>
                    <a:lnB w="25400">
                      <a:solidFill>
                        <a:srgbClr val="2F2A2B"/>
                      </a:solidFill>
                      <a:miter lim="400000"/>
                    </a:lnB>
                    <a:noFill/>
                  </a:tcPr>
                </a:tc>
                <a:extLst>
                  <a:ext uri="{0D108BD9-81ED-4DB2-BD59-A6C34878D82A}">
                    <a16:rowId xmlns:a16="http://schemas.microsoft.com/office/drawing/2014/main" val="10000"/>
                  </a:ext>
                </a:extLst>
              </a:tr>
              <a:tr h="564953">
                <a:tc>
                  <a:txBody>
                    <a:bodyPr/>
                    <a:lstStyle/>
                    <a:p>
                      <a:pPr algn="l">
                        <a:defRPr sz="1500"/>
                      </a:pPr>
                      <a:endParaRPr/>
                    </a:p>
                  </a:txBody>
                  <a:tcPr marL="63500" marR="63500" marT="0" marB="0" anchor="ctr" horzOverflow="overflow">
                    <a:lnL w="25400">
                      <a:solidFill>
                        <a:srgbClr val="2F2A2B"/>
                      </a:solidFill>
                      <a:miter lim="400000"/>
                    </a:lnL>
                    <a:lnR w="25400">
                      <a:solidFill>
                        <a:srgbClr val="2F2A2B"/>
                      </a:solidFill>
                      <a:miter lim="400000"/>
                    </a:lnR>
                    <a:lnT w="25400">
                      <a:solidFill>
                        <a:srgbClr val="2F2A2B"/>
                      </a:solidFill>
                      <a:miter lim="400000"/>
                    </a:lnT>
                    <a:lnB w="25400">
                      <a:solidFill>
                        <a:srgbClr val="2F2A2B"/>
                      </a:solidFill>
                      <a:miter lim="400000"/>
                    </a:lnB>
                    <a:noFill/>
                  </a:tcPr>
                </a:tc>
                <a:extLst>
                  <a:ext uri="{0D108BD9-81ED-4DB2-BD59-A6C34878D82A}">
                    <a16:rowId xmlns:a16="http://schemas.microsoft.com/office/drawing/2014/main" val="10001"/>
                  </a:ext>
                </a:extLst>
              </a:tr>
              <a:tr h="2427559">
                <a:tc>
                  <a:txBody>
                    <a:bodyPr/>
                    <a:lstStyle/>
                    <a:p>
                      <a:pPr marL="47625" algn="l" defTabSz="457200">
                        <a:defRPr sz="1500">
                          <a:solidFill>
                            <a:srgbClr val="2F2A2B"/>
                          </a:solidFill>
                        </a:defRPr>
                      </a:pPr>
                      <a:r>
                        <a:rPr dirty="0"/>
                        <a:t>+</a:t>
                      </a:r>
                      <a:r>
                        <a:rPr dirty="0" err="1"/>
                        <a:t>getCurrentSize</a:t>
                      </a:r>
                      <a:r>
                        <a:rPr dirty="0"/>
                        <a:t>(): integer</a:t>
                      </a:r>
                      <a:endParaRPr dirty="0">
                        <a:solidFill>
                          <a:srgbClr val="000000"/>
                        </a:solidFill>
                        <a:latin typeface="Times New Roman"/>
                        <a:ea typeface="Times New Roman"/>
                        <a:cs typeface="Times New Roman"/>
                        <a:sym typeface="Times New Roman"/>
                      </a:endParaRPr>
                    </a:p>
                    <a:p>
                      <a:pPr marL="47625" algn="l" defTabSz="457200">
                        <a:defRPr sz="1500">
                          <a:solidFill>
                            <a:srgbClr val="2F2A2B"/>
                          </a:solidFill>
                        </a:defRPr>
                      </a:pPr>
                      <a:r>
                        <a:rPr dirty="0"/>
                        <a:t>+</a:t>
                      </a:r>
                      <a:r>
                        <a:rPr dirty="0" err="1"/>
                        <a:t>isEmpty</a:t>
                      </a:r>
                      <a:r>
                        <a:rPr dirty="0"/>
                        <a:t>(): </a:t>
                      </a:r>
                      <a:r>
                        <a:rPr dirty="0" err="1"/>
                        <a:t>boolean</a:t>
                      </a:r>
                      <a:endParaRPr dirty="0">
                        <a:solidFill>
                          <a:srgbClr val="000000"/>
                        </a:solidFill>
                        <a:latin typeface="Times New Roman"/>
                        <a:ea typeface="Times New Roman"/>
                        <a:cs typeface="Times New Roman"/>
                        <a:sym typeface="Times New Roman"/>
                      </a:endParaRPr>
                    </a:p>
                    <a:p>
                      <a:pPr marL="47625" algn="l" defTabSz="457200">
                        <a:defRPr sz="1500">
                          <a:solidFill>
                            <a:srgbClr val="2F2A2B"/>
                          </a:solidFill>
                        </a:defRPr>
                      </a:pPr>
                      <a:r>
                        <a:rPr b="1" dirty="0">
                          <a:solidFill>
                            <a:srgbClr val="0070C0"/>
                          </a:solidFill>
                        </a:rPr>
                        <a:t>+add(</a:t>
                      </a:r>
                      <a:r>
                        <a:rPr b="1" dirty="0" err="1">
                          <a:solidFill>
                            <a:srgbClr val="0070C0"/>
                          </a:solidFill>
                        </a:rPr>
                        <a:t>newEntry</a:t>
                      </a:r>
                      <a:r>
                        <a:rPr b="1" dirty="0">
                          <a:solidFill>
                            <a:srgbClr val="0070C0"/>
                          </a:solidFill>
                        </a:rPr>
                        <a:t>: T): </a:t>
                      </a:r>
                      <a:r>
                        <a:rPr b="1" dirty="0" err="1">
                          <a:solidFill>
                            <a:srgbClr val="0070C0"/>
                          </a:solidFill>
                        </a:rPr>
                        <a:t>boolean</a:t>
                      </a:r>
                      <a:endParaRPr b="1" dirty="0">
                        <a:solidFill>
                          <a:srgbClr val="0070C0"/>
                        </a:solidFill>
                        <a:latin typeface="Times New Roman"/>
                        <a:ea typeface="Times New Roman"/>
                        <a:cs typeface="Times New Roman"/>
                        <a:sym typeface="Times New Roman"/>
                      </a:endParaRPr>
                    </a:p>
                    <a:p>
                      <a:pPr marL="47625" algn="l" defTabSz="457200">
                        <a:defRPr sz="1500">
                          <a:solidFill>
                            <a:srgbClr val="2F2A2B"/>
                          </a:solidFill>
                        </a:defRPr>
                      </a:pPr>
                      <a:r>
                        <a:rPr dirty="0"/>
                        <a:t>+remove(): </a:t>
                      </a:r>
                      <a:r>
                        <a:rPr sz="1500" b="1" i="0" u="none" strike="noStrike" cap="none" spc="0" baseline="0" dirty="0">
                          <a:ln>
                            <a:noFill/>
                          </a:ln>
                          <a:solidFill>
                            <a:srgbClr val="0070C0"/>
                          </a:solidFill>
                          <a:uFillTx/>
                          <a:latin typeface="+mn-lt"/>
                          <a:ea typeface="+mn-ea"/>
                          <a:cs typeface="+mn-cs"/>
                          <a:sym typeface="Arial"/>
                        </a:rPr>
                        <a:t>T</a:t>
                      </a:r>
                      <a:endParaRPr sz="1500" b="1" i="0" u="none" strike="noStrike" cap="none" spc="0" baseline="0" dirty="0">
                        <a:ln>
                          <a:noFill/>
                        </a:ln>
                        <a:solidFill>
                          <a:srgbClr val="0070C0"/>
                        </a:solidFill>
                        <a:uFillTx/>
                        <a:latin typeface="+mn-lt"/>
                        <a:ea typeface="+mn-ea"/>
                        <a:cs typeface="+mn-cs"/>
                        <a:sym typeface="Times New Roman"/>
                      </a:endParaRPr>
                    </a:p>
                    <a:p>
                      <a:pPr marL="47625" algn="l" defTabSz="457200">
                        <a:defRPr sz="1500">
                          <a:solidFill>
                            <a:srgbClr val="2F2A2B"/>
                          </a:solidFill>
                        </a:defRPr>
                      </a:pPr>
                      <a:r>
                        <a:rPr dirty="0"/>
                        <a:t>+remove(</a:t>
                      </a:r>
                      <a:r>
                        <a:rPr dirty="0" err="1"/>
                        <a:t>anEntry</a:t>
                      </a:r>
                      <a:r>
                        <a:rPr dirty="0"/>
                        <a:t>: </a:t>
                      </a:r>
                      <a:r>
                        <a:rPr sz="1500" b="1" i="0" u="none" strike="noStrike" cap="none" spc="0" baseline="0" dirty="0">
                          <a:ln>
                            <a:noFill/>
                          </a:ln>
                          <a:solidFill>
                            <a:srgbClr val="0070C0"/>
                          </a:solidFill>
                          <a:uFillTx/>
                          <a:latin typeface="+mn-lt"/>
                          <a:ea typeface="+mn-ea"/>
                          <a:cs typeface="+mn-cs"/>
                          <a:sym typeface="Arial"/>
                        </a:rPr>
                        <a:t>T</a:t>
                      </a:r>
                      <a:r>
                        <a:rPr dirty="0"/>
                        <a:t>): </a:t>
                      </a:r>
                      <a:r>
                        <a:rPr dirty="0" err="1"/>
                        <a:t>boolean</a:t>
                      </a:r>
                      <a:endParaRPr dirty="0">
                        <a:solidFill>
                          <a:srgbClr val="000000"/>
                        </a:solidFill>
                        <a:latin typeface="Times New Roman"/>
                        <a:ea typeface="Times New Roman"/>
                        <a:cs typeface="Times New Roman"/>
                        <a:sym typeface="Times New Roman"/>
                      </a:endParaRPr>
                    </a:p>
                    <a:p>
                      <a:pPr marL="47625" algn="l" defTabSz="457200">
                        <a:defRPr sz="1500">
                          <a:solidFill>
                            <a:srgbClr val="2F2A2B"/>
                          </a:solidFill>
                        </a:defRPr>
                      </a:pPr>
                      <a:r>
                        <a:rPr dirty="0"/>
                        <a:t>+clear(): void</a:t>
                      </a:r>
                      <a:endParaRPr dirty="0">
                        <a:solidFill>
                          <a:srgbClr val="000000"/>
                        </a:solidFill>
                        <a:latin typeface="Times New Roman"/>
                        <a:ea typeface="Times New Roman"/>
                        <a:cs typeface="Times New Roman"/>
                        <a:sym typeface="Times New Roman"/>
                      </a:endParaRPr>
                    </a:p>
                    <a:p>
                      <a:pPr marL="47625" algn="l" defTabSz="457200">
                        <a:defRPr sz="1500">
                          <a:solidFill>
                            <a:srgbClr val="2F2A2B"/>
                          </a:solidFill>
                        </a:defRPr>
                      </a:pPr>
                      <a:r>
                        <a:rPr dirty="0"/>
                        <a:t>+</a:t>
                      </a:r>
                      <a:r>
                        <a:rPr dirty="0" err="1"/>
                        <a:t>getFrequencyOf</a:t>
                      </a:r>
                      <a:r>
                        <a:rPr dirty="0"/>
                        <a:t>(</a:t>
                      </a:r>
                      <a:r>
                        <a:rPr dirty="0" err="1"/>
                        <a:t>anEntry</a:t>
                      </a:r>
                      <a:r>
                        <a:rPr dirty="0"/>
                        <a:t>: </a:t>
                      </a:r>
                      <a:r>
                        <a:rPr sz="1500" b="1" i="0" u="none" strike="noStrike" cap="none" spc="0" baseline="0" dirty="0">
                          <a:ln>
                            <a:noFill/>
                          </a:ln>
                          <a:solidFill>
                            <a:srgbClr val="0070C0"/>
                          </a:solidFill>
                          <a:uFillTx/>
                          <a:latin typeface="+mn-lt"/>
                          <a:ea typeface="+mn-ea"/>
                          <a:cs typeface="+mn-cs"/>
                          <a:sym typeface="Arial"/>
                        </a:rPr>
                        <a:t>T</a:t>
                      </a:r>
                      <a:r>
                        <a:rPr dirty="0"/>
                        <a:t>): integer</a:t>
                      </a:r>
                      <a:endParaRPr dirty="0">
                        <a:solidFill>
                          <a:srgbClr val="000000"/>
                        </a:solidFill>
                        <a:latin typeface="Times New Roman"/>
                        <a:ea typeface="Times New Roman"/>
                        <a:cs typeface="Times New Roman"/>
                        <a:sym typeface="Times New Roman"/>
                      </a:endParaRPr>
                    </a:p>
                    <a:p>
                      <a:pPr marL="47625" algn="l" defTabSz="457200">
                        <a:defRPr sz="1500">
                          <a:solidFill>
                            <a:srgbClr val="2F2A2B"/>
                          </a:solidFill>
                        </a:defRPr>
                      </a:pPr>
                      <a:r>
                        <a:rPr dirty="0"/>
                        <a:t>+contains(</a:t>
                      </a:r>
                      <a:r>
                        <a:rPr dirty="0" err="1"/>
                        <a:t>anEntry</a:t>
                      </a:r>
                      <a:r>
                        <a:rPr dirty="0"/>
                        <a:t>: T): </a:t>
                      </a:r>
                      <a:r>
                        <a:rPr dirty="0" err="1"/>
                        <a:t>boolean</a:t>
                      </a:r>
                      <a:endParaRPr dirty="0">
                        <a:solidFill>
                          <a:srgbClr val="000000"/>
                        </a:solidFill>
                        <a:latin typeface="Times New Roman"/>
                        <a:ea typeface="Times New Roman"/>
                        <a:cs typeface="Times New Roman"/>
                        <a:sym typeface="Times New Roman"/>
                      </a:endParaRPr>
                    </a:p>
                    <a:p>
                      <a:pPr marL="47625" algn="l" defTabSz="457200">
                        <a:defRPr sz="1500">
                          <a:solidFill>
                            <a:srgbClr val="2F2A2B"/>
                          </a:solidFill>
                        </a:defRPr>
                      </a:pPr>
                      <a:r>
                        <a:rPr dirty="0"/>
                        <a:t>+</a:t>
                      </a:r>
                      <a:r>
                        <a:rPr dirty="0" err="1"/>
                        <a:t>toArray</a:t>
                      </a:r>
                      <a:r>
                        <a:rPr dirty="0"/>
                        <a:t>(): </a:t>
                      </a:r>
                      <a:r>
                        <a:rPr sz="1500" b="1" i="0" u="none" strike="noStrike" cap="none" spc="0" baseline="0" dirty="0">
                          <a:ln>
                            <a:noFill/>
                          </a:ln>
                          <a:solidFill>
                            <a:srgbClr val="0070C0"/>
                          </a:solidFill>
                          <a:uFillTx/>
                          <a:latin typeface="+mn-lt"/>
                          <a:ea typeface="+mn-ea"/>
                          <a:cs typeface="+mn-cs"/>
                          <a:sym typeface="Arial"/>
                        </a:rPr>
                        <a:t>T</a:t>
                      </a:r>
                      <a:r>
                        <a:rPr dirty="0"/>
                        <a:t>[]</a:t>
                      </a:r>
                    </a:p>
                  </a:txBody>
                  <a:tcPr marL="63500" marR="63500" marT="0" marB="0" anchor="ctr" horzOverflow="overflow">
                    <a:lnL w="25400">
                      <a:solidFill>
                        <a:srgbClr val="2F2A2B"/>
                      </a:solidFill>
                      <a:miter lim="400000"/>
                    </a:lnL>
                    <a:lnR w="25400">
                      <a:solidFill>
                        <a:srgbClr val="2F2A2B"/>
                      </a:solidFill>
                      <a:miter lim="400000"/>
                    </a:lnR>
                    <a:lnT w="25400">
                      <a:solidFill>
                        <a:srgbClr val="2F2A2B"/>
                      </a:solidFill>
                      <a:miter lim="400000"/>
                    </a:lnT>
                    <a:lnB w="25400">
                      <a:solidFill>
                        <a:srgbClr val="2F2A2B"/>
                      </a:solidFill>
                      <a:miter lim="400000"/>
                    </a:lnB>
                    <a:noFill/>
                  </a:tcPr>
                </a:tc>
                <a:extLst>
                  <a:ext uri="{0D108BD9-81ED-4DB2-BD59-A6C34878D82A}">
                    <a16:rowId xmlns:a16="http://schemas.microsoft.com/office/drawing/2014/main" val="10002"/>
                  </a:ext>
                </a:extLst>
              </a:tr>
            </a:tbl>
          </a:graphicData>
        </a:graphic>
      </p:graphicFrame>
      <p:sp>
        <p:nvSpPr>
          <p:cNvPr id="2" name="TextBox 1">
            <a:extLst>
              <a:ext uri="{FF2B5EF4-FFF2-40B4-BE49-F238E27FC236}">
                <a16:creationId xmlns:a16="http://schemas.microsoft.com/office/drawing/2014/main" id="{8A7E54DE-66BC-4017-9E7E-753E5CEDAA59}"/>
              </a:ext>
            </a:extLst>
          </p:cNvPr>
          <p:cNvSpPr txBox="1"/>
          <p:nvPr/>
        </p:nvSpPr>
        <p:spPr>
          <a:xfrm>
            <a:off x="801708" y="5363963"/>
            <a:ext cx="5309159" cy="1015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000" b="0" i="0" u="none" strike="noStrike" cap="none" spc="0" normalizeH="0" baseline="0" dirty="0">
                <a:ln>
                  <a:noFill/>
                </a:ln>
                <a:solidFill>
                  <a:srgbClr val="000000"/>
                </a:solidFill>
                <a:effectLst/>
                <a:uFillTx/>
                <a:latin typeface="+mn-lt"/>
                <a:ea typeface="+mn-ea"/>
                <a:cs typeface="+mn-cs"/>
                <a:sym typeface="Arial"/>
              </a:rPr>
              <a:t>What are the methods?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000" b="0" i="0" u="none" strike="noStrike" cap="none" spc="0" normalizeH="0" baseline="0" dirty="0">
                <a:ln>
                  <a:noFill/>
                </a:ln>
                <a:solidFill>
                  <a:srgbClr val="000000"/>
                </a:solidFill>
                <a:effectLst/>
                <a:uFillTx/>
                <a:latin typeface="+mn-lt"/>
                <a:ea typeface="+mn-ea"/>
                <a:cs typeface="+mn-cs"/>
                <a:sym typeface="Arial"/>
              </a:rPr>
              <a:t>What’s </a:t>
            </a:r>
            <a:r>
              <a:rPr kumimoji="0" lang="en-US" sz="2000" b="1" i="0" u="none" strike="noStrike" cap="none" spc="0" normalizeH="0" baseline="0" dirty="0">
                <a:ln>
                  <a:noFill/>
                </a:ln>
                <a:solidFill>
                  <a:srgbClr val="7030A0"/>
                </a:solidFill>
                <a:effectLst/>
                <a:uFillTx/>
                <a:latin typeface="+mn-lt"/>
                <a:ea typeface="+mn-ea"/>
                <a:cs typeface="+mn-cs"/>
                <a:sym typeface="Arial"/>
              </a:rPr>
              <a:t>T</a:t>
            </a:r>
            <a:r>
              <a:rPr kumimoji="0" lang="en-US" sz="2000" b="0" i="0" u="none" strike="noStrike" cap="none" spc="0" normalizeH="0" baseline="0" dirty="0">
                <a:ln>
                  <a:noFill/>
                </a:ln>
                <a:solidFill>
                  <a:srgbClr val="000000"/>
                </a:solidFill>
                <a:effectLst/>
                <a:uFillTx/>
                <a:latin typeface="+mn-lt"/>
                <a:ea typeface="+mn-ea"/>
                <a:cs typeface="+mn-cs"/>
                <a:sym typeface="Arial"/>
              </a:rPr>
              <a:t>?</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2000" dirty="0"/>
              <a:t>What’s an interface?</a:t>
            </a:r>
            <a:endParaRPr kumimoji="0" lang="en-US" sz="20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4"/>
          <p:cNvSpPr txBox="1">
            <a:spLocks noGrp="1"/>
          </p:cNvSpPr>
          <p:nvPr>
            <p:ph type="title"/>
          </p:nvPr>
        </p:nvSpPr>
        <p:spPr>
          <a:prstGeom prst="rect">
            <a:avLst/>
          </a:prstGeom>
        </p:spPr>
        <p:txBody>
          <a:bodyPr>
            <a:normAutofit/>
          </a:bodyPr>
          <a:lstStyle/>
          <a:p>
            <a:r>
              <a:rPr sz="4000" dirty="0"/>
              <a:t>An Interface </a:t>
            </a:r>
            <a:r>
              <a:rPr sz="3600" dirty="0"/>
              <a:t>(</a:t>
            </a:r>
            <a:r>
              <a:rPr lang="en-US" sz="3600" dirty="0"/>
              <a:t>1 of 2</a:t>
            </a:r>
            <a:r>
              <a:rPr sz="3600" dirty="0"/>
              <a:t>)</a:t>
            </a:r>
            <a:endParaRPr sz="4000" dirty="0"/>
          </a:p>
        </p:txBody>
      </p:sp>
      <p:sp>
        <p:nvSpPr>
          <p:cNvPr id="71" name="/** An interface that describes the operations of a bag of objects. */…"/>
          <p:cNvSpPr txBox="1"/>
          <p:nvPr/>
        </p:nvSpPr>
        <p:spPr>
          <a:xfrm>
            <a:off x="421581" y="1025313"/>
            <a:ext cx="8300838" cy="4664557"/>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tabLst>
                <a:tab pos="342900" algn="l"/>
              </a:tabLst>
              <a:defRPr sz="1500">
                <a:solidFill>
                  <a:srgbClr val="008400"/>
                </a:solidFill>
                <a:latin typeface="Menlo"/>
                <a:ea typeface="Menlo"/>
                <a:cs typeface="Menlo"/>
                <a:sym typeface="Menlo"/>
              </a:defRPr>
            </a:pPr>
            <a:r>
              <a:rPr dirty="0"/>
              <a:t>/**</a:t>
            </a:r>
            <a:r>
              <a:rPr dirty="0">
                <a:solidFill>
                  <a:srgbClr val="000000"/>
                </a:solidFill>
                <a:latin typeface="+mj-lt"/>
                <a:ea typeface="+mj-ea"/>
                <a:cs typeface="+mj-cs"/>
                <a:sym typeface="Helvetica"/>
              </a:rPr>
              <a:t> </a:t>
            </a:r>
            <a:r>
              <a:rPr dirty="0"/>
              <a:t>An interface that describes the operations of a bag of objects.</a:t>
            </a:r>
            <a:r>
              <a:rPr dirty="0">
                <a:solidFill>
                  <a:srgbClr val="000000"/>
                </a:solidFill>
                <a:latin typeface="+mj-lt"/>
                <a:ea typeface="+mj-ea"/>
                <a:cs typeface="+mj-cs"/>
                <a:sym typeface="Helvetica"/>
              </a:rPr>
              <a:t> </a:t>
            </a:r>
            <a:r>
              <a:rPr dirty="0"/>
              <a:t>*/</a:t>
            </a:r>
            <a:endParaRPr dirty="0">
              <a:solidFill>
                <a:srgbClr val="000000"/>
              </a:solidFill>
              <a:latin typeface="+mj-lt"/>
              <a:ea typeface="+mj-ea"/>
              <a:cs typeface="+mj-cs"/>
              <a:sym typeface="Helvetica"/>
            </a:endParaRPr>
          </a:p>
          <a:p>
            <a:pPr defTabSz="344804">
              <a:tabLst>
                <a:tab pos="342900" algn="l"/>
              </a:tabLst>
              <a:defRPr sz="1500">
                <a:latin typeface="Menlo"/>
                <a:ea typeface="Menlo"/>
                <a:cs typeface="Menlo"/>
                <a:sym typeface="Menlo"/>
              </a:defRPr>
            </a:pPr>
            <a:r>
              <a:rPr dirty="0">
                <a:solidFill>
                  <a:srgbClr val="BA2DA2"/>
                </a:solidFill>
              </a:rPr>
              <a:t>public</a:t>
            </a:r>
            <a:r>
              <a:rPr dirty="0"/>
              <a:t> </a:t>
            </a:r>
            <a:r>
              <a:rPr dirty="0">
                <a:solidFill>
                  <a:srgbClr val="BA2DA2"/>
                </a:solidFill>
              </a:rPr>
              <a:t>interface</a:t>
            </a:r>
            <a:r>
              <a:rPr dirty="0"/>
              <a:t> </a:t>
            </a:r>
            <a:r>
              <a:rPr dirty="0" err="1"/>
              <a:t>BagInterface</a:t>
            </a:r>
            <a:r>
              <a:rPr dirty="0"/>
              <a:t>&lt;T&gt;</a:t>
            </a:r>
            <a:endParaRPr dirty="0">
              <a:latin typeface="+mj-lt"/>
              <a:ea typeface="+mj-ea"/>
              <a:cs typeface="+mj-cs"/>
              <a:sym typeface="Helvetica"/>
            </a:endParaRPr>
          </a:p>
          <a:p>
            <a:pPr defTabSz="344804">
              <a:tabLst>
                <a:tab pos="342900" algn="l"/>
              </a:tabLst>
              <a:defRPr sz="1500">
                <a:latin typeface="Menlo"/>
                <a:ea typeface="Menlo"/>
                <a:cs typeface="Menlo"/>
                <a:sym typeface="Menlo"/>
              </a:defRPr>
            </a:pPr>
            <a:r>
              <a:rPr dirty="0"/>
              <a:t>{</a:t>
            </a:r>
            <a:endParaRPr dirty="0">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rPr dirty="0">
                <a:solidFill>
                  <a:srgbClr val="000000"/>
                </a:solidFill>
              </a:rPr>
              <a:t>	</a:t>
            </a:r>
            <a:r>
              <a:rPr dirty="0"/>
              <a:t>/** Gets the current number of entries in this bag.</a:t>
            </a:r>
            <a:endParaRPr dirty="0">
              <a:solidFill>
                <a:srgbClr val="000000"/>
              </a:solidFill>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rPr dirty="0"/>
              <a:t>		 </a:t>
            </a:r>
            <a:r>
              <a:rPr b="1" dirty="0"/>
              <a:t>@return</a:t>
            </a:r>
            <a:r>
              <a:rPr dirty="0"/>
              <a:t>  The integer number of entries currently in the bag. */</a:t>
            </a:r>
            <a:endParaRPr dirty="0">
              <a:solidFill>
                <a:srgbClr val="000000"/>
              </a:solidFill>
              <a:latin typeface="+mj-lt"/>
              <a:ea typeface="+mj-ea"/>
              <a:cs typeface="+mj-cs"/>
              <a:sym typeface="Helvetica"/>
            </a:endParaRPr>
          </a:p>
          <a:p>
            <a:pPr defTabSz="344804">
              <a:tabLst>
                <a:tab pos="342900" algn="l"/>
              </a:tabLst>
              <a:defRPr sz="1500">
                <a:latin typeface="Menlo"/>
                <a:ea typeface="Menlo"/>
                <a:cs typeface="Menlo"/>
                <a:sym typeface="Menlo"/>
              </a:defRPr>
            </a:pPr>
            <a:r>
              <a:rPr dirty="0"/>
              <a:t>	</a:t>
            </a:r>
            <a:r>
              <a:rPr dirty="0">
                <a:solidFill>
                  <a:srgbClr val="BA2DA2"/>
                </a:solidFill>
              </a:rPr>
              <a:t>public</a:t>
            </a:r>
            <a:r>
              <a:rPr dirty="0"/>
              <a:t> </a:t>
            </a:r>
            <a:r>
              <a:rPr dirty="0" err="1">
                <a:solidFill>
                  <a:srgbClr val="BA2DA2"/>
                </a:solidFill>
              </a:rPr>
              <a:t>int</a:t>
            </a:r>
            <a:r>
              <a:rPr dirty="0"/>
              <a:t> </a:t>
            </a:r>
            <a:r>
              <a:rPr dirty="0" err="1"/>
              <a:t>getCurrentSize</a:t>
            </a:r>
            <a:r>
              <a:rPr dirty="0"/>
              <a:t>();</a:t>
            </a:r>
            <a:endParaRPr dirty="0">
              <a:latin typeface="+mj-lt"/>
              <a:ea typeface="+mj-ea"/>
              <a:cs typeface="+mj-cs"/>
              <a:sym typeface="Helvetica"/>
            </a:endParaRPr>
          </a:p>
          <a:p>
            <a:pPr defTabSz="344804">
              <a:tabLst>
                <a:tab pos="342900" algn="l"/>
              </a:tabLst>
              <a:defRPr sz="1500">
                <a:latin typeface="Menlo"/>
                <a:ea typeface="Menlo"/>
                <a:cs typeface="Menlo"/>
                <a:sym typeface="Menlo"/>
              </a:defRPr>
            </a:pPr>
            <a:r>
              <a:rPr dirty="0"/>
              <a:t>	</a:t>
            </a:r>
            <a:endParaRPr dirty="0">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rPr dirty="0">
                <a:solidFill>
                  <a:srgbClr val="000000"/>
                </a:solidFill>
              </a:rPr>
              <a:t>	</a:t>
            </a:r>
            <a:r>
              <a:rPr dirty="0"/>
              <a:t>/** Sees whether this bag is empty.</a:t>
            </a:r>
            <a:endParaRPr dirty="0">
              <a:solidFill>
                <a:srgbClr val="000000"/>
              </a:solidFill>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rPr dirty="0"/>
              <a:t>		 </a:t>
            </a:r>
            <a:r>
              <a:rPr b="1" dirty="0"/>
              <a:t>@return</a:t>
            </a:r>
            <a:r>
              <a:rPr dirty="0"/>
              <a:t>  True if the bag is empty, or false if not. */</a:t>
            </a:r>
            <a:endParaRPr dirty="0">
              <a:solidFill>
                <a:srgbClr val="000000"/>
              </a:solidFill>
              <a:latin typeface="+mj-lt"/>
              <a:ea typeface="+mj-ea"/>
              <a:cs typeface="+mj-cs"/>
              <a:sym typeface="Helvetica"/>
            </a:endParaRPr>
          </a:p>
          <a:p>
            <a:pPr defTabSz="344804">
              <a:tabLst>
                <a:tab pos="342900" algn="l"/>
              </a:tabLst>
              <a:defRPr sz="1500">
                <a:latin typeface="Menlo"/>
                <a:ea typeface="Menlo"/>
                <a:cs typeface="Menlo"/>
                <a:sym typeface="Menlo"/>
              </a:defRPr>
            </a:pPr>
            <a:r>
              <a:rPr dirty="0"/>
              <a:t>	</a:t>
            </a:r>
            <a:r>
              <a:rPr dirty="0">
                <a:solidFill>
                  <a:srgbClr val="BA2DA2"/>
                </a:solidFill>
              </a:rPr>
              <a:t>public</a:t>
            </a:r>
            <a:r>
              <a:rPr dirty="0"/>
              <a:t> </a:t>
            </a:r>
            <a:r>
              <a:rPr dirty="0" err="1">
                <a:solidFill>
                  <a:srgbClr val="BA2DA2"/>
                </a:solidFill>
              </a:rPr>
              <a:t>boolean</a:t>
            </a:r>
            <a:r>
              <a:rPr dirty="0"/>
              <a:t> </a:t>
            </a:r>
            <a:r>
              <a:rPr dirty="0" err="1"/>
              <a:t>isEmpty</a:t>
            </a:r>
            <a:r>
              <a:rPr dirty="0"/>
              <a:t>();</a:t>
            </a:r>
            <a:endParaRPr dirty="0">
              <a:latin typeface="+mj-lt"/>
              <a:ea typeface="+mj-ea"/>
              <a:cs typeface="+mj-cs"/>
              <a:sym typeface="Helvetica"/>
            </a:endParaRPr>
          </a:p>
          <a:p>
            <a:pPr defTabSz="344804">
              <a:tabLst>
                <a:tab pos="342900" algn="l"/>
              </a:tabLst>
              <a:defRPr sz="1500">
                <a:latin typeface="Menlo"/>
                <a:ea typeface="Menlo"/>
                <a:cs typeface="Menlo"/>
                <a:sym typeface="Menlo"/>
              </a:defRPr>
            </a:pPr>
            <a:r>
              <a:rPr dirty="0"/>
              <a:t>	</a:t>
            </a:r>
            <a:endParaRPr dirty="0">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rPr dirty="0">
                <a:solidFill>
                  <a:srgbClr val="000000"/>
                </a:solidFill>
              </a:rPr>
              <a:t>	</a:t>
            </a:r>
            <a:r>
              <a:rPr dirty="0"/>
              <a:t>/** Adds a new entry to this bag.</a:t>
            </a:r>
            <a:endParaRPr dirty="0">
              <a:solidFill>
                <a:srgbClr val="000000"/>
              </a:solidFill>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rPr dirty="0"/>
              <a:t>	    </a:t>
            </a:r>
            <a:r>
              <a:rPr b="1" dirty="0"/>
              <a:t>@</a:t>
            </a:r>
            <a:r>
              <a:rPr b="1" dirty="0" err="1"/>
              <a:t>param</a:t>
            </a:r>
            <a:r>
              <a:rPr dirty="0"/>
              <a:t> </a:t>
            </a:r>
            <a:r>
              <a:rPr dirty="0" err="1"/>
              <a:t>newEntry</a:t>
            </a:r>
            <a:r>
              <a:rPr dirty="0"/>
              <a:t>  The object to be added as a new entry.</a:t>
            </a:r>
            <a:endParaRPr dirty="0">
              <a:solidFill>
                <a:srgbClr val="000000"/>
              </a:solidFill>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rPr dirty="0"/>
              <a:t>	    </a:t>
            </a:r>
            <a:r>
              <a:rPr b="1" dirty="0"/>
              <a:t>@return</a:t>
            </a:r>
            <a:r>
              <a:rPr dirty="0"/>
              <a:t>  True if the addition is successful, or false if not. */</a:t>
            </a:r>
            <a:endParaRPr dirty="0">
              <a:solidFill>
                <a:srgbClr val="000000"/>
              </a:solidFill>
              <a:latin typeface="+mj-lt"/>
              <a:ea typeface="+mj-ea"/>
              <a:cs typeface="+mj-cs"/>
              <a:sym typeface="Helvetica"/>
            </a:endParaRPr>
          </a:p>
          <a:p>
            <a:pPr defTabSz="344804">
              <a:tabLst>
                <a:tab pos="342900" algn="l"/>
              </a:tabLst>
              <a:defRPr sz="1500">
                <a:latin typeface="Menlo"/>
                <a:ea typeface="Menlo"/>
                <a:cs typeface="Menlo"/>
                <a:sym typeface="Menlo"/>
              </a:defRPr>
            </a:pPr>
            <a:r>
              <a:rPr dirty="0"/>
              <a:t>	</a:t>
            </a:r>
            <a:r>
              <a:rPr dirty="0">
                <a:solidFill>
                  <a:srgbClr val="BA2DA2"/>
                </a:solidFill>
              </a:rPr>
              <a:t>public</a:t>
            </a:r>
            <a:r>
              <a:rPr dirty="0"/>
              <a:t> </a:t>
            </a:r>
            <a:r>
              <a:rPr dirty="0" err="1">
                <a:solidFill>
                  <a:srgbClr val="BA2DA2"/>
                </a:solidFill>
              </a:rPr>
              <a:t>boolean</a:t>
            </a:r>
            <a:r>
              <a:rPr dirty="0"/>
              <a:t> add(T </a:t>
            </a:r>
            <a:r>
              <a:rPr dirty="0" err="1"/>
              <a:t>newEntry</a:t>
            </a:r>
            <a:r>
              <a:rPr dirty="0"/>
              <a:t>);</a:t>
            </a:r>
            <a:endParaRPr dirty="0">
              <a:latin typeface="+mj-lt"/>
              <a:ea typeface="+mj-ea"/>
              <a:cs typeface="+mj-cs"/>
              <a:sym typeface="Helvetica"/>
            </a:endParaRPr>
          </a:p>
          <a:p>
            <a:pPr defTabSz="344804">
              <a:tabLst>
                <a:tab pos="342900" algn="l"/>
              </a:tabLst>
              <a:defRPr sz="1500">
                <a:latin typeface="+mj-lt"/>
                <a:ea typeface="+mj-ea"/>
                <a:cs typeface="+mj-cs"/>
                <a:sym typeface="Helvetica"/>
              </a:defRPr>
            </a:pPr>
            <a:endParaRPr dirty="0">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rPr dirty="0">
                <a:solidFill>
                  <a:srgbClr val="000000"/>
                </a:solidFill>
              </a:rPr>
              <a:t>	</a:t>
            </a:r>
            <a:r>
              <a:rPr dirty="0"/>
              <a:t>/** Removes one unspecified entry from this bag, if possible.</a:t>
            </a:r>
            <a:endParaRPr dirty="0">
              <a:solidFill>
                <a:srgbClr val="000000"/>
              </a:solidFill>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rPr dirty="0"/>
              <a:t>       </a:t>
            </a:r>
            <a:r>
              <a:rPr b="1" dirty="0"/>
              <a:t>@return</a:t>
            </a:r>
            <a:r>
              <a:rPr dirty="0"/>
              <a:t>  Either the removed entry, if the removal.</a:t>
            </a:r>
            <a:endParaRPr dirty="0">
              <a:solidFill>
                <a:srgbClr val="000000"/>
              </a:solidFill>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rPr dirty="0"/>
              <a:t>                was successful, or null. */</a:t>
            </a:r>
            <a:endParaRPr dirty="0">
              <a:solidFill>
                <a:srgbClr val="000000"/>
              </a:solidFill>
              <a:latin typeface="+mj-lt"/>
              <a:ea typeface="+mj-ea"/>
              <a:cs typeface="+mj-cs"/>
              <a:sym typeface="Helvetica"/>
            </a:endParaRPr>
          </a:p>
          <a:p>
            <a:pPr defTabSz="344804">
              <a:tabLst>
                <a:tab pos="342900" algn="l"/>
              </a:tabLst>
              <a:defRPr sz="1500">
                <a:latin typeface="Menlo"/>
                <a:ea typeface="Menlo"/>
                <a:cs typeface="Menlo"/>
                <a:sym typeface="Menlo"/>
              </a:defRPr>
            </a:pPr>
            <a:r>
              <a:rPr dirty="0"/>
              <a:t>	</a:t>
            </a:r>
            <a:r>
              <a:rPr dirty="0">
                <a:solidFill>
                  <a:srgbClr val="BA2DA2"/>
                </a:solidFill>
              </a:rPr>
              <a:t>public</a:t>
            </a:r>
            <a:r>
              <a:rPr dirty="0"/>
              <a:t> T remove();</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le 4"/>
          <p:cNvSpPr txBox="1">
            <a:spLocks noGrp="1"/>
          </p:cNvSpPr>
          <p:nvPr>
            <p:ph type="title"/>
          </p:nvPr>
        </p:nvSpPr>
        <p:spPr>
          <a:prstGeom prst="rect">
            <a:avLst/>
          </a:prstGeom>
        </p:spPr>
        <p:txBody>
          <a:bodyPr>
            <a:normAutofit/>
          </a:bodyPr>
          <a:lstStyle/>
          <a:p>
            <a:r>
              <a:rPr sz="4000" dirty="0"/>
              <a:t>An Interface </a:t>
            </a:r>
            <a:r>
              <a:rPr sz="3600" dirty="0"/>
              <a:t>(</a:t>
            </a:r>
            <a:r>
              <a:rPr lang="en-US" sz="3600" dirty="0"/>
              <a:t>2 of</a:t>
            </a:r>
            <a:r>
              <a:rPr sz="3600" dirty="0"/>
              <a:t> 2)</a:t>
            </a:r>
            <a:endParaRPr sz="4000" dirty="0"/>
          </a:p>
        </p:txBody>
      </p:sp>
      <p:sp>
        <p:nvSpPr>
          <p:cNvPr id="75" name="/** Removes one occurrence of a given entry from this bag, if possible.…"/>
          <p:cNvSpPr txBox="1"/>
          <p:nvPr/>
        </p:nvSpPr>
        <p:spPr>
          <a:xfrm>
            <a:off x="354926" y="944879"/>
            <a:ext cx="6020236" cy="5262979"/>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tabLst>
                <a:tab pos="342900" algn="l"/>
              </a:tabLst>
              <a:defRPr>
                <a:solidFill>
                  <a:srgbClr val="008400"/>
                </a:solidFill>
                <a:latin typeface="Menlo"/>
                <a:ea typeface="Menlo"/>
                <a:cs typeface="Menlo"/>
                <a:sym typeface="Menlo"/>
              </a:defRPr>
            </a:pPr>
            <a:r>
              <a:rPr dirty="0">
                <a:solidFill>
                  <a:srgbClr val="000000"/>
                </a:solidFill>
              </a:rPr>
              <a:t>	</a:t>
            </a:r>
            <a:r>
              <a:rPr dirty="0"/>
              <a:t>/** Removes one occurrence of a given entry from this bag, if possible.</a:t>
            </a:r>
            <a:endParaRPr dirty="0">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dirty="0"/>
              <a:t>       </a:t>
            </a:r>
            <a:r>
              <a:rPr b="1" dirty="0"/>
              <a:t>@</a:t>
            </a:r>
            <a:r>
              <a:rPr b="1" dirty="0" err="1"/>
              <a:t>param</a:t>
            </a:r>
            <a:r>
              <a:rPr dirty="0"/>
              <a:t> </a:t>
            </a:r>
            <a:r>
              <a:rPr dirty="0" err="1"/>
              <a:t>anEntry</a:t>
            </a:r>
            <a:r>
              <a:rPr dirty="0"/>
              <a:t>  The entry to be removed.</a:t>
            </a:r>
            <a:endParaRPr dirty="0">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dirty="0"/>
              <a:t>       </a:t>
            </a:r>
            <a:r>
              <a:rPr b="1" dirty="0"/>
              <a:t>@return</a:t>
            </a:r>
            <a:r>
              <a:rPr dirty="0"/>
              <a:t>  True if the removal was successful, or false if not. */</a:t>
            </a:r>
            <a:endParaRPr dirty="0">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rPr dirty="0"/>
              <a:t>   </a:t>
            </a:r>
            <a:r>
              <a:rPr lang="en-US" dirty="0"/>
              <a:t>	</a:t>
            </a:r>
            <a:r>
              <a:rPr dirty="0">
                <a:solidFill>
                  <a:srgbClr val="BA2DA2"/>
                </a:solidFill>
              </a:rPr>
              <a:t>public</a:t>
            </a:r>
            <a:r>
              <a:rPr dirty="0"/>
              <a:t> </a:t>
            </a:r>
            <a:r>
              <a:rPr dirty="0" err="1">
                <a:solidFill>
                  <a:srgbClr val="BA2DA2"/>
                </a:solidFill>
              </a:rPr>
              <a:t>boolean</a:t>
            </a:r>
            <a:r>
              <a:rPr dirty="0"/>
              <a:t> remove(T </a:t>
            </a:r>
            <a:r>
              <a:rPr dirty="0" err="1"/>
              <a:t>anEntry</a:t>
            </a:r>
            <a:r>
              <a:rPr dirty="0"/>
              <a:t>);</a:t>
            </a:r>
            <a:endParaRPr dirty="0">
              <a:latin typeface="+mj-lt"/>
              <a:ea typeface="+mj-ea"/>
              <a:cs typeface="+mj-cs"/>
              <a:sym typeface="Helvetica"/>
            </a:endParaRPr>
          </a:p>
          <a:p>
            <a:pPr defTabSz="344804">
              <a:tabLst>
                <a:tab pos="342900" algn="l"/>
              </a:tabLst>
              <a:defRPr>
                <a:latin typeface="Menlo"/>
                <a:ea typeface="Menlo"/>
                <a:cs typeface="Menlo"/>
                <a:sym typeface="Menlo"/>
              </a:defRPr>
            </a:pPr>
            <a:r>
              <a:rPr dirty="0"/>
              <a:t>	</a:t>
            </a:r>
            <a:endParaRPr dirty="0">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dirty="0">
                <a:solidFill>
                  <a:srgbClr val="000000"/>
                </a:solidFill>
              </a:rPr>
              <a:t>	</a:t>
            </a:r>
            <a:r>
              <a:rPr dirty="0"/>
              <a:t>/** Removes all entries from this bag. */</a:t>
            </a:r>
            <a:endParaRPr dirty="0">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rPr dirty="0"/>
              <a:t>	</a:t>
            </a:r>
            <a:r>
              <a:rPr dirty="0">
                <a:solidFill>
                  <a:srgbClr val="BA2DA2"/>
                </a:solidFill>
              </a:rPr>
              <a:t>public</a:t>
            </a:r>
            <a:r>
              <a:rPr dirty="0"/>
              <a:t> </a:t>
            </a:r>
            <a:r>
              <a:rPr dirty="0">
                <a:solidFill>
                  <a:srgbClr val="BA2DA2"/>
                </a:solidFill>
              </a:rPr>
              <a:t>void</a:t>
            </a:r>
            <a:r>
              <a:rPr dirty="0"/>
              <a:t> clear();</a:t>
            </a:r>
            <a:endParaRPr dirty="0">
              <a:latin typeface="+mj-lt"/>
              <a:ea typeface="+mj-ea"/>
              <a:cs typeface="+mj-cs"/>
              <a:sym typeface="Helvetica"/>
            </a:endParaRPr>
          </a:p>
          <a:p>
            <a:pPr defTabSz="344804">
              <a:tabLst>
                <a:tab pos="342900" algn="l"/>
              </a:tabLst>
              <a:defRPr>
                <a:latin typeface="Menlo"/>
                <a:ea typeface="Menlo"/>
                <a:cs typeface="Menlo"/>
                <a:sym typeface="Menlo"/>
              </a:defRPr>
            </a:pPr>
            <a:r>
              <a:rPr dirty="0"/>
              <a:t>	</a:t>
            </a:r>
            <a:endParaRPr dirty="0">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dirty="0">
                <a:solidFill>
                  <a:srgbClr val="000000"/>
                </a:solidFill>
              </a:rPr>
              <a:t>	</a:t>
            </a:r>
            <a:r>
              <a:rPr dirty="0"/>
              <a:t>/** Counts the number of times a given entry appears in this bag.</a:t>
            </a:r>
            <a:endParaRPr dirty="0">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dirty="0"/>
              <a:t>		 </a:t>
            </a:r>
            <a:r>
              <a:rPr b="1" dirty="0"/>
              <a:t>@</a:t>
            </a:r>
            <a:r>
              <a:rPr b="1" dirty="0" err="1"/>
              <a:t>param</a:t>
            </a:r>
            <a:r>
              <a:rPr dirty="0"/>
              <a:t> </a:t>
            </a:r>
            <a:r>
              <a:rPr dirty="0" err="1"/>
              <a:t>anEntry</a:t>
            </a:r>
            <a:r>
              <a:rPr dirty="0"/>
              <a:t>  The entry to be counted.</a:t>
            </a:r>
            <a:endParaRPr dirty="0">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dirty="0"/>
              <a:t>		 </a:t>
            </a:r>
            <a:r>
              <a:rPr b="1" dirty="0"/>
              <a:t>@return</a:t>
            </a:r>
            <a:r>
              <a:rPr dirty="0"/>
              <a:t>  The number of times </a:t>
            </a:r>
            <a:r>
              <a:rPr dirty="0" err="1"/>
              <a:t>anEntry</a:t>
            </a:r>
            <a:r>
              <a:rPr dirty="0"/>
              <a:t> appears in the bag. */</a:t>
            </a:r>
            <a:endParaRPr dirty="0">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rPr dirty="0"/>
              <a:t>	</a:t>
            </a:r>
            <a:r>
              <a:rPr dirty="0">
                <a:solidFill>
                  <a:srgbClr val="BA2DA2"/>
                </a:solidFill>
              </a:rPr>
              <a:t>public</a:t>
            </a:r>
            <a:r>
              <a:rPr dirty="0"/>
              <a:t> </a:t>
            </a:r>
            <a:r>
              <a:rPr dirty="0" err="1">
                <a:solidFill>
                  <a:srgbClr val="BA2DA2"/>
                </a:solidFill>
              </a:rPr>
              <a:t>int</a:t>
            </a:r>
            <a:r>
              <a:rPr dirty="0"/>
              <a:t> </a:t>
            </a:r>
            <a:r>
              <a:rPr dirty="0" err="1"/>
              <a:t>getFrequencyOf</a:t>
            </a:r>
            <a:r>
              <a:rPr dirty="0"/>
              <a:t>(T </a:t>
            </a:r>
            <a:r>
              <a:rPr dirty="0" err="1"/>
              <a:t>anEntry</a:t>
            </a:r>
            <a:r>
              <a:rPr dirty="0"/>
              <a:t>);</a:t>
            </a:r>
            <a:endParaRPr dirty="0">
              <a:latin typeface="+mj-lt"/>
              <a:ea typeface="+mj-ea"/>
              <a:cs typeface="+mj-cs"/>
              <a:sym typeface="Helvetica"/>
            </a:endParaRPr>
          </a:p>
          <a:p>
            <a:pPr defTabSz="344804">
              <a:tabLst>
                <a:tab pos="342900" algn="l"/>
              </a:tabLst>
              <a:defRPr>
                <a:latin typeface="Menlo"/>
                <a:ea typeface="Menlo"/>
                <a:cs typeface="Menlo"/>
                <a:sym typeface="Menlo"/>
              </a:defRPr>
            </a:pPr>
            <a:r>
              <a:rPr dirty="0"/>
              <a:t>	</a:t>
            </a:r>
            <a:endParaRPr dirty="0">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dirty="0">
                <a:solidFill>
                  <a:srgbClr val="000000"/>
                </a:solidFill>
              </a:rPr>
              <a:t>	</a:t>
            </a:r>
            <a:r>
              <a:rPr dirty="0"/>
              <a:t>/** Tests whether this bag contains a given entry.</a:t>
            </a:r>
            <a:endParaRPr dirty="0">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dirty="0"/>
              <a:t>		 </a:t>
            </a:r>
            <a:r>
              <a:rPr b="1" dirty="0"/>
              <a:t>@</a:t>
            </a:r>
            <a:r>
              <a:rPr b="1" dirty="0" err="1"/>
              <a:t>param</a:t>
            </a:r>
            <a:r>
              <a:rPr dirty="0"/>
              <a:t> </a:t>
            </a:r>
            <a:r>
              <a:rPr dirty="0" err="1"/>
              <a:t>anEntry</a:t>
            </a:r>
            <a:r>
              <a:rPr dirty="0"/>
              <a:t>  The entry to find.</a:t>
            </a:r>
            <a:endParaRPr dirty="0">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dirty="0"/>
              <a:t>		 </a:t>
            </a:r>
            <a:r>
              <a:rPr b="1" dirty="0"/>
              <a:t>@return</a:t>
            </a:r>
            <a:r>
              <a:rPr dirty="0"/>
              <a:t>  True if the bag contains </a:t>
            </a:r>
            <a:r>
              <a:rPr dirty="0" err="1"/>
              <a:t>anEntry</a:t>
            </a:r>
            <a:r>
              <a:rPr dirty="0"/>
              <a:t>, or false if not. */</a:t>
            </a:r>
            <a:endParaRPr dirty="0">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rPr dirty="0"/>
              <a:t>	</a:t>
            </a:r>
            <a:r>
              <a:rPr dirty="0">
                <a:solidFill>
                  <a:srgbClr val="BA2DA2"/>
                </a:solidFill>
              </a:rPr>
              <a:t>public</a:t>
            </a:r>
            <a:r>
              <a:rPr dirty="0"/>
              <a:t> </a:t>
            </a:r>
            <a:r>
              <a:rPr dirty="0" err="1">
                <a:solidFill>
                  <a:srgbClr val="BA2DA2"/>
                </a:solidFill>
              </a:rPr>
              <a:t>boolean</a:t>
            </a:r>
            <a:r>
              <a:rPr dirty="0"/>
              <a:t> contains(T </a:t>
            </a:r>
            <a:r>
              <a:rPr dirty="0" err="1"/>
              <a:t>anEntry</a:t>
            </a:r>
            <a:r>
              <a:rPr dirty="0"/>
              <a:t>);</a:t>
            </a:r>
            <a:endParaRPr dirty="0">
              <a:latin typeface="+mj-lt"/>
              <a:ea typeface="+mj-ea"/>
              <a:cs typeface="+mj-cs"/>
              <a:sym typeface="Helvetica"/>
            </a:endParaRPr>
          </a:p>
          <a:p>
            <a:pPr defTabSz="344804">
              <a:tabLst>
                <a:tab pos="342900" algn="l"/>
              </a:tabLst>
              <a:defRPr>
                <a:latin typeface="Menlo"/>
                <a:ea typeface="Menlo"/>
                <a:cs typeface="Menlo"/>
                <a:sym typeface="Menlo"/>
              </a:defRPr>
            </a:pPr>
            <a:r>
              <a:rPr dirty="0"/>
              <a:t>   </a:t>
            </a:r>
            <a:endParaRPr dirty="0">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dirty="0">
                <a:solidFill>
                  <a:srgbClr val="000000"/>
                </a:solidFill>
              </a:rPr>
              <a:t>	</a:t>
            </a:r>
            <a:r>
              <a:rPr dirty="0"/>
              <a:t>/** Retrieves all entries that are in this bag.</a:t>
            </a:r>
            <a:endParaRPr dirty="0">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dirty="0"/>
              <a:t>		 </a:t>
            </a:r>
            <a:r>
              <a:rPr b="1" dirty="0"/>
              <a:t>@return</a:t>
            </a:r>
            <a:r>
              <a:rPr dirty="0"/>
              <a:t>  A newly allocated array of all the entries in the bag.</a:t>
            </a:r>
            <a:endParaRPr dirty="0">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dirty="0"/>
              <a:t>                Note: If the bag is empty, the returned array is empty. */</a:t>
            </a:r>
            <a:endParaRPr dirty="0">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rPr dirty="0"/>
              <a:t>	</a:t>
            </a:r>
            <a:r>
              <a:rPr dirty="0">
                <a:solidFill>
                  <a:srgbClr val="BA2DA2"/>
                </a:solidFill>
              </a:rPr>
              <a:t>public</a:t>
            </a:r>
            <a:r>
              <a:rPr dirty="0"/>
              <a:t> T[] </a:t>
            </a:r>
            <a:r>
              <a:rPr dirty="0" err="1"/>
              <a:t>toArray</a:t>
            </a:r>
            <a:r>
              <a:rPr dirty="0"/>
              <a:t>();</a:t>
            </a:r>
            <a:endParaRPr lang="en-US" dirty="0"/>
          </a:p>
          <a:p>
            <a:pPr defTabSz="344804">
              <a:tabLst>
                <a:tab pos="342900" algn="l"/>
              </a:tabLst>
              <a:defRPr>
                <a:latin typeface="Menlo"/>
                <a:ea typeface="Menlo"/>
                <a:cs typeface="Menlo"/>
                <a:sym typeface="Menlo"/>
              </a:defRPr>
            </a:pPr>
            <a:endParaRPr dirty="0">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dirty="0">
                <a:solidFill>
                  <a:srgbClr val="000000"/>
                </a:solidFill>
              </a:rPr>
              <a:t>} </a:t>
            </a:r>
            <a:r>
              <a:rPr dirty="0"/>
              <a:t>// end </a:t>
            </a:r>
            <a:r>
              <a:rPr dirty="0" err="1"/>
              <a:t>BagInterface</a:t>
            </a:r>
            <a:endParaRPr dirty="0"/>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itle 1"/>
          <p:cNvSpPr txBox="1">
            <a:spLocks noGrp="1"/>
          </p:cNvSpPr>
          <p:nvPr>
            <p:ph type="title"/>
          </p:nvPr>
        </p:nvSpPr>
        <p:spPr>
          <a:prstGeom prst="rect">
            <a:avLst/>
          </a:prstGeom>
        </p:spPr>
        <p:txBody>
          <a:bodyPr>
            <a:noAutofit/>
          </a:bodyPr>
          <a:lstStyle>
            <a:lvl1pPr defTabSz="795527">
              <a:defRPr sz="3828"/>
            </a:lvl1pPr>
          </a:lstStyle>
          <a:p>
            <a:r>
              <a:rPr sz="4000" dirty="0"/>
              <a:t>Vending Machine</a:t>
            </a:r>
            <a:r>
              <a:rPr lang="en-US" sz="4000" dirty="0"/>
              <a:t> </a:t>
            </a:r>
            <a:endParaRPr sz="4000" dirty="0"/>
          </a:p>
        </p:txBody>
      </p:sp>
      <p:sp>
        <p:nvSpPr>
          <p:cNvPr id="100" name="Text Placeholder 2"/>
          <p:cNvSpPr txBox="1">
            <a:spLocks noGrp="1"/>
          </p:cNvSpPr>
          <p:nvPr>
            <p:ph type="body" idx="1"/>
          </p:nvPr>
        </p:nvSpPr>
        <p:spPr>
          <a:xfrm>
            <a:off x="635000" y="1208487"/>
            <a:ext cx="5151802" cy="5031976"/>
          </a:xfrm>
          <a:prstGeom prst="rect">
            <a:avLst/>
          </a:prstGeom>
        </p:spPr>
        <p:txBody>
          <a:bodyPr>
            <a:normAutofit fontScale="92500" lnSpcReduction="10000"/>
          </a:bodyPr>
          <a:lstStyle/>
          <a:p>
            <a:r>
              <a:rPr dirty="0"/>
              <a:t>Can perform only tasks machine’s interface presents</a:t>
            </a:r>
          </a:p>
          <a:p>
            <a:r>
              <a:rPr dirty="0"/>
              <a:t>You must understand these tasks</a:t>
            </a:r>
          </a:p>
          <a:p>
            <a:r>
              <a:rPr dirty="0"/>
              <a:t>Cannot access the inside of the machine</a:t>
            </a:r>
          </a:p>
          <a:p>
            <a:r>
              <a:rPr dirty="0"/>
              <a:t>You can use the machine even though you do not know what happens inside</a:t>
            </a:r>
          </a:p>
          <a:p>
            <a:r>
              <a:rPr dirty="0">
                <a:solidFill>
                  <a:srgbClr val="0070C0"/>
                </a:solidFill>
              </a:rPr>
              <a:t>Usable even with </a:t>
            </a:r>
            <a:r>
              <a:rPr lang="en-US" dirty="0">
                <a:solidFill>
                  <a:srgbClr val="0070C0"/>
                </a:solidFill>
              </a:rPr>
              <a:t>an “upgraded"</a:t>
            </a:r>
            <a:r>
              <a:rPr dirty="0">
                <a:solidFill>
                  <a:srgbClr val="0070C0"/>
                </a:solidFill>
              </a:rPr>
              <a:t> inside</a:t>
            </a:r>
            <a:endParaRPr lang="en-US" dirty="0">
              <a:solidFill>
                <a:srgbClr val="0070C0"/>
              </a:solidFill>
            </a:endParaRPr>
          </a:p>
          <a:p>
            <a:r>
              <a:rPr lang="en-US" dirty="0">
                <a:solidFill>
                  <a:srgbClr val="7030A0"/>
                </a:solidFill>
              </a:rPr>
              <a:t>Similar to the “car” example, we know how to use another vending machine</a:t>
            </a:r>
            <a:endParaRPr dirty="0">
              <a:solidFill>
                <a:srgbClr val="7030A0"/>
              </a:solidFill>
            </a:endParaRPr>
          </a:p>
        </p:txBody>
      </p:sp>
      <p:pic>
        <p:nvPicPr>
          <p:cNvPr id="101" name="A diagram illustrates a woman standing in front of a vending machine and a call out speech bubble from the woman reads, I am really thirsty hyphen what looks good?&#10;&#10;Picture 2" descr="A diagram illustrates a woman standing in front of a vending machine and a call out speech bubble from the woman reads, I am really thirsty hyphen what looks good?Picture 2"/>
          <p:cNvPicPr>
            <a:picLocks noChangeAspect="1"/>
          </p:cNvPicPr>
          <p:nvPr/>
        </p:nvPicPr>
        <p:blipFill>
          <a:blip r:embed="rId3">
            <a:extLst/>
          </a:blip>
          <a:stretch>
            <a:fillRect/>
          </a:stretch>
        </p:blipFill>
        <p:spPr>
          <a:xfrm>
            <a:off x="6038055" y="1208487"/>
            <a:ext cx="2725001" cy="2963747"/>
          </a:xfrm>
          <a:prstGeom prst="rect">
            <a:avLst/>
          </a:prstGeom>
          <a:ln w="12700">
            <a:miter lim="400000"/>
          </a:ln>
        </p:spPr>
      </p:pic>
    </p:spTree>
    <p:extLst>
      <p:ext uri="{BB962C8B-B14F-4D97-AF65-F5344CB8AC3E}">
        <p14:creationId xmlns:p14="http://schemas.microsoft.com/office/powerpoint/2010/main" val="93812717"/>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pitchFamily="1" charset="-128"/>
              </a:defRPr>
            </a:lvl1pPr>
            <a:lvl2pPr marL="742950" indent="-285750">
              <a:defRPr sz="2400">
                <a:solidFill>
                  <a:schemeClr val="tx1"/>
                </a:solidFill>
                <a:latin typeface="Arial" panose="020B0604020202020204" pitchFamily="34" charset="0"/>
                <a:ea typeface="ヒラギノ角ゴ Pro W3" pitchFamily="1" charset="-128"/>
              </a:defRPr>
            </a:lvl2pPr>
            <a:lvl3pPr marL="1143000" indent="-228600">
              <a:defRPr sz="2400">
                <a:solidFill>
                  <a:schemeClr val="tx1"/>
                </a:solidFill>
                <a:latin typeface="Arial" panose="020B0604020202020204" pitchFamily="34" charset="0"/>
                <a:ea typeface="ヒラギノ角ゴ Pro W3" pitchFamily="1" charset="-128"/>
              </a:defRPr>
            </a:lvl3pPr>
            <a:lvl4pPr marL="1600200" indent="-228600">
              <a:defRPr sz="2400">
                <a:solidFill>
                  <a:schemeClr val="tx1"/>
                </a:solidFill>
                <a:latin typeface="Arial" panose="020B0604020202020204" pitchFamily="34" charset="0"/>
                <a:ea typeface="ヒラギノ角ゴ Pro W3" pitchFamily="1" charset="-128"/>
              </a:defRPr>
            </a:lvl4pPr>
            <a:lvl5pPr marL="2057400" indent="-228600">
              <a:defRPr sz="2400">
                <a:solidFill>
                  <a:schemeClr val="tx1"/>
                </a:solidFill>
                <a:latin typeface="Arial" panose="020B0604020202020204"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9pPr>
          </a:lstStyle>
          <a:p>
            <a:fld id="{4C92B3FD-6E59-4733-A143-246B72EB7DCF}" type="slidenum">
              <a:rPr lang="en-US" altLang="en-US" sz="1400">
                <a:solidFill>
                  <a:schemeClr val="bg2"/>
                </a:solidFill>
                <a:latin typeface="Arial Narrow" panose="020B0606020202030204" pitchFamily="34" charset="0"/>
              </a:rPr>
              <a:pPr/>
              <a:t>24</a:t>
            </a:fld>
            <a:endParaRPr lang="en-US" altLang="en-US" sz="1400">
              <a:solidFill>
                <a:schemeClr val="bg2"/>
              </a:solidFill>
              <a:latin typeface="Arial Narrow" panose="020B0606020202030204" pitchFamily="34" charset="0"/>
            </a:endParaRPr>
          </a:p>
        </p:txBody>
      </p:sp>
      <p:sp>
        <p:nvSpPr>
          <p:cNvPr id="5123" name="Rectangle 2"/>
          <p:cNvSpPr>
            <a:spLocks noGrp="1" noChangeArrowheads="1"/>
          </p:cNvSpPr>
          <p:nvPr>
            <p:ph type="title"/>
          </p:nvPr>
        </p:nvSpPr>
        <p:spPr bwMode="auto">
          <a:xfrm>
            <a:off x="635000" y="317499"/>
            <a:ext cx="8229600" cy="86684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r>
              <a:rPr lang="en-US" altLang="en-US" sz="4000" dirty="0"/>
              <a:t>Java Collection Framework</a:t>
            </a:r>
          </a:p>
        </p:txBody>
      </p:sp>
      <p:sp>
        <p:nvSpPr>
          <p:cNvPr id="5124" name="Rectangle 3"/>
          <p:cNvSpPr>
            <a:spLocks noGrp="1" noChangeArrowheads="1"/>
          </p:cNvSpPr>
          <p:nvPr>
            <p:ph type="body" idx="1"/>
          </p:nvPr>
        </p:nvSpPr>
        <p:spPr bwMode="auto">
          <a:xfrm>
            <a:off x="635000" y="1416205"/>
            <a:ext cx="8229600" cy="482425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lnSpc>
                <a:spcPct val="90000"/>
              </a:lnSpc>
            </a:pPr>
            <a:r>
              <a:rPr lang="en-US" altLang="en-US" dirty="0"/>
              <a:t>The Java Collections Framework is a library of classes and interfaces for working with collections of objects</a:t>
            </a:r>
          </a:p>
          <a:p>
            <a:pPr eaLnBrk="1" hangingPunct="1">
              <a:lnSpc>
                <a:spcPct val="90000"/>
              </a:lnSpc>
            </a:pPr>
            <a:r>
              <a:rPr lang="en-US" altLang="en-US" dirty="0"/>
              <a:t>A collection is an object which can store other objects, called elements. Collections provide methods for adding and removing elements, and for searching for a particular element within the collection</a:t>
            </a:r>
          </a:p>
          <a:p>
            <a:pPr eaLnBrk="1" hangingPunct="1">
              <a:lnSpc>
                <a:spcPct val="90000"/>
              </a:lnSpc>
            </a:pPr>
            <a:r>
              <a:rPr lang="en-US" altLang="en-US" dirty="0">
                <a:hlinkClick r:id="rId2"/>
              </a:rPr>
              <a:t>https://www.geeksforgeeks.org/how-to-learn-java-collections-a-complete-guide/</a:t>
            </a:r>
            <a:endParaRPr lang="en-US" altLang="en-US" dirty="0"/>
          </a:p>
          <a:p>
            <a:pPr eaLnBrk="1" hangingPunct="1">
              <a:lnSpc>
                <a:spcPct val="90000"/>
              </a:lnSpc>
            </a:pPr>
            <a:endParaRPr lang="en-US" altLang="en-US" dirty="0"/>
          </a:p>
        </p:txBody>
      </p:sp>
    </p:spTree>
    <p:extLst>
      <p:ext uri="{BB962C8B-B14F-4D97-AF65-F5344CB8AC3E}">
        <p14:creationId xmlns:p14="http://schemas.microsoft.com/office/powerpoint/2010/main" val="2350684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noGrp="1"/>
          </p:cNvSpPr>
          <p:nvPr>
            <p:ph type="title"/>
          </p:nvPr>
        </p:nvSpPr>
        <p:spPr>
          <a:prstGeom prst="rect">
            <a:avLst/>
          </a:prstGeom>
        </p:spPr>
        <p:txBody>
          <a:bodyPr>
            <a:noAutofit/>
          </a:bodyPr>
          <a:lstStyle/>
          <a:p>
            <a:pPr defTabSz="786384">
              <a:defRPr sz="3784"/>
            </a:pPr>
            <a:r>
              <a:rPr dirty="0"/>
              <a:t>Interface </a:t>
            </a:r>
            <a:r>
              <a:rPr dirty="0">
                <a:sym typeface="Courier New"/>
              </a:rPr>
              <a:t>Set</a:t>
            </a:r>
            <a:r>
              <a:rPr lang="en-US" dirty="0">
                <a:sym typeface="Courier New"/>
              </a:rPr>
              <a:t> </a:t>
            </a:r>
            <a:r>
              <a:rPr lang="en-US" sz="4000" b="0" dirty="0">
                <a:sym typeface="Courier New"/>
              </a:rPr>
              <a:t>| Java Collection</a:t>
            </a:r>
            <a:endParaRPr sz="4000" b="0" dirty="0">
              <a:sym typeface="Courier New"/>
            </a:endParaRPr>
          </a:p>
        </p:txBody>
      </p:sp>
      <p:sp>
        <p:nvSpPr>
          <p:cNvPr id="109" name="/** An interface that describes the operations of a set of objects. */…"/>
          <p:cNvSpPr txBox="1"/>
          <p:nvPr/>
        </p:nvSpPr>
        <p:spPr>
          <a:xfrm>
            <a:off x="761063" y="1712587"/>
            <a:ext cx="5338960" cy="483209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marL="0" marR="0" lvl="0" indent="0" algn="l" defTabSz="344804" rtl="0" eaLnBrk="1" fontAlgn="auto" latinLnBrk="0" hangingPunct="0">
              <a:lnSpc>
                <a:spcPct val="100000"/>
              </a:lnSpc>
              <a:spcBef>
                <a:spcPts val="0"/>
              </a:spcBef>
              <a:spcAft>
                <a:spcPts val="0"/>
              </a:spcAft>
              <a:buClrTx/>
              <a:buSzTx/>
              <a:buFontTx/>
              <a:buNone/>
              <a:tabLst>
                <a:tab pos="342900" algn="l"/>
              </a:tabLst>
              <a:defRPr>
                <a:solidFill>
                  <a:srgbClr val="008400"/>
                </a:solidFill>
                <a:latin typeface="Menlo"/>
                <a:ea typeface="Menlo"/>
                <a:cs typeface="Menlo"/>
                <a:sym typeface="Menlo"/>
              </a:defRPr>
            </a:pPr>
            <a:r>
              <a:rPr kumimoji="0" b="0" i="0" u="none" strike="noStrike" kern="0" cap="none" spc="0" normalizeH="0" baseline="0" noProof="0" dirty="0">
                <a:ln>
                  <a:noFill/>
                </a:ln>
                <a:solidFill>
                  <a:srgbClr val="008400"/>
                </a:solidFill>
                <a:effectLst/>
                <a:uLnTx/>
                <a:uFillTx/>
                <a:latin typeface="Menlo"/>
                <a:sym typeface="Menlo"/>
              </a:rPr>
              <a:t>/** An interface that describes the operations of a set of objects.</a:t>
            </a:r>
            <a:r>
              <a:rPr kumimoji="0" b="0" i="0" u="none" strike="noStrike" kern="0" cap="none" spc="0" normalizeH="0" baseline="0" noProof="0" dirty="0">
                <a:ln>
                  <a:noFill/>
                </a:ln>
                <a:solidFill>
                  <a:srgbClr val="000000"/>
                </a:solidFill>
                <a:effectLst/>
                <a:uLnTx/>
                <a:uFillTx/>
                <a:latin typeface="Helvetica"/>
                <a:ea typeface="+mj-ea"/>
                <a:cs typeface="Helvetica"/>
                <a:sym typeface="Helvetica"/>
              </a:rPr>
              <a:t> </a:t>
            </a:r>
            <a:r>
              <a:rPr kumimoji="0" b="0" i="0" u="none" strike="noStrike" kern="0" cap="none" spc="0" normalizeH="0" baseline="0" noProof="0" dirty="0">
                <a:ln>
                  <a:noFill/>
                </a:ln>
                <a:solidFill>
                  <a:srgbClr val="008400"/>
                </a:solidFill>
                <a:effectLst/>
                <a:uLnTx/>
                <a:uFillTx/>
                <a:latin typeface="Menlo"/>
                <a:sym typeface="Menlo"/>
              </a:rPr>
              <a:t>*/</a:t>
            </a:r>
            <a:endParaRPr kumimoji="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latin typeface="Menlo"/>
                <a:ea typeface="Menlo"/>
                <a:cs typeface="Menlo"/>
                <a:sym typeface="Menlo"/>
              </a:defRPr>
            </a:pPr>
            <a:r>
              <a:rPr kumimoji="0" b="0" i="0" u="none" strike="noStrike" kern="0" cap="none" spc="0" normalizeH="0" baseline="0" noProof="0" dirty="0">
                <a:ln>
                  <a:noFill/>
                </a:ln>
                <a:solidFill>
                  <a:srgbClr val="BA2DA2"/>
                </a:solidFill>
                <a:effectLst/>
                <a:uLnTx/>
                <a:uFillTx/>
                <a:latin typeface="Menlo"/>
                <a:sym typeface="Menlo"/>
              </a:rPr>
              <a:t>public</a:t>
            </a:r>
            <a:r>
              <a:rPr kumimoji="0" b="0" i="0" u="none" strike="noStrike" kern="0" cap="none" spc="0" normalizeH="0" baseline="0" noProof="0" dirty="0">
                <a:ln>
                  <a:noFill/>
                </a:ln>
                <a:solidFill>
                  <a:srgbClr val="000000"/>
                </a:solidFill>
                <a:effectLst/>
                <a:uLnTx/>
                <a:uFillTx/>
                <a:latin typeface="Menlo"/>
                <a:sym typeface="Menlo"/>
              </a:rPr>
              <a:t> </a:t>
            </a:r>
            <a:r>
              <a:rPr kumimoji="0" b="0" i="0" u="none" strike="noStrike" kern="0" cap="none" spc="0" normalizeH="0" baseline="0" noProof="0" dirty="0">
                <a:ln>
                  <a:noFill/>
                </a:ln>
                <a:solidFill>
                  <a:srgbClr val="BA2DA2"/>
                </a:solidFill>
                <a:effectLst/>
                <a:uLnTx/>
                <a:uFillTx/>
                <a:latin typeface="Menlo"/>
                <a:sym typeface="Menlo"/>
              </a:rPr>
              <a:t>interface</a:t>
            </a:r>
            <a:r>
              <a:rPr kumimoji="0" b="0" i="0" u="none" strike="noStrike" kern="0" cap="none" spc="0" normalizeH="0" baseline="0" noProof="0" dirty="0">
                <a:ln>
                  <a:noFill/>
                </a:ln>
                <a:solidFill>
                  <a:srgbClr val="000000"/>
                </a:solidFill>
                <a:effectLst/>
                <a:uLnTx/>
                <a:uFillTx/>
                <a:latin typeface="Menlo"/>
                <a:sym typeface="Menlo"/>
              </a:rPr>
              <a:t> </a:t>
            </a:r>
            <a:r>
              <a:rPr kumimoji="0" b="0" i="0" u="none" strike="noStrike" kern="0" cap="none" spc="0" normalizeH="0" baseline="0" noProof="0" dirty="0" err="1">
                <a:ln>
                  <a:noFill/>
                </a:ln>
                <a:solidFill>
                  <a:srgbClr val="000000"/>
                </a:solidFill>
                <a:effectLst/>
                <a:uLnTx/>
                <a:uFillTx/>
                <a:latin typeface="Menlo"/>
                <a:sym typeface="Menlo"/>
              </a:rPr>
              <a:t>SetInterface</a:t>
            </a:r>
            <a:r>
              <a:rPr kumimoji="0" b="0" i="0" u="none" strike="noStrike" kern="0" cap="none" spc="0" normalizeH="0" baseline="0" noProof="0" dirty="0">
                <a:ln>
                  <a:noFill/>
                </a:ln>
                <a:solidFill>
                  <a:srgbClr val="000000"/>
                </a:solidFill>
                <a:effectLst/>
                <a:uLnTx/>
                <a:uFillTx/>
                <a:latin typeface="Menlo"/>
                <a:sym typeface="Menlo"/>
              </a:rPr>
              <a:t>&lt;T&gt;</a:t>
            </a:r>
            <a:endParaRPr kumimoji="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latin typeface="Menlo"/>
                <a:ea typeface="Menlo"/>
                <a:cs typeface="Menlo"/>
                <a:sym typeface="Menlo"/>
              </a:defRPr>
            </a:pPr>
            <a:r>
              <a:rPr kumimoji="0" b="0" i="0" u="none" strike="noStrike" kern="0" cap="none" spc="0" normalizeH="0" baseline="0" noProof="0" dirty="0">
                <a:ln>
                  <a:noFill/>
                </a:ln>
                <a:solidFill>
                  <a:srgbClr val="000000"/>
                </a:solidFill>
                <a:effectLst/>
                <a:uLnTx/>
                <a:uFillTx/>
                <a:latin typeface="Menlo"/>
                <a:sym typeface="Menlo"/>
              </a:rPr>
              <a:t>{</a:t>
            </a:r>
            <a:endParaRPr kumimoji="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latin typeface="Menlo"/>
                <a:ea typeface="Menlo"/>
                <a:cs typeface="Menlo"/>
                <a:sym typeface="Menlo"/>
              </a:defRPr>
            </a:pPr>
            <a:r>
              <a:rPr kumimoji="0" b="0" i="0" u="none" strike="noStrike" kern="0" cap="none" spc="0" normalizeH="0" baseline="0" noProof="0" dirty="0">
                <a:ln>
                  <a:noFill/>
                </a:ln>
                <a:solidFill>
                  <a:srgbClr val="000000"/>
                </a:solidFill>
                <a:effectLst/>
                <a:uLnTx/>
                <a:uFillTx/>
                <a:latin typeface="Menlo"/>
                <a:sym typeface="Menlo"/>
              </a:rPr>
              <a:t>	</a:t>
            </a:r>
            <a:r>
              <a:rPr kumimoji="0" b="0" i="0" u="none" strike="noStrike" kern="0" cap="none" spc="0" normalizeH="0" baseline="0" noProof="0" dirty="0">
                <a:ln>
                  <a:noFill/>
                </a:ln>
                <a:solidFill>
                  <a:srgbClr val="BA2DA2"/>
                </a:solidFill>
                <a:effectLst/>
                <a:uLnTx/>
                <a:uFillTx/>
                <a:latin typeface="Menlo"/>
                <a:sym typeface="Menlo"/>
              </a:rPr>
              <a:t>public</a:t>
            </a:r>
            <a:r>
              <a:rPr kumimoji="0" b="0" i="0" u="none" strike="noStrike" kern="0" cap="none" spc="0" normalizeH="0" baseline="0" noProof="0" dirty="0">
                <a:ln>
                  <a:noFill/>
                </a:ln>
                <a:solidFill>
                  <a:srgbClr val="000000"/>
                </a:solidFill>
                <a:effectLst/>
                <a:uLnTx/>
                <a:uFillTx/>
                <a:latin typeface="Menlo"/>
                <a:sym typeface="Menlo"/>
              </a:rPr>
              <a:t> </a:t>
            </a:r>
            <a:r>
              <a:rPr kumimoji="0" b="0" i="0" u="none" strike="noStrike" kern="0" cap="none" spc="0" normalizeH="0" baseline="0" noProof="0" dirty="0" err="1">
                <a:ln>
                  <a:noFill/>
                </a:ln>
                <a:solidFill>
                  <a:srgbClr val="BA2DA2"/>
                </a:solidFill>
                <a:effectLst/>
                <a:uLnTx/>
                <a:uFillTx/>
                <a:latin typeface="Menlo"/>
                <a:sym typeface="Menlo"/>
              </a:rPr>
              <a:t>int</a:t>
            </a:r>
            <a:r>
              <a:rPr kumimoji="0" b="0" i="0" u="none" strike="noStrike" kern="0" cap="none" spc="0" normalizeH="0" baseline="0" noProof="0" dirty="0">
                <a:ln>
                  <a:noFill/>
                </a:ln>
                <a:solidFill>
                  <a:srgbClr val="000000"/>
                </a:solidFill>
                <a:effectLst/>
                <a:uLnTx/>
                <a:uFillTx/>
                <a:latin typeface="Menlo"/>
                <a:sym typeface="Menlo"/>
              </a:rPr>
              <a:t> </a:t>
            </a:r>
            <a:r>
              <a:rPr kumimoji="0" b="0" i="0" u="none" strike="noStrike" kern="0" cap="none" spc="0" normalizeH="0" baseline="0" noProof="0" dirty="0" err="1">
                <a:ln>
                  <a:noFill/>
                </a:ln>
                <a:solidFill>
                  <a:srgbClr val="000000"/>
                </a:solidFill>
                <a:effectLst/>
                <a:uLnTx/>
                <a:uFillTx/>
                <a:latin typeface="Menlo"/>
                <a:sym typeface="Menlo"/>
              </a:rPr>
              <a:t>getCurrentSize</a:t>
            </a:r>
            <a:r>
              <a:rPr kumimoji="0" b="0" i="0" u="none" strike="noStrike" kern="0" cap="none" spc="0" normalizeH="0" baseline="0" noProof="0" dirty="0">
                <a:ln>
                  <a:noFill/>
                </a:ln>
                <a:solidFill>
                  <a:srgbClr val="000000"/>
                </a:solidFill>
                <a:effectLst/>
                <a:uLnTx/>
                <a:uFillTx/>
                <a:latin typeface="Menlo"/>
                <a:sym typeface="Menlo"/>
              </a:rPr>
              <a:t>();</a:t>
            </a:r>
            <a:endParaRPr kumimoji="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latin typeface="Menlo"/>
                <a:ea typeface="Menlo"/>
                <a:cs typeface="Menlo"/>
                <a:sym typeface="Menlo"/>
              </a:defRPr>
            </a:pPr>
            <a:r>
              <a:rPr kumimoji="0" b="0" i="0" u="none" strike="noStrike" kern="0" cap="none" spc="0" normalizeH="0" baseline="0" noProof="0" dirty="0">
                <a:ln>
                  <a:noFill/>
                </a:ln>
                <a:solidFill>
                  <a:srgbClr val="000000"/>
                </a:solidFill>
                <a:effectLst/>
                <a:uLnTx/>
                <a:uFillTx/>
                <a:latin typeface="Menlo"/>
                <a:sym typeface="Menlo"/>
              </a:rPr>
              <a:t> 	</a:t>
            </a:r>
            <a:r>
              <a:rPr kumimoji="0" b="0" i="0" u="none" strike="noStrike" kern="0" cap="none" spc="0" normalizeH="0" baseline="0" noProof="0" dirty="0">
                <a:ln>
                  <a:noFill/>
                </a:ln>
                <a:solidFill>
                  <a:srgbClr val="BA2DA2"/>
                </a:solidFill>
                <a:effectLst/>
                <a:uLnTx/>
                <a:uFillTx/>
                <a:latin typeface="Menlo"/>
                <a:sym typeface="Menlo"/>
              </a:rPr>
              <a:t>public</a:t>
            </a:r>
            <a:r>
              <a:rPr kumimoji="0" b="0" i="0" u="none" strike="noStrike" kern="0" cap="none" spc="0" normalizeH="0" baseline="0" noProof="0" dirty="0">
                <a:ln>
                  <a:noFill/>
                </a:ln>
                <a:solidFill>
                  <a:srgbClr val="000000"/>
                </a:solidFill>
                <a:effectLst/>
                <a:uLnTx/>
                <a:uFillTx/>
                <a:latin typeface="Menlo"/>
                <a:sym typeface="Menlo"/>
              </a:rPr>
              <a:t> </a:t>
            </a:r>
            <a:r>
              <a:rPr kumimoji="0" b="0" i="0" u="none" strike="noStrike" kern="0" cap="none" spc="0" normalizeH="0" baseline="0" noProof="0" dirty="0" err="1">
                <a:ln>
                  <a:noFill/>
                </a:ln>
                <a:solidFill>
                  <a:srgbClr val="BA2DA2"/>
                </a:solidFill>
                <a:effectLst/>
                <a:uLnTx/>
                <a:uFillTx/>
                <a:latin typeface="Menlo"/>
                <a:sym typeface="Menlo"/>
              </a:rPr>
              <a:t>boolean</a:t>
            </a:r>
            <a:r>
              <a:rPr kumimoji="0" b="0" i="0" u="none" strike="noStrike" kern="0" cap="none" spc="0" normalizeH="0" baseline="0" noProof="0" dirty="0">
                <a:ln>
                  <a:noFill/>
                </a:ln>
                <a:solidFill>
                  <a:srgbClr val="000000"/>
                </a:solidFill>
                <a:effectLst/>
                <a:uLnTx/>
                <a:uFillTx/>
                <a:latin typeface="Menlo"/>
                <a:sym typeface="Menlo"/>
              </a:rPr>
              <a:t> </a:t>
            </a:r>
            <a:r>
              <a:rPr kumimoji="0" b="0" i="0" u="none" strike="noStrike" kern="0" cap="none" spc="0" normalizeH="0" baseline="0" noProof="0" dirty="0" err="1">
                <a:ln>
                  <a:noFill/>
                </a:ln>
                <a:solidFill>
                  <a:srgbClr val="000000"/>
                </a:solidFill>
                <a:effectLst/>
                <a:uLnTx/>
                <a:uFillTx/>
                <a:latin typeface="Menlo"/>
                <a:sym typeface="Menlo"/>
              </a:rPr>
              <a:t>isEmpty</a:t>
            </a:r>
            <a:r>
              <a:rPr kumimoji="0" b="0" i="0" u="none" strike="noStrike" kern="0" cap="none" spc="0" normalizeH="0" baseline="0" noProof="0" dirty="0">
                <a:ln>
                  <a:noFill/>
                </a:ln>
                <a:solidFill>
                  <a:srgbClr val="000000"/>
                </a:solidFill>
                <a:effectLst/>
                <a:uLnTx/>
                <a:uFillTx/>
                <a:latin typeface="Menlo"/>
                <a:sym typeface="Menlo"/>
              </a:rPr>
              <a:t>();</a:t>
            </a:r>
            <a:endParaRPr kumimoji="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latin typeface="Menlo"/>
                <a:ea typeface="Menlo"/>
                <a:cs typeface="Menlo"/>
                <a:sym typeface="Menlo"/>
              </a:defRPr>
            </a:pPr>
            <a:r>
              <a:rPr kumimoji="0" b="0" i="0" u="none" strike="noStrike" kern="0" cap="none" spc="0" normalizeH="0" baseline="0" noProof="0" dirty="0">
                <a:ln>
                  <a:noFill/>
                </a:ln>
                <a:solidFill>
                  <a:srgbClr val="000000"/>
                </a:solidFill>
                <a:effectLst/>
                <a:uLnTx/>
                <a:uFillTx/>
                <a:latin typeface="Menlo"/>
                <a:sym typeface="Menlo"/>
              </a:rPr>
              <a:t>   </a:t>
            </a:r>
            <a:endParaRPr kumimoji="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solidFill>
                  <a:srgbClr val="008400"/>
                </a:solidFill>
                <a:latin typeface="Menlo"/>
                <a:ea typeface="Menlo"/>
                <a:cs typeface="Menlo"/>
                <a:sym typeface="Menlo"/>
              </a:defRPr>
            </a:pPr>
            <a:r>
              <a:rPr kumimoji="0" b="0" i="0" u="none" strike="noStrike" kern="0" cap="none" spc="0" normalizeH="0" baseline="0" noProof="0" dirty="0">
                <a:ln>
                  <a:noFill/>
                </a:ln>
                <a:solidFill>
                  <a:srgbClr val="000000"/>
                </a:solidFill>
                <a:effectLst/>
                <a:uLnTx/>
                <a:uFillTx/>
                <a:latin typeface="Menlo"/>
                <a:sym typeface="Menlo"/>
              </a:rPr>
              <a:t>	</a:t>
            </a:r>
            <a:r>
              <a:rPr kumimoji="0" b="0" i="0" u="none" strike="noStrike" kern="0" cap="none" spc="0" normalizeH="0" baseline="0" noProof="0" dirty="0">
                <a:ln>
                  <a:noFill/>
                </a:ln>
                <a:solidFill>
                  <a:srgbClr val="008400"/>
                </a:solidFill>
                <a:effectLst/>
                <a:uLnTx/>
                <a:uFillTx/>
                <a:latin typeface="Menlo"/>
                <a:sym typeface="Menlo"/>
              </a:rPr>
              <a:t>/** Adds a new entry to this set, avoiding duplicates.</a:t>
            </a:r>
            <a:endParaRPr kumimoji="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solidFill>
                  <a:srgbClr val="008400"/>
                </a:solidFill>
                <a:latin typeface="Menlo"/>
                <a:ea typeface="Menlo"/>
                <a:cs typeface="Menlo"/>
                <a:sym typeface="Menlo"/>
              </a:defRPr>
            </a:pPr>
            <a:r>
              <a:rPr kumimoji="0" b="0" i="0" u="none" strike="noStrike" kern="0" cap="none" spc="0" normalizeH="0" baseline="0" noProof="0" dirty="0">
                <a:ln>
                  <a:noFill/>
                </a:ln>
                <a:solidFill>
                  <a:srgbClr val="008400"/>
                </a:solidFill>
                <a:effectLst/>
                <a:uLnTx/>
                <a:uFillTx/>
                <a:latin typeface="Menlo"/>
                <a:sym typeface="Menlo"/>
              </a:rPr>
              <a:t>	    </a:t>
            </a:r>
            <a:r>
              <a:rPr kumimoji="0" b="1" i="0" u="none" strike="noStrike" kern="0" cap="none" spc="0" normalizeH="0" baseline="0" noProof="0" dirty="0">
                <a:ln>
                  <a:noFill/>
                </a:ln>
                <a:solidFill>
                  <a:srgbClr val="008400"/>
                </a:solidFill>
                <a:effectLst/>
                <a:uLnTx/>
                <a:uFillTx/>
                <a:latin typeface="Menlo"/>
                <a:sym typeface="Menlo"/>
              </a:rPr>
              <a:t>@</a:t>
            </a:r>
            <a:r>
              <a:rPr kumimoji="0" b="1" i="0" u="none" strike="noStrike" kern="0" cap="none" spc="0" normalizeH="0" baseline="0" noProof="0" dirty="0" err="1">
                <a:ln>
                  <a:noFill/>
                </a:ln>
                <a:solidFill>
                  <a:srgbClr val="008400"/>
                </a:solidFill>
                <a:effectLst/>
                <a:uLnTx/>
                <a:uFillTx/>
                <a:latin typeface="Menlo"/>
                <a:sym typeface="Menlo"/>
              </a:rPr>
              <a:t>param</a:t>
            </a:r>
            <a:r>
              <a:rPr kumimoji="0" b="0" i="0" u="none" strike="noStrike" kern="0" cap="none" spc="0" normalizeH="0" baseline="0" noProof="0" dirty="0">
                <a:ln>
                  <a:noFill/>
                </a:ln>
                <a:solidFill>
                  <a:srgbClr val="008400"/>
                </a:solidFill>
                <a:effectLst/>
                <a:uLnTx/>
                <a:uFillTx/>
                <a:latin typeface="Menlo"/>
                <a:sym typeface="Menlo"/>
              </a:rPr>
              <a:t> </a:t>
            </a:r>
            <a:r>
              <a:rPr kumimoji="0" b="0" i="0" u="none" strike="noStrike" kern="0" cap="none" spc="0" normalizeH="0" baseline="0" noProof="0" dirty="0" err="1">
                <a:ln>
                  <a:noFill/>
                </a:ln>
                <a:solidFill>
                  <a:srgbClr val="008400"/>
                </a:solidFill>
                <a:effectLst/>
                <a:uLnTx/>
                <a:uFillTx/>
                <a:latin typeface="Menlo"/>
                <a:sym typeface="Menlo"/>
              </a:rPr>
              <a:t>newEntry</a:t>
            </a:r>
            <a:r>
              <a:rPr kumimoji="0" b="0" i="0" u="none" strike="noStrike" kern="0" cap="none" spc="0" normalizeH="0" baseline="0" noProof="0" dirty="0">
                <a:ln>
                  <a:noFill/>
                </a:ln>
                <a:solidFill>
                  <a:srgbClr val="008400"/>
                </a:solidFill>
                <a:effectLst/>
                <a:uLnTx/>
                <a:uFillTx/>
                <a:latin typeface="Menlo"/>
                <a:sym typeface="Menlo"/>
              </a:rPr>
              <a:t>  The object to be added as a new entry.</a:t>
            </a:r>
            <a:endParaRPr kumimoji="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solidFill>
                  <a:srgbClr val="008400"/>
                </a:solidFill>
                <a:latin typeface="Menlo"/>
                <a:ea typeface="Menlo"/>
                <a:cs typeface="Menlo"/>
                <a:sym typeface="Menlo"/>
              </a:defRPr>
            </a:pPr>
            <a:r>
              <a:rPr kumimoji="0" b="0" i="0" u="none" strike="noStrike" kern="0" cap="none" spc="0" normalizeH="0" baseline="0" noProof="0" dirty="0">
                <a:ln>
                  <a:noFill/>
                </a:ln>
                <a:solidFill>
                  <a:srgbClr val="008400"/>
                </a:solidFill>
                <a:effectLst/>
                <a:uLnTx/>
                <a:uFillTx/>
                <a:latin typeface="Menlo"/>
                <a:sym typeface="Menlo"/>
              </a:rPr>
              <a:t>	    </a:t>
            </a:r>
            <a:r>
              <a:rPr kumimoji="0" b="1" i="0" u="none" strike="noStrike" kern="0" cap="none" spc="0" normalizeH="0" baseline="0" noProof="0" dirty="0">
                <a:ln>
                  <a:noFill/>
                </a:ln>
                <a:solidFill>
                  <a:srgbClr val="008400"/>
                </a:solidFill>
                <a:effectLst/>
                <a:uLnTx/>
                <a:uFillTx/>
                <a:latin typeface="Menlo"/>
                <a:sym typeface="Menlo"/>
              </a:rPr>
              <a:t>@return</a:t>
            </a:r>
            <a:r>
              <a:rPr kumimoji="0" b="0" i="0" u="none" strike="noStrike" kern="0" cap="none" spc="0" normalizeH="0" baseline="0" noProof="0" dirty="0">
                <a:ln>
                  <a:noFill/>
                </a:ln>
                <a:solidFill>
                  <a:srgbClr val="008400"/>
                </a:solidFill>
                <a:effectLst/>
                <a:uLnTx/>
                <a:uFillTx/>
                <a:latin typeface="Menlo"/>
                <a:sym typeface="Menlo"/>
              </a:rPr>
              <a:t>  True if the addition is successful, or </a:t>
            </a:r>
            <a:endParaRPr kumimoji="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solidFill>
                  <a:srgbClr val="008400"/>
                </a:solidFill>
                <a:latin typeface="Menlo"/>
                <a:ea typeface="Menlo"/>
                <a:cs typeface="Menlo"/>
                <a:sym typeface="Menlo"/>
              </a:defRPr>
            </a:pPr>
            <a:r>
              <a:rPr kumimoji="0" b="0" i="0" u="none" strike="noStrike" kern="0" cap="none" spc="0" normalizeH="0" baseline="0" noProof="0" dirty="0">
                <a:ln>
                  <a:noFill/>
                </a:ln>
                <a:solidFill>
                  <a:srgbClr val="008400"/>
                </a:solidFill>
                <a:effectLst/>
                <a:uLnTx/>
                <a:uFillTx/>
                <a:latin typeface="Menlo"/>
                <a:sym typeface="Menlo"/>
              </a:rPr>
              <a:t>                false if the item already is in the set. */</a:t>
            </a:r>
            <a:endParaRPr kumimoji="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latin typeface="Menlo"/>
                <a:ea typeface="Menlo"/>
                <a:cs typeface="Menlo"/>
                <a:sym typeface="Menlo"/>
              </a:defRPr>
            </a:pPr>
            <a:r>
              <a:rPr kumimoji="0" b="0" i="0" u="none" strike="noStrike" kern="0" cap="none" spc="0" normalizeH="0" baseline="0" noProof="0" dirty="0">
                <a:ln>
                  <a:noFill/>
                </a:ln>
                <a:solidFill>
                  <a:srgbClr val="000000"/>
                </a:solidFill>
                <a:effectLst/>
                <a:uLnTx/>
                <a:uFillTx/>
                <a:latin typeface="Menlo"/>
                <a:sym typeface="Menlo"/>
              </a:rPr>
              <a:t>	</a:t>
            </a:r>
            <a:r>
              <a:rPr kumimoji="0" b="0" i="0" u="none" strike="noStrike" kern="0" cap="none" spc="0" normalizeH="0" baseline="0" noProof="0" dirty="0">
                <a:ln>
                  <a:noFill/>
                </a:ln>
                <a:solidFill>
                  <a:srgbClr val="BA2DA2"/>
                </a:solidFill>
                <a:effectLst/>
                <a:uLnTx/>
                <a:uFillTx/>
                <a:latin typeface="Menlo"/>
                <a:sym typeface="Menlo"/>
              </a:rPr>
              <a:t>public</a:t>
            </a:r>
            <a:r>
              <a:rPr kumimoji="0" b="0" i="0" u="none" strike="noStrike" kern="0" cap="none" spc="0" normalizeH="0" baseline="0" noProof="0" dirty="0">
                <a:ln>
                  <a:noFill/>
                </a:ln>
                <a:solidFill>
                  <a:srgbClr val="000000"/>
                </a:solidFill>
                <a:effectLst/>
                <a:uLnTx/>
                <a:uFillTx/>
                <a:latin typeface="Menlo"/>
                <a:sym typeface="Menlo"/>
              </a:rPr>
              <a:t> </a:t>
            </a:r>
            <a:r>
              <a:rPr kumimoji="0" b="0" i="0" u="none" strike="noStrike" kern="0" cap="none" spc="0" normalizeH="0" baseline="0" noProof="0" dirty="0" err="1">
                <a:ln>
                  <a:noFill/>
                </a:ln>
                <a:solidFill>
                  <a:srgbClr val="BA2DA2"/>
                </a:solidFill>
                <a:effectLst/>
                <a:uLnTx/>
                <a:uFillTx/>
                <a:latin typeface="Menlo"/>
                <a:sym typeface="Menlo"/>
              </a:rPr>
              <a:t>boolean</a:t>
            </a:r>
            <a:r>
              <a:rPr kumimoji="0" b="0" i="0" u="none" strike="noStrike" kern="0" cap="none" spc="0" normalizeH="0" baseline="0" noProof="0" dirty="0">
                <a:ln>
                  <a:noFill/>
                </a:ln>
                <a:solidFill>
                  <a:srgbClr val="000000"/>
                </a:solidFill>
                <a:effectLst/>
                <a:uLnTx/>
                <a:uFillTx/>
                <a:latin typeface="Menlo"/>
                <a:sym typeface="Menlo"/>
              </a:rPr>
              <a:t> add(T </a:t>
            </a:r>
            <a:r>
              <a:rPr kumimoji="0" b="0" i="0" u="none" strike="noStrike" kern="0" cap="none" spc="0" normalizeH="0" baseline="0" noProof="0" dirty="0" err="1">
                <a:ln>
                  <a:noFill/>
                </a:ln>
                <a:solidFill>
                  <a:srgbClr val="000000"/>
                </a:solidFill>
                <a:effectLst/>
                <a:uLnTx/>
                <a:uFillTx/>
                <a:latin typeface="Menlo"/>
                <a:sym typeface="Menlo"/>
              </a:rPr>
              <a:t>newEntry</a:t>
            </a:r>
            <a:r>
              <a:rPr kumimoji="0" b="0" i="0" u="none" strike="noStrike" kern="0" cap="none" spc="0" normalizeH="0" baseline="0" noProof="0" dirty="0">
                <a:ln>
                  <a:noFill/>
                </a:ln>
                <a:solidFill>
                  <a:srgbClr val="000000"/>
                </a:solidFill>
                <a:effectLst/>
                <a:uLnTx/>
                <a:uFillTx/>
                <a:latin typeface="Menlo"/>
                <a:sym typeface="Menlo"/>
              </a:rPr>
              <a:t>);</a:t>
            </a:r>
            <a:endParaRPr kumimoji="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latin typeface="+mj-lt"/>
                <a:ea typeface="+mj-ea"/>
                <a:cs typeface="+mj-cs"/>
                <a:sym typeface="Helvetica"/>
              </a:defRPr>
            </a:pPr>
            <a:endParaRPr kumimoji="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solidFill>
                  <a:srgbClr val="008400"/>
                </a:solidFill>
                <a:latin typeface="Menlo"/>
                <a:ea typeface="Menlo"/>
                <a:cs typeface="Menlo"/>
                <a:sym typeface="Menlo"/>
              </a:defRPr>
            </a:pPr>
            <a:r>
              <a:rPr kumimoji="0" b="0" i="0" u="none" strike="noStrike" kern="0" cap="none" spc="0" normalizeH="0" baseline="0" noProof="0" dirty="0">
                <a:ln>
                  <a:noFill/>
                </a:ln>
                <a:solidFill>
                  <a:srgbClr val="000000"/>
                </a:solidFill>
                <a:effectLst/>
                <a:uLnTx/>
                <a:uFillTx/>
                <a:latin typeface="Menlo"/>
                <a:sym typeface="Menlo"/>
              </a:rPr>
              <a:t>	</a:t>
            </a:r>
            <a:r>
              <a:rPr kumimoji="0" b="0" i="0" u="none" strike="noStrike" kern="0" cap="none" spc="0" normalizeH="0" baseline="0" noProof="0" dirty="0">
                <a:ln>
                  <a:noFill/>
                </a:ln>
                <a:solidFill>
                  <a:srgbClr val="008400"/>
                </a:solidFill>
                <a:effectLst/>
                <a:uLnTx/>
                <a:uFillTx/>
                <a:latin typeface="Menlo"/>
                <a:sym typeface="Menlo"/>
              </a:rPr>
              <a:t>/** Removes a specific entry from this set, if possible.</a:t>
            </a:r>
            <a:endParaRPr kumimoji="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solidFill>
                  <a:srgbClr val="008400"/>
                </a:solidFill>
                <a:latin typeface="Menlo"/>
                <a:ea typeface="Menlo"/>
                <a:cs typeface="Menlo"/>
                <a:sym typeface="Menlo"/>
              </a:defRPr>
            </a:pPr>
            <a:r>
              <a:rPr kumimoji="0" b="0" i="0" u="none" strike="noStrike" kern="0" cap="none" spc="0" normalizeH="0" baseline="0" noProof="0" dirty="0">
                <a:ln>
                  <a:noFill/>
                </a:ln>
                <a:solidFill>
                  <a:srgbClr val="008400"/>
                </a:solidFill>
                <a:effectLst/>
                <a:uLnTx/>
                <a:uFillTx/>
                <a:latin typeface="Menlo"/>
                <a:sym typeface="Menlo"/>
              </a:rPr>
              <a:t>       </a:t>
            </a:r>
            <a:r>
              <a:rPr kumimoji="0" b="1" i="0" u="none" strike="noStrike" kern="0" cap="none" spc="0" normalizeH="0" baseline="0" noProof="0" dirty="0">
                <a:ln>
                  <a:noFill/>
                </a:ln>
                <a:solidFill>
                  <a:srgbClr val="008400"/>
                </a:solidFill>
                <a:effectLst/>
                <a:uLnTx/>
                <a:uFillTx/>
                <a:latin typeface="Menlo"/>
                <a:sym typeface="Menlo"/>
              </a:rPr>
              <a:t>@</a:t>
            </a:r>
            <a:r>
              <a:rPr kumimoji="0" b="1" i="0" u="none" strike="noStrike" kern="0" cap="none" spc="0" normalizeH="0" baseline="0" noProof="0" dirty="0" err="1">
                <a:ln>
                  <a:noFill/>
                </a:ln>
                <a:solidFill>
                  <a:srgbClr val="008400"/>
                </a:solidFill>
                <a:effectLst/>
                <a:uLnTx/>
                <a:uFillTx/>
                <a:latin typeface="Menlo"/>
                <a:sym typeface="Menlo"/>
              </a:rPr>
              <a:t>param</a:t>
            </a:r>
            <a:r>
              <a:rPr kumimoji="0" b="0" i="0" u="none" strike="noStrike" kern="0" cap="none" spc="0" normalizeH="0" baseline="0" noProof="0" dirty="0">
                <a:ln>
                  <a:noFill/>
                </a:ln>
                <a:solidFill>
                  <a:srgbClr val="008400"/>
                </a:solidFill>
                <a:effectLst/>
                <a:uLnTx/>
                <a:uFillTx/>
                <a:latin typeface="Menlo"/>
                <a:sym typeface="Menlo"/>
              </a:rPr>
              <a:t> </a:t>
            </a:r>
            <a:r>
              <a:rPr kumimoji="0" b="0" i="0" u="none" strike="noStrike" kern="0" cap="none" spc="0" normalizeH="0" baseline="0" noProof="0" dirty="0" err="1">
                <a:ln>
                  <a:noFill/>
                </a:ln>
                <a:solidFill>
                  <a:srgbClr val="008400"/>
                </a:solidFill>
                <a:effectLst/>
                <a:uLnTx/>
                <a:uFillTx/>
                <a:latin typeface="Menlo"/>
                <a:sym typeface="Menlo"/>
              </a:rPr>
              <a:t>anEntry</a:t>
            </a:r>
            <a:r>
              <a:rPr kumimoji="0" b="0" i="0" u="none" strike="noStrike" kern="0" cap="none" spc="0" normalizeH="0" baseline="0" noProof="0" dirty="0">
                <a:ln>
                  <a:noFill/>
                </a:ln>
                <a:solidFill>
                  <a:srgbClr val="008400"/>
                </a:solidFill>
                <a:effectLst/>
                <a:uLnTx/>
                <a:uFillTx/>
                <a:latin typeface="Menlo"/>
                <a:sym typeface="Menlo"/>
              </a:rPr>
              <a:t>  The entry to be removed.</a:t>
            </a:r>
            <a:endParaRPr kumimoji="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solidFill>
                  <a:srgbClr val="008400"/>
                </a:solidFill>
                <a:latin typeface="Menlo"/>
                <a:ea typeface="Menlo"/>
                <a:cs typeface="Menlo"/>
                <a:sym typeface="Menlo"/>
              </a:defRPr>
            </a:pPr>
            <a:r>
              <a:rPr kumimoji="0" b="0" i="0" u="none" strike="noStrike" kern="0" cap="none" spc="0" normalizeH="0" baseline="0" noProof="0" dirty="0">
                <a:ln>
                  <a:noFill/>
                </a:ln>
                <a:solidFill>
                  <a:srgbClr val="008400"/>
                </a:solidFill>
                <a:effectLst/>
                <a:uLnTx/>
                <a:uFillTx/>
                <a:latin typeface="Menlo"/>
                <a:sym typeface="Menlo"/>
              </a:rPr>
              <a:t>       </a:t>
            </a:r>
            <a:r>
              <a:rPr kumimoji="0" b="1" i="0" u="none" strike="noStrike" kern="0" cap="none" spc="0" normalizeH="0" baseline="0" noProof="0" dirty="0">
                <a:ln>
                  <a:noFill/>
                </a:ln>
                <a:solidFill>
                  <a:srgbClr val="008400"/>
                </a:solidFill>
                <a:effectLst/>
                <a:uLnTx/>
                <a:uFillTx/>
                <a:latin typeface="Menlo"/>
                <a:sym typeface="Menlo"/>
              </a:rPr>
              <a:t>@return</a:t>
            </a:r>
            <a:r>
              <a:rPr kumimoji="0" b="0" i="0" u="none" strike="noStrike" kern="0" cap="none" spc="0" normalizeH="0" baseline="0" noProof="0" dirty="0">
                <a:ln>
                  <a:noFill/>
                </a:ln>
                <a:solidFill>
                  <a:srgbClr val="008400"/>
                </a:solidFill>
                <a:effectLst/>
                <a:uLnTx/>
                <a:uFillTx/>
                <a:latin typeface="Menlo"/>
                <a:sym typeface="Menlo"/>
              </a:rPr>
              <a:t>  True if the removal was successful, or false if not. */</a:t>
            </a:r>
            <a:endParaRPr kumimoji="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latin typeface="Menlo"/>
                <a:ea typeface="Menlo"/>
                <a:cs typeface="Menlo"/>
                <a:sym typeface="Menlo"/>
              </a:defRPr>
            </a:pPr>
            <a:r>
              <a:rPr kumimoji="0" b="0" i="0" u="none" strike="noStrike" kern="0" cap="none" spc="0" normalizeH="0" baseline="0" noProof="0" dirty="0">
                <a:ln>
                  <a:noFill/>
                </a:ln>
                <a:solidFill>
                  <a:srgbClr val="000000"/>
                </a:solidFill>
                <a:effectLst/>
                <a:uLnTx/>
                <a:uFillTx/>
                <a:latin typeface="Menlo"/>
                <a:sym typeface="Menlo"/>
              </a:rPr>
              <a:t>	</a:t>
            </a:r>
            <a:r>
              <a:rPr kumimoji="0" b="0" i="0" u="none" strike="noStrike" kern="0" cap="none" spc="0" normalizeH="0" baseline="0" noProof="0" dirty="0">
                <a:ln>
                  <a:noFill/>
                </a:ln>
                <a:solidFill>
                  <a:srgbClr val="BA2DA2"/>
                </a:solidFill>
                <a:effectLst/>
                <a:uLnTx/>
                <a:uFillTx/>
                <a:latin typeface="Menlo"/>
                <a:sym typeface="Menlo"/>
              </a:rPr>
              <a:t>public</a:t>
            </a:r>
            <a:r>
              <a:rPr kumimoji="0" b="0" i="0" u="none" strike="noStrike" kern="0" cap="none" spc="0" normalizeH="0" baseline="0" noProof="0" dirty="0">
                <a:ln>
                  <a:noFill/>
                </a:ln>
                <a:solidFill>
                  <a:srgbClr val="000000"/>
                </a:solidFill>
                <a:effectLst/>
                <a:uLnTx/>
                <a:uFillTx/>
                <a:latin typeface="Menlo"/>
                <a:sym typeface="Menlo"/>
              </a:rPr>
              <a:t> </a:t>
            </a:r>
            <a:r>
              <a:rPr kumimoji="0" b="0" i="0" u="none" strike="noStrike" kern="0" cap="none" spc="0" normalizeH="0" baseline="0" noProof="0" dirty="0" err="1">
                <a:ln>
                  <a:noFill/>
                </a:ln>
                <a:solidFill>
                  <a:srgbClr val="BA2DA2"/>
                </a:solidFill>
                <a:effectLst/>
                <a:uLnTx/>
                <a:uFillTx/>
                <a:latin typeface="Menlo"/>
                <a:sym typeface="Menlo"/>
              </a:rPr>
              <a:t>boolean</a:t>
            </a:r>
            <a:r>
              <a:rPr kumimoji="0" b="0" i="0" u="none" strike="noStrike" kern="0" cap="none" spc="0" normalizeH="0" baseline="0" noProof="0" dirty="0">
                <a:ln>
                  <a:noFill/>
                </a:ln>
                <a:solidFill>
                  <a:srgbClr val="000000"/>
                </a:solidFill>
                <a:effectLst/>
                <a:uLnTx/>
                <a:uFillTx/>
                <a:latin typeface="Menlo"/>
                <a:sym typeface="Menlo"/>
              </a:rPr>
              <a:t> remove(T </a:t>
            </a:r>
            <a:r>
              <a:rPr kumimoji="0" b="0" i="0" u="none" strike="noStrike" kern="0" cap="none" spc="0" normalizeH="0" baseline="0" noProof="0" dirty="0" err="1">
                <a:ln>
                  <a:noFill/>
                </a:ln>
                <a:solidFill>
                  <a:srgbClr val="000000"/>
                </a:solidFill>
                <a:effectLst/>
                <a:uLnTx/>
                <a:uFillTx/>
                <a:latin typeface="Menlo"/>
                <a:sym typeface="Menlo"/>
              </a:rPr>
              <a:t>anEntry</a:t>
            </a:r>
            <a:r>
              <a:rPr kumimoji="0" b="0" i="0" u="none" strike="noStrike" kern="0" cap="none" spc="0" normalizeH="0" baseline="0" noProof="0" dirty="0">
                <a:ln>
                  <a:noFill/>
                </a:ln>
                <a:solidFill>
                  <a:srgbClr val="000000"/>
                </a:solidFill>
                <a:effectLst/>
                <a:uLnTx/>
                <a:uFillTx/>
                <a:latin typeface="Menlo"/>
                <a:sym typeface="Menlo"/>
              </a:rPr>
              <a:t>);</a:t>
            </a:r>
            <a:endParaRPr kumimoji="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latin typeface="Menlo"/>
                <a:ea typeface="Menlo"/>
                <a:cs typeface="Menlo"/>
                <a:sym typeface="Menlo"/>
              </a:defRPr>
            </a:pPr>
            <a:r>
              <a:rPr kumimoji="0" b="0" i="0" u="none" strike="noStrike" kern="0" cap="none" spc="0" normalizeH="0" baseline="0" noProof="0" dirty="0">
                <a:ln>
                  <a:noFill/>
                </a:ln>
                <a:solidFill>
                  <a:srgbClr val="000000"/>
                </a:solidFill>
                <a:effectLst/>
                <a:uLnTx/>
                <a:uFillTx/>
                <a:latin typeface="Menlo"/>
                <a:sym typeface="Menlo"/>
              </a:rPr>
              <a:t>   </a:t>
            </a:r>
            <a:endParaRPr kumimoji="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latin typeface="Menlo"/>
                <a:ea typeface="Menlo"/>
                <a:cs typeface="Menlo"/>
                <a:sym typeface="Menlo"/>
              </a:defRPr>
            </a:pPr>
            <a:r>
              <a:rPr kumimoji="0" b="0" i="0" u="none" strike="noStrike" kern="0" cap="none" spc="0" normalizeH="0" baseline="0" noProof="0" dirty="0">
                <a:ln>
                  <a:noFill/>
                </a:ln>
                <a:solidFill>
                  <a:srgbClr val="000000"/>
                </a:solidFill>
                <a:effectLst/>
                <a:uLnTx/>
                <a:uFillTx/>
                <a:latin typeface="Menlo"/>
                <a:sym typeface="Menlo"/>
              </a:rPr>
              <a:t>	</a:t>
            </a:r>
            <a:r>
              <a:rPr kumimoji="0" b="0" i="0" u="none" strike="noStrike" kern="0" cap="none" spc="0" normalizeH="0" baseline="0" noProof="0" dirty="0">
                <a:ln>
                  <a:noFill/>
                </a:ln>
                <a:solidFill>
                  <a:srgbClr val="BA2DA2"/>
                </a:solidFill>
                <a:effectLst/>
                <a:uLnTx/>
                <a:uFillTx/>
                <a:latin typeface="Menlo"/>
                <a:sym typeface="Menlo"/>
              </a:rPr>
              <a:t>public</a:t>
            </a:r>
            <a:r>
              <a:rPr kumimoji="0" b="0" i="0" u="none" strike="noStrike" kern="0" cap="none" spc="0" normalizeH="0" baseline="0" noProof="0" dirty="0">
                <a:ln>
                  <a:noFill/>
                </a:ln>
                <a:solidFill>
                  <a:srgbClr val="000000"/>
                </a:solidFill>
                <a:effectLst/>
                <a:uLnTx/>
                <a:uFillTx/>
                <a:latin typeface="Menlo"/>
                <a:sym typeface="Menlo"/>
              </a:rPr>
              <a:t> T remove();</a:t>
            </a:r>
            <a:endParaRPr kumimoji="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latin typeface="Menlo"/>
                <a:ea typeface="Menlo"/>
                <a:cs typeface="Menlo"/>
                <a:sym typeface="Menlo"/>
              </a:defRPr>
            </a:pPr>
            <a:r>
              <a:rPr kumimoji="0" b="0" i="0" u="none" strike="noStrike" kern="0" cap="none" spc="0" normalizeH="0" baseline="0" noProof="0" dirty="0">
                <a:ln>
                  <a:noFill/>
                </a:ln>
                <a:solidFill>
                  <a:srgbClr val="000000"/>
                </a:solidFill>
                <a:effectLst/>
                <a:uLnTx/>
                <a:uFillTx/>
                <a:latin typeface="Menlo"/>
                <a:sym typeface="Menlo"/>
              </a:rPr>
              <a:t>	</a:t>
            </a:r>
            <a:r>
              <a:rPr kumimoji="0" b="0" i="0" u="none" strike="noStrike" kern="0" cap="none" spc="0" normalizeH="0" baseline="0" noProof="0" dirty="0">
                <a:ln>
                  <a:noFill/>
                </a:ln>
                <a:solidFill>
                  <a:srgbClr val="BA2DA2"/>
                </a:solidFill>
                <a:effectLst/>
                <a:uLnTx/>
                <a:uFillTx/>
                <a:latin typeface="Menlo"/>
                <a:sym typeface="Menlo"/>
              </a:rPr>
              <a:t>public</a:t>
            </a:r>
            <a:r>
              <a:rPr kumimoji="0" b="0" i="0" u="none" strike="noStrike" kern="0" cap="none" spc="0" normalizeH="0" baseline="0" noProof="0" dirty="0">
                <a:ln>
                  <a:noFill/>
                </a:ln>
                <a:solidFill>
                  <a:srgbClr val="000000"/>
                </a:solidFill>
                <a:effectLst/>
                <a:uLnTx/>
                <a:uFillTx/>
                <a:latin typeface="Menlo"/>
                <a:sym typeface="Menlo"/>
              </a:rPr>
              <a:t> </a:t>
            </a:r>
            <a:r>
              <a:rPr kumimoji="0" b="0" i="0" u="none" strike="noStrike" kern="0" cap="none" spc="0" normalizeH="0" baseline="0" noProof="0" dirty="0">
                <a:ln>
                  <a:noFill/>
                </a:ln>
                <a:solidFill>
                  <a:srgbClr val="BA2DA2"/>
                </a:solidFill>
                <a:effectLst/>
                <a:uLnTx/>
                <a:uFillTx/>
                <a:latin typeface="Menlo"/>
                <a:sym typeface="Menlo"/>
              </a:rPr>
              <a:t>void</a:t>
            </a:r>
            <a:r>
              <a:rPr kumimoji="0" b="0" i="0" u="none" strike="noStrike" kern="0" cap="none" spc="0" normalizeH="0" baseline="0" noProof="0" dirty="0">
                <a:ln>
                  <a:noFill/>
                </a:ln>
                <a:solidFill>
                  <a:srgbClr val="000000"/>
                </a:solidFill>
                <a:effectLst/>
                <a:uLnTx/>
                <a:uFillTx/>
                <a:latin typeface="Menlo"/>
                <a:sym typeface="Menlo"/>
              </a:rPr>
              <a:t> clear();</a:t>
            </a:r>
            <a:endParaRPr kumimoji="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latin typeface="Menlo"/>
                <a:ea typeface="Menlo"/>
                <a:cs typeface="Menlo"/>
                <a:sym typeface="Menlo"/>
              </a:defRPr>
            </a:pPr>
            <a:r>
              <a:rPr kumimoji="0" b="0" i="0" u="none" strike="noStrike" kern="0" cap="none" spc="0" normalizeH="0" baseline="0" noProof="0" dirty="0">
                <a:ln>
                  <a:noFill/>
                </a:ln>
                <a:solidFill>
                  <a:srgbClr val="000000"/>
                </a:solidFill>
                <a:effectLst/>
                <a:uLnTx/>
                <a:uFillTx/>
                <a:latin typeface="Menlo"/>
                <a:sym typeface="Menlo"/>
              </a:rPr>
              <a:t>	</a:t>
            </a:r>
            <a:r>
              <a:rPr kumimoji="0" b="0" i="0" u="none" strike="noStrike" kern="0" cap="none" spc="0" normalizeH="0" baseline="0" noProof="0" dirty="0">
                <a:ln>
                  <a:noFill/>
                </a:ln>
                <a:solidFill>
                  <a:srgbClr val="BA2DA2"/>
                </a:solidFill>
                <a:effectLst/>
                <a:uLnTx/>
                <a:uFillTx/>
                <a:latin typeface="Menlo"/>
                <a:sym typeface="Menlo"/>
              </a:rPr>
              <a:t>public</a:t>
            </a:r>
            <a:r>
              <a:rPr kumimoji="0" b="0" i="0" u="none" strike="noStrike" kern="0" cap="none" spc="0" normalizeH="0" baseline="0" noProof="0" dirty="0">
                <a:ln>
                  <a:noFill/>
                </a:ln>
                <a:solidFill>
                  <a:srgbClr val="000000"/>
                </a:solidFill>
                <a:effectLst/>
                <a:uLnTx/>
                <a:uFillTx/>
                <a:latin typeface="Menlo"/>
                <a:sym typeface="Menlo"/>
              </a:rPr>
              <a:t> </a:t>
            </a:r>
            <a:r>
              <a:rPr kumimoji="0" b="0" i="0" u="none" strike="noStrike" kern="0" cap="none" spc="0" normalizeH="0" baseline="0" noProof="0" dirty="0" err="1">
                <a:ln>
                  <a:noFill/>
                </a:ln>
                <a:solidFill>
                  <a:srgbClr val="BA2DA2"/>
                </a:solidFill>
                <a:effectLst/>
                <a:uLnTx/>
                <a:uFillTx/>
                <a:latin typeface="Menlo"/>
                <a:sym typeface="Menlo"/>
              </a:rPr>
              <a:t>boolean</a:t>
            </a:r>
            <a:r>
              <a:rPr kumimoji="0" b="0" i="0" u="none" strike="noStrike" kern="0" cap="none" spc="0" normalizeH="0" baseline="0" noProof="0" dirty="0">
                <a:ln>
                  <a:noFill/>
                </a:ln>
                <a:solidFill>
                  <a:srgbClr val="000000"/>
                </a:solidFill>
                <a:effectLst/>
                <a:uLnTx/>
                <a:uFillTx/>
                <a:latin typeface="Menlo"/>
                <a:sym typeface="Menlo"/>
              </a:rPr>
              <a:t> contains(T </a:t>
            </a:r>
            <a:r>
              <a:rPr kumimoji="0" b="0" i="0" u="none" strike="noStrike" kern="0" cap="none" spc="0" normalizeH="0" baseline="0" noProof="0" dirty="0" err="1">
                <a:ln>
                  <a:noFill/>
                </a:ln>
                <a:solidFill>
                  <a:srgbClr val="000000"/>
                </a:solidFill>
                <a:effectLst/>
                <a:uLnTx/>
                <a:uFillTx/>
                <a:latin typeface="Menlo"/>
                <a:sym typeface="Menlo"/>
              </a:rPr>
              <a:t>anEntry</a:t>
            </a:r>
            <a:r>
              <a:rPr kumimoji="0" b="0" i="0" u="none" strike="noStrike" kern="0" cap="none" spc="0" normalizeH="0" baseline="0" noProof="0" dirty="0">
                <a:ln>
                  <a:noFill/>
                </a:ln>
                <a:solidFill>
                  <a:srgbClr val="000000"/>
                </a:solidFill>
                <a:effectLst/>
                <a:uLnTx/>
                <a:uFillTx/>
                <a:latin typeface="Menlo"/>
                <a:sym typeface="Menlo"/>
              </a:rPr>
              <a:t>);</a:t>
            </a:r>
            <a:endParaRPr kumimoji="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latin typeface="Menlo"/>
                <a:ea typeface="Menlo"/>
                <a:cs typeface="Menlo"/>
                <a:sym typeface="Menlo"/>
              </a:defRPr>
            </a:pPr>
            <a:r>
              <a:rPr kumimoji="0" b="0" i="0" u="none" strike="noStrike" kern="0" cap="none" spc="0" normalizeH="0" baseline="0" noProof="0" dirty="0">
                <a:ln>
                  <a:noFill/>
                </a:ln>
                <a:solidFill>
                  <a:srgbClr val="000000"/>
                </a:solidFill>
                <a:effectLst/>
                <a:uLnTx/>
                <a:uFillTx/>
                <a:latin typeface="Menlo"/>
                <a:sym typeface="Menlo"/>
              </a:rPr>
              <a:t>	</a:t>
            </a:r>
            <a:r>
              <a:rPr kumimoji="0" b="0" i="0" u="none" strike="noStrike" kern="0" cap="none" spc="0" normalizeH="0" baseline="0" noProof="0" dirty="0">
                <a:ln>
                  <a:noFill/>
                </a:ln>
                <a:solidFill>
                  <a:srgbClr val="BA2DA2"/>
                </a:solidFill>
                <a:effectLst/>
                <a:uLnTx/>
                <a:uFillTx/>
                <a:latin typeface="Menlo"/>
                <a:sym typeface="Menlo"/>
              </a:rPr>
              <a:t>public</a:t>
            </a:r>
            <a:r>
              <a:rPr kumimoji="0" b="0" i="0" u="none" strike="noStrike" kern="0" cap="none" spc="0" normalizeH="0" baseline="0" noProof="0" dirty="0">
                <a:ln>
                  <a:noFill/>
                </a:ln>
                <a:solidFill>
                  <a:srgbClr val="000000"/>
                </a:solidFill>
                <a:effectLst/>
                <a:uLnTx/>
                <a:uFillTx/>
                <a:latin typeface="Menlo"/>
                <a:sym typeface="Menlo"/>
              </a:rPr>
              <a:t> T[] </a:t>
            </a:r>
            <a:r>
              <a:rPr kumimoji="0" b="0" i="0" u="none" strike="noStrike" kern="0" cap="none" spc="0" normalizeH="0" baseline="0" noProof="0" dirty="0" err="1">
                <a:ln>
                  <a:noFill/>
                </a:ln>
                <a:solidFill>
                  <a:srgbClr val="000000"/>
                </a:solidFill>
                <a:effectLst/>
                <a:uLnTx/>
                <a:uFillTx/>
                <a:latin typeface="Menlo"/>
                <a:sym typeface="Menlo"/>
              </a:rPr>
              <a:t>toArray</a:t>
            </a:r>
            <a:r>
              <a:rPr kumimoji="0" b="0" i="0" u="none" strike="noStrike" kern="0" cap="none" spc="0" normalizeH="0" baseline="0" noProof="0" dirty="0">
                <a:ln>
                  <a:noFill/>
                </a:ln>
                <a:solidFill>
                  <a:srgbClr val="000000"/>
                </a:solidFill>
                <a:effectLst/>
                <a:uLnTx/>
                <a:uFillTx/>
                <a:latin typeface="Menlo"/>
                <a:sym typeface="Menlo"/>
              </a:rPr>
              <a:t>();</a:t>
            </a:r>
            <a:endParaRPr kumimoji="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solidFill>
                  <a:srgbClr val="008400"/>
                </a:solidFill>
                <a:latin typeface="Menlo"/>
                <a:ea typeface="Menlo"/>
                <a:cs typeface="Menlo"/>
                <a:sym typeface="Menlo"/>
              </a:defRPr>
            </a:pPr>
            <a:r>
              <a:rPr kumimoji="0" b="0" i="0" u="none" strike="noStrike" kern="0" cap="none" spc="0" normalizeH="0" baseline="0" noProof="0" dirty="0">
                <a:ln>
                  <a:noFill/>
                </a:ln>
                <a:solidFill>
                  <a:srgbClr val="000000"/>
                </a:solidFill>
                <a:effectLst/>
                <a:uLnTx/>
                <a:uFillTx/>
                <a:latin typeface="Menlo"/>
                <a:sym typeface="Menlo"/>
              </a:rPr>
              <a:t>} </a:t>
            </a:r>
            <a:r>
              <a:rPr kumimoji="0" b="0" i="0" u="none" strike="noStrike" kern="0" cap="none" spc="0" normalizeH="0" baseline="0" noProof="0" dirty="0">
                <a:ln>
                  <a:noFill/>
                </a:ln>
                <a:solidFill>
                  <a:srgbClr val="008400"/>
                </a:solidFill>
                <a:effectLst/>
                <a:uLnTx/>
                <a:uFillTx/>
                <a:latin typeface="Menlo"/>
                <a:sym typeface="Menlo"/>
              </a:rPr>
              <a:t>// end </a:t>
            </a:r>
            <a:r>
              <a:rPr kumimoji="0" b="0" i="0" u="none" strike="noStrike" kern="0" cap="none" spc="0" normalizeH="0" baseline="0" noProof="0" dirty="0" err="1">
                <a:ln>
                  <a:noFill/>
                </a:ln>
                <a:solidFill>
                  <a:srgbClr val="008400"/>
                </a:solidFill>
                <a:effectLst/>
                <a:uLnTx/>
                <a:uFillTx/>
                <a:latin typeface="Menlo"/>
                <a:sym typeface="Menlo"/>
              </a:rPr>
              <a:t>SetInterface</a:t>
            </a:r>
            <a:endParaRPr kumimoji="0" b="0" i="0" u="none" strike="noStrike" kern="0" cap="none" spc="0" normalizeH="0" baseline="0" noProof="0" dirty="0">
              <a:ln>
                <a:noFill/>
              </a:ln>
              <a:solidFill>
                <a:srgbClr val="000000"/>
              </a:solidFill>
              <a:effectLst/>
              <a:uLnTx/>
              <a:uFillTx/>
              <a:latin typeface="Helvetica"/>
              <a:ea typeface="+mj-ea"/>
              <a:cs typeface="Helvetica"/>
              <a:sym typeface="Helvetica"/>
            </a:endParaRPr>
          </a:p>
        </p:txBody>
      </p:sp>
      <p:sp>
        <p:nvSpPr>
          <p:cNvPr id="2" name="Rectangle 1"/>
          <p:cNvSpPr/>
          <p:nvPr/>
        </p:nvSpPr>
        <p:spPr>
          <a:xfrm>
            <a:off x="443971" y="1030627"/>
            <a:ext cx="7753708" cy="523220"/>
          </a:xfrm>
          <a:prstGeom prst="rect">
            <a:avLst/>
          </a:prstGeom>
        </p:spPr>
        <p:txBody>
          <a:bodyPr wrap="square">
            <a:spAutoFit/>
          </a:bodyPr>
          <a:lstStyle/>
          <a:p>
            <a:pPr marL="285750" lvl="5" indent="-285750" fontAlgn="base">
              <a:buFont typeface="Arial" panose="020B0604020202020204" pitchFamily="34" charset="0"/>
              <a:buChar char="•"/>
            </a:pPr>
            <a:r>
              <a:rPr lang="en-US" dirty="0">
                <a:hlinkClick r:id="rId3"/>
              </a:rPr>
              <a:t>https://docs.oracle.com/javase/8/docs/technotes/guides/collections/overview.html</a:t>
            </a:r>
            <a:endParaRPr lang="en-US" dirty="0"/>
          </a:p>
          <a:p>
            <a:pPr marL="285750" lvl="4" indent="-285750" fontAlgn="base">
              <a:buFont typeface="Arial" panose="020B0604020202020204" pitchFamily="34" charset="0"/>
              <a:buChar char="•"/>
            </a:pPr>
            <a:r>
              <a:rPr lang="en-US" dirty="0">
                <a:latin typeface="Menlo"/>
                <a:ea typeface="Menlo"/>
                <a:cs typeface="Menlo"/>
                <a:hlinkClick r:id="rId4"/>
              </a:rPr>
              <a:t>Why is there no direct implementation of Bag in Java collection framework?</a:t>
            </a:r>
            <a:endParaRPr lang="en-US" dirty="0">
              <a:latin typeface="Menlo"/>
              <a:ea typeface="Menlo"/>
              <a:cs typeface="Menlo"/>
            </a:endParaRPr>
          </a:p>
        </p:txBody>
      </p:sp>
    </p:spTree>
    <p:extLst>
      <p:ext uri="{BB962C8B-B14F-4D97-AF65-F5344CB8AC3E}">
        <p14:creationId xmlns:p14="http://schemas.microsoft.com/office/powerpoint/2010/main" val="370576774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BE2E3-1091-4ACA-9A89-AF5053EECBD7}"/>
              </a:ext>
            </a:extLst>
          </p:cNvPr>
          <p:cNvSpPr>
            <a:spLocks noGrp="1"/>
          </p:cNvSpPr>
          <p:nvPr>
            <p:ph type="title"/>
          </p:nvPr>
        </p:nvSpPr>
        <p:spPr>
          <a:xfrm>
            <a:off x="2375210" y="337387"/>
            <a:ext cx="6622954" cy="866842"/>
          </a:xfrm>
        </p:spPr>
        <p:txBody>
          <a:bodyPr>
            <a:normAutofit fontScale="90000"/>
          </a:bodyPr>
          <a:lstStyle/>
          <a:p>
            <a:r>
              <a:rPr lang="en-US" dirty="0"/>
              <a:t>Java Standard Class Library</a:t>
            </a:r>
          </a:p>
        </p:txBody>
      </p:sp>
      <p:pic>
        <p:nvPicPr>
          <p:cNvPr id="4" name="Picture 3">
            <a:extLst>
              <a:ext uri="{FF2B5EF4-FFF2-40B4-BE49-F238E27FC236}">
                <a16:creationId xmlns:a16="http://schemas.microsoft.com/office/drawing/2014/main" id="{DCF4F100-AD02-417B-9259-D61EA1D013B2}"/>
              </a:ext>
            </a:extLst>
          </p:cNvPr>
          <p:cNvPicPr>
            <a:picLocks noChangeAspect="1"/>
          </p:cNvPicPr>
          <p:nvPr/>
        </p:nvPicPr>
        <p:blipFill>
          <a:blip r:embed="rId3"/>
          <a:stretch>
            <a:fillRect/>
          </a:stretch>
        </p:blipFill>
        <p:spPr>
          <a:xfrm>
            <a:off x="145836" y="1466849"/>
            <a:ext cx="8363164" cy="5391151"/>
          </a:xfrm>
          <a:prstGeom prst="rect">
            <a:avLst/>
          </a:prstGeom>
        </p:spPr>
      </p:pic>
      <p:pic>
        <p:nvPicPr>
          <p:cNvPr id="5" name="Picture 4">
            <a:extLst>
              <a:ext uri="{FF2B5EF4-FFF2-40B4-BE49-F238E27FC236}">
                <a16:creationId xmlns:a16="http://schemas.microsoft.com/office/drawing/2014/main" id="{8561127D-1E4A-4570-A97A-EFF99A598EC5}"/>
              </a:ext>
            </a:extLst>
          </p:cNvPr>
          <p:cNvPicPr>
            <a:picLocks noChangeAspect="1"/>
          </p:cNvPicPr>
          <p:nvPr/>
        </p:nvPicPr>
        <p:blipFill>
          <a:blip r:embed="rId4"/>
          <a:stretch>
            <a:fillRect/>
          </a:stretch>
        </p:blipFill>
        <p:spPr>
          <a:xfrm>
            <a:off x="0" y="337387"/>
            <a:ext cx="2375210" cy="998153"/>
          </a:xfrm>
          <a:prstGeom prst="rect">
            <a:avLst/>
          </a:prstGeom>
        </p:spPr>
      </p:pic>
    </p:spTree>
    <p:extLst>
      <p:ext uri="{BB962C8B-B14F-4D97-AF65-F5344CB8AC3E}">
        <p14:creationId xmlns:p14="http://schemas.microsoft.com/office/powerpoint/2010/main" val="2491407066"/>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itle 1"/>
          <p:cNvSpPr txBox="1">
            <a:spLocks noGrp="1"/>
          </p:cNvSpPr>
          <p:nvPr>
            <p:ph type="title"/>
          </p:nvPr>
        </p:nvSpPr>
        <p:spPr>
          <a:xfrm>
            <a:off x="443971" y="234176"/>
            <a:ext cx="8229601" cy="796451"/>
          </a:xfrm>
          <a:prstGeom prst="rect">
            <a:avLst/>
          </a:prstGeom>
        </p:spPr>
        <p:txBody>
          <a:bodyPr>
            <a:normAutofit/>
          </a:bodyPr>
          <a:lstStyle/>
          <a:p>
            <a:r>
              <a:rPr sz="4000" dirty="0"/>
              <a:t>CRC Card</a:t>
            </a:r>
          </a:p>
        </p:txBody>
      </p:sp>
      <p:graphicFrame>
        <p:nvGraphicFramePr>
          <p:cNvPr id="57" name="Table"/>
          <p:cNvGraphicFramePr/>
          <p:nvPr>
            <p:extLst/>
          </p:nvPr>
        </p:nvGraphicFramePr>
        <p:xfrm>
          <a:off x="902971" y="1133272"/>
          <a:ext cx="6374360" cy="4497347"/>
        </p:xfrm>
        <a:graphic>
          <a:graphicData uri="http://schemas.openxmlformats.org/drawingml/2006/table">
            <a:tbl>
              <a:tblPr>
                <a:tableStyleId>{4C3C2611-4C71-4FC5-86AE-919BDF0F9419}</a:tableStyleId>
              </a:tblPr>
              <a:tblGrid>
                <a:gridCol w="6374360">
                  <a:extLst>
                    <a:ext uri="{9D8B030D-6E8A-4147-A177-3AD203B41FA5}">
                      <a16:colId xmlns:a16="http://schemas.microsoft.com/office/drawing/2014/main" val="20000"/>
                    </a:ext>
                  </a:extLst>
                </a:gridCol>
              </a:tblGrid>
              <a:tr h="484359">
                <a:tc>
                  <a:txBody>
                    <a:bodyPr/>
                    <a:lstStyle/>
                    <a:p>
                      <a:pPr marL="1206500" marR="1852929" algn="ctr" defTabSz="457200">
                        <a:defRPr sz="1800"/>
                      </a:pPr>
                      <a:r>
                        <a:rPr sz="2500" b="1" i="1" dirty="0">
                          <a:solidFill>
                            <a:srgbClr val="2F2A2B"/>
                          </a:solidFill>
                          <a:latin typeface="Times New Roman"/>
                          <a:ea typeface="Times New Roman"/>
                          <a:cs typeface="Times New Roman"/>
                          <a:sym typeface="Times New Roman"/>
                        </a:rPr>
                        <a:t>Bag</a:t>
                      </a:r>
                    </a:p>
                  </a:txBody>
                  <a:tcPr marL="63500" marR="63500" marT="0" marB="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extLst>
                  <a:ext uri="{0D108BD9-81ED-4DB2-BD59-A6C34878D82A}">
                    <a16:rowId xmlns:a16="http://schemas.microsoft.com/office/drawing/2014/main" val="10000"/>
                  </a:ext>
                </a:extLst>
              </a:tr>
              <a:tr h="286642">
                <a:tc>
                  <a:txBody>
                    <a:bodyPr/>
                    <a:lstStyle/>
                    <a:p>
                      <a:pPr marL="128904" algn="l" defTabSz="457200">
                        <a:defRPr sz="1800"/>
                      </a:pPr>
                      <a:r>
                        <a:rPr sz="1600" b="1" i="1">
                          <a:solidFill>
                            <a:srgbClr val="2F2A2B"/>
                          </a:solidFill>
                          <a:latin typeface="Times New Roman"/>
                          <a:ea typeface="Times New Roman"/>
                          <a:cs typeface="Times New Roman"/>
                          <a:sym typeface="Times New Roman"/>
                        </a:rPr>
                        <a:t>Responsibilities</a:t>
                      </a:r>
                    </a:p>
                  </a:txBody>
                  <a:tcPr marL="63500" marR="63500" marT="0" marB="0" anchor="ctr" horzOverflow="overflow">
                    <a:lnL w="25400">
                      <a:solidFill>
                        <a:srgbClr val="000000"/>
                      </a:solidFill>
                      <a:miter lim="400000"/>
                    </a:lnL>
                    <a:lnR w="25400">
                      <a:solidFill>
                        <a:srgbClr val="000000"/>
                      </a:solidFill>
                      <a:miter lim="400000"/>
                    </a:lnR>
                    <a:lnT w="25400">
                      <a:solidFill>
                        <a:srgbClr val="000000"/>
                      </a:solidFill>
                      <a:miter lim="400000"/>
                    </a:lnT>
                    <a:lnB w="6350">
                      <a:solidFill>
                        <a:srgbClr val="C8CACB"/>
                      </a:solidFill>
                      <a:miter lim="400000"/>
                    </a:lnB>
                    <a:noFill/>
                  </a:tcPr>
                </a:tc>
                <a:extLst>
                  <a:ext uri="{0D108BD9-81ED-4DB2-BD59-A6C34878D82A}">
                    <a16:rowId xmlns:a16="http://schemas.microsoft.com/office/drawing/2014/main" val="10001"/>
                  </a:ext>
                </a:extLst>
              </a:tr>
              <a:tr h="286642">
                <a:tc>
                  <a:txBody>
                    <a:bodyPr/>
                    <a:lstStyle/>
                    <a:p>
                      <a:pPr marL="276859" algn="l" defTabSz="457200">
                        <a:defRPr sz="1800"/>
                      </a:pPr>
                      <a:r>
                        <a:rPr sz="1600" i="1">
                          <a:solidFill>
                            <a:srgbClr val="2F2A2B"/>
                          </a:solidFill>
                          <a:latin typeface="Times New Roman"/>
                          <a:ea typeface="Times New Roman"/>
                          <a:cs typeface="Times New Roman"/>
                          <a:sym typeface="Times New Roman"/>
                        </a:rPr>
                        <a:t>Get the number of items currently in the bag</a:t>
                      </a:r>
                    </a:p>
                  </a:txBody>
                  <a:tcPr marL="63500" marR="63500" marT="0" marB="0" anchor="ctr" horzOverflow="overflow">
                    <a:lnL w="25400">
                      <a:solidFill>
                        <a:srgbClr val="000000"/>
                      </a:solidFill>
                      <a:miter lim="400000"/>
                    </a:lnL>
                    <a:lnR w="25400">
                      <a:solidFill>
                        <a:srgbClr val="000000"/>
                      </a:solidFill>
                      <a:miter lim="400000"/>
                    </a:lnR>
                    <a:lnT w="6350">
                      <a:solidFill>
                        <a:srgbClr val="C8CACB"/>
                      </a:solidFill>
                      <a:miter lim="400000"/>
                    </a:lnT>
                    <a:lnB w="6350">
                      <a:solidFill>
                        <a:srgbClr val="C8CACB"/>
                      </a:solidFill>
                      <a:miter lim="400000"/>
                    </a:lnB>
                    <a:noFill/>
                  </a:tcPr>
                </a:tc>
                <a:extLst>
                  <a:ext uri="{0D108BD9-81ED-4DB2-BD59-A6C34878D82A}">
                    <a16:rowId xmlns:a16="http://schemas.microsoft.com/office/drawing/2014/main" val="10002"/>
                  </a:ext>
                </a:extLst>
              </a:tr>
              <a:tr h="286642">
                <a:tc>
                  <a:txBody>
                    <a:bodyPr/>
                    <a:lstStyle/>
                    <a:p>
                      <a:pPr marL="276859" algn="l" defTabSz="457200">
                        <a:defRPr sz="1800"/>
                      </a:pPr>
                      <a:r>
                        <a:rPr sz="1600" i="1">
                          <a:solidFill>
                            <a:srgbClr val="2F2A2B"/>
                          </a:solidFill>
                          <a:latin typeface="Times New Roman"/>
                          <a:ea typeface="Times New Roman"/>
                          <a:cs typeface="Times New Roman"/>
                          <a:sym typeface="Times New Roman"/>
                        </a:rPr>
                        <a:t>See whether the bag is empty</a:t>
                      </a:r>
                    </a:p>
                  </a:txBody>
                  <a:tcPr marL="63500" marR="63500" marT="0" marB="0" anchor="ctr" horzOverflow="overflow">
                    <a:lnL w="25400">
                      <a:solidFill>
                        <a:srgbClr val="000000"/>
                      </a:solidFill>
                      <a:miter lim="400000"/>
                    </a:lnL>
                    <a:lnR w="25400">
                      <a:solidFill>
                        <a:srgbClr val="000000"/>
                      </a:solidFill>
                      <a:miter lim="400000"/>
                    </a:lnR>
                    <a:lnT w="6350">
                      <a:solidFill>
                        <a:srgbClr val="C8CACB"/>
                      </a:solidFill>
                      <a:miter lim="400000"/>
                    </a:lnT>
                    <a:lnB w="6350">
                      <a:solidFill>
                        <a:srgbClr val="C8CACB"/>
                      </a:solidFill>
                      <a:miter lim="400000"/>
                    </a:lnB>
                    <a:noFill/>
                  </a:tcPr>
                </a:tc>
                <a:extLst>
                  <a:ext uri="{0D108BD9-81ED-4DB2-BD59-A6C34878D82A}">
                    <a16:rowId xmlns:a16="http://schemas.microsoft.com/office/drawing/2014/main" val="10003"/>
                  </a:ext>
                </a:extLst>
              </a:tr>
              <a:tr h="286642">
                <a:tc>
                  <a:txBody>
                    <a:bodyPr/>
                    <a:lstStyle/>
                    <a:p>
                      <a:pPr marL="276859" algn="l" defTabSz="457200">
                        <a:defRPr sz="1800"/>
                      </a:pPr>
                      <a:r>
                        <a:rPr sz="1600" i="1">
                          <a:solidFill>
                            <a:srgbClr val="2F2A2B"/>
                          </a:solidFill>
                          <a:latin typeface="Times New Roman"/>
                          <a:ea typeface="Times New Roman"/>
                          <a:cs typeface="Times New Roman"/>
                          <a:sym typeface="Times New Roman"/>
                        </a:rPr>
                        <a:t>Add a given object to the bag</a:t>
                      </a:r>
                    </a:p>
                  </a:txBody>
                  <a:tcPr marL="63500" marR="63500" marT="0" marB="0" anchor="ctr" horzOverflow="overflow">
                    <a:lnL w="25400">
                      <a:solidFill>
                        <a:srgbClr val="000000"/>
                      </a:solidFill>
                      <a:miter lim="400000"/>
                    </a:lnL>
                    <a:lnR w="25400">
                      <a:solidFill>
                        <a:srgbClr val="000000"/>
                      </a:solidFill>
                      <a:miter lim="400000"/>
                    </a:lnR>
                    <a:lnT w="6350">
                      <a:solidFill>
                        <a:srgbClr val="C8CACB"/>
                      </a:solidFill>
                      <a:miter lim="400000"/>
                    </a:lnT>
                    <a:lnB w="6350">
                      <a:solidFill>
                        <a:srgbClr val="C8CACB"/>
                      </a:solidFill>
                      <a:miter lim="400000"/>
                    </a:lnB>
                    <a:noFill/>
                  </a:tcPr>
                </a:tc>
                <a:extLst>
                  <a:ext uri="{0D108BD9-81ED-4DB2-BD59-A6C34878D82A}">
                    <a16:rowId xmlns:a16="http://schemas.microsoft.com/office/drawing/2014/main" val="10004"/>
                  </a:ext>
                </a:extLst>
              </a:tr>
              <a:tr h="286642">
                <a:tc>
                  <a:txBody>
                    <a:bodyPr/>
                    <a:lstStyle/>
                    <a:p>
                      <a:pPr marL="276859" algn="l" defTabSz="457200">
                        <a:defRPr sz="1800"/>
                      </a:pPr>
                      <a:r>
                        <a:rPr sz="1600" i="1">
                          <a:solidFill>
                            <a:srgbClr val="2F2A2B"/>
                          </a:solidFill>
                          <a:latin typeface="Times New Roman"/>
                          <a:ea typeface="Times New Roman"/>
                          <a:cs typeface="Times New Roman"/>
                          <a:sym typeface="Times New Roman"/>
                        </a:rPr>
                        <a:t>Remove an unspecified object from the bag</a:t>
                      </a:r>
                    </a:p>
                  </a:txBody>
                  <a:tcPr marL="63500" marR="63500" marT="0" marB="0" anchor="ctr" horzOverflow="overflow">
                    <a:lnL w="25400">
                      <a:solidFill>
                        <a:srgbClr val="000000"/>
                      </a:solidFill>
                      <a:miter lim="400000"/>
                    </a:lnL>
                    <a:lnR w="25400">
                      <a:solidFill>
                        <a:srgbClr val="000000"/>
                      </a:solidFill>
                      <a:miter lim="400000"/>
                    </a:lnR>
                    <a:lnT w="6350">
                      <a:solidFill>
                        <a:srgbClr val="C8CACB"/>
                      </a:solidFill>
                      <a:miter lim="400000"/>
                    </a:lnT>
                    <a:lnB w="6350">
                      <a:solidFill>
                        <a:srgbClr val="C8CACB"/>
                      </a:solidFill>
                      <a:miter lim="400000"/>
                    </a:lnB>
                    <a:noFill/>
                  </a:tcPr>
                </a:tc>
                <a:extLst>
                  <a:ext uri="{0D108BD9-81ED-4DB2-BD59-A6C34878D82A}">
                    <a16:rowId xmlns:a16="http://schemas.microsoft.com/office/drawing/2014/main" val="10005"/>
                  </a:ext>
                </a:extLst>
              </a:tr>
              <a:tr h="286642">
                <a:tc>
                  <a:txBody>
                    <a:bodyPr/>
                    <a:lstStyle/>
                    <a:p>
                      <a:pPr marL="276859" algn="l" defTabSz="457200">
                        <a:defRPr sz="1800"/>
                      </a:pPr>
                      <a:r>
                        <a:rPr sz="1600" i="1">
                          <a:solidFill>
                            <a:srgbClr val="2F2A2B"/>
                          </a:solidFill>
                          <a:latin typeface="Times New Roman"/>
                          <a:ea typeface="Times New Roman"/>
                          <a:cs typeface="Times New Roman"/>
                          <a:sym typeface="Times New Roman"/>
                        </a:rPr>
                        <a:t>Remove a particular object from the bag, if possible</a:t>
                      </a:r>
                    </a:p>
                  </a:txBody>
                  <a:tcPr marL="63500" marR="63500" marT="0" marB="0" anchor="ctr" horzOverflow="overflow">
                    <a:lnL w="25400">
                      <a:solidFill>
                        <a:srgbClr val="000000"/>
                      </a:solidFill>
                      <a:miter lim="400000"/>
                    </a:lnL>
                    <a:lnR w="25400">
                      <a:solidFill>
                        <a:srgbClr val="000000"/>
                      </a:solidFill>
                      <a:miter lim="400000"/>
                    </a:lnR>
                    <a:lnT w="6350">
                      <a:solidFill>
                        <a:srgbClr val="C8CACB"/>
                      </a:solidFill>
                      <a:miter lim="400000"/>
                    </a:lnT>
                    <a:lnB w="6350">
                      <a:solidFill>
                        <a:srgbClr val="C8CACB"/>
                      </a:solidFill>
                      <a:miter lim="400000"/>
                    </a:lnB>
                    <a:noFill/>
                  </a:tcPr>
                </a:tc>
                <a:extLst>
                  <a:ext uri="{0D108BD9-81ED-4DB2-BD59-A6C34878D82A}">
                    <a16:rowId xmlns:a16="http://schemas.microsoft.com/office/drawing/2014/main" val="10006"/>
                  </a:ext>
                </a:extLst>
              </a:tr>
              <a:tr h="286642">
                <a:tc>
                  <a:txBody>
                    <a:bodyPr/>
                    <a:lstStyle/>
                    <a:p>
                      <a:pPr marL="276859" algn="l" defTabSz="457200">
                        <a:defRPr sz="1800"/>
                      </a:pPr>
                      <a:r>
                        <a:rPr sz="1600" i="1">
                          <a:solidFill>
                            <a:srgbClr val="2F2A2B"/>
                          </a:solidFill>
                          <a:latin typeface="Times New Roman"/>
                          <a:ea typeface="Times New Roman"/>
                          <a:cs typeface="Times New Roman"/>
                          <a:sym typeface="Times New Roman"/>
                        </a:rPr>
                        <a:t>Remove all objects from the bag</a:t>
                      </a:r>
                    </a:p>
                  </a:txBody>
                  <a:tcPr marL="63500" marR="63500" marT="0" marB="0" anchor="ctr" horzOverflow="overflow">
                    <a:lnL w="25400">
                      <a:solidFill>
                        <a:srgbClr val="000000"/>
                      </a:solidFill>
                      <a:miter lim="400000"/>
                    </a:lnL>
                    <a:lnR w="25400">
                      <a:solidFill>
                        <a:srgbClr val="000000"/>
                      </a:solidFill>
                      <a:miter lim="400000"/>
                    </a:lnR>
                    <a:lnT w="6350">
                      <a:solidFill>
                        <a:srgbClr val="C8CACB"/>
                      </a:solidFill>
                      <a:miter lim="400000"/>
                    </a:lnT>
                    <a:lnB w="6350">
                      <a:solidFill>
                        <a:srgbClr val="C8CACB"/>
                      </a:solidFill>
                      <a:miter lim="400000"/>
                    </a:lnB>
                    <a:noFill/>
                  </a:tcPr>
                </a:tc>
                <a:extLst>
                  <a:ext uri="{0D108BD9-81ED-4DB2-BD59-A6C34878D82A}">
                    <a16:rowId xmlns:a16="http://schemas.microsoft.com/office/drawing/2014/main" val="10007"/>
                  </a:ext>
                </a:extLst>
              </a:tr>
              <a:tr h="286642">
                <a:tc>
                  <a:txBody>
                    <a:bodyPr/>
                    <a:lstStyle/>
                    <a:p>
                      <a:pPr marL="276859" algn="l" defTabSz="457200">
                        <a:defRPr sz="1800"/>
                      </a:pPr>
                      <a:r>
                        <a:rPr sz="1600" i="1">
                          <a:solidFill>
                            <a:srgbClr val="2F2A2B"/>
                          </a:solidFill>
                          <a:latin typeface="Times New Roman"/>
                          <a:ea typeface="Times New Roman"/>
                          <a:cs typeface="Times New Roman"/>
                          <a:sym typeface="Times New Roman"/>
                        </a:rPr>
                        <a:t>Count the number of times a certain object occurs in the bag</a:t>
                      </a:r>
                    </a:p>
                  </a:txBody>
                  <a:tcPr marL="63500" marR="63500" marT="0" marB="0" anchor="ctr" horzOverflow="overflow">
                    <a:lnL w="25400">
                      <a:solidFill>
                        <a:srgbClr val="000000"/>
                      </a:solidFill>
                      <a:miter lim="400000"/>
                    </a:lnL>
                    <a:lnR w="25400">
                      <a:solidFill>
                        <a:srgbClr val="000000"/>
                      </a:solidFill>
                      <a:miter lim="400000"/>
                    </a:lnR>
                    <a:lnT w="6350">
                      <a:solidFill>
                        <a:srgbClr val="C8CACB"/>
                      </a:solidFill>
                      <a:miter lim="400000"/>
                    </a:lnT>
                    <a:lnB w="6350">
                      <a:solidFill>
                        <a:srgbClr val="C8CACB"/>
                      </a:solidFill>
                      <a:miter lim="400000"/>
                    </a:lnB>
                    <a:noFill/>
                  </a:tcPr>
                </a:tc>
                <a:extLst>
                  <a:ext uri="{0D108BD9-81ED-4DB2-BD59-A6C34878D82A}">
                    <a16:rowId xmlns:a16="http://schemas.microsoft.com/office/drawing/2014/main" val="10008"/>
                  </a:ext>
                </a:extLst>
              </a:tr>
              <a:tr h="286642">
                <a:tc>
                  <a:txBody>
                    <a:bodyPr/>
                    <a:lstStyle/>
                    <a:p>
                      <a:pPr marL="276859" algn="l" defTabSz="457200">
                        <a:defRPr sz="1800"/>
                      </a:pPr>
                      <a:r>
                        <a:rPr sz="1600" i="1">
                          <a:solidFill>
                            <a:srgbClr val="2F2A2B"/>
                          </a:solidFill>
                          <a:latin typeface="Times New Roman"/>
                          <a:ea typeface="Times New Roman"/>
                          <a:cs typeface="Times New Roman"/>
                          <a:sym typeface="Times New Roman"/>
                        </a:rPr>
                        <a:t>Test whether the bag contains a particular object</a:t>
                      </a:r>
                    </a:p>
                  </a:txBody>
                  <a:tcPr marL="63500" marR="63500" marT="0" marB="0" anchor="ctr" horzOverflow="overflow">
                    <a:lnL w="25400">
                      <a:solidFill>
                        <a:srgbClr val="000000"/>
                      </a:solidFill>
                      <a:miter lim="400000"/>
                    </a:lnL>
                    <a:lnR w="25400">
                      <a:solidFill>
                        <a:srgbClr val="000000"/>
                      </a:solidFill>
                      <a:miter lim="400000"/>
                    </a:lnR>
                    <a:lnT w="6350">
                      <a:solidFill>
                        <a:srgbClr val="C8CACB"/>
                      </a:solidFill>
                      <a:miter lim="400000"/>
                    </a:lnT>
                    <a:lnB w="6350">
                      <a:solidFill>
                        <a:srgbClr val="C8CACB"/>
                      </a:solidFill>
                      <a:miter lim="400000"/>
                    </a:lnB>
                    <a:noFill/>
                  </a:tcPr>
                </a:tc>
                <a:extLst>
                  <a:ext uri="{0D108BD9-81ED-4DB2-BD59-A6C34878D82A}">
                    <a16:rowId xmlns:a16="http://schemas.microsoft.com/office/drawing/2014/main" val="10009"/>
                  </a:ext>
                </a:extLst>
              </a:tr>
              <a:tr h="286642">
                <a:tc>
                  <a:txBody>
                    <a:bodyPr/>
                    <a:lstStyle/>
                    <a:p>
                      <a:pPr marL="276859" algn="l" defTabSz="457200">
                        <a:defRPr sz="1800"/>
                      </a:pPr>
                      <a:r>
                        <a:rPr sz="1600" i="1">
                          <a:solidFill>
                            <a:srgbClr val="2F2A2B"/>
                          </a:solidFill>
                          <a:latin typeface="Times New Roman"/>
                          <a:ea typeface="Times New Roman"/>
                          <a:cs typeface="Times New Roman"/>
                          <a:sym typeface="Times New Roman"/>
                        </a:rPr>
                        <a:t>Look at all objects that are in the bag</a:t>
                      </a:r>
                    </a:p>
                  </a:txBody>
                  <a:tcPr marL="63500" marR="63500" marT="0" marB="0" anchor="ctr" horzOverflow="overflow">
                    <a:lnL w="25400">
                      <a:solidFill>
                        <a:srgbClr val="000000"/>
                      </a:solidFill>
                      <a:miter lim="400000"/>
                    </a:lnL>
                    <a:lnR w="25400">
                      <a:solidFill>
                        <a:srgbClr val="000000"/>
                      </a:solidFill>
                      <a:miter lim="400000"/>
                    </a:lnR>
                    <a:lnT w="6350">
                      <a:solidFill>
                        <a:srgbClr val="C8CACB"/>
                      </a:solidFill>
                      <a:miter lim="400000"/>
                    </a:lnT>
                    <a:lnB w="6350">
                      <a:solidFill>
                        <a:srgbClr val="C8CACB"/>
                      </a:solidFill>
                      <a:miter lim="400000"/>
                    </a:lnB>
                    <a:noFill/>
                  </a:tcPr>
                </a:tc>
                <a:extLst>
                  <a:ext uri="{0D108BD9-81ED-4DB2-BD59-A6C34878D82A}">
                    <a16:rowId xmlns:a16="http://schemas.microsoft.com/office/drawing/2014/main" val="10010"/>
                  </a:ext>
                </a:extLst>
              </a:tr>
              <a:tr h="286642">
                <a:tc>
                  <a:txBody>
                    <a:bodyPr/>
                    <a:lstStyle/>
                    <a:p>
                      <a:pPr algn="l">
                        <a:defRPr sz="1600"/>
                      </a:pPr>
                      <a:endParaRPr/>
                    </a:p>
                  </a:txBody>
                  <a:tcPr marL="63500" marR="63500" marT="0" marB="0" anchor="ctr" horzOverflow="overflow">
                    <a:lnL w="25400">
                      <a:solidFill>
                        <a:srgbClr val="000000"/>
                      </a:solidFill>
                      <a:miter lim="400000"/>
                    </a:lnL>
                    <a:lnR w="25400">
                      <a:solidFill>
                        <a:srgbClr val="000000"/>
                      </a:solidFill>
                      <a:miter lim="400000"/>
                    </a:lnR>
                    <a:lnT w="6350">
                      <a:solidFill>
                        <a:srgbClr val="C8CACB"/>
                      </a:solidFill>
                      <a:miter lim="400000"/>
                    </a:lnT>
                    <a:lnB w="25400">
                      <a:solidFill>
                        <a:srgbClr val="000000"/>
                      </a:solidFill>
                      <a:miter lim="400000"/>
                    </a:lnB>
                    <a:noFill/>
                  </a:tcPr>
                </a:tc>
                <a:extLst>
                  <a:ext uri="{0D108BD9-81ED-4DB2-BD59-A6C34878D82A}">
                    <a16:rowId xmlns:a16="http://schemas.microsoft.com/office/drawing/2014/main" val="10011"/>
                  </a:ext>
                </a:extLst>
              </a:tr>
              <a:tr h="286642">
                <a:tc>
                  <a:txBody>
                    <a:bodyPr/>
                    <a:lstStyle/>
                    <a:p>
                      <a:pPr marL="149225" algn="l" defTabSz="457200">
                        <a:defRPr sz="1800"/>
                      </a:pPr>
                      <a:r>
                        <a:rPr sz="1600" b="1" i="1" dirty="0">
                          <a:solidFill>
                            <a:srgbClr val="2F2A2B"/>
                          </a:solidFill>
                          <a:latin typeface="Times New Roman"/>
                          <a:ea typeface="Times New Roman"/>
                          <a:cs typeface="Times New Roman"/>
                          <a:sym typeface="Times New Roman"/>
                        </a:rPr>
                        <a:t>Collaborations</a:t>
                      </a:r>
                    </a:p>
                  </a:txBody>
                  <a:tcPr marL="63500" marR="63500" marT="0" marB="0" anchor="ctr" horzOverflow="overflow">
                    <a:lnL w="25400">
                      <a:solidFill>
                        <a:srgbClr val="000000"/>
                      </a:solidFill>
                      <a:miter lim="400000"/>
                    </a:lnL>
                    <a:lnR w="25400">
                      <a:solidFill>
                        <a:srgbClr val="000000"/>
                      </a:solidFill>
                      <a:miter lim="400000"/>
                    </a:lnR>
                    <a:lnT w="25400">
                      <a:solidFill>
                        <a:srgbClr val="000000"/>
                      </a:solidFill>
                      <a:miter lim="400000"/>
                    </a:lnT>
                    <a:lnB w="6350">
                      <a:solidFill>
                        <a:srgbClr val="C8CACB"/>
                      </a:solidFill>
                      <a:miter lim="400000"/>
                    </a:lnB>
                    <a:noFill/>
                  </a:tcPr>
                </a:tc>
                <a:extLst>
                  <a:ext uri="{0D108BD9-81ED-4DB2-BD59-A6C34878D82A}">
                    <a16:rowId xmlns:a16="http://schemas.microsoft.com/office/drawing/2014/main" val="10012"/>
                  </a:ext>
                </a:extLst>
              </a:tr>
              <a:tr h="286642">
                <a:tc>
                  <a:txBody>
                    <a:bodyPr/>
                    <a:lstStyle/>
                    <a:p>
                      <a:pPr marL="288925" algn="l" defTabSz="457200">
                        <a:defRPr sz="1800"/>
                      </a:pPr>
                      <a:r>
                        <a:rPr sz="1600" i="1" dirty="0">
                          <a:solidFill>
                            <a:srgbClr val="2F2A2B"/>
                          </a:solidFill>
                          <a:latin typeface="Times New Roman"/>
                          <a:ea typeface="Times New Roman"/>
                          <a:cs typeface="Times New Roman"/>
                          <a:sym typeface="Times New Roman"/>
                        </a:rPr>
                        <a:t>The class of </a:t>
                      </a:r>
                      <a:r>
                        <a:rPr sz="1600" b="1" i="1" dirty="0">
                          <a:solidFill>
                            <a:srgbClr val="0070C0"/>
                          </a:solidFill>
                          <a:latin typeface="Times New Roman"/>
                          <a:ea typeface="Times New Roman"/>
                          <a:cs typeface="Times New Roman"/>
                          <a:sym typeface="Times New Roman"/>
                        </a:rPr>
                        <a:t>objects</a:t>
                      </a:r>
                      <a:r>
                        <a:rPr sz="1600" i="1" dirty="0">
                          <a:solidFill>
                            <a:srgbClr val="2F2A2B"/>
                          </a:solidFill>
                          <a:latin typeface="Times New Roman"/>
                          <a:ea typeface="Times New Roman"/>
                          <a:cs typeface="Times New Roman"/>
                          <a:sym typeface="Times New Roman"/>
                        </a:rPr>
                        <a:t> that the bag can contain</a:t>
                      </a:r>
                    </a:p>
                  </a:txBody>
                  <a:tcPr marL="63500" marR="63500" marT="0" marB="0" anchor="ctr" horzOverflow="overflow">
                    <a:lnL w="25400">
                      <a:solidFill>
                        <a:srgbClr val="000000"/>
                      </a:solidFill>
                      <a:miter lim="400000"/>
                    </a:lnL>
                    <a:lnR w="25400">
                      <a:solidFill>
                        <a:srgbClr val="000000"/>
                      </a:solidFill>
                      <a:miter lim="400000"/>
                    </a:lnR>
                    <a:lnT w="6350">
                      <a:solidFill>
                        <a:srgbClr val="C8CACB"/>
                      </a:solidFill>
                      <a:miter lim="400000"/>
                    </a:lnT>
                    <a:lnB w="6350">
                      <a:solidFill>
                        <a:srgbClr val="C8CACB"/>
                      </a:solidFill>
                      <a:miter lim="400000"/>
                    </a:lnB>
                    <a:noFill/>
                  </a:tcPr>
                </a:tc>
                <a:extLst>
                  <a:ext uri="{0D108BD9-81ED-4DB2-BD59-A6C34878D82A}">
                    <a16:rowId xmlns:a16="http://schemas.microsoft.com/office/drawing/2014/main" val="10013"/>
                  </a:ext>
                </a:extLst>
              </a:tr>
              <a:tr h="286642">
                <a:tc>
                  <a:txBody>
                    <a:bodyPr/>
                    <a:lstStyle/>
                    <a:p>
                      <a:pPr marL="288925" algn="l" defTabSz="457200">
                        <a:defRPr sz="1600" i="1">
                          <a:solidFill>
                            <a:srgbClr val="2F2A2B"/>
                          </a:solidFill>
                          <a:latin typeface="Times New Roman"/>
                          <a:ea typeface="Times New Roman"/>
                          <a:cs typeface="Times New Roman"/>
                          <a:sym typeface="Times New Roman"/>
                        </a:defRPr>
                      </a:pPr>
                      <a:endParaRPr dirty="0"/>
                    </a:p>
                  </a:txBody>
                  <a:tcPr marL="63500" marR="63500" marT="0" marB="0" anchor="ctr" horzOverflow="overflow">
                    <a:lnL w="25400">
                      <a:solidFill>
                        <a:srgbClr val="000000"/>
                      </a:solidFill>
                      <a:miter lim="400000"/>
                    </a:lnL>
                    <a:lnR w="25400">
                      <a:solidFill>
                        <a:srgbClr val="000000"/>
                      </a:solidFill>
                      <a:miter lim="400000"/>
                    </a:lnR>
                    <a:lnT w="6350">
                      <a:solidFill>
                        <a:srgbClr val="C8CACB"/>
                      </a:solidFill>
                      <a:miter lim="400000"/>
                    </a:lnT>
                    <a:lnB w="25400">
                      <a:solidFill>
                        <a:srgbClr val="000000"/>
                      </a:solidFill>
                      <a:miter lim="400000"/>
                    </a:lnB>
                    <a:noFill/>
                  </a:tcPr>
                </a:tc>
                <a:extLst>
                  <a:ext uri="{0D108BD9-81ED-4DB2-BD59-A6C34878D82A}">
                    <a16:rowId xmlns:a16="http://schemas.microsoft.com/office/drawing/2014/main" val="10014"/>
                  </a:ext>
                </a:extLst>
              </a:tr>
            </a:tbl>
          </a:graphicData>
        </a:graphic>
      </p:graphicFrame>
      <p:sp>
        <p:nvSpPr>
          <p:cNvPr id="2" name="Rectangle 1"/>
          <p:cNvSpPr/>
          <p:nvPr/>
        </p:nvSpPr>
        <p:spPr>
          <a:xfrm>
            <a:off x="815009" y="5860895"/>
            <a:ext cx="6462322" cy="307777"/>
          </a:xfrm>
          <a:prstGeom prst="rect">
            <a:avLst/>
          </a:prstGeom>
        </p:spPr>
        <p:txBody>
          <a:bodyPr wrap="square">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hlinkClick r:id="rId2"/>
              </a:rPr>
              <a:t>https://en.wikipedia.org/wiki/Class-responsibility-collaboration_card</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017731638"/>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itle 1"/>
          <p:cNvSpPr txBox="1">
            <a:spLocks noGrp="1"/>
          </p:cNvSpPr>
          <p:nvPr>
            <p:ph type="title"/>
          </p:nvPr>
        </p:nvSpPr>
        <p:spPr>
          <a:prstGeom prst="rect">
            <a:avLst/>
          </a:prstGeom>
        </p:spPr>
        <p:txBody>
          <a:bodyPr>
            <a:noAutofit/>
          </a:bodyPr>
          <a:lstStyle/>
          <a:p>
            <a:r>
              <a:rPr lang="en-US" sz="4000" dirty="0"/>
              <a:t>ADT | </a:t>
            </a:r>
            <a:r>
              <a:rPr sz="4000" dirty="0"/>
              <a:t>Observations</a:t>
            </a:r>
          </a:p>
        </p:txBody>
      </p:sp>
      <p:sp>
        <p:nvSpPr>
          <p:cNvPr id="105" name="Text Placeholder 2"/>
          <p:cNvSpPr txBox="1">
            <a:spLocks noGrp="1"/>
          </p:cNvSpPr>
          <p:nvPr>
            <p:ph type="body" idx="1"/>
          </p:nvPr>
        </p:nvSpPr>
        <p:spPr>
          <a:prstGeom prst="rect">
            <a:avLst/>
          </a:prstGeom>
        </p:spPr>
        <p:txBody>
          <a:bodyPr/>
          <a:lstStyle/>
          <a:p>
            <a:r>
              <a:rPr dirty="0">
                <a:solidFill>
                  <a:srgbClr val="007FA3"/>
                </a:solidFill>
                <a:latin typeface="Times New Roman"/>
                <a:ea typeface="Times New Roman"/>
                <a:cs typeface="Times New Roman"/>
                <a:sym typeface="Times New Roman"/>
              </a:rPr>
              <a:t>Must</a:t>
            </a:r>
            <a:r>
              <a:rPr dirty="0"/>
              <a:t> adhere to the specifications of the operations of ADT</a:t>
            </a:r>
            <a:endParaRPr lang="en-US" dirty="0"/>
          </a:p>
          <a:p>
            <a:pPr lvl="1"/>
            <a:r>
              <a:rPr lang="en-US" dirty="0"/>
              <a:t>Can </a:t>
            </a:r>
            <a:r>
              <a:rPr lang="en-US" dirty="0">
                <a:solidFill>
                  <a:srgbClr val="007FA3"/>
                </a:solidFill>
                <a:latin typeface="Times New Roman"/>
                <a:ea typeface="Times New Roman"/>
                <a:cs typeface="Times New Roman"/>
                <a:sym typeface="Times New Roman"/>
              </a:rPr>
              <a:t>only</a:t>
            </a:r>
            <a:r>
              <a:rPr lang="en-US" dirty="0"/>
              <a:t> perform tasks specific to ADT </a:t>
            </a:r>
            <a:endParaRPr dirty="0"/>
          </a:p>
          <a:p>
            <a:r>
              <a:rPr dirty="0">
                <a:solidFill>
                  <a:srgbClr val="007FA3"/>
                </a:solidFill>
                <a:latin typeface="Times New Roman"/>
                <a:ea typeface="Times New Roman"/>
                <a:cs typeface="Times New Roman"/>
              </a:rPr>
              <a:t>Cannot </a:t>
            </a:r>
            <a:r>
              <a:rPr dirty="0"/>
              <a:t>access data inside ADT without ADT operations</a:t>
            </a:r>
          </a:p>
          <a:p>
            <a:r>
              <a:rPr dirty="0"/>
              <a:t>Use the ADT, even if don’t know how data is stored</a:t>
            </a:r>
          </a:p>
          <a:p>
            <a:r>
              <a:rPr dirty="0"/>
              <a:t>Usable even with new implementation</a:t>
            </a:r>
          </a:p>
        </p:txBody>
      </p:sp>
    </p:spTree>
    <p:extLst>
      <p:ext uri="{BB962C8B-B14F-4D97-AF65-F5344CB8AC3E}">
        <p14:creationId xmlns:p14="http://schemas.microsoft.com/office/powerpoint/2010/main" val="3993435367"/>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itle 1"/>
          <p:cNvSpPr txBox="1">
            <a:spLocks noGrp="1"/>
          </p:cNvSpPr>
          <p:nvPr>
            <p:ph type="title"/>
          </p:nvPr>
        </p:nvSpPr>
        <p:spPr>
          <a:prstGeom prst="rect">
            <a:avLst/>
          </a:prstGeom>
        </p:spPr>
        <p:txBody>
          <a:bodyPr>
            <a:noAutofit/>
          </a:bodyPr>
          <a:lstStyle/>
          <a:p>
            <a:r>
              <a:rPr sz="4000" dirty="0"/>
              <a:t>Design Decision</a:t>
            </a:r>
          </a:p>
        </p:txBody>
      </p:sp>
      <p:sp>
        <p:nvSpPr>
          <p:cNvPr id="67" name="Content Placeholder 4"/>
          <p:cNvSpPr txBox="1">
            <a:spLocks noGrp="1"/>
          </p:cNvSpPr>
          <p:nvPr>
            <p:ph type="body" idx="1"/>
          </p:nvPr>
        </p:nvSpPr>
        <p:spPr>
          <a:prstGeom prst="rect">
            <a:avLst/>
          </a:prstGeom>
        </p:spPr>
        <p:txBody>
          <a:bodyPr/>
          <a:lstStyle/>
          <a:p>
            <a:pPr marL="101600" indent="0">
              <a:buNone/>
            </a:pPr>
            <a:r>
              <a:rPr lang="en-US" dirty="0"/>
              <a:t>How do we handle </a:t>
            </a:r>
            <a:r>
              <a:rPr dirty="0"/>
              <a:t>unusual conditions?</a:t>
            </a:r>
          </a:p>
          <a:p>
            <a:pPr lvl="1"/>
            <a:r>
              <a:rPr sz="2000" strike="sngStrike" dirty="0"/>
              <a:t>Assume it won’t happen</a:t>
            </a:r>
          </a:p>
          <a:p>
            <a:pPr lvl="1"/>
            <a:r>
              <a:rPr sz="2000" strike="sngStrike" dirty="0"/>
              <a:t>Ignore invalid situations</a:t>
            </a:r>
          </a:p>
          <a:p>
            <a:pPr lvl="1"/>
            <a:r>
              <a:rPr lang="en-US" sz="2000" b="1" dirty="0">
                <a:solidFill>
                  <a:srgbClr val="7030A0"/>
                </a:solidFill>
              </a:rPr>
              <a:t>What conditions are we talking about?</a:t>
            </a:r>
          </a:p>
          <a:p>
            <a:pPr lvl="1"/>
            <a:r>
              <a:rPr sz="2000" dirty="0">
                <a:solidFill>
                  <a:schemeClr val="tx1"/>
                </a:solidFill>
              </a:rPr>
              <a:t>Return value that signals a problem</a:t>
            </a:r>
          </a:p>
          <a:p>
            <a:pPr lvl="1"/>
            <a:r>
              <a:rPr sz="2000" dirty="0">
                <a:solidFill>
                  <a:schemeClr val="tx1"/>
                </a:solidFill>
              </a:rPr>
              <a:t>Return a Boolean</a:t>
            </a:r>
          </a:p>
          <a:p>
            <a:pPr lvl="1"/>
            <a:r>
              <a:rPr sz="2000" dirty="0">
                <a:solidFill>
                  <a:schemeClr val="tx1"/>
                </a:solidFill>
              </a:rPr>
              <a:t>Throw an exception</a:t>
            </a:r>
          </a:p>
        </p:txBody>
      </p:sp>
    </p:spTree>
    <p:extLst>
      <p:ext uri="{BB962C8B-B14F-4D97-AF65-F5344CB8AC3E}">
        <p14:creationId xmlns:p14="http://schemas.microsoft.com/office/powerpoint/2010/main" val="28908264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2"/>
          <p:cNvSpPr txBox="1">
            <a:spLocks noGrp="1"/>
          </p:cNvSpPr>
          <p:nvPr>
            <p:ph type="title"/>
          </p:nvPr>
        </p:nvSpPr>
        <p:spPr>
          <a:xfrm>
            <a:off x="443970" y="152400"/>
            <a:ext cx="8420630" cy="866842"/>
          </a:xfrm>
          <a:prstGeom prst="rect">
            <a:avLst/>
          </a:prstGeom>
        </p:spPr>
        <p:txBody>
          <a:bodyPr>
            <a:noAutofit/>
          </a:bodyPr>
          <a:lstStyle/>
          <a:p>
            <a:r>
              <a:rPr lang="en-US" sz="4000" b="0" dirty="0"/>
              <a:t>Course Overview</a:t>
            </a:r>
            <a:endParaRPr sz="4000" b="0" dirty="0"/>
          </a:p>
        </p:txBody>
      </p:sp>
      <p:sp>
        <p:nvSpPr>
          <p:cNvPr id="49" name="Content Placeholder 3"/>
          <p:cNvSpPr txBox="1">
            <a:spLocks noGrp="1"/>
          </p:cNvSpPr>
          <p:nvPr>
            <p:ph type="body" sz="half" idx="1"/>
          </p:nvPr>
        </p:nvSpPr>
        <p:spPr>
          <a:xfrm>
            <a:off x="443970" y="1056087"/>
            <a:ext cx="8153620" cy="5143991"/>
          </a:xfrm>
          <a:prstGeom prst="rect">
            <a:avLst/>
          </a:prstGeom>
        </p:spPr>
        <p:txBody>
          <a:bodyPr>
            <a:normAutofit fontScale="92500" lnSpcReduction="10000"/>
          </a:bodyPr>
          <a:lstStyle/>
          <a:p>
            <a:pPr marL="304800" lvl="1" indent="-203200">
              <a:buFont typeface="Arial"/>
              <a:buChar char="•"/>
            </a:pPr>
            <a:r>
              <a:rPr lang="en-US" sz="2600" dirty="0"/>
              <a:t>Syllabus</a:t>
            </a:r>
          </a:p>
          <a:p>
            <a:pPr marL="304800" lvl="1" indent="-203200">
              <a:buFont typeface="Arial"/>
              <a:buChar char="•"/>
            </a:pPr>
            <a:r>
              <a:rPr lang="en-US" sz="2600" dirty="0"/>
              <a:t>Course Schedule</a:t>
            </a:r>
          </a:p>
          <a:p>
            <a:pPr marL="304800" lvl="1" indent="-203200">
              <a:buFont typeface="Arial"/>
              <a:buChar char="•"/>
            </a:pPr>
            <a:r>
              <a:rPr lang="en-US" sz="2600" dirty="0"/>
              <a:t>Assignments &amp; Due Dates</a:t>
            </a:r>
          </a:p>
          <a:p>
            <a:pPr marL="304800" lvl="1" indent="-203200">
              <a:buFont typeface="Arial"/>
              <a:buChar char="•"/>
            </a:pPr>
            <a:r>
              <a:rPr lang="en-US" sz="2600" dirty="0"/>
              <a:t>Office Hours &amp; Virtual Office</a:t>
            </a:r>
          </a:p>
          <a:p>
            <a:pPr marL="304800" lvl="1" indent="-203200">
              <a:buFont typeface="Arial"/>
              <a:buChar char="•"/>
            </a:pPr>
            <a:r>
              <a:rPr lang="en-US" sz="2600" dirty="0"/>
              <a:t>Eclipse | JDK | JavaFX | Junit</a:t>
            </a:r>
          </a:p>
          <a:p>
            <a:pPr marL="304800" lvl="1" indent="-203200">
              <a:buFont typeface="Arial"/>
              <a:buChar char="•"/>
            </a:pPr>
            <a:r>
              <a:rPr lang="en-US" sz="2600" dirty="0"/>
              <a:t>Course Site | Blackboard</a:t>
            </a:r>
          </a:p>
          <a:p>
            <a:pPr marL="711200" lvl="2" indent="-203200">
              <a:buFont typeface="Arial"/>
              <a:buChar char="•"/>
            </a:pPr>
            <a:r>
              <a:rPr lang="en-US" sz="2200" dirty="0"/>
              <a:t>Course Content, Discussions, &amp; Course Mail</a:t>
            </a:r>
          </a:p>
          <a:p>
            <a:pPr marL="304800" lvl="1" indent="-203200">
              <a:buFont typeface="Arial"/>
              <a:buChar char="•"/>
            </a:pPr>
            <a:r>
              <a:rPr lang="en-US" sz="2600" dirty="0"/>
              <a:t>Ask Questions</a:t>
            </a:r>
          </a:p>
          <a:p>
            <a:pPr marL="711200" lvl="2" indent="-203200">
              <a:buFont typeface="Arial"/>
              <a:buChar char="•"/>
            </a:pPr>
            <a:r>
              <a:rPr lang="en-US" sz="2200" dirty="0"/>
              <a:t>See me sooner rather than later</a:t>
            </a:r>
          </a:p>
          <a:p>
            <a:pPr marL="711200" lvl="2" indent="-203200">
              <a:buFont typeface="Arial"/>
              <a:buChar char="•"/>
            </a:pPr>
            <a:r>
              <a:rPr lang="en-US" sz="2200" dirty="0"/>
              <a:t>Are you new to MC or Blackboard?</a:t>
            </a:r>
          </a:p>
          <a:p>
            <a:pPr marL="304800" lvl="1" indent="-203200">
              <a:buFont typeface="Arial"/>
              <a:buChar char="•"/>
            </a:pPr>
            <a:endParaRPr lang="en-US" dirty="0"/>
          </a:p>
        </p:txBody>
      </p:sp>
    </p:spTree>
    <p:extLst>
      <p:ext uri="{BB962C8B-B14F-4D97-AF65-F5344CB8AC3E}">
        <p14:creationId xmlns:p14="http://schemas.microsoft.com/office/powerpoint/2010/main" val="1198527753"/>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Activities</a:t>
            </a:r>
          </a:p>
        </p:txBody>
      </p:sp>
      <p:sp>
        <p:nvSpPr>
          <p:cNvPr id="3" name="Content Placeholder 2"/>
          <p:cNvSpPr>
            <a:spLocks noGrp="1"/>
          </p:cNvSpPr>
          <p:nvPr>
            <p:ph idx="1"/>
          </p:nvPr>
        </p:nvSpPr>
        <p:spPr/>
        <p:txBody>
          <a:bodyPr/>
          <a:lstStyle/>
          <a:p>
            <a:r>
              <a:rPr lang="en-US" dirty="0"/>
              <a:t>If you have time, get Activities 1 &amp; 2 (subsequent slides) to work</a:t>
            </a:r>
          </a:p>
        </p:txBody>
      </p:sp>
    </p:spTree>
    <p:extLst>
      <p:ext uri="{BB962C8B-B14F-4D97-AF65-F5344CB8AC3E}">
        <p14:creationId xmlns:p14="http://schemas.microsoft.com/office/powerpoint/2010/main" val="11462744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p:cNvSpPr/>
          <p:nvPr/>
        </p:nvSpPr>
        <p:spPr>
          <a:xfrm>
            <a:off x="6248467" y="1405466"/>
            <a:ext cx="2723058" cy="1270001"/>
          </a:xfrm>
          <a:prstGeom prst="rect">
            <a:avLst/>
          </a:prstGeom>
          <a:gradFill>
            <a:gsLst>
              <a:gs pos="0">
                <a:schemeClr val="accent4">
                  <a:hueOff val="-155063"/>
                  <a:lumOff val="44832"/>
                </a:schemeClr>
              </a:gs>
              <a:gs pos="35000">
                <a:srgbClr val="FEF7B7"/>
              </a:gs>
              <a:gs pos="100000">
                <a:schemeClr val="accent4">
                  <a:hueOff val="-178118"/>
                  <a:lumOff val="59630"/>
                </a:schemeClr>
              </a:gs>
            </a:gsLst>
            <a:lin ang="16200000"/>
          </a:gradFill>
          <a:ln>
            <a:solidFill>
              <a:srgbClr val="AEA600"/>
            </a:solidFill>
          </a:ln>
          <a:effectLst>
            <a:outerShdw blurRad="38100" dist="20000" dir="5400000" rotWithShape="0">
              <a:srgbClr val="000000">
                <a:alpha val="38000"/>
              </a:srgbClr>
            </a:outerShdw>
          </a:effectLst>
        </p:spPr>
        <p:txBody>
          <a:bodyPr lIns="45719" rIns="45719" anchor="ctr"/>
          <a:lstStyle/>
          <a:p>
            <a:endParaRPr/>
          </a:p>
        </p:txBody>
      </p:sp>
      <p:sp>
        <p:nvSpPr>
          <p:cNvPr id="78" name="Title 1"/>
          <p:cNvSpPr txBox="1">
            <a:spLocks noGrp="1"/>
          </p:cNvSpPr>
          <p:nvPr>
            <p:ph type="title"/>
          </p:nvPr>
        </p:nvSpPr>
        <p:spPr>
          <a:prstGeom prst="rect">
            <a:avLst/>
          </a:prstGeom>
        </p:spPr>
        <p:txBody>
          <a:bodyPr>
            <a:noAutofit/>
          </a:bodyPr>
          <a:lstStyle/>
          <a:p>
            <a:r>
              <a:rPr lang="en-US" b="0" dirty="0"/>
              <a:t>Activity 1 : Online Shopper </a:t>
            </a:r>
            <a:r>
              <a:rPr lang="en-US" sz="2800" b="0" dirty="0"/>
              <a:t>(ADT Bag)</a:t>
            </a:r>
            <a:endParaRPr sz="4800" b="0" dirty="0"/>
          </a:p>
        </p:txBody>
      </p:sp>
      <p:sp>
        <p:nvSpPr>
          <p:cNvPr id="80" name="/** A class that maintains a shopping cart for an online store. */…"/>
          <p:cNvSpPr txBox="1"/>
          <p:nvPr/>
        </p:nvSpPr>
        <p:spPr>
          <a:xfrm>
            <a:off x="201863" y="1043315"/>
            <a:ext cx="7704304" cy="511897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lnSpc>
                <a:spcPct val="90000"/>
              </a:lnSpc>
              <a:tabLst>
                <a:tab pos="342900" algn="l"/>
              </a:tabLst>
              <a:defRPr sz="1300">
                <a:solidFill>
                  <a:srgbClr val="008400"/>
                </a:solidFill>
                <a:latin typeface="Menlo"/>
                <a:ea typeface="Menlo"/>
                <a:cs typeface="Menlo"/>
                <a:sym typeface="Menlo"/>
              </a:defRPr>
            </a:pPr>
            <a:r>
              <a:rPr dirty="0"/>
              <a:t>/** A class that maintains a shopping cart for an online store.</a:t>
            </a:r>
            <a:r>
              <a:rPr dirty="0">
                <a:solidFill>
                  <a:srgbClr val="000000"/>
                </a:solidFill>
                <a:latin typeface="+mj-lt"/>
                <a:ea typeface="+mj-ea"/>
                <a:cs typeface="+mj-cs"/>
                <a:sym typeface="Helvetica"/>
              </a:rPr>
              <a:t> </a:t>
            </a:r>
            <a:r>
              <a:rPr dirty="0"/>
              <a:t>*/</a:t>
            </a:r>
            <a:endParaRPr dirty="0">
              <a:solidFill>
                <a:srgbClr val="000000"/>
              </a:solidFill>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solidFill>
                  <a:srgbClr val="BA2DA2"/>
                </a:solidFill>
              </a:rPr>
              <a:t>public</a:t>
            </a:r>
            <a:r>
              <a:rPr dirty="0"/>
              <a:t> </a:t>
            </a:r>
            <a:r>
              <a:rPr dirty="0">
                <a:solidFill>
                  <a:srgbClr val="BA2DA2"/>
                </a:solidFill>
              </a:rPr>
              <a:t>class</a:t>
            </a:r>
            <a:r>
              <a:rPr dirty="0"/>
              <a:t> </a:t>
            </a:r>
            <a:r>
              <a:rPr dirty="0" err="1"/>
              <a:t>OnlineShopper</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r>
              <a:rPr dirty="0">
                <a:solidFill>
                  <a:srgbClr val="BA2DA2"/>
                </a:solidFill>
              </a:rPr>
              <a:t>public</a:t>
            </a:r>
            <a:r>
              <a:rPr dirty="0"/>
              <a:t> </a:t>
            </a:r>
            <a:r>
              <a:rPr dirty="0">
                <a:solidFill>
                  <a:srgbClr val="BA2DA2"/>
                </a:solidFill>
              </a:rPr>
              <a:t>static</a:t>
            </a:r>
            <a:r>
              <a:rPr dirty="0"/>
              <a:t> </a:t>
            </a:r>
            <a:r>
              <a:rPr dirty="0">
                <a:solidFill>
                  <a:srgbClr val="BA2DA2"/>
                </a:solidFill>
              </a:rPr>
              <a:t>void</a:t>
            </a:r>
            <a:r>
              <a:rPr dirty="0"/>
              <a:t> main(String[] </a:t>
            </a:r>
            <a:r>
              <a:rPr dirty="0" err="1"/>
              <a:t>args</a:t>
            </a:r>
            <a:r>
              <a:rPr dirty="0"/>
              <a:t>) </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Item[] items = {</a:t>
            </a:r>
            <a:r>
              <a:rPr dirty="0">
                <a:solidFill>
                  <a:srgbClr val="BA2DA2"/>
                </a:solidFill>
              </a:rPr>
              <a:t>new</a:t>
            </a:r>
            <a:r>
              <a:rPr dirty="0"/>
              <a:t> Item(</a:t>
            </a:r>
            <a:r>
              <a:rPr dirty="0">
                <a:solidFill>
                  <a:srgbClr val="D12F1B"/>
                </a:solidFill>
              </a:rPr>
              <a:t>"Bird feeder"</a:t>
            </a:r>
            <a:r>
              <a:rPr dirty="0"/>
              <a:t>, </a:t>
            </a:r>
            <a:r>
              <a:rPr dirty="0">
                <a:solidFill>
                  <a:srgbClr val="272AD8"/>
                </a:solidFill>
              </a:rPr>
              <a:t>2050</a:t>
            </a:r>
            <a:r>
              <a:rPr dirty="0"/>
              <a:t>),</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r>
              <a:rPr dirty="0">
                <a:solidFill>
                  <a:srgbClr val="BA2DA2"/>
                </a:solidFill>
              </a:rPr>
              <a:t>new</a:t>
            </a:r>
            <a:r>
              <a:rPr dirty="0"/>
              <a:t> Item(</a:t>
            </a:r>
            <a:r>
              <a:rPr dirty="0">
                <a:solidFill>
                  <a:srgbClr val="D12F1B"/>
                </a:solidFill>
              </a:rPr>
              <a:t>"Squirrel guard"</a:t>
            </a:r>
            <a:r>
              <a:rPr dirty="0"/>
              <a:t>, </a:t>
            </a:r>
            <a:r>
              <a:rPr dirty="0">
                <a:solidFill>
                  <a:srgbClr val="272AD8"/>
                </a:solidFill>
              </a:rPr>
              <a:t>1547</a:t>
            </a:r>
            <a:r>
              <a:rPr dirty="0"/>
              <a:t>),</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r>
              <a:rPr dirty="0">
                <a:solidFill>
                  <a:srgbClr val="BA2DA2"/>
                </a:solidFill>
              </a:rPr>
              <a:t>new</a:t>
            </a:r>
            <a:r>
              <a:rPr dirty="0"/>
              <a:t> Item(</a:t>
            </a:r>
            <a:r>
              <a:rPr dirty="0">
                <a:solidFill>
                  <a:srgbClr val="D12F1B"/>
                </a:solidFill>
              </a:rPr>
              <a:t>"Bird bath"</a:t>
            </a:r>
            <a:r>
              <a:rPr dirty="0"/>
              <a:t>, </a:t>
            </a:r>
            <a:r>
              <a:rPr dirty="0">
                <a:solidFill>
                  <a:srgbClr val="272AD8"/>
                </a:solidFill>
              </a:rPr>
              <a:t>4499</a:t>
            </a:r>
            <a:r>
              <a:rPr dirty="0"/>
              <a:t>),</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r>
              <a:rPr dirty="0">
                <a:solidFill>
                  <a:srgbClr val="BA2DA2"/>
                </a:solidFill>
              </a:rPr>
              <a:t>new</a:t>
            </a:r>
            <a:r>
              <a:rPr dirty="0"/>
              <a:t> Item(</a:t>
            </a:r>
            <a:r>
              <a:rPr dirty="0">
                <a:solidFill>
                  <a:srgbClr val="D12F1B"/>
                </a:solidFill>
              </a:rPr>
              <a:t>"Sunflower seeds"</a:t>
            </a:r>
            <a:r>
              <a:rPr dirty="0"/>
              <a:t>, </a:t>
            </a:r>
            <a:r>
              <a:rPr dirty="0">
                <a:solidFill>
                  <a:srgbClr val="272AD8"/>
                </a:solidFill>
              </a:rPr>
              <a:t>1295</a:t>
            </a:r>
            <a:r>
              <a:rPr dirty="0"/>
              <a:t>)};</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r>
              <a:rPr dirty="0" err="1"/>
              <a:t>BagInterface</a:t>
            </a:r>
            <a:r>
              <a:rPr dirty="0"/>
              <a:t>&lt;Item&gt; </a:t>
            </a:r>
            <a:r>
              <a:rPr dirty="0" err="1"/>
              <a:t>shoppingCart</a:t>
            </a:r>
            <a:r>
              <a:rPr dirty="0"/>
              <a:t> = </a:t>
            </a:r>
            <a:r>
              <a:rPr dirty="0">
                <a:solidFill>
                  <a:srgbClr val="BA2DA2"/>
                </a:solidFill>
              </a:rPr>
              <a:t>new</a:t>
            </a:r>
            <a:r>
              <a:rPr dirty="0"/>
              <a:t> Bag&lt;&gt;();</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r>
              <a:rPr dirty="0">
                <a:solidFill>
                  <a:srgbClr val="BA2DA2"/>
                </a:solidFill>
              </a:rPr>
              <a:t>int</a:t>
            </a:r>
            <a:r>
              <a:rPr dirty="0"/>
              <a:t> </a:t>
            </a:r>
            <a:r>
              <a:rPr dirty="0" err="1"/>
              <a:t>totalCost</a:t>
            </a:r>
            <a:r>
              <a:rPr dirty="0"/>
              <a:t> = </a:t>
            </a:r>
            <a:r>
              <a:rPr dirty="0">
                <a:solidFill>
                  <a:srgbClr val="272AD8"/>
                </a:solidFill>
              </a:rPr>
              <a:t>0</a:t>
            </a:r>
            <a:r>
              <a:rPr dirty="0"/>
              <a:t>;</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 Statements that add selected items to the shopping cart:</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r>
              <a:rPr dirty="0">
                <a:solidFill>
                  <a:srgbClr val="BA2DA2"/>
                </a:solidFill>
              </a:rPr>
              <a:t>for</a:t>
            </a:r>
            <a:r>
              <a:rPr dirty="0"/>
              <a:t> (</a:t>
            </a:r>
            <a:r>
              <a:rPr dirty="0">
                <a:solidFill>
                  <a:srgbClr val="BA2DA2"/>
                </a:solidFill>
              </a:rPr>
              <a:t>int</a:t>
            </a:r>
            <a:r>
              <a:rPr dirty="0"/>
              <a:t> index = </a:t>
            </a:r>
            <a:r>
              <a:rPr dirty="0">
                <a:solidFill>
                  <a:srgbClr val="272AD8"/>
                </a:solidFill>
              </a:rPr>
              <a:t>0</a:t>
            </a:r>
            <a:r>
              <a:rPr dirty="0"/>
              <a:t>; index &lt; </a:t>
            </a:r>
            <a:r>
              <a:rPr dirty="0" err="1"/>
              <a:t>items.length</a:t>
            </a:r>
            <a:r>
              <a:rPr dirty="0"/>
              <a:t>; index++)</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Item </a:t>
            </a:r>
            <a:r>
              <a:rPr dirty="0" err="1"/>
              <a:t>nextItem</a:t>
            </a:r>
            <a:r>
              <a:rPr dirty="0"/>
              <a:t> = items[index]; </a:t>
            </a:r>
            <a:r>
              <a:rPr dirty="0">
                <a:solidFill>
                  <a:srgbClr val="008400"/>
                </a:solidFill>
              </a:rPr>
              <a:t>// Simulate getting item from shopper</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r>
              <a:rPr dirty="0" err="1"/>
              <a:t>shoppingCart.add</a:t>
            </a:r>
            <a:r>
              <a:rPr dirty="0"/>
              <a:t>(</a:t>
            </a:r>
            <a:r>
              <a:rPr dirty="0" err="1"/>
              <a:t>nextItem</a:t>
            </a:r>
            <a:r>
              <a:rPr dirty="0"/>
              <a:t>);</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r>
              <a:rPr dirty="0" err="1"/>
              <a:t>totalCost</a:t>
            </a:r>
            <a:r>
              <a:rPr dirty="0"/>
              <a:t> = </a:t>
            </a:r>
            <a:r>
              <a:rPr dirty="0" err="1"/>
              <a:t>totalCost</a:t>
            </a:r>
            <a:r>
              <a:rPr dirty="0"/>
              <a:t> + </a:t>
            </a:r>
            <a:r>
              <a:rPr dirty="0" err="1"/>
              <a:t>nextItem.getPrice</a:t>
            </a:r>
            <a:r>
              <a:rPr dirty="0"/>
              <a:t>();  </a:t>
            </a:r>
            <a:endParaRPr dirty="0">
              <a:latin typeface="+mj-lt"/>
              <a:ea typeface="+mj-ea"/>
              <a:cs typeface="+mj-cs"/>
              <a:sym typeface="Helvetica"/>
            </a:endParaRPr>
          </a:p>
          <a:p>
            <a:pPr defTabSz="344804">
              <a:lnSpc>
                <a:spcPct val="90000"/>
              </a:lnSpc>
              <a:tabLst>
                <a:tab pos="342900" algn="l"/>
              </a:tabLst>
              <a:defRPr sz="1300">
                <a:solidFill>
                  <a:srgbClr val="008400"/>
                </a:solidFill>
                <a:latin typeface="Menlo"/>
                <a:ea typeface="Menlo"/>
                <a:cs typeface="Menlo"/>
                <a:sym typeface="Menlo"/>
              </a:defRPr>
            </a:pPr>
            <a:r>
              <a:rPr dirty="0">
                <a:solidFill>
                  <a:srgbClr val="000000"/>
                </a:solidFill>
              </a:rPr>
              <a:t>      } </a:t>
            </a:r>
            <a:r>
              <a:rPr dirty="0"/>
              <a:t>// end for</a:t>
            </a:r>
            <a:endParaRPr dirty="0">
              <a:solidFill>
                <a:srgbClr val="000000"/>
              </a:solidFill>
              <a:latin typeface="+mj-lt"/>
              <a:ea typeface="+mj-ea"/>
              <a:cs typeface="+mj-cs"/>
              <a:sym typeface="Helvetica"/>
            </a:endParaRPr>
          </a:p>
          <a:p>
            <a:pPr defTabSz="344804">
              <a:lnSpc>
                <a:spcPct val="90000"/>
              </a:lnSpc>
              <a:tabLst>
                <a:tab pos="342900" algn="l"/>
              </a:tabLst>
              <a:defRPr sz="1300">
                <a:latin typeface="+mj-lt"/>
                <a:ea typeface="+mj-ea"/>
                <a:cs typeface="+mj-cs"/>
                <a:sym typeface="Helvetica"/>
              </a:defRPr>
            </a:pPr>
            <a:endParaRPr dirty="0">
              <a:solidFill>
                <a:srgbClr val="000000"/>
              </a:solidFill>
              <a:latin typeface="+mj-lt"/>
              <a:ea typeface="+mj-ea"/>
              <a:cs typeface="+mj-cs"/>
              <a:sym typeface="Helvetica"/>
            </a:endParaRPr>
          </a:p>
          <a:p>
            <a:pPr defTabSz="344804">
              <a:lnSpc>
                <a:spcPct val="90000"/>
              </a:lnSpc>
              <a:tabLst>
                <a:tab pos="342900" algn="l"/>
              </a:tabLst>
              <a:defRPr sz="1300">
                <a:solidFill>
                  <a:srgbClr val="008400"/>
                </a:solidFill>
                <a:latin typeface="Menlo"/>
                <a:ea typeface="Menlo"/>
                <a:cs typeface="Menlo"/>
                <a:sym typeface="Menlo"/>
              </a:defRPr>
            </a:pPr>
            <a:r>
              <a:rPr dirty="0">
                <a:solidFill>
                  <a:srgbClr val="000000"/>
                </a:solidFill>
              </a:rPr>
              <a:t>      </a:t>
            </a:r>
            <a:r>
              <a:rPr dirty="0"/>
              <a:t>// Simulate checkout</a:t>
            </a:r>
            <a:endParaRPr dirty="0">
              <a:solidFill>
                <a:srgbClr val="000000"/>
              </a:solidFill>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r>
              <a:rPr dirty="0">
                <a:solidFill>
                  <a:srgbClr val="BA2DA2"/>
                </a:solidFill>
              </a:rPr>
              <a:t>while</a:t>
            </a:r>
            <a:r>
              <a:rPr dirty="0"/>
              <a:t> (!</a:t>
            </a:r>
            <a:r>
              <a:rPr dirty="0" err="1"/>
              <a:t>shoppingCart.isEmpty</a:t>
            </a:r>
            <a:r>
              <a:rPr dirty="0"/>
              <a:t>())</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r>
              <a:rPr dirty="0" err="1"/>
              <a:t>System.out.println</a:t>
            </a:r>
            <a:r>
              <a:rPr dirty="0"/>
              <a:t>(</a:t>
            </a:r>
            <a:r>
              <a:rPr dirty="0" err="1"/>
              <a:t>shoppingCart.remove</a:t>
            </a:r>
            <a:r>
              <a:rPr dirty="0"/>
              <a:t>());</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r>
              <a:rPr dirty="0" err="1"/>
              <a:t>System.out.println</a:t>
            </a:r>
            <a:r>
              <a:rPr dirty="0"/>
              <a:t>(</a:t>
            </a:r>
            <a:r>
              <a:rPr dirty="0">
                <a:solidFill>
                  <a:srgbClr val="D12F1B"/>
                </a:solidFill>
              </a:rPr>
              <a:t>"Total cost: "</a:t>
            </a:r>
            <a:r>
              <a:rPr dirty="0"/>
              <a:t> + </a:t>
            </a:r>
            <a:r>
              <a:rPr dirty="0">
                <a:solidFill>
                  <a:srgbClr val="D12F1B"/>
                </a:solidFill>
              </a:rPr>
              <a:t>"\t$"</a:t>
            </a:r>
            <a:r>
              <a:rPr dirty="0"/>
              <a:t> + </a:t>
            </a:r>
            <a:r>
              <a:rPr dirty="0" err="1"/>
              <a:t>totalCost</a:t>
            </a:r>
            <a:r>
              <a:rPr dirty="0"/>
              <a:t> / </a:t>
            </a:r>
            <a:r>
              <a:rPr dirty="0">
                <a:solidFill>
                  <a:srgbClr val="272AD8"/>
                </a:solidFill>
              </a:rPr>
              <a:t>100</a:t>
            </a:r>
            <a:r>
              <a:rPr dirty="0"/>
              <a:t> + </a:t>
            </a:r>
            <a:r>
              <a:rPr dirty="0">
                <a:solidFill>
                  <a:srgbClr val="D12F1B"/>
                </a:solidFill>
              </a:rPr>
              <a:t>"."</a:t>
            </a:r>
            <a:r>
              <a:rPr dirty="0"/>
              <a:t> +</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r>
              <a:rPr dirty="0" err="1"/>
              <a:t>totalCost</a:t>
            </a:r>
            <a:r>
              <a:rPr dirty="0"/>
              <a:t> % </a:t>
            </a:r>
            <a:r>
              <a:rPr dirty="0">
                <a:solidFill>
                  <a:srgbClr val="272AD8"/>
                </a:solidFill>
              </a:rPr>
              <a:t>100</a:t>
            </a:r>
            <a:r>
              <a:rPr dirty="0"/>
              <a:t>);</a:t>
            </a:r>
            <a:endParaRPr dirty="0">
              <a:latin typeface="+mj-lt"/>
              <a:ea typeface="+mj-ea"/>
              <a:cs typeface="+mj-cs"/>
              <a:sym typeface="Helvetica"/>
            </a:endParaRPr>
          </a:p>
          <a:p>
            <a:pPr defTabSz="344804">
              <a:lnSpc>
                <a:spcPct val="90000"/>
              </a:lnSpc>
              <a:tabLst>
                <a:tab pos="342900" algn="l"/>
              </a:tabLst>
              <a:defRPr sz="1300">
                <a:solidFill>
                  <a:srgbClr val="008400"/>
                </a:solidFill>
                <a:latin typeface="Menlo"/>
                <a:ea typeface="Menlo"/>
                <a:cs typeface="Menlo"/>
                <a:sym typeface="Menlo"/>
              </a:defRPr>
            </a:pPr>
            <a:r>
              <a:rPr dirty="0">
                <a:solidFill>
                  <a:srgbClr val="000000"/>
                </a:solidFill>
              </a:rPr>
              <a:t>	} </a:t>
            </a:r>
            <a:r>
              <a:rPr dirty="0"/>
              <a:t>// end main</a:t>
            </a:r>
            <a:endParaRPr dirty="0">
              <a:solidFill>
                <a:srgbClr val="000000"/>
              </a:solidFill>
              <a:latin typeface="+mj-lt"/>
              <a:ea typeface="+mj-ea"/>
              <a:cs typeface="+mj-cs"/>
              <a:sym typeface="Helvetica"/>
            </a:endParaRPr>
          </a:p>
          <a:p>
            <a:pPr defTabSz="344804">
              <a:lnSpc>
                <a:spcPct val="90000"/>
              </a:lnSpc>
              <a:tabLst>
                <a:tab pos="342900" algn="l"/>
              </a:tabLst>
              <a:defRPr sz="1300">
                <a:solidFill>
                  <a:srgbClr val="008400"/>
                </a:solidFill>
                <a:latin typeface="Menlo"/>
                <a:ea typeface="Menlo"/>
                <a:cs typeface="Menlo"/>
                <a:sym typeface="Menlo"/>
              </a:defRPr>
            </a:pPr>
            <a:r>
              <a:rPr dirty="0">
                <a:solidFill>
                  <a:srgbClr val="000000"/>
                </a:solidFill>
              </a:rPr>
              <a:t>} </a:t>
            </a:r>
            <a:r>
              <a:rPr dirty="0"/>
              <a:t>// end </a:t>
            </a:r>
            <a:r>
              <a:rPr dirty="0" err="1"/>
              <a:t>OnlineShopper</a:t>
            </a:r>
            <a:endParaRPr dirty="0">
              <a:solidFill>
                <a:srgbClr val="000000"/>
              </a:solidFill>
              <a:latin typeface="+mj-lt"/>
              <a:ea typeface="+mj-ea"/>
              <a:cs typeface="+mj-cs"/>
              <a:sym typeface="Helvetica"/>
            </a:endParaRPr>
          </a:p>
        </p:txBody>
      </p:sp>
      <p:sp>
        <p:nvSpPr>
          <p:cNvPr id="81" name="Sunflower seeds $12.95…"/>
          <p:cNvSpPr txBox="1"/>
          <p:nvPr/>
        </p:nvSpPr>
        <p:spPr>
          <a:xfrm>
            <a:off x="6251295" y="1700530"/>
            <a:ext cx="2717401" cy="980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defTabSz="344804">
              <a:tabLst>
                <a:tab pos="342900" algn="l"/>
              </a:tabLst>
              <a:defRPr sz="1200" b="1">
                <a:latin typeface="Courier New"/>
                <a:ea typeface="Courier New"/>
                <a:cs typeface="Courier New"/>
                <a:sym typeface="Courier New"/>
              </a:defRPr>
            </a:pPr>
            <a:r>
              <a:t> Sunflower seeds $12.95</a:t>
            </a:r>
          </a:p>
          <a:p>
            <a:pPr defTabSz="344804">
              <a:tabLst>
                <a:tab pos="342900" algn="l"/>
              </a:tabLst>
              <a:defRPr sz="1200" b="1">
                <a:latin typeface="Courier New"/>
                <a:ea typeface="Courier New"/>
                <a:cs typeface="Courier New"/>
                <a:sym typeface="Courier New"/>
              </a:defRPr>
            </a:pPr>
            <a:r>
              <a:t> Bird bath	    $44.99</a:t>
            </a:r>
          </a:p>
          <a:p>
            <a:pPr defTabSz="344804">
              <a:tabLst>
                <a:tab pos="342900" algn="l"/>
              </a:tabLst>
              <a:defRPr sz="1200" b="1">
                <a:latin typeface="Courier New"/>
                <a:ea typeface="Courier New"/>
                <a:cs typeface="Courier New"/>
                <a:sym typeface="Courier New"/>
              </a:defRPr>
            </a:pPr>
            <a:r>
              <a:t> Squirrel guard	 $15.47</a:t>
            </a:r>
          </a:p>
          <a:p>
            <a:pPr defTabSz="344804">
              <a:tabLst>
                <a:tab pos="342900" algn="l"/>
              </a:tabLst>
              <a:defRPr sz="1200" b="1">
                <a:latin typeface="Courier New"/>
                <a:ea typeface="Courier New"/>
                <a:cs typeface="Courier New"/>
                <a:sym typeface="Courier New"/>
              </a:defRPr>
            </a:pPr>
            <a:r>
              <a:t> Bird feeder	    $20.50</a:t>
            </a:r>
          </a:p>
          <a:p>
            <a:pPr defTabSz="344804">
              <a:tabLst>
                <a:tab pos="342900" algn="l"/>
              </a:tabLst>
              <a:defRPr sz="1200" b="1">
                <a:latin typeface="Courier New"/>
                <a:ea typeface="Courier New"/>
                <a:cs typeface="Courier New"/>
                <a:sym typeface="Courier New"/>
              </a:defRPr>
            </a:pPr>
            <a:r>
              <a:t> Total cost: 	 $93.91</a:t>
            </a:r>
          </a:p>
        </p:txBody>
      </p:sp>
      <p:sp>
        <p:nvSpPr>
          <p:cNvPr id="82" name="Program Output"/>
          <p:cNvSpPr txBox="1"/>
          <p:nvPr/>
        </p:nvSpPr>
        <p:spPr>
          <a:xfrm>
            <a:off x="6362401" y="1400704"/>
            <a:ext cx="1418455" cy="517424"/>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i="1"/>
            </a:lvl1pPr>
          </a:lstStyle>
          <a:p>
            <a:r>
              <a:t>Program Output</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itle 1"/>
          <p:cNvSpPr txBox="1">
            <a:spLocks noGrp="1"/>
          </p:cNvSpPr>
          <p:nvPr>
            <p:ph type="title"/>
          </p:nvPr>
        </p:nvSpPr>
        <p:spPr>
          <a:xfrm>
            <a:off x="443971" y="113771"/>
            <a:ext cx="8229601" cy="860316"/>
          </a:xfrm>
          <a:prstGeom prst="rect">
            <a:avLst/>
          </a:prstGeom>
        </p:spPr>
        <p:txBody>
          <a:bodyPr>
            <a:normAutofit fontScale="90000"/>
          </a:bodyPr>
          <a:lstStyle/>
          <a:p>
            <a:r>
              <a:rPr lang="en-US" sz="4800" b="0" dirty="0"/>
              <a:t>Activity 2: </a:t>
            </a:r>
            <a:r>
              <a:rPr sz="4800" b="0" dirty="0"/>
              <a:t>A Piggy Bank</a:t>
            </a:r>
            <a:r>
              <a:rPr lang="en-US" sz="4800" b="0" dirty="0"/>
              <a:t> (1 of 3)</a:t>
            </a:r>
            <a:endParaRPr sz="4800" b="0" dirty="0"/>
          </a:p>
        </p:txBody>
      </p:sp>
      <p:sp>
        <p:nvSpPr>
          <p:cNvPr id="86" name="/** A class that implements a piggy bank by using a bag. */…"/>
          <p:cNvSpPr txBox="1"/>
          <p:nvPr/>
        </p:nvSpPr>
        <p:spPr>
          <a:xfrm>
            <a:off x="543577" y="974086"/>
            <a:ext cx="6353880" cy="493742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lnSpc>
                <a:spcPct val="90000"/>
              </a:lnSpc>
              <a:tabLst>
                <a:tab pos="342900" algn="l"/>
              </a:tabLst>
              <a:defRPr>
                <a:solidFill>
                  <a:srgbClr val="008400"/>
                </a:solidFill>
                <a:latin typeface="Menlo"/>
                <a:ea typeface="Menlo"/>
                <a:cs typeface="Menlo"/>
                <a:sym typeface="Menlo"/>
              </a:defRPr>
            </a:pPr>
            <a:r>
              <a:rPr dirty="0"/>
              <a:t>/**</a:t>
            </a:r>
            <a:r>
              <a:rPr dirty="0">
                <a:solidFill>
                  <a:srgbClr val="000000"/>
                </a:solidFill>
                <a:latin typeface="+mj-lt"/>
                <a:ea typeface="+mj-ea"/>
                <a:cs typeface="+mj-cs"/>
                <a:sym typeface="Helvetica"/>
              </a:rPr>
              <a:t> </a:t>
            </a:r>
            <a:r>
              <a:rPr dirty="0"/>
              <a:t>A class that implements a piggy bank by using a bag.</a:t>
            </a:r>
            <a:r>
              <a:rPr dirty="0">
                <a:solidFill>
                  <a:srgbClr val="000000"/>
                </a:solidFill>
                <a:latin typeface="+mj-lt"/>
                <a:ea typeface="+mj-ea"/>
                <a:cs typeface="+mj-cs"/>
                <a:sym typeface="Helvetica"/>
              </a:rPr>
              <a:t> </a:t>
            </a:r>
            <a:r>
              <a:rPr dirty="0"/>
              <a:t>*/</a:t>
            </a:r>
            <a:endParaRPr dirty="0">
              <a:solidFill>
                <a:srgbClr val="000000"/>
              </a:solidFill>
              <a:latin typeface="+mj-lt"/>
              <a:ea typeface="+mj-ea"/>
              <a:cs typeface="+mj-cs"/>
              <a:sym typeface="Helvetica"/>
            </a:endParaRPr>
          </a:p>
          <a:p>
            <a:pPr defTabSz="344804">
              <a:lnSpc>
                <a:spcPct val="90000"/>
              </a:lnSpc>
              <a:tabLst>
                <a:tab pos="342900" algn="l"/>
              </a:tabLst>
              <a:defRPr>
                <a:latin typeface="Menlo"/>
                <a:ea typeface="Menlo"/>
                <a:cs typeface="Menlo"/>
                <a:sym typeface="Menlo"/>
              </a:defRPr>
            </a:pPr>
            <a:r>
              <a:rPr dirty="0">
                <a:solidFill>
                  <a:srgbClr val="BA2DA2"/>
                </a:solidFill>
              </a:rPr>
              <a:t>public</a:t>
            </a:r>
            <a:r>
              <a:rPr dirty="0"/>
              <a:t> </a:t>
            </a:r>
            <a:r>
              <a:rPr dirty="0">
                <a:solidFill>
                  <a:srgbClr val="BA2DA2"/>
                </a:solidFill>
              </a:rPr>
              <a:t>class</a:t>
            </a:r>
            <a:r>
              <a:rPr dirty="0"/>
              <a:t> </a:t>
            </a:r>
            <a:r>
              <a:rPr dirty="0" err="1"/>
              <a:t>PiggyBank</a:t>
            </a:r>
            <a:endParaRPr dirty="0">
              <a:latin typeface="+mj-lt"/>
              <a:ea typeface="+mj-ea"/>
              <a:cs typeface="+mj-cs"/>
              <a:sym typeface="Helvetica"/>
            </a:endParaRPr>
          </a:p>
          <a:p>
            <a:pPr defTabSz="344804">
              <a:lnSpc>
                <a:spcPct val="90000"/>
              </a:lnSpc>
              <a:tabLst>
                <a:tab pos="342900" algn="l"/>
              </a:tabLst>
              <a:defRPr>
                <a:latin typeface="Menlo"/>
                <a:ea typeface="Menlo"/>
                <a:cs typeface="Menlo"/>
                <a:sym typeface="Menlo"/>
              </a:defRPr>
            </a:pPr>
            <a:r>
              <a:rPr dirty="0"/>
              <a:t>{</a:t>
            </a:r>
            <a:endParaRPr dirty="0">
              <a:latin typeface="+mj-lt"/>
              <a:ea typeface="+mj-ea"/>
              <a:cs typeface="+mj-cs"/>
              <a:sym typeface="Helvetica"/>
            </a:endParaRPr>
          </a:p>
          <a:p>
            <a:pPr defTabSz="344804">
              <a:lnSpc>
                <a:spcPct val="90000"/>
              </a:lnSpc>
              <a:tabLst>
                <a:tab pos="342900" algn="l"/>
              </a:tabLst>
              <a:defRPr>
                <a:latin typeface="Menlo"/>
                <a:ea typeface="Menlo"/>
                <a:cs typeface="Menlo"/>
                <a:sym typeface="Menlo"/>
              </a:defRPr>
            </a:pPr>
            <a:r>
              <a:rPr dirty="0"/>
              <a:t>	</a:t>
            </a:r>
            <a:r>
              <a:rPr dirty="0">
                <a:solidFill>
                  <a:srgbClr val="BA2DA2"/>
                </a:solidFill>
              </a:rPr>
              <a:t>private</a:t>
            </a:r>
            <a:r>
              <a:rPr dirty="0"/>
              <a:t> </a:t>
            </a:r>
            <a:r>
              <a:rPr dirty="0" err="1"/>
              <a:t>BagInterface</a:t>
            </a:r>
            <a:r>
              <a:rPr dirty="0"/>
              <a:t>&lt;Coin&gt; coins;</a:t>
            </a:r>
            <a:endParaRPr dirty="0">
              <a:latin typeface="+mj-lt"/>
              <a:ea typeface="+mj-ea"/>
              <a:cs typeface="+mj-cs"/>
              <a:sym typeface="Helvetica"/>
            </a:endParaRPr>
          </a:p>
          <a:p>
            <a:pPr defTabSz="344804">
              <a:lnSpc>
                <a:spcPct val="90000"/>
              </a:lnSpc>
              <a:tabLst>
                <a:tab pos="342900" algn="l"/>
              </a:tabLst>
              <a:defRPr>
                <a:latin typeface="+mj-lt"/>
                <a:ea typeface="+mj-ea"/>
                <a:cs typeface="+mj-cs"/>
                <a:sym typeface="Helvetica"/>
              </a:defRPr>
            </a:pPr>
            <a:endParaRPr dirty="0">
              <a:latin typeface="+mj-lt"/>
              <a:ea typeface="+mj-ea"/>
              <a:cs typeface="+mj-cs"/>
              <a:sym typeface="Helvetica"/>
            </a:endParaRPr>
          </a:p>
          <a:p>
            <a:pPr defTabSz="344804">
              <a:lnSpc>
                <a:spcPct val="90000"/>
              </a:lnSpc>
              <a:tabLst>
                <a:tab pos="342900" algn="l"/>
              </a:tabLst>
              <a:defRPr>
                <a:latin typeface="Menlo"/>
                <a:ea typeface="Menlo"/>
                <a:cs typeface="Menlo"/>
                <a:sym typeface="Menlo"/>
              </a:defRPr>
            </a:pPr>
            <a:r>
              <a:rPr dirty="0"/>
              <a:t>	</a:t>
            </a:r>
            <a:r>
              <a:rPr dirty="0">
                <a:solidFill>
                  <a:srgbClr val="BA2DA2"/>
                </a:solidFill>
              </a:rPr>
              <a:t>public</a:t>
            </a:r>
            <a:r>
              <a:rPr dirty="0"/>
              <a:t> </a:t>
            </a:r>
            <a:r>
              <a:rPr dirty="0" err="1"/>
              <a:t>PiggyBank</a:t>
            </a:r>
            <a:r>
              <a:rPr dirty="0"/>
              <a:t>() </a:t>
            </a:r>
            <a:endParaRPr dirty="0">
              <a:latin typeface="+mj-lt"/>
              <a:ea typeface="+mj-ea"/>
              <a:cs typeface="+mj-cs"/>
              <a:sym typeface="Helvetica"/>
            </a:endParaRPr>
          </a:p>
          <a:p>
            <a:pPr defTabSz="344804">
              <a:lnSpc>
                <a:spcPct val="90000"/>
              </a:lnSpc>
              <a:tabLst>
                <a:tab pos="342900" algn="l"/>
              </a:tabLst>
              <a:defRPr>
                <a:latin typeface="Menlo"/>
                <a:ea typeface="Menlo"/>
                <a:cs typeface="Menlo"/>
                <a:sym typeface="Menlo"/>
              </a:defRPr>
            </a:pPr>
            <a:r>
              <a:rPr dirty="0"/>
              <a:t>	{</a:t>
            </a:r>
            <a:endParaRPr dirty="0">
              <a:latin typeface="+mj-lt"/>
              <a:ea typeface="+mj-ea"/>
              <a:cs typeface="+mj-cs"/>
              <a:sym typeface="Helvetica"/>
            </a:endParaRPr>
          </a:p>
          <a:p>
            <a:pPr defTabSz="344804">
              <a:lnSpc>
                <a:spcPct val="90000"/>
              </a:lnSpc>
              <a:tabLst>
                <a:tab pos="342900" algn="l"/>
              </a:tabLst>
              <a:defRPr>
                <a:latin typeface="Menlo"/>
                <a:ea typeface="Menlo"/>
                <a:cs typeface="Menlo"/>
                <a:sym typeface="Menlo"/>
              </a:defRPr>
            </a:pPr>
            <a:r>
              <a:rPr dirty="0"/>
              <a:t>		coins = </a:t>
            </a:r>
            <a:r>
              <a:rPr dirty="0">
                <a:solidFill>
                  <a:srgbClr val="BA2DA2"/>
                </a:solidFill>
              </a:rPr>
              <a:t>new</a:t>
            </a:r>
            <a:r>
              <a:rPr dirty="0"/>
              <a:t> </a:t>
            </a:r>
            <a:r>
              <a:rPr dirty="0" err="1"/>
              <a:t>ArrayBag</a:t>
            </a:r>
            <a:r>
              <a:rPr dirty="0"/>
              <a:t>&lt;&gt;();</a:t>
            </a:r>
            <a:endParaRPr dirty="0">
              <a:latin typeface="+mj-lt"/>
              <a:ea typeface="+mj-ea"/>
              <a:cs typeface="+mj-cs"/>
              <a:sym typeface="Helvetica"/>
            </a:endParaRPr>
          </a:p>
          <a:p>
            <a:pPr defTabSz="344804">
              <a:lnSpc>
                <a:spcPct val="90000"/>
              </a:lnSpc>
              <a:tabLst>
                <a:tab pos="342900" algn="l"/>
              </a:tabLst>
              <a:defRPr>
                <a:solidFill>
                  <a:srgbClr val="008400"/>
                </a:solidFill>
                <a:latin typeface="Menlo"/>
                <a:ea typeface="Menlo"/>
                <a:cs typeface="Menlo"/>
                <a:sym typeface="Menlo"/>
              </a:defRPr>
            </a:pPr>
            <a:r>
              <a:rPr dirty="0">
                <a:solidFill>
                  <a:srgbClr val="000000"/>
                </a:solidFill>
              </a:rPr>
              <a:t>	} </a:t>
            </a:r>
            <a:r>
              <a:rPr dirty="0"/>
              <a:t>// end default constructor</a:t>
            </a:r>
            <a:endParaRPr dirty="0">
              <a:solidFill>
                <a:srgbClr val="000000"/>
              </a:solidFill>
              <a:latin typeface="+mj-lt"/>
              <a:ea typeface="+mj-ea"/>
              <a:cs typeface="+mj-cs"/>
              <a:sym typeface="Helvetica"/>
            </a:endParaRPr>
          </a:p>
          <a:p>
            <a:pPr defTabSz="344804">
              <a:lnSpc>
                <a:spcPct val="90000"/>
              </a:lnSpc>
              <a:tabLst>
                <a:tab pos="342900" algn="l"/>
              </a:tabLst>
              <a:defRPr>
                <a:latin typeface="+mj-lt"/>
                <a:ea typeface="+mj-ea"/>
                <a:cs typeface="+mj-cs"/>
                <a:sym typeface="Helvetica"/>
              </a:defRPr>
            </a:pPr>
            <a:endParaRPr dirty="0">
              <a:solidFill>
                <a:srgbClr val="000000"/>
              </a:solidFill>
              <a:latin typeface="+mj-lt"/>
              <a:ea typeface="+mj-ea"/>
              <a:cs typeface="+mj-cs"/>
              <a:sym typeface="Helvetica"/>
            </a:endParaRPr>
          </a:p>
          <a:p>
            <a:pPr defTabSz="344804">
              <a:lnSpc>
                <a:spcPct val="90000"/>
              </a:lnSpc>
              <a:tabLst>
                <a:tab pos="342900" algn="l"/>
              </a:tabLst>
              <a:defRPr>
                <a:latin typeface="Menlo"/>
                <a:ea typeface="Menlo"/>
                <a:cs typeface="Menlo"/>
                <a:sym typeface="Menlo"/>
              </a:defRPr>
            </a:pPr>
            <a:r>
              <a:rPr dirty="0"/>
              <a:t>	</a:t>
            </a:r>
            <a:r>
              <a:rPr dirty="0">
                <a:solidFill>
                  <a:srgbClr val="BA2DA2"/>
                </a:solidFill>
              </a:rPr>
              <a:t>public</a:t>
            </a:r>
            <a:r>
              <a:rPr dirty="0"/>
              <a:t> </a:t>
            </a:r>
            <a:r>
              <a:rPr dirty="0" err="1">
                <a:solidFill>
                  <a:srgbClr val="BA2DA2"/>
                </a:solidFill>
              </a:rPr>
              <a:t>boolean</a:t>
            </a:r>
            <a:r>
              <a:rPr dirty="0"/>
              <a:t> add(Coin </a:t>
            </a:r>
            <a:r>
              <a:rPr dirty="0" err="1"/>
              <a:t>aCoin</a:t>
            </a:r>
            <a:r>
              <a:rPr dirty="0"/>
              <a:t>) </a:t>
            </a:r>
            <a:endParaRPr dirty="0">
              <a:latin typeface="+mj-lt"/>
              <a:ea typeface="+mj-ea"/>
              <a:cs typeface="+mj-cs"/>
              <a:sym typeface="Helvetica"/>
            </a:endParaRPr>
          </a:p>
          <a:p>
            <a:pPr defTabSz="344804">
              <a:lnSpc>
                <a:spcPct val="90000"/>
              </a:lnSpc>
              <a:tabLst>
                <a:tab pos="342900" algn="l"/>
              </a:tabLst>
              <a:defRPr>
                <a:latin typeface="Menlo"/>
                <a:ea typeface="Menlo"/>
                <a:cs typeface="Menlo"/>
                <a:sym typeface="Menlo"/>
              </a:defRPr>
            </a:pPr>
            <a:r>
              <a:rPr dirty="0"/>
              <a:t>	{</a:t>
            </a:r>
            <a:endParaRPr dirty="0">
              <a:latin typeface="+mj-lt"/>
              <a:ea typeface="+mj-ea"/>
              <a:cs typeface="+mj-cs"/>
              <a:sym typeface="Helvetica"/>
            </a:endParaRPr>
          </a:p>
          <a:p>
            <a:pPr defTabSz="344804">
              <a:lnSpc>
                <a:spcPct val="90000"/>
              </a:lnSpc>
              <a:tabLst>
                <a:tab pos="342900" algn="l"/>
              </a:tabLst>
              <a:defRPr>
                <a:latin typeface="Menlo"/>
                <a:ea typeface="Menlo"/>
                <a:cs typeface="Menlo"/>
                <a:sym typeface="Menlo"/>
              </a:defRPr>
            </a:pPr>
            <a:r>
              <a:rPr dirty="0"/>
              <a:t>		</a:t>
            </a:r>
            <a:r>
              <a:rPr dirty="0">
                <a:solidFill>
                  <a:srgbClr val="BA2DA2"/>
                </a:solidFill>
              </a:rPr>
              <a:t>return</a:t>
            </a:r>
            <a:r>
              <a:rPr dirty="0"/>
              <a:t> </a:t>
            </a:r>
            <a:r>
              <a:rPr dirty="0" err="1"/>
              <a:t>coins.add</a:t>
            </a:r>
            <a:r>
              <a:rPr dirty="0"/>
              <a:t>(</a:t>
            </a:r>
            <a:r>
              <a:rPr dirty="0" err="1"/>
              <a:t>aCoin</a:t>
            </a:r>
            <a:r>
              <a:rPr dirty="0"/>
              <a:t>);</a:t>
            </a:r>
            <a:endParaRPr dirty="0">
              <a:latin typeface="+mj-lt"/>
              <a:ea typeface="+mj-ea"/>
              <a:cs typeface="+mj-cs"/>
              <a:sym typeface="Helvetica"/>
            </a:endParaRPr>
          </a:p>
          <a:p>
            <a:pPr defTabSz="344804">
              <a:lnSpc>
                <a:spcPct val="90000"/>
              </a:lnSpc>
              <a:tabLst>
                <a:tab pos="342900" algn="l"/>
              </a:tabLst>
              <a:defRPr>
                <a:solidFill>
                  <a:srgbClr val="008400"/>
                </a:solidFill>
                <a:latin typeface="Menlo"/>
                <a:ea typeface="Menlo"/>
                <a:cs typeface="Menlo"/>
                <a:sym typeface="Menlo"/>
              </a:defRPr>
            </a:pPr>
            <a:r>
              <a:rPr dirty="0">
                <a:solidFill>
                  <a:srgbClr val="000000"/>
                </a:solidFill>
              </a:rPr>
              <a:t>	} </a:t>
            </a:r>
            <a:r>
              <a:rPr dirty="0"/>
              <a:t>// end add</a:t>
            </a:r>
            <a:endParaRPr dirty="0">
              <a:solidFill>
                <a:srgbClr val="000000"/>
              </a:solidFill>
              <a:latin typeface="+mj-lt"/>
              <a:ea typeface="+mj-ea"/>
              <a:cs typeface="+mj-cs"/>
              <a:sym typeface="Helvetica"/>
            </a:endParaRPr>
          </a:p>
          <a:p>
            <a:pPr defTabSz="344804">
              <a:lnSpc>
                <a:spcPct val="90000"/>
              </a:lnSpc>
              <a:tabLst>
                <a:tab pos="342900" algn="l"/>
              </a:tabLst>
              <a:defRPr>
                <a:latin typeface="+mj-lt"/>
                <a:ea typeface="+mj-ea"/>
                <a:cs typeface="+mj-cs"/>
                <a:sym typeface="Helvetica"/>
              </a:defRPr>
            </a:pPr>
            <a:endParaRPr dirty="0">
              <a:solidFill>
                <a:srgbClr val="000000"/>
              </a:solidFill>
              <a:latin typeface="+mj-lt"/>
              <a:ea typeface="+mj-ea"/>
              <a:cs typeface="+mj-cs"/>
              <a:sym typeface="Helvetica"/>
            </a:endParaRPr>
          </a:p>
          <a:p>
            <a:pPr defTabSz="344804">
              <a:lnSpc>
                <a:spcPct val="90000"/>
              </a:lnSpc>
              <a:tabLst>
                <a:tab pos="342900" algn="l"/>
              </a:tabLst>
              <a:defRPr>
                <a:latin typeface="Menlo"/>
                <a:ea typeface="Menlo"/>
                <a:cs typeface="Menlo"/>
                <a:sym typeface="Menlo"/>
              </a:defRPr>
            </a:pPr>
            <a:r>
              <a:rPr dirty="0"/>
              <a:t>	</a:t>
            </a:r>
            <a:r>
              <a:rPr dirty="0">
                <a:solidFill>
                  <a:srgbClr val="BA2DA2"/>
                </a:solidFill>
              </a:rPr>
              <a:t>public</a:t>
            </a:r>
            <a:r>
              <a:rPr dirty="0"/>
              <a:t> Coin remove() </a:t>
            </a:r>
            <a:endParaRPr dirty="0">
              <a:latin typeface="+mj-lt"/>
              <a:ea typeface="+mj-ea"/>
              <a:cs typeface="+mj-cs"/>
              <a:sym typeface="Helvetica"/>
            </a:endParaRPr>
          </a:p>
          <a:p>
            <a:pPr defTabSz="344804">
              <a:lnSpc>
                <a:spcPct val="90000"/>
              </a:lnSpc>
              <a:tabLst>
                <a:tab pos="342900" algn="l"/>
              </a:tabLst>
              <a:defRPr>
                <a:latin typeface="Menlo"/>
                <a:ea typeface="Menlo"/>
                <a:cs typeface="Menlo"/>
                <a:sym typeface="Menlo"/>
              </a:defRPr>
            </a:pPr>
            <a:r>
              <a:rPr dirty="0"/>
              <a:t>	{</a:t>
            </a:r>
            <a:endParaRPr dirty="0">
              <a:latin typeface="+mj-lt"/>
              <a:ea typeface="+mj-ea"/>
              <a:cs typeface="+mj-cs"/>
              <a:sym typeface="Helvetica"/>
            </a:endParaRPr>
          </a:p>
          <a:p>
            <a:pPr defTabSz="344804">
              <a:lnSpc>
                <a:spcPct val="90000"/>
              </a:lnSpc>
              <a:tabLst>
                <a:tab pos="342900" algn="l"/>
              </a:tabLst>
              <a:defRPr>
                <a:latin typeface="Menlo"/>
                <a:ea typeface="Menlo"/>
                <a:cs typeface="Menlo"/>
                <a:sym typeface="Menlo"/>
              </a:defRPr>
            </a:pPr>
            <a:r>
              <a:rPr dirty="0"/>
              <a:t>		</a:t>
            </a:r>
            <a:r>
              <a:rPr dirty="0">
                <a:solidFill>
                  <a:srgbClr val="BA2DA2"/>
                </a:solidFill>
              </a:rPr>
              <a:t>return</a:t>
            </a:r>
            <a:r>
              <a:rPr dirty="0"/>
              <a:t> </a:t>
            </a:r>
            <a:r>
              <a:rPr dirty="0" err="1"/>
              <a:t>coins.remove</a:t>
            </a:r>
            <a:r>
              <a:rPr dirty="0"/>
              <a:t>();</a:t>
            </a:r>
            <a:endParaRPr dirty="0">
              <a:latin typeface="+mj-lt"/>
              <a:ea typeface="+mj-ea"/>
              <a:cs typeface="+mj-cs"/>
              <a:sym typeface="Helvetica"/>
            </a:endParaRPr>
          </a:p>
          <a:p>
            <a:pPr defTabSz="344804">
              <a:lnSpc>
                <a:spcPct val="90000"/>
              </a:lnSpc>
              <a:tabLst>
                <a:tab pos="342900" algn="l"/>
              </a:tabLst>
              <a:defRPr>
                <a:solidFill>
                  <a:srgbClr val="008400"/>
                </a:solidFill>
                <a:latin typeface="Menlo"/>
                <a:ea typeface="Menlo"/>
                <a:cs typeface="Menlo"/>
                <a:sym typeface="Menlo"/>
              </a:defRPr>
            </a:pPr>
            <a:r>
              <a:rPr dirty="0">
                <a:solidFill>
                  <a:srgbClr val="000000"/>
                </a:solidFill>
              </a:rPr>
              <a:t>	} </a:t>
            </a:r>
            <a:r>
              <a:rPr dirty="0"/>
              <a:t>// end remove</a:t>
            </a:r>
            <a:endParaRPr dirty="0">
              <a:solidFill>
                <a:srgbClr val="000000"/>
              </a:solidFill>
              <a:latin typeface="+mj-lt"/>
              <a:ea typeface="+mj-ea"/>
              <a:cs typeface="+mj-cs"/>
              <a:sym typeface="Helvetica"/>
            </a:endParaRPr>
          </a:p>
          <a:p>
            <a:pPr defTabSz="344804">
              <a:lnSpc>
                <a:spcPct val="90000"/>
              </a:lnSpc>
              <a:tabLst>
                <a:tab pos="342900" algn="l"/>
              </a:tabLst>
              <a:defRPr>
                <a:latin typeface="+mj-lt"/>
                <a:ea typeface="+mj-ea"/>
                <a:cs typeface="+mj-cs"/>
                <a:sym typeface="Helvetica"/>
              </a:defRPr>
            </a:pPr>
            <a:endParaRPr dirty="0">
              <a:solidFill>
                <a:srgbClr val="000000"/>
              </a:solidFill>
              <a:latin typeface="+mj-lt"/>
              <a:ea typeface="+mj-ea"/>
              <a:cs typeface="+mj-cs"/>
              <a:sym typeface="Helvetica"/>
            </a:endParaRPr>
          </a:p>
          <a:p>
            <a:pPr defTabSz="344804">
              <a:lnSpc>
                <a:spcPct val="90000"/>
              </a:lnSpc>
              <a:tabLst>
                <a:tab pos="342900" algn="l"/>
              </a:tabLst>
              <a:defRPr>
                <a:latin typeface="Menlo"/>
                <a:ea typeface="Menlo"/>
                <a:cs typeface="Menlo"/>
                <a:sym typeface="Menlo"/>
              </a:defRPr>
            </a:pPr>
            <a:r>
              <a:rPr dirty="0"/>
              <a:t>	</a:t>
            </a:r>
            <a:r>
              <a:rPr dirty="0">
                <a:solidFill>
                  <a:srgbClr val="BA2DA2"/>
                </a:solidFill>
              </a:rPr>
              <a:t>public</a:t>
            </a:r>
            <a:r>
              <a:rPr dirty="0"/>
              <a:t> </a:t>
            </a:r>
            <a:r>
              <a:rPr dirty="0" err="1">
                <a:solidFill>
                  <a:srgbClr val="BA2DA2"/>
                </a:solidFill>
              </a:rPr>
              <a:t>boolean</a:t>
            </a:r>
            <a:r>
              <a:rPr dirty="0"/>
              <a:t> </a:t>
            </a:r>
            <a:r>
              <a:rPr dirty="0" err="1"/>
              <a:t>isEmpty</a:t>
            </a:r>
            <a:r>
              <a:rPr dirty="0"/>
              <a:t>() </a:t>
            </a:r>
            <a:endParaRPr dirty="0">
              <a:latin typeface="+mj-lt"/>
              <a:ea typeface="+mj-ea"/>
              <a:cs typeface="+mj-cs"/>
              <a:sym typeface="Helvetica"/>
            </a:endParaRPr>
          </a:p>
          <a:p>
            <a:pPr defTabSz="344804">
              <a:lnSpc>
                <a:spcPct val="90000"/>
              </a:lnSpc>
              <a:tabLst>
                <a:tab pos="342900" algn="l"/>
              </a:tabLst>
              <a:defRPr>
                <a:latin typeface="Menlo"/>
                <a:ea typeface="Menlo"/>
                <a:cs typeface="Menlo"/>
                <a:sym typeface="Menlo"/>
              </a:defRPr>
            </a:pPr>
            <a:r>
              <a:rPr dirty="0"/>
              <a:t>	{</a:t>
            </a:r>
            <a:endParaRPr dirty="0">
              <a:latin typeface="+mj-lt"/>
              <a:ea typeface="+mj-ea"/>
              <a:cs typeface="+mj-cs"/>
              <a:sym typeface="Helvetica"/>
            </a:endParaRPr>
          </a:p>
          <a:p>
            <a:pPr defTabSz="344804">
              <a:lnSpc>
                <a:spcPct val="90000"/>
              </a:lnSpc>
              <a:tabLst>
                <a:tab pos="342900" algn="l"/>
              </a:tabLst>
              <a:defRPr>
                <a:latin typeface="Menlo"/>
                <a:ea typeface="Menlo"/>
                <a:cs typeface="Menlo"/>
                <a:sym typeface="Menlo"/>
              </a:defRPr>
            </a:pPr>
            <a:r>
              <a:rPr dirty="0"/>
              <a:t>		</a:t>
            </a:r>
            <a:r>
              <a:rPr dirty="0">
                <a:solidFill>
                  <a:srgbClr val="BA2DA2"/>
                </a:solidFill>
              </a:rPr>
              <a:t>return</a:t>
            </a:r>
            <a:r>
              <a:rPr dirty="0"/>
              <a:t> </a:t>
            </a:r>
            <a:r>
              <a:rPr dirty="0" err="1"/>
              <a:t>coins.isEmpty</a:t>
            </a:r>
            <a:r>
              <a:rPr dirty="0"/>
              <a:t>();</a:t>
            </a:r>
            <a:endParaRPr dirty="0">
              <a:latin typeface="+mj-lt"/>
              <a:ea typeface="+mj-ea"/>
              <a:cs typeface="+mj-cs"/>
              <a:sym typeface="Helvetica"/>
            </a:endParaRPr>
          </a:p>
          <a:p>
            <a:pPr defTabSz="344804">
              <a:lnSpc>
                <a:spcPct val="90000"/>
              </a:lnSpc>
              <a:tabLst>
                <a:tab pos="342900" algn="l"/>
              </a:tabLst>
              <a:defRPr>
                <a:solidFill>
                  <a:srgbClr val="008400"/>
                </a:solidFill>
                <a:latin typeface="Menlo"/>
                <a:ea typeface="Menlo"/>
                <a:cs typeface="Menlo"/>
                <a:sym typeface="Menlo"/>
              </a:defRPr>
            </a:pPr>
            <a:r>
              <a:rPr dirty="0">
                <a:solidFill>
                  <a:srgbClr val="000000"/>
                </a:solidFill>
              </a:rPr>
              <a:t>	} </a:t>
            </a:r>
            <a:r>
              <a:rPr dirty="0"/>
              <a:t>// end </a:t>
            </a:r>
            <a:r>
              <a:rPr dirty="0" err="1"/>
              <a:t>isEmpty</a:t>
            </a:r>
            <a:endParaRPr dirty="0">
              <a:solidFill>
                <a:srgbClr val="000000"/>
              </a:solidFill>
              <a:latin typeface="+mj-lt"/>
              <a:ea typeface="+mj-ea"/>
              <a:cs typeface="+mj-cs"/>
              <a:sym typeface="Helvetica"/>
            </a:endParaRPr>
          </a:p>
          <a:p>
            <a:pPr defTabSz="344804">
              <a:lnSpc>
                <a:spcPct val="90000"/>
              </a:lnSpc>
              <a:tabLst>
                <a:tab pos="342900" algn="l"/>
              </a:tabLst>
              <a:defRPr>
                <a:solidFill>
                  <a:srgbClr val="008400"/>
                </a:solidFill>
                <a:latin typeface="Menlo"/>
                <a:ea typeface="Menlo"/>
                <a:cs typeface="Menlo"/>
                <a:sym typeface="Menlo"/>
              </a:defRPr>
            </a:pPr>
            <a:r>
              <a:rPr dirty="0">
                <a:solidFill>
                  <a:srgbClr val="000000"/>
                </a:solidFill>
              </a:rPr>
              <a:t>} </a:t>
            </a:r>
            <a:r>
              <a:rPr dirty="0"/>
              <a:t>// end </a:t>
            </a:r>
            <a:r>
              <a:rPr dirty="0" err="1"/>
              <a:t>PiggyBank</a:t>
            </a:r>
            <a:endParaRPr dirty="0">
              <a:solidFill>
                <a:srgbClr val="000000"/>
              </a:solidFill>
              <a:latin typeface="+mj-lt"/>
              <a:ea typeface="+mj-ea"/>
              <a:cs typeface="+mj-cs"/>
              <a:sym typeface="Helvetica"/>
            </a:endParaRPr>
          </a:p>
        </p:txBody>
      </p:sp>
      <p:sp>
        <p:nvSpPr>
          <p:cNvPr id="5" name="Rectangle 4">
            <a:extLst>
              <a:ext uri="{FF2B5EF4-FFF2-40B4-BE49-F238E27FC236}">
                <a16:creationId xmlns:a16="http://schemas.microsoft.com/office/drawing/2014/main" id="{BC2A12BC-F7C4-4D2C-8E4A-A0D27A59A37A}"/>
              </a:ext>
            </a:extLst>
          </p:cNvPr>
          <p:cNvSpPr/>
          <p:nvPr/>
        </p:nvSpPr>
        <p:spPr>
          <a:xfrm>
            <a:off x="824114" y="1514487"/>
            <a:ext cx="3001927" cy="376456"/>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
        <p:nvSpPr>
          <p:cNvPr id="6" name="Rectangle 5">
            <a:extLst>
              <a:ext uri="{FF2B5EF4-FFF2-40B4-BE49-F238E27FC236}">
                <a16:creationId xmlns:a16="http://schemas.microsoft.com/office/drawing/2014/main" id="{BC646E5B-6942-492A-B617-0BCBD8019830}"/>
              </a:ext>
            </a:extLst>
          </p:cNvPr>
          <p:cNvSpPr/>
          <p:nvPr/>
        </p:nvSpPr>
        <p:spPr>
          <a:xfrm>
            <a:off x="824115" y="3219804"/>
            <a:ext cx="1980730" cy="304039"/>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
        <p:nvSpPr>
          <p:cNvPr id="7" name="Rectangle 6">
            <a:extLst>
              <a:ext uri="{FF2B5EF4-FFF2-40B4-BE49-F238E27FC236}">
                <a16:creationId xmlns:a16="http://schemas.microsoft.com/office/drawing/2014/main" id="{0E6EF7CA-3439-435D-8273-156E00ADB99C}"/>
              </a:ext>
            </a:extLst>
          </p:cNvPr>
          <p:cNvSpPr/>
          <p:nvPr/>
        </p:nvSpPr>
        <p:spPr>
          <a:xfrm>
            <a:off x="819413" y="4159723"/>
            <a:ext cx="1810771" cy="304039"/>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
        <p:nvSpPr>
          <p:cNvPr id="8" name="Rectangle 7">
            <a:extLst>
              <a:ext uri="{FF2B5EF4-FFF2-40B4-BE49-F238E27FC236}">
                <a16:creationId xmlns:a16="http://schemas.microsoft.com/office/drawing/2014/main" id="{3E0B4480-E0D2-4053-BA12-4A191DBF0AEE}"/>
              </a:ext>
            </a:extLst>
          </p:cNvPr>
          <p:cNvSpPr/>
          <p:nvPr/>
        </p:nvSpPr>
        <p:spPr>
          <a:xfrm>
            <a:off x="819413" y="5172058"/>
            <a:ext cx="1882690" cy="304039"/>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1"/>
          <p:cNvSpPr txBox="1">
            <a:spLocks noGrp="1"/>
          </p:cNvSpPr>
          <p:nvPr>
            <p:ph type="title"/>
          </p:nvPr>
        </p:nvSpPr>
        <p:spPr>
          <a:xfrm>
            <a:off x="457200" y="-63063"/>
            <a:ext cx="8229600" cy="916857"/>
          </a:xfrm>
          <a:prstGeom prst="rect">
            <a:avLst/>
          </a:prstGeom>
        </p:spPr>
        <p:txBody>
          <a:bodyPr>
            <a:normAutofit/>
          </a:bodyPr>
          <a:lstStyle>
            <a:lvl1pPr defTabSz="795527">
              <a:defRPr sz="3828"/>
            </a:lvl1pPr>
          </a:lstStyle>
          <a:p>
            <a:r>
              <a:rPr lang="en-US" sz="4400" b="0" dirty="0"/>
              <a:t>Activity 2: A Piggy Bank (2 of 3)</a:t>
            </a:r>
            <a:endParaRPr sz="4400" b="0" dirty="0"/>
          </a:p>
        </p:txBody>
      </p:sp>
      <p:sp>
        <p:nvSpPr>
          <p:cNvPr id="90" name="/** A class that demonstrates the class PiggyBank. */…"/>
          <p:cNvSpPr txBox="1"/>
          <p:nvPr/>
        </p:nvSpPr>
        <p:spPr>
          <a:xfrm>
            <a:off x="474068" y="801793"/>
            <a:ext cx="8288932" cy="4981983"/>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tabLst>
                <a:tab pos="342900" algn="l"/>
              </a:tabLst>
              <a:defRPr>
                <a:solidFill>
                  <a:srgbClr val="008400"/>
                </a:solidFill>
                <a:latin typeface="Menlo"/>
                <a:ea typeface="Menlo"/>
                <a:cs typeface="Menlo"/>
                <a:sym typeface="Menlo"/>
              </a:defRPr>
            </a:pPr>
            <a:r>
              <a:rPr dirty="0"/>
              <a:t>/**</a:t>
            </a:r>
            <a:r>
              <a:rPr dirty="0">
                <a:solidFill>
                  <a:srgbClr val="000000"/>
                </a:solidFill>
                <a:latin typeface="+mj-lt"/>
                <a:ea typeface="+mj-ea"/>
                <a:cs typeface="+mj-cs"/>
                <a:sym typeface="Helvetica"/>
              </a:rPr>
              <a:t> </a:t>
            </a:r>
            <a:r>
              <a:rPr dirty="0"/>
              <a:t>A class that demonstrates the class </a:t>
            </a:r>
            <a:r>
              <a:rPr dirty="0" err="1"/>
              <a:t>PiggyBank</a:t>
            </a:r>
            <a:r>
              <a:rPr dirty="0"/>
              <a:t>.</a:t>
            </a:r>
            <a:r>
              <a:rPr dirty="0">
                <a:solidFill>
                  <a:srgbClr val="000000"/>
                </a:solidFill>
                <a:latin typeface="+mj-lt"/>
                <a:ea typeface="+mj-ea"/>
                <a:cs typeface="+mj-cs"/>
                <a:sym typeface="Helvetica"/>
              </a:rPr>
              <a:t> </a:t>
            </a:r>
            <a:r>
              <a:rPr dirty="0"/>
              <a:t>*/</a:t>
            </a:r>
            <a:endParaRPr dirty="0">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rPr dirty="0">
                <a:solidFill>
                  <a:srgbClr val="BA2DA2"/>
                </a:solidFill>
              </a:rPr>
              <a:t>public</a:t>
            </a:r>
            <a:r>
              <a:rPr dirty="0"/>
              <a:t> </a:t>
            </a:r>
            <a:r>
              <a:rPr dirty="0">
                <a:solidFill>
                  <a:srgbClr val="BA2DA2"/>
                </a:solidFill>
              </a:rPr>
              <a:t>class</a:t>
            </a:r>
            <a:r>
              <a:rPr dirty="0"/>
              <a:t> </a:t>
            </a:r>
            <a:r>
              <a:rPr dirty="0" err="1"/>
              <a:t>PiggyBankExample</a:t>
            </a:r>
            <a:endParaRPr dirty="0">
              <a:latin typeface="+mj-lt"/>
              <a:ea typeface="+mj-ea"/>
              <a:cs typeface="+mj-cs"/>
              <a:sym typeface="Helvetica"/>
            </a:endParaRPr>
          </a:p>
          <a:p>
            <a:pPr defTabSz="344804">
              <a:tabLst>
                <a:tab pos="342900" algn="l"/>
              </a:tabLst>
              <a:defRPr>
                <a:latin typeface="Menlo"/>
                <a:ea typeface="Menlo"/>
                <a:cs typeface="Menlo"/>
                <a:sym typeface="Menlo"/>
              </a:defRPr>
            </a:pPr>
            <a:r>
              <a:rPr dirty="0"/>
              <a:t>{</a:t>
            </a:r>
            <a:endParaRPr dirty="0">
              <a:latin typeface="+mj-lt"/>
              <a:ea typeface="+mj-ea"/>
              <a:cs typeface="+mj-cs"/>
              <a:sym typeface="Helvetica"/>
            </a:endParaRPr>
          </a:p>
          <a:p>
            <a:pPr defTabSz="344804">
              <a:tabLst>
                <a:tab pos="342900" algn="l"/>
              </a:tabLst>
              <a:defRPr>
                <a:latin typeface="Menlo"/>
                <a:ea typeface="Menlo"/>
                <a:cs typeface="Menlo"/>
                <a:sym typeface="Menlo"/>
              </a:defRPr>
            </a:pPr>
            <a:r>
              <a:rPr dirty="0"/>
              <a:t>	</a:t>
            </a:r>
            <a:r>
              <a:rPr dirty="0">
                <a:solidFill>
                  <a:srgbClr val="BA2DA2"/>
                </a:solidFill>
              </a:rPr>
              <a:t>public</a:t>
            </a:r>
            <a:r>
              <a:rPr dirty="0"/>
              <a:t> </a:t>
            </a:r>
            <a:r>
              <a:rPr dirty="0">
                <a:solidFill>
                  <a:srgbClr val="BA2DA2"/>
                </a:solidFill>
              </a:rPr>
              <a:t>static</a:t>
            </a:r>
            <a:r>
              <a:rPr dirty="0"/>
              <a:t> </a:t>
            </a:r>
            <a:r>
              <a:rPr dirty="0">
                <a:solidFill>
                  <a:srgbClr val="BA2DA2"/>
                </a:solidFill>
              </a:rPr>
              <a:t>void</a:t>
            </a:r>
            <a:r>
              <a:rPr dirty="0"/>
              <a:t> main(String[] </a:t>
            </a:r>
            <a:r>
              <a:rPr dirty="0" err="1"/>
              <a:t>args</a:t>
            </a:r>
            <a:r>
              <a:rPr dirty="0"/>
              <a:t>) </a:t>
            </a:r>
            <a:endParaRPr dirty="0">
              <a:latin typeface="+mj-lt"/>
              <a:ea typeface="+mj-ea"/>
              <a:cs typeface="+mj-cs"/>
              <a:sym typeface="Helvetica"/>
            </a:endParaRPr>
          </a:p>
          <a:p>
            <a:pPr defTabSz="344804">
              <a:tabLst>
                <a:tab pos="342900" algn="l"/>
              </a:tabLst>
              <a:defRPr>
                <a:latin typeface="Menlo"/>
                <a:ea typeface="Menlo"/>
                <a:cs typeface="Menlo"/>
                <a:sym typeface="Menlo"/>
              </a:defRPr>
            </a:pPr>
            <a:r>
              <a:rPr dirty="0"/>
              <a:t>	{</a:t>
            </a:r>
            <a:endParaRPr dirty="0">
              <a:latin typeface="+mj-lt"/>
              <a:ea typeface="+mj-ea"/>
              <a:cs typeface="+mj-cs"/>
              <a:sym typeface="Helvetica"/>
            </a:endParaRPr>
          </a:p>
          <a:p>
            <a:pPr defTabSz="344804">
              <a:tabLst>
                <a:tab pos="342900" algn="l"/>
              </a:tabLst>
              <a:defRPr>
                <a:latin typeface="Menlo"/>
                <a:ea typeface="Menlo"/>
                <a:cs typeface="Menlo"/>
                <a:sym typeface="Menlo"/>
              </a:defRPr>
            </a:pPr>
            <a:r>
              <a:rPr dirty="0"/>
              <a:t>		</a:t>
            </a:r>
            <a:r>
              <a:rPr dirty="0" err="1"/>
              <a:t>PiggyBank</a:t>
            </a:r>
            <a:r>
              <a:rPr dirty="0"/>
              <a:t> </a:t>
            </a:r>
            <a:r>
              <a:rPr dirty="0" err="1"/>
              <a:t>myBank</a:t>
            </a:r>
            <a:r>
              <a:rPr dirty="0"/>
              <a:t> = </a:t>
            </a:r>
            <a:r>
              <a:rPr dirty="0">
                <a:solidFill>
                  <a:srgbClr val="BA2DA2"/>
                </a:solidFill>
              </a:rPr>
              <a:t>new</a:t>
            </a:r>
            <a:r>
              <a:rPr dirty="0"/>
              <a:t> </a:t>
            </a:r>
            <a:r>
              <a:rPr dirty="0" err="1"/>
              <a:t>PiggyBank</a:t>
            </a:r>
            <a:r>
              <a:rPr dirty="0"/>
              <a:t>();</a:t>
            </a:r>
            <a:endParaRPr dirty="0">
              <a:latin typeface="+mj-lt"/>
              <a:ea typeface="+mj-ea"/>
              <a:cs typeface="+mj-cs"/>
              <a:sym typeface="Helvetica"/>
            </a:endParaRPr>
          </a:p>
          <a:p>
            <a:pPr defTabSz="344804">
              <a:tabLst>
                <a:tab pos="342900" algn="l"/>
              </a:tabLst>
              <a:defRPr>
                <a:latin typeface="Menlo"/>
                <a:ea typeface="Menlo"/>
                <a:cs typeface="Menlo"/>
                <a:sym typeface="Menlo"/>
              </a:defRPr>
            </a:pPr>
            <a:r>
              <a:rPr dirty="0"/>
              <a:t>		</a:t>
            </a:r>
            <a:endParaRPr dirty="0">
              <a:latin typeface="+mj-lt"/>
              <a:ea typeface="+mj-ea"/>
              <a:cs typeface="+mj-cs"/>
              <a:sym typeface="Helvetica"/>
            </a:endParaRPr>
          </a:p>
          <a:p>
            <a:pPr defTabSz="344804">
              <a:tabLst>
                <a:tab pos="342900" algn="l"/>
              </a:tabLst>
              <a:defRPr>
                <a:latin typeface="Menlo"/>
                <a:ea typeface="Menlo"/>
                <a:cs typeface="Menlo"/>
                <a:sym typeface="Menlo"/>
              </a:defRPr>
            </a:pPr>
            <a:r>
              <a:rPr dirty="0"/>
              <a:t>		</a:t>
            </a:r>
            <a:r>
              <a:rPr dirty="0" err="1"/>
              <a:t>addCoin</a:t>
            </a:r>
            <a:r>
              <a:rPr dirty="0"/>
              <a:t>(</a:t>
            </a:r>
            <a:r>
              <a:rPr dirty="0">
                <a:solidFill>
                  <a:srgbClr val="BA2DA2"/>
                </a:solidFill>
              </a:rPr>
              <a:t>new</a:t>
            </a:r>
            <a:r>
              <a:rPr dirty="0"/>
              <a:t> Coin(</a:t>
            </a:r>
            <a:r>
              <a:rPr dirty="0">
                <a:solidFill>
                  <a:srgbClr val="272AD8"/>
                </a:solidFill>
              </a:rPr>
              <a:t>1</a:t>
            </a:r>
            <a:r>
              <a:rPr dirty="0"/>
              <a:t>, </a:t>
            </a:r>
            <a:r>
              <a:rPr dirty="0">
                <a:solidFill>
                  <a:srgbClr val="272AD8"/>
                </a:solidFill>
              </a:rPr>
              <a:t>2010</a:t>
            </a:r>
            <a:r>
              <a:rPr dirty="0"/>
              <a:t>), </a:t>
            </a:r>
            <a:r>
              <a:rPr dirty="0" err="1"/>
              <a:t>myBank</a:t>
            </a:r>
            <a:r>
              <a:rPr dirty="0"/>
              <a:t>);</a:t>
            </a:r>
            <a:endParaRPr dirty="0">
              <a:latin typeface="+mj-lt"/>
              <a:ea typeface="+mj-ea"/>
              <a:cs typeface="+mj-cs"/>
              <a:sym typeface="Helvetica"/>
            </a:endParaRPr>
          </a:p>
          <a:p>
            <a:pPr defTabSz="344804">
              <a:tabLst>
                <a:tab pos="342900" algn="l"/>
              </a:tabLst>
              <a:defRPr>
                <a:latin typeface="Menlo"/>
                <a:ea typeface="Menlo"/>
                <a:cs typeface="Menlo"/>
                <a:sym typeface="Menlo"/>
              </a:defRPr>
            </a:pPr>
            <a:r>
              <a:rPr dirty="0"/>
              <a:t>		</a:t>
            </a:r>
            <a:r>
              <a:rPr dirty="0" err="1"/>
              <a:t>addCoin</a:t>
            </a:r>
            <a:r>
              <a:rPr dirty="0"/>
              <a:t>(</a:t>
            </a:r>
            <a:r>
              <a:rPr dirty="0">
                <a:solidFill>
                  <a:srgbClr val="BA2DA2"/>
                </a:solidFill>
              </a:rPr>
              <a:t>new</a:t>
            </a:r>
            <a:r>
              <a:rPr dirty="0"/>
              <a:t> Coin(</a:t>
            </a:r>
            <a:r>
              <a:rPr dirty="0">
                <a:solidFill>
                  <a:srgbClr val="272AD8"/>
                </a:solidFill>
              </a:rPr>
              <a:t>5</a:t>
            </a:r>
            <a:r>
              <a:rPr dirty="0"/>
              <a:t>, </a:t>
            </a:r>
            <a:r>
              <a:rPr dirty="0">
                <a:solidFill>
                  <a:srgbClr val="272AD8"/>
                </a:solidFill>
              </a:rPr>
              <a:t>2011</a:t>
            </a:r>
            <a:r>
              <a:rPr dirty="0"/>
              <a:t>), </a:t>
            </a:r>
            <a:r>
              <a:rPr dirty="0" err="1"/>
              <a:t>myBank</a:t>
            </a:r>
            <a:r>
              <a:rPr dirty="0"/>
              <a:t>);</a:t>
            </a:r>
            <a:endParaRPr dirty="0">
              <a:latin typeface="+mj-lt"/>
              <a:ea typeface="+mj-ea"/>
              <a:cs typeface="+mj-cs"/>
              <a:sym typeface="Helvetica"/>
            </a:endParaRPr>
          </a:p>
          <a:p>
            <a:pPr defTabSz="344804">
              <a:tabLst>
                <a:tab pos="342900" algn="l"/>
              </a:tabLst>
              <a:defRPr>
                <a:latin typeface="Menlo"/>
                <a:ea typeface="Menlo"/>
                <a:cs typeface="Menlo"/>
                <a:sym typeface="Menlo"/>
              </a:defRPr>
            </a:pPr>
            <a:r>
              <a:rPr dirty="0"/>
              <a:t>		</a:t>
            </a:r>
            <a:r>
              <a:rPr dirty="0" err="1"/>
              <a:t>addCoin</a:t>
            </a:r>
            <a:r>
              <a:rPr dirty="0"/>
              <a:t>(</a:t>
            </a:r>
            <a:r>
              <a:rPr dirty="0">
                <a:solidFill>
                  <a:srgbClr val="BA2DA2"/>
                </a:solidFill>
              </a:rPr>
              <a:t>new</a:t>
            </a:r>
            <a:r>
              <a:rPr dirty="0"/>
              <a:t> Coin(</a:t>
            </a:r>
            <a:r>
              <a:rPr dirty="0">
                <a:solidFill>
                  <a:srgbClr val="272AD8"/>
                </a:solidFill>
              </a:rPr>
              <a:t>10</a:t>
            </a:r>
            <a:r>
              <a:rPr dirty="0"/>
              <a:t>, </a:t>
            </a:r>
            <a:r>
              <a:rPr dirty="0">
                <a:solidFill>
                  <a:srgbClr val="272AD8"/>
                </a:solidFill>
              </a:rPr>
              <a:t>2000</a:t>
            </a:r>
            <a:r>
              <a:rPr dirty="0"/>
              <a:t>), </a:t>
            </a:r>
            <a:r>
              <a:rPr dirty="0" err="1"/>
              <a:t>myBank</a:t>
            </a:r>
            <a:r>
              <a:rPr dirty="0"/>
              <a:t>);</a:t>
            </a:r>
            <a:endParaRPr dirty="0">
              <a:latin typeface="+mj-lt"/>
              <a:ea typeface="+mj-ea"/>
              <a:cs typeface="+mj-cs"/>
              <a:sym typeface="Helvetica"/>
            </a:endParaRPr>
          </a:p>
          <a:p>
            <a:pPr defTabSz="344804">
              <a:tabLst>
                <a:tab pos="342900" algn="l"/>
              </a:tabLst>
              <a:defRPr>
                <a:latin typeface="Menlo"/>
                <a:ea typeface="Menlo"/>
                <a:cs typeface="Menlo"/>
                <a:sym typeface="Menlo"/>
              </a:defRPr>
            </a:pPr>
            <a:r>
              <a:rPr dirty="0"/>
              <a:t>		</a:t>
            </a:r>
            <a:r>
              <a:rPr dirty="0" err="1"/>
              <a:t>addCoin</a:t>
            </a:r>
            <a:r>
              <a:rPr dirty="0"/>
              <a:t>(</a:t>
            </a:r>
            <a:r>
              <a:rPr dirty="0">
                <a:solidFill>
                  <a:srgbClr val="BA2DA2"/>
                </a:solidFill>
              </a:rPr>
              <a:t>new</a:t>
            </a:r>
            <a:r>
              <a:rPr dirty="0"/>
              <a:t> Coin(</a:t>
            </a:r>
            <a:r>
              <a:rPr dirty="0">
                <a:solidFill>
                  <a:srgbClr val="272AD8"/>
                </a:solidFill>
              </a:rPr>
              <a:t>25</a:t>
            </a:r>
            <a:r>
              <a:rPr dirty="0"/>
              <a:t>, </a:t>
            </a:r>
            <a:r>
              <a:rPr dirty="0">
                <a:solidFill>
                  <a:srgbClr val="272AD8"/>
                </a:solidFill>
              </a:rPr>
              <a:t>2012</a:t>
            </a:r>
            <a:r>
              <a:rPr dirty="0"/>
              <a:t>), </a:t>
            </a:r>
            <a:r>
              <a:rPr dirty="0" err="1"/>
              <a:t>myBank</a:t>
            </a:r>
            <a:r>
              <a:rPr dirty="0"/>
              <a:t>);</a:t>
            </a:r>
            <a:endParaRPr dirty="0">
              <a:latin typeface="+mj-lt"/>
              <a:ea typeface="+mj-ea"/>
              <a:cs typeface="+mj-cs"/>
              <a:sym typeface="Helvetica"/>
            </a:endParaRPr>
          </a:p>
          <a:p>
            <a:pPr defTabSz="344804">
              <a:tabLst>
                <a:tab pos="342900" algn="l"/>
              </a:tabLst>
              <a:defRPr>
                <a:latin typeface="Menlo"/>
                <a:ea typeface="Menlo"/>
                <a:cs typeface="Menlo"/>
                <a:sym typeface="Menlo"/>
              </a:defRPr>
            </a:pPr>
            <a:r>
              <a:rPr dirty="0"/>
              <a:t>		</a:t>
            </a:r>
            <a:endParaRPr dirty="0">
              <a:latin typeface="+mj-lt"/>
              <a:ea typeface="+mj-ea"/>
              <a:cs typeface="+mj-cs"/>
              <a:sym typeface="Helvetica"/>
            </a:endParaRPr>
          </a:p>
          <a:p>
            <a:pPr defTabSz="344804">
              <a:tabLst>
                <a:tab pos="342900" algn="l"/>
              </a:tabLst>
              <a:defRPr>
                <a:solidFill>
                  <a:srgbClr val="D12F1B"/>
                </a:solidFill>
                <a:latin typeface="Menlo"/>
                <a:ea typeface="Menlo"/>
                <a:cs typeface="Menlo"/>
                <a:sym typeface="Menlo"/>
              </a:defRPr>
            </a:pPr>
            <a:r>
              <a:rPr dirty="0">
                <a:solidFill>
                  <a:srgbClr val="000000"/>
                </a:solidFill>
              </a:rPr>
              <a:t> 		</a:t>
            </a:r>
            <a:r>
              <a:rPr dirty="0" err="1">
                <a:solidFill>
                  <a:srgbClr val="000000"/>
                </a:solidFill>
              </a:rPr>
              <a:t>System.out.println</a:t>
            </a:r>
            <a:r>
              <a:rPr dirty="0">
                <a:solidFill>
                  <a:srgbClr val="000000"/>
                </a:solidFill>
              </a:rPr>
              <a:t>(</a:t>
            </a:r>
            <a:r>
              <a:rPr dirty="0"/>
              <a:t>"Removing all the coins:"</a:t>
            </a:r>
            <a:r>
              <a:rPr dirty="0">
                <a:solidFill>
                  <a:srgbClr val="000000"/>
                </a:solidFill>
              </a:rPr>
              <a:t>);</a:t>
            </a:r>
            <a:endParaRPr dirty="0">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rPr dirty="0"/>
              <a:t>      </a:t>
            </a:r>
            <a:r>
              <a:rPr dirty="0" err="1">
                <a:solidFill>
                  <a:srgbClr val="BA2DA2"/>
                </a:solidFill>
              </a:rPr>
              <a:t>int</a:t>
            </a:r>
            <a:r>
              <a:rPr dirty="0"/>
              <a:t> </a:t>
            </a:r>
            <a:r>
              <a:rPr dirty="0" err="1"/>
              <a:t>amountRemoved</a:t>
            </a:r>
            <a:r>
              <a:rPr dirty="0"/>
              <a:t> = </a:t>
            </a:r>
            <a:r>
              <a:rPr dirty="0">
                <a:solidFill>
                  <a:srgbClr val="272AD8"/>
                </a:solidFill>
              </a:rPr>
              <a:t>0</a:t>
            </a:r>
            <a:r>
              <a:rPr dirty="0"/>
              <a:t>;</a:t>
            </a:r>
            <a:endParaRPr dirty="0">
              <a:latin typeface="+mj-lt"/>
              <a:ea typeface="+mj-ea"/>
              <a:cs typeface="+mj-cs"/>
              <a:sym typeface="Helvetica"/>
            </a:endParaRPr>
          </a:p>
          <a:p>
            <a:pPr defTabSz="344804">
              <a:tabLst>
                <a:tab pos="342900" algn="l"/>
              </a:tabLst>
              <a:defRPr>
                <a:latin typeface="Menlo"/>
                <a:ea typeface="Menlo"/>
                <a:cs typeface="Menlo"/>
                <a:sym typeface="Menlo"/>
              </a:defRPr>
            </a:pPr>
            <a:r>
              <a:rPr dirty="0"/>
              <a:t>      </a:t>
            </a:r>
            <a:endParaRPr dirty="0">
              <a:latin typeface="+mj-lt"/>
              <a:ea typeface="+mj-ea"/>
              <a:cs typeface="+mj-cs"/>
              <a:sym typeface="Helvetica"/>
            </a:endParaRPr>
          </a:p>
          <a:p>
            <a:pPr defTabSz="344804">
              <a:tabLst>
                <a:tab pos="342900" algn="l"/>
              </a:tabLst>
              <a:defRPr>
                <a:latin typeface="Menlo"/>
                <a:ea typeface="Menlo"/>
                <a:cs typeface="Menlo"/>
                <a:sym typeface="Menlo"/>
              </a:defRPr>
            </a:pPr>
            <a:r>
              <a:rPr dirty="0"/>
              <a:t>      </a:t>
            </a:r>
            <a:r>
              <a:rPr dirty="0">
                <a:solidFill>
                  <a:srgbClr val="BA2DA2"/>
                </a:solidFill>
              </a:rPr>
              <a:t>while</a:t>
            </a:r>
            <a:r>
              <a:rPr dirty="0"/>
              <a:t> (!</a:t>
            </a:r>
            <a:r>
              <a:rPr dirty="0" err="1"/>
              <a:t>myBank.isEmpty</a:t>
            </a:r>
            <a:r>
              <a:rPr dirty="0"/>
              <a:t>())</a:t>
            </a:r>
            <a:endParaRPr dirty="0">
              <a:latin typeface="+mj-lt"/>
              <a:ea typeface="+mj-ea"/>
              <a:cs typeface="+mj-cs"/>
              <a:sym typeface="Helvetica"/>
            </a:endParaRPr>
          </a:p>
          <a:p>
            <a:pPr defTabSz="344804">
              <a:tabLst>
                <a:tab pos="342900" algn="l"/>
              </a:tabLst>
              <a:defRPr>
                <a:latin typeface="Menlo"/>
                <a:ea typeface="Menlo"/>
                <a:cs typeface="Menlo"/>
                <a:sym typeface="Menlo"/>
              </a:defRPr>
            </a:pPr>
            <a:r>
              <a:rPr dirty="0"/>
              <a:t>      {</a:t>
            </a:r>
            <a:endParaRPr dirty="0">
              <a:latin typeface="+mj-lt"/>
              <a:ea typeface="+mj-ea"/>
              <a:cs typeface="+mj-cs"/>
              <a:sym typeface="Helvetica"/>
            </a:endParaRPr>
          </a:p>
          <a:p>
            <a:pPr defTabSz="344804">
              <a:tabLst>
                <a:tab pos="342900" algn="l"/>
              </a:tabLst>
              <a:defRPr>
                <a:latin typeface="Menlo"/>
                <a:ea typeface="Menlo"/>
                <a:cs typeface="Menlo"/>
                <a:sym typeface="Menlo"/>
              </a:defRPr>
            </a:pPr>
            <a:r>
              <a:rPr dirty="0"/>
              <a:t>         Coin </a:t>
            </a:r>
            <a:r>
              <a:rPr dirty="0" err="1"/>
              <a:t>removedCoin</a:t>
            </a:r>
            <a:r>
              <a:rPr dirty="0"/>
              <a:t> = </a:t>
            </a:r>
            <a:r>
              <a:rPr dirty="0" err="1"/>
              <a:t>myBank.remove</a:t>
            </a:r>
            <a:r>
              <a:rPr dirty="0"/>
              <a:t>();</a:t>
            </a:r>
            <a:endParaRPr dirty="0">
              <a:latin typeface="+mj-lt"/>
              <a:ea typeface="+mj-ea"/>
              <a:cs typeface="+mj-cs"/>
              <a:sym typeface="Helvetica"/>
            </a:endParaRPr>
          </a:p>
          <a:p>
            <a:pPr defTabSz="344804">
              <a:tabLst>
                <a:tab pos="342900" algn="l"/>
              </a:tabLst>
              <a:defRPr>
                <a:latin typeface="Menlo"/>
                <a:ea typeface="Menlo"/>
                <a:cs typeface="Menlo"/>
                <a:sym typeface="Menlo"/>
              </a:defRPr>
            </a:pPr>
            <a:r>
              <a:rPr dirty="0"/>
              <a:t>         </a:t>
            </a:r>
            <a:r>
              <a:rPr dirty="0" err="1"/>
              <a:t>System.out.println</a:t>
            </a:r>
            <a:r>
              <a:rPr dirty="0"/>
              <a:t>(</a:t>
            </a:r>
            <a:r>
              <a:rPr dirty="0">
                <a:solidFill>
                  <a:srgbClr val="D12F1B"/>
                </a:solidFill>
              </a:rPr>
              <a:t>"Removed a "</a:t>
            </a:r>
            <a:r>
              <a:rPr dirty="0"/>
              <a:t> + </a:t>
            </a:r>
            <a:r>
              <a:rPr dirty="0" err="1"/>
              <a:t>removedCoin.getCoinName</a:t>
            </a:r>
            <a:r>
              <a:rPr dirty="0"/>
              <a:t>() + </a:t>
            </a:r>
            <a:r>
              <a:rPr dirty="0">
                <a:solidFill>
                  <a:srgbClr val="D12F1B"/>
                </a:solidFill>
              </a:rPr>
              <a:t>"."</a:t>
            </a:r>
            <a:r>
              <a:rPr dirty="0"/>
              <a:t>);</a:t>
            </a:r>
            <a:endParaRPr dirty="0">
              <a:latin typeface="+mj-lt"/>
              <a:ea typeface="+mj-ea"/>
              <a:cs typeface="+mj-cs"/>
              <a:sym typeface="Helvetica"/>
            </a:endParaRPr>
          </a:p>
          <a:p>
            <a:pPr defTabSz="344804">
              <a:tabLst>
                <a:tab pos="342900" algn="l"/>
              </a:tabLst>
              <a:defRPr>
                <a:latin typeface="Menlo"/>
                <a:ea typeface="Menlo"/>
                <a:cs typeface="Menlo"/>
                <a:sym typeface="Menlo"/>
              </a:defRPr>
            </a:pPr>
            <a:r>
              <a:rPr dirty="0"/>
              <a:t>         </a:t>
            </a:r>
            <a:r>
              <a:rPr dirty="0" err="1"/>
              <a:t>amountRemoved</a:t>
            </a:r>
            <a:r>
              <a:rPr dirty="0"/>
              <a:t> = </a:t>
            </a:r>
            <a:r>
              <a:rPr dirty="0" err="1"/>
              <a:t>amountRemoved</a:t>
            </a:r>
            <a:r>
              <a:rPr dirty="0"/>
              <a:t> + </a:t>
            </a:r>
            <a:r>
              <a:rPr dirty="0" err="1"/>
              <a:t>removedCoin.getValue</a:t>
            </a:r>
            <a:r>
              <a:rPr dirty="0"/>
              <a:t>();</a:t>
            </a:r>
            <a:endParaRPr dirty="0">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dirty="0">
                <a:solidFill>
                  <a:srgbClr val="000000"/>
                </a:solidFill>
              </a:rPr>
              <a:t>      } </a:t>
            </a:r>
            <a:r>
              <a:rPr dirty="0"/>
              <a:t>// end while</a:t>
            </a:r>
            <a:endParaRPr dirty="0">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rPr dirty="0"/>
              <a:t>      </a:t>
            </a:r>
            <a:endParaRPr dirty="0">
              <a:latin typeface="+mj-lt"/>
              <a:ea typeface="+mj-ea"/>
              <a:cs typeface="+mj-cs"/>
              <a:sym typeface="Helvetica"/>
            </a:endParaRPr>
          </a:p>
          <a:p>
            <a:pPr defTabSz="344804">
              <a:tabLst>
                <a:tab pos="342900" algn="l"/>
              </a:tabLst>
              <a:defRPr>
                <a:latin typeface="Menlo"/>
                <a:ea typeface="Menlo"/>
                <a:cs typeface="Menlo"/>
                <a:sym typeface="Menlo"/>
              </a:defRPr>
            </a:pPr>
            <a:r>
              <a:rPr dirty="0"/>
              <a:t>		</a:t>
            </a:r>
            <a:r>
              <a:rPr dirty="0" err="1"/>
              <a:t>System.out.println</a:t>
            </a:r>
            <a:r>
              <a:rPr dirty="0"/>
              <a:t>(</a:t>
            </a:r>
            <a:r>
              <a:rPr dirty="0">
                <a:solidFill>
                  <a:srgbClr val="D12F1B"/>
                </a:solidFill>
              </a:rPr>
              <a:t>"All done. Removed "</a:t>
            </a:r>
            <a:r>
              <a:rPr dirty="0"/>
              <a:t> + </a:t>
            </a:r>
            <a:r>
              <a:rPr dirty="0" err="1"/>
              <a:t>amountRemoved</a:t>
            </a:r>
            <a:r>
              <a:rPr dirty="0"/>
              <a:t> + </a:t>
            </a:r>
            <a:r>
              <a:rPr dirty="0">
                <a:solidFill>
                  <a:srgbClr val="D12F1B"/>
                </a:solidFill>
              </a:rPr>
              <a:t>" cents."</a:t>
            </a:r>
            <a:r>
              <a:rPr dirty="0"/>
              <a:t>);</a:t>
            </a:r>
            <a:endParaRPr dirty="0">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dirty="0">
                <a:solidFill>
                  <a:srgbClr val="000000"/>
                </a:solidFill>
              </a:rPr>
              <a:t>	} </a:t>
            </a:r>
            <a:r>
              <a:rPr dirty="0"/>
              <a:t>// end main</a:t>
            </a:r>
          </a:p>
        </p:txBody>
      </p:sp>
      <p:sp>
        <p:nvSpPr>
          <p:cNvPr id="5" name="Rectangle 4">
            <a:extLst>
              <a:ext uri="{FF2B5EF4-FFF2-40B4-BE49-F238E27FC236}">
                <a16:creationId xmlns:a16="http://schemas.microsoft.com/office/drawing/2014/main" id="{74BA7961-5C03-401A-91B8-F00B720C7B56}"/>
              </a:ext>
            </a:extLst>
          </p:cNvPr>
          <p:cNvSpPr/>
          <p:nvPr/>
        </p:nvSpPr>
        <p:spPr>
          <a:xfrm>
            <a:off x="803566" y="1863808"/>
            <a:ext cx="3407487" cy="325939"/>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
        <p:nvSpPr>
          <p:cNvPr id="6" name="Rectangle 5">
            <a:extLst>
              <a:ext uri="{FF2B5EF4-FFF2-40B4-BE49-F238E27FC236}">
                <a16:creationId xmlns:a16="http://schemas.microsoft.com/office/drawing/2014/main" id="{2B3FC984-A815-4491-B80B-EDAE1D5F7FF1}"/>
              </a:ext>
            </a:extLst>
          </p:cNvPr>
          <p:cNvSpPr/>
          <p:nvPr/>
        </p:nvSpPr>
        <p:spPr>
          <a:xfrm>
            <a:off x="1192272" y="3999120"/>
            <a:ext cx="1779528" cy="259323"/>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
        <p:nvSpPr>
          <p:cNvPr id="7" name="Rectangle 6">
            <a:extLst>
              <a:ext uri="{FF2B5EF4-FFF2-40B4-BE49-F238E27FC236}">
                <a16:creationId xmlns:a16="http://schemas.microsoft.com/office/drawing/2014/main" id="{D31BDE74-3810-4A79-8482-D2720E4A219A}"/>
              </a:ext>
            </a:extLst>
          </p:cNvPr>
          <p:cNvSpPr/>
          <p:nvPr/>
        </p:nvSpPr>
        <p:spPr>
          <a:xfrm>
            <a:off x="2373799" y="4386116"/>
            <a:ext cx="1837253" cy="270106"/>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itle 1"/>
          <p:cNvSpPr txBox="1">
            <a:spLocks noGrp="1"/>
          </p:cNvSpPr>
          <p:nvPr>
            <p:ph type="title"/>
          </p:nvPr>
        </p:nvSpPr>
        <p:spPr>
          <a:xfrm>
            <a:off x="457200" y="107813"/>
            <a:ext cx="8229600" cy="916857"/>
          </a:xfrm>
          <a:prstGeom prst="rect">
            <a:avLst/>
          </a:prstGeom>
        </p:spPr>
        <p:txBody>
          <a:bodyPr>
            <a:normAutofit/>
          </a:bodyPr>
          <a:lstStyle>
            <a:lvl1pPr defTabSz="795527">
              <a:defRPr sz="3828"/>
            </a:lvl1pPr>
          </a:lstStyle>
          <a:p>
            <a:r>
              <a:rPr lang="en-US" sz="4400" b="0" dirty="0"/>
              <a:t>Activity 2: A Piggy Bank (3 of 3)</a:t>
            </a:r>
            <a:endParaRPr sz="4400" b="0" dirty="0"/>
          </a:p>
        </p:txBody>
      </p:sp>
      <p:sp>
        <p:nvSpPr>
          <p:cNvPr id="94" name="private static void addCoin(Coin aCoin, PiggyBank aBank)…"/>
          <p:cNvSpPr txBox="1"/>
          <p:nvPr/>
        </p:nvSpPr>
        <p:spPr>
          <a:xfrm>
            <a:off x="457200" y="842837"/>
            <a:ext cx="7717676" cy="21234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tabLst>
                <a:tab pos="342900" algn="l"/>
              </a:tabLst>
              <a:defRPr>
                <a:latin typeface="Menlo"/>
                <a:ea typeface="Menlo"/>
                <a:cs typeface="Menlo"/>
                <a:sym typeface="Menlo"/>
              </a:defRPr>
            </a:pPr>
            <a:r>
              <a:t>	</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private</a:t>
            </a:r>
            <a:r>
              <a:t> </a:t>
            </a:r>
            <a:r>
              <a:rPr>
                <a:solidFill>
                  <a:srgbClr val="BA2DA2"/>
                </a:solidFill>
              </a:rPr>
              <a:t>static</a:t>
            </a:r>
            <a:r>
              <a:t> </a:t>
            </a:r>
            <a:r>
              <a:rPr>
                <a:solidFill>
                  <a:srgbClr val="BA2DA2"/>
                </a:solidFill>
              </a:rPr>
              <a:t>void</a:t>
            </a:r>
            <a:r>
              <a:t> addCoin(Coin aCoin, PiggyBank aBank) </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if</a:t>
            </a:r>
            <a:r>
              <a:t> (aBank.add(aCoin))</a:t>
            </a:r>
            <a:endParaRPr>
              <a:latin typeface="+mj-lt"/>
              <a:ea typeface="+mj-ea"/>
              <a:cs typeface="+mj-cs"/>
              <a:sym typeface="Helvetica"/>
            </a:endParaRPr>
          </a:p>
          <a:p>
            <a:pPr defTabSz="344804">
              <a:tabLst>
                <a:tab pos="342900" algn="l"/>
              </a:tabLst>
              <a:defRPr>
                <a:latin typeface="Menlo"/>
                <a:ea typeface="Menlo"/>
                <a:cs typeface="Menlo"/>
                <a:sym typeface="Menlo"/>
              </a:defRPr>
            </a:pPr>
            <a:r>
              <a:t>			System.out.println(</a:t>
            </a:r>
            <a:r>
              <a:rPr>
                <a:solidFill>
                  <a:srgbClr val="D12F1B"/>
                </a:solidFill>
              </a:rPr>
              <a:t>"Added a "</a:t>
            </a:r>
            <a:r>
              <a:t> + aCoin.getCoinName() + </a:t>
            </a:r>
            <a:r>
              <a:rPr>
                <a:solidFill>
                  <a:srgbClr val="D12F1B"/>
                </a:solidFill>
              </a:rPr>
              <a:t>"."</a:t>
            </a:r>
            <a:r>
              <a:t>);</a:t>
            </a:r>
            <a:endParaRPr>
              <a:latin typeface="+mj-lt"/>
              <a:ea typeface="+mj-ea"/>
              <a:cs typeface="+mj-cs"/>
              <a:sym typeface="Helvetica"/>
            </a:endParaRPr>
          </a:p>
          <a:p>
            <a:pPr defTabSz="344804">
              <a:tabLst>
                <a:tab pos="342900" algn="l"/>
              </a:tabLst>
              <a:defRPr>
                <a:solidFill>
                  <a:srgbClr val="BA2DA2"/>
                </a:solidFill>
                <a:latin typeface="Menlo"/>
                <a:ea typeface="Menlo"/>
                <a:cs typeface="Menlo"/>
                <a:sym typeface="Menlo"/>
              </a:defRPr>
            </a:pPr>
            <a:r>
              <a:rPr>
                <a:solidFill>
                  <a:srgbClr val="000000"/>
                </a:solidFill>
              </a:rPr>
              <a:t>		</a:t>
            </a:r>
            <a:r>
              <a:t>else</a:t>
            </a:r>
            <a:endParaRPr>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t>			System.out.println(</a:t>
            </a:r>
            <a:r>
              <a:rPr>
                <a:solidFill>
                  <a:srgbClr val="D12F1B"/>
                </a:solidFill>
              </a:rPr>
              <a:t>"Tried to add a "</a:t>
            </a:r>
            <a:r>
              <a:t> + aCoin.getCoinName() + </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D12F1B"/>
                </a:solidFill>
              </a:rPr>
              <a:t>", but couldn't"</a:t>
            </a:r>
            <a:r>
              <a:t>);</a:t>
            </a:r>
            <a:endParaRPr>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 </a:t>
            </a:r>
            <a:r>
              <a:t>// end addCoin</a:t>
            </a:r>
            <a:endParaRPr>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a:t>
            </a:r>
            <a:r>
              <a:t>// end PiggyBankExample</a:t>
            </a:r>
          </a:p>
        </p:txBody>
      </p:sp>
      <p:sp>
        <p:nvSpPr>
          <p:cNvPr id="95" name="Rectangle"/>
          <p:cNvSpPr/>
          <p:nvPr/>
        </p:nvSpPr>
        <p:spPr>
          <a:xfrm>
            <a:off x="2429933" y="3115733"/>
            <a:ext cx="3336268" cy="2495419"/>
          </a:xfrm>
          <a:prstGeom prst="rect">
            <a:avLst/>
          </a:prstGeom>
          <a:gradFill>
            <a:gsLst>
              <a:gs pos="0">
                <a:schemeClr val="accent4">
                  <a:hueOff val="-155063"/>
                  <a:lumOff val="44832"/>
                </a:schemeClr>
              </a:gs>
              <a:gs pos="35000">
                <a:srgbClr val="FEF7B7"/>
              </a:gs>
              <a:gs pos="100000">
                <a:schemeClr val="accent4">
                  <a:hueOff val="-178118"/>
                  <a:lumOff val="59630"/>
                </a:schemeClr>
              </a:gs>
            </a:gsLst>
            <a:lin ang="16200000"/>
          </a:gradFill>
          <a:ln>
            <a:solidFill>
              <a:srgbClr val="AEA600"/>
            </a:solidFill>
          </a:ln>
          <a:effectLst>
            <a:outerShdw blurRad="38100" dist="20000" dir="5400000" rotWithShape="0">
              <a:srgbClr val="000000">
                <a:alpha val="38000"/>
              </a:srgbClr>
            </a:outerShdw>
          </a:effectLst>
        </p:spPr>
        <p:txBody>
          <a:bodyPr lIns="45719" rIns="45719" anchor="ctr"/>
          <a:lstStyle/>
          <a:p>
            <a:endParaRPr/>
          </a:p>
        </p:txBody>
      </p:sp>
      <p:sp>
        <p:nvSpPr>
          <p:cNvPr id="96" name="Added a PENNY.…"/>
          <p:cNvSpPr txBox="1"/>
          <p:nvPr/>
        </p:nvSpPr>
        <p:spPr>
          <a:xfrm>
            <a:off x="2482687" y="3461596"/>
            <a:ext cx="3281559" cy="2123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defTabSz="344804">
              <a:tabLst>
                <a:tab pos="342900" algn="l"/>
              </a:tabLst>
              <a:defRPr b="1">
                <a:latin typeface="Courier New"/>
                <a:ea typeface="Courier New"/>
                <a:cs typeface="Courier New"/>
                <a:sym typeface="Courier New"/>
              </a:defRPr>
            </a:pPr>
            <a:r>
              <a:t> Added a PENNY.</a:t>
            </a:r>
          </a:p>
          <a:p>
            <a:pPr defTabSz="344804">
              <a:tabLst>
                <a:tab pos="342900" algn="l"/>
              </a:tabLst>
              <a:defRPr b="1">
                <a:latin typeface="Courier New"/>
                <a:ea typeface="Courier New"/>
                <a:cs typeface="Courier New"/>
                <a:sym typeface="Courier New"/>
              </a:defRPr>
            </a:pPr>
            <a:r>
              <a:t> Added a NICKEL.</a:t>
            </a:r>
          </a:p>
          <a:p>
            <a:pPr defTabSz="344804">
              <a:tabLst>
                <a:tab pos="342900" algn="l"/>
              </a:tabLst>
              <a:defRPr b="1">
                <a:latin typeface="Courier New"/>
                <a:ea typeface="Courier New"/>
                <a:cs typeface="Courier New"/>
                <a:sym typeface="Courier New"/>
              </a:defRPr>
            </a:pPr>
            <a:r>
              <a:t> Added a DIME.</a:t>
            </a:r>
          </a:p>
          <a:p>
            <a:pPr defTabSz="344804">
              <a:tabLst>
                <a:tab pos="342900" algn="l"/>
              </a:tabLst>
              <a:defRPr b="1">
                <a:latin typeface="Courier New"/>
                <a:ea typeface="Courier New"/>
                <a:cs typeface="Courier New"/>
                <a:sym typeface="Courier New"/>
              </a:defRPr>
            </a:pPr>
            <a:r>
              <a:t> Added a QUARTER.</a:t>
            </a:r>
          </a:p>
          <a:p>
            <a:pPr defTabSz="344804">
              <a:tabLst>
                <a:tab pos="342900" algn="l"/>
              </a:tabLst>
              <a:defRPr b="1">
                <a:latin typeface="Courier New"/>
                <a:ea typeface="Courier New"/>
                <a:cs typeface="Courier New"/>
                <a:sym typeface="Courier New"/>
              </a:defRPr>
            </a:pPr>
            <a:r>
              <a:t> Removing all the coins:</a:t>
            </a:r>
          </a:p>
          <a:p>
            <a:pPr defTabSz="344804">
              <a:tabLst>
                <a:tab pos="342900" algn="l"/>
              </a:tabLst>
              <a:defRPr b="1">
                <a:latin typeface="Courier New"/>
                <a:ea typeface="Courier New"/>
                <a:cs typeface="Courier New"/>
                <a:sym typeface="Courier New"/>
              </a:defRPr>
            </a:pPr>
            <a:r>
              <a:t> Removed a QUARTER.</a:t>
            </a:r>
          </a:p>
          <a:p>
            <a:pPr defTabSz="344804">
              <a:tabLst>
                <a:tab pos="342900" algn="l"/>
              </a:tabLst>
              <a:defRPr b="1">
                <a:latin typeface="Courier New"/>
                <a:ea typeface="Courier New"/>
                <a:cs typeface="Courier New"/>
                <a:sym typeface="Courier New"/>
              </a:defRPr>
            </a:pPr>
            <a:r>
              <a:t> Removed a DIME.</a:t>
            </a:r>
          </a:p>
          <a:p>
            <a:pPr defTabSz="344804">
              <a:tabLst>
                <a:tab pos="342900" algn="l"/>
              </a:tabLst>
              <a:defRPr b="1">
                <a:latin typeface="Courier New"/>
                <a:ea typeface="Courier New"/>
                <a:cs typeface="Courier New"/>
                <a:sym typeface="Courier New"/>
              </a:defRPr>
            </a:pPr>
            <a:r>
              <a:t> Removed a NICKEL.</a:t>
            </a:r>
          </a:p>
          <a:p>
            <a:pPr defTabSz="344804">
              <a:tabLst>
                <a:tab pos="342900" algn="l"/>
              </a:tabLst>
              <a:defRPr b="1">
                <a:latin typeface="Courier New"/>
                <a:ea typeface="Courier New"/>
                <a:cs typeface="Courier New"/>
                <a:sym typeface="Courier New"/>
              </a:defRPr>
            </a:pPr>
            <a:r>
              <a:t> Removed a PENNY.</a:t>
            </a:r>
          </a:p>
          <a:p>
            <a:pPr defTabSz="344804">
              <a:tabLst>
                <a:tab pos="342900" algn="l"/>
              </a:tabLst>
              <a:defRPr b="1">
                <a:latin typeface="Courier New"/>
                <a:ea typeface="Courier New"/>
                <a:cs typeface="Courier New"/>
                <a:sym typeface="Courier New"/>
              </a:defRPr>
            </a:pPr>
            <a:r>
              <a:t> All done. Removed 41 cents.</a:t>
            </a:r>
          </a:p>
        </p:txBody>
      </p:sp>
      <p:sp>
        <p:nvSpPr>
          <p:cNvPr id="97" name="Program Output"/>
          <p:cNvSpPr txBox="1"/>
          <p:nvPr/>
        </p:nvSpPr>
        <p:spPr>
          <a:xfrm>
            <a:off x="2586268" y="3147373"/>
            <a:ext cx="1418454" cy="517424"/>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i="1"/>
            </a:lvl1pPr>
          </a:lstStyle>
          <a:p>
            <a:r>
              <a:t>Program Output</a:t>
            </a:r>
          </a:p>
        </p:txBody>
      </p:sp>
      <p:sp>
        <p:nvSpPr>
          <p:cNvPr id="8" name="Rectangle 7">
            <a:extLst>
              <a:ext uri="{FF2B5EF4-FFF2-40B4-BE49-F238E27FC236}">
                <a16:creationId xmlns:a16="http://schemas.microsoft.com/office/drawing/2014/main" id="{CA3F7718-D53C-4047-8BF2-2EF1DBE9410A}"/>
              </a:ext>
            </a:extLst>
          </p:cNvPr>
          <p:cNvSpPr/>
          <p:nvPr/>
        </p:nvSpPr>
        <p:spPr>
          <a:xfrm>
            <a:off x="997779" y="1498918"/>
            <a:ext cx="1588489" cy="329882"/>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2"/>
          <p:cNvSpPr txBox="1">
            <a:spLocks noGrp="1"/>
          </p:cNvSpPr>
          <p:nvPr>
            <p:ph type="title"/>
          </p:nvPr>
        </p:nvSpPr>
        <p:spPr>
          <a:xfrm>
            <a:off x="359596" y="152400"/>
            <a:ext cx="8505004" cy="866842"/>
          </a:xfrm>
          <a:prstGeom prst="rect">
            <a:avLst/>
          </a:prstGeom>
        </p:spPr>
        <p:txBody>
          <a:bodyPr>
            <a:noAutofit/>
          </a:bodyPr>
          <a:lstStyle/>
          <a:p>
            <a:r>
              <a:rPr lang="en-US" sz="4000" b="0" dirty="0"/>
              <a:t>Weekly Assignments</a:t>
            </a:r>
            <a:endParaRPr sz="4000" b="0" dirty="0"/>
          </a:p>
        </p:txBody>
      </p:sp>
      <p:sp>
        <p:nvSpPr>
          <p:cNvPr id="49" name="Content Placeholder 3"/>
          <p:cNvSpPr txBox="1">
            <a:spLocks noGrp="1"/>
          </p:cNvSpPr>
          <p:nvPr>
            <p:ph type="body" sz="half" idx="1"/>
          </p:nvPr>
        </p:nvSpPr>
        <p:spPr>
          <a:xfrm>
            <a:off x="443970" y="1056087"/>
            <a:ext cx="7374663" cy="4207289"/>
          </a:xfrm>
          <a:prstGeom prst="rect">
            <a:avLst/>
          </a:prstGeom>
        </p:spPr>
        <p:txBody>
          <a:bodyPr>
            <a:normAutofit/>
          </a:bodyPr>
          <a:lstStyle/>
          <a:p>
            <a:pPr marL="304800" lvl="1" indent="-203200">
              <a:buFont typeface="Arial"/>
              <a:buChar char="•"/>
            </a:pPr>
            <a:r>
              <a:rPr lang="en-US" dirty="0"/>
              <a:t>Lab 1</a:t>
            </a:r>
          </a:p>
          <a:p>
            <a:pPr marL="304800" lvl="1" indent="-203200">
              <a:buFont typeface="Arial"/>
              <a:buChar char="•"/>
            </a:pPr>
            <a:r>
              <a:rPr lang="en-US" dirty="0"/>
              <a:t>Quiz 1</a:t>
            </a:r>
          </a:p>
          <a:p>
            <a:pPr marL="304800" lvl="1" indent="-203200">
              <a:buFont typeface="Arial"/>
              <a:buChar char="•"/>
            </a:pPr>
            <a:r>
              <a:rPr lang="en-US" dirty="0"/>
              <a:t>Activity 1.1</a:t>
            </a:r>
          </a:p>
          <a:p>
            <a:pPr marL="304800" lvl="1" indent="-203200">
              <a:buFont typeface="Arial"/>
              <a:buChar char="•"/>
            </a:pPr>
            <a:r>
              <a:rPr lang="en-US" dirty="0"/>
              <a:t>Project 1</a:t>
            </a:r>
          </a:p>
          <a:p>
            <a:pPr marL="304800" lvl="1" indent="-203200">
              <a:buFont typeface="Arial"/>
              <a:buChar char="•"/>
            </a:pPr>
            <a:r>
              <a:rPr lang="en-US" dirty="0"/>
              <a:t>Course Expectations</a:t>
            </a:r>
          </a:p>
          <a:p>
            <a:pPr marL="711200" lvl="2" indent="-203200">
              <a:buFont typeface="Arial"/>
              <a:buChar char="•"/>
            </a:pPr>
            <a:r>
              <a:rPr lang="en-US" sz="2000" dirty="0"/>
              <a:t>Challenging workload</a:t>
            </a:r>
          </a:p>
          <a:p>
            <a:pPr marL="711200" lvl="2" indent="-203200">
              <a:buFont typeface="Arial"/>
              <a:buChar char="•"/>
            </a:pPr>
            <a:r>
              <a:rPr lang="en-US" sz="2000" dirty="0"/>
              <a:t>Fast moving course</a:t>
            </a:r>
          </a:p>
        </p:txBody>
      </p:sp>
    </p:spTree>
    <p:extLst>
      <p:ext uri="{BB962C8B-B14F-4D97-AF65-F5344CB8AC3E}">
        <p14:creationId xmlns:p14="http://schemas.microsoft.com/office/powerpoint/2010/main" val="236534755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2"/>
          <p:cNvSpPr txBox="1">
            <a:spLocks noGrp="1"/>
          </p:cNvSpPr>
          <p:nvPr>
            <p:ph type="title"/>
          </p:nvPr>
        </p:nvSpPr>
        <p:spPr>
          <a:xfrm>
            <a:off x="635000" y="152400"/>
            <a:ext cx="8229600" cy="866842"/>
          </a:xfrm>
          <a:prstGeom prst="rect">
            <a:avLst/>
          </a:prstGeom>
        </p:spPr>
        <p:txBody>
          <a:bodyPr>
            <a:noAutofit/>
          </a:bodyPr>
          <a:lstStyle/>
          <a:p>
            <a:r>
              <a:rPr lang="en-US" sz="4000" b="0" dirty="0"/>
              <a:t>Data Structures &amp; Algorithms</a:t>
            </a:r>
            <a:endParaRPr sz="4000" b="0" dirty="0"/>
          </a:p>
        </p:txBody>
      </p:sp>
      <p:sp>
        <p:nvSpPr>
          <p:cNvPr id="49" name="Content Placeholder 3"/>
          <p:cNvSpPr txBox="1">
            <a:spLocks noGrp="1"/>
          </p:cNvSpPr>
          <p:nvPr>
            <p:ph type="body" sz="half" idx="1"/>
          </p:nvPr>
        </p:nvSpPr>
        <p:spPr>
          <a:xfrm>
            <a:off x="635000" y="1056087"/>
            <a:ext cx="7183633" cy="5529648"/>
          </a:xfrm>
          <a:prstGeom prst="rect">
            <a:avLst/>
          </a:prstGeom>
        </p:spPr>
        <p:txBody>
          <a:bodyPr>
            <a:normAutofit/>
          </a:bodyPr>
          <a:lstStyle/>
          <a:p>
            <a:pPr marL="101600" indent="0">
              <a:buNone/>
            </a:pPr>
            <a:r>
              <a:rPr lang="en-US" sz="2800" dirty="0">
                <a:solidFill>
                  <a:srgbClr val="7030A0"/>
                </a:solidFill>
              </a:rPr>
              <a:t>“Data structures and (sorting) algorithms are core concepts in programming. A computer program consistently deals with large datasets …”</a:t>
            </a:r>
          </a:p>
          <a:p>
            <a:pPr algn="r"/>
            <a:r>
              <a:rPr lang="en-US" sz="1800" dirty="0"/>
              <a:t>https://stackabuse.com/heap-sort-in-javascript/</a:t>
            </a:r>
            <a:endParaRPr lang="en-US" sz="2800" dirty="0"/>
          </a:p>
          <a:p>
            <a:r>
              <a:rPr lang="en-US" sz="2800" dirty="0"/>
              <a:t>Data structure: </a:t>
            </a:r>
          </a:p>
          <a:p>
            <a:pPr lvl="1"/>
            <a:r>
              <a:rPr lang="en-US" dirty="0"/>
              <a:t>Way to store information</a:t>
            </a:r>
          </a:p>
          <a:p>
            <a:pPr lvl="1"/>
            <a:r>
              <a:rPr lang="en-US" dirty="0"/>
              <a:t>Large dataset examples</a:t>
            </a:r>
          </a:p>
          <a:p>
            <a:r>
              <a:rPr lang="en-US" sz="2800" dirty="0"/>
              <a:t>Algorithm</a:t>
            </a:r>
          </a:p>
          <a:p>
            <a:pPr lvl="1"/>
            <a:r>
              <a:rPr lang="en-US" dirty="0"/>
              <a:t>Method for solving a problem</a:t>
            </a:r>
          </a:p>
        </p:txBody>
      </p:sp>
    </p:spTree>
    <p:extLst>
      <p:ext uri="{BB962C8B-B14F-4D97-AF65-F5344CB8AC3E}">
        <p14:creationId xmlns:p14="http://schemas.microsoft.com/office/powerpoint/2010/main" val="248882742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2"/>
          <p:cNvSpPr txBox="1">
            <a:spLocks noGrp="1"/>
          </p:cNvSpPr>
          <p:nvPr>
            <p:ph type="title"/>
          </p:nvPr>
        </p:nvSpPr>
        <p:spPr>
          <a:prstGeom prst="rect">
            <a:avLst/>
          </a:prstGeom>
        </p:spPr>
        <p:txBody>
          <a:bodyPr>
            <a:noAutofit/>
          </a:bodyPr>
          <a:lstStyle/>
          <a:p>
            <a:r>
              <a:rPr lang="en-US" sz="4000" b="0" dirty="0"/>
              <a:t>Algorithms, Parts I &amp; II</a:t>
            </a:r>
            <a:endParaRPr sz="4000" b="0" dirty="0"/>
          </a:p>
        </p:txBody>
      </p:sp>
      <p:sp>
        <p:nvSpPr>
          <p:cNvPr id="49" name="Content Placeholder 3"/>
          <p:cNvSpPr txBox="1">
            <a:spLocks noGrp="1"/>
          </p:cNvSpPr>
          <p:nvPr>
            <p:ph type="body" sz="half" idx="1"/>
          </p:nvPr>
        </p:nvSpPr>
        <p:spPr>
          <a:xfrm>
            <a:off x="635000" y="1056087"/>
            <a:ext cx="7183633" cy="866843"/>
          </a:xfrm>
          <a:prstGeom prst="rect">
            <a:avLst/>
          </a:prstGeom>
        </p:spPr>
        <p:txBody>
          <a:bodyPr>
            <a:normAutofit/>
          </a:bodyPr>
          <a:lstStyle/>
          <a:p>
            <a:r>
              <a:rPr lang="en-US" dirty="0"/>
              <a:t>Princeton | Coursera</a:t>
            </a:r>
            <a:endParaRPr lang="en-US" sz="2000" dirty="0"/>
          </a:p>
        </p:txBody>
      </p:sp>
      <p:pic>
        <p:nvPicPr>
          <p:cNvPr id="2" name="Picture 1">
            <a:extLst>
              <a:ext uri="{FF2B5EF4-FFF2-40B4-BE49-F238E27FC236}">
                <a16:creationId xmlns:a16="http://schemas.microsoft.com/office/drawing/2014/main" id="{9496CAE9-C0BB-4111-AB2A-AA30CA58EC0D}"/>
              </a:ext>
            </a:extLst>
          </p:cNvPr>
          <p:cNvPicPr>
            <a:picLocks noChangeAspect="1"/>
          </p:cNvPicPr>
          <p:nvPr/>
        </p:nvPicPr>
        <p:blipFill>
          <a:blip r:embed="rId3"/>
          <a:stretch>
            <a:fillRect/>
          </a:stretch>
        </p:blipFill>
        <p:spPr>
          <a:xfrm>
            <a:off x="740179" y="1788698"/>
            <a:ext cx="7476008" cy="3605233"/>
          </a:xfrm>
          <a:prstGeom prst="rect">
            <a:avLst/>
          </a:prstGeom>
        </p:spPr>
      </p:pic>
      <p:sp>
        <p:nvSpPr>
          <p:cNvPr id="3" name="Rectangle 2">
            <a:extLst>
              <a:ext uri="{FF2B5EF4-FFF2-40B4-BE49-F238E27FC236}">
                <a16:creationId xmlns:a16="http://schemas.microsoft.com/office/drawing/2014/main" id="{645F2036-D804-477A-866E-C4BB757A63BC}"/>
              </a:ext>
            </a:extLst>
          </p:cNvPr>
          <p:cNvSpPr/>
          <p:nvPr/>
        </p:nvSpPr>
        <p:spPr>
          <a:xfrm>
            <a:off x="740179" y="5648024"/>
            <a:ext cx="7183633" cy="584775"/>
          </a:xfrm>
          <a:prstGeom prst="rect">
            <a:avLst/>
          </a:prstGeom>
        </p:spPr>
        <p:txBody>
          <a:bodyPr wrap="square">
            <a:spAutoFit/>
          </a:bodyPr>
          <a:lstStyle/>
          <a:p>
            <a:pPr marL="171450" indent="-171450">
              <a:buFont typeface="Arial" panose="020B0604020202020204" pitchFamily="34" charset="0"/>
              <a:buChar char="•"/>
            </a:pPr>
            <a:r>
              <a:rPr lang="en-US" sz="1600" dirty="0">
                <a:solidFill>
                  <a:srgbClr val="7030A0"/>
                </a:solidFill>
              </a:rPr>
              <a:t>CMSC 204 is a “classic” computer science course.  It’s being taught everywhere</a:t>
            </a:r>
          </a:p>
        </p:txBody>
      </p:sp>
    </p:spTree>
    <p:extLst>
      <p:ext uri="{BB962C8B-B14F-4D97-AF65-F5344CB8AC3E}">
        <p14:creationId xmlns:p14="http://schemas.microsoft.com/office/powerpoint/2010/main" val="238163974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2"/>
          <p:cNvSpPr txBox="1">
            <a:spLocks noGrp="1"/>
          </p:cNvSpPr>
          <p:nvPr>
            <p:ph type="title"/>
          </p:nvPr>
        </p:nvSpPr>
        <p:spPr>
          <a:prstGeom prst="rect">
            <a:avLst/>
          </a:prstGeom>
        </p:spPr>
        <p:txBody>
          <a:bodyPr>
            <a:noAutofit/>
          </a:bodyPr>
          <a:lstStyle/>
          <a:p>
            <a:r>
              <a:rPr lang="en-US" sz="4000" b="0" dirty="0" err="1"/>
              <a:t>ModernC</a:t>
            </a:r>
            <a:endParaRPr sz="4000" b="0" dirty="0"/>
          </a:p>
        </p:txBody>
      </p:sp>
      <p:sp>
        <p:nvSpPr>
          <p:cNvPr id="49" name="Content Placeholder 3"/>
          <p:cNvSpPr txBox="1">
            <a:spLocks noGrp="1"/>
          </p:cNvSpPr>
          <p:nvPr>
            <p:ph type="body" sz="half" idx="1"/>
          </p:nvPr>
        </p:nvSpPr>
        <p:spPr>
          <a:xfrm>
            <a:off x="635000" y="1293541"/>
            <a:ext cx="8038570" cy="4809308"/>
          </a:xfrm>
          <a:prstGeom prst="rect">
            <a:avLst/>
          </a:prstGeom>
        </p:spPr>
        <p:txBody>
          <a:bodyPr>
            <a:normAutofit/>
          </a:bodyPr>
          <a:lstStyle/>
          <a:p>
            <a:pPr marL="101600" indent="0">
              <a:buNone/>
            </a:pPr>
            <a:r>
              <a:rPr lang="en-US" dirty="0">
                <a:solidFill>
                  <a:srgbClr val="7030A0"/>
                </a:solidFill>
              </a:rPr>
              <a:t>“You can’t learn a programming language without practicing it.  You must have a decent programming environment at your disposal, and you must master it ...”</a:t>
            </a:r>
          </a:p>
          <a:p>
            <a:pPr marL="101600" indent="0" algn="r">
              <a:buNone/>
            </a:pPr>
            <a:r>
              <a:rPr lang="en-US" sz="2000" dirty="0"/>
              <a:t>Jens </a:t>
            </a:r>
            <a:r>
              <a:rPr lang="en-US" sz="2000" dirty="0" err="1"/>
              <a:t>Gustedt</a:t>
            </a:r>
            <a:r>
              <a:rPr lang="en-US" sz="2000" dirty="0"/>
              <a:t>, </a:t>
            </a:r>
            <a:r>
              <a:rPr lang="en-US" sz="2000" dirty="0" err="1"/>
              <a:t>ModernC</a:t>
            </a:r>
            <a:endParaRPr lang="en-US" sz="2000" dirty="0"/>
          </a:p>
          <a:p>
            <a:pPr marL="101600" indent="0" algn="r">
              <a:buNone/>
            </a:pPr>
            <a:r>
              <a:rPr lang="en-US" sz="2000" dirty="0"/>
              <a:t>https://modernc.gforge.inria.fr/ </a:t>
            </a:r>
          </a:p>
        </p:txBody>
      </p:sp>
    </p:spTree>
    <p:extLst>
      <p:ext uri="{BB962C8B-B14F-4D97-AF65-F5344CB8AC3E}">
        <p14:creationId xmlns:p14="http://schemas.microsoft.com/office/powerpoint/2010/main" val="167583136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195"/>
          <p:cNvSpPr txBox="1">
            <a:spLocks noGrp="1"/>
          </p:cNvSpPr>
          <p:nvPr>
            <p:ph type="title"/>
          </p:nvPr>
        </p:nvSpPr>
        <p:spPr>
          <a:prstGeom prst="rect">
            <a:avLst/>
          </a:prstGeom>
        </p:spPr>
        <p:txBody>
          <a:bodyPr lIns="0" tIns="0" rIns="0" bIns="0">
            <a:normAutofit/>
          </a:bodyPr>
          <a:lstStyle/>
          <a:p>
            <a:pPr defTabSz="694944">
              <a:defRPr sz="3343"/>
            </a:pPr>
            <a:r>
              <a:rPr lang="en-US" sz="4000" dirty="0"/>
              <a:t>Bags | Chapter 1</a:t>
            </a:r>
            <a:endParaRPr sz="4000" dirty="0"/>
          </a:p>
        </p:txBody>
      </p:sp>
      <p:pic>
        <p:nvPicPr>
          <p:cNvPr id="47" name="Picture 8" descr="Picture 8"/>
          <p:cNvPicPr>
            <a:picLocks noChangeAspect="1"/>
          </p:cNvPicPr>
          <p:nvPr/>
        </p:nvPicPr>
        <p:blipFill>
          <a:blip r:embed="rId2">
            <a:extLst/>
          </a:blip>
          <a:stretch>
            <a:fillRect/>
          </a:stretch>
        </p:blipFill>
        <p:spPr>
          <a:xfrm>
            <a:off x="379413" y="1421040"/>
            <a:ext cx="4124641" cy="4776560"/>
          </a:xfrm>
          <a:prstGeom prst="rect">
            <a:avLst/>
          </a:prstGeom>
          <a:ln w="12700">
            <a:miter lim="400000"/>
          </a:ln>
          <a:effectLst>
            <a:outerShdw blurRad="50800" dist="38100" dir="2700000" rotWithShape="0">
              <a:srgbClr val="000000">
                <a:alpha val="40000"/>
              </a:srgbClr>
            </a:outerShdw>
          </a:effectLst>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4"/>
          <p:cNvSpPr txBox="1">
            <a:spLocks noGrp="1"/>
          </p:cNvSpPr>
          <p:nvPr>
            <p:ph type="title"/>
          </p:nvPr>
        </p:nvSpPr>
        <p:spPr>
          <a:xfrm>
            <a:off x="258233" y="190005"/>
            <a:ext cx="8513234" cy="816042"/>
          </a:xfrm>
          <a:prstGeom prst="rect">
            <a:avLst/>
          </a:prstGeom>
        </p:spPr>
        <p:txBody>
          <a:bodyPr>
            <a:normAutofit fontScale="90000"/>
          </a:bodyPr>
          <a:lstStyle/>
          <a:p>
            <a:r>
              <a:rPr lang="en-US" dirty="0"/>
              <a:t>Video Notes | Learning Strategy</a:t>
            </a:r>
            <a:endParaRPr dirty="0"/>
          </a:p>
        </p:txBody>
      </p:sp>
      <p:sp>
        <p:nvSpPr>
          <p:cNvPr id="71" name="Content Placeholder 5"/>
          <p:cNvSpPr txBox="1">
            <a:spLocks noGrp="1"/>
          </p:cNvSpPr>
          <p:nvPr>
            <p:ph type="body" idx="1"/>
          </p:nvPr>
        </p:nvSpPr>
        <p:spPr>
          <a:xfrm>
            <a:off x="400049" y="1021277"/>
            <a:ext cx="8229601" cy="5301463"/>
          </a:xfrm>
          <a:prstGeom prst="rect">
            <a:avLst/>
          </a:prstGeom>
        </p:spPr>
        <p:txBody>
          <a:bodyPr>
            <a:normAutofit fontScale="85000" lnSpcReduction="20000"/>
          </a:bodyPr>
          <a:lstStyle/>
          <a:p>
            <a:r>
              <a:rPr lang="en-US" dirty="0"/>
              <a:t>Designing an ADT</a:t>
            </a:r>
          </a:p>
          <a:p>
            <a:pPr lvl="1"/>
            <a:r>
              <a:rPr lang="en-US" sz="2100" dirty="0">
                <a:hlinkClick r:id="rId3"/>
              </a:rPr>
              <a:t>https://mediaplayer.pearsoncmg.com/assets/secs-vn-ch01a-designing-an-adt</a:t>
            </a:r>
            <a:endParaRPr lang="en-US" sz="2100" dirty="0"/>
          </a:p>
          <a:p>
            <a:r>
              <a:rPr lang="en-US" dirty="0"/>
              <a:t>Learning Strategy</a:t>
            </a:r>
          </a:p>
          <a:p>
            <a:pPr lvl="1"/>
            <a:r>
              <a:rPr lang="en-US" sz="2200" dirty="0"/>
              <a:t>Each chapter (of our textbook) includes a set of video notes</a:t>
            </a:r>
          </a:p>
          <a:p>
            <a:pPr lvl="2"/>
            <a:r>
              <a:rPr lang="en-US" sz="1900" dirty="0"/>
              <a:t>Available under Course Content</a:t>
            </a:r>
          </a:p>
          <a:p>
            <a:pPr lvl="2"/>
            <a:r>
              <a:rPr lang="en-US" sz="1900" b="1" dirty="0">
                <a:solidFill>
                  <a:srgbClr val="7030A0"/>
                </a:solidFill>
              </a:rPr>
              <a:t>Watch them first – they will help with your learning</a:t>
            </a:r>
          </a:p>
          <a:p>
            <a:pPr lvl="1"/>
            <a:r>
              <a:rPr lang="en-US" sz="2200" dirty="0"/>
              <a:t>Mastering Course Topics</a:t>
            </a:r>
          </a:p>
          <a:p>
            <a:pPr lvl="2"/>
            <a:r>
              <a:rPr lang="en-US" sz="1900" dirty="0"/>
              <a:t>Watch videos</a:t>
            </a:r>
          </a:p>
          <a:p>
            <a:pPr lvl="2"/>
            <a:r>
              <a:rPr lang="en-US" sz="1900" dirty="0"/>
              <a:t>Review provided PPTs next</a:t>
            </a:r>
          </a:p>
          <a:p>
            <a:pPr lvl="2"/>
            <a:r>
              <a:rPr lang="en-US" sz="1900" dirty="0"/>
              <a:t>Reference our text as needed</a:t>
            </a:r>
          </a:p>
          <a:p>
            <a:pPr lvl="1"/>
            <a:r>
              <a:rPr lang="en-US" sz="2200" dirty="0"/>
              <a:t>Complete assignments</a:t>
            </a:r>
          </a:p>
          <a:p>
            <a:pPr lvl="1"/>
            <a:r>
              <a:rPr lang="en-US" sz="2200" dirty="0"/>
              <a:t>50 / 50 Rule (mine)</a:t>
            </a:r>
          </a:p>
        </p:txBody>
      </p:sp>
    </p:spTree>
    <p:extLst>
      <p:ext uri="{BB962C8B-B14F-4D97-AF65-F5344CB8AC3E}">
        <p14:creationId xmlns:p14="http://schemas.microsoft.com/office/powerpoint/2010/main" val="2227562337"/>
      </p:ext>
    </p:extLst>
  </p:cSld>
  <p:clrMapOvr>
    <a:masterClrMapping/>
  </p:clrMapOvr>
  <p:transition spd="med"/>
</p:sld>
</file>

<file path=ppt/theme/theme1.xml><?xml version="1.0" encoding="utf-8"?>
<a:theme xmlns:a="http://schemas.openxmlformats.org/drawingml/2006/main" name="508 Lecture">
  <a:themeElements>
    <a:clrScheme name="508 Lecture">
      <a:dk1>
        <a:srgbClr val="000000"/>
      </a:dk1>
      <a:lt1>
        <a:srgbClr val="FFFFFF"/>
      </a:lt1>
      <a:dk2>
        <a:srgbClr val="A7A7A7"/>
      </a:dk2>
      <a:lt2>
        <a:srgbClr val="535353"/>
      </a:lt2>
      <a:accent1>
        <a:srgbClr val="3C1581"/>
      </a:accent1>
      <a:accent2>
        <a:srgbClr val="1A6C7C"/>
      </a:accent2>
      <a:accent3>
        <a:srgbClr val="CC730D"/>
      </a:accent3>
      <a:accent4>
        <a:srgbClr val="B2AA00"/>
      </a:accent4>
      <a:accent5>
        <a:srgbClr val="1B9332"/>
      </a:accent5>
      <a:accent6>
        <a:srgbClr val="7F7F7F"/>
      </a:accent6>
      <a:hlink>
        <a:srgbClr val="0000FF"/>
      </a:hlink>
      <a:folHlink>
        <a:srgbClr val="FF00FF"/>
      </a:folHlink>
    </a:clrScheme>
    <a:fontScheme name="508 Lecture">
      <a:majorFont>
        <a:latin typeface="Helvetica"/>
        <a:ea typeface="Helvetica"/>
        <a:cs typeface="Helvetica"/>
      </a:majorFont>
      <a:minorFont>
        <a:latin typeface="Arial"/>
        <a:ea typeface="Arial"/>
        <a:cs typeface="Arial"/>
      </a:minorFont>
    </a:fontScheme>
    <a:fmtScheme name="508 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508 Lecture">
  <a:themeElements>
    <a:clrScheme name="508 Lecture">
      <a:dk1>
        <a:srgbClr val="000000"/>
      </a:dk1>
      <a:lt1>
        <a:srgbClr val="FFFFFF"/>
      </a:lt1>
      <a:dk2>
        <a:srgbClr val="A7A7A7"/>
      </a:dk2>
      <a:lt2>
        <a:srgbClr val="535353"/>
      </a:lt2>
      <a:accent1>
        <a:srgbClr val="3C1581"/>
      </a:accent1>
      <a:accent2>
        <a:srgbClr val="1A6C7C"/>
      </a:accent2>
      <a:accent3>
        <a:srgbClr val="CC730D"/>
      </a:accent3>
      <a:accent4>
        <a:srgbClr val="B2AA00"/>
      </a:accent4>
      <a:accent5>
        <a:srgbClr val="1B9332"/>
      </a:accent5>
      <a:accent6>
        <a:srgbClr val="7F7F7F"/>
      </a:accent6>
      <a:hlink>
        <a:srgbClr val="0000FF"/>
      </a:hlink>
      <a:folHlink>
        <a:srgbClr val="FF00FF"/>
      </a:folHlink>
    </a:clrScheme>
    <a:fontScheme name="508 Lecture">
      <a:majorFont>
        <a:latin typeface="Helvetica"/>
        <a:ea typeface="Helvetica"/>
        <a:cs typeface="Helvetica"/>
      </a:majorFont>
      <a:minorFont>
        <a:latin typeface="Arial"/>
        <a:ea typeface="Arial"/>
        <a:cs typeface="Arial"/>
      </a:minorFont>
    </a:fontScheme>
    <a:fmtScheme name="508 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2_Gaddis_CntrlStrc">
  <a:themeElements>
    <a:clrScheme name="2_Gaddis_CntrlStr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Gaddis_CntrlStrc">
      <a:majorFont>
        <a:latin typeface="Arial"/>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2_Gaddis_CntrlStr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Gaddis_CntrlStrc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Gaddis_CntrlStrc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Gaddis_CntrlStrc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Gaddis_CntrlStrc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Gaddis_CntrlStrc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Gaddis_CntrlStrc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Gaddis_CntrlStrc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Gaddis_CntrlStrc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Gaddis_CntrlStrc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Gaddis_CntrlStrc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Gaddis_CntrlStrc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508 Lecture">
  <a:themeElements>
    <a:clrScheme name="508 Lecture">
      <a:dk1>
        <a:srgbClr val="000000"/>
      </a:dk1>
      <a:lt1>
        <a:srgbClr val="FFFFFF"/>
      </a:lt1>
      <a:dk2>
        <a:srgbClr val="A7A7A7"/>
      </a:dk2>
      <a:lt2>
        <a:srgbClr val="535353"/>
      </a:lt2>
      <a:accent1>
        <a:srgbClr val="3C1581"/>
      </a:accent1>
      <a:accent2>
        <a:srgbClr val="1A6C7C"/>
      </a:accent2>
      <a:accent3>
        <a:srgbClr val="CC730D"/>
      </a:accent3>
      <a:accent4>
        <a:srgbClr val="B2AA00"/>
      </a:accent4>
      <a:accent5>
        <a:srgbClr val="1B9332"/>
      </a:accent5>
      <a:accent6>
        <a:srgbClr val="7F7F7F"/>
      </a:accent6>
      <a:hlink>
        <a:srgbClr val="0000FF"/>
      </a:hlink>
      <a:folHlink>
        <a:srgbClr val="FF00FF"/>
      </a:folHlink>
    </a:clrScheme>
    <a:fontScheme name="508 Lecture">
      <a:majorFont>
        <a:latin typeface="Arial"/>
        <a:ea typeface="Arial"/>
        <a:cs typeface="Arial"/>
      </a:majorFont>
      <a:minorFont>
        <a:latin typeface="Helvetica"/>
        <a:ea typeface="Helvetica"/>
        <a:cs typeface="Helvetica"/>
      </a:minorFont>
    </a:fontScheme>
    <a:fmtScheme name="508 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5.xml><?xml version="1.0" encoding="utf-8"?>
<a:theme xmlns:a="http://schemas.openxmlformats.org/drawingml/2006/main" name="508 Lecture">
  <a:themeElements>
    <a:clrScheme name="508 Lecture">
      <a:dk1>
        <a:srgbClr val="000000"/>
      </a:dk1>
      <a:lt1>
        <a:srgbClr val="FFFFFF"/>
      </a:lt1>
      <a:dk2>
        <a:srgbClr val="A7A7A7"/>
      </a:dk2>
      <a:lt2>
        <a:srgbClr val="535353"/>
      </a:lt2>
      <a:accent1>
        <a:srgbClr val="3C1581"/>
      </a:accent1>
      <a:accent2>
        <a:srgbClr val="1A6C7C"/>
      </a:accent2>
      <a:accent3>
        <a:srgbClr val="CC730D"/>
      </a:accent3>
      <a:accent4>
        <a:srgbClr val="B2AA00"/>
      </a:accent4>
      <a:accent5>
        <a:srgbClr val="1B9332"/>
      </a:accent5>
      <a:accent6>
        <a:srgbClr val="7F7F7F"/>
      </a:accent6>
      <a:hlink>
        <a:srgbClr val="0000FF"/>
      </a:hlink>
      <a:folHlink>
        <a:srgbClr val="FF00FF"/>
      </a:folHlink>
    </a:clrScheme>
    <a:fontScheme name="508 Lecture">
      <a:majorFont>
        <a:latin typeface="Helvetica"/>
        <a:ea typeface="Helvetica"/>
        <a:cs typeface="Helvetica"/>
      </a:majorFont>
      <a:minorFont>
        <a:latin typeface="Arial"/>
        <a:ea typeface="Arial"/>
        <a:cs typeface="Arial"/>
      </a:minorFont>
    </a:fontScheme>
    <a:fmtScheme name="508 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969</TotalTime>
  <Words>3132</Words>
  <Application>Microsoft Office PowerPoint</Application>
  <PresentationFormat>On-screen Show (4:3)</PresentationFormat>
  <Paragraphs>423</Paragraphs>
  <Slides>34</Slides>
  <Notes>20</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34</vt:i4>
      </vt:variant>
    </vt:vector>
  </HeadingPairs>
  <TitlesOfParts>
    <vt:vector size="48" baseType="lpstr">
      <vt:lpstr> Arial</vt:lpstr>
      <vt:lpstr>Arial</vt:lpstr>
      <vt:lpstr>Arial Narrow</vt:lpstr>
      <vt:lpstr>Courier New</vt:lpstr>
      <vt:lpstr>Helvetica</vt:lpstr>
      <vt:lpstr>Menlo</vt:lpstr>
      <vt:lpstr>Times New Roman</vt:lpstr>
      <vt:lpstr>Tw Cen MT</vt:lpstr>
      <vt:lpstr>Verdana</vt:lpstr>
      <vt:lpstr>ヒラギノ角ゴ Pro W3</vt:lpstr>
      <vt:lpstr>508 Lecture</vt:lpstr>
      <vt:lpstr>1_508 Lecture</vt:lpstr>
      <vt:lpstr>2_Gaddis_CntrlStrc</vt:lpstr>
      <vt:lpstr>2_508 Lecture</vt:lpstr>
      <vt:lpstr>CMSC204 | Computer Science II</vt:lpstr>
      <vt:lpstr>Monday, 1/24/22</vt:lpstr>
      <vt:lpstr>Course Overview</vt:lpstr>
      <vt:lpstr>Weekly Assignments</vt:lpstr>
      <vt:lpstr>Data Structures &amp; Algorithms</vt:lpstr>
      <vt:lpstr>Algorithms, Parts I &amp; II</vt:lpstr>
      <vt:lpstr>ModernC</vt:lpstr>
      <vt:lpstr>Bags | Chapter 1</vt:lpstr>
      <vt:lpstr>Video Notes | Learning Strategy</vt:lpstr>
      <vt:lpstr>Abstract Data Type (ADT)</vt:lpstr>
      <vt:lpstr>Procedural Abstractions</vt:lpstr>
      <vt:lpstr>Data Organization in Life</vt:lpstr>
      <vt:lpstr>Data Abstractions</vt:lpstr>
      <vt:lpstr>Data Structures</vt:lpstr>
      <vt:lpstr>Collections</vt:lpstr>
      <vt:lpstr>Standard Abstract Data Type</vt:lpstr>
      <vt:lpstr>Car | ADT Example</vt:lpstr>
      <vt:lpstr>The ADT Bag</vt:lpstr>
      <vt:lpstr>ADT Bag</vt:lpstr>
      <vt:lpstr>ADT Bag | UML Class Diagram</vt:lpstr>
      <vt:lpstr>An Interface (1 of 2)</vt:lpstr>
      <vt:lpstr>An Interface (2 of 2)</vt:lpstr>
      <vt:lpstr>Vending Machine </vt:lpstr>
      <vt:lpstr>Java Collection Framework</vt:lpstr>
      <vt:lpstr>Interface Set | Java Collection</vt:lpstr>
      <vt:lpstr>Java Standard Class Library</vt:lpstr>
      <vt:lpstr>CRC Card</vt:lpstr>
      <vt:lpstr>ADT | Observations</vt:lpstr>
      <vt:lpstr>Design Decision</vt:lpstr>
      <vt:lpstr>Learning Activities</vt:lpstr>
      <vt:lpstr>Activity 1 : Online Shopper (ADT Bag)</vt:lpstr>
      <vt:lpstr>Activity 2: A Piggy Bank (1 of 3)</vt:lpstr>
      <vt:lpstr>Activity 2: A Piggy Bank (2 of 3)</vt:lpstr>
      <vt:lpstr>Activity 2: A Piggy Bank (3 of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Abstractions with Java™</dc:title>
  <cp:lastModifiedBy>Gary Thai</cp:lastModifiedBy>
  <cp:revision>380</cp:revision>
  <dcterms:modified xsi:type="dcterms:W3CDTF">2022-01-22T16:11:51Z</dcterms:modified>
</cp:coreProperties>
</file>