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2"/>
  </p:sldMasterIdLst>
  <p:notesMasterIdLst>
    <p:notesMasterId r:id="rId23"/>
  </p:notesMasterIdLst>
  <p:sldIdLst>
    <p:sldId id="362" r:id="rId3"/>
    <p:sldId id="256" r:id="rId4"/>
    <p:sldId id="357" r:id="rId5"/>
    <p:sldId id="285" r:id="rId6"/>
    <p:sldId id="286" r:id="rId7"/>
    <p:sldId id="290" r:id="rId8"/>
    <p:sldId id="293" r:id="rId9"/>
    <p:sldId id="295" r:id="rId10"/>
    <p:sldId id="299" r:id="rId11"/>
    <p:sldId id="301" r:id="rId12"/>
    <p:sldId id="353" r:id="rId13"/>
    <p:sldId id="303" r:id="rId14"/>
    <p:sldId id="302" r:id="rId15"/>
    <p:sldId id="304" r:id="rId16"/>
    <p:sldId id="305" r:id="rId17"/>
    <p:sldId id="306" r:id="rId18"/>
    <p:sldId id="307" r:id="rId19"/>
    <p:sldId id="308" r:id="rId20"/>
    <p:sldId id="309" r:id="rId21"/>
    <p:sldId id="356" r:id="rId22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CAD7"/>
          </a:solidFill>
        </a:fill>
      </a:tcStyle>
    </a:wholeTbl>
    <a:band2H>
      <a:tcTxStyle/>
      <a:tcStyle>
        <a:tcBdr/>
        <a:fill>
          <a:solidFill>
            <a:srgbClr val="E7E7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D4CA"/>
          </a:solidFill>
        </a:fill>
      </a:tcStyle>
    </a:wholeTbl>
    <a:band2H>
      <a:tcTxStyle/>
      <a:tcStyle>
        <a:tcBdr/>
        <a:fill>
          <a:solidFill>
            <a:srgbClr val="F6EB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7D7D7"/>
          </a:solidFill>
        </a:fill>
      </a:tcStyle>
    </a:wholeTbl>
    <a:band2H>
      <a:tcTxStyle/>
      <a:tcStyle>
        <a:tcBdr/>
        <a:fill>
          <a:solidFill>
            <a:srgbClr val="ECEC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435" autoAdjust="0"/>
    <p:restoredTop sz="77749" autoAdjust="0"/>
  </p:normalViewPr>
  <p:slideViewPr>
    <p:cSldViewPr snapToGrid="0">
      <p:cViewPr varScale="1">
        <p:scale>
          <a:sx n="62" d="100"/>
          <a:sy n="62" d="100"/>
        </p:scale>
        <p:origin x="9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1" name="Shape 4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Arial"/>
      </a:defRPr>
    </a:lvl1pPr>
    <a:lvl2pPr indent="228600" defTabSz="457200" latinLnBrk="0">
      <a:defRPr sz="1200">
        <a:latin typeface="+mn-lt"/>
        <a:ea typeface="+mn-ea"/>
        <a:cs typeface="+mn-cs"/>
        <a:sym typeface="Arial"/>
      </a:defRPr>
    </a:lvl2pPr>
    <a:lvl3pPr indent="457200" defTabSz="457200" latinLnBrk="0">
      <a:defRPr sz="1200">
        <a:latin typeface="+mn-lt"/>
        <a:ea typeface="+mn-ea"/>
        <a:cs typeface="+mn-cs"/>
        <a:sym typeface="Arial"/>
      </a:defRPr>
    </a:lvl3pPr>
    <a:lvl4pPr indent="685800" defTabSz="457200" latinLnBrk="0">
      <a:defRPr sz="1200">
        <a:latin typeface="+mn-lt"/>
        <a:ea typeface="+mn-ea"/>
        <a:cs typeface="+mn-cs"/>
        <a:sym typeface="Arial"/>
      </a:defRPr>
    </a:lvl4pPr>
    <a:lvl5pPr indent="914400" defTabSz="457200" latinLnBrk="0">
      <a:defRPr sz="1200">
        <a:latin typeface="+mn-lt"/>
        <a:ea typeface="+mn-ea"/>
        <a:cs typeface="+mn-cs"/>
        <a:sym typeface="Arial"/>
      </a:defRPr>
    </a:lvl5pPr>
    <a:lvl6pPr indent="1143000" defTabSz="457200" latinLnBrk="0">
      <a:defRPr sz="1200">
        <a:latin typeface="+mn-lt"/>
        <a:ea typeface="+mn-ea"/>
        <a:cs typeface="+mn-cs"/>
        <a:sym typeface="Arial"/>
      </a:defRPr>
    </a:lvl6pPr>
    <a:lvl7pPr indent="1371600" defTabSz="457200" latinLnBrk="0">
      <a:defRPr sz="1200">
        <a:latin typeface="+mn-lt"/>
        <a:ea typeface="+mn-ea"/>
        <a:cs typeface="+mn-cs"/>
        <a:sym typeface="Arial"/>
      </a:defRPr>
    </a:lvl7pPr>
    <a:lvl8pPr indent="1600200" defTabSz="457200" latinLnBrk="0">
      <a:defRPr sz="1200">
        <a:latin typeface="+mn-lt"/>
        <a:ea typeface="+mn-ea"/>
        <a:cs typeface="+mn-cs"/>
        <a:sym typeface="Arial"/>
      </a:defRPr>
    </a:lvl8pPr>
    <a:lvl9pPr indent="1828800" defTabSz="457200" latinLnBrk="0">
      <a:defRPr sz="12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Times New Roman" pitchFamily="18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9A4E30-EEA4-43CE-BB22-23D6443DF843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Arial" pitchFamily="34" charset="0"/>
                <a:sym typeface="Arial"/>
              </a:rPr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cs typeface="Arial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7220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What’s the most</a:t>
            </a:r>
            <a:r>
              <a:rPr lang="en-US" baseline="0" dirty="0"/>
              <a:t> efficient way to search</a:t>
            </a:r>
            <a:r>
              <a:rPr lang="en-US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Why</a:t>
            </a:r>
            <a:r>
              <a:rPr lang="en-US" baseline="0" dirty="0"/>
              <a:t> Dictionary is powerful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340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About the recursive routine …</a:t>
            </a:r>
          </a:p>
          <a:p>
            <a:pPr marL="285750" indent="-285750" defTabSz="344804">
              <a:buFont typeface="Arial" panose="020B0604020202020204" pitchFamily="34" charset="0"/>
              <a:buChar char="•"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lang="en-US" b="1" dirty="0">
                <a:solidFill>
                  <a:srgbClr val="BA2DA2"/>
                </a:solidFill>
              </a:rPr>
              <a:t>private</a:t>
            </a:r>
            <a:r>
              <a:rPr lang="en-US" b="1" dirty="0"/>
              <a:t> </a:t>
            </a:r>
            <a:r>
              <a:rPr lang="en-US" b="1" dirty="0">
                <a:solidFill>
                  <a:srgbClr val="BA2DA2"/>
                </a:solidFill>
              </a:rPr>
              <a:t>static</a:t>
            </a:r>
            <a:r>
              <a:rPr lang="en-US" b="1" dirty="0"/>
              <a:t> &lt;T&gt; </a:t>
            </a:r>
            <a:r>
              <a:rPr lang="en-US" b="1" dirty="0" err="1">
                <a:solidFill>
                  <a:srgbClr val="BA2DA2"/>
                </a:solidFill>
              </a:rPr>
              <a:t>boolean</a:t>
            </a:r>
            <a:r>
              <a:rPr lang="en-US" b="1" dirty="0"/>
              <a:t> search(T[] </a:t>
            </a:r>
            <a:r>
              <a:rPr lang="en-US" b="1" dirty="0" err="1"/>
              <a:t>anArray</a:t>
            </a:r>
            <a:r>
              <a:rPr lang="en-US" b="1" dirty="0"/>
              <a:t>, </a:t>
            </a:r>
            <a:r>
              <a:rPr lang="en-US" b="1" dirty="0" err="1">
                <a:solidFill>
                  <a:srgbClr val="BA2DA2"/>
                </a:solidFill>
              </a:rPr>
              <a:t>int</a:t>
            </a:r>
            <a:r>
              <a:rPr lang="en-US" b="1" dirty="0"/>
              <a:t> first, </a:t>
            </a:r>
            <a:r>
              <a:rPr lang="en-US" b="1" dirty="0" err="1">
                <a:solidFill>
                  <a:srgbClr val="BA2DA2"/>
                </a:solidFill>
              </a:rPr>
              <a:t>int</a:t>
            </a:r>
            <a:r>
              <a:rPr lang="en-US" b="1" dirty="0"/>
              <a:t> last, T </a:t>
            </a:r>
            <a:r>
              <a:rPr lang="en-US" b="1" dirty="0" err="1"/>
              <a:t>desiredItem</a:t>
            </a:r>
            <a:r>
              <a:rPr lang="en-US" b="1" dirty="0"/>
              <a:t>) {…}</a:t>
            </a:r>
            <a:endParaRPr lang="en-US" sz="1200" b="1" dirty="0"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938273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How</a:t>
            </a:r>
            <a:r>
              <a:rPr lang="en-US" b="1" baseline="0" dirty="0"/>
              <a:t> do you determine best, worst vs. average cases?</a:t>
            </a:r>
          </a:p>
          <a:p>
            <a:pPr marL="171450" lvl="3" indent="-171450">
              <a:buFont typeface="Arial" panose="020B0604020202020204" pitchFamily="34" charset="0"/>
              <a:buChar char="•"/>
            </a:pPr>
            <a:r>
              <a:rPr lang="en-US" baseline="0" dirty="0"/>
              <a:t>Real life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139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defTabSz="344804">
              <a:buFont typeface="Arial" panose="020B0604020202020204" pitchFamily="34" charset="0"/>
              <a:buChar char="•"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lang="en-US" b="1" dirty="0">
                <a:solidFill>
                  <a:srgbClr val="BA2DA2"/>
                </a:solidFill>
              </a:rPr>
              <a:t>private</a:t>
            </a:r>
            <a:r>
              <a:rPr lang="en-US" b="1" dirty="0"/>
              <a:t> </a:t>
            </a:r>
            <a:r>
              <a:rPr lang="en-US" b="1" dirty="0">
                <a:solidFill>
                  <a:srgbClr val="BA2DA2"/>
                </a:solidFill>
              </a:rPr>
              <a:t>static</a:t>
            </a:r>
            <a:r>
              <a:rPr lang="en-US" b="1" dirty="0"/>
              <a:t> &lt;T </a:t>
            </a:r>
            <a:r>
              <a:rPr lang="en-US" b="1" dirty="0">
                <a:solidFill>
                  <a:srgbClr val="BA2DA2"/>
                </a:solidFill>
              </a:rPr>
              <a:t>extends</a:t>
            </a:r>
            <a:r>
              <a:rPr lang="en-US" b="1" dirty="0"/>
              <a:t> Comparable&lt;? </a:t>
            </a:r>
            <a:r>
              <a:rPr lang="en-US" b="1" dirty="0">
                <a:solidFill>
                  <a:srgbClr val="BA2DA2"/>
                </a:solidFill>
              </a:rPr>
              <a:t>super</a:t>
            </a:r>
            <a:r>
              <a:rPr lang="en-US" b="1" dirty="0"/>
              <a:t> T&gt;&gt; </a:t>
            </a:r>
            <a:r>
              <a:rPr lang="en-US" b="1" dirty="0" err="1">
                <a:solidFill>
                  <a:srgbClr val="BA2DA2"/>
                </a:solidFill>
              </a:rPr>
              <a:t>boolean</a:t>
            </a:r>
            <a:r>
              <a:rPr lang="en-US" b="1" dirty="0"/>
              <a:t> </a:t>
            </a:r>
            <a:r>
              <a:rPr lang="en-US" b="1" dirty="0" err="1"/>
              <a:t>binarySearch</a:t>
            </a:r>
            <a:r>
              <a:rPr lang="en-US" b="1" dirty="0"/>
              <a:t>(T[] </a:t>
            </a:r>
            <a:r>
              <a:rPr lang="en-US" b="1" dirty="0" err="1"/>
              <a:t>anArray</a:t>
            </a:r>
            <a:r>
              <a:rPr lang="en-US" b="1" dirty="0"/>
              <a:t>, </a:t>
            </a:r>
            <a:r>
              <a:rPr lang="en-US" b="1" dirty="0" err="1">
                <a:solidFill>
                  <a:srgbClr val="BA2DA2"/>
                </a:solidFill>
              </a:rPr>
              <a:t>int</a:t>
            </a:r>
            <a:r>
              <a:rPr lang="en-US" b="1" dirty="0"/>
              <a:t> first, </a:t>
            </a:r>
            <a:r>
              <a:rPr lang="en-US" b="1" dirty="0" err="1">
                <a:solidFill>
                  <a:srgbClr val="BA2DA2"/>
                </a:solidFill>
              </a:rPr>
              <a:t>int</a:t>
            </a:r>
            <a:r>
              <a:rPr lang="en-US" b="1" dirty="0"/>
              <a:t> last, T </a:t>
            </a:r>
            <a:r>
              <a:rPr lang="en-US" b="1" dirty="0" err="1"/>
              <a:t>desiredItem</a:t>
            </a:r>
            <a:r>
              <a:rPr lang="en-US" b="1" dirty="0"/>
              <a:t>) {…}</a:t>
            </a:r>
          </a:p>
          <a:p>
            <a:pPr marL="171450" indent="-171450" defTabSz="344804">
              <a:buFont typeface="Arial" panose="020B0604020202020204" pitchFamily="34" charset="0"/>
              <a:buChar char="•"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lang="en-US" sz="1100" b="0" dirty="0">
                <a:latin typeface="+mn-lt"/>
                <a:ea typeface="+mn-ea"/>
                <a:cs typeface="+mn-cs"/>
                <a:sym typeface="Helvetica"/>
              </a:rPr>
              <a:t>Generic method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964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https://docs.oracle.com/javase/8/docs/api/java/util/Arrays.html</a:t>
            </a:r>
          </a:p>
        </p:txBody>
      </p:sp>
    </p:spTree>
    <p:extLst>
      <p:ext uri="{BB962C8B-B14F-4D97-AF65-F5344CB8AC3E}">
        <p14:creationId xmlns:p14="http://schemas.microsoft.com/office/powerpoint/2010/main" val="866900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Iteratively</a:t>
            </a:r>
          </a:p>
        </p:txBody>
      </p:sp>
    </p:spTree>
    <p:extLst>
      <p:ext uri="{BB962C8B-B14F-4D97-AF65-F5344CB8AC3E}">
        <p14:creationId xmlns:p14="http://schemas.microsoft.com/office/powerpoint/2010/main" val="496938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e 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/>
          <p:cNvSpPr txBox="1">
            <a:spLocks noGrp="1"/>
          </p:cNvSpPr>
          <p:nvPr>
            <p:ph type="title"/>
          </p:nvPr>
        </p:nvSpPr>
        <p:spPr>
          <a:xfrm>
            <a:off x="249435" y="-1"/>
            <a:ext cx="8513565" cy="80781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5831015"/>
            <a:ext cx="8229600" cy="58100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89857" y="97180"/>
            <a:ext cx="231238" cy="2146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e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e 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91685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5728158"/>
            <a:ext cx="8229600" cy="55685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8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8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8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8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89857" y="97180"/>
            <a:ext cx="231238" cy="2146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1814427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e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6820728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81F290-A3C3-4E2D-80E3-F19614E4C2C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4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A36930-7DE9-43B2-8F74-ED0B33441B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55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258233" y="0"/>
            <a:ext cx="8513234" cy="816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b">
            <a:normAutofit/>
          </a:bodyPr>
          <a:lstStyle/>
          <a:p>
            <a:r>
              <a:t>Title Text</a:t>
            </a:r>
          </a:p>
        </p:txBody>
      </p:sp>
      <p:pic>
        <p:nvPicPr>
          <p:cNvPr id="3" name="Shape 15" descr="Shape 1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3971" y="6429709"/>
            <a:ext cx="918000" cy="27991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16"/>
          <p:cNvSpPr txBox="1"/>
          <p:nvPr/>
        </p:nvSpPr>
        <p:spPr>
          <a:xfrm>
            <a:off x="1600199" y="6429343"/>
            <a:ext cx="7162801" cy="28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algn="r">
              <a:defRPr sz="12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Copyright © 2019, 2015, 2012 Pearson Education, Inc. All Rights Reserved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49" y="913012"/>
            <a:ext cx="8229601" cy="5031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>
            <a:lvl2pPr marL="787400" indent="-228600"/>
            <a:lvl3pPr marL="1193800" indent="-177800"/>
            <a:lvl4pPr marL="1701800" indent="-228600"/>
            <a:lvl5pPr marL="2108200" indent="-1778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ransition spd="med"/>
  <p:txStyles>
    <p:title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304800" marR="0" indent="-2032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835025" marR="0" indent="-276225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12065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16637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21209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25781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30353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34925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39497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 15" descr="Shape 15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43971" y="6429709"/>
            <a:ext cx="918000" cy="279915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16"/>
          <p:cNvSpPr txBox="1"/>
          <p:nvPr/>
        </p:nvSpPr>
        <p:spPr>
          <a:xfrm>
            <a:off x="1600199" y="6429343"/>
            <a:ext cx="7162801" cy="28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algn="r">
              <a:defRPr sz="12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Copyright © 2019, 2015, 2012 Pearson Education, Inc. All Rights Reserved</a:t>
            </a:r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618066" y="59266"/>
            <a:ext cx="8229601" cy="866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618066" y="1030687"/>
            <a:ext cx="8229601" cy="5031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>
            <a:lvl2pPr marL="787400" indent="-228600"/>
            <a:lvl3pPr marL="1193800" indent="-177800"/>
            <a:lvl4pPr marL="1701800" indent="-228600"/>
            <a:lvl5pPr marL="2108200" indent="-1778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308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ransition spd="med"/>
  <p:txStyles>
    <p:title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304800" marR="0" indent="-2032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835025" marR="0" indent="-276225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12065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16637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21209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25781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30353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34925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39497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lang/Integer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Arrays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.pearsoncmg.com/ph/esm/ecs_carrano_dsabjava_5/cw/#videonotes" TargetMode="External"/><Relationship Id="rId2" Type="http://schemas.openxmlformats.org/officeDocument/2006/relationships/hyperlink" Target="https://mediaplayer.pearsoncmg.com/assets/secs-vn-ch19a-searching-an-arra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57908" y="179581"/>
            <a:ext cx="8229601" cy="794196"/>
          </a:xfrm>
        </p:spPr>
        <p:txBody>
          <a:bodyPr>
            <a:noAutofit/>
          </a:bodyPr>
          <a:lstStyle/>
          <a:p>
            <a:r>
              <a:rPr lang="en-US" sz="4000" dirty="0"/>
              <a:t>Monday, 2/28/22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57908" y="1196502"/>
            <a:ext cx="8357492" cy="4899498"/>
          </a:xfrm>
        </p:spPr>
        <p:txBody>
          <a:bodyPr>
            <a:normAutofit/>
          </a:bodyPr>
          <a:lstStyle/>
          <a:p>
            <a:r>
              <a:rPr lang="en-US" sz="2800" b="1" dirty="0"/>
              <a:t>Any Questions?</a:t>
            </a:r>
          </a:p>
          <a:p>
            <a:pPr lvl="1"/>
            <a:r>
              <a:rPr lang="en-US" dirty="0"/>
              <a:t>Project 3</a:t>
            </a:r>
          </a:p>
          <a:p>
            <a:pPr lvl="1"/>
            <a:r>
              <a:rPr lang="en-US" dirty="0"/>
              <a:t>Exam 1 </a:t>
            </a:r>
          </a:p>
          <a:p>
            <a:r>
              <a:rPr lang="en-US" sz="2800" b="1" dirty="0"/>
              <a:t>Module Topics</a:t>
            </a:r>
          </a:p>
          <a:p>
            <a:pPr lvl="1"/>
            <a:r>
              <a:rPr lang="en-US" dirty="0"/>
              <a:t>Searching &amp; Hashing (Module 13)</a:t>
            </a:r>
          </a:p>
        </p:txBody>
      </p:sp>
    </p:spTree>
    <p:extLst>
      <p:ext uri="{BB962C8B-B14F-4D97-AF65-F5344CB8AC3E}">
        <p14:creationId xmlns:p14="http://schemas.microsoft.com/office/powerpoint/2010/main" val="3638830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Binary Search</a:t>
            </a:r>
          </a:p>
        </p:txBody>
      </p:sp>
      <p:sp>
        <p:nvSpPr>
          <p:cNvPr id="122" name="private static &lt;T extends Comparable&lt;? super T&gt;&gt;…"/>
          <p:cNvSpPr txBox="1"/>
          <p:nvPr/>
        </p:nvSpPr>
        <p:spPr>
          <a:xfrm>
            <a:off x="367024" y="807814"/>
            <a:ext cx="6464268" cy="547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600" b="1" dirty="0">
                <a:solidFill>
                  <a:srgbClr val="BA2DA2"/>
                </a:solidFill>
              </a:rPr>
              <a:t>private</a:t>
            </a:r>
            <a:r>
              <a:rPr sz="1600" b="1" dirty="0"/>
              <a:t> </a:t>
            </a:r>
            <a:r>
              <a:rPr sz="1600" b="1" dirty="0">
                <a:solidFill>
                  <a:srgbClr val="BA2DA2"/>
                </a:solidFill>
              </a:rPr>
              <a:t>static</a:t>
            </a:r>
            <a:r>
              <a:rPr sz="1600" b="1" dirty="0"/>
              <a:t> &lt;T </a:t>
            </a:r>
            <a:r>
              <a:rPr sz="1600" b="1" dirty="0">
                <a:solidFill>
                  <a:srgbClr val="BA2DA2"/>
                </a:solidFill>
              </a:rPr>
              <a:t>extends</a:t>
            </a:r>
            <a:r>
              <a:rPr sz="1600" b="1" dirty="0"/>
              <a:t> Comparable&lt;? </a:t>
            </a:r>
            <a:r>
              <a:rPr sz="1600" b="1" dirty="0">
                <a:solidFill>
                  <a:srgbClr val="BA2DA2"/>
                </a:solidFill>
              </a:rPr>
              <a:t>super</a:t>
            </a:r>
            <a:r>
              <a:rPr sz="1600" b="1" dirty="0"/>
              <a:t> T&gt;&gt;</a:t>
            </a:r>
            <a:endParaRPr sz="1600" b="1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        </a:t>
            </a:r>
            <a:r>
              <a:rPr sz="1600" b="1" dirty="0" err="1">
                <a:solidFill>
                  <a:srgbClr val="BA2DA2"/>
                </a:solidFill>
              </a:rPr>
              <a:t>boolean</a:t>
            </a:r>
            <a:r>
              <a:rPr sz="1600" b="1" dirty="0"/>
              <a:t> </a:t>
            </a:r>
            <a:r>
              <a:rPr sz="1600" b="1" dirty="0" err="1"/>
              <a:t>binarySearch</a:t>
            </a:r>
            <a:r>
              <a:rPr sz="1600" b="1" dirty="0"/>
              <a:t>(T[] </a:t>
            </a:r>
            <a:r>
              <a:rPr sz="1600" b="1" dirty="0" err="1"/>
              <a:t>anArray</a:t>
            </a:r>
            <a:r>
              <a:rPr sz="1600" b="1" dirty="0"/>
              <a:t>, </a:t>
            </a:r>
            <a:r>
              <a:rPr sz="1600" b="1" dirty="0" err="1">
                <a:solidFill>
                  <a:srgbClr val="BA2DA2"/>
                </a:solidFill>
              </a:rPr>
              <a:t>int</a:t>
            </a:r>
            <a:r>
              <a:rPr sz="1600" b="1" dirty="0"/>
              <a:t> first, </a:t>
            </a:r>
            <a:r>
              <a:rPr sz="1600" b="1" dirty="0" err="1">
                <a:solidFill>
                  <a:srgbClr val="BA2DA2"/>
                </a:solidFill>
              </a:rPr>
              <a:t>int</a:t>
            </a:r>
            <a:r>
              <a:rPr sz="1600" b="1" dirty="0"/>
              <a:t> last, T </a:t>
            </a:r>
            <a:r>
              <a:rPr sz="1600" b="1" dirty="0" err="1"/>
              <a:t>desiredItem</a:t>
            </a:r>
            <a:r>
              <a:rPr sz="1600" b="1" dirty="0"/>
              <a:t>)</a:t>
            </a:r>
            <a:endParaRPr sz="1600" b="1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{</a:t>
            </a:r>
            <a:endParaRPr sz="16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000000"/>
                </a:solidFill>
              </a:rPr>
              <a:t>   </a:t>
            </a:r>
            <a:r>
              <a:rPr sz="1600" dirty="0" err="1"/>
              <a:t>boolean</a:t>
            </a:r>
            <a:r>
              <a:rPr sz="1600" dirty="0">
                <a:solidFill>
                  <a:srgbClr val="000000"/>
                </a:solidFill>
              </a:rPr>
              <a:t> found;</a:t>
            </a:r>
            <a:endParaRPr sz="1600"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   </a:t>
            </a:r>
            <a:r>
              <a:rPr sz="1600" dirty="0" err="1">
                <a:solidFill>
                  <a:srgbClr val="BA2DA2"/>
                </a:solidFill>
              </a:rPr>
              <a:t>int</a:t>
            </a:r>
            <a:r>
              <a:rPr sz="1600" dirty="0"/>
              <a:t> mid = first + (last - first) / </a:t>
            </a:r>
            <a:r>
              <a:rPr sz="1600" dirty="0">
                <a:solidFill>
                  <a:srgbClr val="272AD8"/>
                </a:solidFill>
              </a:rPr>
              <a:t>2</a:t>
            </a:r>
            <a:r>
              <a:rPr sz="1600" dirty="0"/>
              <a:t>;</a:t>
            </a:r>
            <a:endParaRPr sz="16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      </a:t>
            </a:r>
            <a:endParaRPr sz="16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   </a:t>
            </a:r>
            <a:r>
              <a:rPr sz="1600" dirty="0">
                <a:solidFill>
                  <a:srgbClr val="BA2DA2"/>
                </a:solidFill>
              </a:rPr>
              <a:t>if</a:t>
            </a:r>
            <a:r>
              <a:rPr sz="1600" dirty="0"/>
              <a:t> (first &gt; last)</a:t>
            </a:r>
            <a:endParaRPr sz="16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      found = </a:t>
            </a:r>
            <a:r>
              <a:rPr sz="1600" dirty="0">
                <a:solidFill>
                  <a:srgbClr val="BA2DA2"/>
                </a:solidFill>
              </a:rPr>
              <a:t>false</a:t>
            </a:r>
            <a:r>
              <a:rPr sz="1600" dirty="0"/>
              <a:t>;</a:t>
            </a:r>
            <a:endParaRPr sz="16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   </a:t>
            </a:r>
            <a:r>
              <a:rPr sz="1600" dirty="0">
                <a:solidFill>
                  <a:srgbClr val="BA2DA2"/>
                </a:solidFill>
              </a:rPr>
              <a:t>else</a:t>
            </a:r>
            <a:r>
              <a:rPr sz="1600" dirty="0"/>
              <a:t> </a:t>
            </a:r>
            <a:r>
              <a:rPr sz="1600" dirty="0">
                <a:solidFill>
                  <a:srgbClr val="BA2DA2"/>
                </a:solidFill>
              </a:rPr>
              <a:t>if</a:t>
            </a:r>
            <a:r>
              <a:rPr sz="1600" dirty="0"/>
              <a:t> (</a:t>
            </a:r>
            <a:r>
              <a:rPr sz="1600" dirty="0" err="1"/>
              <a:t>desiredItem.equals</a:t>
            </a:r>
            <a:r>
              <a:rPr sz="1600" dirty="0"/>
              <a:t>(</a:t>
            </a:r>
            <a:r>
              <a:rPr sz="1600" dirty="0" err="1"/>
              <a:t>anArray</a:t>
            </a:r>
            <a:r>
              <a:rPr sz="1600" dirty="0"/>
              <a:t>[mid]))</a:t>
            </a:r>
            <a:endParaRPr sz="16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      found = </a:t>
            </a:r>
            <a:r>
              <a:rPr sz="1600" dirty="0">
                <a:solidFill>
                  <a:srgbClr val="BA2DA2"/>
                </a:solidFill>
              </a:rPr>
              <a:t>true</a:t>
            </a:r>
            <a:r>
              <a:rPr sz="1600" dirty="0"/>
              <a:t>;</a:t>
            </a:r>
            <a:endParaRPr sz="16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   </a:t>
            </a:r>
            <a:r>
              <a:rPr sz="1600" dirty="0">
                <a:solidFill>
                  <a:srgbClr val="BA2DA2"/>
                </a:solidFill>
              </a:rPr>
              <a:t>else</a:t>
            </a:r>
            <a:r>
              <a:rPr sz="1600" dirty="0"/>
              <a:t> </a:t>
            </a:r>
            <a:r>
              <a:rPr sz="1600" dirty="0">
                <a:solidFill>
                  <a:srgbClr val="BA2DA2"/>
                </a:solidFill>
              </a:rPr>
              <a:t>if</a:t>
            </a:r>
            <a:r>
              <a:rPr sz="1600" dirty="0"/>
              <a:t> (</a:t>
            </a:r>
            <a:r>
              <a:rPr sz="1600" dirty="0" err="1"/>
              <a:t>desiredItem.compareTo</a:t>
            </a:r>
            <a:r>
              <a:rPr sz="1600" dirty="0"/>
              <a:t>(</a:t>
            </a:r>
            <a:r>
              <a:rPr sz="1600" dirty="0" err="1"/>
              <a:t>anArray</a:t>
            </a:r>
            <a:r>
              <a:rPr sz="1600" dirty="0"/>
              <a:t>[mid]) &lt; </a:t>
            </a:r>
            <a:r>
              <a:rPr sz="1600" dirty="0">
                <a:solidFill>
                  <a:srgbClr val="272AD8"/>
                </a:solidFill>
              </a:rPr>
              <a:t>0</a:t>
            </a:r>
            <a:r>
              <a:rPr sz="1600" dirty="0"/>
              <a:t>)</a:t>
            </a:r>
            <a:endParaRPr sz="16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      found = </a:t>
            </a:r>
            <a:r>
              <a:rPr sz="1600" dirty="0" err="1"/>
              <a:t>binarySearch</a:t>
            </a:r>
            <a:r>
              <a:rPr sz="1600" dirty="0"/>
              <a:t>(</a:t>
            </a:r>
            <a:r>
              <a:rPr sz="1600" dirty="0" err="1"/>
              <a:t>anArray</a:t>
            </a:r>
            <a:r>
              <a:rPr sz="1600" dirty="0"/>
              <a:t>, first, mid - </a:t>
            </a:r>
            <a:r>
              <a:rPr sz="1600" dirty="0">
                <a:solidFill>
                  <a:srgbClr val="272AD8"/>
                </a:solidFill>
              </a:rPr>
              <a:t>1</a:t>
            </a:r>
            <a:r>
              <a:rPr sz="1600" dirty="0"/>
              <a:t>, </a:t>
            </a:r>
            <a:r>
              <a:rPr sz="1600" dirty="0" err="1"/>
              <a:t>desiredItem</a:t>
            </a:r>
            <a:r>
              <a:rPr sz="1600" dirty="0"/>
              <a:t>);</a:t>
            </a:r>
            <a:endParaRPr sz="16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000000"/>
                </a:solidFill>
              </a:rPr>
              <a:t>   </a:t>
            </a:r>
            <a:r>
              <a:rPr sz="1600" dirty="0"/>
              <a:t>else</a:t>
            </a:r>
            <a:endParaRPr sz="1600"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      found = </a:t>
            </a:r>
            <a:r>
              <a:rPr sz="1600" dirty="0" err="1"/>
              <a:t>binarySearch</a:t>
            </a:r>
            <a:r>
              <a:rPr sz="1600" dirty="0"/>
              <a:t>(</a:t>
            </a:r>
            <a:r>
              <a:rPr sz="1600" dirty="0" err="1"/>
              <a:t>anArray</a:t>
            </a:r>
            <a:r>
              <a:rPr sz="1600" dirty="0"/>
              <a:t>, mid + </a:t>
            </a:r>
            <a:r>
              <a:rPr sz="1600" dirty="0">
                <a:solidFill>
                  <a:srgbClr val="272AD8"/>
                </a:solidFill>
              </a:rPr>
              <a:t>1</a:t>
            </a:r>
            <a:r>
              <a:rPr sz="1600" dirty="0"/>
              <a:t>, last, </a:t>
            </a:r>
            <a:r>
              <a:rPr sz="1600" dirty="0" err="1"/>
              <a:t>desiredItem</a:t>
            </a:r>
            <a:r>
              <a:rPr sz="1600" dirty="0"/>
              <a:t>);</a:t>
            </a:r>
            <a:endParaRPr sz="16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+mj-lt"/>
                <a:ea typeface="+mj-ea"/>
                <a:cs typeface="+mj-cs"/>
                <a:sym typeface="Helvetica"/>
              </a:defRPr>
            </a:pPr>
            <a:endParaRPr sz="16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   </a:t>
            </a:r>
            <a:r>
              <a:rPr sz="1600" dirty="0">
                <a:solidFill>
                  <a:srgbClr val="BA2DA2"/>
                </a:solidFill>
              </a:rPr>
              <a:t>return</a:t>
            </a:r>
            <a:r>
              <a:rPr sz="1600" dirty="0"/>
              <a:t> found;</a:t>
            </a:r>
            <a:endParaRPr sz="16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000000"/>
                </a:solidFill>
              </a:rPr>
              <a:t>} </a:t>
            </a:r>
            <a:r>
              <a:rPr sz="1600" dirty="0"/>
              <a:t>// end </a:t>
            </a:r>
            <a:r>
              <a:rPr sz="1600" dirty="0" err="1"/>
              <a:t>binarySearch</a:t>
            </a:r>
            <a:endParaRPr sz="1600"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+mj-lt"/>
                <a:ea typeface="+mj-ea"/>
                <a:cs typeface="+mj-cs"/>
                <a:sym typeface="Helvetica"/>
              </a:defRPr>
            </a:pPr>
            <a:endParaRPr sz="1600"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BA2DA2"/>
                </a:solidFill>
              </a:rPr>
              <a:t>public</a:t>
            </a:r>
            <a:r>
              <a:rPr sz="1600" dirty="0"/>
              <a:t> </a:t>
            </a:r>
            <a:r>
              <a:rPr sz="1600" dirty="0">
                <a:solidFill>
                  <a:srgbClr val="BA2DA2"/>
                </a:solidFill>
              </a:rPr>
              <a:t>static</a:t>
            </a:r>
            <a:r>
              <a:rPr sz="1600" dirty="0"/>
              <a:t> &lt;T </a:t>
            </a:r>
            <a:r>
              <a:rPr sz="1600" dirty="0">
                <a:solidFill>
                  <a:srgbClr val="BA2DA2"/>
                </a:solidFill>
              </a:rPr>
              <a:t>extends</a:t>
            </a:r>
            <a:r>
              <a:rPr sz="1600" dirty="0"/>
              <a:t> Comparable&lt;? </a:t>
            </a:r>
            <a:r>
              <a:rPr sz="1600" dirty="0">
                <a:solidFill>
                  <a:srgbClr val="BA2DA2"/>
                </a:solidFill>
              </a:rPr>
              <a:t>super</a:t>
            </a:r>
            <a:r>
              <a:rPr sz="1600" dirty="0"/>
              <a:t> T&gt;&gt; </a:t>
            </a:r>
            <a:r>
              <a:rPr sz="1600" dirty="0" err="1">
                <a:solidFill>
                  <a:srgbClr val="BA2DA2"/>
                </a:solidFill>
              </a:rPr>
              <a:t>boolean</a:t>
            </a:r>
            <a:r>
              <a:rPr sz="1600" dirty="0"/>
              <a:t> </a:t>
            </a:r>
            <a:r>
              <a:rPr sz="1600" dirty="0" err="1"/>
              <a:t>inArray</a:t>
            </a:r>
            <a:r>
              <a:rPr sz="1600" dirty="0"/>
              <a:t>(T </a:t>
            </a:r>
            <a:r>
              <a:rPr sz="1600" dirty="0" err="1"/>
              <a:t>anEntry</a:t>
            </a:r>
            <a:r>
              <a:rPr sz="1600" dirty="0"/>
              <a:t>)</a:t>
            </a:r>
            <a:endParaRPr sz="16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{</a:t>
            </a:r>
            <a:endParaRPr sz="16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   </a:t>
            </a:r>
            <a:r>
              <a:rPr sz="1600" dirty="0">
                <a:solidFill>
                  <a:srgbClr val="BA2DA2"/>
                </a:solidFill>
              </a:rPr>
              <a:t>return</a:t>
            </a:r>
            <a:r>
              <a:rPr sz="1600" dirty="0"/>
              <a:t> </a:t>
            </a:r>
            <a:r>
              <a:rPr sz="1600" dirty="0" err="1"/>
              <a:t>binarySearch</a:t>
            </a:r>
            <a:r>
              <a:rPr sz="1600" dirty="0"/>
              <a:t>(</a:t>
            </a:r>
            <a:r>
              <a:rPr sz="1600" dirty="0" err="1"/>
              <a:t>anArray</a:t>
            </a:r>
            <a:r>
              <a:rPr sz="1600" dirty="0"/>
              <a:t>, </a:t>
            </a:r>
            <a:r>
              <a:rPr sz="1600" dirty="0">
                <a:solidFill>
                  <a:srgbClr val="272AD8"/>
                </a:solidFill>
              </a:rPr>
              <a:t>0</a:t>
            </a:r>
            <a:r>
              <a:rPr sz="1600" dirty="0"/>
              <a:t>, </a:t>
            </a:r>
            <a:r>
              <a:rPr sz="1600" dirty="0" err="1"/>
              <a:t>anArray.length</a:t>
            </a:r>
            <a:r>
              <a:rPr sz="1600" dirty="0"/>
              <a:t> - </a:t>
            </a:r>
            <a:r>
              <a:rPr sz="1600" dirty="0">
                <a:solidFill>
                  <a:srgbClr val="272AD8"/>
                </a:solidFill>
              </a:rPr>
              <a:t>1</a:t>
            </a:r>
            <a:r>
              <a:rPr sz="1600" dirty="0"/>
              <a:t>, </a:t>
            </a:r>
            <a:r>
              <a:rPr sz="1600" dirty="0" err="1"/>
              <a:t>anEntry</a:t>
            </a:r>
            <a:r>
              <a:rPr sz="1600" dirty="0"/>
              <a:t>);</a:t>
            </a:r>
            <a:endParaRPr sz="16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000000"/>
                </a:solidFill>
              </a:rPr>
              <a:t>} </a:t>
            </a:r>
            <a:r>
              <a:rPr sz="1600" dirty="0"/>
              <a:t>// end </a:t>
            </a:r>
            <a:r>
              <a:rPr sz="1600" dirty="0" err="1"/>
              <a:t>inArray</a:t>
            </a:r>
            <a:endParaRPr sz="1600" dirty="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232" y="178130"/>
            <a:ext cx="8442423" cy="752895"/>
          </a:xfrm>
        </p:spPr>
        <p:txBody>
          <a:bodyPr>
            <a:normAutofit fontScale="90000"/>
          </a:bodyPr>
          <a:lstStyle/>
          <a:p>
            <a:r>
              <a:rPr lang="en-US" dirty="0"/>
              <a:t>Generic Nomenclatures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49" y="1187532"/>
            <a:ext cx="8229601" cy="4757456"/>
          </a:xfrm>
        </p:spPr>
        <p:txBody>
          <a:bodyPr/>
          <a:lstStyle/>
          <a:p>
            <a:r>
              <a:rPr lang="en-US" dirty="0"/>
              <a:t>List&lt;? super Integer&gt; </a:t>
            </a:r>
          </a:p>
          <a:p>
            <a:pPr lvl="1"/>
            <a:r>
              <a:rPr lang="en-US" sz="2000" dirty="0"/>
              <a:t>includes List&lt;Integer&gt;, List&lt;Number&gt; &amp; List&lt;Object&gt;</a:t>
            </a:r>
          </a:p>
          <a:p>
            <a:pPr lvl="1"/>
            <a:r>
              <a:rPr lang="en-US" sz="2000" dirty="0">
                <a:hlinkClick r:id="rId2"/>
              </a:rPr>
              <a:t>https://docs.oracle.com/javase/8/docs/api/java/lang/Integer.html</a:t>
            </a:r>
            <a:endParaRPr lang="en-US" sz="2000" dirty="0"/>
          </a:p>
          <a:p>
            <a:pPr lvl="1"/>
            <a:r>
              <a:rPr lang="en-US" sz="2000" dirty="0"/>
              <a:t>// Up to the Integer class</a:t>
            </a:r>
          </a:p>
          <a:p>
            <a:r>
              <a:rPr lang="en-US" dirty="0"/>
              <a:t>List&lt;? extends B&gt; is the upper bound</a:t>
            </a:r>
          </a:p>
          <a:p>
            <a:pPr lvl="1"/>
            <a:r>
              <a:rPr lang="en-US" sz="2000" dirty="0"/>
              <a:t>List of any subclass</a:t>
            </a:r>
          </a:p>
          <a:p>
            <a:pPr lvl="1"/>
            <a:r>
              <a:rPr lang="en-US" sz="2000" dirty="0"/>
              <a:t>// B or higher</a:t>
            </a:r>
          </a:p>
          <a:p>
            <a:r>
              <a:rPr lang="en-US" dirty="0"/>
              <a:t>https://docs.oracle.com/javase/tutorial/extra/generics/wildcards.html</a:t>
            </a:r>
          </a:p>
        </p:txBody>
      </p:sp>
    </p:spTree>
    <p:extLst>
      <p:ext uri="{BB962C8B-B14F-4D97-AF65-F5344CB8AC3E}">
        <p14:creationId xmlns:p14="http://schemas.microsoft.com/office/powerpoint/2010/main" val="96016737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6"/>
          <p:cNvSpPr txBox="1">
            <a:spLocks noGrp="1"/>
          </p:cNvSpPr>
          <p:nvPr>
            <p:ph type="title"/>
          </p:nvPr>
        </p:nvSpPr>
        <p:spPr>
          <a:xfrm>
            <a:off x="258232" y="213756"/>
            <a:ext cx="8513234" cy="816042"/>
          </a:xfrm>
          <a:prstGeom prst="rect">
            <a:avLst/>
          </a:prstGeom>
        </p:spPr>
        <p:txBody>
          <a:bodyPr>
            <a:normAutofit/>
          </a:bodyPr>
          <a:lstStyle>
            <a:lvl1pPr defTabSz="758951">
              <a:defRPr sz="3652"/>
            </a:lvl1pPr>
          </a:lstStyle>
          <a:p>
            <a:r>
              <a:rPr sz="4000" dirty="0"/>
              <a:t>Efficiency of a Binary Search</a:t>
            </a:r>
          </a:p>
        </p:txBody>
      </p:sp>
      <p:sp>
        <p:nvSpPr>
          <p:cNvPr id="129" name="Content Placeholder 7"/>
          <p:cNvSpPr txBox="1">
            <a:spLocks noGrp="1"/>
          </p:cNvSpPr>
          <p:nvPr>
            <p:ph type="body" idx="1"/>
          </p:nvPr>
        </p:nvSpPr>
        <p:spPr>
          <a:xfrm>
            <a:off x="400049" y="1235034"/>
            <a:ext cx="8229601" cy="4709954"/>
          </a:xfrm>
          <a:prstGeom prst="rect">
            <a:avLst/>
          </a:prstGeom>
        </p:spPr>
        <p:txBody>
          <a:bodyPr/>
          <a:lstStyle/>
          <a:p>
            <a:r>
              <a:rPr dirty="0"/>
              <a:t>Time efficiency of a binary search of an array</a:t>
            </a:r>
          </a:p>
          <a:p>
            <a:pPr lvl="1"/>
            <a:r>
              <a:rPr sz="2000" dirty="0"/>
              <a:t>Best case: </a:t>
            </a:r>
            <a:r>
              <a:rPr sz="2000" dirty="0">
                <a:latin typeface="Times New Roman"/>
                <a:ea typeface="Times New Roman"/>
                <a:cs typeface="Times New Roman"/>
                <a:sym typeface="Times New Roman"/>
              </a:rPr>
              <a:t>O(1)</a:t>
            </a:r>
          </a:p>
          <a:p>
            <a:pPr lvl="1"/>
            <a:r>
              <a:rPr sz="2000" dirty="0"/>
              <a:t>Worst case: </a:t>
            </a:r>
            <a:r>
              <a:rPr sz="2000" dirty="0">
                <a:latin typeface="Times New Roman"/>
                <a:ea typeface="Times New Roman"/>
                <a:cs typeface="Times New Roman"/>
                <a:sym typeface="Times New Roman"/>
              </a:rPr>
              <a:t>O(log </a:t>
            </a:r>
            <a:r>
              <a:rPr sz="2000" i="1" dirty="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sz="2000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lvl="1"/>
            <a:r>
              <a:rPr sz="2000" dirty="0"/>
              <a:t>Average case: </a:t>
            </a:r>
            <a:r>
              <a:rPr sz="2000" dirty="0">
                <a:latin typeface="Times New Roman"/>
                <a:ea typeface="Times New Roman"/>
                <a:cs typeface="Times New Roman"/>
                <a:sym typeface="Times New Roman"/>
              </a:rPr>
              <a:t>O(log </a:t>
            </a:r>
            <a:r>
              <a:rPr sz="2000" i="1" dirty="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sz="2000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en-US" dirty="0">
                <a:sym typeface="Times New Roman"/>
              </a:rPr>
              <a:t>However, you must sort data first</a:t>
            </a:r>
          </a:p>
          <a:p>
            <a:pPr lvl="1"/>
            <a:r>
              <a:rPr lang="en-US" sz="2000" dirty="0">
                <a:sym typeface="Times New Roman"/>
              </a:rPr>
              <a:t>Sorting takes time</a:t>
            </a:r>
            <a:endParaRPr sz="2000" dirty="0">
              <a:sym typeface="Times New Roman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le 1"/>
          <p:cNvSpPr txBox="1">
            <a:spLocks noGrp="1"/>
          </p:cNvSpPr>
          <p:nvPr>
            <p:ph type="title"/>
          </p:nvPr>
        </p:nvSpPr>
        <p:spPr>
          <a:xfrm>
            <a:off x="173235" y="201879"/>
            <a:ext cx="8513565" cy="807816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630936">
              <a:defRPr sz="3036"/>
            </a:pPr>
            <a:r>
              <a:rPr sz="3600" dirty="0"/>
              <a:t>Method </a:t>
            </a:r>
            <a:r>
              <a:rPr sz="3600" dirty="0" err="1">
                <a:latin typeface="Courier New"/>
                <a:ea typeface="Courier New"/>
                <a:cs typeface="Courier New"/>
                <a:sym typeface="Courier New"/>
              </a:rPr>
              <a:t>binarySearch</a:t>
            </a:r>
            <a:r>
              <a:rPr lang="en-US" sz="36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7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700" dirty="0"/>
              <a:t>Java Class Library) 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5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457200" y="3931589"/>
            <a:ext cx="8229600" cy="893074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indent="-457200" defTabSz="832104">
              <a:buFont typeface="Arial" panose="020B0604020202020204" pitchFamily="34" charset="0"/>
              <a:buChar char="•"/>
              <a:defRPr sz="3276"/>
            </a:pPr>
            <a:r>
              <a:rPr lang="en-US" sz="2400" b="0" dirty="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rPr>
              <a:t>Class Arrays</a:t>
            </a:r>
          </a:p>
          <a:p>
            <a:pPr marL="457200" lvl="4" indent="-457200" defTabSz="832104">
              <a:buFont typeface="Arial" panose="020B0604020202020204" pitchFamily="34" charset="0"/>
              <a:buChar char="•"/>
              <a:defRPr sz="3276"/>
            </a:pPr>
            <a:r>
              <a:rPr lang="en-US" sz="2000" dirty="0">
                <a:hlinkClick r:id="rId3"/>
              </a:rPr>
              <a:t>https://docs.oracle.com/javase/8/docs/api/java/util/Arrays.html</a:t>
            </a:r>
            <a:endParaRPr lang="en-US" sz="2000" dirty="0"/>
          </a:p>
        </p:txBody>
      </p:sp>
      <p:sp>
        <p:nvSpPr>
          <p:cNvPr id="126" name="/** Searches an entire array for a given item.…"/>
          <p:cNvSpPr txBox="1"/>
          <p:nvPr/>
        </p:nvSpPr>
        <p:spPr>
          <a:xfrm>
            <a:off x="457200" y="1229219"/>
            <a:ext cx="7682089" cy="28212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defTabSz="344804">
              <a:spcBef>
                <a:spcPts val="500"/>
              </a:spcBef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/** Searches an entire array for a given item.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spcBef>
                <a:spcPts val="500"/>
              </a:spcBef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</a:t>
            </a:r>
            <a:r>
              <a:rPr b="1" dirty="0"/>
              <a:t>@</a:t>
            </a:r>
            <a:r>
              <a:rPr b="1" dirty="0" err="1"/>
              <a:t>param</a:t>
            </a:r>
            <a:r>
              <a:rPr dirty="0"/>
              <a:t> array    An array sorted in ascending order.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spcBef>
                <a:spcPts val="500"/>
              </a:spcBef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</a:t>
            </a:r>
            <a:r>
              <a:rPr b="1" dirty="0"/>
              <a:t>@</a:t>
            </a:r>
            <a:r>
              <a:rPr b="1" dirty="0" err="1"/>
              <a:t>param</a:t>
            </a:r>
            <a:r>
              <a:rPr dirty="0"/>
              <a:t> </a:t>
            </a:r>
            <a:r>
              <a:rPr dirty="0" err="1"/>
              <a:t>desiredItem</a:t>
            </a:r>
            <a:r>
              <a:rPr dirty="0"/>
              <a:t> The item to be found in the array.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spcBef>
                <a:spcPts val="500"/>
              </a:spcBef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</a:t>
            </a:r>
            <a:r>
              <a:rPr b="1" dirty="0"/>
              <a:t>@return</a:t>
            </a:r>
            <a:r>
              <a:rPr dirty="0"/>
              <a:t> Index of the array entry that equals </a:t>
            </a:r>
            <a:r>
              <a:rPr dirty="0" err="1"/>
              <a:t>desiredItem</a:t>
            </a:r>
            <a:r>
              <a:rPr dirty="0"/>
              <a:t>; </a:t>
            </a:r>
          </a:p>
          <a:p>
            <a:pPr lvl="2" indent="457200" defTabSz="344804">
              <a:spcBef>
                <a:spcPts val="500"/>
              </a:spcBef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otherwise returns –</a:t>
            </a:r>
            <a:r>
              <a:rPr dirty="0" err="1"/>
              <a:t>belongsAt</a:t>
            </a:r>
            <a:r>
              <a:rPr dirty="0"/>
              <a:t> – 1, where </a:t>
            </a:r>
            <a:r>
              <a:rPr dirty="0" err="1"/>
              <a:t>belongsAt</a:t>
            </a:r>
            <a:r>
              <a:rPr dirty="0"/>
              <a:t> is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spcBef>
                <a:spcPts val="500"/>
              </a:spcBef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the index of the array element that should contain </a:t>
            </a:r>
            <a:r>
              <a:rPr dirty="0" err="1"/>
              <a:t>desiredItem</a:t>
            </a:r>
            <a:r>
              <a:rPr dirty="0"/>
              <a:t>. */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spcBef>
                <a:spcPts val="500"/>
              </a:spcBef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 </a:t>
            </a:r>
            <a:r>
              <a:rPr dirty="0">
                <a:solidFill>
                  <a:srgbClr val="BA2DA2"/>
                </a:solidFill>
              </a:rPr>
              <a:t>static</a:t>
            </a:r>
            <a:r>
              <a:rPr dirty="0"/>
              <a:t>  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 </a:t>
            </a:r>
            <a:r>
              <a:rPr dirty="0" err="1"/>
              <a:t>binarySearch</a:t>
            </a:r>
            <a:r>
              <a:rPr dirty="0"/>
              <a:t>(type[]  array,  type  </a:t>
            </a:r>
            <a:r>
              <a:rPr dirty="0" err="1"/>
              <a:t>desiredItem</a:t>
            </a:r>
            <a:r>
              <a:rPr dirty="0"/>
              <a:t>);</a:t>
            </a:r>
            <a:endParaRPr lang="en-US" dirty="0"/>
          </a:p>
          <a:p>
            <a:pPr defTabSz="344804">
              <a:spcBef>
                <a:spcPts val="500"/>
              </a:spcBef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spcBef>
                <a:spcPts val="500"/>
              </a:spcBef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itle 1"/>
          <p:cNvSpPr txBox="1">
            <a:spLocks noGrp="1"/>
          </p:cNvSpPr>
          <p:nvPr>
            <p:ph type="title"/>
          </p:nvPr>
        </p:nvSpPr>
        <p:spPr>
          <a:xfrm>
            <a:off x="315217" y="158544"/>
            <a:ext cx="8513565" cy="785003"/>
          </a:xfrm>
          <a:prstGeom prst="rect">
            <a:avLst/>
          </a:prstGeom>
        </p:spPr>
        <p:txBody>
          <a:bodyPr>
            <a:noAutofit/>
          </a:bodyPr>
          <a:lstStyle>
            <a:lvl1pPr defTabSz="640079">
              <a:defRPr sz="3080"/>
            </a:lvl1pPr>
          </a:lstStyle>
          <a:p>
            <a:r>
              <a:rPr sz="4000" dirty="0"/>
              <a:t>Search </a:t>
            </a:r>
            <a:r>
              <a:rPr lang="en-US" sz="4000" dirty="0"/>
              <a:t>| </a:t>
            </a:r>
            <a:r>
              <a:rPr sz="4000" dirty="0"/>
              <a:t>Unsorted Chain</a:t>
            </a:r>
          </a:p>
        </p:txBody>
      </p:sp>
      <p:sp>
        <p:nvSpPr>
          <p:cNvPr id="132" name="FIGURE 19-7 A chain of linked nodes that contain the entries in a list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38911">
              <a:defRPr sz="2112"/>
            </a:lvl1pPr>
          </a:lstStyle>
          <a:p>
            <a:r>
              <a:rPr sz="2000" b="0" dirty="0"/>
              <a:t>A chain of linked nodes that contain the entries in a list</a:t>
            </a:r>
          </a:p>
        </p:txBody>
      </p:sp>
      <p:pic>
        <p:nvPicPr>
          <p:cNvPr id="133" name="A diagram illustrates list of linked node.&#10;&#10;Picture 2" descr="A diagram illustrates list of linked node.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5800" y="1404637"/>
            <a:ext cx="8001000" cy="12515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1"/>
          <p:cNvSpPr txBox="1">
            <a:spLocks noGrp="1"/>
          </p:cNvSpPr>
          <p:nvPr>
            <p:ph type="title"/>
          </p:nvPr>
        </p:nvSpPr>
        <p:spPr>
          <a:xfrm>
            <a:off x="296936" y="190004"/>
            <a:ext cx="8513565" cy="807816"/>
          </a:xfrm>
          <a:prstGeom prst="rect">
            <a:avLst/>
          </a:prstGeom>
        </p:spPr>
        <p:txBody>
          <a:bodyPr>
            <a:normAutofit/>
          </a:bodyPr>
          <a:lstStyle>
            <a:lvl1pPr defTabSz="640079">
              <a:defRPr sz="3080"/>
            </a:lvl1pPr>
          </a:lstStyle>
          <a:p>
            <a:r>
              <a:rPr sz="4000" dirty="0"/>
              <a:t>Sequential Search </a:t>
            </a:r>
            <a:r>
              <a:rPr lang="en-US" sz="3200" dirty="0"/>
              <a:t>| </a:t>
            </a:r>
            <a:r>
              <a:rPr sz="3200" dirty="0"/>
              <a:t>Unsorted Chain</a:t>
            </a:r>
          </a:p>
        </p:txBody>
      </p:sp>
      <p:sp>
        <p:nvSpPr>
          <p:cNvPr id="137" name="public boolean contains(T anEntry)…"/>
          <p:cNvSpPr txBox="1"/>
          <p:nvPr/>
        </p:nvSpPr>
        <p:spPr>
          <a:xfrm>
            <a:off x="629838" y="1300755"/>
            <a:ext cx="6911465" cy="411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 err="1">
                <a:solidFill>
                  <a:srgbClr val="BA2DA2"/>
                </a:solidFill>
              </a:rPr>
              <a:t>boolean</a:t>
            </a:r>
            <a:r>
              <a:rPr dirty="0"/>
              <a:t> contains(T </a:t>
            </a:r>
            <a:r>
              <a:rPr dirty="0" err="1"/>
              <a:t>anEntry</a:t>
            </a:r>
            <a:r>
              <a:rPr dirty="0"/>
              <a:t>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 err="1">
                <a:solidFill>
                  <a:srgbClr val="BA2DA2"/>
                </a:solidFill>
              </a:rPr>
              <a:t>boolean</a:t>
            </a:r>
            <a:r>
              <a:rPr dirty="0"/>
              <a:t> found = </a:t>
            </a:r>
            <a:r>
              <a:rPr dirty="0">
                <a:solidFill>
                  <a:srgbClr val="BA2DA2"/>
                </a:solidFill>
              </a:rPr>
              <a:t>false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Node </a:t>
            </a:r>
            <a:r>
              <a:rPr dirty="0" err="1"/>
              <a:t>currentNode</a:t>
            </a:r>
            <a:r>
              <a:rPr dirty="0"/>
              <a:t> = </a:t>
            </a:r>
            <a:r>
              <a:rPr dirty="0" err="1"/>
              <a:t>firstNode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while</a:t>
            </a:r>
            <a:r>
              <a:rPr dirty="0"/>
              <a:t> (!found &amp;&amp; (</a:t>
            </a:r>
            <a:r>
              <a:rPr dirty="0" err="1"/>
              <a:t>currentNode</a:t>
            </a:r>
            <a:r>
              <a:rPr dirty="0"/>
              <a:t> != </a:t>
            </a:r>
            <a:r>
              <a:rPr dirty="0">
                <a:solidFill>
                  <a:srgbClr val="BA2DA2"/>
                </a:solidFill>
              </a:rPr>
              <a:t>null</a:t>
            </a:r>
            <a:r>
              <a:rPr dirty="0"/>
              <a:t>))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>
                <a:solidFill>
                  <a:srgbClr val="BA2DA2"/>
                </a:solidFill>
              </a:rPr>
              <a:t>if</a:t>
            </a:r>
            <a:r>
              <a:rPr dirty="0"/>
              <a:t> (</a:t>
            </a:r>
            <a:r>
              <a:rPr dirty="0" err="1"/>
              <a:t>anEntry.equals</a:t>
            </a:r>
            <a:r>
              <a:rPr dirty="0"/>
              <a:t>(</a:t>
            </a:r>
            <a:r>
              <a:rPr dirty="0" err="1"/>
              <a:t>currentNode.getData</a:t>
            </a:r>
            <a:r>
              <a:rPr dirty="0"/>
              <a:t>()))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found = </a:t>
            </a:r>
            <a:r>
              <a:rPr dirty="0">
                <a:solidFill>
                  <a:srgbClr val="BA2DA2"/>
                </a:solidFill>
              </a:rPr>
              <a:t>true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>
                <a:solidFill>
                  <a:srgbClr val="BA2DA2"/>
                </a:solidFill>
              </a:rPr>
              <a:t>else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dirty="0" err="1"/>
              <a:t>currentNode</a:t>
            </a:r>
            <a:r>
              <a:rPr dirty="0"/>
              <a:t> = </a:t>
            </a:r>
            <a:r>
              <a:rPr dirty="0" err="1"/>
              <a:t>currentNode.getNextNode</a:t>
            </a:r>
            <a:r>
              <a:rPr dirty="0"/>
              <a:t>();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} </a:t>
            </a:r>
            <a:r>
              <a:rPr dirty="0"/>
              <a:t>// end while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+mj-lt"/>
                <a:ea typeface="+mj-ea"/>
                <a:cs typeface="+mj-cs"/>
                <a:sym typeface="Helvetica"/>
              </a:defRPr>
            </a:pP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return</a:t>
            </a:r>
            <a:r>
              <a:rPr dirty="0"/>
              <a:t> found;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contains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630936">
              <a:defRPr sz="3036"/>
            </a:lvl1pPr>
          </a:lstStyle>
          <a:p>
            <a:r>
              <a:rPr sz="3600" dirty="0"/>
              <a:t>Recursive Sequential Search </a:t>
            </a:r>
            <a:r>
              <a:rPr lang="en-US" sz="3100" dirty="0"/>
              <a:t>(</a:t>
            </a:r>
            <a:r>
              <a:rPr sz="3100" dirty="0"/>
              <a:t>Unsorted Chain</a:t>
            </a:r>
            <a:r>
              <a:rPr lang="en-US" sz="3100" dirty="0"/>
              <a:t>)</a:t>
            </a:r>
            <a:endParaRPr sz="3200" dirty="0"/>
          </a:p>
        </p:txBody>
      </p:sp>
      <p:sp>
        <p:nvSpPr>
          <p:cNvPr id="141" name="private boolean search(Node currentNode, T desiredItem)…"/>
          <p:cNvSpPr txBox="1"/>
          <p:nvPr/>
        </p:nvSpPr>
        <p:spPr>
          <a:xfrm>
            <a:off x="457200" y="1009695"/>
            <a:ext cx="5901614" cy="5078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800" dirty="0">
                <a:solidFill>
                  <a:srgbClr val="BA2DA2"/>
                </a:solidFill>
              </a:rPr>
              <a:t>private</a:t>
            </a:r>
            <a:r>
              <a:rPr sz="1800" dirty="0"/>
              <a:t> </a:t>
            </a:r>
            <a:r>
              <a:rPr sz="1800" dirty="0" err="1">
                <a:solidFill>
                  <a:srgbClr val="BA2DA2"/>
                </a:solidFill>
              </a:rPr>
              <a:t>boolean</a:t>
            </a:r>
            <a:r>
              <a:rPr sz="1800" dirty="0"/>
              <a:t> search(Node </a:t>
            </a:r>
            <a:r>
              <a:rPr sz="1800" dirty="0" err="1"/>
              <a:t>currentNode</a:t>
            </a:r>
            <a:r>
              <a:rPr sz="1800" dirty="0"/>
              <a:t>, T </a:t>
            </a:r>
            <a:r>
              <a:rPr sz="1800" dirty="0" err="1"/>
              <a:t>desiredItem</a:t>
            </a:r>
            <a:r>
              <a:rPr sz="1800" dirty="0"/>
              <a:t>)</a:t>
            </a:r>
            <a:endParaRPr sz="18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{</a:t>
            </a:r>
            <a:endParaRPr sz="18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800" dirty="0">
                <a:solidFill>
                  <a:srgbClr val="000000"/>
                </a:solidFill>
              </a:rPr>
              <a:t>   </a:t>
            </a:r>
            <a:r>
              <a:rPr sz="1800" dirty="0" err="1"/>
              <a:t>boolean</a:t>
            </a:r>
            <a:r>
              <a:rPr sz="1800" dirty="0">
                <a:solidFill>
                  <a:srgbClr val="000000"/>
                </a:solidFill>
              </a:rPr>
              <a:t> found;</a:t>
            </a:r>
            <a:endParaRPr sz="1800"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+mj-lt"/>
                <a:ea typeface="+mj-ea"/>
                <a:cs typeface="+mj-cs"/>
                <a:sym typeface="Helvetica"/>
              </a:defRPr>
            </a:pPr>
            <a:endParaRPr sz="1800"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</a:t>
            </a:r>
            <a:r>
              <a:rPr sz="1800" dirty="0">
                <a:solidFill>
                  <a:srgbClr val="BA2DA2"/>
                </a:solidFill>
              </a:rPr>
              <a:t>if</a:t>
            </a:r>
            <a:r>
              <a:rPr sz="1800" dirty="0"/>
              <a:t> (</a:t>
            </a:r>
            <a:r>
              <a:rPr sz="1800" dirty="0" err="1"/>
              <a:t>currentNode</a:t>
            </a:r>
            <a:r>
              <a:rPr sz="1800" dirty="0"/>
              <a:t> == </a:t>
            </a:r>
            <a:r>
              <a:rPr sz="1800" dirty="0">
                <a:solidFill>
                  <a:srgbClr val="BA2DA2"/>
                </a:solidFill>
              </a:rPr>
              <a:t>null</a:t>
            </a:r>
            <a:r>
              <a:rPr sz="1800" dirty="0"/>
              <a:t>)</a:t>
            </a:r>
            <a:endParaRPr sz="18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  found = </a:t>
            </a:r>
            <a:r>
              <a:rPr sz="1800" dirty="0">
                <a:solidFill>
                  <a:srgbClr val="BA2DA2"/>
                </a:solidFill>
              </a:rPr>
              <a:t>false</a:t>
            </a:r>
            <a:r>
              <a:rPr sz="1800" dirty="0"/>
              <a:t>;</a:t>
            </a:r>
            <a:endParaRPr sz="18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</a:t>
            </a:r>
            <a:r>
              <a:rPr sz="1800" dirty="0">
                <a:solidFill>
                  <a:srgbClr val="BA2DA2"/>
                </a:solidFill>
              </a:rPr>
              <a:t>else</a:t>
            </a:r>
            <a:r>
              <a:rPr sz="1800" dirty="0"/>
              <a:t> </a:t>
            </a:r>
            <a:r>
              <a:rPr sz="1800" dirty="0">
                <a:solidFill>
                  <a:srgbClr val="BA2DA2"/>
                </a:solidFill>
              </a:rPr>
              <a:t>if</a:t>
            </a:r>
            <a:r>
              <a:rPr sz="1800" dirty="0"/>
              <a:t> (</a:t>
            </a:r>
            <a:r>
              <a:rPr sz="1800" dirty="0" err="1"/>
              <a:t>desiredItem.equals</a:t>
            </a:r>
            <a:r>
              <a:rPr sz="1800" dirty="0"/>
              <a:t>(</a:t>
            </a:r>
            <a:r>
              <a:rPr sz="1800" dirty="0" err="1"/>
              <a:t>currentNode.getData</a:t>
            </a:r>
            <a:r>
              <a:rPr sz="1800" dirty="0"/>
              <a:t>()))</a:t>
            </a:r>
            <a:endParaRPr sz="18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  found = </a:t>
            </a:r>
            <a:r>
              <a:rPr sz="1800" dirty="0">
                <a:solidFill>
                  <a:srgbClr val="BA2DA2"/>
                </a:solidFill>
              </a:rPr>
              <a:t>true</a:t>
            </a:r>
            <a:r>
              <a:rPr sz="1800" dirty="0"/>
              <a:t>;</a:t>
            </a:r>
            <a:endParaRPr sz="18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800" dirty="0">
                <a:solidFill>
                  <a:srgbClr val="000000"/>
                </a:solidFill>
              </a:rPr>
              <a:t>   </a:t>
            </a:r>
            <a:r>
              <a:rPr sz="1800" dirty="0"/>
              <a:t>else</a:t>
            </a:r>
            <a:endParaRPr sz="1800"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  found = search(</a:t>
            </a:r>
            <a:r>
              <a:rPr sz="1800" dirty="0" err="1"/>
              <a:t>currentNode.getNextNode</a:t>
            </a:r>
            <a:r>
              <a:rPr sz="1800" dirty="0"/>
              <a:t>(), </a:t>
            </a:r>
            <a:r>
              <a:rPr sz="1800" dirty="0" err="1"/>
              <a:t>desiredItem</a:t>
            </a:r>
            <a:r>
              <a:rPr sz="1800" dirty="0"/>
              <a:t>);</a:t>
            </a:r>
            <a:endParaRPr sz="18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</a:t>
            </a:r>
            <a:endParaRPr sz="18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</a:t>
            </a:r>
            <a:r>
              <a:rPr sz="1800" dirty="0">
                <a:solidFill>
                  <a:srgbClr val="BA2DA2"/>
                </a:solidFill>
              </a:rPr>
              <a:t>return</a:t>
            </a:r>
            <a:r>
              <a:rPr sz="1800" dirty="0"/>
              <a:t> found;</a:t>
            </a:r>
            <a:endParaRPr sz="18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800" dirty="0">
                <a:solidFill>
                  <a:srgbClr val="000000"/>
                </a:solidFill>
              </a:rPr>
              <a:t>} </a:t>
            </a:r>
            <a:r>
              <a:rPr sz="1800" dirty="0"/>
              <a:t>// end search</a:t>
            </a:r>
            <a:endParaRPr sz="1800"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+mj-lt"/>
                <a:ea typeface="+mj-ea"/>
                <a:cs typeface="+mj-cs"/>
                <a:sym typeface="Helvetica"/>
              </a:defRPr>
            </a:pPr>
            <a:endParaRPr sz="1800"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800" dirty="0">
                <a:solidFill>
                  <a:srgbClr val="BA2DA2"/>
                </a:solidFill>
              </a:rPr>
              <a:t>public</a:t>
            </a:r>
            <a:r>
              <a:rPr sz="1800" dirty="0"/>
              <a:t> </a:t>
            </a:r>
            <a:r>
              <a:rPr sz="1800" dirty="0" err="1">
                <a:solidFill>
                  <a:srgbClr val="BA2DA2"/>
                </a:solidFill>
              </a:rPr>
              <a:t>boolean</a:t>
            </a:r>
            <a:r>
              <a:rPr sz="1800" dirty="0"/>
              <a:t> contains(T </a:t>
            </a:r>
            <a:r>
              <a:rPr sz="1800" dirty="0" err="1"/>
              <a:t>anEntry</a:t>
            </a:r>
            <a:r>
              <a:rPr sz="1800" dirty="0"/>
              <a:t>)</a:t>
            </a:r>
            <a:endParaRPr sz="18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{</a:t>
            </a:r>
            <a:endParaRPr sz="18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</a:t>
            </a:r>
            <a:r>
              <a:rPr sz="1800" dirty="0">
                <a:solidFill>
                  <a:srgbClr val="BA2DA2"/>
                </a:solidFill>
              </a:rPr>
              <a:t>return</a:t>
            </a:r>
            <a:r>
              <a:rPr sz="1800" dirty="0"/>
              <a:t> search(</a:t>
            </a:r>
            <a:r>
              <a:rPr sz="1800" dirty="0" err="1"/>
              <a:t>firstNode</a:t>
            </a:r>
            <a:r>
              <a:rPr sz="1800" dirty="0"/>
              <a:t>, </a:t>
            </a:r>
            <a:r>
              <a:rPr sz="1800" dirty="0" err="1"/>
              <a:t>anEntry</a:t>
            </a:r>
            <a:r>
              <a:rPr sz="1800" dirty="0"/>
              <a:t>);</a:t>
            </a:r>
            <a:endParaRPr sz="18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800" dirty="0">
                <a:solidFill>
                  <a:srgbClr val="000000"/>
                </a:solidFill>
              </a:rPr>
              <a:t>} </a:t>
            </a:r>
            <a:r>
              <a:rPr sz="1800" dirty="0"/>
              <a:t>// end contains</a:t>
            </a:r>
            <a:endParaRPr sz="1600" dirty="0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le 1"/>
          <p:cNvSpPr txBox="1">
            <a:spLocks noGrp="1"/>
          </p:cNvSpPr>
          <p:nvPr>
            <p:ph type="title"/>
          </p:nvPr>
        </p:nvSpPr>
        <p:spPr>
          <a:xfrm>
            <a:off x="249435" y="190004"/>
            <a:ext cx="8513565" cy="807816"/>
          </a:xfrm>
          <a:prstGeom prst="rect">
            <a:avLst/>
          </a:prstGeom>
        </p:spPr>
        <p:txBody>
          <a:bodyPr>
            <a:normAutofit/>
          </a:bodyPr>
          <a:lstStyle>
            <a:lvl1pPr defTabSz="694944">
              <a:defRPr sz="3343"/>
            </a:lvl1pPr>
          </a:lstStyle>
          <a:p>
            <a:r>
              <a:rPr sz="4000" dirty="0"/>
              <a:t>Sequential Search</a:t>
            </a:r>
            <a:r>
              <a:rPr dirty="0"/>
              <a:t> </a:t>
            </a:r>
            <a:r>
              <a:rPr lang="en-US" sz="3200" dirty="0"/>
              <a:t>(</a:t>
            </a:r>
            <a:r>
              <a:rPr sz="3200" dirty="0"/>
              <a:t>Sorted Chain</a:t>
            </a:r>
            <a:r>
              <a:rPr lang="en-US" sz="3200" dirty="0"/>
              <a:t>)</a:t>
            </a:r>
            <a:endParaRPr dirty="0"/>
          </a:p>
        </p:txBody>
      </p:sp>
      <p:sp>
        <p:nvSpPr>
          <p:cNvPr id="145" name="public boolean contains(T anEntry)…"/>
          <p:cNvSpPr txBox="1"/>
          <p:nvPr/>
        </p:nvSpPr>
        <p:spPr>
          <a:xfrm>
            <a:off x="475247" y="1163419"/>
            <a:ext cx="8287753" cy="3863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 err="1">
                <a:solidFill>
                  <a:srgbClr val="BA2DA2"/>
                </a:solidFill>
              </a:rPr>
              <a:t>boolean</a:t>
            </a:r>
            <a:r>
              <a:rPr dirty="0"/>
              <a:t> contains(T </a:t>
            </a:r>
            <a:r>
              <a:rPr dirty="0" err="1"/>
              <a:t>anEntry</a:t>
            </a:r>
            <a:r>
              <a:rPr dirty="0"/>
              <a:t>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Node </a:t>
            </a:r>
            <a:r>
              <a:rPr dirty="0" err="1"/>
              <a:t>currentNode</a:t>
            </a:r>
            <a:r>
              <a:rPr dirty="0"/>
              <a:t> = </a:t>
            </a:r>
            <a:r>
              <a:rPr dirty="0" err="1"/>
              <a:t>firstNode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while</a:t>
            </a:r>
            <a:r>
              <a:rPr dirty="0"/>
              <a:t> ( (</a:t>
            </a:r>
            <a:r>
              <a:rPr dirty="0" err="1"/>
              <a:t>currentNode</a:t>
            </a:r>
            <a:r>
              <a:rPr dirty="0"/>
              <a:t> != </a:t>
            </a:r>
            <a:r>
              <a:rPr dirty="0">
                <a:solidFill>
                  <a:srgbClr val="BA2DA2"/>
                </a:solidFill>
              </a:rPr>
              <a:t>null</a:t>
            </a:r>
            <a:r>
              <a:rPr dirty="0"/>
              <a:t>) &amp;&amp; 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(</a:t>
            </a:r>
            <a:r>
              <a:rPr dirty="0" err="1"/>
              <a:t>anEntry.compareTo</a:t>
            </a:r>
            <a:r>
              <a:rPr dirty="0"/>
              <a:t>(</a:t>
            </a:r>
            <a:r>
              <a:rPr dirty="0" err="1"/>
              <a:t>currentNode.getData</a:t>
            </a:r>
            <a:r>
              <a:rPr dirty="0"/>
              <a:t>()) &gt; </a:t>
            </a:r>
            <a:r>
              <a:rPr dirty="0">
                <a:solidFill>
                  <a:srgbClr val="272AD8"/>
                </a:solidFill>
              </a:rPr>
              <a:t>0</a:t>
            </a:r>
            <a:r>
              <a:rPr dirty="0"/>
              <a:t>) 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currentNode</a:t>
            </a:r>
            <a:r>
              <a:rPr dirty="0"/>
              <a:t> = </a:t>
            </a:r>
            <a:r>
              <a:rPr dirty="0" err="1"/>
              <a:t>currentNode.getNextNode</a:t>
            </a:r>
            <a:r>
              <a:rPr dirty="0"/>
              <a:t>();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} </a:t>
            </a:r>
            <a:r>
              <a:rPr dirty="0"/>
              <a:t>// end while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+mj-lt"/>
                <a:ea typeface="+mj-ea"/>
                <a:cs typeface="+mj-cs"/>
                <a:sym typeface="Helvetica"/>
              </a:defRPr>
            </a:pP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return</a:t>
            </a:r>
            <a:r>
              <a:rPr dirty="0"/>
              <a:t> (</a:t>
            </a:r>
            <a:r>
              <a:rPr dirty="0" err="1"/>
              <a:t>currentNode</a:t>
            </a:r>
            <a:r>
              <a:rPr dirty="0"/>
              <a:t> != </a:t>
            </a:r>
            <a:r>
              <a:rPr dirty="0">
                <a:solidFill>
                  <a:srgbClr val="BA2DA2"/>
                </a:solidFill>
              </a:rPr>
              <a:t>null</a:t>
            </a:r>
            <a:r>
              <a:rPr dirty="0"/>
              <a:t>) &amp;&amp; 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</a:t>
            </a:r>
            <a:r>
              <a:rPr dirty="0" err="1"/>
              <a:t>anEntry.equals</a:t>
            </a:r>
            <a:r>
              <a:rPr dirty="0"/>
              <a:t>(</a:t>
            </a:r>
            <a:r>
              <a:rPr dirty="0" err="1"/>
              <a:t>currentNode.getData</a:t>
            </a:r>
            <a:r>
              <a:rPr dirty="0"/>
              <a:t>());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contains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1"/>
          <p:cNvSpPr txBox="1">
            <a:spLocks noGrp="1"/>
          </p:cNvSpPr>
          <p:nvPr>
            <p:ph type="title"/>
          </p:nvPr>
        </p:nvSpPr>
        <p:spPr>
          <a:xfrm>
            <a:off x="258232" y="190005"/>
            <a:ext cx="8513234" cy="81604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Binary Search </a:t>
            </a:r>
            <a:r>
              <a:rPr lang="en-US" sz="3600" dirty="0"/>
              <a:t>(</a:t>
            </a:r>
            <a:r>
              <a:rPr sz="3600" dirty="0"/>
              <a:t>Sorted Chain</a:t>
            </a:r>
            <a:r>
              <a:rPr lang="en-US" sz="3600" dirty="0"/>
              <a:t>)</a:t>
            </a:r>
            <a:endParaRPr dirty="0"/>
          </a:p>
        </p:txBody>
      </p:sp>
      <p:sp>
        <p:nvSpPr>
          <p:cNvPr id="148" name="First find middle of the chain:…"/>
          <p:cNvSpPr txBox="1">
            <a:spLocks noGrp="1"/>
          </p:cNvSpPr>
          <p:nvPr>
            <p:ph type="body" idx="1"/>
          </p:nvPr>
        </p:nvSpPr>
        <p:spPr>
          <a:xfrm>
            <a:off x="400049" y="1092530"/>
            <a:ext cx="8229601" cy="4852458"/>
          </a:xfrm>
          <a:prstGeom prst="rect">
            <a:avLst/>
          </a:prstGeom>
        </p:spPr>
        <p:txBody>
          <a:bodyPr/>
          <a:lstStyle/>
          <a:p>
            <a:r>
              <a:rPr dirty="0"/>
              <a:t>First find middle of the chain:</a:t>
            </a:r>
          </a:p>
          <a:p>
            <a:pPr lvl="1"/>
            <a:r>
              <a:rPr sz="2000" dirty="0"/>
              <a:t>You must traverse the whole chain</a:t>
            </a:r>
          </a:p>
          <a:p>
            <a:pPr lvl="1"/>
            <a:r>
              <a:rPr sz="2000" dirty="0"/>
              <a:t>Then traverse one of the halves to find the middle of that half</a:t>
            </a:r>
          </a:p>
          <a:p>
            <a:r>
              <a:rPr dirty="0"/>
              <a:t>Conclusion</a:t>
            </a:r>
          </a:p>
          <a:p>
            <a:pPr lvl="1"/>
            <a:r>
              <a:rPr sz="2000" dirty="0"/>
              <a:t>Hard to implement</a:t>
            </a:r>
          </a:p>
          <a:p>
            <a:pPr lvl="1"/>
            <a:r>
              <a:rPr sz="2000" dirty="0"/>
              <a:t>Less efficient than sequential search</a:t>
            </a:r>
            <a:endParaRPr lang="en-US" sz="2000" dirty="0"/>
          </a:p>
          <a:p>
            <a:r>
              <a:rPr lang="en-US" dirty="0"/>
              <a:t>What can we do about it?</a:t>
            </a:r>
            <a:endParaRPr dirty="0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 1"/>
          <p:cNvSpPr txBox="1">
            <a:spLocks noGrp="1"/>
          </p:cNvSpPr>
          <p:nvPr>
            <p:ph type="title"/>
          </p:nvPr>
        </p:nvSpPr>
        <p:spPr>
          <a:xfrm>
            <a:off x="315217" y="231165"/>
            <a:ext cx="8513565" cy="807816"/>
          </a:xfrm>
          <a:prstGeom prst="rect">
            <a:avLst/>
          </a:prstGeom>
        </p:spPr>
        <p:txBody>
          <a:bodyPr>
            <a:normAutofit/>
          </a:bodyPr>
          <a:lstStyle>
            <a:lvl1pPr defTabSz="557784">
              <a:defRPr sz="2684"/>
            </a:lvl1pPr>
          </a:lstStyle>
          <a:p>
            <a:r>
              <a:rPr sz="4000" dirty="0"/>
              <a:t>Iterative Search </a:t>
            </a:r>
            <a:r>
              <a:rPr lang="en-US" sz="4000" dirty="0"/>
              <a:t>vs.</a:t>
            </a:r>
            <a:r>
              <a:rPr sz="4000" dirty="0"/>
              <a:t> Recursive Search</a:t>
            </a:r>
          </a:p>
        </p:txBody>
      </p:sp>
      <p:sp>
        <p:nvSpPr>
          <p:cNvPr id="151" name="FIGURE 19-8 The time efficiency of searching, expressed in Big Oh notation"/>
          <p:cNvSpPr txBox="1">
            <a:spLocks noGrp="1"/>
          </p:cNvSpPr>
          <p:nvPr>
            <p:ph type="body" sz="quarter" idx="1"/>
          </p:nvPr>
        </p:nvSpPr>
        <p:spPr>
          <a:xfrm>
            <a:off x="457199" y="5600022"/>
            <a:ext cx="8229600" cy="48507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defTabSz="402336">
              <a:defRPr sz="1936"/>
            </a:lvl1pPr>
          </a:lstStyle>
          <a:p>
            <a:r>
              <a:rPr sz="2000" b="0" dirty="0"/>
              <a:t>The time efficiency of searching, expressed in Big O notation</a:t>
            </a:r>
          </a:p>
        </p:txBody>
      </p:sp>
      <p:graphicFrame>
        <p:nvGraphicFramePr>
          <p:cNvPr id="152" name="Table"/>
          <p:cNvGraphicFramePr/>
          <p:nvPr>
            <p:extLst>
              <p:ext uri="{D42A27DB-BD31-4B8C-83A1-F6EECF244321}">
                <p14:modId xmlns:p14="http://schemas.microsoft.com/office/powerpoint/2010/main" val="3383960250"/>
              </p:ext>
            </p:extLst>
          </p:nvPr>
        </p:nvGraphicFramePr>
        <p:xfrm>
          <a:off x="714186" y="1521141"/>
          <a:ext cx="6833373" cy="3382658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2819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6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390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Operation</a:t>
                      </a:r>
                    </a:p>
                  </a:txBody>
                  <a:tcPr marL="0" marR="0" marT="0" marB="0" anchor="b" horzOverflow="overflow">
                    <a:lnB w="6350">
                      <a:solidFill>
                        <a:srgbClr val="2F2A2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Best Case</a:t>
                      </a:r>
                    </a:p>
                  </a:txBody>
                  <a:tcPr marL="0" marR="0" marT="0" marB="0" anchor="b" horzOverflow="overflow">
                    <a:lnB w="6350">
                      <a:solidFill>
                        <a:srgbClr val="2F2A2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Average Case</a:t>
                      </a:r>
                    </a:p>
                  </a:txBody>
                  <a:tcPr marL="0" marR="0" marT="0" marB="0" anchor="b" horzOverflow="overflow">
                    <a:lnB w="6350">
                      <a:solidFill>
                        <a:srgbClr val="2F2A2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b="1" dirty="0">
                          <a:solidFill>
                            <a:srgbClr val="FFFFFF"/>
                          </a:solidFill>
                        </a:rPr>
                        <a:t>Worst</a:t>
                      </a:r>
                      <a:endParaRPr b="1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anchor="b" horzOverflow="overflow">
                    <a:lnB w="6350">
                      <a:solidFill>
                        <a:srgbClr val="2F2A2B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2058">
                <a:tc>
                  <a:txBody>
                    <a:bodyPr/>
                    <a:lstStyle/>
                    <a:p>
                      <a:pPr marL="50800" marR="274320" indent="-634" algn="l" defTabSz="457200">
                        <a:lnSpc>
                          <a:spcPct val="130000"/>
                        </a:lnSpc>
                        <a:spcBef>
                          <a:spcPts val="200"/>
                        </a:spcBef>
                        <a:defRPr sz="1800"/>
                      </a:pPr>
                      <a:r>
                        <a:rPr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Sequential Search(unsorted data)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200"/>
                        </a:spcBef>
                        <a:defRPr sz="180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O(1)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200"/>
                        </a:spcBef>
                        <a:defRPr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O(</a:t>
                      </a:r>
                      <a:r>
                        <a:rPr i="1"/>
                        <a:t>n</a:t>
                      </a:r>
                      <a:r>
                        <a:t>)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200"/>
                        </a:spcBef>
                        <a:defRPr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O(</a:t>
                      </a:r>
                      <a:r>
                        <a:rPr i="1"/>
                        <a:t>n</a:t>
                      </a:r>
                      <a:r>
                        <a:t>)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2058">
                <a:tc>
                  <a:txBody>
                    <a:bodyPr/>
                    <a:lstStyle/>
                    <a:p>
                      <a:pPr marL="50800" marR="274320" indent="-634" algn="l" defTabSz="457200">
                        <a:lnSpc>
                          <a:spcPct val="130000"/>
                        </a:lnSpc>
                        <a:spcBef>
                          <a:spcPts val="200"/>
                        </a:spcBef>
                        <a:defRPr sz="1800"/>
                      </a:pPr>
                      <a:r>
                        <a:rPr b="1" strike="sngStrike" dirty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Sequential Search (sorted data)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200"/>
                        </a:spcBef>
                        <a:defRPr sz="1800"/>
                      </a:pPr>
                      <a:r>
                        <a:rPr strike="sngStrike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O(1)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200"/>
                        </a:spcBef>
                        <a:defRPr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trike="sngStrike" dirty="0">
                          <a:solidFill>
                            <a:srgbClr val="FF0000"/>
                          </a:solidFill>
                        </a:rPr>
                        <a:t>O(</a:t>
                      </a:r>
                      <a:r>
                        <a:rPr i="1" strike="sngStrike" dirty="0">
                          <a:solidFill>
                            <a:srgbClr val="FF0000"/>
                          </a:solidFill>
                        </a:rPr>
                        <a:t>n</a:t>
                      </a:r>
                      <a:r>
                        <a:rPr strike="sngStrike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200"/>
                        </a:spcBef>
                        <a:defRPr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trike="sngStrike" dirty="0">
                          <a:solidFill>
                            <a:srgbClr val="FF0000"/>
                          </a:solidFill>
                        </a:rPr>
                        <a:t>O(</a:t>
                      </a:r>
                      <a:r>
                        <a:rPr i="1" strike="sngStrike" dirty="0">
                          <a:solidFill>
                            <a:srgbClr val="FF0000"/>
                          </a:solidFill>
                        </a:rPr>
                        <a:t>n</a:t>
                      </a:r>
                      <a:r>
                        <a:rPr strike="sngStrike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6720">
                <a:tc>
                  <a:txBody>
                    <a:bodyPr/>
                    <a:lstStyle/>
                    <a:p>
                      <a:pPr marL="50800" marR="274320" indent="-634" algn="l" defTabSz="457200">
                        <a:spcBef>
                          <a:spcPts val="200"/>
                        </a:spcBef>
                        <a:defRPr sz="1800"/>
                      </a:pPr>
                      <a:r>
                        <a:rPr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Binary Search
(sorted array)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200"/>
                        </a:spcBef>
                        <a:defRPr sz="180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O(1)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200"/>
                        </a:spcBef>
                        <a:defRPr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O(log </a:t>
                      </a:r>
                      <a:r>
                        <a:rPr i="1"/>
                        <a:t>n</a:t>
                      </a:r>
                      <a:r>
                        <a:t>)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200"/>
                        </a:spcBef>
                        <a:defRPr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dirty="0"/>
                        <a:t>O(log </a:t>
                      </a:r>
                      <a:r>
                        <a:rPr i="1" dirty="0"/>
                        <a:t>n</a:t>
                      </a:r>
                      <a:r>
                        <a:rPr dirty="0"/>
                        <a:t>)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195"/>
          <p:cNvSpPr txBox="1">
            <a:spLocks noGrp="1"/>
          </p:cNvSpPr>
          <p:nvPr>
            <p:ph type="title"/>
          </p:nvPr>
        </p:nvSpPr>
        <p:spPr>
          <a:xfrm>
            <a:off x="247437" y="317758"/>
            <a:ext cx="8513234" cy="816042"/>
          </a:xfrm>
          <a:prstGeom prst="rect">
            <a:avLst/>
          </a:prstGeom>
        </p:spPr>
        <p:txBody>
          <a:bodyPr lIns="0" tIns="0" rIns="0" bIns="0">
            <a:normAutofit fontScale="90000"/>
          </a:bodyPr>
          <a:lstStyle/>
          <a:p>
            <a:pPr defTabSz="713231">
              <a:defRPr sz="3432"/>
            </a:pPr>
            <a:r>
              <a:rPr lang="en-US" sz="3600"/>
              <a:t>Module 13A </a:t>
            </a:r>
            <a:r>
              <a:rPr lang="en-US" sz="3600" dirty="0"/>
              <a:t>– Searching</a:t>
            </a:r>
            <a:br>
              <a:rPr lang="en-US" sz="3600" dirty="0"/>
            </a:br>
            <a:endParaRPr baseline="30018" dirty="0"/>
          </a:p>
        </p:txBody>
      </p:sp>
      <p:sp>
        <p:nvSpPr>
          <p:cNvPr id="46" name="Shape 199"/>
          <p:cNvSpPr txBox="1"/>
          <p:nvPr/>
        </p:nvSpPr>
        <p:spPr>
          <a:xfrm>
            <a:off x="4948673" y="3463016"/>
            <a:ext cx="3942626" cy="503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noAutofit/>
          </a:bodyPr>
          <a:lstStyle>
            <a:lvl1pPr>
              <a:defRPr sz="44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US" sz="2600" dirty="0"/>
              <a:t>Chapter 19 – Searching</a:t>
            </a:r>
          </a:p>
        </p:txBody>
      </p:sp>
      <p:pic>
        <p:nvPicPr>
          <p:cNvPr id="47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9413" y="1421040"/>
            <a:ext cx="4124641" cy="4776560"/>
          </a:xfrm>
          <a:prstGeom prst="rect">
            <a:avLst/>
          </a:prstGeom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itle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57784">
              <a:defRPr sz="2684"/>
            </a:lvl1pPr>
          </a:lstStyle>
          <a:p>
            <a:r>
              <a:rPr sz="4000" dirty="0"/>
              <a:t>Iterative </a:t>
            </a:r>
            <a:r>
              <a:rPr lang="en-US" sz="4000" dirty="0"/>
              <a:t>vs. </a:t>
            </a:r>
            <a:r>
              <a:rPr sz="4000" dirty="0"/>
              <a:t>Recursive Search</a:t>
            </a:r>
          </a:p>
        </p:txBody>
      </p:sp>
      <p:sp>
        <p:nvSpPr>
          <p:cNvPr id="155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400049" y="986588"/>
            <a:ext cx="8229601" cy="4958399"/>
          </a:xfrm>
          <a:prstGeom prst="rect">
            <a:avLst/>
          </a:prstGeom>
        </p:spPr>
        <p:txBody>
          <a:bodyPr/>
          <a:lstStyle/>
          <a:p>
            <a:r>
              <a:rPr dirty="0"/>
              <a:t>Iterative Searches</a:t>
            </a:r>
          </a:p>
          <a:p>
            <a:pPr lvl="1"/>
            <a:r>
              <a:rPr sz="2000" dirty="0"/>
              <a:t>Can save some </a:t>
            </a:r>
            <a:r>
              <a:rPr sz="2000" strike="sngStrike" dirty="0"/>
              <a:t>time and </a:t>
            </a:r>
            <a:r>
              <a:rPr sz="2000" dirty="0"/>
              <a:t>space</a:t>
            </a:r>
          </a:p>
          <a:p>
            <a:r>
              <a:rPr dirty="0"/>
              <a:t>Recursive Searches</a:t>
            </a:r>
          </a:p>
          <a:p>
            <a:pPr lvl="1"/>
            <a:r>
              <a:rPr sz="2000" dirty="0"/>
              <a:t>Will not require much additional space for the recursive calls</a:t>
            </a:r>
          </a:p>
          <a:p>
            <a:pPr lvl="1"/>
            <a:r>
              <a:rPr sz="2000" dirty="0"/>
              <a:t>Coding binary search recursively is easier</a:t>
            </a:r>
          </a:p>
        </p:txBody>
      </p:sp>
    </p:spTree>
    <p:extLst>
      <p:ext uri="{BB962C8B-B14F-4D97-AF65-F5344CB8AC3E}">
        <p14:creationId xmlns:p14="http://schemas.microsoft.com/office/powerpoint/2010/main" val="159806154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itle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57784">
              <a:defRPr sz="2684"/>
            </a:lvl1pPr>
          </a:lstStyle>
          <a:p>
            <a:r>
              <a:rPr lang="en-US" sz="4000" dirty="0"/>
              <a:t>Video Notes</a:t>
            </a:r>
            <a:endParaRPr sz="4000" dirty="0"/>
          </a:p>
        </p:txBody>
      </p:sp>
      <p:sp>
        <p:nvSpPr>
          <p:cNvPr id="155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400049" y="986588"/>
            <a:ext cx="8229601" cy="495839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Searching an Array</a:t>
            </a:r>
          </a:p>
          <a:p>
            <a:pPr lvl="1"/>
            <a:r>
              <a:rPr lang="en-US" sz="2000" dirty="0">
                <a:hlinkClick r:id="rId2"/>
              </a:rPr>
              <a:t>https://mediaplayer.pearsoncmg.com/assets/secs-vn-ch19a-searching-an-array</a:t>
            </a:r>
            <a:endParaRPr lang="en-US" sz="2000" dirty="0"/>
          </a:p>
          <a:p>
            <a:r>
              <a:rPr lang="en-US" dirty="0"/>
              <a:t>Searching a Linked List</a:t>
            </a:r>
          </a:p>
          <a:p>
            <a:pPr lvl="1"/>
            <a:r>
              <a:rPr lang="en-US" sz="2000" dirty="0">
                <a:hlinkClick r:id="rId3"/>
              </a:rPr>
              <a:t>https://media.pearsoncmg.com/ph/esm/ecs_carrano_dsabjava_5/cw/#videonotes</a:t>
            </a:r>
            <a:endParaRPr lang="en-US" sz="2000" dirty="0"/>
          </a:p>
          <a:p>
            <a:pPr lvl="1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348550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1"/>
          <p:cNvSpPr txBox="1">
            <a:spLocks noGrp="1"/>
          </p:cNvSpPr>
          <p:nvPr>
            <p:ph type="title"/>
          </p:nvPr>
        </p:nvSpPr>
        <p:spPr>
          <a:xfrm>
            <a:off x="304800" y="219169"/>
            <a:ext cx="8513565" cy="80781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The Problem</a:t>
            </a:r>
          </a:p>
        </p:txBody>
      </p:sp>
      <p:sp>
        <p:nvSpPr>
          <p:cNvPr id="50" name="FIGURE 19-1 Searching is an everyday occurrence"/>
          <p:cNvSpPr txBox="1">
            <a:spLocks noGrp="1"/>
          </p:cNvSpPr>
          <p:nvPr>
            <p:ph type="body" sz="quarter" idx="1"/>
          </p:nvPr>
        </p:nvSpPr>
        <p:spPr>
          <a:xfrm>
            <a:off x="457200" y="5727776"/>
            <a:ext cx="8229600" cy="458949"/>
          </a:xfrm>
          <a:prstGeom prst="rect">
            <a:avLst/>
          </a:prstGeom>
        </p:spPr>
        <p:txBody>
          <a:bodyPr>
            <a:noAutofit/>
          </a:bodyPr>
          <a:lstStyle>
            <a:lvl1pPr defTabSz="603504">
              <a:defRPr sz="2904"/>
            </a:lvl1pPr>
          </a:lstStyle>
          <a:p>
            <a:r>
              <a:rPr lang="en-US" sz="2000" b="0" dirty="0"/>
              <a:t>What search algorithms have you learned?</a:t>
            </a:r>
            <a:endParaRPr sz="2000" b="0" dirty="0"/>
          </a:p>
        </p:txBody>
      </p:sp>
      <p:pic>
        <p:nvPicPr>
          <p:cNvPr id="51" name="A diagram represents 2 women and 1 man searching for their things.&#10;&#10;Picture 1" descr="A diagram represents 2 women and 1 man searching for their things.Pictur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4800" y="1648967"/>
            <a:ext cx="8534400" cy="35600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649223">
              <a:defRPr sz="3124"/>
            </a:lvl1pPr>
          </a:lstStyle>
          <a:p>
            <a:r>
              <a:rPr sz="3200" dirty="0"/>
              <a:t>Sequential Search </a:t>
            </a:r>
            <a:r>
              <a:rPr lang="en-US" sz="3200" dirty="0"/>
              <a:t>(</a:t>
            </a:r>
            <a:r>
              <a:rPr sz="3200" dirty="0"/>
              <a:t>Unsorted Array</a:t>
            </a:r>
            <a:r>
              <a:rPr lang="en-US" sz="3200" dirty="0"/>
              <a:t>) </a:t>
            </a:r>
            <a:endParaRPr sz="3200" dirty="0"/>
          </a:p>
        </p:txBody>
      </p:sp>
      <p:sp>
        <p:nvSpPr>
          <p:cNvPr id="54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457200" y="5783514"/>
            <a:ext cx="8229600" cy="467657"/>
          </a:xfrm>
          <a:prstGeom prst="rect">
            <a:avLst/>
          </a:prstGeom>
        </p:spPr>
        <p:txBody>
          <a:bodyPr>
            <a:normAutofit/>
          </a:bodyPr>
          <a:lstStyle>
            <a:lvl1pPr defTabSz="768095">
              <a:defRPr sz="3024"/>
            </a:lvl1pPr>
          </a:lstStyle>
          <a:p>
            <a:r>
              <a:rPr lang="en-US" sz="1800" b="0" dirty="0"/>
              <a:t>Iterative | </a:t>
            </a:r>
            <a:r>
              <a:rPr sz="1800" b="0" dirty="0"/>
              <a:t>Using a loop to search for a specific valued entry</a:t>
            </a:r>
          </a:p>
        </p:txBody>
      </p:sp>
      <p:sp>
        <p:nvSpPr>
          <p:cNvPr id="55" name="public static &lt;T&gt; boolean inArray(T[] anArray, T anEntry)…"/>
          <p:cNvSpPr txBox="1"/>
          <p:nvPr/>
        </p:nvSpPr>
        <p:spPr>
          <a:xfrm>
            <a:off x="457200" y="1176303"/>
            <a:ext cx="5875966" cy="3693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static</a:t>
            </a:r>
            <a:r>
              <a:rPr dirty="0"/>
              <a:t> &lt;T&gt; </a:t>
            </a:r>
            <a:r>
              <a:rPr dirty="0" err="1">
                <a:solidFill>
                  <a:srgbClr val="BA2DA2"/>
                </a:solidFill>
              </a:rPr>
              <a:t>boolean</a:t>
            </a:r>
            <a:r>
              <a:rPr dirty="0"/>
              <a:t> </a:t>
            </a:r>
            <a:r>
              <a:rPr dirty="0" err="1"/>
              <a:t>inArray</a:t>
            </a:r>
            <a:r>
              <a:rPr dirty="0"/>
              <a:t>(T[] </a:t>
            </a:r>
            <a:r>
              <a:rPr dirty="0" err="1"/>
              <a:t>anArray</a:t>
            </a:r>
            <a:r>
              <a:rPr dirty="0"/>
              <a:t>, T </a:t>
            </a:r>
            <a:r>
              <a:rPr dirty="0" err="1"/>
              <a:t>anEntry</a:t>
            </a:r>
            <a:r>
              <a:rPr dirty="0"/>
              <a:t>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 err="1">
                <a:solidFill>
                  <a:srgbClr val="BA2DA2"/>
                </a:solidFill>
              </a:rPr>
              <a:t>boolean</a:t>
            </a:r>
            <a:r>
              <a:rPr dirty="0"/>
              <a:t> found = </a:t>
            </a:r>
            <a:r>
              <a:rPr dirty="0">
                <a:solidFill>
                  <a:srgbClr val="BA2DA2"/>
                </a:solidFill>
              </a:rPr>
              <a:t>false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index = </a:t>
            </a:r>
            <a:r>
              <a:rPr dirty="0">
                <a:solidFill>
                  <a:srgbClr val="272AD8"/>
                </a:solidFill>
              </a:rPr>
              <a:t>0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while</a:t>
            </a:r>
            <a:r>
              <a:rPr dirty="0"/>
              <a:t> (!found &amp;&amp; (index &lt; </a:t>
            </a:r>
            <a:r>
              <a:rPr dirty="0" err="1"/>
              <a:t>anArray.length</a:t>
            </a:r>
            <a:r>
              <a:rPr dirty="0"/>
              <a:t>))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>
                <a:solidFill>
                  <a:srgbClr val="BA2DA2"/>
                </a:solidFill>
              </a:rPr>
              <a:t>if</a:t>
            </a:r>
            <a:r>
              <a:rPr dirty="0"/>
              <a:t> (</a:t>
            </a:r>
            <a:r>
              <a:rPr dirty="0" err="1"/>
              <a:t>anEntry.</a:t>
            </a:r>
            <a:r>
              <a:rPr b="1" dirty="0" err="1">
                <a:solidFill>
                  <a:srgbClr val="0070C0"/>
                </a:solidFill>
              </a:rPr>
              <a:t>equals</a:t>
            </a:r>
            <a:r>
              <a:rPr dirty="0"/>
              <a:t>(</a:t>
            </a:r>
            <a:r>
              <a:rPr dirty="0" err="1"/>
              <a:t>anArray</a:t>
            </a:r>
            <a:r>
              <a:rPr dirty="0"/>
              <a:t>[index]))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found = </a:t>
            </a:r>
            <a:r>
              <a:rPr dirty="0">
                <a:solidFill>
                  <a:srgbClr val="BA2DA2"/>
                </a:solidFill>
              </a:rPr>
              <a:t>true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index++;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} </a:t>
            </a:r>
            <a:r>
              <a:rPr dirty="0"/>
              <a:t>// end while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+mj-lt"/>
                <a:ea typeface="+mj-ea"/>
                <a:cs typeface="+mj-cs"/>
                <a:sym typeface="Helvetica"/>
              </a:defRPr>
            </a:pP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return</a:t>
            </a:r>
            <a:r>
              <a:rPr dirty="0"/>
              <a:t> found;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</a:t>
            </a:r>
            <a:r>
              <a:rPr dirty="0" err="1"/>
              <a:t>inArray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630936">
              <a:defRPr sz="3036"/>
            </a:lvl1pPr>
          </a:lstStyle>
          <a:p>
            <a:r>
              <a:rPr sz="3200" dirty="0"/>
              <a:t>Recursive Sequential Search</a:t>
            </a:r>
          </a:p>
        </p:txBody>
      </p:sp>
      <p:sp>
        <p:nvSpPr>
          <p:cNvPr id="76" name="Content Placeholder 2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2920">
              <a:defRPr sz="1980"/>
            </a:lvl1pPr>
          </a:lstStyle>
          <a:p>
            <a:r>
              <a:rPr sz="1800" b="0" dirty="0"/>
              <a:t>Method that implements this algorithm will need parameters first and last</a:t>
            </a:r>
          </a:p>
        </p:txBody>
      </p:sp>
      <p:sp>
        <p:nvSpPr>
          <p:cNvPr id="77" name="/** Searches an array for anEntry. */…"/>
          <p:cNvSpPr txBox="1"/>
          <p:nvPr/>
        </p:nvSpPr>
        <p:spPr>
          <a:xfrm>
            <a:off x="457200" y="855547"/>
            <a:ext cx="7726252" cy="49398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/** Searches an array for </a:t>
            </a:r>
            <a:r>
              <a:rPr dirty="0" err="1"/>
              <a:t>anEntry</a:t>
            </a:r>
            <a:r>
              <a:rPr dirty="0"/>
              <a:t>. */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b="1" dirty="0">
                <a:solidFill>
                  <a:srgbClr val="BA2DA2"/>
                </a:solidFill>
              </a:rPr>
              <a:t>public</a:t>
            </a:r>
            <a:r>
              <a:rPr b="1" dirty="0"/>
              <a:t> </a:t>
            </a:r>
            <a:r>
              <a:rPr b="1" dirty="0">
                <a:solidFill>
                  <a:srgbClr val="BA2DA2"/>
                </a:solidFill>
              </a:rPr>
              <a:t>static</a:t>
            </a:r>
            <a:r>
              <a:rPr b="1" dirty="0"/>
              <a:t> &lt;T&gt; </a:t>
            </a:r>
            <a:r>
              <a:rPr b="1" dirty="0" err="1">
                <a:solidFill>
                  <a:srgbClr val="BA2DA2"/>
                </a:solidFill>
              </a:rPr>
              <a:t>boolean</a:t>
            </a:r>
            <a:r>
              <a:rPr b="1" dirty="0"/>
              <a:t> </a:t>
            </a:r>
            <a:r>
              <a:rPr b="1" dirty="0" err="1"/>
              <a:t>inArray</a:t>
            </a:r>
            <a:r>
              <a:rPr b="1" dirty="0"/>
              <a:t>(T[] </a:t>
            </a:r>
            <a:r>
              <a:rPr b="1" dirty="0" err="1"/>
              <a:t>anArray</a:t>
            </a:r>
            <a:r>
              <a:rPr b="1" dirty="0"/>
              <a:t>, T </a:t>
            </a:r>
            <a:r>
              <a:rPr b="1" dirty="0" err="1"/>
              <a:t>anEntry</a:t>
            </a:r>
            <a:r>
              <a:rPr b="1" dirty="0"/>
              <a:t>)</a:t>
            </a:r>
            <a:endParaRPr b="1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b="1" dirty="0"/>
              <a:t>{</a:t>
            </a:r>
            <a:endParaRPr b="1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b="1" dirty="0"/>
              <a:t>   </a:t>
            </a:r>
            <a:r>
              <a:rPr b="1" dirty="0">
                <a:solidFill>
                  <a:srgbClr val="BA2DA2"/>
                </a:solidFill>
              </a:rPr>
              <a:t>return</a:t>
            </a:r>
            <a:r>
              <a:rPr b="1" dirty="0"/>
              <a:t> search(</a:t>
            </a:r>
            <a:r>
              <a:rPr b="1" dirty="0" err="1"/>
              <a:t>anArray</a:t>
            </a:r>
            <a:r>
              <a:rPr b="1" dirty="0"/>
              <a:t>, </a:t>
            </a:r>
            <a:r>
              <a:rPr b="1" dirty="0">
                <a:solidFill>
                  <a:srgbClr val="272AD8"/>
                </a:solidFill>
              </a:rPr>
              <a:t>0</a:t>
            </a:r>
            <a:r>
              <a:rPr b="1" dirty="0"/>
              <a:t>, </a:t>
            </a:r>
            <a:r>
              <a:rPr b="1" dirty="0" err="1"/>
              <a:t>anArray.length</a:t>
            </a:r>
            <a:r>
              <a:rPr b="1" dirty="0"/>
              <a:t> - </a:t>
            </a:r>
            <a:r>
              <a:rPr b="1" dirty="0">
                <a:solidFill>
                  <a:srgbClr val="272AD8"/>
                </a:solidFill>
              </a:rPr>
              <a:t>1</a:t>
            </a:r>
            <a:r>
              <a:rPr b="1" dirty="0"/>
              <a:t>, </a:t>
            </a:r>
            <a:r>
              <a:rPr b="1" dirty="0" err="1"/>
              <a:t>anEntry</a:t>
            </a:r>
            <a:r>
              <a:rPr b="1" dirty="0"/>
              <a:t>);</a:t>
            </a:r>
            <a:endParaRPr b="1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 dirty="0">
                <a:solidFill>
                  <a:srgbClr val="000000"/>
                </a:solidFill>
              </a:rPr>
              <a:t>} </a:t>
            </a:r>
            <a:r>
              <a:rPr b="1" dirty="0"/>
              <a:t>// end </a:t>
            </a:r>
            <a:r>
              <a:rPr b="1" dirty="0" err="1"/>
              <a:t>inArray</a:t>
            </a:r>
            <a:endParaRPr b="1"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+mj-lt"/>
                <a:ea typeface="+mj-ea"/>
                <a:cs typeface="+mj-cs"/>
                <a:sym typeface="Helvetica"/>
              </a:defRPr>
            </a:pP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// Searches </a:t>
            </a:r>
            <a:r>
              <a:rPr dirty="0" err="1"/>
              <a:t>anArray</a:t>
            </a:r>
            <a:r>
              <a:rPr dirty="0"/>
              <a:t>[first] through </a:t>
            </a:r>
            <a:r>
              <a:rPr dirty="0" err="1"/>
              <a:t>anArray</a:t>
            </a:r>
            <a:r>
              <a:rPr dirty="0"/>
              <a:t>[last] for </a:t>
            </a:r>
            <a:r>
              <a:rPr dirty="0" err="1"/>
              <a:t>desiredItem</a:t>
            </a:r>
            <a:r>
              <a:rPr dirty="0"/>
              <a:t>.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// first &gt;= 0 and &lt; </a:t>
            </a:r>
            <a:r>
              <a:rPr dirty="0" err="1"/>
              <a:t>anArray.length</a:t>
            </a:r>
            <a:r>
              <a:rPr dirty="0"/>
              <a:t>.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// last &gt;= 0 and &lt; </a:t>
            </a:r>
            <a:r>
              <a:rPr dirty="0" err="1"/>
              <a:t>anArray.length</a:t>
            </a:r>
            <a:r>
              <a:rPr dirty="0"/>
              <a:t>.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b="1" dirty="0">
                <a:solidFill>
                  <a:srgbClr val="BA2DA2"/>
                </a:solidFill>
              </a:rPr>
              <a:t>private</a:t>
            </a:r>
            <a:r>
              <a:rPr b="1" dirty="0"/>
              <a:t> </a:t>
            </a:r>
            <a:r>
              <a:rPr b="1" dirty="0">
                <a:solidFill>
                  <a:srgbClr val="BA2DA2"/>
                </a:solidFill>
              </a:rPr>
              <a:t>static</a:t>
            </a:r>
            <a:r>
              <a:rPr b="1" dirty="0"/>
              <a:t> &lt;T&gt; </a:t>
            </a:r>
            <a:r>
              <a:rPr b="1" dirty="0" err="1">
                <a:solidFill>
                  <a:srgbClr val="BA2DA2"/>
                </a:solidFill>
              </a:rPr>
              <a:t>boolean</a:t>
            </a:r>
            <a:r>
              <a:rPr b="1" dirty="0"/>
              <a:t> search(T[] </a:t>
            </a:r>
            <a:r>
              <a:rPr b="1" dirty="0" err="1"/>
              <a:t>anArray</a:t>
            </a:r>
            <a:r>
              <a:rPr b="1" dirty="0"/>
              <a:t>, </a:t>
            </a:r>
            <a:r>
              <a:rPr b="1" dirty="0" err="1">
                <a:solidFill>
                  <a:srgbClr val="BA2DA2"/>
                </a:solidFill>
              </a:rPr>
              <a:t>int</a:t>
            </a:r>
            <a:r>
              <a:rPr b="1" dirty="0"/>
              <a:t> first, </a:t>
            </a:r>
            <a:r>
              <a:rPr b="1" dirty="0" err="1">
                <a:solidFill>
                  <a:srgbClr val="BA2DA2"/>
                </a:solidFill>
              </a:rPr>
              <a:t>int</a:t>
            </a:r>
            <a:r>
              <a:rPr b="1" dirty="0"/>
              <a:t> last, T </a:t>
            </a:r>
            <a:r>
              <a:rPr b="1" dirty="0" err="1"/>
              <a:t>desiredItem</a:t>
            </a:r>
            <a:r>
              <a:rPr b="1" dirty="0"/>
              <a:t>)</a:t>
            </a:r>
            <a:endParaRPr b="1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 err="1"/>
              <a:t>boolean</a:t>
            </a:r>
            <a:r>
              <a:rPr dirty="0">
                <a:solidFill>
                  <a:srgbClr val="000000"/>
                </a:solidFill>
              </a:rPr>
              <a:t> found;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if</a:t>
            </a:r>
            <a:r>
              <a:rPr dirty="0"/>
              <a:t> (first &gt; last)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found = </a:t>
            </a:r>
            <a:r>
              <a:rPr dirty="0">
                <a:solidFill>
                  <a:srgbClr val="BA2DA2"/>
                </a:solidFill>
              </a:rPr>
              <a:t>false</a:t>
            </a:r>
            <a:r>
              <a:rPr dirty="0">
                <a:solidFill>
                  <a:srgbClr val="000000"/>
                </a:solidFill>
              </a:rPr>
              <a:t>; </a:t>
            </a:r>
            <a:r>
              <a:rPr dirty="0"/>
              <a:t>// No elements to search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else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if</a:t>
            </a:r>
            <a:r>
              <a:rPr dirty="0"/>
              <a:t> (</a:t>
            </a:r>
            <a:r>
              <a:rPr dirty="0" err="1"/>
              <a:t>desiredItem.equals</a:t>
            </a:r>
            <a:r>
              <a:rPr dirty="0"/>
              <a:t>(</a:t>
            </a:r>
            <a:r>
              <a:rPr dirty="0" err="1"/>
              <a:t>anArray</a:t>
            </a:r>
            <a:r>
              <a:rPr dirty="0"/>
              <a:t>[first]))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found = </a:t>
            </a:r>
            <a:r>
              <a:rPr dirty="0">
                <a:solidFill>
                  <a:srgbClr val="BA2DA2"/>
                </a:solidFill>
              </a:rPr>
              <a:t>true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else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found = search(</a:t>
            </a:r>
            <a:r>
              <a:rPr dirty="0" err="1"/>
              <a:t>anArray</a:t>
            </a:r>
            <a:r>
              <a:rPr dirty="0"/>
              <a:t>, first + </a:t>
            </a:r>
            <a:r>
              <a:rPr dirty="0">
                <a:solidFill>
                  <a:srgbClr val="272AD8"/>
                </a:solidFill>
              </a:rPr>
              <a:t>1</a:t>
            </a:r>
            <a:r>
              <a:rPr dirty="0"/>
              <a:t>, last, </a:t>
            </a:r>
            <a:r>
              <a:rPr dirty="0" err="1"/>
              <a:t>desiredItem</a:t>
            </a:r>
            <a:r>
              <a:rPr dirty="0"/>
              <a:t>);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return</a:t>
            </a:r>
            <a:r>
              <a:rPr dirty="0"/>
              <a:t> found;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search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1"/>
          <p:cNvSpPr txBox="1">
            <a:spLocks noGrp="1"/>
          </p:cNvSpPr>
          <p:nvPr>
            <p:ph type="title"/>
          </p:nvPr>
        </p:nvSpPr>
        <p:spPr>
          <a:xfrm>
            <a:off x="258233" y="177338"/>
            <a:ext cx="8513234" cy="638704"/>
          </a:xfrm>
          <a:prstGeom prst="rect">
            <a:avLst/>
          </a:prstGeom>
        </p:spPr>
        <p:txBody>
          <a:bodyPr>
            <a:noAutofit/>
          </a:bodyPr>
          <a:lstStyle>
            <a:lvl1pPr defTabSz="704087">
              <a:defRPr sz="3387"/>
            </a:lvl1pPr>
          </a:lstStyle>
          <a:p>
            <a:r>
              <a:rPr sz="4000" dirty="0"/>
              <a:t>Sequential Search</a:t>
            </a:r>
            <a:r>
              <a:rPr lang="en-US" sz="4000" dirty="0"/>
              <a:t> | Efficiency </a:t>
            </a:r>
            <a:endParaRPr sz="4000" dirty="0"/>
          </a:p>
        </p:txBody>
      </p:sp>
      <p:sp>
        <p:nvSpPr>
          <p:cNvPr id="90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00049" y="1080654"/>
            <a:ext cx="8229601" cy="4864333"/>
          </a:xfrm>
          <a:prstGeom prst="rect">
            <a:avLst/>
          </a:prstGeom>
        </p:spPr>
        <p:txBody>
          <a:bodyPr/>
          <a:lstStyle/>
          <a:p>
            <a:r>
              <a:rPr dirty="0"/>
              <a:t>The time efficiency of a sequential search of an array</a:t>
            </a:r>
          </a:p>
          <a:p>
            <a:pPr lvl="1"/>
            <a:r>
              <a:rPr sz="2000" dirty="0"/>
              <a:t>Best case </a:t>
            </a:r>
            <a:r>
              <a:rPr sz="2000" dirty="0">
                <a:latin typeface="Times New Roman"/>
                <a:ea typeface="Times New Roman"/>
                <a:cs typeface="Times New Roman"/>
                <a:sym typeface="Times New Roman"/>
              </a:rPr>
              <a:t>O(1)</a:t>
            </a:r>
          </a:p>
          <a:p>
            <a:pPr lvl="1"/>
            <a:r>
              <a:rPr sz="2000" dirty="0"/>
              <a:t>Worst case: </a:t>
            </a:r>
            <a:r>
              <a:rPr sz="2000" dirty="0">
                <a:latin typeface="Times New Roman"/>
                <a:ea typeface="Times New Roman"/>
                <a:cs typeface="Times New Roman"/>
                <a:sym typeface="Times New Roman"/>
              </a:rPr>
              <a:t>O(</a:t>
            </a:r>
            <a:r>
              <a:rPr sz="2000" i="1" dirty="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sz="2000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lvl="1"/>
            <a:r>
              <a:rPr sz="2000" dirty="0"/>
              <a:t>Average case: </a:t>
            </a:r>
            <a:r>
              <a:rPr sz="2000" dirty="0">
                <a:latin typeface="Times New Roman"/>
                <a:ea typeface="Times New Roman"/>
                <a:cs typeface="Times New Roman"/>
                <a:sym typeface="Times New Roman"/>
              </a:rPr>
              <a:t>O(</a:t>
            </a:r>
            <a:r>
              <a:rPr sz="2000" i="1" dirty="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sz="2000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1"/>
          <p:cNvSpPr txBox="1">
            <a:spLocks noGrp="1"/>
          </p:cNvSpPr>
          <p:nvPr>
            <p:ph type="title"/>
          </p:nvPr>
        </p:nvSpPr>
        <p:spPr>
          <a:xfrm>
            <a:off x="315217" y="225777"/>
            <a:ext cx="8513565" cy="80781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Binary Search </a:t>
            </a:r>
            <a:r>
              <a:rPr lang="en-US" dirty="0"/>
              <a:t>| </a:t>
            </a:r>
            <a:r>
              <a:rPr dirty="0"/>
              <a:t>Sorted Array</a:t>
            </a:r>
          </a:p>
        </p:txBody>
      </p:sp>
      <p:sp>
        <p:nvSpPr>
          <p:cNvPr id="97" name="FIGURE 19-5 Ignoring one half of the data when the data is sorted"/>
          <p:cNvSpPr txBox="1">
            <a:spLocks noGrp="1"/>
          </p:cNvSpPr>
          <p:nvPr>
            <p:ph type="body" sz="quarter" idx="1"/>
          </p:nvPr>
        </p:nvSpPr>
        <p:spPr>
          <a:xfrm>
            <a:off x="457199" y="5718371"/>
            <a:ext cx="8229600" cy="581001"/>
          </a:xfrm>
          <a:prstGeom prst="rect">
            <a:avLst/>
          </a:prstGeom>
        </p:spPr>
        <p:txBody>
          <a:bodyPr>
            <a:normAutofit/>
          </a:bodyPr>
          <a:lstStyle>
            <a:lvl1pPr defTabSz="457200">
              <a:defRPr sz="2200"/>
            </a:lvl1pPr>
          </a:lstStyle>
          <a:p>
            <a:r>
              <a:rPr sz="1800" b="0" dirty="0"/>
              <a:t>Ignoring one half of the data when the data is sorted</a:t>
            </a:r>
          </a:p>
        </p:txBody>
      </p:sp>
      <p:pic>
        <p:nvPicPr>
          <p:cNvPr id="98" name="A diagram illustrates a boy tearing a notebook with a call out message reads, I don’t need this half of the book. I’ll just throw it away.&#10;&#10;Picture 2" descr="A diagram illustrates a boy tearing a notebook with a call out message reads, I don’t need this half of the book. I’ll just throw it away.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9764" y="1326818"/>
            <a:ext cx="6084473" cy="40983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Binary Search</a:t>
            </a:r>
          </a:p>
        </p:txBody>
      </p:sp>
      <p:sp>
        <p:nvSpPr>
          <p:cNvPr id="113" name="FIGURE 19-6a A recursive binary search of a sorted array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21208">
              <a:defRPr sz="2508"/>
            </a:lvl1pPr>
          </a:lstStyle>
          <a:p>
            <a:r>
              <a:rPr sz="2000" b="0" dirty="0"/>
              <a:t>A recursive binary search of a sorted array</a:t>
            </a:r>
          </a:p>
        </p:txBody>
      </p:sp>
      <p:pic>
        <p:nvPicPr>
          <p:cNvPr id="114" name="A successful binary search of an array for the value 8" descr="A successful binary search of an array for the valu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6207" y="1082964"/>
            <a:ext cx="6253316" cy="47480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508 Lecture">
  <a:themeElements>
    <a:clrScheme name="508 Lectur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0000FF"/>
      </a:hlink>
      <a:folHlink>
        <a:srgbClr val="FF00FF"/>
      </a:folHlink>
    </a:clrScheme>
    <a:fontScheme name="508 Lectur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508 Lectur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_508 Lecture">
  <a:themeElements>
    <a:clrScheme name="508 Lectur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0000FF"/>
      </a:hlink>
      <a:folHlink>
        <a:srgbClr val="FF00FF"/>
      </a:folHlink>
    </a:clrScheme>
    <a:fontScheme name="508 Lectur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508 Lectur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508 Lecture">
  <a:themeElements>
    <a:clrScheme name="508 Lectur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0000FF"/>
      </a:hlink>
      <a:folHlink>
        <a:srgbClr val="FF00FF"/>
      </a:folHlink>
    </a:clrScheme>
    <a:fontScheme name="508 Lectur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508 Lectur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1356</Words>
  <Application>Microsoft Office PowerPoint</Application>
  <PresentationFormat>On-screen Show (4:3)</PresentationFormat>
  <Paragraphs>205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Courier New</vt:lpstr>
      <vt:lpstr>Helvetica</vt:lpstr>
      <vt:lpstr>Menlo</vt:lpstr>
      <vt:lpstr>Times New Roman</vt:lpstr>
      <vt:lpstr>Verdana</vt:lpstr>
      <vt:lpstr>508 Lecture</vt:lpstr>
      <vt:lpstr>2_508 Lecture</vt:lpstr>
      <vt:lpstr>Monday, 2/28/22</vt:lpstr>
      <vt:lpstr>Module 13A – Searching </vt:lpstr>
      <vt:lpstr>Video Notes</vt:lpstr>
      <vt:lpstr>The Problem</vt:lpstr>
      <vt:lpstr>Sequential Search (Unsorted Array) </vt:lpstr>
      <vt:lpstr>Recursive Sequential Search</vt:lpstr>
      <vt:lpstr>Sequential Search | Efficiency </vt:lpstr>
      <vt:lpstr>Binary Search | Sorted Array</vt:lpstr>
      <vt:lpstr>Binary Search</vt:lpstr>
      <vt:lpstr>Binary Search</vt:lpstr>
      <vt:lpstr>Generic Nomenclatures</vt:lpstr>
      <vt:lpstr>Efficiency of a Binary Search</vt:lpstr>
      <vt:lpstr>Method binarySearch (Java Class Library) </vt:lpstr>
      <vt:lpstr>Search | Unsorted Chain</vt:lpstr>
      <vt:lpstr>Sequential Search | Unsorted Chain</vt:lpstr>
      <vt:lpstr>Recursive Sequential Search (Unsorted Chain)</vt:lpstr>
      <vt:lpstr>Sequential Search (Sorted Chain)</vt:lpstr>
      <vt:lpstr>Binary Search (Sorted Chain)</vt:lpstr>
      <vt:lpstr>Iterative Search vs. Recursive Search</vt:lpstr>
      <vt:lpstr>Iterative vs. Recursive 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Abstractions with Java™</dc:title>
  <cp:lastModifiedBy>Gary Thai</cp:lastModifiedBy>
  <cp:revision>168</cp:revision>
  <dcterms:modified xsi:type="dcterms:W3CDTF">2022-02-28T15:09:49Z</dcterms:modified>
</cp:coreProperties>
</file>