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  <p:sldMasterId id="2147483686" r:id="rId3"/>
  </p:sldMasterIdLst>
  <p:notesMasterIdLst>
    <p:notesMasterId r:id="rId43"/>
  </p:notesMasterIdLst>
  <p:sldIdLst>
    <p:sldId id="345" r:id="rId4"/>
    <p:sldId id="388" r:id="rId5"/>
    <p:sldId id="260" r:id="rId6"/>
    <p:sldId id="263" r:id="rId7"/>
    <p:sldId id="402" r:id="rId8"/>
    <p:sldId id="264" r:id="rId9"/>
    <p:sldId id="400" r:id="rId10"/>
    <p:sldId id="265" r:id="rId11"/>
    <p:sldId id="392" r:id="rId12"/>
    <p:sldId id="335" r:id="rId13"/>
    <p:sldId id="336" r:id="rId14"/>
    <p:sldId id="370" r:id="rId15"/>
    <p:sldId id="281" r:id="rId16"/>
    <p:sldId id="284" r:id="rId17"/>
    <p:sldId id="285" r:id="rId18"/>
    <p:sldId id="286" r:id="rId19"/>
    <p:sldId id="354" r:id="rId20"/>
    <p:sldId id="289" r:id="rId21"/>
    <p:sldId id="290" r:id="rId22"/>
    <p:sldId id="291" r:id="rId23"/>
    <p:sldId id="391" r:id="rId24"/>
    <p:sldId id="365" r:id="rId25"/>
    <p:sldId id="302" r:id="rId26"/>
    <p:sldId id="303" r:id="rId27"/>
    <p:sldId id="309" r:id="rId28"/>
    <p:sldId id="399" r:id="rId29"/>
    <p:sldId id="396" r:id="rId30"/>
    <p:sldId id="397" r:id="rId31"/>
    <p:sldId id="398" r:id="rId32"/>
    <p:sldId id="314" r:id="rId33"/>
    <p:sldId id="378" r:id="rId34"/>
    <p:sldId id="338" r:id="rId35"/>
    <p:sldId id="323" r:id="rId36"/>
    <p:sldId id="324" r:id="rId37"/>
    <p:sldId id="325" r:id="rId38"/>
    <p:sldId id="379" r:id="rId39"/>
    <p:sldId id="326" r:id="rId40"/>
    <p:sldId id="327" r:id="rId41"/>
    <p:sldId id="328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  <a:srgbClr val="00B050"/>
    <a:srgbClr val="FFCC99"/>
    <a:srgbClr val="0033CC"/>
    <a:srgbClr val="DE9088"/>
    <a:srgbClr val="009900"/>
    <a:srgbClr val="FF9900"/>
    <a:srgbClr val="33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5" autoAdjust="0"/>
    <p:restoredTop sz="87486" autoAdjust="0"/>
  </p:normalViewPr>
  <p:slideViewPr>
    <p:cSldViewPr snapToGrid="0">
      <p:cViewPr varScale="1">
        <p:scale>
          <a:sx n="82" d="100"/>
          <a:sy n="82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DE298-B02F-4A5A-8110-BDE90A2A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Watch</a:t>
            </a:r>
            <a:r>
              <a:rPr lang="en-US" b="1" dirty="0"/>
              <a:t> Creating a Binary Tree </a:t>
            </a:r>
            <a:r>
              <a:rPr lang="en-US" dirty="0"/>
              <a:t>(twice)</a:t>
            </a:r>
          </a:p>
        </p:txBody>
      </p:sp>
    </p:spTree>
    <p:extLst>
      <p:ext uri="{BB962C8B-B14F-4D97-AF65-F5344CB8AC3E}">
        <p14:creationId xmlns:p14="http://schemas.microsoft.com/office/powerpoint/2010/main" val="64236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Nam Ha Minh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Why are we doing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https://docs.oracle.com/javase/8/docs/api/java/io/RandomAccessFile.html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RandomAccessFile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do you recreate the above tree,</a:t>
            </a:r>
            <a:r>
              <a:rPr lang="en-US" baseline="0" dirty="0"/>
              <a:t> given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0070C0"/>
                </a:solidFill>
              </a:rPr>
              <a:t>A  B  D E G C 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 based implementation of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https://www.educative.io/m/serialize-deserialize-binary-tree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https://www.baeldung.com/java-binary-tree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https://www.baeldung.com/java-print-binary-tree-diagram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done this in 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File</a:t>
            </a:r>
            <a:r>
              <a:rPr lang="en-US" dirty="0"/>
              <a:t> vs. </a:t>
            </a:r>
            <a:r>
              <a:rPr lang="en-US" b="1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3DA5054-F312-413A-894E-B9E776CB5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4C048FB-6D15-4215-92B9-9387C14F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r>
              <a:rPr lang="en-US" altLang="en-US" dirty="0"/>
              <a:t>https://medium.com/geekculture/must-know-java-concepts-files-io-3a58399f2b80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E8719C7-72FD-4306-8210-2EF9ECAB0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83C6F2-223B-41A1-8C6C-F4FDAA71879F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ASCII (Text) Files – can be opened using </a:t>
            </a:r>
            <a:r>
              <a:rPr lang="en-US" sz="1200" b="1" dirty="0"/>
              <a:t>Notepad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20000 in Hex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20000 in Bytes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78 32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EDE298-B02F-4A5A-8110-BDE90A2A5A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6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0  0  78  32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EDE298-B02F-4A5A-8110-BDE90A2A5A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41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https://docs.oracle.com/javase/7/docs/api/java/io/InputStream.html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https://docs.oracle.com/javase/8/docs/api/java/nio/file/Files.html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9526-B491-4AC6-9752-497D716897EB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A2FF9-9A95-47C0-93A4-9E7A2C93F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8A54-D751-47E9-A245-12D2FE40FE24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0F373-0E3E-4086-90B0-4A4A863FC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0A9F-BFC4-498C-AD27-4982E980A29C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159DD-15BD-498B-B667-5ECF16CD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5D571-B8B7-4F91-B4EE-143C7B0474A8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9A41F-64BB-40D5-9569-E5C2E721E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695F-25FF-4B66-8CA0-DE9ACC28C8D5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1C3A1-A8AA-4866-8A62-394C6C7AF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0105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8946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428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03319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7023-8AA9-4239-B01A-7D63EFC208D5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1A58-0654-493C-ABBB-0AC6C35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4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13D-A5FF-4335-AF8D-4869E6C79759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FE99-AB5D-4E28-8439-9719B888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FFE4-4B74-4892-8A9C-E9853B505F3B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544B3-8281-4A0E-98AC-D8E70673D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2AC1-BF9A-422E-9972-F6F6DD0E942F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3C30-5DC9-433D-B5AA-0CB338AAA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1E6D-9730-41F6-8A51-C8610E471553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13E6C-7D72-4F52-933F-B5917AB4B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DC3C-F9F3-4BC9-B694-70CDF58325C8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B693-C057-495C-A935-BF341B8C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B41D-3166-4771-8F03-A0DE563F0F82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2066-7011-409A-BAC9-92B353AA3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824D-793E-4011-884A-DE81F0E2EE6F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DBA-D8B7-4833-AD7D-2AECE7688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4949-3FD2-4088-9C15-8E1384E22107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61C5-EA7F-4F39-8C9A-D615CD1BB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25A3F-09ED-4141-BA9C-DDB5972823C4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1E45-0D49-4687-8FD2-6429563C7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50D1A42F-A637-44BD-BA52-756BD2B4B412}" type="datetime1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6A8AFD-CDDA-4A23-B7BD-531BDF0EF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9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se/file-io/how-to-read-and-write-binary-files-in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ibm.com/tutorials/j-n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Il3N_eSY8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youtube.com/watch?v=yO_ctH4mEk4" TargetMode="External"/><Relationship Id="rId4" Type="http://schemas.openxmlformats.org/officeDocument/2006/relationships/hyperlink" Target="https://www.youtube.com/watch?v=idhFXfdp_M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58233" y="159026"/>
            <a:ext cx="8513234" cy="657016"/>
          </a:xfrm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lang="en-US" dirty="0"/>
              <a:t>Module 17 – Advanced I/O &amp; Object Streams</a:t>
            </a:r>
            <a:endParaRPr baseline="30018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22503" y="206514"/>
            <a:ext cx="7735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| Read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46176" y="914400"/>
            <a:ext cx="816399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To read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input.dat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dirty="0"/>
              <a:t> method of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dirty="0"/>
              <a:t> class to read a single byte</a:t>
            </a:r>
          </a:p>
          <a:p>
            <a:pPr marL="1093788" lvl="3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returns the next byte as an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3788" lvl="3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or the integer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000" i="1" dirty="0"/>
              <a:t> at end of file</a:t>
            </a:r>
          </a:p>
          <a:p>
            <a:pPr marL="1371600" lvl="4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in = . . .;</a:t>
            </a:r>
          </a:p>
          <a:p>
            <a:pPr marL="1371600" lvl="4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b;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(next != -1)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b = (byte) next;</a:t>
            </a:r>
          </a:p>
          <a:p>
            <a:pPr marL="163512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Example</a:t>
            </a:r>
          </a:p>
          <a:p>
            <a:pPr marL="620712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11C-advanced-file-io</a:t>
            </a:r>
          </a:p>
          <a:p>
            <a:pPr marL="1077912" lvl="3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read_binary_file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marL="1077912" lvl="3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read_allBytes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129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12979" y="149157"/>
            <a:ext cx="6497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| Write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12979" y="1095375"/>
            <a:ext cx="828766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To write: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output.dat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000" dirty="0"/>
              <a:t> method of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000" dirty="0"/>
              <a:t> class to write a single byte:</a:t>
            </a:r>
          </a:p>
          <a:p>
            <a:pPr marL="1093788" lvl="2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out = . . .; </a:t>
            </a:r>
          </a:p>
          <a:p>
            <a:pPr marL="1093788" lvl="2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 = . . .; </a:t>
            </a:r>
          </a:p>
          <a:p>
            <a:pPr marL="1093788" lvl="2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When you are done writing to the file, close it</a:t>
            </a:r>
          </a:p>
          <a:p>
            <a:pPr marL="1093788" lvl="2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93738" lvl="1" indent="-236538" algn="l"/>
            <a:endParaRPr lang="en-US" sz="2000" dirty="0">
              <a:solidFill>
                <a:srgbClr val="6E7069"/>
              </a:solidFill>
              <a:latin typeface="Courier New" pitchFamily="49" charset="0"/>
            </a:endParaRPr>
          </a:p>
          <a:p>
            <a:pPr marL="236538" indent="-236538" algn="l">
              <a:spcBef>
                <a:spcPts val="12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890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97328" y="231648"/>
            <a:ext cx="80608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The read() Method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507056" y="1069404"/>
            <a:ext cx="813707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Why does the </a:t>
            </a:r>
            <a:r>
              <a:rPr lang="en-US" sz="2400" i="1" dirty="0"/>
              <a:t>read() </a:t>
            </a:r>
            <a:r>
              <a:rPr lang="en-US" sz="2400" dirty="0"/>
              <a:t>method of the </a:t>
            </a:r>
            <a:r>
              <a:rPr lang="en-US" sz="2400" i="1" dirty="0" err="1"/>
              <a:t>InputStream</a:t>
            </a:r>
            <a:r>
              <a:rPr lang="en-US" sz="2400" dirty="0"/>
              <a:t> class return an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not a byte</a:t>
            </a:r>
            <a:r>
              <a:rPr lang="en-US" sz="2400" dirty="0"/>
              <a:t>? 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It returns a special value of –1 to indicate that no more input is available 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the return type had been byte, no special value would have been available that is distinguished from a legal data value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Resources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hlinkClick r:id="rId3"/>
              </a:rPr>
              <a:t>https://www.codejava.net/java-se/file-io/how-to-read-and-write-binary-files-in-java</a:t>
            </a:r>
            <a:endParaRPr lang="en-US" sz="2000" dirty="0"/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altLang="en-US" sz="2000" b="1" dirty="0">
                <a:hlinkClick r:id="rId4"/>
              </a:rPr>
              <a:t>https://developer.ibm.com/tutorials/j-nio/</a:t>
            </a:r>
            <a:endParaRPr lang="en-US" altLang="en-US" sz="2000" b="1" dirty="0"/>
          </a:p>
          <a:p>
            <a:pPr lvl="1" algn="l">
              <a:spcBef>
                <a:spcPts val="1200"/>
              </a:spcBef>
            </a:pPr>
            <a:endParaRPr lang="en-US" sz="2000" dirty="0"/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15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422031" y="92631"/>
            <a:ext cx="8257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Random vs. Sequential File Access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41176" y="943428"/>
            <a:ext cx="8138367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Sequential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 file is processed a byte at a time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It can be inefficient</a:t>
            </a:r>
            <a:endParaRPr lang="en-US" sz="2400" dirty="0"/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b="1" dirty="0"/>
              <a:t>Random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Allows access at arbitrary locations in the file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Only disk files support random access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System.in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System.out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do not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Each disk file has a special </a:t>
            </a:r>
            <a:r>
              <a:rPr lang="en-US" sz="2000" b="1" i="1" dirty="0"/>
              <a:t>file pointer </a:t>
            </a:r>
            <a:r>
              <a:rPr lang="en-US" sz="2000" i="1" dirty="0"/>
              <a:t>position</a:t>
            </a:r>
            <a:r>
              <a:rPr lang="en-US" sz="2400" dirty="0"/>
              <a:t>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/>
              <a:t>You can read or write at the position where the pointer is</a:t>
            </a:r>
            <a:r>
              <a:rPr lang="en-US" sz="2400" dirty="0"/>
              <a:t> 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584" y="4780452"/>
            <a:ext cx="5267325" cy="1876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445166" y="166656"/>
            <a:ext cx="79288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Random Access File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45166" y="1082203"/>
            <a:ext cx="7928812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You can open a file either for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only (“r”)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and writing (“</a:t>
            </a:r>
            <a:r>
              <a:rPr lang="en-US" sz="2000" i="1" dirty="0" err="1"/>
              <a:t>rw</a:t>
            </a:r>
            <a:r>
              <a:rPr lang="en-US" sz="2000" i="1" dirty="0"/>
              <a:t>”)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f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("bank.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dat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","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rw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");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endParaRPr lang="en-US" sz="2400" dirty="0">
              <a:solidFill>
                <a:srgbClr val="6E7069"/>
              </a:solidFill>
            </a:endParaRP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move the file pointer to a specific byte: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</a:t>
            </a:r>
            <a:r>
              <a:rPr lang="en-US" sz="2000" b="1" dirty="0" err="1">
                <a:solidFill>
                  <a:srgbClr val="6E7069"/>
                </a:solidFill>
                <a:latin typeface="Courier New" pitchFamily="49" charset="0"/>
              </a:rPr>
              <a:t>seek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(n);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get the current position of the file pointer:</a:t>
            </a:r>
          </a:p>
          <a:p>
            <a:pPr marL="693738" lvl="1" indent="-236538" algn="l"/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n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f.getFilePointer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r>
              <a:rPr lang="en-US" sz="1050" dirty="0">
                <a:solidFill>
                  <a:srgbClr val="6E7069"/>
                </a:solidFill>
                <a:latin typeface="Courier New" pitchFamily="49" charset="0"/>
              </a:rPr>
              <a:t>// type "long" because files can be very large</a:t>
            </a:r>
            <a:r>
              <a:rPr lang="en-US" sz="1100" dirty="0">
                <a:solidFill>
                  <a:srgbClr val="6E7069"/>
                </a:solidFill>
              </a:rPr>
              <a:t> </a:t>
            </a:r>
            <a:endParaRPr lang="en-US" sz="2400" dirty="0">
              <a:solidFill>
                <a:srgbClr val="6E7069"/>
              </a:solidFill>
            </a:endParaRP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find the number of bytes in a file: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226130" y="146544"/>
            <a:ext cx="6794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 Sample Program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31237" y="916412"/>
            <a:ext cx="85841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a random access file to store a set of bank accounts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Program lets you pick an account and deposit money to it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manipulate a data set in a file, pay special attention to data formatting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Suppose we store the data as text 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/>
              <a:t>	Say account 1001 has a balance of $900, and account 1015 has a balance of 0</a:t>
            </a:r>
          </a:p>
        </p:txBody>
      </p:sp>
      <p:pic>
        <p:nvPicPr>
          <p:cNvPr id="44036" name="Picture 6" descr="rando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3905250"/>
            <a:ext cx="427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7200" y="4434729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 dirty="0"/>
              <a:t>	We want to deposit $100 into account 1001</a:t>
            </a:r>
            <a:r>
              <a:rPr lang="en-US" dirty="0"/>
              <a:t> </a:t>
            </a:r>
          </a:p>
        </p:txBody>
      </p:sp>
      <p:pic>
        <p:nvPicPr>
          <p:cNvPr id="44038" name="Picture 9" descr="random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0" y="5019675"/>
            <a:ext cx="423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57200" y="5663454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 dirty="0"/>
              <a:t>	If we now simply write out the new value, the result is </a:t>
            </a:r>
          </a:p>
        </p:txBody>
      </p:sp>
      <p:pic>
        <p:nvPicPr>
          <p:cNvPr id="44041" name="Picture 15" descr="random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450" y="6248400"/>
            <a:ext cx="4210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>
          <a:xfrm>
            <a:off x="6937249" y="3981917"/>
            <a:ext cx="1978152" cy="149346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options do we have?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481263" y="236706"/>
            <a:ext cx="6529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 Sample Program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549357" y="1063552"/>
            <a:ext cx="832890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Better way to manipulate a data set in a file: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Give each value a fixed size that is sufficiently large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Every record has the same size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Easy to skip quickly to a given record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store numbers, it is easier to store them in binary format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3188"/>
          </a:xfrm>
        </p:spPr>
        <p:txBody>
          <a:bodyPr/>
          <a:lstStyle/>
          <a:p>
            <a:pPr algn="l"/>
            <a:r>
              <a:rPr lang="en-US" sz="4000" b="1" kern="12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(1 of 4) </a:t>
            </a:r>
            <a:endParaRPr lang="en-US" sz="3200" b="1" kern="1200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820" y="972153"/>
            <a:ext cx="8070980" cy="5064753"/>
          </a:xfrm>
        </p:spPr>
        <p:txBody>
          <a:bodyPr/>
          <a:lstStyle/>
          <a:p>
            <a:r>
              <a:rPr lang="en-US" sz="2400" dirty="0"/>
              <a:t>Execute provided </a:t>
            </a:r>
            <a:r>
              <a:rPr lang="en-US" sz="2400" dirty="0">
                <a:solidFill>
                  <a:srgbClr val="0070C0"/>
                </a:solidFill>
              </a:rPr>
              <a:t>bank-example</a:t>
            </a:r>
            <a:r>
              <a:rPr lang="en-US" sz="2400" dirty="0"/>
              <a:t> (12B-example-bank)</a:t>
            </a:r>
          </a:p>
          <a:p>
            <a:pPr lvl="1"/>
            <a:r>
              <a:rPr lang="en-US" sz="2000" dirty="0"/>
              <a:t>Deposit an amount of your choice to an account</a:t>
            </a:r>
          </a:p>
          <a:p>
            <a:pPr lvl="1"/>
            <a:r>
              <a:rPr lang="en-US" sz="2000" dirty="0"/>
              <a:t>Rerun program and make an additional deposit to the same account</a:t>
            </a:r>
          </a:p>
          <a:p>
            <a:pPr lvl="1"/>
            <a:r>
              <a:rPr lang="en-US" sz="2000" dirty="0"/>
              <a:t>It should work just fine</a:t>
            </a:r>
          </a:p>
          <a:p>
            <a:r>
              <a:rPr lang="en-US" sz="2400" dirty="0"/>
              <a:t>Modify it to support both deposit and withdraw transactions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class stores binary data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readInt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writeInt</a:t>
            </a:r>
            <a:r>
              <a:rPr lang="en-US" sz="2400" dirty="0"/>
              <a:t> read/write integers as four-byte quantities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77364" y="304800"/>
            <a:ext cx="66330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(2 of 4) </a:t>
            </a:r>
            <a:endParaRPr lang="en-US" sz="36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77364" y="1306278"/>
            <a:ext cx="8316693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readDouble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writeDouble</a:t>
            </a:r>
            <a:r>
              <a:rPr lang="en-US" sz="2400" dirty="0"/>
              <a:t> use 8 bytes: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double x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f.readDouble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f.writeDouble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(x);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find out how many bank accounts are in the file: </a:t>
            </a:r>
          </a:p>
          <a:p>
            <a:pPr marL="236538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size()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return 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) 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file.length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 / RECORD_SIZE);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RECORD_SIZE is 12 bytes: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4 bytes for the account number and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8 bytes for the balance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398024" y="246434"/>
            <a:ext cx="6515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(3 of 4) 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495299" y="1181097"/>
            <a:ext cx="7523285" cy="505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read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account in the file:</a:t>
            </a:r>
          </a:p>
          <a:p>
            <a:pPr marL="693738" lvl="1" indent="-236538" algn="l">
              <a:spcBef>
                <a:spcPct val="50000"/>
              </a:spcBef>
              <a:buFontTx/>
              <a:buChar char="•"/>
            </a:pPr>
            <a:r>
              <a:rPr lang="en-US" sz="2000" dirty="0"/>
              <a:t>n is the index</a:t>
            </a:r>
          </a:p>
          <a:p>
            <a:pPr marL="693738" lvl="1" indent="-236538" algn="l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 marL="693738" lvl="1" indent="-236538" algn="l"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read(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n)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		  // move file pointer to correct position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(n * RECORD_SIZE);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read in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file.readInt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read in balance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double balance =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file.readDouble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create a new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using this data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return new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, balance);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84" y="246434"/>
            <a:ext cx="1824792" cy="21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Additional Resources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198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JoshDoesJava</a:t>
            </a:r>
            <a:endParaRPr lang="en-US" dirty="0"/>
          </a:p>
          <a:p>
            <a:pPr lvl="1"/>
            <a:r>
              <a:rPr lang="en-US" sz="2000" dirty="0"/>
              <a:t>Binary Files Lesson - Java</a:t>
            </a:r>
            <a:endParaRPr lang="en-US" sz="2000" dirty="0">
              <a:hlinkClick r:id="rId3"/>
            </a:endParaRPr>
          </a:p>
          <a:p>
            <a:pPr lvl="2"/>
            <a:r>
              <a:rPr lang="en-US" sz="1800" dirty="0">
                <a:hlinkClick r:id="rId3"/>
              </a:rPr>
              <a:t>https://www.youtube.com/watch?v=AIl3N_eSY8Y</a:t>
            </a:r>
            <a:endParaRPr lang="en-US" sz="1800" dirty="0"/>
          </a:p>
          <a:p>
            <a:pPr lvl="1"/>
            <a:r>
              <a:rPr lang="fr-FR" sz="2000" dirty="0" err="1"/>
              <a:t>Random</a:t>
            </a:r>
            <a:r>
              <a:rPr lang="fr-FR" sz="2000" dirty="0"/>
              <a:t> Access Files </a:t>
            </a:r>
            <a:r>
              <a:rPr lang="fr-FR" sz="2000" dirty="0" err="1"/>
              <a:t>Lesson</a:t>
            </a:r>
            <a:r>
              <a:rPr lang="fr-FR" sz="2000" dirty="0"/>
              <a:t> - Java</a:t>
            </a:r>
          </a:p>
          <a:p>
            <a:pPr lvl="2"/>
            <a:r>
              <a:rPr lang="en-US" sz="1800" dirty="0">
                <a:hlinkClick r:id="rId4"/>
              </a:rPr>
              <a:t>https://www.youtube.com/watch?v=idhFXfdp_Mw</a:t>
            </a:r>
            <a:endParaRPr lang="en-US" sz="1800" dirty="0"/>
          </a:p>
          <a:p>
            <a:r>
              <a:rPr lang="en-US" dirty="0"/>
              <a:t>Java Text File I/O Introduction</a:t>
            </a:r>
          </a:p>
          <a:p>
            <a:pPr lvl="1"/>
            <a:r>
              <a:rPr lang="en-US" sz="2000" dirty="0">
                <a:hlinkClick r:id="rId5"/>
              </a:rPr>
              <a:t>https://www.youtube.com/watch?v=yO_ctH4mEk4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1354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355753" y="197796"/>
            <a:ext cx="66838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(4 of 4) 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55753" y="1212858"/>
            <a:ext cx="8606977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write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account in the file: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void write(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n,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account)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		  //move file pointer to correct position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(n * RECORD_SIZE);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write the account number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file.writeInt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account.getAccountNumber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write the balance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file.writeDouble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account.getBalance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381147" y="158886"/>
            <a:ext cx="7730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Advantage vs. Disadvantage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488860" y="917184"/>
            <a:ext cx="820727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Binary (random access) file format for storing numbers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Advantage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umbers use a fixed amount of storage space, making it possible to change their values without affecting surrounding data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Potential disadvantage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Cannot read a binary file with a text editor </a:t>
            </a:r>
          </a:p>
        </p:txBody>
      </p:sp>
    </p:spTree>
    <p:extLst>
      <p:ext uri="{BB962C8B-B14F-4D97-AF65-F5344CB8AC3E}">
        <p14:creationId xmlns:p14="http://schemas.microsoft.com/office/powerpoint/2010/main" val="23192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29313"/>
            <a:ext cx="7611836" cy="361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4043362"/>
            <a:ext cx="772075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045028" y="241300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5028" y="917349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4228" y="4046312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4228" y="5779635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421105" y="206514"/>
            <a:ext cx="67800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Object Streams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421105" y="1006928"/>
            <a:ext cx="84035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/>
              <a:t> class can save an entire objects to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400" dirty="0"/>
              <a:t> class can read objects back in from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Objects are saved in binary format; hence, you use streams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51" y="3882620"/>
            <a:ext cx="72993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53008" y="211494"/>
            <a:ext cx="8189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Writing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BankAccount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Object to File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1845" y="1236815"/>
            <a:ext cx="815495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object output stream saves </a:t>
            </a:r>
            <a:r>
              <a:rPr lang="en-US" sz="2400" dirty="0">
                <a:solidFill>
                  <a:srgbClr val="7030A0"/>
                </a:solidFill>
              </a:rPr>
              <a:t>all instance </a:t>
            </a:r>
            <a:r>
              <a:rPr lang="en-US" sz="2400" dirty="0"/>
              <a:t>variables:</a:t>
            </a:r>
          </a:p>
          <a:p>
            <a:pPr lvl="1" algn="l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b = ...;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out =</a:t>
            </a:r>
          </a:p>
          <a:p>
            <a:pPr lvl="1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lvl="1" algn="l"/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out.writeObject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(b);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283029" y="239485"/>
            <a:ext cx="8643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Reading 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cs typeface="Times New Roman"/>
              </a:rPr>
              <a:t>Object from File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(Bank Account)</a:t>
            </a:r>
            <a:endParaRPr lang="en-US" sz="36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384628" y="1089945"/>
            <a:ext cx="8541657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returns an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sz="2400" dirty="0"/>
              <a:t> reference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Need to remember the types of the objects that you saved and use a cast: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in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(new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marL="693738" lvl="1" indent="-236538" algn="l"/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b =(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in.readObject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method can throw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ClassNotFoundException</a:t>
            </a:r>
            <a:r>
              <a:rPr lang="en-US" sz="2400" dirty="0"/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It is a checked exception - you must catch or declare it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6666"/>
            <a:ext cx="8229600" cy="653758"/>
          </a:xfrm>
        </p:spPr>
        <p:txBody>
          <a:bodyPr/>
          <a:lstStyle/>
          <a:p>
            <a:pPr algn="l"/>
            <a:r>
              <a:rPr lang="en-US" sz="4000" b="1" kern="12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bank-serialize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0267" y="1119155"/>
            <a:ext cx="7205722" cy="1827558"/>
          </a:xfrm>
        </p:spPr>
        <p:txBody>
          <a:bodyPr/>
          <a:lstStyle/>
          <a:p>
            <a:r>
              <a:rPr lang="en-US" sz="2400" dirty="0"/>
              <a:t>Run provided </a:t>
            </a:r>
            <a:r>
              <a:rPr lang="en-US" sz="2400" dirty="0">
                <a:solidFill>
                  <a:srgbClr val="0070C0"/>
                </a:solidFill>
              </a:rPr>
              <a:t>bank-serialize </a:t>
            </a:r>
            <a:r>
              <a:rPr lang="en-US" sz="2400" dirty="0"/>
              <a:t>(13B-example-bank-serialize)</a:t>
            </a:r>
          </a:p>
          <a:p>
            <a:r>
              <a:rPr lang="en-US" sz="2400" dirty="0"/>
              <a:t>What did you notice and what have you learned?</a:t>
            </a:r>
          </a:p>
          <a:p>
            <a:r>
              <a:rPr lang="en-US" sz="2400" dirty="0"/>
              <a:t>Random access vs. serialized?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DFDBA-D8B7-4833-AD7D-2AECE7688B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0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333828" y="308704"/>
            <a:ext cx="84763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Write &amp; Read 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ArrayList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to a File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564242" y="1165869"/>
            <a:ext cx="8476343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a 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&gt;();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Now add many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objects into a file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out.writeObject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a =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in.readObject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are processing the entire array </a:t>
            </a:r>
          </a:p>
        </p:txBody>
      </p:sp>
    </p:spTree>
    <p:extLst>
      <p:ext uri="{BB962C8B-B14F-4D97-AF65-F5344CB8AC3E}">
        <p14:creationId xmlns:p14="http://schemas.microsoft.com/office/powerpoint/2010/main" val="386521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434" y="1829358"/>
            <a:ext cx="6450013" cy="3046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private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s)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// Write out element count (size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s.defaultWriteObject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// Write out array length (which holds the elements –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s.writeInt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elementData.length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//Write out all elements in the proper 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for(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i=0; i&lt;size;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73872" y="238626"/>
            <a:ext cx="6456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667657" y="1117498"/>
            <a:ext cx="485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is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for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class:</a:t>
            </a:r>
          </a:p>
        </p:txBody>
      </p:sp>
    </p:spTree>
    <p:extLst>
      <p:ext uri="{BB962C8B-B14F-4D97-AF65-F5344CB8AC3E}">
        <p14:creationId xmlns:p14="http://schemas.microsoft.com/office/powerpoint/2010/main" val="2015585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457200" y="838200"/>
            <a:ext cx="830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have created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called names whose elements are of type String.  Write names to a binary file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484313"/>
            <a:ext cx="77724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FileOutputStream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(“names.dat”);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oos.writeObject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(names);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457200" y="3946525"/>
            <a:ext cx="434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 from the file back into an ArrayList: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343400"/>
            <a:ext cx="7924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FileInputStream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(“names.dat”);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names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&lt;String&gt;)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ois.readObject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67657" y="144829"/>
            <a:ext cx="6456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3025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88496" y="114300"/>
            <a:ext cx="79125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 </a:t>
            </a:r>
            <a:r>
              <a:rPr lang="en-US" sz="2400" dirty="0"/>
              <a:t>(Human-Readable, ASCII)</a:t>
            </a:r>
            <a:endParaRPr lang="en-US" sz="32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88496" y="1057728"/>
            <a:ext cx="8403772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Sequence of </a:t>
            </a:r>
            <a:r>
              <a:rPr lang="en-US" sz="2400" dirty="0">
                <a:solidFill>
                  <a:srgbClr val="7030A0"/>
                </a:solidFill>
              </a:rPr>
              <a:t>characters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>
                <a:solidFill>
                  <a:srgbClr val="7030A0"/>
                </a:solidFill>
              </a:rPr>
              <a:t>12345 </a:t>
            </a:r>
            <a:r>
              <a:rPr lang="en-US" sz="2000" i="1" dirty="0"/>
              <a:t>stored as ASCII characters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'1' '2' '3' '4' '5'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400" dirty="0"/>
              <a:t> and their subclasses to process input and output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000" dirty="0"/>
              <a:t> classes are responsible for </a:t>
            </a:r>
            <a:r>
              <a:rPr lang="en-US" sz="2000" b="1" dirty="0">
                <a:solidFill>
                  <a:srgbClr val="7030A0"/>
                </a:solidFill>
              </a:rPr>
              <a:t>converting</a:t>
            </a:r>
            <a:r>
              <a:rPr lang="en-US" sz="2000" dirty="0"/>
              <a:t> between bytes and characters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9" y="3751186"/>
            <a:ext cx="3310277" cy="266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68133" y="0"/>
            <a:ext cx="7188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Serializable | Serialization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550506" y="900327"/>
            <a:ext cx="830320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Process of saving objects to a stream 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Objects that are written to an object stream must implements the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Serializable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/>
              <a:t>interface: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/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class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800100" lvl="1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dirty="0"/>
              <a:t> interface has no methods </a:t>
            </a:r>
          </a:p>
          <a:p>
            <a:pPr marL="800100" lvl="1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All Collection classes in the Java Collections Framework implement the Serializable Interface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Provides information to the Java virtual machine about sending instances of the class to/from a stream (a sequence of bytes)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Any class that implements Serializable will be able to copy any object of the class to an output stream – that is to “serialize” the elements in the object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“Deserialization” reconstructs the original object from a stream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Provides a </a:t>
            </a:r>
            <a:r>
              <a:rPr lang="en-US" dirty="0" err="1"/>
              <a:t>writeObject</a:t>
            </a:r>
            <a:r>
              <a:rPr lang="en-US" dirty="0"/>
              <a:t> method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685022" y="979707"/>
            <a:ext cx="7497924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Why is it easier to save an object with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than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/>
              <a:t>? 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 can save the entire object with a single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writeObject</a:t>
            </a:r>
            <a:r>
              <a:rPr lang="en-US" sz="2000" dirty="0"/>
              <a:t> call. With a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000" dirty="0"/>
              <a:t>, you have to save each instance variable separately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To make your own classes serializable: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Implement Serializable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Don’t need to define the </a:t>
            </a:r>
            <a:r>
              <a:rPr lang="en-US" sz="2000" dirty="0" err="1">
                <a:solidFill>
                  <a:srgbClr val="000000"/>
                </a:solidFill>
              </a:rPr>
              <a:t>writeObject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readObject</a:t>
            </a:r>
            <a:r>
              <a:rPr lang="en-US" sz="2000" dirty="0">
                <a:solidFill>
                  <a:srgbClr val="000000"/>
                </a:solidFill>
              </a:rPr>
              <a:t> methods If all that is saved is fields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Otherwise, must define these methods (such as traversing a tree)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1047" y="155510"/>
            <a:ext cx="64933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192441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573282" y="210456"/>
            <a:ext cx="6670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289" y="1093037"/>
            <a:ext cx="6670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do you save the tree object (to a file)?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More importantly, how do you </a:t>
            </a:r>
            <a:r>
              <a:rPr lang="en-US" sz="2400" dirty="0" err="1">
                <a:solidFill>
                  <a:srgbClr val="7030A0"/>
                </a:solidFill>
              </a:rPr>
              <a:t>deserialize</a:t>
            </a:r>
            <a:r>
              <a:rPr lang="en-US" sz="2400" dirty="0">
                <a:solidFill>
                  <a:srgbClr val="7030A0"/>
                </a:solidFill>
              </a:rPr>
              <a:t> it?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/>
          </p:cNvSpPr>
          <p:nvPr/>
        </p:nvSpPr>
        <p:spPr bwMode="auto">
          <a:xfrm>
            <a:off x="457200" y="914400"/>
            <a:ext cx="74924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Try it – Print out nodes, in order that they would appear in a </a:t>
            </a:r>
            <a:r>
              <a:rPr lang="en-US" sz="2400" dirty="0">
                <a:solidFill>
                  <a:srgbClr val="0070C0"/>
                </a:solidFill>
              </a:rPr>
              <a:t>pre-order</a:t>
            </a:r>
            <a:r>
              <a:rPr lang="en-US" sz="2400" dirty="0"/>
              <a:t> traversal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Why doesn’t this work?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457619" y="117562"/>
            <a:ext cx="81215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87286" y="2312259"/>
            <a:ext cx="4386943" cy="338097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 dirty="0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2949" name="TextBox 30"/>
          <p:cNvSpPr txBox="1">
            <a:spLocks noChangeArrowheads="1"/>
          </p:cNvSpPr>
          <p:nvPr/>
        </p:nvSpPr>
        <p:spPr bwMode="auto">
          <a:xfrm>
            <a:off x="2971800" y="6208712"/>
            <a:ext cx="275408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 B  D E G C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8884" y="5678256"/>
            <a:ext cx="189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will </a:t>
            </a:r>
            <a:r>
              <a:rPr lang="en-US" dirty="0">
                <a:solidFill>
                  <a:srgbClr val="CC330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be able to recreate the above tree, in reversed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5796476" y="6338751"/>
            <a:ext cx="604157" cy="263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ChangeArrowheads="1"/>
          </p:cNvSpPr>
          <p:nvPr/>
        </p:nvSpPr>
        <p:spPr bwMode="auto">
          <a:xfrm>
            <a:off x="303645" y="101008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Why not?  because we don’t know when we’ve hit a null 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 need to store null pointers as well</a:t>
            </a:r>
          </a:p>
        </p:txBody>
      </p: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303645" y="149794"/>
            <a:ext cx="78176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3974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3985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3986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3987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3988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3986" idx="2"/>
              <a:endCxn id="83989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988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2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3993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3973" name="TextBox 30"/>
          <p:cNvSpPr txBox="1">
            <a:spLocks noChangeArrowheads="1"/>
          </p:cNvSpPr>
          <p:nvPr/>
        </p:nvSpPr>
        <p:spPr bwMode="auto">
          <a:xfrm>
            <a:off x="2300020" y="6172200"/>
            <a:ext cx="4541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 B  D / /E G / / / C / F / 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2"/>
          <p:cNvSpPr txBox="1">
            <a:spLocks noChangeArrowheads="1"/>
          </p:cNvSpPr>
          <p:nvPr/>
        </p:nvSpPr>
        <p:spPr bwMode="auto">
          <a:xfrm>
            <a:off x="598713" y="152400"/>
            <a:ext cx="7141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2513" y="990599"/>
            <a:ext cx="8117633" cy="1073150"/>
            <a:chOff x="480" y="1680"/>
            <a:chExt cx="4922" cy="676"/>
          </a:xfrm>
        </p:grpSpPr>
        <p:pic>
          <p:nvPicPr>
            <p:cNvPr id="85020" name="Picture 8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21" name="Text Box 9"/>
            <p:cNvSpPr txBox="1">
              <a:spLocks noChangeArrowheads="1"/>
            </p:cNvSpPr>
            <p:nvPr/>
          </p:nvSpPr>
          <p:spPr bwMode="auto">
            <a:xfrm>
              <a:off x="1237" y="1706"/>
              <a:ext cx="416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sz="2000" b="1" dirty="0"/>
                <a:t>What would the tree look like with this representation?</a:t>
              </a:r>
            </a:p>
            <a:p>
              <a:pPr eaLnBrk="0" hangingPunct="0"/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32294" y="1742408"/>
            <a:ext cx="32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ABDE//G///CF/H///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2"/>
          <p:cNvSpPr txBox="1">
            <a:spLocks noChangeArrowheads="1"/>
          </p:cNvSpPr>
          <p:nvPr/>
        </p:nvSpPr>
        <p:spPr bwMode="auto">
          <a:xfrm>
            <a:off x="643095" y="152400"/>
            <a:ext cx="7546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990599"/>
            <a:ext cx="7813675" cy="1073150"/>
            <a:chOff x="480" y="1680"/>
            <a:chExt cx="4922" cy="676"/>
          </a:xfrm>
        </p:grpSpPr>
        <p:pic>
          <p:nvPicPr>
            <p:cNvPr id="85020" name="Picture 8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21" name="Text Box 9"/>
            <p:cNvSpPr txBox="1">
              <a:spLocks noChangeArrowheads="1"/>
            </p:cNvSpPr>
            <p:nvPr/>
          </p:nvSpPr>
          <p:spPr bwMode="auto">
            <a:xfrm>
              <a:off x="1100" y="1706"/>
              <a:ext cx="43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dirty="0"/>
                <a:t>What would the tree look like with this representation?</a:t>
              </a:r>
            </a:p>
            <a:p>
              <a:pPr eaLnBrk="0" hangingPunct="0"/>
              <a:endParaRPr lang="en-US" sz="2000" dirty="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295400" y="2432050"/>
            <a:ext cx="4419600" cy="3670300"/>
            <a:chOff x="1447800" y="3048000"/>
            <a:chExt cx="4419600" cy="3670300"/>
          </a:xfrm>
        </p:grpSpPr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Rectangle 10"/>
            <p:cNvSpPr>
              <a:spLocks noChangeArrowheads="1"/>
            </p:cNvSpPr>
            <p:nvPr/>
          </p:nvSpPr>
          <p:spPr bwMode="auto">
            <a:xfrm>
              <a:off x="14478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5008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5012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5013" name="Rectangle 19"/>
            <p:cNvSpPr>
              <a:spLocks noChangeArrowheads="1"/>
            </p:cNvSpPr>
            <p:nvPr/>
          </p:nvSpPr>
          <p:spPr bwMode="auto">
            <a:xfrm>
              <a:off x="1524000" y="617855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5014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5015" name="Rectangle 10"/>
            <p:cNvSpPr>
              <a:spLocks noChangeArrowheads="1"/>
            </p:cNvSpPr>
            <p:nvPr/>
          </p:nvSpPr>
          <p:spPr bwMode="auto">
            <a:xfrm>
              <a:off x="4419600" y="51879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Rectangle 10"/>
            <p:cNvSpPr>
              <a:spLocks noChangeArrowheads="1"/>
            </p:cNvSpPr>
            <p:nvPr/>
          </p:nvSpPr>
          <p:spPr bwMode="auto">
            <a:xfrm>
              <a:off x="32766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" name="Straight Arrow Connector 51"/>
            <p:cNvCxnSpPr>
              <a:endCxn id="85015" idx="0"/>
            </p:cNvCxnSpPr>
            <p:nvPr/>
          </p:nvCxnSpPr>
          <p:spPr>
            <a:xfrm flipH="1">
              <a:off x="4725988" y="465455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18" name="Rectangle 18"/>
            <p:cNvSpPr>
              <a:spLocks noChangeArrowheads="1"/>
            </p:cNvSpPr>
            <p:nvPr/>
          </p:nvSpPr>
          <p:spPr bwMode="auto">
            <a:xfrm>
              <a:off x="4572000" y="518795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5019" name="Rectangle 18"/>
            <p:cNvSpPr>
              <a:spLocks noChangeArrowheads="1"/>
            </p:cNvSpPr>
            <p:nvPr/>
          </p:nvSpPr>
          <p:spPr bwMode="auto">
            <a:xfrm>
              <a:off x="3276600" y="617855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4997" name="Rectangle 10"/>
          <p:cNvSpPr>
            <a:spLocks noChangeArrowheads="1"/>
          </p:cNvSpPr>
          <p:nvPr/>
        </p:nvSpPr>
        <p:spPr bwMode="auto">
          <a:xfrm>
            <a:off x="5105400" y="5638800"/>
            <a:ext cx="6127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5181600" y="5638800"/>
            <a:ext cx="41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/>
              <a:t>H</a:t>
            </a:r>
          </a:p>
        </p:txBody>
      </p:sp>
      <p:cxnSp>
        <p:nvCxnSpPr>
          <p:cNvPr id="60" name="Straight Arrow Connector 59"/>
          <p:cNvCxnSpPr>
            <a:endCxn id="84998" idx="0"/>
          </p:cNvCxnSpPr>
          <p:nvPr/>
        </p:nvCxnSpPr>
        <p:spPr>
          <a:xfrm>
            <a:off x="4724400" y="5105400"/>
            <a:ext cx="66357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76400" y="5105400"/>
            <a:ext cx="685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002" idx="2"/>
            <a:endCxn id="85019" idx="0"/>
          </p:cNvCxnSpPr>
          <p:nvPr/>
        </p:nvCxnSpPr>
        <p:spPr>
          <a:xfrm>
            <a:off x="2516188" y="5105400"/>
            <a:ext cx="815975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2887" y="1527174"/>
            <a:ext cx="3073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ABDE//G///CF/H///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67657" y="2053772"/>
            <a:ext cx="558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1A1B1D1E001G0001C1F01H000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03086" y="544286"/>
            <a:ext cx="307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ABDE//G///CF/H///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4171" y="1161143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80" y="2917372"/>
            <a:ext cx="5833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dirty="0"/>
              <a:t>Read an </a:t>
            </a:r>
            <a:r>
              <a:rPr lang="en-US" sz="2400" dirty="0" err="1"/>
              <a:t>int</a:t>
            </a:r>
            <a:endParaRPr lang="en-US" sz="2400" dirty="0"/>
          </a:p>
          <a:p>
            <a:pPr marL="342900" indent="-342900" algn="l">
              <a:buAutoNum type="arabicPeriod"/>
            </a:pPr>
            <a:r>
              <a:rPr lang="en-US" sz="2400" dirty="0"/>
              <a:t>If a 1 then data follows it, read the data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If a 0, represents a null</a:t>
            </a:r>
          </a:p>
          <a:p>
            <a:pPr marL="800100" lvl="1" indent="-342900" algn="l">
              <a:buAutoNum type="alphaLcPeriod"/>
            </a:pP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/>
          </p:cNvSpPr>
          <p:nvPr/>
        </p:nvSpPr>
        <p:spPr bwMode="auto">
          <a:xfrm>
            <a:off x="228600" y="413652"/>
            <a:ext cx="8534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writeObject</a:t>
            </a:r>
            <a:r>
              <a:rPr lang="en-US" dirty="0"/>
              <a:t>(</a:t>
            </a:r>
            <a:r>
              <a:rPr lang="en-US" dirty="0" err="1"/>
              <a:t>ObjectOutputStream</a:t>
            </a:r>
            <a:r>
              <a:rPr lang="en-US" dirty="0"/>
              <a:t> out) 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 (root != null)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(root, out);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28600" y="1968270"/>
            <a:ext cx="86868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tree_FileWrite</a:t>
            </a:r>
            <a:r>
              <a:rPr lang="en-US" dirty="0"/>
              <a:t>(Node r, </a:t>
            </a:r>
            <a:r>
              <a:rPr lang="en-US" dirty="0" err="1"/>
              <a:t>ObjectOutputStream</a:t>
            </a:r>
            <a:r>
              <a:rPr lang="en-US" dirty="0"/>
              <a:t> out)throws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if(r != null)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//recursive function that uses preorder to write the data of the nodes to the file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// first write out the data of this node</a:t>
            </a:r>
          </a:p>
          <a:p>
            <a:pPr lvl="2" algn="l"/>
            <a:r>
              <a:rPr lang="en-US" dirty="0" err="1"/>
              <a:t>out.writeInt</a:t>
            </a:r>
            <a:r>
              <a:rPr lang="en-US" dirty="0"/>
              <a:t>(1); // means a node will follow</a:t>
            </a:r>
          </a:p>
          <a:p>
            <a:pPr lvl="2" algn="l"/>
            <a:r>
              <a:rPr lang="en-US" dirty="0" err="1"/>
              <a:t>out.writeObject</a:t>
            </a:r>
            <a:r>
              <a:rPr lang="en-US" dirty="0"/>
              <a:t>(</a:t>
            </a:r>
            <a:r>
              <a:rPr lang="en-US" dirty="0" err="1"/>
              <a:t>r.data</a:t>
            </a:r>
            <a:r>
              <a:rPr lang="en-US" dirty="0"/>
              <a:t>); // String implements </a:t>
            </a:r>
            <a:r>
              <a:rPr lang="en-US" dirty="0" err="1"/>
              <a:t>serializable</a:t>
            </a:r>
            <a:endParaRPr lang="en-US" dirty="0"/>
          </a:p>
          <a:p>
            <a:pPr lvl="2" algn="l"/>
            <a:r>
              <a:rPr lang="en-US" dirty="0"/>
              <a:t>    </a:t>
            </a:r>
          </a:p>
          <a:p>
            <a:pPr lvl="2" algn="l"/>
            <a:r>
              <a:rPr lang="en-US" dirty="0"/>
              <a:t>// then write out nodes to the left and then nodes to the right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r.left,out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r.right,out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</a:t>
            </a:r>
            <a:r>
              <a:rPr lang="en-US" dirty="0" err="1"/>
              <a:t>out.writeInt</a:t>
            </a:r>
            <a:r>
              <a:rPr lang="en-US" dirty="0"/>
              <a:t>(0);// this will represent a null in the tree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/>
          <p:cNvSpPr txBox="1">
            <a:spLocks noChangeArrowheads="1"/>
          </p:cNvSpPr>
          <p:nvPr/>
        </p:nvSpPr>
        <p:spPr bwMode="auto">
          <a:xfrm>
            <a:off x="228600" y="2300967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private Node </a:t>
            </a:r>
            <a:r>
              <a:rPr lang="en-US" dirty="0" err="1"/>
              <a:t>tree_FileRead</a:t>
            </a:r>
            <a:r>
              <a:rPr lang="en-US" dirty="0"/>
              <a:t>(Node r, </a:t>
            </a:r>
            <a:r>
              <a:rPr lang="en-US" dirty="0" err="1"/>
              <a:t>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in.readInt</a:t>
            </a:r>
            <a:r>
              <a:rPr lang="en-US" dirty="0"/>
              <a:t>();</a:t>
            </a:r>
          </a:p>
          <a:p>
            <a:pPr lvl="1" algn="l"/>
            <a:r>
              <a:rPr lang="en-US" dirty="0"/>
              <a:t>if(n != 0)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if(r != root)</a:t>
            </a:r>
          </a:p>
          <a:p>
            <a:pPr lvl="3" algn="l"/>
            <a:r>
              <a:rPr lang="en-US" dirty="0"/>
              <a:t>r = new Node(); </a:t>
            </a:r>
          </a:p>
          <a:p>
            <a:pPr lvl="2" algn="l"/>
            <a:r>
              <a:rPr lang="en-US" dirty="0" err="1"/>
              <a:t>r.data</a:t>
            </a:r>
            <a:r>
              <a:rPr lang="en-US" dirty="0"/>
              <a:t> = (String)</a:t>
            </a:r>
            <a:r>
              <a:rPr lang="en-US" dirty="0" err="1"/>
              <a:t>in.readObject</a:t>
            </a:r>
            <a:r>
              <a:rPr lang="en-US" dirty="0"/>
              <a:t>();</a:t>
            </a:r>
          </a:p>
          <a:p>
            <a:pPr lvl="2" algn="l"/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r.left,in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r.right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r.right,in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r = null; </a:t>
            </a:r>
          </a:p>
          <a:p>
            <a:pPr lvl="1" algn="l"/>
            <a:r>
              <a:rPr lang="en-US" dirty="0"/>
              <a:t>return r; 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228600" y="446310"/>
            <a:ext cx="838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readObject</a:t>
            </a:r>
            <a:r>
              <a:rPr lang="en-US" dirty="0"/>
              <a:t>(</a:t>
            </a:r>
            <a:r>
              <a:rPr lang="en-US" dirty="0" err="1"/>
              <a:t>java.io.ObjectInputStream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root = new Node();</a:t>
            </a:r>
          </a:p>
          <a:p>
            <a:pPr lvl="1" algn="l"/>
            <a:r>
              <a:rPr lang="en-US" dirty="0" err="1"/>
              <a:t>tree_FileRead</a:t>
            </a:r>
            <a:r>
              <a:rPr lang="en-US" dirty="0"/>
              <a:t>(root, in);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81000" y="133615"/>
            <a:ext cx="7915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Input / Output Classes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4343401"/>
            <a:ext cx="8518525" cy="946351"/>
            <a:chOff x="381000" y="4343400"/>
            <a:chExt cx="8519160" cy="946867"/>
          </a:xfrm>
        </p:grpSpPr>
        <p:sp>
          <p:nvSpPr>
            <p:cNvPr id="2" name="Left-Right Arrow 1"/>
            <p:cNvSpPr/>
            <p:nvPr/>
          </p:nvSpPr>
          <p:spPr>
            <a:xfrm>
              <a:off x="5715398" y="4343400"/>
              <a:ext cx="3184762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381000" y="4343400"/>
              <a:ext cx="5105781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11" name="TextBox 2"/>
            <p:cNvSpPr txBox="1">
              <a:spLocks noChangeArrowheads="1"/>
            </p:cNvSpPr>
            <p:nvPr/>
          </p:nvSpPr>
          <p:spPr bwMode="auto">
            <a:xfrm>
              <a:off x="6629400" y="4920734"/>
              <a:ext cx="1082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Text files</a:t>
              </a:r>
            </a:p>
          </p:txBody>
        </p:sp>
        <p:sp>
          <p:nvSpPr>
            <p:cNvPr id="21512" name="TextBox 3"/>
            <p:cNvSpPr txBox="1">
              <a:spLocks noChangeArrowheads="1"/>
            </p:cNvSpPr>
            <p:nvPr/>
          </p:nvSpPr>
          <p:spPr bwMode="auto">
            <a:xfrm>
              <a:off x="1580014" y="4920734"/>
              <a:ext cx="2189805" cy="369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Binary (Data) files</a:t>
              </a:r>
            </a:p>
          </p:txBody>
        </p:sp>
      </p:grp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601118"/>
            <a:ext cx="8582025" cy="2552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Oval 3"/>
          <p:cNvSpPr/>
          <p:nvPr/>
        </p:nvSpPr>
        <p:spPr>
          <a:xfrm>
            <a:off x="1240874" y="4736426"/>
            <a:ext cx="3097763" cy="737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398" y="6080850"/>
            <a:ext cx="5082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Sample binary data files (Word doc, PDF)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AB1648-BC72-495C-AA1E-F51540EA2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6985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000" b="1" kern="1200" dirty="0">
                <a:solidFill>
                  <a:srgbClr val="007FA3"/>
                </a:solidFill>
                <a:latin typeface="Times New Roman"/>
                <a:cs typeface="Times New Roman"/>
                <a:sym typeface="Times New Roman" panose="02020603050405020304" pitchFamily="18" charset="0"/>
              </a:rPr>
              <a:t>Hierarchy of I/O Class in Java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24DE7E3C-4F8F-4BC3-8FCC-82EBB29E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13692"/>
            <a:ext cx="3776024" cy="555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28395" y="168613"/>
            <a:ext cx="76595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vs. Text Files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03454" y="1095375"/>
            <a:ext cx="8287667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Text (ASCII) Files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Binary (Data) Files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Data items are represented in </a:t>
            </a:r>
            <a:r>
              <a:rPr lang="en-US" sz="2000" i="1" dirty="0">
                <a:solidFill>
                  <a:srgbClr val="FF0000"/>
                </a:solidFill>
              </a:rPr>
              <a:t>bytes</a:t>
            </a:r>
            <a:r>
              <a:rPr lang="en-US" sz="2000" dirty="0"/>
              <a:t>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Integer value, 12345, stored as a sequence of four bytes </a:t>
            </a:r>
          </a:p>
          <a:p>
            <a:pPr marL="236538" indent="-236538" algn="l">
              <a:spcBef>
                <a:spcPts val="1200"/>
              </a:spcBef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0 0 48 57 </a:t>
            </a:r>
          </a:p>
          <a:p>
            <a:pPr marL="1257300" lvl="3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12,345 = </a:t>
            </a:r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dirty="0"/>
              <a:t> * 256 + </a:t>
            </a:r>
            <a:r>
              <a:rPr lang="en-US" dirty="0">
                <a:solidFill>
                  <a:srgbClr val="FF0000"/>
                </a:solidFill>
              </a:rPr>
              <a:t>57</a:t>
            </a:r>
          </a:p>
          <a:p>
            <a:pPr marL="1257300" lvl="3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Why do we care?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More compact and more efficient.  Use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000" dirty="0"/>
              <a:t> and their subclasses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28395" y="168613"/>
            <a:ext cx="76595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Decimal, Hex vs. Bytes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03454" y="1095375"/>
            <a:ext cx="828766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Decimal Number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122 = 1*10^2 + 2*10^1 + 2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Hex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0x7A = 7*16^1 +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Bytes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122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Another Example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20,000 = ???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References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https://calculator.name/baseconvert/decimal/hexadecimal/122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https://mkyong.com/java/java-convert-byte-to-int-and-vice-versa/</a:t>
            </a:r>
          </a:p>
        </p:txBody>
      </p:sp>
    </p:spTree>
    <p:extLst>
      <p:ext uri="{BB962C8B-B14F-4D97-AF65-F5344CB8AC3E}">
        <p14:creationId xmlns:p14="http://schemas.microsoft.com/office/powerpoint/2010/main" val="261885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42925" y="269412"/>
            <a:ext cx="84559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InputStream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&amp;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OutputStream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42925" y="1154896"/>
            <a:ext cx="8137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Responsible for input and output of bytes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150" y="2255825"/>
            <a:ext cx="6609536" cy="208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28395" y="168613"/>
            <a:ext cx="76595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Exchanging Data | Latest Trends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03454" y="1095375"/>
            <a:ext cx="828766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Text (ASCII)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JSON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Binary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Pros vs. Cons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721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2563</Words>
  <Application>Microsoft Office PowerPoint</Application>
  <PresentationFormat>On-screen Show (4:3)</PresentationFormat>
  <Paragraphs>367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Courier New</vt:lpstr>
      <vt:lpstr>Helvetica</vt:lpstr>
      <vt:lpstr>Times New Roman</vt:lpstr>
      <vt:lpstr>Verdana</vt:lpstr>
      <vt:lpstr>Wingdings</vt:lpstr>
      <vt:lpstr>Default Design</vt:lpstr>
      <vt:lpstr>508 Lecture</vt:lpstr>
      <vt:lpstr>2_508 Lecture</vt:lpstr>
      <vt:lpstr>Module 17 – Advanced I/O &amp; Object Streams</vt:lpstr>
      <vt:lpstr>Additional Resources</vt:lpstr>
      <vt:lpstr>PowerPoint Presentation</vt:lpstr>
      <vt:lpstr>PowerPoint Presentation</vt:lpstr>
      <vt:lpstr>Hierarchy of I/O Class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 Example (1 of 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bank-serialize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Owens</dc:creator>
  <cp:lastModifiedBy>Gary Thai</cp:lastModifiedBy>
  <cp:revision>689</cp:revision>
  <dcterms:created xsi:type="dcterms:W3CDTF">2008-09-02T22:59:41Z</dcterms:created>
  <dcterms:modified xsi:type="dcterms:W3CDTF">2022-03-21T15:31:38Z</dcterms:modified>
</cp:coreProperties>
</file>