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29"/>
  </p:notesMasterIdLst>
  <p:sldIdLst>
    <p:sldId id="502" r:id="rId2"/>
    <p:sldId id="527" r:id="rId3"/>
    <p:sldId id="466" r:id="rId4"/>
    <p:sldId id="465" r:id="rId5"/>
    <p:sldId id="519" r:id="rId6"/>
    <p:sldId id="499" r:id="rId7"/>
    <p:sldId id="468" r:id="rId8"/>
    <p:sldId id="503" r:id="rId9"/>
    <p:sldId id="504" r:id="rId10"/>
    <p:sldId id="524" r:id="rId11"/>
    <p:sldId id="521" r:id="rId12"/>
    <p:sldId id="464" r:id="rId13"/>
    <p:sldId id="470" r:id="rId14"/>
    <p:sldId id="474" r:id="rId15"/>
    <p:sldId id="473" r:id="rId16"/>
    <p:sldId id="479" r:id="rId17"/>
    <p:sldId id="482" r:id="rId18"/>
    <p:sldId id="483" r:id="rId19"/>
    <p:sldId id="505" r:id="rId20"/>
    <p:sldId id="506" r:id="rId21"/>
    <p:sldId id="522" r:id="rId22"/>
    <p:sldId id="509" r:id="rId23"/>
    <p:sldId id="507" r:id="rId24"/>
    <p:sldId id="508" r:id="rId25"/>
    <p:sldId id="525" r:id="rId26"/>
    <p:sldId id="529" r:id="rId27"/>
    <p:sldId id="513" r:id="rId2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4C25"/>
    <a:srgbClr val="CCFFCC"/>
    <a:srgbClr val="FF0066"/>
    <a:srgbClr val="FFFF00"/>
    <a:srgbClr val="FF00FF"/>
    <a:srgbClr val="00FF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6022" autoAdjust="0"/>
  </p:normalViewPr>
  <p:slideViewPr>
    <p:cSldViewPr>
      <p:cViewPr varScale="1">
        <p:scale>
          <a:sx n="105" d="100"/>
          <a:sy n="105" d="100"/>
        </p:scale>
        <p:origin x="102" y="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484AA0F-474D-4E54-AFB4-D08896636A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84430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techtraining.com/bookshelf/java_fundamentals_tutorial/exceptions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protechtraining.com/bookshelf/java_fundamentals_tutorial/table_of_contents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Your code will crash</a:t>
            </a:r>
            <a:r>
              <a:rPr lang="en-US" baseline="0" dirty="0"/>
              <a:t> if it encounters an unhandled exception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84AA0F-474D-4E54-AFB4-D08896636A7A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8105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Calling </a:t>
            </a:r>
            <a:r>
              <a:rPr lang="en-US" dirty="0" err="1"/>
              <a:t>squareRoot</a:t>
            </a:r>
            <a:r>
              <a:rPr lang="en-US" baseline="0" dirty="0"/>
              <a:t> with a negative number (-9) is bad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SquareRoot</a:t>
            </a:r>
            <a:r>
              <a:rPr lang="en-US" baseline="0" dirty="0"/>
              <a:t> should throw an exception if a negative number is encountered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If you don’t follow, write code to convince yourself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84AA0F-474D-4E54-AFB4-D08896636A7A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2722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typical</a:t>
            </a:r>
            <a:r>
              <a:rPr lang="en-US" baseline="0" dirty="0"/>
              <a:t> exception class includes </a:t>
            </a:r>
            <a:r>
              <a:rPr lang="en-US" b="1" baseline="0" dirty="0"/>
              <a:t>two constructors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Use this as a template for all of our programming projects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84AA0F-474D-4E54-AFB4-D08896636A7A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40320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About to create our own (user defined exception) named</a:t>
            </a:r>
            <a:r>
              <a:rPr lang="en-US" baseline="0" dirty="0"/>
              <a:t> </a:t>
            </a:r>
            <a:r>
              <a:rPr lang="en-US" baseline="0" dirty="0" err="1"/>
              <a:t>SquareRootException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84AA0F-474D-4E54-AFB4-D08896636A7A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2973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https://explainjava.com/java-exceptions/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84AA0F-474D-4E54-AFB4-D08896636A7A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2505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Errors</a:t>
            </a:r>
            <a:r>
              <a:rPr lang="en-US" baseline="0" dirty="0"/>
              <a:t> should </a:t>
            </a:r>
            <a:r>
              <a:rPr lang="en-US" b="1" baseline="0" dirty="0"/>
              <a:t>not be handled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Runtime exceptions </a:t>
            </a:r>
            <a:r>
              <a:rPr lang="en-US" b="1" baseline="0" dirty="0"/>
              <a:t>should be avoided </a:t>
            </a:r>
            <a:r>
              <a:rPr lang="en-US" baseline="0" dirty="0"/>
              <a:t>(include logic to prevent them from happening)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Handle IO and user defined exceptions (checked exceptions)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84AA0F-474D-4E54-AFB4-D08896636A7A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971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2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https://www.protechtraining.com/bookshelf/java_fundamentals_tutorial/exceptions</a:t>
            </a:r>
            <a:endParaRPr lang="en-US" altLang="en-US" sz="1200" dirty="0"/>
          </a:p>
          <a:p>
            <a:pPr marL="5715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2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https://www.protechtraining.com/bookshelf/java_fundamentals_tutorial/table_of_contents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84AA0F-474D-4E54-AFB4-D08896636A7A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4166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Throws</a:t>
            </a:r>
            <a:r>
              <a:rPr lang="en-US" dirty="0"/>
              <a:t> is used to indicate what?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84AA0F-474D-4E54-AFB4-D08896636A7A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3265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are catching one or more exceptions at the same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84AA0F-474D-4E54-AFB4-D08896636A7A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736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Run this example at home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84AA0F-474D-4E54-AFB4-D08896636A7A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0319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Best</a:t>
            </a:r>
            <a:r>
              <a:rPr lang="en-US" baseline="0" dirty="0"/>
              <a:t> case scenario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84AA0F-474D-4E54-AFB4-D08896636A7A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3251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IFE</a:t>
            </a:r>
            <a:r>
              <a:rPr lang="en-US" baseline="0" dirty="0"/>
              <a:t> – insufficient fund exception (you are trying to withdraw money that you don’t have)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Bank Account </a:t>
            </a:r>
            <a:r>
              <a:rPr lang="en-US" baseline="0" dirty="0"/>
              <a:t>(Data Element) – we want to throw the exception (so that others can catch it)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Bank</a:t>
            </a:r>
            <a:r>
              <a:rPr lang="en-US" baseline="0" dirty="0"/>
              <a:t> (Data Manager) also don’t want to catch it (we want the user to know that they don’t have enough money in their account)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84AA0F-474D-4E54-AFB4-D08896636A7A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1731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1257300" y="1947863"/>
            <a:ext cx="1905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algn="ctr" eaLnBrk="1" hangingPunct="1">
              <a:defRPr/>
            </a:pPr>
            <a:r>
              <a:rPr lang="en-US" altLang="en-US" sz="2800" b="1" dirty="0">
                <a:solidFill>
                  <a:srgbClr val="9A4C25"/>
                </a:solidFill>
                <a:latin typeface="Tw Cen MT" panose="020B0602020104020603" pitchFamily="34" charset="0"/>
              </a:rPr>
              <a:t>CHAPTER 2</a:t>
            </a:r>
          </a:p>
        </p:txBody>
      </p:sp>
      <p:sp>
        <p:nvSpPr>
          <p:cNvPr id="3" name="Text Box 13"/>
          <p:cNvSpPr txBox="1">
            <a:spLocks noChangeArrowheads="1"/>
          </p:cNvSpPr>
          <p:nvPr userDrawn="1"/>
        </p:nvSpPr>
        <p:spPr bwMode="auto">
          <a:xfrm>
            <a:off x="685800" y="2590800"/>
            <a:ext cx="3048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en-US" sz="3600" b="1" dirty="0">
                <a:latin typeface="Tw Cen MT" pitchFamily="34" charset="0"/>
              </a:rPr>
              <a:t>Java Fundamentals</a:t>
            </a:r>
          </a:p>
        </p:txBody>
      </p:sp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2743200" y="6462713"/>
            <a:ext cx="37290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en-US" sz="1200" dirty="0">
                <a:latin typeface="Times New Roman" panose="02020603050405020304" pitchFamily="18" charset="0"/>
              </a:rPr>
              <a:t>Copyright © 2016 Pearson Education, Inc., Hoboken NJ</a:t>
            </a:r>
          </a:p>
        </p:txBody>
      </p:sp>
      <p:pic>
        <p:nvPicPr>
          <p:cNvPr id="5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730250"/>
            <a:ext cx="4029075" cy="506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8872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0578227C-5898-4B45-8E2D-A2D961B829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520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152650" cy="58689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3213"/>
            <a:ext cx="6305550" cy="58689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7FC08A96-6509-46FA-9AE8-0187F86AD3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4775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e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252924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EB8BD996-4F86-4C52-A90E-8D06A3E6E5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726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96085640-27BD-4D8D-B5E5-5A760892C1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4505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7550" y="1600200"/>
            <a:ext cx="4071938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C93ED13F-7B9F-4494-B4E3-26F9F1577B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0942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2B170483-D7CD-4468-9650-0D6A177A02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9297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D0504751-BBD9-499E-85BE-68871BC207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28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FEE52757-3170-4887-A01B-0B1E6178C7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6312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ABFC5E02-07A0-4341-BE18-932DEECC85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3964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E8029132-CE5B-4F4B-A363-8C0F37A329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648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1-</a:t>
            </a:r>
            <a:fld id="{B7F86FE7-B5A7-4D55-B25A-963273B349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228600" y="6324600"/>
            <a:ext cx="5562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200" dirty="0">
                <a:solidFill>
                  <a:srgbClr val="000000"/>
                </a:solidFill>
                <a:latin typeface=" Arial"/>
              </a:rPr>
              <a:t>©2016 Pearson Education, Inc. Upper Saddle River, NJ. All Rights Reserved.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3213"/>
            <a:ext cx="8610600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00200"/>
            <a:ext cx="8294688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2349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  <p:sldLayoutId id="2147483919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9A4C25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9A4C25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9A4C25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9A4C25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9A4C25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A4C25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A4C25"/>
        </a:buClr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A4C25"/>
        </a:buClr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9A4C25"/>
        </a:buClr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A4C25"/>
        </a:buClr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lang/package-tree.html" TargetMode="External"/><Relationship Id="rId2" Type="http://schemas.openxmlformats.org/officeDocument/2006/relationships/hyperlink" Target="https://docs.oracle.com/javase/8/docs/api/java/lang/Exception.html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programming.guide/java/list-of-java-exceptions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player.pearsoncmg.com/assets/secs-vn-JI03-More-Exceptions" TargetMode="External"/><Relationship Id="rId2" Type="http://schemas.openxmlformats.org/officeDocument/2006/relationships/hyperlink" Target="https://mediaplayer.pearsoncmg.com/assets/secs-vn-JI02-Exception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victorrentea.ro/blog/presenting-exceptions-to-users/" TargetMode="External"/><Relationship Id="rId2" Type="http://schemas.openxmlformats.org/officeDocument/2006/relationships/hyperlink" Target="https://www.baeldung.com/java-new-custom-exception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essential/exceptions/index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codejava.net/java-core/exception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lang/RuntimeException.html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0"/>
            <a:ext cx="7772400" cy="1362075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z="4000" dirty="0"/>
              <a:t>2.1 | Java Exceptions</a:t>
            </a:r>
          </a:p>
        </p:txBody>
      </p:sp>
    </p:spTree>
    <p:extLst>
      <p:ext uri="{BB962C8B-B14F-4D97-AF65-F5344CB8AC3E}">
        <p14:creationId xmlns:p14="http://schemas.microsoft.com/office/powerpoint/2010/main" val="277371114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4"/>
          <p:cNvSpPr txBox="1">
            <a:spLocks noGrp="1"/>
          </p:cNvSpPr>
          <p:nvPr>
            <p:ph type="title"/>
          </p:nvPr>
        </p:nvSpPr>
        <p:spPr>
          <a:xfrm>
            <a:off x="304800" y="228601"/>
            <a:ext cx="8610600" cy="685800"/>
          </a:xfrm>
          <a:prstGeom prst="rect">
            <a:avLst/>
          </a:prstGeom>
        </p:spPr>
        <p:txBody>
          <a:bodyPr/>
          <a:lstStyle/>
          <a:p>
            <a:r>
              <a:rPr lang="en-US" kern="1200" dirty="0"/>
              <a:t>List of Java Exceptions</a:t>
            </a:r>
            <a:endParaRPr kern="1200" dirty="0"/>
          </a:p>
        </p:txBody>
      </p:sp>
      <p:sp>
        <p:nvSpPr>
          <p:cNvPr id="53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304800" y="1066800"/>
            <a:ext cx="8294688" cy="5333999"/>
          </a:xfrm>
          <a:prstGeom prst="rect">
            <a:avLst/>
          </a:prstGeom>
        </p:spPr>
        <p:txBody>
          <a:bodyPr/>
          <a:lstStyle/>
          <a:p>
            <a:pPr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400" dirty="0">
                <a:sym typeface="Courier New"/>
              </a:rPr>
              <a:t>List of Java Exceptions</a:t>
            </a:r>
          </a:p>
          <a:p>
            <a:pPr lvl="1"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 dirty="0">
                <a:hlinkClick r:id="rId2"/>
              </a:rPr>
              <a:t>https://docs.oracle.com/javase/8/docs/api/java/lang/Exception.html</a:t>
            </a:r>
            <a:endParaRPr lang="en-US" sz="2000" dirty="0"/>
          </a:p>
          <a:p>
            <a:pPr lvl="1"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000" dirty="0"/>
          </a:p>
          <a:p>
            <a:pPr lvl="1"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 dirty="0">
                <a:hlinkClick r:id="rId3"/>
              </a:rPr>
              <a:t>https://docs.oracle.com/javase/8/docs/api/java/lang/package-tree.html</a:t>
            </a:r>
            <a:endParaRPr lang="en-US" sz="2000" dirty="0"/>
          </a:p>
          <a:p>
            <a:pPr lvl="1"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 dirty="0">
                <a:hlinkClick r:id="rId4"/>
              </a:rPr>
              <a:t>https://programming.guide/java/list-of-java-exceptions.html</a:t>
            </a:r>
            <a:endParaRPr lang="en-US" sz="2000" dirty="0"/>
          </a:p>
          <a:p>
            <a:pPr lvl="1"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000" dirty="0"/>
          </a:p>
          <a:p>
            <a:pPr lvl="1"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000" dirty="0"/>
          </a:p>
          <a:p>
            <a:pPr lvl="1"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0311060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0"/>
            <a:ext cx="7772400" cy="1362075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z="4000" dirty="0"/>
              <a:t>2.2 | Handling Exceptions</a:t>
            </a:r>
          </a:p>
        </p:txBody>
      </p:sp>
    </p:spTree>
    <p:extLst>
      <p:ext uri="{BB962C8B-B14F-4D97-AF65-F5344CB8AC3E}">
        <p14:creationId xmlns:p14="http://schemas.microsoft.com/office/powerpoint/2010/main" val="5383620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228600"/>
            <a:ext cx="7162800" cy="6858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z="4000" dirty="0"/>
              <a:t>Exception Handling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066800"/>
            <a:ext cx="7543800" cy="5105400"/>
          </a:xfrm>
        </p:spPr>
        <p:txBody>
          <a:bodyPr lIns="92075" tIns="46038" rIns="92075" bIns="46038"/>
          <a:lstStyle/>
          <a:p>
            <a:pPr eaLnBrk="1" hangingPunct="1">
              <a:spcBef>
                <a:spcPct val="70000"/>
              </a:spcBef>
            </a:pPr>
            <a:r>
              <a:rPr lang="en-US" altLang="en-US" sz="2400" dirty="0"/>
              <a:t>A program can deal with a </a:t>
            </a:r>
            <a:r>
              <a:rPr lang="en-US" altLang="en-US" sz="2400" dirty="0">
                <a:solidFill>
                  <a:srgbClr val="DE2C28"/>
                </a:solidFill>
              </a:rPr>
              <a:t>checked exception </a:t>
            </a:r>
            <a:r>
              <a:rPr lang="en-US" altLang="en-US" sz="2400" dirty="0"/>
              <a:t>in one of three ways:</a:t>
            </a:r>
          </a:p>
          <a:p>
            <a:pPr lvl="1" eaLnBrk="1" hangingPunct="1"/>
            <a:r>
              <a:rPr lang="en-US" altLang="en-US" sz="2000" dirty="0"/>
              <a:t>handle it </a:t>
            </a:r>
            <a:r>
              <a:rPr lang="en-US" altLang="en-US" sz="2000" dirty="0">
                <a:solidFill>
                  <a:srgbClr val="DE2C28"/>
                </a:solidFill>
              </a:rPr>
              <a:t>where it occurs</a:t>
            </a:r>
            <a:endParaRPr lang="en-US" altLang="en-US" sz="2000" dirty="0"/>
          </a:p>
          <a:p>
            <a:pPr lvl="1" eaLnBrk="1" hangingPunct="1"/>
            <a:r>
              <a:rPr lang="en-US" altLang="en-US" sz="2000" dirty="0"/>
              <a:t>handle it an </a:t>
            </a:r>
            <a:r>
              <a:rPr lang="en-US" altLang="en-US" sz="2000" dirty="0">
                <a:solidFill>
                  <a:srgbClr val="DE2C28"/>
                </a:solidFill>
              </a:rPr>
              <a:t>another place</a:t>
            </a:r>
            <a:r>
              <a:rPr lang="en-US" altLang="en-US" sz="2000" dirty="0"/>
              <a:t> in the program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en-US" sz="2400" dirty="0"/>
              <a:t>Compiler will issue a </a:t>
            </a:r>
            <a:r>
              <a:rPr lang="en-US" altLang="en-US" sz="2400" dirty="0">
                <a:solidFill>
                  <a:srgbClr val="DE2C28"/>
                </a:solidFill>
              </a:rPr>
              <a:t>syntax error </a:t>
            </a:r>
            <a:r>
              <a:rPr lang="en-US" altLang="en-US" sz="2400" dirty="0"/>
              <a:t>if a </a:t>
            </a:r>
            <a:r>
              <a:rPr lang="en-US" altLang="en-US" sz="2400" dirty="0">
                <a:solidFill>
                  <a:srgbClr val="DE2C28"/>
                </a:solidFill>
              </a:rPr>
              <a:t>checked</a:t>
            </a:r>
            <a:r>
              <a:rPr lang="en-US" altLang="en-US" sz="2400" dirty="0"/>
              <a:t> exception is </a:t>
            </a:r>
            <a:r>
              <a:rPr lang="en-US" altLang="en-US" sz="2400" dirty="0">
                <a:solidFill>
                  <a:srgbClr val="DE2C28"/>
                </a:solidFill>
              </a:rPr>
              <a:t>not caught</a:t>
            </a:r>
            <a:r>
              <a:rPr lang="en-US" altLang="en-US" sz="2400" dirty="0"/>
              <a:t> or asserted in a </a:t>
            </a:r>
            <a:r>
              <a:rPr lang="en-US" altLang="en-US" sz="2400" dirty="0">
                <a:solidFill>
                  <a:srgbClr val="DE2C28"/>
                </a:solidFill>
              </a:rPr>
              <a:t>throws</a:t>
            </a:r>
            <a:r>
              <a:rPr lang="en-US" altLang="en-US" sz="2400" dirty="0"/>
              <a:t> clause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en-US" sz="2400" dirty="0"/>
              <a:t>How to Handle Exceptions</a:t>
            </a:r>
          </a:p>
          <a:p>
            <a:pPr marL="628650" lvl="1" indent="-228600">
              <a:spcBef>
                <a:spcPct val="50000"/>
              </a:spcBef>
              <a:defRPr/>
            </a:pPr>
            <a:r>
              <a:rPr lang="en-US" altLang="en-US" sz="2000" dirty="0"/>
              <a:t>Throwing Exceptions</a:t>
            </a:r>
          </a:p>
          <a:p>
            <a:pPr marL="628650" lvl="1" indent="-228600">
              <a:spcBef>
                <a:spcPct val="50000"/>
              </a:spcBef>
              <a:defRPr/>
            </a:pPr>
            <a:r>
              <a:rPr lang="en-US" altLang="en-US" sz="2000" dirty="0"/>
              <a:t>Catching Exceptions</a:t>
            </a:r>
          </a:p>
          <a:p>
            <a:pPr marL="628650" lvl="1" indent="-228600">
              <a:spcBef>
                <a:spcPct val="50000"/>
              </a:spcBef>
              <a:defRPr/>
            </a:pPr>
            <a:r>
              <a:rPr lang="en-US" altLang="en-US" sz="2000" b="1" dirty="0"/>
              <a:t>finally</a:t>
            </a:r>
            <a:r>
              <a:rPr lang="en-US" altLang="en-US" sz="2000" dirty="0"/>
              <a:t> Clause</a:t>
            </a:r>
          </a:p>
          <a:p>
            <a:pPr eaLnBrk="1" hangingPunct="1">
              <a:spcBef>
                <a:spcPct val="70000"/>
              </a:spcBef>
            </a:pPr>
            <a:endParaRPr lang="en-US" altLang="en-US" sz="2400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Text Box 4"/>
          <p:cNvSpPr txBox="1">
            <a:spLocks noChangeArrowheads="1"/>
          </p:cNvSpPr>
          <p:nvPr/>
        </p:nvSpPr>
        <p:spPr bwMode="auto">
          <a:xfrm>
            <a:off x="838200" y="304800"/>
            <a:ext cx="70104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dirty="0">
                <a:solidFill>
                  <a:srgbClr val="9A4C25"/>
                </a:solidFill>
                <a:latin typeface="+mj-lt"/>
                <a:ea typeface="+mj-ea"/>
                <a:cs typeface="+mj-cs"/>
              </a:rPr>
              <a:t>Throws Clause</a:t>
            </a:r>
          </a:p>
        </p:txBody>
      </p:sp>
      <p:sp>
        <p:nvSpPr>
          <p:cNvPr id="43012" name="TextBox 3"/>
          <p:cNvSpPr txBox="1">
            <a:spLocks noChangeArrowheads="1"/>
          </p:cNvSpPr>
          <p:nvPr/>
        </p:nvSpPr>
        <p:spPr bwMode="auto">
          <a:xfrm>
            <a:off x="304800" y="1295400"/>
            <a:ext cx="86106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lvl="2">
              <a:spcBef>
                <a:spcPct val="50000"/>
              </a:spcBef>
            </a:pPr>
            <a:r>
              <a:rPr lang="en-US" altLang="en-US" sz="1600" b="1" dirty="0">
                <a:solidFill>
                  <a:srgbClr val="6E7069"/>
                </a:solidFill>
                <a:latin typeface="Courier New" panose="02070309020205020404" pitchFamily="49" charset="0"/>
              </a:rPr>
              <a:t>public void read(String filename) </a:t>
            </a:r>
            <a:r>
              <a:rPr lang="en-US" altLang="en-US" sz="1600" b="1" dirty="0">
                <a:solidFill>
                  <a:srgbClr val="0057C1"/>
                </a:solidFill>
                <a:latin typeface="Courier New" panose="02070309020205020404" pitchFamily="49" charset="0"/>
              </a:rPr>
              <a:t>throws </a:t>
            </a:r>
            <a:r>
              <a:rPr lang="en-US" altLang="en-US" sz="1600" b="1" dirty="0" err="1">
                <a:solidFill>
                  <a:srgbClr val="0057C1"/>
                </a:solidFill>
                <a:latin typeface="Courier New" panose="02070309020205020404" pitchFamily="49" charset="0"/>
              </a:rPr>
              <a:t>FileNotFoundException</a:t>
            </a:r>
            <a:r>
              <a:rPr lang="en-US" altLang="en-US" sz="1600" b="1" dirty="0">
                <a:solidFill>
                  <a:srgbClr val="6E7069"/>
                </a:solidFill>
                <a:latin typeface="Courier New" panose="02070309020205020404" pitchFamily="49" charset="0"/>
              </a:rPr>
              <a:t> </a:t>
            </a:r>
          </a:p>
          <a:p>
            <a:pPr lvl="2"/>
            <a:r>
              <a:rPr lang="en-US" altLang="en-US" sz="1600" b="1" dirty="0">
                <a:solidFill>
                  <a:srgbClr val="6E7069"/>
                </a:solidFill>
                <a:latin typeface="Courier New" panose="02070309020205020404" pitchFamily="49" charset="0"/>
              </a:rPr>
              <a:t>	{ </a:t>
            </a:r>
          </a:p>
          <a:p>
            <a:pPr lvl="2"/>
            <a:r>
              <a:rPr lang="en-US" altLang="en-US" sz="1600" b="1" dirty="0">
                <a:solidFill>
                  <a:srgbClr val="6E7069"/>
                </a:solidFill>
                <a:latin typeface="Courier New" panose="02070309020205020404" pitchFamily="49" charset="0"/>
              </a:rPr>
              <a:t>	   </a:t>
            </a:r>
            <a:r>
              <a:rPr lang="en-US" altLang="en-US" sz="1600" b="1" dirty="0" err="1">
                <a:solidFill>
                  <a:srgbClr val="6E7069"/>
                </a:solidFill>
                <a:latin typeface="Courier New" panose="02070309020205020404" pitchFamily="49" charset="0"/>
              </a:rPr>
              <a:t>FileReader</a:t>
            </a:r>
            <a:r>
              <a:rPr lang="en-US" altLang="en-US" sz="1600" b="1" dirty="0">
                <a:solidFill>
                  <a:srgbClr val="6E7069"/>
                </a:solidFill>
                <a:latin typeface="Courier New" panose="02070309020205020404" pitchFamily="49" charset="0"/>
              </a:rPr>
              <a:t> reader = new </a:t>
            </a:r>
            <a:r>
              <a:rPr lang="en-US" altLang="en-US" sz="1600" b="1" dirty="0" err="1">
                <a:solidFill>
                  <a:srgbClr val="6E7069"/>
                </a:solidFill>
                <a:latin typeface="Courier New" panose="02070309020205020404" pitchFamily="49" charset="0"/>
              </a:rPr>
              <a:t>FileReader</a:t>
            </a:r>
            <a:r>
              <a:rPr lang="en-US" altLang="en-US" sz="1600" b="1" dirty="0">
                <a:solidFill>
                  <a:srgbClr val="6E7069"/>
                </a:solidFill>
                <a:latin typeface="Courier New" panose="02070309020205020404" pitchFamily="49" charset="0"/>
              </a:rPr>
              <a:t>(filename);</a:t>
            </a:r>
          </a:p>
          <a:p>
            <a:pPr lvl="2"/>
            <a:r>
              <a:rPr lang="en-US" altLang="en-US" sz="1600" b="1" dirty="0">
                <a:solidFill>
                  <a:srgbClr val="6E7069"/>
                </a:solidFill>
                <a:latin typeface="Courier New" panose="02070309020205020404" pitchFamily="49" charset="0"/>
              </a:rPr>
              <a:t>	   Scanner in = new Scanner(reader); </a:t>
            </a:r>
          </a:p>
          <a:p>
            <a:pPr lvl="2"/>
            <a:r>
              <a:rPr lang="en-US" altLang="en-US" sz="1600" b="1" dirty="0">
                <a:solidFill>
                  <a:srgbClr val="6E7069"/>
                </a:solidFill>
                <a:latin typeface="Courier New" panose="02070309020205020404" pitchFamily="49" charset="0"/>
              </a:rPr>
              <a:t>	   ... </a:t>
            </a:r>
          </a:p>
          <a:p>
            <a:pPr lvl="2"/>
            <a:r>
              <a:rPr lang="en-US" altLang="en-US" sz="1600" b="1" dirty="0">
                <a:solidFill>
                  <a:srgbClr val="6E7069"/>
                </a:solidFill>
                <a:latin typeface="Courier New" panose="02070309020205020404" pitchFamily="49" charset="0"/>
              </a:rPr>
              <a:t>	}</a:t>
            </a:r>
            <a:endParaRPr lang="en-US" altLang="en-US" sz="1600" b="1" dirty="0"/>
          </a:p>
        </p:txBody>
      </p:sp>
      <p:sp>
        <p:nvSpPr>
          <p:cNvPr id="43013" name="TextBox 4"/>
          <p:cNvSpPr txBox="1">
            <a:spLocks noChangeArrowheads="1"/>
          </p:cNvSpPr>
          <p:nvPr/>
        </p:nvSpPr>
        <p:spPr bwMode="auto">
          <a:xfrm>
            <a:off x="341671" y="3581400"/>
            <a:ext cx="85344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lvl="2">
              <a:spcBef>
                <a:spcPct val="50000"/>
              </a:spcBef>
            </a:pPr>
            <a:r>
              <a:rPr lang="en-US" altLang="en-US" sz="1600" b="1" dirty="0">
                <a:solidFill>
                  <a:srgbClr val="6E7069"/>
                </a:solidFill>
                <a:latin typeface="Courier New" panose="02070309020205020404" pitchFamily="49" charset="0"/>
              </a:rPr>
              <a:t>public void read(String filename)</a:t>
            </a:r>
            <a:r>
              <a:rPr lang="en-US" altLang="en-US" sz="1600" b="1" dirty="0">
                <a:solidFill>
                  <a:srgbClr val="0057C1"/>
                </a:solidFill>
                <a:latin typeface="Courier New" panose="02070309020205020404" pitchFamily="49" charset="0"/>
              </a:rPr>
              <a:t>throws</a:t>
            </a:r>
            <a:r>
              <a:rPr lang="en-US" altLang="en-US" sz="1600" b="1" dirty="0">
                <a:solidFill>
                  <a:srgbClr val="0033CC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b="1" dirty="0" err="1">
                <a:solidFill>
                  <a:srgbClr val="0057C1"/>
                </a:solidFill>
                <a:latin typeface="Courier New" panose="02070309020205020404" pitchFamily="49" charset="0"/>
              </a:rPr>
              <a:t>IOException</a:t>
            </a:r>
            <a:r>
              <a:rPr lang="en-US" altLang="en-US" sz="1600" b="1" dirty="0">
                <a:solidFill>
                  <a:srgbClr val="0057C1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600" b="1" dirty="0" err="1">
                <a:solidFill>
                  <a:srgbClr val="0057C1"/>
                </a:solidFill>
                <a:latin typeface="Courier New" panose="02070309020205020404" pitchFamily="49" charset="0"/>
              </a:rPr>
              <a:t>ClassNotFoundException</a:t>
            </a:r>
            <a:endParaRPr lang="en-US" altLang="en-US" sz="1600" b="1" dirty="0">
              <a:solidFill>
                <a:srgbClr val="0057C1"/>
              </a:solidFill>
              <a:latin typeface="Courier New" panose="02070309020205020404" pitchFamily="49" charset="0"/>
            </a:endParaRPr>
          </a:p>
          <a:p>
            <a:pPr lvl="2">
              <a:spcBef>
                <a:spcPct val="50000"/>
              </a:spcBef>
            </a:pPr>
            <a:r>
              <a:rPr lang="en-US" altLang="en-US" sz="1600" b="1" dirty="0">
                <a:solidFill>
                  <a:srgbClr val="0057C1"/>
                </a:solidFill>
                <a:latin typeface="Courier New" panose="02070309020205020404" pitchFamily="49" charset="0"/>
              </a:rPr>
              <a:t>{</a:t>
            </a:r>
          </a:p>
          <a:p>
            <a:pPr lvl="2">
              <a:spcBef>
                <a:spcPct val="50000"/>
              </a:spcBef>
            </a:pPr>
            <a:r>
              <a:rPr lang="en-US" altLang="en-US" sz="1600" b="1" dirty="0">
                <a:solidFill>
                  <a:srgbClr val="0057C1"/>
                </a:solidFill>
                <a:latin typeface="Courier New" panose="02070309020205020404" pitchFamily="49" charset="0"/>
              </a:rPr>
              <a:t>}</a:t>
            </a:r>
            <a:r>
              <a:rPr lang="en-US" altLang="en-US" b="1" dirty="0">
                <a:latin typeface="Courier New" panose="02070309020205020404" pitchFamily="49" charset="0"/>
              </a:rPr>
              <a:t> </a:t>
            </a:r>
          </a:p>
          <a:p>
            <a:endParaRPr lang="en-US" altLang="en-US" sz="1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838200" y="1143000"/>
            <a:ext cx="800100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marL="236538" indent="-236538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>
                <a:solidFill>
                  <a:srgbClr val="6E7069"/>
                </a:solidFill>
                <a:latin typeface="Courier New" panose="02070309020205020404" pitchFamily="49" charset="0"/>
              </a:rPr>
              <a:t>try</a:t>
            </a:r>
            <a:r>
              <a:rPr lang="en-US" altLang="en-US" sz="1800" b="1" dirty="0">
                <a:solidFill>
                  <a:srgbClr val="6E7069"/>
                </a:solidFill>
              </a:rPr>
              <a:t> </a:t>
            </a:r>
          </a:p>
          <a:p>
            <a:r>
              <a:rPr lang="en-US" altLang="en-US" sz="1800" b="1" dirty="0">
                <a:solidFill>
                  <a:srgbClr val="6E7069"/>
                </a:solidFill>
                <a:latin typeface="Courier New" panose="02070309020205020404" pitchFamily="49" charset="0"/>
              </a:rPr>
              <a:t>	{ </a:t>
            </a:r>
          </a:p>
          <a:p>
            <a:r>
              <a:rPr lang="en-US" altLang="en-US" sz="1800" b="1" dirty="0">
                <a:solidFill>
                  <a:srgbClr val="6E7069"/>
                </a:solidFill>
                <a:latin typeface="Courier New" panose="02070309020205020404" pitchFamily="49" charset="0"/>
              </a:rPr>
              <a:t>	   String filename = ...; </a:t>
            </a:r>
          </a:p>
          <a:p>
            <a:r>
              <a:rPr lang="en-US" altLang="en-US" sz="1800" b="1" dirty="0">
                <a:solidFill>
                  <a:srgbClr val="6E7069"/>
                </a:solidFill>
                <a:latin typeface="Courier New" panose="02070309020205020404" pitchFamily="49" charset="0"/>
              </a:rPr>
              <a:t>	   </a:t>
            </a:r>
            <a:r>
              <a:rPr lang="en-US" altLang="en-US" sz="1800" b="1" dirty="0" err="1">
                <a:solidFill>
                  <a:srgbClr val="6E7069"/>
                </a:solidFill>
                <a:latin typeface="Courier New" panose="02070309020205020404" pitchFamily="49" charset="0"/>
              </a:rPr>
              <a:t>FileReader</a:t>
            </a:r>
            <a:r>
              <a:rPr lang="en-US" altLang="en-US" sz="1800" b="1" dirty="0">
                <a:solidFill>
                  <a:srgbClr val="6E7069"/>
                </a:solidFill>
                <a:latin typeface="Courier New" panose="02070309020205020404" pitchFamily="49" charset="0"/>
              </a:rPr>
              <a:t> reader = new </a:t>
            </a:r>
            <a:r>
              <a:rPr lang="en-US" altLang="en-US" sz="1800" b="1" dirty="0" err="1">
                <a:solidFill>
                  <a:srgbClr val="6E7069"/>
                </a:solidFill>
                <a:latin typeface="Courier New" panose="02070309020205020404" pitchFamily="49" charset="0"/>
              </a:rPr>
              <a:t>FileReader</a:t>
            </a:r>
            <a:r>
              <a:rPr lang="en-US" altLang="en-US" sz="1800" b="1" dirty="0">
                <a:solidFill>
                  <a:srgbClr val="6E7069"/>
                </a:solidFill>
                <a:latin typeface="Courier New" panose="02070309020205020404" pitchFamily="49" charset="0"/>
              </a:rPr>
              <a:t>(filename); </a:t>
            </a:r>
          </a:p>
          <a:p>
            <a:r>
              <a:rPr lang="en-US" altLang="en-US" sz="1800" b="1" dirty="0">
                <a:solidFill>
                  <a:srgbClr val="6E7069"/>
                </a:solidFill>
                <a:latin typeface="Courier New" panose="02070309020205020404" pitchFamily="49" charset="0"/>
              </a:rPr>
              <a:t>	   Scanner in = new Scanner(reader); </a:t>
            </a:r>
          </a:p>
          <a:p>
            <a:r>
              <a:rPr lang="en-US" altLang="en-US" sz="1800" b="1" dirty="0">
                <a:solidFill>
                  <a:srgbClr val="6E7069"/>
                </a:solidFill>
                <a:latin typeface="Courier New" panose="02070309020205020404" pitchFamily="49" charset="0"/>
              </a:rPr>
              <a:t>	   String input = </a:t>
            </a:r>
            <a:r>
              <a:rPr lang="en-US" altLang="en-US" sz="1800" b="1" dirty="0" err="1">
                <a:solidFill>
                  <a:srgbClr val="6E7069"/>
                </a:solidFill>
                <a:latin typeface="Courier New" panose="02070309020205020404" pitchFamily="49" charset="0"/>
              </a:rPr>
              <a:t>in.next</a:t>
            </a:r>
            <a:r>
              <a:rPr lang="en-US" altLang="en-US" sz="1800" b="1" dirty="0">
                <a:solidFill>
                  <a:srgbClr val="6E7069"/>
                </a:solidFill>
                <a:latin typeface="Courier New" panose="02070309020205020404" pitchFamily="49" charset="0"/>
              </a:rPr>
              <a:t>(); </a:t>
            </a:r>
          </a:p>
          <a:p>
            <a:r>
              <a:rPr lang="en-US" altLang="en-US" sz="1800" b="1" dirty="0">
                <a:solidFill>
                  <a:srgbClr val="6E7069"/>
                </a:solidFill>
                <a:latin typeface="Courier New" panose="02070309020205020404" pitchFamily="49" charset="0"/>
              </a:rPr>
              <a:t>	   </a:t>
            </a:r>
            <a:r>
              <a:rPr lang="en-US" altLang="en-US" sz="1800" b="1" dirty="0" err="1">
                <a:solidFill>
                  <a:srgbClr val="6E7069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solidFill>
                  <a:srgbClr val="6E7069"/>
                </a:solidFill>
                <a:latin typeface="Courier New" panose="02070309020205020404" pitchFamily="49" charset="0"/>
              </a:rPr>
              <a:t> value = </a:t>
            </a:r>
            <a:r>
              <a:rPr lang="en-US" altLang="en-US" sz="1800" b="1" dirty="0" err="1">
                <a:solidFill>
                  <a:srgbClr val="6E7069"/>
                </a:solidFill>
                <a:latin typeface="Courier New" panose="02070309020205020404" pitchFamily="49" charset="0"/>
              </a:rPr>
              <a:t>Integer.parseInt</a:t>
            </a:r>
            <a:r>
              <a:rPr lang="en-US" altLang="en-US" sz="1800" b="1" dirty="0">
                <a:solidFill>
                  <a:srgbClr val="6E7069"/>
                </a:solidFill>
                <a:latin typeface="Courier New" panose="02070309020205020404" pitchFamily="49" charset="0"/>
              </a:rPr>
              <a:t>(input); </a:t>
            </a:r>
          </a:p>
          <a:p>
            <a:r>
              <a:rPr lang="en-US" altLang="en-US" sz="1800" b="1" dirty="0">
                <a:solidFill>
                  <a:srgbClr val="6E7069"/>
                </a:solidFill>
                <a:latin typeface="Courier New" panose="02070309020205020404" pitchFamily="49" charset="0"/>
              </a:rPr>
              <a:t>	   ... </a:t>
            </a:r>
          </a:p>
          <a:p>
            <a:r>
              <a:rPr lang="en-US" altLang="en-US" sz="1800" b="1" dirty="0">
                <a:solidFill>
                  <a:srgbClr val="6E7069"/>
                </a:solidFill>
                <a:latin typeface="Courier New" panose="02070309020205020404" pitchFamily="49" charset="0"/>
              </a:rPr>
              <a:t>	} </a:t>
            </a:r>
          </a:p>
          <a:p>
            <a:r>
              <a:rPr lang="en-US" altLang="en-US" sz="1800" b="1" dirty="0">
                <a:solidFill>
                  <a:srgbClr val="0033CC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 b="1" dirty="0">
                <a:solidFill>
                  <a:srgbClr val="0057C1"/>
                </a:solidFill>
                <a:latin typeface="Courier New" panose="02070309020205020404" pitchFamily="49" charset="0"/>
              </a:rPr>
              <a:t>catch (</a:t>
            </a:r>
            <a:r>
              <a:rPr lang="en-US" altLang="en-US" sz="1800" b="1" dirty="0" err="1">
                <a:solidFill>
                  <a:srgbClr val="0057C1"/>
                </a:solidFill>
                <a:latin typeface="Courier New" panose="02070309020205020404" pitchFamily="49" charset="0"/>
              </a:rPr>
              <a:t>IOException</a:t>
            </a:r>
            <a:r>
              <a:rPr lang="en-US" altLang="en-US" sz="1800" b="1" dirty="0">
                <a:solidFill>
                  <a:srgbClr val="0057C1"/>
                </a:solidFill>
                <a:latin typeface="Courier New" panose="02070309020205020404" pitchFamily="49" charset="0"/>
              </a:rPr>
              <a:t> exception)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</a:p>
          <a:p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>
                <a:solidFill>
                  <a:srgbClr val="6E7069"/>
                </a:solidFill>
                <a:latin typeface="Courier New" panose="02070309020205020404" pitchFamily="49" charset="0"/>
              </a:rPr>
              <a:t>{ </a:t>
            </a:r>
          </a:p>
          <a:p>
            <a:r>
              <a:rPr lang="en-US" altLang="en-US" sz="1800" b="1" dirty="0">
                <a:solidFill>
                  <a:srgbClr val="6E7069"/>
                </a:solidFill>
                <a:latin typeface="Courier New" panose="02070309020205020404" pitchFamily="49" charset="0"/>
              </a:rPr>
              <a:t>	   </a:t>
            </a:r>
            <a:r>
              <a:rPr lang="en-US" altLang="en-US" sz="1800" b="1" dirty="0" err="1">
                <a:solidFill>
                  <a:srgbClr val="6E7069"/>
                </a:solidFill>
                <a:latin typeface="Courier New" panose="02070309020205020404" pitchFamily="49" charset="0"/>
              </a:rPr>
              <a:t>exception.printStackTrace</a:t>
            </a:r>
            <a:r>
              <a:rPr lang="en-US" altLang="en-US" sz="1800" b="1" dirty="0">
                <a:solidFill>
                  <a:srgbClr val="6E7069"/>
                </a:solidFill>
                <a:latin typeface="Courier New" panose="02070309020205020404" pitchFamily="49" charset="0"/>
              </a:rPr>
              <a:t>(); </a:t>
            </a:r>
          </a:p>
          <a:p>
            <a:r>
              <a:rPr lang="en-US" altLang="en-US" sz="1800" b="1" dirty="0">
                <a:solidFill>
                  <a:srgbClr val="6E7069"/>
                </a:solidFill>
                <a:latin typeface="Courier New" panose="02070309020205020404" pitchFamily="49" charset="0"/>
              </a:rPr>
              <a:t>	} </a:t>
            </a:r>
          </a:p>
          <a:p>
            <a:r>
              <a:rPr lang="en-US" altLang="en-US" sz="1800" b="1" dirty="0">
                <a:solidFill>
                  <a:srgbClr val="0033CC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 b="1" dirty="0">
                <a:solidFill>
                  <a:srgbClr val="0057C1"/>
                </a:solidFill>
                <a:latin typeface="Courier New" panose="02070309020205020404" pitchFamily="49" charset="0"/>
              </a:rPr>
              <a:t>catch (</a:t>
            </a:r>
            <a:r>
              <a:rPr lang="en-US" altLang="en-US" sz="1800" b="1" dirty="0" err="1">
                <a:solidFill>
                  <a:srgbClr val="0057C1"/>
                </a:solidFill>
                <a:latin typeface="Courier New" panose="02070309020205020404" pitchFamily="49" charset="0"/>
              </a:rPr>
              <a:t>NumberFormatException</a:t>
            </a:r>
            <a:r>
              <a:rPr lang="en-US" altLang="en-US" sz="1800" b="1" dirty="0">
                <a:solidFill>
                  <a:srgbClr val="0057C1"/>
                </a:solidFill>
                <a:latin typeface="Courier New" panose="02070309020205020404" pitchFamily="49" charset="0"/>
              </a:rPr>
              <a:t> exception) </a:t>
            </a:r>
          </a:p>
          <a:p>
            <a:r>
              <a:rPr lang="en-US" altLang="en-US" sz="1800" b="1" dirty="0">
                <a:solidFill>
                  <a:srgbClr val="0033CC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 b="1" dirty="0">
                <a:solidFill>
                  <a:srgbClr val="6E7069"/>
                </a:solidFill>
                <a:latin typeface="Courier New" panose="02070309020205020404" pitchFamily="49" charset="0"/>
              </a:rPr>
              <a:t>{ </a:t>
            </a:r>
          </a:p>
          <a:p>
            <a:r>
              <a:rPr lang="en-US" altLang="en-US" sz="1800" b="1" dirty="0">
                <a:solidFill>
                  <a:srgbClr val="6E7069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1800" b="1" dirty="0" err="1">
                <a:solidFill>
                  <a:srgbClr val="6E7069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en-US" sz="1800" b="1" dirty="0">
                <a:solidFill>
                  <a:srgbClr val="6E7069"/>
                </a:solidFill>
                <a:latin typeface="Courier New" panose="02070309020205020404" pitchFamily="49" charset="0"/>
              </a:rPr>
              <a:t>("Input was not a number"); </a:t>
            </a:r>
          </a:p>
          <a:p>
            <a:r>
              <a:rPr lang="en-US" altLang="en-US" sz="1800" b="1" dirty="0">
                <a:solidFill>
                  <a:srgbClr val="6E7069"/>
                </a:solidFill>
                <a:latin typeface="Courier New" panose="02070309020205020404" pitchFamily="49" charset="0"/>
              </a:rPr>
              <a:t>	}</a:t>
            </a:r>
          </a:p>
        </p:txBody>
      </p:sp>
      <p:sp>
        <p:nvSpPr>
          <p:cNvPr id="47107" name="Text Box 4"/>
          <p:cNvSpPr txBox="1">
            <a:spLocks noChangeArrowheads="1"/>
          </p:cNvSpPr>
          <p:nvPr/>
        </p:nvSpPr>
        <p:spPr bwMode="auto">
          <a:xfrm>
            <a:off x="838200" y="228600"/>
            <a:ext cx="7162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dirty="0">
                <a:solidFill>
                  <a:srgbClr val="9A4C25"/>
                </a:solidFill>
                <a:latin typeface="+mj-lt"/>
                <a:ea typeface="+mj-ea"/>
                <a:cs typeface="+mj-cs"/>
              </a:rPr>
              <a:t>Catching Exceptions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152400"/>
            <a:ext cx="7543800" cy="8382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z="4000" kern="1200" dirty="0"/>
              <a:t>The </a:t>
            </a:r>
            <a:r>
              <a:rPr lang="en-US" altLang="en-US" sz="4000" b="1" kern="1200" dirty="0"/>
              <a:t>try</a:t>
            </a:r>
            <a:r>
              <a:rPr lang="en-US" altLang="en-US" sz="4000" kern="1200" dirty="0"/>
              <a:t> Statement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295400"/>
            <a:ext cx="7924800" cy="4267200"/>
          </a:xfrm>
        </p:spPr>
        <p:txBody>
          <a:bodyPr lIns="92075" tIns="46038" rIns="92075" bIns="46038"/>
          <a:lstStyle/>
          <a:p>
            <a:pPr eaLnBrk="1" hangingPunct="1">
              <a:spcBef>
                <a:spcPct val="70000"/>
              </a:spcBef>
            </a:pPr>
            <a:r>
              <a:rPr lang="en-US" altLang="en-US" sz="2400" dirty="0">
                <a:latin typeface="Arial" panose="020B0604020202020204" pitchFamily="34" charset="0"/>
              </a:rPr>
              <a:t>To handle an exception in a program, the line that throws the exception is executed within a </a:t>
            </a:r>
            <a:r>
              <a:rPr lang="en-US" altLang="en-US" sz="2400" i="1" dirty="0">
                <a:solidFill>
                  <a:srgbClr val="DE2C28"/>
                </a:solidFill>
                <a:latin typeface="Arial" panose="020B0604020202020204" pitchFamily="34" charset="0"/>
              </a:rPr>
              <a:t>try block</a:t>
            </a:r>
            <a:endParaRPr lang="en-US" altLang="en-US" sz="2400" i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70000"/>
              </a:spcBef>
            </a:pPr>
            <a:r>
              <a:rPr lang="en-US" altLang="en-US" sz="2400" dirty="0">
                <a:latin typeface="Arial" panose="020B0604020202020204" pitchFamily="34" charset="0"/>
              </a:rPr>
              <a:t>A try block is followed by one or more </a:t>
            </a:r>
            <a:r>
              <a:rPr lang="en-US" altLang="en-US" sz="2400" i="1" dirty="0">
                <a:solidFill>
                  <a:srgbClr val="DE2C28"/>
                </a:solidFill>
                <a:latin typeface="Arial" panose="020B0604020202020204" pitchFamily="34" charset="0"/>
              </a:rPr>
              <a:t>catch</a:t>
            </a:r>
            <a:r>
              <a:rPr lang="en-US" altLang="en-US" sz="2400" dirty="0">
                <a:latin typeface="Arial" panose="020B0604020202020204" pitchFamily="34" charset="0"/>
              </a:rPr>
              <a:t> clauses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en-US" sz="2400" dirty="0">
                <a:latin typeface="Arial" panose="020B0604020202020204" pitchFamily="34" charset="0"/>
              </a:rPr>
              <a:t>Each catch clause has an associated exception type and is called an </a:t>
            </a:r>
            <a:r>
              <a:rPr lang="en-US" altLang="en-US" sz="2400" i="1" dirty="0">
                <a:solidFill>
                  <a:srgbClr val="DE2C28"/>
                </a:solidFill>
                <a:latin typeface="Arial" panose="020B0604020202020204" pitchFamily="34" charset="0"/>
              </a:rPr>
              <a:t>exception handler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70000"/>
              </a:spcBef>
            </a:pPr>
            <a:r>
              <a:rPr lang="en-US" altLang="en-US" sz="2400" dirty="0">
                <a:latin typeface="Arial" panose="020B0604020202020204" pitchFamily="34" charset="0"/>
              </a:rPr>
              <a:t>When an exception occurs, processing continues at the </a:t>
            </a:r>
            <a:r>
              <a:rPr lang="en-US" altLang="en-US" sz="2400" dirty="0">
                <a:solidFill>
                  <a:srgbClr val="DE2C28"/>
                </a:solidFill>
                <a:latin typeface="Arial" panose="020B0604020202020204" pitchFamily="34" charset="0"/>
              </a:rPr>
              <a:t>first catch clause that matches</a:t>
            </a:r>
            <a:r>
              <a:rPr lang="en-US" altLang="en-US" sz="2400" dirty="0">
                <a:latin typeface="Arial" panose="020B0604020202020204" pitchFamily="34" charset="0"/>
              </a:rPr>
              <a:t> the exception type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Text Box 4"/>
          <p:cNvSpPr txBox="1">
            <a:spLocks noChangeArrowheads="1"/>
          </p:cNvSpPr>
          <p:nvPr/>
        </p:nvSpPr>
        <p:spPr bwMode="auto">
          <a:xfrm>
            <a:off x="457200" y="304800"/>
            <a:ext cx="6477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dirty="0">
                <a:solidFill>
                  <a:srgbClr val="9A4C25"/>
                </a:solidFill>
                <a:latin typeface="+mj-lt"/>
                <a:ea typeface="+mj-ea"/>
                <a:cs typeface="+mj-cs"/>
              </a:rPr>
              <a:t>Example</a:t>
            </a:r>
          </a:p>
        </p:txBody>
      </p:sp>
      <p:sp>
        <p:nvSpPr>
          <p:cNvPr id="52228" name="Rectangle 3"/>
          <p:cNvSpPr>
            <a:spLocks noChangeArrowheads="1"/>
          </p:cNvSpPr>
          <p:nvPr/>
        </p:nvSpPr>
        <p:spPr bwMode="auto">
          <a:xfrm>
            <a:off x="344424" y="1225296"/>
            <a:ext cx="3541776" cy="200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  <a:ea typeface="MS PGothic" panose="020B0600070205080204" pitchFamily="34" charset="-128"/>
              </a:rPr>
              <a:t>Order of the </a:t>
            </a:r>
            <a:r>
              <a:rPr lang="en-US" altLang="en-US" sz="2000" dirty="0">
                <a:latin typeface="Arial Unicode MS" panose="020B0604020202020204" pitchFamily="34" charset="-128"/>
                <a:ea typeface="MS PGothic" panose="020B0600070205080204" pitchFamily="34" charset="-128"/>
              </a:rPr>
              <a:t>catch</a:t>
            </a:r>
            <a:r>
              <a:rPr lang="en-US" altLang="en-US" sz="2000" dirty="0">
                <a:latin typeface="Arial" panose="020B0604020202020204" pitchFamily="34" charset="0"/>
                <a:ea typeface="MS PGothic" panose="020B0600070205080204" pitchFamily="34" charset="-128"/>
              </a:rPr>
              <a:t> statements can be important if the exceptions being caught belong to the same inheritance branch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7030A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hello-99 (sample code)</a:t>
            </a:r>
            <a:endParaRPr lang="en-US" altLang="en-US" dirty="0">
              <a:solidFill>
                <a:srgbClr val="7030A0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1A8AB1-DE01-4273-B618-377251A289F0}"/>
              </a:ext>
            </a:extLst>
          </p:cNvPr>
          <p:cNvSpPr/>
          <p:nvPr/>
        </p:nvSpPr>
        <p:spPr>
          <a:xfrm>
            <a:off x="4038600" y="1219200"/>
            <a:ext cx="4817327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Scanner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in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String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     try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String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filename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"xyz-23.txt"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FileReader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reader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FileReader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filename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in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Scanner(</a:t>
            </a:r>
            <a:r>
              <a:rPr lang="en-US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reader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in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.hasNext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in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</a:t>
            </a:r>
            <a:r>
              <a:rPr lang="en-US" sz="11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parseInt</a:t>
            </a:r>
            <a:r>
              <a:rPr lang="en-US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i="1" dirty="0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en-US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"value: "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1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NumberFormatException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exception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"Input was not a number"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//} catch(</a:t>
            </a:r>
            <a:r>
              <a:rPr lang="en-US" sz="1100" dirty="0" err="1">
                <a:solidFill>
                  <a:srgbClr val="3F7F5F"/>
                </a:solidFill>
                <a:latin typeface="Consolas" panose="020B0609020204030204" pitchFamily="49" charset="0"/>
              </a:rPr>
              <a:t>EOFException</a:t>
            </a:r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 e)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//    </a:t>
            </a:r>
            <a:r>
              <a:rPr lang="en-US" sz="1100" dirty="0" err="1">
                <a:solidFill>
                  <a:srgbClr val="3F7F5F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("EOF");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FileNotFoundException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"File not found"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sz="11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u="sng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1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"IO Issue"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US" sz="1100" dirty="0" err="1">
                <a:solidFill>
                  <a:srgbClr val="3F7F5F"/>
                </a:solidFill>
                <a:latin typeface="Consolas" panose="020B0609020204030204" pitchFamily="49" charset="0"/>
              </a:rPr>
              <a:t>exception.printStackTrace</a:t>
            </a:r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();} finally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sz="1100" dirty="0" err="1">
                <a:solidFill>
                  <a:srgbClr val="3F7F5F"/>
                </a:solidFill>
                <a:latin typeface="Consolas" panose="020B0609020204030204" pitchFamily="49" charset="0"/>
              </a:rPr>
              <a:t>in.close</a:t>
            </a:r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"Hello 99"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7DA48E27-6EFE-4FE4-9EE6-CB3D9A2380A9}"/>
              </a:ext>
            </a:extLst>
          </p:cNvPr>
          <p:cNvSpPr/>
          <p:nvPr/>
        </p:nvSpPr>
        <p:spPr bwMode="auto">
          <a:xfrm>
            <a:off x="-193511" y="2895600"/>
            <a:ext cx="481584" cy="227588"/>
          </a:xfrm>
          <a:prstGeom prst="rightArrow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ChangeArrowheads="1"/>
          </p:cNvSpPr>
          <p:nvPr/>
        </p:nvSpPr>
        <p:spPr bwMode="auto">
          <a:xfrm>
            <a:off x="1143000" y="1312178"/>
            <a:ext cx="7696200" cy="427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236538" indent="-236538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693738" indent="-236538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Exception terminates current method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Example: </a:t>
            </a:r>
          </a:p>
          <a:p>
            <a:pPr lvl="1">
              <a:spcBef>
                <a:spcPts val="12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sz="2000" dirty="0">
                <a:solidFill>
                  <a:srgbClr val="6E7069"/>
                </a:solidFill>
                <a:latin typeface="Courier New" panose="02070309020205020404" pitchFamily="49" charset="0"/>
              </a:rPr>
              <a:t>reader = new </a:t>
            </a:r>
            <a:r>
              <a:rPr lang="en-US" altLang="en-US" sz="2000" dirty="0" err="1">
                <a:solidFill>
                  <a:srgbClr val="6E7069"/>
                </a:solidFill>
                <a:latin typeface="Courier New" panose="02070309020205020404" pitchFamily="49" charset="0"/>
              </a:rPr>
              <a:t>FileReader</a:t>
            </a:r>
            <a:r>
              <a:rPr lang="en-US" altLang="en-US" sz="2000" dirty="0">
                <a:solidFill>
                  <a:srgbClr val="6E7069"/>
                </a:solidFill>
                <a:latin typeface="Courier New" panose="02070309020205020404" pitchFamily="49" charset="0"/>
              </a:rPr>
              <a:t>(filename); </a:t>
            </a:r>
          </a:p>
          <a:p>
            <a:pPr lvl="1"/>
            <a:r>
              <a:rPr lang="en-US" altLang="en-US" sz="2000" dirty="0">
                <a:solidFill>
                  <a:srgbClr val="6E7069"/>
                </a:solidFill>
                <a:latin typeface="Courier New" panose="02070309020205020404" pitchFamily="49" charset="0"/>
              </a:rPr>
              <a:t>	Scanner in = new Scanner(reader); </a:t>
            </a:r>
          </a:p>
          <a:p>
            <a:pPr lvl="1"/>
            <a:r>
              <a:rPr lang="en-US" altLang="en-US" sz="2000" dirty="0">
                <a:solidFill>
                  <a:srgbClr val="6E7069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000" dirty="0" err="1">
                <a:solidFill>
                  <a:srgbClr val="6E7069"/>
                </a:solidFill>
                <a:latin typeface="Courier New" panose="02070309020205020404" pitchFamily="49" charset="0"/>
              </a:rPr>
              <a:t>readData</a:t>
            </a:r>
            <a:r>
              <a:rPr lang="en-US" altLang="en-US" sz="2000" dirty="0">
                <a:solidFill>
                  <a:srgbClr val="6E7069"/>
                </a:solidFill>
                <a:latin typeface="Courier New" panose="02070309020205020404" pitchFamily="49" charset="0"/>
              </a:rPr>
              <a:t>(in); </a:t>
            </a:r>
          </a:p>
          <a:p>
            <a:pPr lvl="1"/>
            <a:r>
              <a:rPr lang="en-US" altLang="en-US" sz="2000" dirty="0">
                <a:solidFill>
                  <a:srgbClr val="6E7069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000" dirty="0" err="1">
                <a:solidFill>
                  <a:srgbClr val="6E7069"/>
                </a:solidFill>
                <a:latin typeface="Courier New" panose="02070309020205020404" pitchFamily="49" charset="0"/>
              </a:rPr>
              <a:t>reader.close</a:t>
            </a:r>
            <a:r>
              <a:rPr lang="en-US" altLang="en-US" sz="2000" dirty="0">
                <a:solidFill>
                  <a:srgbClr val="6E7069"/>
                </a:solidFill>
                <a:latin typeface="Courier New" panose="02070309020205020404" pitchFamily="49" charset="0"/>
              </a:rPr>
              <a:t>(); // May never get here</a:t>
            </a: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en-US" dirty="0"/>
              <a:t>Must execute </a:t>
            </a:r>
            <a:r>
              <a:rPr lang="en-US" altLang="en-US" dirty="0" err="1">
                <a:solidFill>
                  <a:srgbClr val="6E7069"/>
                </a:solidFill>
                <a:latin typeface="Courier New" panose="02070309020205020404" pitchFamily="49" charset="0"/>
              </a:rPr>
              <a:t>reader.close</a:t>
            </a:r>
            <a:r>
              <a:rPr lang="en-US" altLang="en-US" dirty="0">
                <a:solidFill>
                  <a:srgbClr val="6E7069"/>
                </a:solidFill>
                <a:latin typeface="Courier New" panose="02070309020205020404" pitchFamily="49" charset="0"/>
              </a:rPr>
              <a:t>() </a:t>
            </a:r>
            <a:r>
              <a:rPr lang="en-US" altLang="en-US" dirty="0"/>
              <a:t>even if exception happens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Use </a:t>
            </a:r>
            <a:r>
              <a:rPr lang="en-US" altLang="en-US" dirty="0">
                <a:solidFill>
                  <a:srgbClr val="6E7069"/>
                </a:solidFill>
                <a:latin typeface="Courier New" panose="02070309020205020404" pitchFamily="49" charset="0"/>
              </a:rPr>
              <a:t>finally</a:t>
            </a:r>
            <a:r>
              <a:rPr lang="en-US" altLang="en-US" dirty="0"/>
              <a:t> clause for code that must be executed “no matter what” </a:t>
            </a:r>
          </a:p>
        </p:txBody>
      </p:sp>
      <p:sp>
        <p:nvSpPr>
          <p:cNvPr id="55299" name="Text Box 4"/>
          <p:cNvSpPr txBox="1">
            <a:spLocks noChangeArrowheads="1"/>
          </p:cNvSpPr>
          <p:nvPr/>
        </p:nvSpPr>
        <p:spPr bwMode="auto">
          <a:xfrm>
            <a:off x="990600" y="228600"/>
            <a:ext cx="6477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dirty="0">
                <a:solidFill>
                  <a:srgbClr val="9A4C25"/>
                </a:solidFill>
                <a:latin typeface="+mj-lt"/>
                <a:ea typeface="+mj-ea"/>
                <a:cs typeface="+mj-cs"/>
              </a:rPr>
              <a:t>The </a:t>
            </a:r>
            <a:r>
              <a:rPr lang="en-US" altLang="en-US" sz="4000" b="1" dirty="0">
                <a:solidFill>
                  <a:srgbClr val="9A4C25"/>
                </a:solidFill>
                <a:latin typeface="+mj-lt"/>
                <a:ea typeface="+mj-ea"/>
                <a:cs typeface="+mj-cs"/>
              </a:rPr>
              <a:t>finally</a:t>
            </a:r>
            <a:r>
              <a:rPr lang="en-US" altLang="en-US" sz="4000" dirty="0">
                <a:solidFill>
                  <a:srgbClr val="9A4C25"/>
                </a:solidFill>
                <a:latin typeface="+mj-lt"/>
                <a:ea typeface="+mj-ea"/>
                <a:cs typeface="+mj-cs"/>
              </a:rPr>
              <a:t> Clause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ChangeArrowheads="1"/>
          </p:cNvSpPr>
          <p:nvPr/>
        </p:nvSpPr>
        <p:spPr bwMode="auto">
          <a:xfrm>
            <a:off x="1066800" y="1219200"/>
            <a:ext cx="7162800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 dirty="0" err="1">
                <a:solidFill>
                  <a:srgbClr val="6E70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FileReader</a:t>
            </a:r>
            <a:r>
              <a:rPr lang="en-US" altLang="en-US" sz="1800" b="1" dirty="0">
                <a:solidFill>
                  <a:srgbClr val="6E70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reader = new </a:t>
            </a:r>
            <a:r>
              <a:rPr lang="en-US" altLang="en-US" sz="1800" b="1" dirty="0" err="1">
                <a:solidFill>
                  <a:srgbClr val="6E70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FileReader</a:t>
            </a:r>
            <a:r>
              <a:rPr lang="en-US" altLang="en-US" sz="1800" b="1" dirty="0">
                <a:solidFill>
                  <a:srgbClr val="6E70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(filename); </a:t>
            </a:r>
            <a:br>
              <a:rPr lang="en-US" altLang="en-US" sz="1800" b="1" dirty="0">
                <a:solidFill>
                  <a:srgbClr val="6E70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6E70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br>
              <a:rPr lang="en-US" altLang="en-US" sz="1800" b="1" dirty="0">
                <a:solidFill>
                  <a:srgbClr val="6E70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6E70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br>
              <a:rPr lang="en-US" altLang="en-US" sz="1800" b="1" dirty="0">
                <a:solidFill>
                  <a:srgbClr val="6E70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6E70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Scanner in = new Scanner(reader); </a:t>
            </a:r>
            <a:br>
              <a:rPr lang="en-US" altLang="en-US" sz="1800" b="1" dirty="0">
                <a:solidFill>
                  <a:srgbClr val="6E70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6E70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 err="1">
                <a:solidFill>
                  <a:srgbClr val="6E70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readData</a:t>
            </a:r>
            <a:r>
              <a:rPr lang="en-US" altLang="en-US" sz="1800" b="1" dirty="0">
                <a:solidFill>
                  <a:srgbClr val="6E70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(in); </a:t>
            </a:r>
            <a:br>
              <a:rPr lang="en-US" altLang="en-US" sz="1800" b="1" dirty="0">
                <a:solidFill>
                  <a:srgbClr val="6E70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6E70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b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0057C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finally </a:t>
            </a:r>
            <a:br>
              <a:rPr lang="en-US" altLang="en-US" sz="1800" b="1" dirty="0">
                <a:solidFill>
                  <a:srgbClr val="0057C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0057C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6E70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 err="1">
                <a:solidFill>
                  <a:srgbClr val="6E70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reader.close</a:t>
            </a:r>
            <a:r>
              <a:rPr lang="en-US" altLang="en-US" sz="1800" b="1" dirty="0">
                <a:solidFill>
                  <a:srgbClr val="6E70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en-US" sz="1800" b="1" dirty="0">
                <a:solidFill>
                  <a:srgbClr val="6E70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 if an exception occurs, finally clause</a:t>
            </a:r>
            <a:br>
              <a:rPr lang="en-US" altLang="en-US" sz="1800" b="1" dirty="0">
                <a:solidFill>
                  <a:srgbClr val="6E70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6E70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 is</a:t>
            </a:r>
            <a:r>
              <a:rPr lang="en-US" altLang="en-US" sz="1800" b="1" dirty="0">
                <a:solidFill>
                  <a:srgbClr val="6E7069"/>
                </a:solidFill>
              </a:rPr>
              <a:t> </a:t>
            </a:r>
            <a:r>
              <a:rPr lang="en-US" altLang="en-US" sz="1800" b="1" dirty="0">
                <a:solidFill>
                  <a:srgbClr val="6E70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also executed before exception </a:t>
            </a:r>
          </a:p>
          <a:p>
            <a:r>
              <a:rPr lang="en-US" altLang="en-US" sz="1800" b="1" dirty="0">
                <a:solidFill>
                  <a:srgbClr val="6E70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is passed to its handler </a:t>
            </a:r>
            <a:br>
              <a:rPr lang="en-US" altLang="en-US" sz="1800" b="1" dirty="0">
                <a:solidFill>
                  <a:srgbClr val="6E70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0057C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6323" name="Text Box 4"/>
          <p:cNvSpPr txBox="1">
            <a:spLocks noChangeArrowheads="1"/>
          </p:cNvSpPr>
          <p:nvPr/>
        </p:nvSpPr>
        <p:spPr bwMode="auto">
          <a:xfrm>
            <a:off x="990600" y="228600"/>
            <a:ext cx="62484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dirty="0">
                <a:solidFill>
                  <a:srgbClr val="9A4C25"/>
                </a:solidFill>
                <a:latin typeface="+mj-lt"/>
                <a:ea typeface="+mj-ea"/>
                <a:cs typeface="+mj-cs"/>
              </a:rPr>
              <a:t>The </a:t>
            </a:r>
            <a:r>
              <a:rPr lang="en-US" altLang="en-US" sz="4000" b="1" dirty="0">
                <a:solidFill>
                  <a:srgbClr val="9A4C25"/>
                </a:solidFill>
                <a:latin typeface="+mj-lt"/>
                <a:ea typeface="+mj-ea"/>
                <a:cs typeface="+mj-cs"/>
              </a:rPr>
              <a:t>finally</a:t>
            </a:r>
            <a:r>
              <a:rPr lang="en-US" altLang="en-US" sz="4000" dirty="0">
                <a:solidFill>
                  <a:srgbClr val="9A4C25"/>
                </a:solidFill>
                <a:latin typeface="+mj-lt"/>
                <a:ea typeface="+mj-ea"/>
                <a:cs typeface="+mj-cs"/>
              </a:rPr>
              <a:t> Clause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0886" y="1921907"/>
            <a:ext cx="1981200" cy="3505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58836" y="1921907"/>
            <a:ext cx="1981200" cy="3505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97077" y="1921907"/>
            <a:ext cx="1981200" cy="3505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64132" y="104312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Driver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31458" y="1037291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Data Manager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29400" y="1037291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Data Element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46401" y="160020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Bank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32282" y="1600200"/>
            <a:ext cx="1595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Bank Account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28255" y="2054423"/>
            <a:ext cx="2146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Arraylist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 &lt;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BankAccount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91098" y="3877628"/>
            <a:ext cx="15472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 withdraw(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amt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-107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11027" y="3520618"/>
            <a:ext cx="197522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 withdraw(acct,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amt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-107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-107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-107" charset="-128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57098" y="3141107"/>
            <a:ext cx="18157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Extracts withdraw amount and account number from user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591031" y="3674507"/>
            <a:ext cx="1019996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246401" y="4055507"/>
            <a:ext cx="2044697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3934877" y="4219641"/>
            <a:ext cx="2497405" cy="29306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2509793" y="4232184"/>
            <a:ext cx="1419105" cy="17689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38048" y="3951301"/>
            <a:ext cx="1815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Displays new balance to user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" y="171612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srgbClr val="9A4C25"/>
                </a:solidFill>
                <a:latin typeface="+mj-lt"/>
                <a:ea typeface="+mj-ea"/>
                <a:cs typeface="+mj-cs"/>
              </a:rPr>
              <a:t>Exception Execution Flow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71378" y="5839063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Normal execution flow</a:t>
            </a:r>
          </a:p>
        </p:txBody>
      </p:sp>
    </p:spTree>
    <p:extLst>
      <p:ext uri="{BB962C8B-B14F-4D97-AF65-F5344CB8AC3E}">
        <p14:creationId xmlns:p14="http://schemas.microsoft.com/office/powerpoint/2010/main" val="3488337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Notes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524000"/>
            <a:ext cx="8142288" cy="4267200"/>
          </a:xfrm>
        </p:spPr>
        <p:txBody>
          <a:bodyPr/>
          <a:lstStyle/>
          <a:p>
            <a:r>
              <a:rPr lang="en-US" sz="2800" dirty="0"/>
              <a:t>Exception Basics</a:t>
            </a:r>
          </a:p>
          <a:p>
            <a:pPr lvl="1"/>
            <a:r>
              <a:rPr lang="en-US" sz="2400" dirty="0">
                <a:hlinkClick r:id="rId2"/>
              </a:rPr>
              <a:t>https://mediaplayer.pearsoncmg.com/assets/secs-vn-JI02-Exceptions</a:t>
            </a:r>
            <a:endParaRPr lang="en-US" sz="2400" dirty="0"/>
          </a:p>
          <a:p>
            <a:r>
              <a:rPr lang="en-US" sz="2800" dirty="0"/>
              <a:t>Using Exceptions</a:t>
            </a:r>
          </a:p>
          <a:p>
            <a:pPr lvl="1"/>
            <a:r>
              <a:rPr lang="en-US" sz="2400" dirty="0">
                <a:hlinkClick r:id="rId3"/>
              </a:rPr>
              <a:t>https://mediaplayer.pearsoncmg.com/assets/secs-vn-JI03-More-Exceptions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3139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1600" y="1524000"/>
            <a:ext cx="1981200" cy="3505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19550" y="1524000"/>
            <a:ext cx="1981200" cy="3505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05600" y="1524000"/>
            <a:ext cx="1981200" cy="3505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24846" y="920234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Driver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10249" y="926068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Data Manager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04958" y="920234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Data Element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54924" y="120229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Bank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40805" y="1202293"/>
            <a:ext cx="1595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Bank Account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36778" y="1656516"/>
            <a:ext cx="2146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Arraylist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 &lt;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BankAccount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99621" y="3479721"/>
            <a:ext cx="2452916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 withdraw(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amt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)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throws IFE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   if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amt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 &gt; balance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throw IFE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-107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-107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53283" y="3122711"/>
            <a:ext cx="288091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 withdraw(acct,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amt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)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throws IFE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-107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-107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-107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-107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-107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-107" charset="-128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65621" y="2590800"/>
            <a:ext cx="18157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try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Extracts withdraw amount and account number from user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999554" y="3276600"/>
            <a:ext cx="1019996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654924" y="3657600"/>
            <a:ext cx="2044697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346571" y="3553394"/>
            <a:ext cx="18157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Displays new balance to user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-107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catch (IFE)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14575" y="4570511"/>
            <a:ext cx="1447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no catch for IFE</a:t>
            </a:r>
          </a:p>
        </p:txBody>
      </p:sp>
      <p:sp>
        <p:nvSpPr>
          <p:cNvPr id="21" name="Freeform 20"/>
          <p:cNvSpPr/>
          <p:nvPr/>
        </p:nvSpPr>
        <p:spPr>
          <a:xfrm>
            <a:off x="6526577" y="4273305"/>
            <a:ext cx="437575" cy="468391"/>
          </a:xfrm>
          <a:custGeom>
            <a:avLst/>
            <a:gdLst>
              <a:gd name="connsiteX0" fmla="*/ 200184 w 228759"/>
              <a:gd name="connsiteY0" fmla="*/ 0 h 523875"/>
              <a:gd name="connsiteX1" fmla="*/ 159 w 228759"/>
              <a:gd name="connsiteY1" fmla="*/ 276225 h 523875"/>
              <a:gd name="connsiteX2" fmla="*/ 228759 w 228759"/>
              <a:gd name="connsiteY2" fmla="*/ 523875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759" h="523875">
                <a:moveTo>
                  <a:pt x="200184" y="0"/>
                </a:moveTo>
                <a:cubicBezTo>
                  <a:pt x="97790" y="94456"/>
                  <a:pt x="-4603" y="188913"/>
                  <a:pt x="159" y="276225"/>
                </a:cubicBezTo>
                <a:cubicBezTo>
                  <a:pt x="4921" y="363537"/>
                  <a:pt x="116840" y="443706"/>
                  <a:pt x="228759" y="523875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1022178" y="4149627"/>
            <a:ext cx="437575" cy="468391"/>
          </a:xfrm>
          <a:custGeom>
            <a:avLst/>
            <a:gdLst>
              <a:gd name="connsiteX0" fmla="*/ 200184 w 228759"/>
              <a:gd name="connsiteY0" fmla="*/ 0 h 523875"/>
              <a:gd name="connsiteX1" fmla="*/ 159 w 228759"/>
              <a:gd name="connsiteY1" fmla="*/ 276225 h 523875"/>
              <a:gd name="connsiteX2" fmla="*/ 228759 w 228759"/>
              <a:gd name="connsiteY2" fmla="*/ 523875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759" h="523875">
                <a:moveTo>
                  <a:pt x="200184" y="0"/>
                </a:moveTo>
                <a:cubicBezTo>
                  <a:pt x="97790" y="94456"/>
                  <a:pt x="-4603" y="188913"/>
                  <a:pt x="159" y="276225"/>
                </a:cubicBezTo>
                <a:cubicBezTo>
                  <a:pt x="4921" y="363537"/>
                  <a:pt x="116840" y="443706"/>
                  <a:pt x="228759" y="523875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46739" y="4406981"/>
            <a:ext cx="1447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no catch for IFE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4475276" y="3872389"/>
            <a:ext cx="2439301" cy="9869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1"/>
          </p:cNvCxnSpPr>
          <p:nvPr/>
        </p:nvCxnSpPr>
        <p:spPr>
          <a:xfrm flipH="1" flipV="1">
            <a:off x="1484782" y="4133199"/>
            <a:ext cx="2661957" cy="4276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46846" y="5528787"/>
            <a:ext cx="432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This is where </a:t>
            </a:r>
            <a:r>
              <a:rPr lang="en-US" sz="1800" dirty="0">
                <a:solidFill>
                  <a:prstClr val="black"/>
                </a:solidFill>
                <a:latin typeface="Arial" charset="0"/>
                <a:ea typeface="ＭＳ Ｐゴシック" pitchFamily="-107" charset="-128"/>
                <a:cs typeface="+mn-cs"/>
              </a:rPr>
              <a:t>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 exception is discovered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46845" y="5969078"/>
            <a:ext cx="4608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This is where </a:t>
            </a:r>
            <a:r>
              <a:rPr lang="en-US" sz="1800" dirty="0">
                <a:solidFill>
                  <a:prstClr val="black"/>
                </a:solidFill>
                <a:latin typeface="Arial" charset="0"/>
                <a:ea typeface="ＭＳ Ｐゴシック" pitchFamily="-107" charset="-128"/>
                <a:cs typeface="+mn-cs"/>
              </a:rPr>
              <a:t>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 exception can be resolved</a:t>
            </a:r>
          </a:p>
        </p:txBody>
      </p:sp>
      <p:cxnSp>
        <p:nvCxnSpPr>
          <p:cNvPr id="37" name="Elbow Connector 36"/>
          <p:cNvCxnSpPr>
            <a:stCxn id="34" idx="3"/>
          </p:cNvCxnSpPr>
          <p:nvPr/>
        </p:nvCxnSpPr>
        <p:spPr>
          <a:xfrm flipV="1">
            <a:off x="7573672" y="5029201"/>
            <a:ext cx="192359" cy="684252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35" idx="1"/>
            <a:endCxn id="2" idx="2"/>
          </p:cNvCxnSpPr>
          <p:nvPr/>
        </p:nvCxnSpPr>
        <p:spPr>
          <a:xfrm rot="10800000">
            <a:off x="2362201" y="5029200"/>
            <a:ext cx="884645" cy="1124544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85801" y="211693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srgbClr val="9A4C25"/>
                </a:solidFill>
                <a:latin typeface="+mj-lt"/>
                <a:ea typeface="+mj-ea"/>
                <a:cs typeface="+mj-cs"/>
              </a:rPr>
              <a:t>Exception Execution Flow</a:t>
            </a:r>
          </a:p>
        </p:txBody>
      </p:sp>
    </p:spTree>
    <p:extLst>
      <p:ext uri="{BB962C8B-B14F-4D97-AF65-F5344CB8AC3E}">
        <p14:creationId xmlns:p14="http://schemas.microsoft.com/office/powerpoint/2010/main" val="4214789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0"/>
            <a:ext cx="7772400" cy="1362075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z="3600" dirty="0"/>
              <a:t>2.3 | User Defined Exceptions</a:t>
            </a:r>
          </a:p>
        </p:txBody>
      </p:sp>
    </p:spTree>
    <p:extLst>
      <p:ext uri="{BB962C8B-B14F-4D97-AF65-F5344CB8AC3E}">
        <p14:creationId xmlns:p14="http://schemas.microsoft.com/office/powerpoint/2010/main" val="182291976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1"/>
          <p:cNvSpPr txBox="1">
            <a:spLocks noGrp="1"/>
          </p:cNvSpPr>
          <p:nvPr>
            <p:ph type="title"/>
          </p:nvPr>
        </p:nvSpPr>
        <p:spPr>
          <a:xfrm>
            <a:off x="381000" y="22192"/>
            <a:ext cx="8532962" cy="796917"/>
          </a:xfrm>
          <a:prstGeom prst="rect">
            <a:avLst/>
          </a:prstGeom>
        </p:spPr>
        <p:txBody>
          <a:bodyPr/>
          <a:lstStyle>
            <a:lvl1pPr defTabSz="795527">
              <a:defRPr sz="3828"/>
            </a:lvl1pPr>
          </a:lstStyle>
          <a:p>
            <a:r>
              <a:rPr lang="en-US" sz="4000" dirty="0" err="1"/>
              <a:t>SquareRootException</a:t>
            </a:r>
            <a:endParaRPr sz="4000" dirty="0"/>
          </a:p>
        </p:txBody>
      </p:sp>
      <p:sp>
        <p:nvSpPr>
          <p:cNvPr id="71" name="/**  A demonstration of a runtime exception using the class OurMath. */…"/>
          <p:cNvSpPr txBox="1"/>
          <p:nvPr/>
        </p:nvSpPr>
        <p:spPr>
          <a:xfrm>
            <a:off x="527081" y="1147529"/>
            <a:ext cx="5427125" cy="3323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/**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Helvetica"/>
                <a:sym typeface="Helvetica"/>
              </a:rPr>
              <a:t>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A demonstration of a runtime exception using the class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OurMath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.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Helvetica"/>
                <a:sym typeface="Helvetica"/>
              </a:rPr>
              <a:t>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*/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public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class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D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river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{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public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static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void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main(String[]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args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{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D12F1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System.out.print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D12F1B"/>
                </a:solidFill>
                <a:effectLst/>
                <a:uLnTx/>
                <a:uFillTx/>
                <a:latin typeface="Menlo"/>
                <a:sym typeface="Menlo"/>
              </a:rPr>
              <a:t>"The square root of 9 is "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);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System.out.println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OurMath.squareRoot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272AD8"/>
                </a:solidFill>
                <a:effectLst/>
                <a:uLnTx/>
                <a:uFillTx/>
                <a:latin typeface="Menlo"/>
                <a:sym typeface="Menlo"/>
              </a:rPr>
              <a:t>9.0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));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+mn-lt"/>
                <a:ea typeface="+mn-ea"/>
                <a:cs typeface="+mn-cs"/>
                <a:sym typeface="Helvetica"/>
              </a:defRPr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D12F1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System.out.print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D12F1B"/>
                </a:solidFill>
                <a:effectLst/>
                <a:uLnTx/>
                <a:uFillTx/>
                <a:latin typeface="Menlo"/>
                <a:sym typeface="Menlo"/>
              </a:rPr>
              <a:t>"The square root of -9 is "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);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System.out.println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OurMath.squareRoot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272AD8"/>
                </a:solidFill>
                <a:effectLst/>
                <a:uLnTx/>
                <a:uFillTx/>
                <a:latin typeface="Menlo"/>
                <a:sym typeface="Menlo"/>
              </a:rPr>
              <a:t>-9.0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));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+mn-lt"/>
                <a:ea typeface="+mn-ea"/>
                <a:cs typeface="+mn-cs"/>
                <a:sym typeface="Helvetica"/>
              </a:defRPr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D12F1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System.out.print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D12F1B"/>
                </a:solidFill>
                <a:effectLst/>
                <a:uLnTx/>
                <a:uFillTx/>
                <a:latin typeface="Menlo"/>
                <a:sym typeface="Menlo"/>
              </a:rPr>
              <a:t>"The square root of 16 is "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);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System.out.println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OurMath.squareRoot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272AD8"/>
                </a:solidFill>
                <a:effectLst/>
                <a:uLnTx/>
                <a:uFillTx/>
                <a:latin typeface="Menlo"/>
                <a:sym typeface="Menlo"/>
              </a:rPr>
              <a:t>16.0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));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}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end main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} 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8400"/>
              </a:solidFill>
              <a:effectLst/>
              <a:uLnTx/>
              <a:uFillTx/>
              <a:latin typeface="Menlo"/>
              <a:sym typeface="Menlo"/>
            </a:endParaRPr>
          </a:p>
        </p:txBody>
      </p:sp>
      <p:sp>
        <p:nvSpPr>
          <p:cNvPr id="72" name="Rectangle"/>
          <p:cNvSpPr/>
          <p:nvPr/>
        </p:nvSpPr>
        <p:spPr>
          <a:xfrm>
            <a:off x="527081" y="4654532"/>
            <a:ext cx="7958272" cy="1701179"/>
          </a:xfrm>
          <a:prstGeom prst="rect">
            <a:avLst/>
          </a:prstGeom>
          <a:gradFill>
            <a:gsLst>
              <a:gs pos="0">
                <a:schemeClr val="accent4">
                  <a:hueOff val="-155063"/>
                  <a:lumOff val="44832"/>
                </a:schemeClr>
              </a:gs>
              <a:gs pos="35000">
                <a:srgbClr val="FEF7B7"/>
              </a:gs>
              <a:gs pos="100000">
                <a:schemeClr val="accent4">
                  <a:hueOff val="-178118"/>
                  <a:lumOff val="59630"/>
                </a:schemeClr>
              </a:gs>
            </a:gsLst>
            <a:lin ang="16200000"/>
          </a:gradFill>
          <a:ln>
            <a:solidFill>
              <a:srgbClr val="AEA60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4" name="The square root of 9 is 3.0…"/>
          <p:cNvSpPr txBox="1"/>
          <p:nvPr/>
        </p:nvSpPr>
        <p:spPr>
          <a:xfrm>
            <a:off x="607606" y="4849802"/>
            <a:ext cx="7999746" cy="131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  <a:sym typeface="Courier New"/>
              </a:rPr>
              <a:t> The square root of 9 is 3.0</a:t>
            </a: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  <a:sym typeface="Courier New"/>
              </a:rPr>
              <a:t> The square root of -9 is Exception in thread "main" </a:t>
            </a:r>
            <a:r>
              <a:rPr kumimoji="0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  <a:sym typeface="Courier New"/>
              </a:rPr>
              <a:t>SquareRootException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  <a:sym typeface="Courier New"/>
              </a:rPr>
              <a:t> Attempted square root of a negative number.</a:t>
            </a: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  <a:sym typeface="Courier New"/>
              </a:rPr>
              <a:t> at </a:t>
            </a:r>
            <a:r>
              <a:rPr kumimoji="0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  <a:sym typeface="Courier New"/>
              </a:rPr>
              <a:t>OurMath.squareRoot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  <a:sym typeface="Courier New"/>
              </a:rPr>
              <a:t>(OurMath.java:14)</a:t>
            </a: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  <a:sym typeface="Courier New"/>
              </a:rPr>
              <a:t> at </a:t>
            </a:r>
            <a:r>
              <a:rPr kumimoji="0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  <a:sym typeface="Courier New"/>
              </a:rPr>
              <a:t>OurMathDriver.main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  <a:sym typeface="Courier New"/>
              </a:rPr>
              <a:t>(OurMathDriver.java:12)</a:t>
            </a:r>
          </a:p>
        </p:txBody>
      </p:sp>
    </p:spTree>
    <p:extLst>
      <p:ext uri="{BB962C8B-B14F-4D97-AF65-F5344CB8AC3E}">
        <p14:creationId xmlns:p14="http://schemas.microsoft.com/office/powerpoint/2010/main" val="374645033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1"/>
          <p:cNvSpPr txBox="1">
            <a:spLocks noGrp="1"/>
          </p:cNvSpPr>
          <p:nvPr>
            <p:ph type="title"/>
          </p:nvPr>
        </p:nvSpPr>
        <p:spPr>
          <a:xfrm>
            <a:off x="200917" y="4355"/>
            <a:ext cx="8610600" cy="910046"/>
          </a:xfrm>
          <a:prstGeom prst="rect">
            <a:avLst/>
          </a:prstGeom>
        </p:spPr>
        <p:txBody>
          <a:bodyPr/>
          <a:lstStyle>
            <a:lvl1pPr defTabSz="795527">
              <a:defRPr sz="3828"/>
            </a:lvl1pPr>
          </a:lstStyle>
          <a:p>
            <a:r>
              <a:rPr lang="en-US" sz="4000" dirty="0"/>
              <a:t>Custom Exception Class</a:t>
            </a:r>
            <a:endParaRPr sz="4000" dirty="0"/>
          </a:p>
        </p:txBody>
      </p:sp>
      <p:sp>
        <p:nvSpPr>
          <p:cNvPr id="63" name="/** A class of runtime exceptions thrown when an attempt…"/>
          <p:cNvSpPr txBox="1"/>
          <p:nvPr/>
        </p:nvSpPr>
        <p:spPr>
          <a:xfrm>
            <a:off x="362340" y="1253725"/>
            <a:ext cx="8287754" cy="4118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/** A class of runtime exceptions thrown when an attempt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  is made to find the square root of a negative number.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Helvetica"/>
                <a:sym typeface="Helvetica"/>
              </a:rPr>
              <a:t> 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*/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public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class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SquareRootException 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extends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RuntimeException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{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public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SquareRootException()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{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800">
                <a:solidFill>
                  <a:srgbClr val="D12F1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super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D12F1B"/>
                </a:solidFill>
                <a:effectLst/>
                <a:uLnTx/>
                <a:uFillTx/>
                <a:latin typeface="Menlo"/>
                <a:sym typeface="Menlo"/>
              </a:rPr>
              <a:t>"Attempted square root of a negative number."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);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} 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end default constructor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public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SquareRootException(String message)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{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super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(message);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} 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end constructor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} 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end SquareRootException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8F47669-9F6A-456B-8101-E3C9A127F52E}"/>
              </a:ext>
            </a:extLst>
          </p:cNvPr>
          <p:cNvSpPr/>
          <p:nvPr/>
        </p:nvSpPr>
        <p:spPr bwMode="auto">
          <a:xfrm>
            <a:off x="4038600" y="1676400"/>
            <a:ext cx="2438400" cy="685800"/>
          </a:xfrm>
          <a:prstGeom prst="ellipse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370534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1"/>
          <p:cNvSpPr txBox="1">
            <a:spLocks noGrp="1"/>
          </p:cNvSpPr>
          <p:nvPr>
            <p:ph type="title"/>
          </p:nvPr>
        </p:nvSpPr>
        <p:spPr>
          <a:xfrm>
            <a:off x="381000" y="84666"/>
            <a:ext cx="8546432" cy="837449"/>
          </a:xfrm>
          <a:prstGeom prst="rect">
            <a:avLst/>
          </a:prstGeom>
        </p:spPr>
        <p:txBody>
          <a:bodyPr/>
          <a:lstStyle>
            <a:lvl1pPr defTabSz="786384">
              <a:defRPr sz="3784"/>
            </a:lvl1pPr>
          </a:lstStyle>
          <a:p>
            <a:r>
              <a:rPr lang="en-US" sz="4000" dirty="0"/>
              <a:t>Using Custom Exception </a:t>
            </a:r>
            <a:endParaRPr sz="4000" dirty="0"/>
          </a:p>
        </p:txBody>
      </p:sp>
      <p:sp>
        <p:nvSpPr>
          <p:cNvPr id="67" name="public class OurMath…"/>
          <p:cNvSpPr txBox="1"/>
          <p:nvPr/>
        </p:nvSpPr>
        <p:spPr>
          <a:xfrm>
            <a:off x="609600" y="1219200"/>
            <a:ext cx="8317832" cy="3977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public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class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OurMath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{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/** Computes the square root of a nonnegative real number.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      </a:t>
            </a:r>
            <a:r>
              <a:rPr kumimoji="0" sz="1500" b="1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@</a:t>
            </a:r>
            <a:r>
              <a:rPr kumimoji="0" sz="1500" b="1" i="0" u="none" strike="noStrike" kern="0" cap="none" spc="0" normalizeH="0" baseline="0" noProof="0" dirty="0" err="1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param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value  A real value whose square root is desired.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      </a:t>
            </a:r>
            <a:r>
              <a:rPr kumimoji="0" sz="1500" b="1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@return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 The square root of the given value.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      </a:t>
            </a:r>
            <a:r>
              <a:rPr kumimoji="0" sz="1500" b="1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@throws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 </a:t>
            </a:r>
            <a:r>
              <a:rPr kumimoji="0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SquareRootException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if value &lt; 0. */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public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static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double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squareRoot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double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value) 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throws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SquareRootException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{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if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(value &lt; 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272AD8"/>
                </a:solidFill>
                <a:effectLst/>
                <a:uLnTx/>
                <a:uFillTx/>
                <a:latin typeface="Menlo"/>
                <a:sym typeface="Menlo"/>
              </a:rPr>
              <a:t>0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   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throw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new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SquareRootException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();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else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   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return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Math.sqrt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(value);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} 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end </a:t>
            </a:r>
            <a:r>
              <a:rPr kumimoji="0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squareRoot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&lt; Other methods not relevant to this discussion are here. &gt;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} 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end </a:t>
            </a:r>
            <a:r>
              <a:rPr kumimoji="0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OurMath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8400"/>
              </a:solidFill>
              <a:effectLst/>
              <a:uLnTx/>
              <a:uFillTx/>
              <a:latin typeface="Menlo"/>
              <a:sym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257851733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0"/>
            <a:ext cx="8458200" cy="9144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z="4000" dirty="0"/>
              <a:t>Excellent Resources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112838"/>
            <a:ext cx="8077200" cy="3611562"/>
          </a:xfrm>
        </p:spPr>
        <p:txBody>
          <a:bodyPr lIns="92075" tIns="46038" rIns="92075" bIns="46038"/>
          <a:lstStyle/>
          <a:p>
            <a:pPr eaLnBrk="1" hangingPunct="1">
              <a:spcBef>
                <a:spcPct val="70000"/>
              </a:spcBef>
            </a:pPr>
            <a:r>
              <a:rPr lang="en-US" altLang="en-US" sz="2400" dirty="0">
                <a:hlinkClick r:id="rId2"/>
              </a:rPr>
              <a:t>https://www.baeldung.com/java-new-custom-exception</a:t>
            </a:r>
            <a:endParaRPr lang="en-US" altLang="en-US" sz="2400" dirty="0"/>
          </a:p>
          <a:p>
            <a:pPr eaLnBrk="1" hangingPunct="1">
              <a:spcBef>
                <a:spcPct val="70000"/>
              </a:spcBef>
            </a:pPr>
            <a:r>
              <a:rPr lang="en-US" altLang="en-US" sz="2400" dirty="0">
                <a:hlinkClick r:id="rId3"/>
              </a:rPr>
              <a:t>https://victorrentea.ro/blog/presenting-exceptions-to-users/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20173773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152400"/>
            <a:ext cx="7543800" cy="8382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z="4000" kern="1200" dirty="0"/>
              <a:t>Activity | IFE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295400"/>
            <a:ext cx="7924800" cy="4267200"/>
          </a:xfrm>
        </p:spPr>
        <p:txBody>
          <a:bodyPr lIns="92075" tIns="46038" rIns="92075" bIns="46038"/>
          <a:lstStyle/>
          <a:p>
            <a:pPr eaLnBrk="1" hangingPunct="1">
              <a:spcBef>
                <a:spcPct val="70000"/>
              </a:spcBef>
            </a:pPr>
            <a:r>
              <a:rPr lang="en-US" altLang="en-US" sz="2400" dirty="0">
                <a:latin typeface="Arial" panose="020B0604020202020204" pitchFamily="34" charset="0"/>
              </a:rPr>
              <a:t>Implement a (test) driver and attempt to withdraw fund (money) from your bank account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en-US" sz="2400" dirty="0">
                <a:latin typeface="Arial" panose="020B0604020202020204" pitchFamily="34" charset="0"/>
              </a:rPr>
              <a:t>You would not be able to withdraw money that you don’t have!</a:t>
            </a:r>
            <a:endParaRPr lang="en-US" altLang="en-US" sz="2400" i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70000"/>
              </a:spcBef>
            </a:pPr>
            <a:r>
              <a:rPr lang="en-US" altLang="en-US" sz="2400" dirty="0">
                <a:latin typeface="Arial" panose="020B0604020202020204" pitchFamily="34" charset="0"/>
              </a:rPr>
              <a:t>Modify the </a:t>
            </a:r>
            <a:r>
              <a:rPr lang="en-US" altLang="en-US" sz="2400" dirty="0" err="1">
                <a:latin typeface="Arial" panose="020B0604020202020204" pitchFamily="34" charset="0"/>
              </a:rPr>
              <a:t>BankAccount</a:t>
            </a:r>
            <a:r>
              <a:rPr lang="en-US" altLang="en-US" sz="2400" dirty="0">
                <a:latin typeface="Arial" panose="020B0604020202020204" pitchFamily="34" charset="0"/>
              </a:rPr>
              <a:t> class such that an IFE (Insufficient Fund Exception) is raised for the above scenario </a:t>
            </a:r>
          </a:p>
          <a:p>
            <a:pPr lvl="1" eaLnBrk="1" hangingPunct="1">
              <a:spcBef>
                <a:spcPct val="70000"/>
              </a:spcBef>
            </a:pPr>
            <a:r>
              <a:rPr lang="en-US" altLang="en-US" sz="2000" dirty="0">
                <a:latin typeface="Arial" panose="020B0604020202020204" pitchFamily="34" charset="0"/>
              </a:rPr>
              <a:t>IFE | User defined exception</a:t>
            </a:r>
          </a:p>
        </p:txBody>
      </p:sp>
    </p:spTree>
    <p:extLst>
      <p:ext uri="{BB962C8B-B14F-4D97-AF65-F5344CB8AC3E}">
        <p14:creationId xmlns:p14="http://schemas.microsoft.com/office/powerpoint/2010/main" val="3106644921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95300" y="189294"/>
            <a:ext cx="8458200" cy="9144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z="4000" dirty="0"/>
              <a:t>Any Questions?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295400"/>
            <a:ext cx="8153400" cy="4876800"/>
          </a:xfrm>
        </p:spPr>
        <p:txBody>
          <a:bodyPr lIns="92075" tIns="46038" rIns="92075" bIns="46038"/>
          <a:lstStyle/>
          <a:p>
            <a:pPr eaLnBrk="1" hangingPunct="1">
              <a:spcBef>
                <a:spcPct val="70000"/>
              </a:spcBef>
            </a:pPr>
            <a:r>
              <a:rPr lang="en-US" altLang="en-US" sz="2400" dirty="0"/>
              <a:t>CMSC204</a:t>
            </a:r>
          </a:p>
          <a:p>
            <a:pPr lvl="1" eaLnBrk="1" hangingPunct="1">
              <a:spcBef>
                <a:spcPct val="70000"/>
              </a:spcBef>
            </a:pPr>
            <a:r>
              <a:rPr lang="en-US" altLang="en-US" sz="2000" dirty="0"/>
              <a:t>Many topics and they are challenging topics</a:t>
            </a:r>
          </a:p>
          <a:p>
            <a:pPr lvl="1" eaLnBrk="1" hangingPunct="1">
              <a:spcBef>
                <a:spcPct val="70000"/>
              </a:spcBef>
            </a:pPr>
            <a:r>
              <a:rPr lang="en-US" altLang="en-US" sz="2000" dirty="0"/>
              <a:t>Transferable &amp; common course</a:t>
            </a:r>
          </a:p>
          <a:p>
            <a:pPr lvl="1" eaLnBrk="1" hangingPunct="1">
              <a:spcBef>
                <a:spcPct val="70000"/>
              </a:spcBef>
            </a:pPr>
            <a:r>
              <a:rPr lang="en-US" altLang="en-US" sz="2000" dirty="0"/>
              <a:t>Your commitment is required</a:t>
            </a:r>
          </a:p>
          <a:p>
            <a:pPr lvl="1" eaLnBrk="1" hangingPunct="1">
              <a:spcBef>
                <a:spcPct val="70000"/>
              </a:spcBef>
            </a:pPr>
            <a:r>
              <a:rPr lang="en-US" altLang="en-US" sz="2000" dirty="0"/>
              <a:t>One and done</a:t>
            </a:r>
          </a:p>
          <a:p>
            <a:pPr lvl="1" eaLnBrk="1" hangingPunct="1">
              <a:spcBef>
                <a:spcPct val="70000"/>
              </a:spcBef>
            </a:pPr>
            <a:r>
              <a:rPr lang="en-US" altLang="en-US" sz="2000" dirty="0"/>
              <a:t>Don’t fall behind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en-US" sz="2400" dirty="0"/>
              <a:t>Looking Ahead | Next Week</a:t>
            </a:r>
          </a:p>
        </p:txBody>
      </p:sp>
    </p:spTree>
    <p:extLst>
      <p:ext uri="{BB962C8B-B14F-4D97-AF65-F5344CB8AC3E}">
        <p14:creationId xmlns:p14="http://schemas.microsoft.com/office/powerpoint/2010/main" val="30117837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90600"/>
            <a:ext cx="7642797" cy="5659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33400" y="76200"/>
            <a:ext cx="6019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4000" dirty="0">
                <a:solidFill>
                  <a:srgbClr val="9A4C25"/>
                </a:solidFill>
                <a:latin typeface="+mj-lt"/>
                <a:ea typeface="+mj-ea"/>
                <a:cs typeface="+mj-cs"/>
              </a:rPr>
              <a:t>Unhandled Exception</a:t>
            </a:r>
            <a:endParaRPr lang="en-US" sz="4000" dirty="0">
              <a:solidFill>
                <a:srgbClr val="9A4C25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228600"/>
            <a:ext cx="7010400" cy="7620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z="4000" dirty="0"/>
              <a:t>Exception Handling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219200"/>
            <a:ext cx="7772400" cy="4953000"/>
          </a:xfrm>
        </p:spPr>
        <p:txBody>
          <a:bodyPr lIns="92075" tIns="46038" rIns="92075" bIns="46038"/>
          <a:lstStyle/>
          <a:p>
            <a:pPr eaLnBrk="1" hangingPunct="1">
              <a:spcBef>
                <a:spcPct val="70000"/>
              </a:spcBef>
            </a:pPr>
            <a:r>
              <a:rPr lang="en-US" altLang="en-US" sz="2400" dirty="0"/>
              <a:t>If an exception is </a:t>
            </a:r>
            <a:r>
              <a:rPr lang="en-US" altLang="en-US" sz="2400" dirty="0">
                <a:solidFill>
                  <a:srgbClr val="DE2C28"/>
                </a:solidFill>
              </a:rPr>
              <a:t>ignored</a:t>
            </a:r>
            <a:r>
              <a:rPr lang="en-US" altLang="en-US" sz="2400" dirty="0"/>
              <a:t> by the program, the program will </a:t>
            </a:r>
            <a:r>
              <a:rPr lang="en-US" altLang="en-US" sz="2400" dirty="0">
                <a:solidFill>
                  <a:srgbClr val="DE2C28"/>
                </a:solidFill>
              </a:rPr>
              <a:t>terminate abnormally</a:t>
            </a:r>
            <a:r>
              <a:rPr lang="en-US" altLang="en-US" sz="2400" dirty="0"/>
              <a:t> and produce a </a:t>
            </a:r>
            <a:r>
              <a:rPr lang="en-US" altLang="en-US" sz="2400" dirty="0">
                <a:solidFill>
                  <a:srgbClr val="DE2C28"/>
                </a:solidFill>
              </a:rPr>
              <a:t>message</a:t>
            </a:r>
            <a:endParaRPr lang="en-US" altLang="en-US" sz="2400" dirty="0"/>
          </a:p>
          <a:p>
            <a:pPr eaLnBrk="1" hangingPunct="1">
              <a:spcBef>
                <a:spcPct val="70000"/>
              </a:spcBef>
            </a:pPr>
            <a:r>
              <a:rPr lang="en-US" altLang="en-US" sz="2400" dirty="0"/>
              <a:t>The message includes a </a:t>
            </a:r>
            <a:r>
              <a:rPr lang="en-US" altLang="en-US" sz="2400" i="1" dirty="0"/>
              <a:t>call </a:t>
            </a:r>
            <a:r>
              <a:rPr lang="en-US" altLang="en-US" sz="2400" i="1" dirty="0">
                <a:solidFill>
                  <a:srgbClr val="DE2C28"/>
                </a:solidFill>
              </a:rPr>
              <a:t>stack trace</a:t>
            </a:r>
            <a:r>
              <a:rPr lang="en-US" altLang="en-US" sz="2400" dirty="0"/>
              <a:t> that:</a:t>
            </a:r>
          </a:p>
          <a:p>
            <a:pPr lvl="1" eaLnBrk="1" hangingPunct="1">
              <a:spcBef>
                <a:spcPct val="70000"/>
              </a:spcBef>
            </a:pPr>
            <a:r>
              <a:rPr lang="en-US" altLang="en-US" sz="2000" dirty="0"/>
              <a:t>indicates the</a:t>
            </a:r>
            <a:r>
              <a:rPr lang="en-US" altLang="en-US" sz="2000" dirty="0">
                <a:solidFill>
                  <a:srgbClr val="DE2C28"/>
                </a:solidFill>
              </a:rPr>
              <a:t> line</a:t>
            </a:r>
            <a:r>
              <a:rPr lang="en-US" altLang="en-US" sz="2000" dirty="0"/>
              <a:t> on which the exception occurred</a:t>
            </a:r>
          </a:p>
          <a:p>
            <a:pPr lvl="1" eaLnBrk="1" hangingPunct="1">
              <a:spcBef>
                <a:spcPct val="70000"/>
              </a:spcBef>
            </a:pPr>
            <a:r>
              <a:rPr lang="en-US" altLang="en-US" sz="2000" dirty="0"/>
              <a:t>shows the </a:t>
            </a:r>
            <a:r>
              <a:rPr lang="en-US" altLang="en-US" sz="2000" dirty="0">
                <a:solidFill>
                  <a:srgbClr val="DE2C28"/>
                </a:solidFill>
              </a:rPr>
              <a:t>method</a:t>
            </a:r>
            <a:r>
              <a:rPr lang="en-US" altLang="en-US" sz="2000" dirty="0"/>
              <a:t> call trail that lead to the attempted execution of the offending line</a:t>
            </a:r>
            <a:endParaRPr lang="en-US" altLang="en-US" sz="2400" dirty="0"/>
          </a:p>
          <a:p>
            <a:pPr eaLnBrk="1" hangingPunct="1">
              <a:spcBef>
                <a:spcPct val="70000"/>
              </a:spcBef>
            </a:pPr>
            <a:r>
              <a:rPr lang="en-US" altLang="en-US" sz="2400" dirty="0"/>
              <a:t>Example on previous slide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en-US" sz="2400" dirty="0"/>
              <a:t>References</a:t>
            </a:r>
          </a:p>
          <a:p>
            <a:pPr lvl="1" eaLnBrk="1" hangingPunct="1">
              <a:spcBef>
                <a:spcPct val="70000"/>
              </a:spcBef>
            </a:pPr>
            <a:r>
              <a:rPr lang="en-US" altLang="en-US" sz="1800" dirty="0">
                <a:hlinkClick r:id="rId3"/>
              </a:rPr>
              <a:t>https://docs.oracle.com/javase/tutorial/essential/exceptions/index.html</a:t>
            </a:r>
            <a:endParaRPr lang="en-US" altLang="en-US" sz="1800" dirty="0"/>
          </a:p>
          <a:p>
            <a:pPr lvl="1" eaLnBrk="1" hangingPunct="1">
              <a:spcBef>
                <a:spcPct val="70000"/>
              </a:spcBef>
            </a:pPr>
            <a:r>
              <a:rPr lang="en-US" altLang="en-US" sz="1800" dirty="0">
                <a:hlinkClick r:id="rId4"/>
              </a:rPr>
              <a:t>https://www.codejava.net/java-core/exception</a:t>
            </a:r>
            <a:endParaRPr lang="en-US" altLang="en-US" sz="1800" dirty="0"/>
          </a:p>
          <a:p>
            <a:pPr lvl="1" eaLnBrk="1" hangingPunct="1">
              <a:spcBef>
                <a:spcPct val="70000"/>
              </a:spcBef>
            </a:pPr>
            <a:endParaRPr lang="en-US" altLang="en-US" sz="2000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8458200" cy="9144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z="4000" dirty="0"/>
              <a:t>Java Exception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8077200" cy="4876800"/>
          </a:xfrm>
        </p:spPr>
        <p:txBody>
          <a:bodyPr lIns="92075" tIns="46038" rIns="92075" bIns="46038"/>
          <a:lstStyle/>
          <a:p>
            <a:pPr eaLnBrk="1" hangingPunct="1">
              <a:spcBef>
                <a:spcPct val="70000"/>
              </a:spcBef>
            </a:pPr>
            <a:r>
              <a:rPr lang="en-US" altLang="en-US" sz="2800" dirty="0"/>
              <a:t>In Java, an </a:t>
            </a:r>
            <a:r>
              <a:rPr lang="en-US" altLang="en-US" sz="2800" i="1" dirty="0"/>
              <a:t>exception</a:t>
            </a:r>
            <a:r>
              <a:rPr lang="en-US" altLang="en-US" sz="2800" dirty="0"/>
              <a:t> (is an object that) describes an </a:t>
            </a:r>
            <a:r>
              <a:rPr lang="en-US" altLang="en-US" sz="2800" dirty="0">
                <a:solidFill>
                  <a:srgbClr val="DE2C28"/>
                </a:solidFill>
              </a:rPr>
              <a:t>unusual or erroneous</a:t>
            </a:r>
            <a:r>
              <a:rPr lang="en-US" altLang="en-US" sz="2800" dirty="0"/>
              <a:t> situation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en-US" sz="2800" dirty="0"/>
              <a:t>Java has a </a:t>
            </a:r>
            <a:r>
              <a:rPr lang="en-US" altLang="en-US" sz="2800" dirty="0">
                <a:solidFill>
                  <a:srgbClr val="DE2C28"/>
                </a:solidFill>
              </a:rPr>
              <a:t>predefined set</a:t>
            </a:r>
            <a:r>
              <a:rPr lang="en-US" altLang="en-US" sz="2800" dirty="0"/>
              <a:t> of exceptions and errors that can occur during execution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en-US" sz="2800" dirty="0"/>
              <a:t>In addition, Java supports user defined (custom) exceptions </a:t>
            </a:r>
          </a:p>
        </p:txBody>
      </p:sp>
    </p:spTree>
    <p:extLst>
      <p:ext uri="{BB962C8B-B14F-4D97-AF65-F5344CB8AC3E}">
        <p14:creationId xmlns:p14="http://schemas.microsoft.com/office/powerpoint/2010/main" val="60990340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A4C25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A4C25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A4C25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A4C25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11-</a:t>
            </a:r>
            <a:fld id="{FD8881C7-C51C-4788-A7CB-74589DD34CB3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03213"/>
            <a:ext cx="8610600" cy="611187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Exception Class Hierarchy </a:t>
            </a:r>
            <a:r>
              <a:rPr lang="en-US" altLang="en-US" sz="2400" dirty="0"/>
              <a:t>(newcircle.com)</a:t>
            </a:r>
          </a:p>
        </p:txBody>
      </p:sp>
      <p:pic>
        <p:nvPicPr>
          <p:cNvPr id="1024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46187"/>
            <a:ext cx="8610600" cy="467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9518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762000" y="1097592"/>
            <a:ext cx="8153399" cy="4662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marL="236538" indent="-236538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693738" indent="-236538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50938" indent="-236538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buFontTx/>
              <a:buChar char="•"/>
            </a:pPr>
            <a:r>
              <a:rPr lang="en-US" altLang="en-US" dirty="0"/>
              <a:t>Checked Exceptions (Handle)</a:t>
            </a:r>
          </a:p>
          <a:p>
            <a:pPr lvl="1">
              <a:spcBef>
                <a:spcPts val="600"/>
              </a:spcBef>
              <a:buFontTx/>
              <a:buChar char="•"/>
            </a:pPr>
            <a:r>
              <a:rPr lang="en-US" altLang="en-US" sz="2000" dirty="0"/>
              <a:t>Compiler checks and you </a:t>
            </a:r>
            <a:r>
              <a:rPr lang="en-US" altLang="en-US" sz="2000" dirty="0">
                <a:solidFill>
                  <a:srgbClr val="DE2C28"/>
                </a:solidFill>
                <a:latin typeface="+mn-lt"/>
                <a:cs typeface="+mn-cs"/>
              </a:rPr>
              <a:t>can’t</a:t>
            </a:r>
            <a:r>
              <a:rPr lang="en-US" altLang="en-US" sz="2000" dirty="0"/>
              <a:t> ignore them </a:t>
            </a:r>
          </a:p>
          <a:p>
            <a:pPr lvl="1">
              <a:spcBef>
                <a:spcPts val="600"/>
              </a:spcBef>
              <a:buFontTx/>
              <a:buChar char="•"/>
            </a:pPr>
            <a:r>
              <a:rPr lang="en-US" altLang="en-US" sz="2000" dirty="0"/>
              <a:t>Majority occur when dealing with input and output </a:t>
            </a:r>
          </a:p>
          <a:p>
            <a:pPr lvl="2">
              <a:spcBef>
                <a:spcPts val="600"/>
              </a:spcBef>
              <a:buFontTx/>
              <a:buChar char="•"/>
            </a:pPr>
            <a:r>
              <a:rPr lang="en-US" altLang="en-US" sz="2000" dirty="0" err="1">
                <a:solidFill>
                  <a:srgbClr val="6E7069"/>
                </a:solidFill>
                <a:latin typeface="Courier New" panose="02070309020205020404" pitchFamily="49" charset="0"/>
              </a:rPr>
              <a:t>IOException</a:t>
            </a:r>
            <a:endParaRPr lang="en-US" altLang="en-US" sz="2000" dirty="0">
              <a:solidFill>
                <a:srgbClr val="0070C0"/>
              </a:solidFill>
            </a:endParaRPr>
          </a:p>
          <a:p>
            <a:pPr>
              <a:spcBef>
                <a:spcPts val="600"/>
              </a:spcBef>
              <a:buFontTx/>
              <a:buChar char="•"/>
            </a:pPr>
            <a:r>
              <a:rPr lang="en-US" altLang="en-US" dirty="0"/>
              <a:t>Unchecked Exceptions (Prevent)</a:t>
            </a:r>
            <a:endParaRPr lang="en-US" altLang="en-US" sz="2800" dirty="0"/>
          </a:p>
          <a:p>
            <a:pPr lvl="1">
              <a:spcBef>
                <a:spcPts val="600"/>
              </a:spcBef>
              <a:buSzPct val="75000"/>
              <a:buFontTx/>
              <a:buChar char="o"/>
            </a:pPr>
            <a:r>
              <a:rPr lang="en-US" altLang="en-US" sz="2000" dirty="0"/>
              <a:t>Extend the class </a:t>
            </a:r>
            <a:r>
              <a:rPr lang="en-US" altLang="en-US" sz="2000" dirty="0" err="1">
                <a:solidFill>
                  <a:srgbClr val="6E7069"/>
                </a:solidFill>
                <a:latin typeface="Courier New" panose="02070309020205020404" pitchFamily="49" charset="0"/>
              </a:rPr>
              <a:t>RuntimeException</a:t>
            </a:r>
            <a:r>
              <a:rPr lang="en-US" altLang="en-US" sz="2000" dirty="0"/>
              <a:t> or </a:t>
            </a:r>
            <a:r>
              <a:rPr lang="en-US" altLang="en-US" sz="2000" dirty="0">
                <a:solidFill>
                  <a:srgbClr val="6E7069"/>
                </a:solidFill>
                <a:latin typeface="Courier New" panose="02070309020205020404" pitchFamily="49" charset="0"/>
              </a:rPr>
              <a:t>Error</a:t>
            </a:r>
            <a:r>
              <a:rPr lang="en-US" altLang="en-US" sz="2000" dirty="0"/>
              <a:t> </a:t>
            </a:r>
          </a:p>
          <a:p>
            <a:pPr lvl="1">
              <a:spcBef>
                <a:spcPts val="600"/>
              </a:spcBef>
              <a:buSzPct val="75000"/>
              <a:buFontTx/>
              <a:buChar char="o"/>
            </a:pPr>
            <a:r>
              <a:rPr lang="en-US" altLang="en-US" sz="2000" dirty="0"/>
              <a:t>Runtime exceptions: </a:t>
            </a:r>
          </a:p>
          <a:p>
            <a:pPr lvl="2">
              <a:spcBef>
                <a:spcPts val="600"/>
              </a:spcBef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sz="2000" dirty="0" err="1">
                <a:solidFill>
                  <a:srgbClr val="6E7069"/>
                </a:solidFill>
                <a:latin typeface="Courier New" panose="02070309020205020404" pitchFamily="49" charset="0"/>
              </a:rPr>
              <a:t>NumberFormatException</a:t>
            </a:r>
            <a:endParaRPr lang="en-US" altLang="en-US" sz="2000" dirty="0">
              <a:solidFill>
                <a:srgbClr val="6E7069"/>
              </a:solidFill>
              <a:latin typeface="Courier New" panose="02070309020205020404" pitchFamily="49" charset="0"/>
            </a:endParaRPr>
          </a:p>
          <a:p>
            <a:pPr lvl="2"/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sz="2000" dirty="0" err="1">
                <a:solidFill>
                  <a:srgbClr val="6E7069"/>
                </a:solidFill>
                <a:latin typeface="Courier New" panose="02070309020205020404" pitchFamily="49" charset="0"/>
              </a:rPr>
              <a:t>IllegalArgumentException</a:t>
            </a: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</a:p>
          <a:p>
            <a:pPr lvl="2"/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sz="2000" dirty="0" err="1">
                <a:solidFill>
                  <a:srgbClr val="6E7069"/>
                </a:solidFill>
                <a:latin typeface="Courier New" panose="02070309020205020404" pitchFamily="49" charset="0"/>
              </a:rPr>
              <a:t>NullPointerException</a:t>
            </a:r>
            <a:r>
              <a:rPr lang="en-US" altLang="en-US" sz="2000" dirty="0"/>
              <a:t> </a:t>
            </a:r>
          </a:p>
          <a:p>
            <a:pPr>
              <a:spcBef>
                <a:spcPts val="600"/>
              </a:spcBef>
              <a:buSzPct val="75000"/>
              <a:buFontTx/>
              <a:buChar char="o"/>
            </a:pPr>
            <a:r>
              <a:rPr lang="en-US" altLang="en-US" dirty="0"/>
              <a:t>Error</a:t>
            </a:r>
            <a:r>
              <a:rPr lang="en-US" altLang="en-US" sz="2000" dirty="0"/>
              <a:t> </a:t>
            </a:r>
          </a:p>
          <a:p>
            <a:pPr lvl="1">
              <a:spcBef>
                <a:spcPts val="600"/>
              </a:spcBef>
              <a:buSzPct val="75000"/>
              <a:buFontTx/>
              <a:buChar char="o"/>
            </a:pPr>
            <a:r>
              <a:rPr lang="en-US" altLang="en-US" sz="2000" dirty="0" err="1">
                <a:solidFill>
                  <a:srgbClr val="6E7069"/>
                </a:solidFill>
                <a:latin typeface="Courier New" panose="02070309020205020404" pitchFamily="49" charset="0"/>
              </a:rPr>
              <a:t>OutOfMemoryError</a:t>
            </a:r>
            <a:endParaRPr lang="en-US" altLang="en-US" sz="2000" dirty="0">
              <a:solidFill>
                <a:srgbClr val="6E7069"/>
              </a:solidFill>
              <a:latin typeface="Courier New" panose="02070309020205020404" pitchFamily="49" charset="0"/>
            </a:endParaRPr>
          </a:p>
        </p:txBody>
      </p:sp>
      <p:sp>
        <p:nvSpPr>
          <p:cNvPr id="40963" name="Text Box 4"/>
          <p:cNvSpPr txBox="1">
            <a:spLocks noChangeArrowheads="1"/>
          </p:cNvSpPr>
          <p:nvPr/>
        </p:nvSpPr>
        <p:spPr bwMode="auto">
          <a:xfrm>
            <a:off x="669098" y="228600"/>
            <a:ext cx="824630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3600" dirty="0">
                <a:solidFill>
                  <a:srgbClr val="9A4C25"/>
                </a:solidFill>
                <a:latin typeface="+mj-lt"/>
                <a:ea typeface="+mj-ea"/>
                <a:cs typeface="+mj-cs"/>
              </a:rPr>
              <a:t>Checked vs. Unchecked Exceptions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4"/>
          <p:cNvSpPr txBox="1">
            <a:spLocks noGrp="1"/>
          </p:cNvSpPr>
          <p:nvPr>
            <p:ph type="title"/>
          </p:nvPr>
        </p:nvSpPr>
        <p:spPr>
          <a:xfrm>
            <a:off x="304800" y="228601"/>
            <a:ext cx="8610600" cy="685800"/>
          </a:xfrm>
          <a:prstGeom prst="rect">
            <a:avLst/>
          </a:prstGeom>
        </p:spPr>
        <p:txBody>
          <a:bodyPr/>
          <a:lstStyle/>
          <a:p>
            <a:r>
              <a:rPr lang="en-US" sz="4000" kern="1200" dirty="0"/>
              <a:t>Checked Exceptions</a:t>
            </a:r>
            <a:endParaRPr sz="4000" kern="1200" dirty="0"/>
          </a:p>
        </p:txBody>
      </p:sp>
      <p:sp>
        <p:nvSpPr>
          <p:cNvPr id="53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294688" cy="5181599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/>
              <a:t>Compiler checks against these exceptions</a:t>
            </a:r>
          </a:p>
          <a:p>
            <a:pPr lvl="1">
              <a:spcBef>
                <a:spcPts val="600"/>
              </a:spcBef>
              <a:buFontTx/>
              <a:buChar char="•"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 dirty="0" err="1"/>
              <a:t>FileNotFoundException</a:t>
            </a:r>
            <a:endParaRPr lang="en-US" sz="2000" dirty="0"/>
          </a:p>
          <a:p>
            <a:pPr lvl="1">
              <a:spcBef>
                <a:spcPts val="600"/>
              </a:spcBef>
              <a:buFontTx/>
              <a:buChar char="•"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 dirty="0" err="1"/>
              <a:t>IOException</a:t>
            </a:r>
            <a:endParaRPr lang="en-US" sz="2000" dirty="0"/>
          </a:p>
          <a:p>
            <a:pPr lvl="1">
              <a:spcBef>
                <a:spcPts val="600"/>
              </a:spcBef>
              <a:buFontTx/>
              <a:buChar char="•"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 dirty="0" err="1"/>
              <a:t>NoSuchMethodException</a:t>
            </a:r>
            <a:endParaRPr lang="en-US" sz="2000" dirty="0"/>
          </a:p>
          <a:p>
            <a:pPr lvl="1">
              <a:spcBef>
                <a:spcPts val="600"/>
              </a:spcBef>
              <a:buFontTx/>
              <a:buChar char="•"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 dirty="0" err="1"/>
              <a:t>WriteAbortedException</a:t>
            </a:r>
            <a:endParaRPr lang="en-US" sz="2000" dirty="0"/>
          </a:p>
          <a:p>
            <a:pPr lvl="1">
              <a:spcBef>
                <a:spcPts val="600"/>
              </a:spcBef>
              <a:buFontTx/>
              <a:buChar char="•"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 dirty="0" err="1"/>
              <a:t>ClassNotFoundException</a:t>
            </a:r>
            <a:endParaRPr lang="en-US" sz="2000" dirty="0"/>
          </a:p>
          <a:p>
            <a:pPr marL="457200" lvl="1" indent="0"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1338129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4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838200"/>
          </a:xfrm>
          <a:prstGeom prst="rect">
            <a:avLst/>
          </a:prstGeom>
        </p:spPr>
        <p:txBody>
          <a:bodyPr/>
          <a:lstStyle/>
          <a:p>
            <a:r>
              <a:rPr lang="en-US" sz="4000" dirty="0"/>
              <a:t>Runtime Exceptions</a:t>
            </a:r>
            <a:endParaRPr sz="4000" dirty="0"/>
          </a:p>
        </p:txBody>
      </p:sp>
      <p:sp>
        <p:nvSpPr>
          <p:cNvPr id="56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305305" y="1143000"/>
            <a:ext cx="8294688" cy="518160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269240" indent="-194310" defTabSz="777240">
              <a:spcBef>
                <a:spcPts val="1200"/>
              </a:spcBef>
              <a:defRPr sz="204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/>
              <a:t>Raise during runtime</a:t>
            </a:r>
          </a:p>
          <a:p>
            <a:pPr marL="669290" lvl="1" indent="-194310" defTabSz="777240">
              <a:spcBef>
                <a:spcPts val="1200"/>
              </a:spcBef>
              <a:defRPr sz="204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 err="1"/>
              <a:t>ArithmeticException</a:t>
            </a:r>
            <a:endParaRPr dirty="0"/>
          </a:p>
          <a:p>
            <a:pPr marL="669290" lvl="1" indent="-194310" defTabSz="777240">
              <a:spcBef>
                <a:spcPts val="1200"/>
              </a:spcBef>
              <a:defRPr sz="204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 err="1"/>
              <a:t>ArrayIndexOutOfBoundsException</a:t>
            </a:r>
            <a:endParaRPr dirty="0"/>
          </a:p>
          <a:p>
            <a:pPr marL="669290" lvl="1" indent="-194310" defTabSz="777240">
              <a:spcBef>
                <a:spcPts val="1200"/>
              </a:spcBef>
              <a:defRPr sz="204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 err="1"/>
              <a:t>ClassCastException</a:t>
            </a:r>
            <a:endParaRPr dirty="0"/>
          </a:p>
          <a:p>
            <a:pPr marL="669290" lvl="1" indent="-194310" defTabSz="777240">
              <a:spcBef>
                <a:spcPts val="1200"/>
              </a:spcBef>
              <a:defRPr sz="204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 err="1"/>
              <a:t>IllegalArgumentException</a:t>
            </a:r>
            <a:endParaRPr dirty="0"/>
          </a:p>
          <a:p>
            <a:pPr marL="669290" lvl="1" indent="-194310" defTabSz="777240">
              <a:spcBef>
                <a:spcPts val="1200"/>
              </a:spcBef>
              <a:defRPr sz="204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 err="1"/>
              <a:t>IllegalStateException</a:t>
            </a:r>
            <a:endParaRPr dirty="0"/>
          </a:p>
          <a:p>
            <a:pPr marL="669290" lvl="1" indent="-194310" defTabSz="777240">
              <a:spcBef>
                <a:spcPts val="1200"/>
              </a:spcBef>
              <a:defRPr sz="204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 err="1"/>
              <a:t>IndexOutOfBoundsException</a:t>
            </a:r>
            <a:endParaRPr dirty="0"/>
          </a:p>
          <a:p>
            <a:pPr marL="669290" lvl="1" indent="-194310" defTabSz="777240">
              <a:spcBef>
                <a:spcPts val="1200"/>
              </a:spcBef>
              <a:defRPr sz="204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 err="1"/>
              <a:t>NoSuchElementException</a:t>
            </a:r>
            <a:endParaRPr dirty="0"/>
          </a:p>
          <a:p>
            <a:pPr marL="669290" lvl="1" indent="-194310" defTabSz="777240">
              <a:spcBef>
                <a:spcPts val="1200"/>
              </a:spcBef>
              <a:defRPr sz="204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 err="1"/>
              <a:t>NullPointerException</a:t>
            </a:r>
            <a:endParaRPr dirty="0"/>
          </a:p>
          <a:p>
            <a:pPr marL="669290" lvl="1" indent="-194310" defTabSz="777240">
              <a:spcBef>
                <a:spcPts val="1200"/>
              </a:spcBef>
              <a:defRPr sz="204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 err="1"/>
              <a:t>StringIndexOutOfBoundsException</a:t>
            </a:r>
            <a:endParaRPr dirty="0"/>
          </a:p>
          <a:p>
            <a:pPr marL="669290" lvl="1" indent="-194310" defTabSz="777240">
              <a:spcBef>
                <a:spcPts val="1200"/>
              </a:spcBef>
              <a:defRPr sz="204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 err="1"/>
              <a:t>UnsupportedOperationException</a:t>
            </a:r>
            <a:endParaRPr lang="en-US" dirty="0"/>
          </a:p>
          <a:p>
            <a:pPr marL="669290" lvl="1" indent="-194310" defTabSz="777240">
              <a:spcBef>
                <a:spcPts val="1200"/>
              </a:spcBef>
              <a:defRPr sz="2040" b="1"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dirty="0"/>
          </a:p>
          <a:p>
            <a:pPr marL="669290" lvl="1" indent="-194310" defTabSz="777240">
              <a:spcBef>
                <a:spcPts val="1200"/>
              </a:spcBef>
              <a:defRPr sz="204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400" dirty="0">
                <a:hlinkClick r:id="rId2"/>
              </a:rPr>
              <a:t>https://docs.oracle.com/javase/8/docs/api/java/lang/RuntimeException.html</a:t>
            </a:r>
            <a:endParaRPr lang="en-US" sz="2400" dirty="0"/>
          </a:p>
          <a:p>
            <a:pPr marL="669290" lvl="1" indent="-194310" defTabSz="777240">
              <a:spcBef>
                <a:spcPts val="1200"/>
              </a:spcBef>
              <a:defRPr sz="2040" b="1">
                <a:latin typeface="Courier New"/>
                <a:ea typeface="Courier New"/>
                <a:cs typeface="Courier New"/>
                <a:sym typeface="Courier New"/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412477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_Gaddis_CntrlStrc">
  <a:themeElements>
    <a:clrScheme name="2_Gaddis_CntrlStr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Gaddis_CntrlStrc">
      <a:majorFont>
        <a:latin typeface="Arial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2_Gaddis_CntrlStr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5397</TotalTime>
  <Words>1856</Words>
  <Application>Microsoft Office PowerPoint</Application>
  <PresentationFormat>On-screen Show (4:3)</PresentationFormat>
  <Paragraphs>306</Paragraphs>
  <Slides>27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41" baseType="lpstr">
      <vt:lpstr>ＭＳ Ｐゴシック</vt:lpstr>
      <vt:lpstr>ＭＳ Ｐゴシック</vt:lpstr>
      <vt:lpstr> Arial</vt:lpstr>
      <vt:lpstr>Arial</vt:lpstr>
      <vt:lpstr>Arial Unicode MS</vt:lpstr>
      <vt:lpstr>Consolas</vt:lpstr>
      <vt:lpstr>Courier New</vt:lpstr>
      <vt:lpstr>Gill Sans MT</vt:lpstr>
      <vt:lpstr>Helvetica</vt:lpstr>
      <vt:lpstr>Menlo</vt:lpstr>
      <vt:lpstr>Times New Roman</vt:lpstr>
      <vt:lpstr>Tw Cen MT</vt:lpstr>
      <vt:lpstr>ヒラギノ角ゴ Pro W3</vt:lpstr>
      <vt:lpstr>2_Gaddis_CntrlStrc</vt:lpstr>
      <vt:lpstr>2.1 | Java Exceptions</vt:lpstr>
      <vt:lpstr>Video Notes</vt:lpstr>
      <vt:lpstr>PowerPoint Presentation</vt:lpstr>
      <vt:lpstr>Exception Handling</vt:lpstr>
      <vt:lpstr>Java Exception</vt:lpstr>
      <vt:lpstr>Exception Class Hierarchy (newcircle.com)</vt:lpstr>
      <vt:lpstr>PowerPoint Presentation</vt:lpstr>
      <vt:lpstr>Checked Exceptions</vt:lpstr>
      <vt:lpstr>Runtime Exceptions</vt:lpstr>
      <vt:lpstr>List of Java Exceptions</vt:lpstr>
      <vt:lpstr>2.2 | Handling Exceptions</vt:lpstr>
      <vt:lpstr>Exception Handling</vt:lpstr>
      <vt:lpstr>PowerPoint Presentation</vt:lpstr>
      <vt:lpstr>PowerPoint Presentation</vt:lpstr>
      <vt:lpstr>The try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2.3 | User Defined Exceptions</vt:lpstr>
      <vt:lpstr>SquareRootException</vt:lpstr>
      <vt:lpstr>Custom Exception Class</vt:lpstr>
      <vt:lpstr>Using Custom Exception </vt:lpstr>
      <vt:lpstr>Excellent Resources</vt:lpstr>
      <vt:lpstr>Activity | IFE</vt:lpstr>
      <vt:lpstr>Any Questions?</vt:lpstr>
    </vt:vector>
  </TitlesOfParts>
  <Manager/>
  <Company>©2016 Pearson Addison-Wesley. All rights reserved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subject>Java Fundamentals</dc:subject>
  <dc:creator>Tony Gaddis</dc:creator>
  <cp:keywords/>
  <dc:description/>
  <cp:lastModifiedBy>Gary Thai</cp:lastModifiedBy>
  <cp:revision>635</cp:revision>
  <cp:lastPrinted>2009-04-22T19:24:48Z</cp:lastPrinted>
  <dcterms:created xsi:type="dcterms:W3CDTF">2003-06-09T20:51:31Z</dcterms:created>
  <dcterms:modified xsi:type="dcterms:W3CDTF">2022-01-22T16:12:29Z</dcterms:modified>
  <cp:category/>
</cp:coreProperties>
</file>