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672" r:id="rId3"/>
    <p:sldMasterId id="2147484073" r:id="rId4"/>
    <p:sldMasterId id="2147484077" r:id="rId5"/>
    <p:sldMasterId id="2147484089" r:id="rId6"/>
  </p:sldMasterIdLst>
  <p:notesMasterIdLst>
    <p:notesMasterId r:id="rId49"/>
  </p:notesMasterIdLst>
  <p:sldIdLst>
    <p:sldId id="607" r:id="rId7"/>
    <p:sldId id="600" r:id="rId8"/>
    <p:sldId id="598" r:id="rId9"/>
    <p:sldId id="577" r:id="rId10"/>
    <p:sldId id="593" r:id="rId11"/>
    <p:sldId id="590" r:id="rId12"/>
    <p:sldId id="508" r:id="rId13"/>
    <p:sldId id="509" r:id="rId14"/>
    <p:sldId id="510" r:id="rId15"/>
    <p:sldId id="601" r:id="rId16"/>
    <p:sldId id="485" r:id="rId17"/>
    <p:sldId id="605" r:id="rId18"/>
    <p:sldId id="511" r:id="rId19"/>
    <p:sldId id="379" r:id="rId20"/>
    <p:sldId id="602" r:id="rId21"/>
    <p:sldId id="478" r:id="rId22"/>
    <p:sldId id="479" r:id="rId23"/>
    <p:sldId id="480" r:id="rId24"/>
    <p:sldId id="553" r:id="rId25"/>
    <p:sldId id="481" r:id="rId26"/>
    <p:sldId id="606" r:id="rId27"/>
    <p:sldId id="383" r:id="rId28"/>
    <p:sldId id="385" r:id="rId29"/>
    <p:sldId id="555" r:id="rId30"/>
    <p:sldId id="496" r:id="rId31"/>
    <p:sldId id="498" r:id="rId32"/>
    <p:sldId id="389" r:id="rId33"/>
    <p:sldId id="391" r:id="rId34"/>
    <p:sldId id="392" r:id="rId35"/>
    <p:sldId id="573" r:id="rId36"/>
    <p:sldId id="609" r:id="rId37"/>
    <p:sldId id="604" r:id="rId38"/>
    <p:sldId id="401" r:id="rId39"/>
    <p:sldId id="402" r:id="rId40"/>
    <p:sldId id="408" r:id="rId41"/>
    <p:sldId id="560" r:id="rId42"/>
    <p:sldId id="409" r:id="rId43"/>
    <p:sldId id="411" r:id="rId44"/>
    <p:sldId id="507" r:id="rId45"/>
    <p:sldId id="416" r:id="rId46"/>
    <p:sldId id="567" r:id="rId47"/>
    <p:sldId id="603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57C1"/>
    <a:srgbClr val="6E706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3" autoAdjust="0"/>
    <p:restoredTop sz="81762" autoAdjust="0"/>
  </p:normalViewPr>
  <p:slideViewPr>
    <p:cSldViewPr>
      <p:cViewPr varScale="1">
        <p:scale>
          <a:sx n="70" d="100"/>
          <a:sy n="70" d="100"/>
        </p:scale>
        <p:origin x="9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Thai" userId="99ce7fbf-a5c7-4db2-8213-2e7f236cf699" providerId="ADAL" clId="{D85F1914-11FC-4031-BB01-8D8D3C577E29}"/>
    <pc:docChg chg="modSld">
      <pc:chgData name="Gary Thai" userId="99ce7fbf-a5c7-4db2-8213-2e7f236cf699" providerId="ADAL" clId="{D85F1914-11FC-4031-BB01-8D8D3C577E29}" dt="2021-05-13T17:37:01.147" v="17" actId="20577"/>
      <pc:docMkLst>
        <pc:docMk/>
      </pc:docMkLst>
      <pc:sldChg chg="modSp">
        <pc:chgData name="Gary Thai" userId="99ce7fbf-a5c7-4db2-8213-2e7f236cf699" providerId="ADAL" clId="{D85F1914-11FC-4031-BB01-8D8D3C577E29}" dt="2021-05-13T17:37:01.147" v="17" actId="20577"/>
        <pc:sldMkLst>
          <pc:docMk/>
          <pc:sldMk cId="779273527" sldId="596"/>
        </pc:sldMkLst>
        <pc:spChg chg="mod">
          <ac:chgData name="Gary Thai" userId="99ce7fbf-a5c7-4db2-8213-2e7f236cf699" providerId="ADAL" clId="{D85F1914-11FC-4031-BB01-8D8D3C577E29}" dt="2021-05-13T17:37:01.147" v="17" actId="20577"/>
          <ac:spMkLst>
            <pc:docMk/>
            <pc:sldMk cId="779273527" sldId="59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A9D42-F814-49E4-9B18-D5A71EEB425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E4BCB-1081-4CAA-96A0-01574451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4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doinjava.com/java/multi-threading/object-vs-class-level-lockin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https://techcommunity.microsoft.com/t5/windows-blog-archive/pushing-the-limits-of-windows-processes-and-threads/ba-p/723824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E4BCB-1081-4CAA-96A0-01574451EA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Concurrency vs. parallel</a:t>
            </a:r>
            <a:r>
              <a:rPr lang="en-US" baseline="0" dirty="0"/>
              <a:t>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E4BCB-1081-4CAA-96A0-01574451EA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Processes</a:t>
            </a:r>
            <a:r>
              <a:rPr lang="en-US" baseline="0" dirty="0"/>
              <a:t> vs. Threads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Concurrency vs. parallel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E4BCB-1081-4CAA-96A0-01574451EA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Process</a:t>
            </a:r>
            <a:r>
              <a:rPr lang="en-US" dirty="0"/>
              <a:t> vs. </a:t>
            </a:r>
            <a:r>
              <a:rPr lang="en-US" b="1" dirty="0"/>
              <a:t>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E4BCB-1081-4CAA-96A0-01574451EA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are we looking at?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are</a:t>
            </a:r>
            <a:r>
              <a:rPr lang="en-US" baseline="0" dirty="0"/>
              <a:t> there gaps?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Why should we consider multi-threading?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7E4BCB-1081-4CAA-96A0-01574451EA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60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Complete</a:t>
            </a:r>
            <a:r>
              <a:rPr lang="en-US" baseline="0" dirty="0"/>
              <a:t> this activity (use the “movie example” as a guide)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Solution is provided; see the in class examples (compressed file)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7E4BCB-1081-4CAA-96A0-01574451EA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480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hlinkClick r:id="rId3"/>
              </a:rPr>
              <a:t>https://docs.oracle.com/javase/tutorial/essential/concurrency/newlocks.html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hlinkClick r:id="rId3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hlinkClick r:id="rId3"/>
              </a:rPr>
              <a:t>https://www.geeksforgeeks.org/reentrant-lock-java/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hlinkClick r:id="rId3"/>
              </a:rPr>
              <a:t>https://www.geeksforgeeks.org/object-level-class-level-lock-java/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hlinkClick r:id="rId3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E4BCB-1081-4CAA-96A0-01574451EA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7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B1EE54E-8996-418B-8910-62EF8CCDDECC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4511AF3-5166-4738-B3C1-F44234ADF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4D748-0E92-478C-A7D8-2A90E9FA3A3D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6A6A-D5B9-464C-AE97-A81E9632A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D7946-A8DB-47F9-B79D-ABD08973DA9A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0B5CD-BD4B-4E13-B79F-679428878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017B2-4FE5-4A72-82FA-AB3FB0478FA9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C4F70-5098-4B79-B96E-6B78BADAC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0136-0CB0-4852-85A2-5FE7CA88A748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B5EF8-7D38-48BC-815E-AB07F3DDF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B1EE54E-8996-418B-8910-62EF8CCDDECC}" type="datetime1">
              <a:rPr lang="en-US">
                <a:solidFill>
                  <a:prstClr val="black"/>
                </a:solidFill>
              </a:rPr>
              <a:pPr>
                <a:defRPr/>
              </a:pPr>
              <a:t>4/18/2022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4511AF3-5166-4738-B3C1-F44234ADF74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9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Data Structures Using Java</a:t>
            </a:r>
          </a:p>
        </p:txBody>
      </p:sp>
    </p:spTree>
    <p:extLst>
      <p:ext uri="{BB962C8B-B14F-4D97-AF65-F5344CB8AC3E}">
        <p14:creationId xmlns:p14="http://schemas.microsoft.com/office/powerpoint/2010/main" val="3601400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88F47C3F-BEE0-403E-A944-4837198A005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>
                <a:cs typeface="+mn-cs"/>
              </a:endParaRP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83C7CF1A-9FD7-4E0C-AAD7-36214E852C7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16083CFD-712E-42E1-A2FE-AE10BF08C3C8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FFEEFC3A-9783-4317-835D-65070FA025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F5347B54-AD14-4D04-B9DA-28004D2199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Liang, Introduction to Java Programming and Data Structures, Twelfth Edition, (c) 2020  Pearson Education, Inc. All rights reserved. 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309C79AD-5D89-4394-BCBF-EB9F7D0DEA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F5F15-9DBF-4B5B-89F6-04D403163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548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93BCD-2AAB-4AC3-8A9C-DEF8996B52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675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92F4D-AC9F-474E-9925-A972B8952D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1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Data Structures Using Java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DC4C-C7CA-4210-A8D3-C2BA902DAE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21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3B4D1-7F56-4E16-8857-981E7CC1A0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94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3AC7A-9BFC-44A3-8D24-6AECABE85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269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DCA86-24D7-460B-B60C-9F7D96DB3E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279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C34CC-64A5-4F3F-B49E-CB29D7442F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604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1DC2C-F8B5-4C0D-9879-2C4A99D9A9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7636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E4787-EDE1-4060-8847-EFF513B128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1131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7FC02-7F1E-45A7-ABDF-752D7EEB97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888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611697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15607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BEA1-E142-4151-8BFF-149B78327069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2D36A-B313-4AC3-9E56-B4E72865F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A1767-5902-4F5E-AAA8-FBB888E89DFE}" type="datetime1">
              <a:rPr lang="en-US">
                <a:solidFill>
                  <a:srgbClr val="000000"/>
                </a:solidFill>
              </a:rPr>
              <a:pPr>
                <a:defRPr/>
              </a:pPr>
              <a:t>4/18/2022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8B4EF-D00B-4ADA-B0D4-444CC4EB00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2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BE92C-16B6-48B4-9D1F-53909BDC4D76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13012-1408-4955-BDB3-11A840DF2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21CE0-0162-4925-AD4F-C5A729FB410F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8658C-523A-4379-8BD0-C9057C2E1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87D37-BFB8-48B0-AF60-F2D1C128F857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78D85-DF67-4856-B8CC-D19A6ADB3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64E6D-313B-47D2-B7D3-4BD3AF3B22AD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5BF5F-6DB3-4CA5-A788-1CF9515F2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05CB6-0D0C-4ADA-858B-33030BD80480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5EDE2-7245-4E9D-89CE-00748318E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665428A7-16E0-416C-ADB0-D3442EECA716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0738257-79B5-443F-9F4B-24001FEFB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55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44144D1C-DCB7-4BE4-8D37-459554A64EF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>
                <a:cs typeface="+mn-cs"/>
              </a:endParaRPr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213033DA-7486-4E94-9713-C98A2C3A84FC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868BCBE7-5112-425D-BA6E-C9E5BB6F80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B2E788F7-308F-4738-BE0F-3CCEC2412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itchFamily="34" charset="0"/>
                <a:cs typeface="+mn-cs"/>
              </a:rPr>
              <a:t>Liang, Introduction to Java Programming and Data Structures, Twelfth Edition, (c) 2020  Pearson Education,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755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909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TaskThreadDemo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67.com/2015/12/difference-between-thread-start-and-run-method-java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parallel-and-concurrent-programming-with-java-1/learn-parallel-programming-bas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medium.com/@brendoncheung/java-multi-threading-series-part-1-84bbd122791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nalpointers.com/post/gentle-introduction-multithreading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livestats.com/google-search-statistic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algn="l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tx2"/>
                </a:solidFill>
                <a:ea typeface="+mj-ea"/>
                <a:cs typeface="+mj-cs"/>
                <a:sym typeface="Times New Roman"/>
              </a:rPr>
              <a:t>Monday, 4/18/22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545" y="1066800"/>
            <a:ext cx="7772400" cy="5410200"/>
          </a:xfrm>
        </p:spPr>
        <p:txBody>
          <a:bodyPr/>
          <a:lstStyle/>
          <a:p>
            <a:r>
              <a:rPr lang="en-US" sz="2400" dirty="0"/>
              <a:t>Any Questions?</a:t>
            </a:r>
          </a:p>
          <a:p>
            <a:pPr lvl="1"/>
            <a:r>
              <a:rPr lang="en-US" sz="2000" dirty="0"/>
              <a:t>Course Registration</a:t>
            </a:r>
          </a:p>
          <a:p>
            <a:r>
              <a:rPr lang="en-US" sz="2400" dirty="0"/>
              <a:t>Concurrency &amp; Multithreading (Module 21)</a:t>
            </a:r>
          </a:p>
          <a:p>
            <a:r>
              <a:rPr lang="en-US" sz="2400" dirty="0"/>
              <a:t>End of Semester is Here</a:t>
            </a:r>
          </a:p>
          <a:p>
            <a:pPr lvl="1"/>
            <a:r>
              <a:rPr lang="en-US" sz="2000" dirty="0"/>
              <a:t>Networking </a:t>
            </a:r>
          </a:p>
          <a:p>
            <a:pPr lvl="1"/>
            <a:r>
              <a:rPr lang="en-US" sz="2000" dirty="0"/>
              <a:t>Other Data Structures </a:t>
            </a:r>
          </a:p>
          <a:p>
            <a:pPr lvl="1"/>
            <a:r>
              <a:rPr lang="en-US" sz="2000" dirty="0"/>
              <a:t>Final Exam</a:t>
            </a:r>
            <a:endParaRPr lang="en-US" dirty="0">
              <a:cs typeface="ＭＳ Ｐゴシック" pitchFamily="-107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9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64DE57-1E87-4F7D-B80B-2CFF17BFEBC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pitchFamily="-107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3048000"/>
            <a:ext cx="8229600" cy="1295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Multi</a:t>
            </a:r>
            <a:r>
              <a:rPr lang="en-US" sz="2800" dirty="0"/>
              <a:t>-threaded</a:t>
            </a:r>
          </a:p>
          <a:p>
            <a:pPr lvl="1" eaLnBrk="1" hangingPunct="1"/>
            <a:r>
              <a:rPr lang="en-US" sz="2000" dirty="0"/>
              <a:t>The Java Virtual Machine executes each thread in the program for a short amount of time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33400" y="6071458"/>
            <a:ext cx="762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This gives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impression of concurrent </a:t>
            </a:r>
            <a:r>
              <a:rPr kumimoji="0" lang="en-US" sz="2000" b="0" i="0" u="none" strike="sng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(parallel)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execution </a:t>
            </a:r>
          </a:p>
        </p:txBody>
      </p:sp>
      <p:pic>
        <p:nvPicPr>
          <p:cNvPr id="10246" name="Picture 6" descr="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9906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0099" y="4400952"/>
            <a:ext cx="5410200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Threads in Single Execution Core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330" y="1371600"/>
            <a:ext cx="1873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Single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Threaded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1171" y="4703425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Mulit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-threaded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1490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90600"/>
            <a:ext cx="75438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When single-threaded program starts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Has 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sole control </a:t>
            </a:r>
            <a:r>
              <a:rPr lang="en-US" sz="2400" dirty="0">
                <a:latin typeface="+mn-lt"/>
              </a:rPr>
              <a:t>of process until it ends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u="sng" dirty="0">
                <a:latin typeface="+mn-lt"/>
              </a:rPr>
              <a:t>May wait</a:t>
            </a:r>
            <a:r>
              <a:rPr lang="en-US" sz="2400" dirty="0">
                <a:latin typeface="+mn-lt"/>
              </a:rPr>
              <a:t> for user input or I/O operation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Why is this bad?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Nothing else occurs in JVM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Possible exception of some “system” threads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"/>
            <a:ext cx="8001000" cy="914400"/>
          </a:xfrm>
          <a:prstGeom prst="rect">
            <a:avLst/>
          </a:prstGeom>
        </p:spPr>
        <p:txBody>
          <a:bodyPr/>
          <a:lstStyle/>
          <a:p>
            <a:pPr defTabSz="457200" eaLnBrk="0" hangingPunct="0"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Single Thread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69963"/>
            <a:ext cx="7620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Use threads to improve the performance or responsiveness of your application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May run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GUI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 for your application in 1 thread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May run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processor-heavy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 tasks in 1 thread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May run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file manipulation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tasks in 1 thread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ＭＳ Ｐゴシック" pitchFamily="-107" charset="-128"/>
              </a:rPr>
              <a:t>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118551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solidFill>
                  <a:srgbClr val="0070C0"/>
                </a:solidFill>
              </a:rPr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3124200"/>
          </a:xfrm>
        </p:spPr>
        <p:txBody>
          <a:bodyPr/>
          <a:lstStyle/>
          <a:p>
            <a:r>
              <a:rPr lang="en-US" sz="2800" dirty="0"/>
              <a:t>Every Java application has at least one</a:t>
            </a:r>
          </a:p>
          <a:p>
            <a:pPr lvl="1"/>
            <a:r>
              <a:rPr lang="en-US" sz="2400" i="1" dirty="0">
                <a:solidFill>
                  <a:srgbClr val="0070C0"/>
                </a:solidFill>
              </a:rPr>
              <a:t>main</a:t>
            </a:r>
            <a:r>
              <a:rPr lang="en-US" sz="2400" dirty="0"/>
              <a:t> thread</a:t>
            </a:r>
          </a:p>
          <a:p>
            <a:pPr lvl="1"/>
            <a:r>
              <a:rPr lang="en-US" sz="2400" dirty="0"/>
              <a:t>This thread has the ability to create </a:t>
            </a:r>
            <a:r>
              <a:rPr lang="en-US" sz="2400" dirty="0">
                <a:solidFill>
                  <a:srgbClr val="0070C0"/>
                </a:solidFill>
              </a:rPr>
              <a:t>additional </a:t>
            </a:r>
            <a:r>
              <a:rPr lang="en-US" sz="2400" dirty="0"/>
              <a:t>threads</a:t>
            </a:r>
          </a:p>
          <a:p>
            <a:r>
              <a:rPr lang="en-US" sz="2800" dirty="0">
                <a:solidFill>
                  <a:srgbClr val="0070C0"/>
                </a:solidFill>
              </a:rPr>
              <a:t>"system" </a:t>
            </a:r>
            <a:r>
              <a:rPr lang="en-US" sz="2800" dirty="0"/>
              <a:t>threads</a:t>
            </a:r>
          </a:p>
          <a:p>
            <a:pPr lvl="1"/>
            <a:r>
              <a:rPr lang="en-US" sz="2400" dirty="0"/>
              <a:t>memory management and signal handling</a:t>
            </a:r>
          </a:p>
          <a:p>
            <a:pPr lvl="1"/>
            <a:r>
              <a:rPr lang="en-US" sz="2400" dirty="0"/>
              <a:t>garbage collection</a:t>
            </a:r>
            <a:endParaRPr lang="en-US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382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n-lt"/>
              </a:rPr>
              <a:t>Operating System </a:t>
            </a:r>
            <a:r>
              <a:rPr lang="en-US" sz="2800" dirty="0">
                <a:latin typeface="+mn-lt"/>
              </a:rPr>
              <a:t>feature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runs each thread for a short amount of time (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time slice</a:t>
            </a:r>
            <a:r>
              <a:rPr lang="en-US" sz="2800" dirty="0">
                <a:latin typeface="+mn-lt"/>
              </a:rPr>
              <a:t>)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Scheduler then activates another thread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There will always be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slight variations </a:t>
            </a:r>
            <a:r>
              <a:rPr lang="en-US" sz="2800" dirty="0">
                <a:latin typeface="+mn-lt"/>
              </a:rPr>
              <a:t>in running times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Especially when calling operating system services (e.g. input and output)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n-lt"/>
              </a:rPr>
              <a:t>No guarantee </a:t>
            </a:r>
            <a:r>
              <a:rPr lang="en-US" sz="2800" dirty="0">
                <a:latin typeface="+mn-lt"/>
              </a:rPr>
              <a:t>about the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order</a:t>
            </a:r>
            <a:r>
              <a:rPr lang="en-US" sz="2800" dirty="0">
                <a:latin typeface="+mn-lt"/>
              </a:rPr>
              <a:t> in which threads are executed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76200"/>
            <a:ext cx="7924800" cy="838200"/>
          </a:xfrm>
          <a:prstGeom prst="rect">
            <a:avLst/>
          </a:prstGeom>
        </p:spPr>
        <p:txBody>
          <a:bodyPr/>
          <a:lstStyle/>
          <a:p>
            <a:pPr defTabSz="457200" eaLnBrk="0" hangingPunct="0"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Thread Scheduler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24800" cy="762000"/>
          </a:xfrm>
        </p:spPr>
        <p:txBody>
          <a:bodyPr/>
          <a:lstStyle/>
          <a:p>
            <a:pPr algn="l"/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Concurrency &amp;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3036"/>
            <a:ext cx="7772400" cy="5410200"/>
          </a:xfrm>
        </p:spPr>
        <p:txBody>
          <a:bodyPr/>
          <a:lstStyle/>
          <a:p>
            <a:pPr marL="400050">
              <a:spcBef>
                <a:spcPct val="50000"/>
              </a:spcBef>
            </a:pPr>
            <a:r>
              <a:rPr lang="en-US" sz="2400" dirty="0"/>
              <a:t>What we need to know</a:t>
            </a:r>
          </a:p>
          <a:p>
            <a:pPr marL="800100" lvl="1">
              <a:spcBef>
                <a:spcPct val="50000"/>
              </a:spcBef>
            </a:pPr>
            <a:r>
              <a:rPr lang="en-US" sz="2000" dirty="0"/>
              <a:t>Implement &amp; terminate threads </a:t>
            </a:r>
          </a:p>
          <a:p>
            <a:pPr marL="800100" lvl="1">
              <a:spcBef>
                <a:spcPct val="50000"/>
              </a:spcBef>
            </a:pPr>
            <a:r>
              <a:rPr lang="en-US" sz="2000" dirty="0"/>
              <a:t>Race conditions and deadlocks </a:t>
            </a:r>
          </a:p>
          <a:p>
            <a:pPr marL="800100" lvl="1">
              <a:spcBef>
                <a:spcPct val="50000"/>
              </a:spcBef>
            </a:pPr>
            <a:r>
              <a:rPr lang="en-US" sz="2000" dirty="0"/>
              <a:t>Avoid corruption of shared objects by using locks and conditions </a:t>
            </a:r>
          </a:p>
        </p:txBody>
      </p:sp>
    </p:spTree>
    <p:extLst>
      <p:ext uri="{BB962C8B-B14F-4D97-AF65-F5344CB8AC3E}">
        <p14:creationId xmlns:p14="http://schemas.microsoft.com/office/powerpoint/2010/main" val="308930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ECBCC7A-8FCE-42CD-BB05-B39A6AC7BF26}" type="slidenum">
              <a:rPr lang="en-US">
                <a:latin typeface="Times New Roman" pitchFamily="18" charset="0"/>
              </a:rPr>
              <a:pPr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457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/>
              <a:t>Create a class that implements the 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</a:rPr>
              <a:t>Runnable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/>
              <a:t>interface 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051711" y="2438400"/>
            <a:ext cx="3810000" cy="1371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public interface Runnable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{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void run();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}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76200"/>
            <a:ext cx="7924800" cy="914400"/>
          </a:xfrm>
          <a:prstGeom prst="rect">
            <a:avLst/>
          </a:prstGeom>
        </p:spPr>
        <p:txBody>
          <a:bodyPr/>
          <a:lstStyle/>
          <a:p>
            <a:pPr defTabSz="457200" eaLnBrk="0" hangingPunct="0"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Running a Thread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FF3CB23-FE4B-45C8-9823-1F5B515741DC}" type="slidenum">
              <a:rPr lang="en-US">
                <a:latin typeface="Times New Roman" pitchFamily="18" charset="0"/>
              </a:rPr>
              <a:pPr/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0772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/>
              <a:t>Place the code for your task into the </a:t>
            </a:r>
            <a:r>
              <a:rPr lang="en-US" sz="2800" dirty="0">
                <a:latin typeface="Courier New" pitchFamily="49" charset="0"/>
              </a:rPr>
              <a:t>run</a:t>
            </a:r>
            <a:r>
              <a:rPr lang="en-US" sz="2800" dirty="0"/>
              <a:t> method of your class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14400" y="2438400"/>
            <a:ext cx="6629400" cy="228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public class </a:t>
            </a:r>
            <a:r>
              <a:rPr lang="en-US" b="1" dirty="0" err="1">
                <a:latin typeface="Courier New" pitchFamily="49" charset="0"/>
              </a:rPr>
              <a:t>MyRunnable</a:t>
            </a:r>
            <a:r>
              <a:rPr lang="en-US" b="1" dirty="0">
                <a:latin typeface="Courier New" pitchFamily="49" charset="0"/>
              </a:rPr>
              <a:t> implements Runnable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{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public void run()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{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// Task statements go here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. . .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}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defTabSz="457200" eaLnBrk="0" hangingPunct="0"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Running a Thread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BDBDADF-54DC-41EF-8742-D035F4D067EE}" type="slidenum">
              <a:rPr lang="en-US">
                <a:latin typeface="Times New Roman" pitchFamily="18" charset="0"/>
              </a:rPr>
              <a:pPr/>
              <a:t>18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24719"/>
            <a:ext cx="8382000" cy="457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/>
              <a:t>Create an object of your subclass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Construct a </a:t>
            </a:r>
            <a:r>
              <a:rPr lang="en-US" sz="2800" dirty="0">
                <a:latin typeface="Courier New" pitchFamily="49" charset="0"/>
              </a:rPr>
              <a:t>Thread </a:t>
            </a:r>
            <a:r>
              <a:rPr lang="en-US" sz="2800" dirty="0"/>
              <a:t>object from the </a:t>
            </a:r>
            <a:r>
              <a:rPr lang="en-US" sz="2800" dirty="0" err="1"/>
              <a:t>runnable</a:t>
            </a:r>
            <a:r>
              <a:rPr lang="en-US" sz="2800" dirty="0"/>
              <a:t> object.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Call the </a:t>
            </a:r>
            <a:r>
              <a:rPr lang="en-US" sz="2800" dirty="0">
                <a:latin typeface="Courier New" pitchFamily="49" charset="0"/>
              </a:rPr>
              <a:t>start</a:t>
            </a:r>
            <a:r>
              <a:rPr lang="en-US" sz="2800" dirty="0"/>
              <a:t> method to start the thread 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143000" y="1600200"/>
            <a:ext cx="4876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Runnable r = new MyRunnable();</a:t>
            </a:r>
            <a:r>
              <a:rPr lang="en-US" b="1">
                <a:solidFill>
                  <a:schemeClr val="folHlink"/>
                </a:solidFill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143000" y="3429000"/>
            <a:ext cx="42672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latin typeface="Courier New" pitchFamily="49" charset="0"/>
              </a:rPr>
              <a:t>Thread t = new Thread(r);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219200" y="4800600"/>
            <a:ext cx="20574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50000"/>
              </a:spcBef>
            </a:pPr>
            <a:r>
              <a:rPr lang="en-US" b="1" dirty="0" err="1">
                <a:latin typeface="Courier New" pitchFamily="49" charset="0"/>
              </a:rPr>
              <a:t>t.start</a:t>
            </a:r>
            <a:r>
              <a:rPr lang="en-US" b="1" dirty="0">
                <a:latin typeface="Courier New" pitchFamily="49" charset="0"/>
              </a:rPr>
              <a:t>();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defTabSz="457200" eaLnBrk="0" hangingPunct="0">
              <a:defRPr/>
            </a:pP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Running a Thread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solidFill>
                  <a:srgbClr val="0070C0"/>
                </a:solidFill>
              </a:rPr>
              <a:t>Movie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724400"/>
          </a:xfrm>
        </p:spPr>
        <p:txBody>
          <a:bodyPr/>
          <a:lstStyle/>
          <a:p>
            <a:r>
              <a:rPr lang="en-US" sz="2800" dirty="0"/>
              <a:t>Have you played a game &amp; watched a movie at the same time? </a:t>
            </a:r>
          </a:p>
          <a:p>
            <a:r>
              <a:rPr lang="en-US" sz="2800" dirty="0"/>
              <a:t>How do we simulate that?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Run the provided Movie-example project</a:t>
            </a:r>
          </a:p>
          <a:p>
            <a:pPr lvl="1"/>
            <a:r>
              <a:rPr lang="en-US" sz="2400" dirty="0"/>
              <a:t>What happens if you don’t use threads?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Expand the code to include another thread (Thread 3)</a:t>
            </a:r>
          </a:p>
        </p:txBody>
      </p:sp>
    </p:spTree>
    <p:extLst>
      <p:ext uri="{BB962C8B-B14F-4D97-AF65-F5344CB8AC3E}">
        <p14:creationId xmlns:p14="http://schemas.microsoft.com/office/powerpoint/2010/main" val="346174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990600" y="2667000"/>
            <a:ext cx="6629400" cy="816042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713231">
              <a:defRPr sz="3432"/>
            </a:pPr>
            <a:r>
              <a:rPr lang="en-US" dirty="0"/>
              <a:t>Module 21 – Multithreading</a:t>
            </a:r>
            <a:endParaRPr baseline="30018" dirty="0"/>
          </a:p>
        </p:txBody>
      </p:sp>
    </p:spTree>
    <p:extLst>
      <p:ext uri="{BB962C8B-B14F-4D97-AF65-F5344CB8AC3E}">
        <p14:creationId xmlns:p14="http://schemas.microsoft.com/office/powerpoint/2010/main" val="339588668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0290A52-0FF8-4E60-93F1-94F47D58AC30}" type="slidenum">
              <a:rPr lang="en-US">
                <a:latin typeface="Times New Roman" pitchFamily="18" charset="0"/>
              </a:rPr>
              <a:pPr/>
              <a:t>20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18436" name="Picture 4" descr="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620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76200"/>
            <a:ext cx="7772400" cy="685800"/>
          </a:xfrm>
          <a:prstGeom prst="rect">
            <a:avLst/>
          </a:prstGeom>
        </p:spPr>
        <p:txBody>
          <a:bodyPr/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Life of a Thread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A78AF5-5BD3-4B4A-BC4D-C878B4CA1F5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7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-107" charset="-128"/>
              <a:cs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28600"/>
            <a:ext cx="7848600" cy="762000"/>
          </a:xfrm>
        </p:spPr>
        <p:txBody>
          <a:bodyPr/>
          <a:lstStyle/>
          <a:p>
            <a:pPr algn="l"/>
            <a:r>
              <a:rPr lang="en-US" altLang="en-US" sz="4000" dirty="0"/>
              <a:t>Learning Activity</a:t>
            </a:r>
            <a:endParaRPr lang="en-US" altLang="en-US" sz="40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445" y="1371600"/>
            <a:ext cx="7848600" cy="3124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Using the </a:t>
            </a:r>
            <a:r>
              <a:rPr lang="en-US" altLang="en-US" sz="2800" dirty="0">
                <a:latin typeface="Courier New" panose="02070309020205020404" pitchFamily="49" charset="0"/>
              </a:rPr>
              <a:t>Runnable</a:t>
            </a:r>
            <a:r>
              <a:rPr lang="en-US" altLang="en-US" sz="2800" dirty="0"/>
              <a:t> Interface to create and launch threads, by creating and running three threads:</a:t>
            </a:r>
          </a:p>
          <a:p>
            <a:pPr lvl="1"/>
            <a:r>
              <a:rPr lang="en-US" altLang="en-US" sz="2400" dirty="0"/>
              <a:t>The first thread prints the letter </a:t>
            </a:r>
            <a:r>
              <a:rPr lang="en-US" altLang="en-US" sz="2400" i="1" dirty="0"/>
              <a:t>a</a:t>
            </a:r>
            <a:r>
              <a:rPr lang="en-US" altLang="en-US" sz="2400" dirty="0"/>
              <a:t> 100 times</a:t>
            </a:r>
          </a:p>
          <a:p>
            <a:pPr lvl="1"/>
            <a:r>
              <a:rPr lang="en-US" altLang="en-US" sz="2400" dirty="0"/>
              <a:t>The second thread prints the letter </a:t>
            </a:r>
            <a:r>
              <a:rPr lang="en-US" altLang="en-US" sz="2400" i="1" dirty="0"/>
              <a:t>b</a:t>
            </a:r>
            <a:r>
              <a:rPr lang="en-US" altLang="en-US" sz="2400" dirty="0"/>
              <a:t> 100 times</a:t>
            </a:r>
          </a:p>
          <a:p>
            <a:pPr lvl="1"/>
            <a:r>
              <a:rPr lang="en-US" altLang="en-US" sz="2400" dirty="0"/>
              <a:t>The third thread prints the integers 1 through 100 </a:t>
            </a:r>
          </a:p>
        </p:txBody>
      </p:sp>
      <p:sp>
        <p:nvSpPr>
          <p:cNvPr id="9221" name="Rectangle 7">
            <a:hlinkClick r:id="rId3"/>
          </p:cNvPr>
          <p:cNvSpPr>
            <a:spLocks noChangeArrowheads="1"/>
          </p:cNvSpPr>
          <p:nvPr/>
        </p:nvSpPr>
        <p:spPr bwMode="auto">
          <a:xfrm>
            <a:off x="5638800" y="5867400"/>
            <a:ext cx="2093913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7" charset="-128"/>
                <a:cs typeface="Arial" panose="020B0604020202020204" pitchFamily="34" charset="0"/>
              </a:rPr>
              <a:t>TaskThreadDemo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-107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113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685800" y="990600"/>
            <a:ext cx="76200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 thread terminates (ends) when its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 dirty="0"/>
              <a:t> method terminates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What if we need to terminate it in the middle?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Do not </a:t>
            </a:r>
            <a:r>
              <a:rPr lang="en-US" sz="2000" dirty="0"/>
              <a:t>terminate a thread using the deprecated </a:t>
            </a:r>
            <a:r>
              <a:rPr lang="en-US" sz="2000" b="1" dirty="0">
                <a:solidFill>
                  <a:srgbClr val="7030A0"/>
                </a:solidFill>
              </a:rPr>
              <a:t>stop method 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Instead, notify a thread that it should terminate: </a:t>
            </a:r>
          </a:p>
          <a:p>
            <a:pPr lvl="1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E7069"/>
                </a:solidFill>
                <a:latin typeface="Courier New" pitchFamily="49" charset="0"/>
              </a:rPr>
              <a:t>t.interrupt</a:t>
            </a:r>
            <a:r>
              <a:rPr lang="en-US" sz="2000" b="1" dirty="0">
                <a:solidFill>
                  <a:srgbClr val="6E7069"/>
                </a:solidFill>
                <a:latin typeface="Courier New" pitchFamily="49" charset="0"/>
              </a:rPr>
              <a:t>();</a:t>
            </a:r>
            <a:r>
              <a:rPr lang="en-US" sz="2000" b="1" dirty="0">
                <a:solidFill>
                  <a:srgbClr val="6E7069"/>
                </a:solidFill>
              </a:rPr>
              <a:t> </a:t>
            </a:r>
            <a:endParaRPr lang="en-US" sz="2000" b="1" dirty="0">
              <a:solidFill>
                <a:srgbClr val="6E7069"/>
              </a:solidFill>
              <a:latin typeface="Courier New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interrupt</a:t>
            </a:r>
            <a:r>
              <a:rPr lang="en-US" sz="2000" dirty="0"/>
              <a:t> does not cause the thread to terminate – it is intended to gets its attention - it sets a </a:t>
            </a:r>
            <a:r>
              <a:rPr lang="en-US" sz="2000" dirty="0" err="1"/>
              <a:t>boolean</a:t>
            </a:r>
            <a:r>
              <a:rPr lang="en-US" sz="2000" dirty="0"/>
              <a:t> variable in the thread data structure.  The usual response is for the thread to terminate itself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defTabSz="457200" eaLnBrk="0" hangingPunct="0"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Terminating Threads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3058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sleep</a:t>
            </a:r>
            <a:r>
              <a:rPr lang="en-US" sz="2400" dirty="0"/>
              <a:t> method throws an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InterruptedException</a:t>
            </a:r>
            <a:r>
              <a:rPr lang="en-US" sz="2400" dirty="0"/>
              <a:t> when a sleeping thread is interrupted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If a </a:t>
            </a:r>
            <a:r>
              <a:rPr lang="en-US" sz="2400" dirty="0">
                <a:solidFill>
                  <a:srgbClr val="7030A0"/>
                </a:solidFill>
              </a:rPr>
              <a:t>sleeping thread </a:t>
            </a:r>
            <a:r>
              <a:rPr lang="en-US" sz="2400" dirty="0"/>
              <a:t>is interrupted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 dirty="0"/>
              <a:t>Catch the exception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 dirty="0"/>
              <a:t>Terminate the thread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Java does not </a:t>
            </a:r>
            <a:r>
              <a:rPr lang="en-US" sz="2400" dirty="0">
                <a:solidFill>
                  <a:srgbClr val="7030A0"/>
                </a:solidFill>
              </a:rPr>
              <a:t>force</a:t>
            </a:r>
            <a:r>
              <a:rPr lang="en-US" sz="2400" dirty="0"/>
              <a:t> a thread to terminate when it is interrupted 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sz="2000" dirty="0"/>
              <a:t>It is entirely up to the thread what it does when it is interrupted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Interrupting is a general mechanism for getting the thread’s </a:t>
            </a:r>
            <a:r>
              <a:rPr lang="en-US" sz="2400" dirty="0">
                <a:solidFill>
                  <a:srgbClr val="7030A0"/>
                </a:solidFill>
              </a:rPr>
              <a:t>attention</a:t>
            </a:r>
            <a:r>
              <a:rPr lang="en-US" sz="2400" dirty="0"/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76200"/>
            <a:ext cx="7924800" cy="685800"/>
          </a:xfrm>
          <a:prstGeom prst="rect">
            <a:avLst/>
          </a:prstGeom>
        </p:spPr>
        <p:txBody>
          <a:bodyPr/>
          <a:lstStyle/>
          <a:p>
            <a:pPr marL="0" marR="0" lvl="0" indent="0" defTabSz="4572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Terminating Threads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Activity | INT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724400"/>
          </a:xfrm>
        </p:spPr>
        <p:txBody>
          <a:bodyPr/>
          <a:lstStyle/>
          <a:p>
            <a:r>
              <a:rPr lang="en-US" sz="2800" dirty="0"/>
              <a:t>Run the provided INT Example</a:t>
            </a:r>
          </a:p>
          <a:p>
            <a:endParaRPr lang="en-US" dirty="0"/>
          </a:p>
          <a:p>
            <a:r>
              <a:rPr lang="en-US" sz="2800" dirty="0">
                <a:solidFill>
                  <a:srgbClr val="002060"/>
                </a:solidFill>
              </a:rPr>
              <a:t>t1.start() vs. t1.run()</a:t>
            </a:r>
          </a:p>
          <a:p>
            <a:pPr lvl="1"/>
            <a:r>
              <a:rPr lang="en-US" sz="2400" dirty="0">
                <a:hlinkClick r:id="rId2"/>
              </a:rPr>
              <a:t>http://www.java67.com/2015/12/difference-between-thread-start-and-run-method-java.html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86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381000" y="1022307"/>
            <a:ext cx="81534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Join method allows one thread to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wait</a:t>
            </a:r>
            <a:r>
              <a:rPr lang="en-US" sz="2400" dirty="0">
                <a:latin typeface="+mn-lt"/>
              </a:rPr>
              <a:t> for the completion of another. If t is a Thread object whose thread is currently executing</a:t>
            </a:r>
          </a:p>
          <a:p>
            <a:r>
              <a:rPr lang="en-US" sz="2400" dirty="0">
                <a:latin typeface="+mn-lt"/>
              </a:rPr>
              <a:t>		</a:t>
            </a:r>
            <a:r>
              <a:rPr lang="en-US" sz="2400" dirty="0" err="1">
                <a:latin typeface="+mn-lt"/>
              </a:rPr>
              <a:t>t.join</a:t>
            </a:r>
            <a:r>
              <a:rPr lang="en-US" sz="2400" dirty="0">
                <a:latin typeface="+mn-lt"/>
              </a:rPr>
              <a:t>(); </a:t>
            </a:r>
          </a:p>
          <a:p>
            <a:pPr marL="625475" lvl="1"/>
            <a:r>
              <a:rPr lang="en-US" sz="2400" dirty="0">
                <a:latin typeface="+mn-lt"/>
              </a:rPr>
              <a:t>causes the current thread to pause execution until </a:t>
            </a:r>
            <a:r>
              <a:rPr lang="en-US" sz="2400" dirty="0" err="1">
                <a:latin typeface="+mn-lt"/>
              </a:rPr>
              <a:t>t's</a:t>
            </a:r>
            <a:r>
              <a:rPr lang="en-US" sz="2400" dirty="0">
                <a:latin typeface="+mn-lt"/>
              </a:rPr>
              <a:t> thread terminates. Overloads of join allow the programmer to specify a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waiting period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However, as with sleep, join is dependent on the OS for timing, so you should not assume that join will wait exactly as long as you specify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Like sleep, join responds to an interrupt by exiting with an </a:t>
            </a:r>
            <a:r>
              <a:rPr lang="en-US" sz="2400" dirty="0" err="1">
                <a:latin typeface="+mn-lt"/>
              </a:rPr>
              <a:t>InterruptedException</a:t>
            </a:r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Join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502100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| Join Example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023610"/>
            <a:ext cx="7772400" cy="457200"/>
          </a:xfrm>
          <a:prstGeom prst="rect">
            <a:avLst/>
          </a:prstGeom>
        </p:spPr>
        <p:txBody>
          <a:bodyPr/>
          <a:lstStyle/>
          <a:p>
            <a:pPr marL="457200" marR="0" lvl="0" indent="-45720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Run provided example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2296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Occurs if the effect of multiple threads on shared data depends on the order in which they are scheduled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It is possible for a thread to reach the end of its time slice in the middle of a statement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It may evaluate the right-hand side of an equation but not be able to store the result until its next turn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Example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000" dirty="0"/>
              <a:t> object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two sets of threads 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Each thread in the first set repeatedly deposits $150 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Each thread in the second set repeatedly withdraws $150</a:t>
            </a:r>
            <a:r>
              <a:rPr lang="en-US" dirty="0"/>
              <a:t>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Race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 Conditions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381000" y="762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eaLnBrk="0" hangingPunct="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 Example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00100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Normally, the program output looks somewhat like this: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Depositing 100.0, new balance is 100.0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Withdrawing 100.0, new balance is 0.0 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Depositing 100.0, new balance is 100.0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Depositing 100.0, new balance is 200.0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Withdrawing 100.0, new balance is 100.0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...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Withdrawing 100.0, new balance is 0.0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But sometimes you may notice messed-up output, like this: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Depositing 100.0Withdrawing 100.0, new balance is 100.0, new balance is -100.0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Run provided RACE-CONDITION-example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571500" y="762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eaLnBrk="0" hangingPunct="0"/>
            <a:r>
              <a:rPr lang="en-US" sz="4000" dirty="0">
                <a:latin typeface="+mj-lt"/>
                <a:cs typeface="ＭＳ Ｐゴシック" pitchFamily="-107" charset="-128"/>
              </a:rPr>
              <a:t>What’s Happening &amp; Why?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80010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itchFamily="-107" charset="0"/>
                <a:ea typeface="+mn-ea"/>
              </a:rPr>
              <a:t>Deposit thread reaches the end of its time slice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itchFamily="-107" charset="0"/>
                <a:ea typeface="+mn-ea"/>
              </a:rPr>
              <a:t>Withdraw thread gains control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itchFamily="-107" charset="0"/>
                <a:ea typeface="+mn-ea"/>
              </a:rPr>
              <a:t>Withdraw thread calls the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  <a:ea typeface="+mn-ea"/>
              </a:rPr>
              <a:t>withdraw</a:t>
            </a:r>
            <a:r>
              <a:rPr lang="en-US" sz="2400" dirty="0">
                <a:latin typeface="Arial" pitchFamily="-107" charset="0"/>
                <a:ea typeface="+mn-ea"/>
              </a:rPr>
              <a:t> method 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itchFamily="-107" charset="0"/>
                <a:ea typeface="+mn-ea"/>
              </a:rPr>
              <a:t>Withdraws $25 from the 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ea typeface="+mn-ea"/>
              </a:rPr>
              <a:t>balance</a:t>
            </a:r>
            <a:r>
              <a:rPr lang="en-US" sz="2000" dirty="0">
                <a:latin typeface="Arial" pitchFamily="-107" charset="0"/>
                <a:ea typeface="+mn-ea"/>
              </a:rPr>
              <a:t>; it is now -$25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itchFamily="-107" charset="0"/>
                <a:ea typeface="+mn-ea"/>
              </a:rPr>
              <a:t>Withdraw thread goes to sleep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Deposit thread regains control and picks up where it left off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Balance is now $25 instead of $0 because the deposit method used the OLD balance </a:t>
            </a:r>
            <a:endParaRPr lang="en-US" sz="2400" dirty="0">
              <a:latin typeface="Arial" pitchFamily="-107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3"/>
          <p:cNvSpPr txBox="1">
            <a:spLocks noChangeArrowheads="1"/>
          </p:cNvSpPr>
          <p:nvPr/>
        </p:nvSpPr>
        <p:spPr bwMode="auto">
          <a:xfrm>
            <a:off x="457200" y="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4572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Resources</a:t>
            </a: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0010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Video | Parallel and Concurrent Programming with Java 1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hlinkClick r:id="rId3"/>
              </a:rPr>
              <a:t>https://www.linkedin.com/learning/parallel-and-concurrent-programming-with-java-1/learn-parallel-programming-basics</a:t>
            </a:r>
            <a:endParaRPr lang="en-US" sz="2000" dirty="0">
              <a:solidFill>
                <a:prstClr val="black"/>
              </a:solidFill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Free access </a:t>
            </a:r>
            <a:r>
              <a:rPr lang="en-US" sz="2000" dirty="0">
                <a:solidFill>
                  <a:prstClr val="black"/>
                </a:solidFill>
              </a:rPr>
              <a:t>with your MC Credential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2. Threads &amp; Processes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Java Multi-Threading Series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  <a:hlinkClick r:id="rId4"/>
              </a:rPr>
              <a:t>https://medium.com/@brendoncheung/java-multi-threading-series-part-1-84bbd1227919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</a:rPr>
              <a:t>Check out Parts 2 &amp; 3 as well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We are here to learn the fundamentals of concurrency and multithreading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483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609600" y="152400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 |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Balance Variable Corruption</a:t>
            </a:r>
          </a:p>
        </p:txBody>
      </p:sp>
      <p:pic>
        <p:nvPicPr>
          <p:cNvPr id="51203" name="Picture 4" descr="corrupting_variab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90600"/>
            <a:ext cx="4953000" cy="571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5556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571500" y="762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ＭＳ Ｐゴシック" pitchFamily="-107" charset="-128"/>
              </a:rPr>
              <a:t>Race Condition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8001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  <a:cs typeface="+mn-cs"/>
              </a:rPr>
              <a:t>Race condition MUST BE anticipated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itchFamily="-107" charset="-128"/>
                <a:cs typeface="+mn-cs"/>
              </a:rPr>
              <a:t>To resolve it  – use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  <a:cs typeface="+mn-cs"/>
              </a:rPr>
              <a:t>lock object </a:t>
            </a:r>
          </a:p>
        </p:txBody>
      </p:sp>
    </p:spTree>
    <p:extLst>
      <p:ext uri="{BB962C8B-B14F-4D97-AF65-F5344CB8AC3E}">
        <p14:creationId xmlns:p14="http://schemas.microsoft.com/office/powerpoint/2010/main" val="1957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auto">
          <a:xfrm>
            <a:off x="304800" y="7620"/>
            <a:ext cx="671703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000" dirty="0">
                <a:latin typeface="+mj-lt"/>
                <a:cs typeface="ＭＳ Ｐゴシック" pitchFamily="-107" charset="-128"/>
              </a:rPr>
              <a:t>Lock Object</a:t>
            </a: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2296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Code that manipulates shared resource is surrounded by calls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unlock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: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</a:b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balanceChangeLock.lock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rker Felt" pitchFamily="-107" charset="0"/>
                <a:ea typeface="ＭＳ Ｐゴシック" pitchFamily="-107" charset="-128"/>
                <a:cs typeface="+mn-cs"/>
              </a:rPr>
              <a:t>Manipulate the shared resource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balanceChangeLock.unlock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When a thread calls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, it owns the lock until it calls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unlock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A thread that calls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while another thread owns the lock is temporarily deactivated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Thread scheduler periodically reactivates thread so it can try to acquire the lock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Eventually, waiting thread can acquire the lock </a:t>
            </a:r>
          </a:p>
        </p:txBody>
      </p:sp>
    </p:spTree>
    <p:extLst>
      <p:ext uri="{BB962C8B-B14F-4D97-AF65-F5344CB8AC3E}">
        <p14:creationId xmlns:p14="http://schemas.microsoft.com/office/powerpoint/2010/main" val="20553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/>
          <p:cNvSpPr txBox="1">
            <a:spLocks noChangeArrowheads="1"/>
          </p:cNvSpPr>
          <p:nvPr/>
        </p:nvSpPr>
        <p:spPr bwMode="auto">
          <a:xfrm>
            <a:off x="381000" y="3810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Lock Object</a:t>
            </a: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8382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Lock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/>
              <a:t>Control threads that manipulate shared resources  </a:t>
            </a:r>
            <a:endParaRPr lang="en-US" sz="2400" dirty="0"/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>
                <a:cs typeface="ＭＳ Ｐゴシック" pitchFamily="-107" charset="-128"/>
              </a:rPr>
              <a:t>Synchronize object access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Lock</a:t>
            </a:r>
            <a:r>
              <a:rPr lang="en-US" sz="2400" dirty="0"/>
              <a:t> interface and several classes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 dirty="0" err="1">
                <a:solidFill>
                  <a:srgbClr val="6E7069"/>
                </a:solidFill>
                <a:latin typeface="Courier New" pitchFamily="49" charset="0"/>
              </a:rPr>
              <a:t>ReentrantLock</a:t>
            </a:r>
            <a:r>
              <a:rPr lang="en-US" sz="2000" i="1" dirty="0"/>
              <a:t>: most commonly used lock class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Object level lock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/>
              <a:t>Controls whether a method can be run for a particular object. For the method to run it must acquire the lock for the object.  Releases the lock when method ends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Class level lock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/>
              <a:t>When a thread has a lock for a class, it is the only thread that can execute any of the calls of methods that require a 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/>
          <p:cNvSpPr txBox="1">
            <a:spLocks noChangeArrowheads="1"/>
          </p:cNvSpPr>
          <p:nvPr/>
        </p:nvSpPr>
        <p:spPr bwMode="auto">
          <a:xfrm>
            <a:off x="381000" y="76200"/>
            <a:ext cx="6629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| Lock Object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236538">
              <a:buFontTx/>
              <a:buChar char="•"/>
            </a:pPr>
            <a:r>
              <a:rPr lang="en-US" sz="2400" dirty="0"/>
              <a:t>Typically, a lock object is added to a class whose methods access shared resources</a:t>
            </a:r>
          </a:p>
          <a:p>
            <a:pPr lvl="1" indent="-236538">
              <a:buFontTx/>
              <a:buChar char="•"/>
            </a:pPr>
            <a:endParaRPr lang="en-US" sz="2400" dirty="0"/>
          </a:p>
          <a:p>
            <a:pPr marL="1135062" lvl="3"/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public class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{ </a:t>
            </a:r>
          </a:p>
          <a:p>
            <a:pPr lvl="3" indent="-236538"/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private Lock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balanceChangeLock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;</a:t>
            </a:r>
          </a:p>
          <a:p>
            <a:pPr lvl="3" indent="-236538"/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public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()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  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balanceChangeLock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= new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ReentrantLock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   ...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}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...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  <a:p>
            <a:pPr marL="220662" lvl="1"/>
            <a:endParaRPr lang="en-US" sz="2400" dirty="0">
              <a:solidFill>
                <a:srgbClr val="0070C0"/>
              </a:solidFill>
            </a:endParaRPr>
          </a:p>
          <a:p>
            <a:pPr lvl="1" indent="-236538">
              <a:buFontTx/>
              <a:buChar char="•"/>
            </a:pPr>
            <a:r>
              <a:rPr lang="en-US" sz="2400" dirty="0"/>
              <a:t>Implement </a:t>
            </a:r>
            <a:r>
              <a:rPr lang="en-US" sz="2400" dirty="0">
                <a:solidFill>
                  <a:srgbClr val="0070C0"/>
                </a:solidFill>
              </a:rPr>
              <a:t>Lock</a:t>
            </a:r>
            <a:r>
              <a:rPr lang="en-US" sz="2400" dirty="0"/>
              <a:t> in </a:t>
            </a:r>
            <a:r>
              <a:rPr lang="en-US" sz="2400" dirty="0" err="1"/>
              <a:t>BankAccount</a:t>
            </a:r>
            <a:r>
              <a:rPr lang="en-US" sz="2400" dirty="0"/>
              <a:t> (class)</a:t>
            </a:r>
            <a:br>
              <a:rPr lang="en-US" sz="2400" dirty="0"/>
            </a:br>
            <a:endParaRPr lang="en-US" dirty="0">
              <a:solidFill>
                <a:srgbClr val="6E7069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304800" y="7620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Question?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153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What happens if we omit the call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</a:rPr>
              <a:t>unlock</a:t>
            </a:r>
            <a:r>
              <a:rPr lang="en-US" sz="2400" dirty="0"/>
              <a:t> at the end of the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</a:rPr>
              <a:t>deposit</a:t>
            </a:r>
            <a:r>
              <a:rPr lang="en-US" sz="2400" dirty="0"/>
              <a:t> method?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304800" y="7620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Answer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1534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What happens if we omit the call 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</a:rPr>
              <a:t>unlock</a:t>
            </a:r>
            <a:r>
              <a:rPr lang="en-US" sz="2800" dirty="0"/>
              <a:t> at the end of the 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</a:rPr>
              <a:t>deposit</a:t>
            </a:r>
            <a:r>
              <a:rPr lang="en-US" sz="2800" dirty="0"/>
              <a:t> method? </a:t>
            </a:r>
          </a:p>
          <a:p>
            <a:pPr marL="800100" lvl="2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When a thread calls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</a:rPr>
              <a:t>deposit</a:t>
            </a:r>
            <a:r>
              <a:rPr lang="en-US" sz="2400" dirty="0"/>
              <a:t>, it continues to own the lock, and any other thread trying to deposit or withdraw money in the same bank account is blocked forever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Deadlock condition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Run DEADLOCK-example</a:t>
            </a:r>
          </a:p>
        </p:txBody>
      </p:sp>
    </p:spTree>
    <p:extLst>
      <p:ext uri="{BB962C8B-B14F-4D97-AF65-F5344CB8AC3E}">
        <p14:creationId xmlns:p14="http://schemas.microsoft.com/office/powerpoint/2010/main" val="388878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3"/>
          <p:cNvSpPr txBox="1">
            <a:spLocks noChangeArrowheads="1"/>
          </p:cNvSpPr>
          <p:nvPr/>
        </p:nvSpPr>
        <p:spPr bwMode="auto">
          <a:xfrm>
            <a:off x="381000" y="3429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Avoiding Deadlocks</a:t>
            </a: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001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A deadlock occurs if no thread can proceed because each thread is waiting for another to do some work first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How can we wait for the balance to grow? 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sz="2000" dirty="0"/>
              <a:t>We can’t simply call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sleep</a:t>
            </a:r>
            <a:r>
              <a:rPr lang="en-US" sz="2000" dirty="0"/>
              <a:t> inside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withdraw</a:t>
            </a:r>
            <a:r>
              <a:rPr lang="en-US" sz="2000" dirty="0"/>
              <a:t> method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In particular, no other thread can successfully execute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deposit</a:t>
            </a:r>
            <a:r>
              <a:rPr lang="en-US" sz="2400" dirty="0"/>
              <a:t>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Other threads will call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deposit</a:t>
            </a:r>
            <a:r>
              <a:rPr lang="en-US" sz="2400" dirty="0"/>
              <a:t>, but will be blocked until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withdraw</a:t>
            </a:r>
            <a:r>
              <a:rPr lang="en-US" sz="2400" dirty="0"/>
              <a:t> exits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But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withdraw</a:t>
            </a:r>
            <a:r>
              <a:rPr lang="en-US" sz="2400" dirty="0"/>
              <a:t> doesn’t exit until it has funds available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304800" y="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Condition Objects</a:t>
            </a: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1534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To overcome problem, use a condition object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Condition objects allow a thread to temporarily release a lock, and to regain the lock at a later time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Each condition object belongs to a specific lock object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Run RESOLVED-DEADLOCK-example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4648200" cy="525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38100"/>
            <a:ext cx="723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solidFill>
                  <a:schemeClr val="tx2"/>
                </a:solidFill>
                <a:ea typeface="+mj-ea"/>
                <a:cs typeface="+mj-cs"/>
              </a:rP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410200"/>
          </a:xfrm>
        </p:spPr>
        <p:txBody>
          <a:bodyPr/>
          <a:lstStyle/>
          <a:p>
            <a:pPr marL="285750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+mn-cs"/>
              </a:rPr>
              <a:t>Concurrency | Oracle | The Java Tutorials</a:t>
            </a:r>
          </a:p>
          <a:p>
            <a:pPr marL="685800" lvl="1">
              <a:spcBef>
                <a:spcPct val="50000"/>
              </a:spcBef>
            </a:pPr>
            <a:r>
              <a:rPr lang="en-US" sz="2000" dirty="0"/>
              <a:t>https://docs.oracle.com/javase/tutorial/essential/concurrency/index.html </a:t>
            </a:r>
            <a:endParaRPr lang="en-US" sz="2400" dirty="0"/>
          </a:p>
          <a:p>
            <a:pPr marL="285750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+mn-cs"/>
              </a:rPr>
              <a:t>A gentle introduction to multithreading</a:t>
            </a:r>
          </a:p>
          <a:p>
            <a:pPr marL="685800" lvl="1">
              <a:spcBef>
                <a:spcPct val="50000"/>
              </a:spcBef>
            </a:pPr>
            <a:r>
              <a:rPr lang="en-US" sz="2000" dirty="0">
                <a:hlinkClick r:id="rId2"/>
              </a:rPr>
              <a:t>https://www.internalpointers.com/post/gentle-introduction-multithreading</a:t>
            </a:r>
            <a:endParaRPr lang="en-US" sz="2000" dirty="0"/>
          </a:p>
          <a:p>
            <a:pPr marL="685800" lvl="1">
              <a:spcBef>
                <a:spcPct val="50000"/>
              </a:spcBef>
            </a:pPr>
            <a:endParaRPr lang="en-US" sz="2000" dirty="0"/>
          </a:p>
          <a:p>
            <a:pPr marL="400050"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+mn-cs"/>
              </a:rPr>
              <a:t>Information in these slides was taken from –  </a:t>
            </a:r>
          </a:p>
          <a:p>
            <a:pPr marL="800100" lvl="1"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Liang, Introduction to Programming &amp; Data Structures</a:t>
            </a:r>
          </a:p>
          <a:p>
            <a:pPr marL="800100" lvl="1"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The Java Tutorials from Oracle</a:t>
            </a:r>
          </a:p>
          <a:p>
            <a:pPr marL="400050" lvl="1" indent="0">
              <a:spcBef>
                <a:spcPct val="500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2744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3"/>
          <p:cNvSpPr txBox="1">
            <a:spLocks noChangeArrowheads="1"/>
          </p:cNvSpPr>
          <p:nvPr/>
        </p:nvSpPr>
        <p:spPr bwMode="auto">
          <a:xfrm>
            <a:off x="457200" y="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Question?</a:t>
            </a: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What is the essential difference between calling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sleep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await</a:t>
            </a:r>
            <a:r>
              <a:rPr lang="en-US" sz="2400" dirty="0"/>
              <a:t>?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3"/>
          <p:cNvSpPr txBox="1">
            <a:spLocks noChangeArrowheads="1"/>
          </p:cNvSpPr>
          <p:nvPr/>
        </p:nvSpPr>
        <p:spPr bwMode="auto">
          <a:xfrm>
            <a:off x="457200" y="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Calibri"/>
                <a:cs typeface="ＭＳ Ｐゴシック" pitchFamily="-107" charset="-128"/>
              </a:rPr>
              <a:t>Answer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001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What is the essential difference between calling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sleep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await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?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Answer: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A sleeping thread is reactivated when the sleep delay has passed. A waiting thread is only reactivated if another thread has called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signalAll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signal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735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3"/>
          <p:cNvSpPr txBox="1">
            <a:spLocks noChangeArrowheads="1"/>
          </p:cNvSpPr>
          <p:nvPr/>
        </p:nvSpPr>
        <p:spPr bwMode="auto">
          <a:xfrm>
            <a:off x="457200" y="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ＭＳ Ｐゴシック" pitchFamily="-107" charset="-128"/>
              </a:rPr>
              <a:t>Activity | Concert Tickets</a:t>
            </a: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001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Specifications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Seller – 500 Available Tickets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3+ Batches of 250 users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Come 1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Serve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Each User to Receive Individual Ticket (Number) 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024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24800" cy="685800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solidFill>
                  <a:schemeClr val="tx2"/>
                </a:solidFill>
                <a:ea typeface="+mj-ea"/>
                <a:cs typeface="+mj-cs"/>
              </a:rPr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772400" cy="5257800"/>
          </a:xfrm>
        </p:spPr>
        <p:txBody>
          <a:bodyPr/>
          <a:lstStyle/>
          <a:p>
            <a:r>
              <a:rPr lang="en-US" sz="2800" dirty="0"/>
              <a:t>Service 2+ customers at the same time</a:t>
            </a:r>
          </a:p>
          <a:p>
            <a:r>
              <a:rPr lang="en-US" sz="2800" dirty="0"/>
              <a:t>Surf the Web &amp; listen to music (simultaneously)</a:t>
            </a:r>
          </a:p>
          <a:p>
            <a:r>
              <a:rPr lang="en-US" sz="2800" dirty="0"/>
              <a:t>Windows Task Manager (Microsoft Windows)</a:t>
            </a:r>
          </a:p>
          <a:p>
            <a:pPr lvl="1"/>
            <a:r>
              <a:rPr lang="en-US" sz="2400" dirty="0"/>
              <a:t>What’s running on your computer right now?</a:t>
            </a:r>
          </a:p>
          <a:p>
            <a:endParaRPr lang="en-US" sz="2800" dirty="0"/>
          </a:p>
          <a:p>
            <a:r>
              <a:rPr lang="en-US" sz="2800" dirty="0"/>
              <a:t>Google now processes over _____ search queries every second on average </a:t>
            </a:r>
          </a:p>
          <a:p>
            <a:pPr lvl="1"/>
            <a:r>
              <a:rPr lang="en-US" sz="2400" dirty="0">
                <a:hlinkClick r:id="rId3"/>
              </a:rPr>
              <a:t>www.internetlivestats.com/google-search-statistics/</a:t>
            </a:r>
            <a:endParaRPr lang="en-US" sz="24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806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674FA3-4237-4F5E-9107-238ED08DE7C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pPr algn="l"/>
            <a:r>
              <a:rPr lang="en-US" altLang="en-US" sz="4000" dirty="0"/>
              <a:t>Threads Concept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990600" y="1371600"/>
            <a:ext cx="16764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Multiple threads on multiple CPUs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914400" y="3429000"/>
            <a:ext cx="19050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Multiple threads sharing a single CPU</a:t>
            </a:r>
          </a:p>
        </p:txBody>
      </p:sp>
      <p:pic>
        <p:nvPicPr>
          <p:cNvPr id="615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1600"/>
            <a:ext cx="44100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15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81400"/>
            <a:ext cx="43719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00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914400"/>
            <a:ext cx="83058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Computer system has many active </a:t>
            </a:r>
            <a:r>
              <a:rPr lang="en-US" sz="2800" dirty="0">
                <a:solidFill>
                  <a:srgbClr val="7030A0"/>
                </a:solidFill>
                <a:latin typeface="+mj-lt"/>
              </a:rPr>
              <a:t>processes </a:t>
            </a:r>
            <a:r>
              <a:rPr lang="en-US" sz="2800" dirty="0">
                <a:latin typeface="+mj-lt"/>
              </a:rPr>
              <a:t>&amp; </a:t>
            </a:r>
            <a:r>
              <a:rPr lang="en-US" sz="2800" dirty="0">
                <a:solidFill>
                  <a:srgbClr val="7030A0"/>
                </a:solidFill>
                <a:latin typeface="+mj-lt"/>
              </a:rPr>
              <a:t>threads</a:t>
            </a:r>
            <a:endParaRPr lang="en-US" sz="2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+mj-lt"/>
              </a:rPr>
              <a:t>Single</a:t>
            </a:r>
            <a:r>
              <a:rPr lang="en-US" sz="2800" dirty="0">
                <a:latin typeface="+mj-lt"/>
              </a:rPr>
              <a:t> execution </a:t>
            </a:r>
            <a:r>
              <a:rPr lang="en-US" sz="2800" dirty="0">
                <a:solidFill>
                  <a:srgbClr val="7030A0"/>
                </a:solidFill>
                <a:latin typeface="+mj-lt"/>
              </a:rPr>
              <a:t>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+mj-lt"/>
              </a:rPr>
              <a:t>One </a:t>
            </a:r>
            <a:r>
              <a:rPr lang="en-US" sz="2400" dirty="0">
                <a:latin typeface="+mj-lt"/>
              </a:rPr>
              <a:t>thread executing at any given moment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Processing time for a single core is shared (among processes &amp; threads)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processors or multiple execution cores</a:t>
            </a:r>
            <a:endParaRPr lang="en-US" sz="24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Enhances a system's capacity for concurrent execution of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In Java, mostly concerned with threads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Most implementations of the Java virtual machine run as a </a:t>
            </a:r>
            <a:r>
              <a:rPr lang="en-US" sz="2400" b="1" dirty="0">
                <a:solidFill>
                  <a:srgbClr val="7030A0"/>
                </a:solidFill>
                <a:latin typeface="+mj-lt"/>
              </a:rPr>
              <a:t>single process</a:t>
            </a:r>
          </a:p>
          <a:p>
            <a:pPr lvl="1"/>
            <a:endParaRPr lang="en-US" sz="2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152400"/>
            <a:ext cx="8001000" cy="685800"/>
          </a:xfrm>
          <a:prstGeom prst="rect">
            <a:avLst/>
          </a:prstGeom>
        </p:spPr>
        <p:txBody>
          <a:bodyPr/>
          <a:lstStyle/>
          <a:p>
            <a:pPr marL="0" marR="0" lvl="0" indent="0" defTabSz="4572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Processes &amp; Threads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15300" cy="762000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solidFill>
                  <a:schemeClr val="tx2"/>
                </a:solidFill>
                <a:ea typeface="+mj-ea"/>
                <a:cs typeface="+mj-cs"/>
              </a:rPr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562600"/>
          </a:xfrm>
        </p:spPr>
        <p:txBody>
          <a:bodyPr/>
          <a:lstStyle/>
          <a:p>
            <a:r>
              <a:rPr lang="en-US" sz="2800" dirty="0"/>
              <a:t>Self-contained </a:t>
            </a:r>
            <a:r>
              <a:rPr lang="en-US" sz="2800" dirty="0">
                <a:solidFill>
                  <a:srgbClr val="7030A0"/>
                </a:solidFill>
              </a:rPr>
              <a:t>execution</a:t>
            </a:r>
            <a:r>
              <a:rPr lang="en-US" sz="2800" dirty="0"/>
              <a:t> environment </a:t>
            </a:r>
          </a:p>
          <a:p>
            <a:pPr lvl="1"/>
            <a:r>
              <a:rPr lang="en-US" sz="2400" dirty="0"/>
              <a:t>Has a complete, private set of basic run-time resources</a:t>
            </a:r>
          </a:p>
          <a:p>
            <a:pPr lvl="2"/>
            <a:r>
              <a:rPr lang="en-US" sz="2000" dirty="0"/>
              <a:t>Has its own </a:t>
            </a:r>
            <a:r>
              <a:rPr lang="en-US" sz="2000" dirty="0">
                <a:solidFill>
                  <a:srgbClr val="7030A0"/>
                </a:solidFill>
              </a:rPr>
              <a:t>memory</a:t>
            </a:r>
            <a:r>
              <a:rPr lang="en-US" sz="2000" dirty="0"/>
              <a:t> space</a:t>
            </a:r>
          </a:p>
          <a:p>
            <a:r>
              <a:rPr lang="en-US" sz="2800" dirty="0"/>
              <a:t>Many (most) applications are a set of </a:t>
            </a:r>
            <a:r>
              <a:rPr lang="en-US" sz="2800" dirty="0">
                <a:solidFill>
                  <a:srgbClr val="7030A0"/>
                </a:solidFill>
              </a:rPr>
              <a:t>cooperating processes </a:t>
            </a:r>
          </a:p>
          <a:p>
            <a:pPr lvl="1"/>
            <a:r>
              <a:rPr lang="en-US" sz="2400" dirty="0"/>
              <a:t>most operating systems support </a:t>
            </a:r>
            <a:r>
              <a:rPr lang="en-US" sz="2400" i="1" dirty="0"/>
              <a:t>Inter Process Communication</a:t>
            </a:r>
            <a:r>
              <a:rPr lang="en-US" sz="2400" dirty="0"/>
              <a:t> (IPC) resources, such as </a:t>
            </a:r>
            <a:r>
              <a:rPr lang="en-US" sz="2400" dirty="0">
                <a:solidFill>
                  <a:srgbClr val="7030A0"/>
                </a:solidFill>
              </a:rPr>
              <a:t>pipes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7030A0"/>
                </a:solidFill>
              </a:rPr>
              <a:t>sockets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IPC is used for communication between processes on the same system, and processes on different systems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153400" cy="762000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solidFill>
                  <a:schemeClr val="tx2"/>
                </a:solidFill>
                <a:ea typeface="+mj-ea"/>
                <a:cs typeface="+mj-cs"/>
              </a:rPr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4724400"/>
          </a:xfrm>
        </p:spPr>
        <p:txBody>
          <a:bodyPr/>
          <a:lstStyle/>
          <a:p>
            <a:r>
              <a:rPr lang="en-US" sz="2800" dirty="0"/>
              <a:t>Also known as </a:t>
            </a:r>
            <a:r>
              <a:rPr lang="en-US" sz="2800" i="1" dirty="0">
                <a:solidFill>
                  <a:srgbClr val="0070C0"/>
                </a:solidFill>
              </a:rPr>
              <a:t>lightweight processes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</a:p>
          <a:p>
            <a:r>
              <a:rPr lang="en-US" sz="2800" dirty="0"/>
              <a:t>Threads </a:t>
            </a:r>
            <a:r>
              <a:rPr lang="en-US" sz="2800" dirty="0">
                <a:solidFill>
                  <a:srgbClr val="0070C0"/>
                </a:solidFill>
              </a:rPr>
              <a:t>exist within </a:t>
            </a:r>
            <a:r>
              <a:rPr lang="en-US" sz="2800" dirty="0"/>
              <a:t>a process</a:t>
            </a:r>
          </a:p>
          <a:p>
            <a:pPr lvl="1"/>
            <a:r>
              <a:rPr lang="en-US" sz="2400" dirty="0"/>
              <a:t>every process has at least one</a:t>
            </a:r>
          </a:p>
          <a:p>
            <a:pPr lvl="1"/>
            <a:r>
              <a:rPr lang="en-US" sz="2400" dirty="0"/>
              <a:t>a new thread </a:t>
            </a:r>
            <a:r>
              <a:rPr lang="en-US" sz="2400" dirty="0">
                <a:solidFill>
                  <a:srgbClr val="0070C0"/>
                </a:solidFill>
              </a:rPr>
              <a:t>requires fewer resources </a:t>
            </a:r>
            <a:r>
              <a:rPr lang="en-US" sz="2400" dirty="0"/>
              <a:t>than a process</a:t>
            </a:r>
          </a:p>
          <a:p>
            <a:r>
              <a:rPr lang="en-US" sz="2800" dirty="0"/>
              <a:t>Threads </a:t>
            </a:r>
            <a:r>
              <a:rPr lang="en-US" sz="2800" dirty="0">
                <a:solidFill>
                  <a:srgbClr val="0070C0"/>
                </a:solidFill>
              </a:rPr>
              <a:t>share</a:t>
            </a:r>
            <a:r>
              <a:rPr lang="en-US" sz="2800" dirty="0"/>
              <a:t> the process's </a:t>
            </a:r>
            <a:r>
              <a:rPr lang="en-US" sz="2800" dirty="0">
                <a:solidFill>
                  <a:srgbClr val="0070C0"/>
                </a:solidFill>
              </a:rPr>
              <a:t>resources</a:t>
            </a:r>
          </a:p>
          <a:p>
            <a:pPr lvl="1"/>
            <a:r>
              <a:rPr lang="en-US" sz="2400" dirty="0"/>
              <a:t>memory and open files </a:t>
            </a:r>
            <a:endParaRPr lang="en-US" sz="32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elf Che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12199</TotalTime>
  <Words>2032</Words>
  <Application>Microsoft Office PowerPoint</Application>
  <PresentationFormat>On-screen Show (4:3)</PresentationFormat>
  <Paragraphs>273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ＭＳ Ｐゴシック</vt:lpstr>
      <vt:lpstr>Arial</vt:lpstr>
      <vt:lpstr>Book Antiqua</vt:lpstr>
      <vt:lpstr>Calibri</vt:lpstr>
      <vt:lpstr>Courier New</vt:lpstr>
      <vt:lpstr>Marker Felt</vt:lpstr>
      <vt:lpstr>Monotype Sorts</vt:lpstr>
      <vt:lpstr>Times New Roman</vt:lpstr>
      <vt:lpstr>Verdana</vt:lpstr>
      <vt:lpstr>Office Theme</vt:lpstr>
      <vt:lpstr>1_Office Theme</vt:lpstr>
      <vt:lpstr>Self Check</vt:lpstr>
      <vt:lpstr>2_Office Theme</vt:lpstr>
      <vt:lpstr>International</vt:lpstr>
      <vt:lpstr>508 Lecture</vt:lpstr>
      <vt:lpstr>Monday, 4/18/22</vt:lpstr>
      <vt:lpstr>Module 21 – Multithreading</vt:lpstr>
      <vt:lpstr>PowerPoint Presentation</vt:lpstr>
      <vt:lpstr>Additional Resources</vt:lpstr>
      <vt:lpstr>Concurrency</vt:lpstr>
      <vt:lpstr>Threads Concept</vt:lpstr>
      <vt:lpstr>PowerPoint Presentation</vt:lpstr>
      <vt:lpstr>Processes</vt:lpstr>
      <vt:lpstr>Threads</vt:lpstr>
      <vt:lpstr>PowerPoint Presentation</vt:lpstr>
      <vt:lpstr>PowerPoint Presentation</vt:lpstr>
      <vt:lpstr>PowerPoint Presentation</vt:lpstr>
      <vt:lpstr>Threads</vt:lpstr>
      <vt:lpstr>PowerPoint Presentation</vt:lpstr>
      <vt:lpstr>Concurrency &amp; Multithreading</vt:lpstr>
      <vt:lpstr>PowerPoint Presentation</vt:lpstr>
      <vt:lpstr>PowerPoint Presentation</vt:lpstr>
      <vt:lpstr>PowerPoint Presentation</vt:lpstr>
      <vt:lpstr>Movie Example</vt:lpstr>
      <vt:lpstr>PowerPoint Presentation</vt:lpstr>
      <vt:lpstr>Learning Activity</vt:lpstr>
      <vt:lpstr>PowerPoint Presentation</vt:lpstr>
      <vt:lpstr>PowerPoint Presentation</vt:lpstr>
      <vt:lpstr>Activity | INT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Gary Thai</cp:lastModifiedBy>
  <cp:revision>526</cp:revision>
  <dcterms:created xsi:type="dcterms:W3CDTF">2009-11-15T12:33:48Z</dcterms:created>
  <dcterms:modified xsi:type="dcterms:W3CDTF">2022-04-18T14:48:27Z</dcterms:modified>
</cp:coreProperties>
</file>