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818" r:id="rId2"/>
    <p:sldMasterId id="2147483823" r:id="rId3"/>
    <p:sldMasterId id="2147483828" r:id="rId4"/>
  </p:sldMasterIdLst>
  <p:notesMasterIdLst>
    <p:notesMasterId r:id="rId19"/>
  </p:notesMasterIdLst>
  <p:sldIdLst>
    <p:sldId id="374" r:id="rId5"/>
    <p:sldId id="439" r:id="rId6"/>
    <p:sldId id="440" r:id="rId7"/>
    <p:sldId id="256" r:id="rId8"/>
    <p:sldId id="376" r:id="rId9"/>
    <p:sldId id="285" r:id="rId10"/>
    <p:sldId id="437" r:id="rId11"/>
    <p:sldId id="283" r:id="rId12"/>
    <p:sldId id="436" r:id="rId13"/>
    <p:sldId id="258" r:id="rId14"/>
    <p:sldId id="415" r:id="rId15"/>
    <p:sldId id="408" r:id="rId16"/>
    <p:sldId id="438" r:id="rId17"/>
    <p:sldId id="399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6" autoAdjust="0"/>
    <p:restoredTop sz="81833" autoAdjust="0"/>
  </p:normalViewPr>
  <p:slideViewPr>
    <p:cSldViewPr snapToGrid="0" snapToObjects="1">
      <p:cViewPr varScale="1">
        <p:scale>
          <a:sx n="75" d="100"/>
          <a:sy n="75" d="100"/>
        </p:scale>
        <p:origin x="5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0243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is-a-graph-data-structu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-107" charset="-128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39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What’s wrong</a:t>
            </a:r>
          </a:p>
        </p:txBody>
      </p:sp>
    </p:spTree>
    <p:extLst>
      <p:ext uri="{BB962C8B-B14F-4D97-AF65-F5344CB8AC3E}">
        <p14:creationId xmlns:p14="http://schemas.microsoft.com/office/powerpoint/2010/main" val="385840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1, 2, 3, 4 &amp; 5 are “names” of vertices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 (of vertices) + 2-D</a:t>
            </a:r>
            <a:r>
              <a:rPr lang="en-US" baseline="0" dirty="0"/>
              <a:t> array (“edge”)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What’s the point with “</a:t>
            </a:r>
            <a:r>
              <a:rPr lang="en-US" b="1" baseline="0" dirty="0"/>
              <a:t>adjacency</a:t>
            </a:r>
            <a:r>
              <a:rPr lang="en-US" baseline="0" dirty="0"/>
              <a:t>” matrix or list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What are </a:t>
            </a:r>
            <a:r>
              <a:rPr lang="en-US" dirty="0"/>
              <a:t>the 26,600, 1000, 44 and 300?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b="1" dirty="0"/>
              <a:t>adjacency</a:t>
            </a:r>
            <a:r>
              <a:rPr lang="en-US" b="1" baseline="0" dirty="0"/>
              <a:t> matrix </a:t>
            </a:r>
            <a:r>
              <a:rPr lang="en-US" baseline="0" dirty="0"/>
              <a:t>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3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  <a:r>
              <a:rPr lang="en-US" baseline="0" dirty="0"/>
              <a:t> </a:t>
            </a:r>
            <a:r>
              <a:rPr lang="en-US" b="1" baseline="0" dirty="0"/>
              <a:t>0</a:t>
            </a:r>
            <a:r>
              <a:rPr lang="en-US" baseline="0" dirty="0"/>
              <a:t>, I can go to </a:t>
            </a:r>
            <a:r>
              <a:rPr lang="en-US" b="1" baseline="0" dirty="0"/>
              <a:t>1</a:t>
            </a:r>
            <a:r>
              <a:rPr lang="en-US" baseline="0" dirty="0"/>
              <a:t> or </a:t>
            </a:r>
            <a:r>
              <a:rPr lang="en-US" b="1" baseline="0" dirty="0"/>
              <a:t>3</a:t>
            </a:r>
            <a:r>
              <a:rPr lang="en-US" baseline="0" dirty="0"/>
              <a:t>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Similar to … Hashing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Unweighted, Directed Graph &amp; Adjacency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1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adjacency matrix,</a:t>
            </a:r>
            <a:r>
              <a:rPr lang="en-US" baseline="0" dirty="0"/>
              <a:t> regardless where you start</a:t>
            </a:r>
          </a:p>
        </p:txBody>
      </p:sp>
    </p:spTree>
    <p:extLst>
      <p:ext uri="{BB962C8B-B14F-4D97-AF65-F5344CB8AC3E}">
        <p14:creationId xmlns:p14="http://schemas.microsoft.com/office/powerpoint/2010/main" val="116388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Is there a </a:t>
            </a:r>
            <a:r>
              <a:rPr lang="en-US" sz="1200" b="1" dirty="0"/>
              <a:t>connectivity</a:t>
            </a:r>
            <a:r>
              <a:rPr lang="en-US" sz="1200" dirty="0"/>
              <a:t> between these cities</a:t>
            </a:r>
          </a:p>
        </p:txBody>
      </p:sp>
    </p:spTree>
    <p:extLst>
      <p:ext uri="{BB962C8B-B14F-4D97-AF65-F5344CB8AC3E}">
        <p14:creationId xmlns:p14="http://schemas.microsoft.com/office/powerpoint/2010/main" val="6467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The </a:t>
            </a:r>
            <a:r>
              <a:rPr lang="en-US" sz="1200" b="1" i="0" dirty="0">
                <a:effectLst/>
                <a:latin typeface="+mj-lt"/>
                <a:ea typeface="+mj-ea"/>
                <a:cs typeface="+mj-cs"/>
                <a:sym typeface="Arial"/>
              </a:rPr>
              <a:t>spanning tree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 of a </a:t>
            </a:r>
            <a:r>
              <a:rPr lang="en-US" sz="1200" b="0" i="0" u="none" strike="noStrike" dirty="0">
                <a:effectLst/>
                <a:latin typeface="+mj-lt"/>
                <a:ea typeface="+mj-ea"/>
                <a:cs typeface="+mj-cs"/>
                <a:sym typeface="Arial"/>
                <a:hlinkClick r:id="rId3"/>
              </a:rPr>
              <a:t>graph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 (</a:t>
            </a:r>
            <a:r>
              <a:rPr lang="en-US" sz="1200" b="0" i="1" dirty="0">
                <a:effectLst/>
                <a:latin typeface="+mj-lt"/>
                <a:ea typeface="+mj-ea"/>
                <a:cs typeface="+mj-cs"/>
                <a:sym typeface="Arial"/>
              </a:rPr>
              <a:t>G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) is a subset of </a:t>
            </a:r>
            <a:r>
              <a:rPr lang="en-US" sz="1200" b="0" i="1" dirty="0">
                <a:effectLst/>
                <a:latin typeface="+mj-lt"/>
                <a:ea typeface="+mj-ea"/>
                <a:cs typeface="+mj-cs"/>
                <a:sym typeface="Arial"/>
              </a:rPr>
              <a:t>G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 that covers all of its vertices using the </a:t>
            </a:r>
            <a:r>
              <a:rPr lang="en-US" sz="1200" b="1" i="0" dirty="0">
                <a:effectLst/>
                <a:latin typeface="+mj-lt"/>
                <a:ea typeface="+mj-ea"/>
                <a:cs typeface="+mj-cs"/>
                <a:sym typeface="Arial"/>
              </a:rPr>
              <a:t>minimum number of edges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n-US" dirty="0"/>
              <a:t>https://www.educative.io/edpresso/what-is-a-spanning-tree</a:t>
            </a:r>
          </a:p>
        </p:txBody>
      </p:sp>
    </p:spTree>
    <p:extLst>
      <p:ext uri="{BB962C8B-B14F-4D97-AF65-F5344CB8AC3E}">
        <p14:creationId xmlns:p14="http://schemas.microsoft.com/office/powerpoint/2010/main" val="2163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F28AF-7260-4980-8111-6B25F441FC99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1FC4E-F495-4BAB-836B-AFE11C60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8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1767-5902-4F5E-AAA8-FBB888E89DFE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4EF-D00B-4ADA-B0D4-444CC4EB0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D078-5A99-44FE-8552-CF8B73CD47CF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76534-1AEF-44B1-AB57-EA705C49E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05862-6D00-4EDD-A2B6-B6BBDD51F1CC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6B059-28D2-4814-AD27-FAD0034C7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D66C8-8294-41DC-97DB-23DAE811A87B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DB01-6390-40FE-924A-E96A2DA1B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F505-B92E-4942-9B9F-29600E760D8A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883A2-185D-4806-8467-83891D7E9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392C-1D5B-4376-A15C-35CA61D19EEC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ABFB-CA92-4015-BF88-67DE8DCAF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81B5-C4AB-495D-85A2-BBBC01732B2E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C13F-E506-4064-8302-F877323D4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2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1DAE-674C-4C44-BEB9-3CF3DCE157A7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B7D49-4ACA-4A31-BC53-22126B02E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C322-E01B-4E0C-AE90-E2CE41D7C762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450B-AE38-4BA0-8B60-DF925AD84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77591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CE72D-655A-4793-9507-90629C973549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59F33-9609-4897-8D38-4FA279DC0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FC5-62FD-4D92-999A-FB56FBA3C24A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84DD-358A-46B0-9FB0-58F04E12A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4A938-C30F-4B46-8837-782474B4363A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7D61D-D577-4A24-B242-3D272AD3B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96F5868-D4AA-4EFD-94A0-FB80F645F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7509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7023-8AA9-4239-B01A-7D63EFC208D5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1A58-0654-493C-ABBB-0AC6C35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C13D-A5FF-4335-AF8D-4869E6C79759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FE99-AB5D-4E28-8439-9719B888C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53276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43742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6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1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8294980E-43E1-4BB5-AA4A-14B3184A85C6}" type="datetime1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65D35FC-4921-448F-906B-4207C956B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794196"/>
          </a:xfrm>
        </p:spPr>
        <p:txBody>
          <a:bodyPr>
            <a:noAutofit/>
          </a:bodyPr>
          <a:lstStyle/>
          <a:p>
            <a:r>
              <a:rPr lang="en-US" sz="4000" dirty="0"/>
              <a:t>Monday, 4/11/22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973778"/>
            <a:ext cx="8094773" cy="5323784"/>
          </a:xfrm>
        </p:spPr>
        <p:txBody>
          <a:bodyPr>
            <a:normAutofit/>
          </a:bodyPr>
          <a:lstStyle/>
          <a:p>
            <a:r>
              <a:rPr lang="en-US" b="1" dirty="0"/>
              <a:t>Any Questions?</a:t>
            </a:r>
          </a:p>
          <a:p>
            <a:pPr lvl="1"/>
            <a:r>
              <a:rPr lang="en-US" sz="2000" dirty="0"/>
              <a:t>Exam 2</a:t>
            </a:r>
          </a:p>
          <a:p>
            <a:pPr lvl="1"/>
            <a:r>
              <a:rPr lang="en-US" sz="2000" dirty="0"/>
              <a:t>Project 5 </a:t>
            </a:r>
          </a:p>
          <a:p>
            <a:pPr lvl="2"/>
            <a:r>
              <a:rPr lang="en-US" sz="2000" dirty="0"/>
              <a:t>Java Interfaces | Don’t modify them</a:t>
            </a:r>
          </a:p>
          <a:p>
            <a:pPr lvl="1"/>
            <a:r>
              <a:rPr lang="en-US" sz="2000" dirty="0"/>
              <a:t>Project 4</a:t>
            </a:r>
          </a:p>
          <a:p>
            <a:r>
              <a:rPr lang="en-US" b="1" dirty="0"/>
              <a:t>Module Topic</a:t>
            </a:r>
          </a:p>
          <a:p>
            <a:pPr lvl="1"/>
            <a:r>
              <a:rPr lang="en-US" sz="2000" dirty="0"/>
              <a:t>Graphs | Week 2</a:t>
            </a:r>
          </a:p>
          <a:p>
            <a:pPr lvl="1"/>
            <a:r>
              <a:rPr lang="en-US" sz="2000" dirty="0"/>
              <a:t>Activities 10.1 &amp; 10.2</a:t>
            </a:r>
          </a:p>
        </p:txBody>
      </p:sp>
    </p:spTree>
    <p:extLst>
      <p:ext uri="{BB962C8B-B14F-4D97-AF65-F5344CB8AC3E}">
        <p14:creationId xmlns:p14="http://schemas.microsoft.com/office/powerpoint/2010/main" val="192554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49435" y="140676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448055">
              <a:defRPr sz="2156"/>
            </a:lvl1pPr>
          </a:lstStyle>
          <a:p>
            <a:r>
              <a:rPr lang="en-US" sz="4000" dirty="0"/>
              <a:t>Another Example</a:t>
            </a:r>
            <a:endParaRPr sz="4000" dirty="0"/>
          </a:p>
        </p:txBody>
      </p:sp>
      <p:pic>
        <p:nvPicPr>
          <p:cNvPr id="54" name="A diagram displays a graph and an adjacent matrix.&#10;&#10;Picture 1" descr="A diagram displays a graph and an adjacent matrix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435" y="1163790"/>
            <a:ext cx="3788312" cy="431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A diagram displays a graph and an adjacent matrix.&#10;&#10;Picture 1" descr="A diagram displays a graph and an adjacent matrix.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1163" y="1163790"/>
            <a:ext cx="4301837" cy="4765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829" y="161571"/>
            <a:ext cx="8237638" cy="8160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Learning Activity </a:t>
            </a:r>
          </a:p>
        </p:txBody>
      </p:sp>
      <p:sp>
        <p:nvSpPr>
          <p:cNvPr id="16411" name="AutoShape 76"/>
          <p:cNvSpPr>
            <a:spLocks/>
          </p:cNvSpPr>
          <p:nvPr/>
        </p:nvSpPr>
        <p:spPr bwMode="auto">
          <a:xfrm>
            <a:off x="5010142" y="4189059"/>
            <a:ext cx="95250" cy="1063625"/>
          </a:xfrm>
          <a:prstGeom prst="leftBracket">
            <a:avLst>
              <a:gd name="adj" fmla="val 930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412" name="AutoShape 77"/>
          <p:cNvSpPr>
            <a:spLocks/>
          </p:cNvSpPr>
          <p:nvPr/>
        </p:nvSpPr>
        <p:spPr bwMode="auto">
          <a:xfrm flipH="1">
            <a:off x="6396030" y="4189059"/>
            <a:ext cx="138112" cy="1019175"/>
          </a:xfrm>
          <a:prstGeom prst="leftBracket">
            <a:avLst>
              <a:gd name="adj" fmla="val 614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grpSp>
        <p:nvGrpSpPr>
          <p:cNvPr id="16416" name="Group 103"/>
          <p:cNvGrpSpPr>
            <a:grpSpLocks/>
          </p:cNvGrpSpPr>
          <p:nvPr/>
        </p:nvGrpSpPr>
        <p:grpSpPr bwMode="auto">
          <a:xfrm>
            <a:off x="1413496" y="2746021"/>
            <a:ext cx="2825750" cy="1443038"/>
            <a:chOff x="871" y="3225"/>
            <a:chExt cx="1780" cy="909"/>
          </a:xfrm>
        </p:grpSpPr>
        <p:sp>
          <p:nvSpPr>
            <p:cNvPr id="16418" name="AutoShape 84"/>
            <p:cNvSpPr>
              <a:spLocks noChangeAspect="1" noChangeArrowheads="1"/>
            </p:cNvSpPr>
            <p:nvPr/>
          </p:nvSpPr>
          <p:spPr bwMode="auto">
            <a:xfrm>
              <a:off x="871" y="3225"/>
              <a:ext cx="1780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19" name="Oval 85"/>
            <p:cNvSpPr>
              <a:spLocks noChangeArrowheads="1"/>
            </p:cNvSpPr>
            <p:nvPr/>
          </p:nvSpPr>
          <p:spPr bwMode="auto">
            <a:xfrm>
              <a:off x="1953" y="3338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1</a:t>
              </a:r>
            </a:p>
          </p:txBody>
        </p:sp>
        <p:sp>
          <p:nvSpPr>
            <p:cNvPr id="16420" name="Oval 86"/>
            <p:cNvSpPr>
              <a:spLocks noChangeArrowheads="1"/>
            </p:cNvSpPr>
            <p:nvPr/>
          </p:nvSpPr>
          <p:spPr bwMode="auto">
            <a:xfrm>
              <a:off x="1074" y="3954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4</a:t>
              </a:r>
            </a:p>
          </p:txBody>
        </p:sp>
        <p:sp>
          <p:nvSpPr>
            <p:cNvPr id="16421" name="Oval 87"/>
            <p:cNvSpPr>
              <a:spLocks noChangeArrowheads="1"/>
            </p:cNvSpPr>
            <p:nvPr/>
          </p:nvSpPr>
          <p:spPr bwMode="auto">
            <a:xfrm>
              <a:off x="1562" y="3608"/>
              <a:ext cx="180" cy="181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0</a:t>
              </a:r>
            </a:p>
          </p:txBody>
        </p:sp>
        <p:sp>
          <p:nvSpPr>
            <p:cNvPr id="16422" name="Oval 88"/>
            <p:cNvSpPr>
              <a:spLocks noChangeArrowheads="1"/>
            </p:cNvSpPr>
            <p:nvPr/>
          </p:nvSpPr>
          <p:spPr bwMode="auto">
            <a:xfrm>
              <a:off x="2456" y="3225"/>
              <a:ext cx="181" cy="179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2</a:t>
              </a:r>
            </a:p>
          </p:txBody>
        </p:sp>
        <p:sp>
          <p:nvSpPr>
            <p:cNvPr id="16423" name="Oval 89"/>
            <p:cNvSpPr>
              <a:spLocks noChangeArrowheads="1"/>
            </p:cNvSpPr>
            <p:nvPr/>
          </p:nvSpPr>
          <p:spPr bwMode="auto">
            <a:xfrm>
              <a:off x="871" y="3714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 3</a:t>
              </a:r>
            </a:p>
          </p:txBody>
        </p:sp>
        <p:sp>
          <p:nvSpPr>
            <p:cNvPr id="16424" name="Line 90"/>
            <p:cNvSpPr>
              <a:spLocks noChangeShapeType="1"/>
            </p:cNvSpPr>
            <p:nvPr/>
          </p:nvSpPr>
          <p:spPr bwMode="auto">
            <a:xfrm flipH="1">
              <a:off x="998" y="3390"/>
              <a:ext cx="947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5" name="Line 91"/>
            <p:cNvSpPr>
              <a:spLocks noChangeShapeType="1"/>
            </p:cNvSpPr>
            <p:nvPr/>
          </p:nvSpPr>
          <p:spPr bwMode="auto">
            <a:xfrm flipV="1">
              <a:off x="2148" y="3338"/>
              <a:ext cx="30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6" name="Line 92"/>
            <p:cNvSpPr>
              <a:spLocks noChangeShapeType="1"/>
            </p:cNvSpPr>
            <p:nvPr/>
          </p:nvSpPr>
          <p:spPr bwMode="auto">
            <a:xfrm flipV="1">
              <a:off x="1044" y="3706"/>
              <a:ext cx="518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7" name="Line 93"/>
            <p:cNvSpPr>
              <a:spLocks noChangeShapeType="1"/>
            </p:cNvSpPr>
            <p:nvPr/>
          </p:nvSpPr>
          <p:spPr bwMode="auto">
            <a:xfrm flipH="1">
              <a:off x="1239" y="3780"/>
              <a:ext cx="323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8" name="Line 94"/>
            <p:cNvSpPr>
              <a:spLocks noChangeShapeType="1"/>
            </p:cNvSpPr>
            <p:nvPr/>
          </p:nvSpPr>
          <p:spPr bwMode="auto">
            <a:xfrm flipH="1">
              <a:off x="1711" y="3435"/>
              <a:ext cx="24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9" name="Line 100"/>
            <p:cNvSpPr>
              <a:spLocks noChangeShapeType="1"/>
            </p:cNvSpPr>
            <p:nvPr/>
          </p:nvSpPr>
          <p:spPr bwMode="auto">
            <a:xfrm flipH="1" flipV="1">
              <a:off x="1040" y="3876"/>
              <a:ext cx="68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829" y="1100567"/>
            <a:ext cx="8378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Derive the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adjacency matrix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the following graph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641155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39582" y="4839666"/>
            <a:ext cx="2133600" cy="368301"/>
          </a:xfrm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19654-78F3-4A28-8B86-B61E62B16D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161571"/>
            <a:ext cx="8513234" cy="8160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Activity | Solution </a:t>
            </a:r>
          </a:p>
        </p:txBody>
      </p:sp>
      <p:sp>
        <p:nvSpPr>
          <p:cNvPr id="16400" name="Line 57"/>
          <p:cNvSpPr>
            <a:spLocks noChangeShapeType="1"/>
          </p:cNvSpPr>
          <p:nvPr/>
        </p:nvSpPr>
        <p:spPr bwMode="auto">
          <a:xfrm flipV="1">
            <a:off x="5814282" y="2596529"/>
            <a:ext cx="96043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401" name="Line 58"/>
          <p:cNvSpPr>
            <a:spLocks noChangeShapeType="1"/>
          </p:cNvSpPr>
          <p:nvPr/>
        </p:nvSpPr>
        <p:spPr bwMode="auto">
          <a:xfrm flipV="1">
            <a:off x="5814282" y="3053729"/>
            <a:ext cx="960438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402" name="Line 59"/>
          <p:cNvSpPr>
            <a:spLocks noChangeShapeType="1"/>
          </p:cNvSpPr>
          <p:nvPr/>
        </p:nvSpPr>
        <p:spPr bwMode="auto">
          <a:xfrm>
            <a:off x="5814282" y="3396629"/>
            <a:ext cx="960438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403" name="Line 60"/>
          <p:cNvSpPr>
            <a:spLocks noChangeShapeType="1"/>
          </p:cNvSpPr>
          <p:nvPr/>
        </p:nvSpPr>
        <p:spPr bwMode="auto">
          <a:xfrm>
            <a:off x="5814282" y="3625229"/>
            <a:ext cx="960438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404" name="Line 61"/>
          <p:cNvSpPr>
            <a:spLocks noChangeShapeType="1"/>
          </p:cNvSpPr>
          <p:nvPr/>
        </p:nvSpPr>
        <p:spPr bwMode="auto">
          <a:xfrm>
            <a:off x="5814282" y="3853829"/>
            <a:ext cx="96043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grpSp>
        <p:nvGrpSpPr>
          <p:cNvPr id="16405" name="Group 62"/>
          <p:cNvGrpSpPr>
            <a:grpSpLocks/>
          </p:cNvGrpSpPr>
          <p:nvPr/>
        </p:nvGrpSpPr>
        <p:grpSpPr bwMode="auto">
          <a:xfrm>
            <a:off x="6809645" y="2748929"/>
            <a:ext cx="1039812" cy="458787"/>
            <a:chOff x="7320" y="3592"/>
            <a:chExt cx="1138" cy="621"/>
          </a:xfrm>
        </p:grpSpPr>
        <p:sp>
          <p:nvSpPr>
            <p:cNvPr id="16438" name="Text Box 63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New York</a:t>
              </a:r>
            </a:p>
          </p:txBody>
        </p:sp>
        <p:sp>
          <p:nvSpPr>
            <p:cNvPr id="16439" name="Text Box 64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600</a:t>
              </a:r>
            </a:p>
          </p:txBody>
        </p:sp>
      </p:grpSp>
      <p:grpSp>
        <p:nvGrpSpPr>
          <p:cNvPr id="16406" name="Group 65"/>
          <p:cNvGrpSpPr>
            <a:grpSpLocks/>
          </p:cNvGrpSpPr>
          <p:nvPr/>
        </p:nvGrpSpPr>
        <p:grpSpPr bwMode="auto">
          <a:xfrm>
            <a:off x="6809645" y="3233116"/>
            <a:ext cx="1039812" cy="460375"/>
            <a:chOff x="7320" y="3592"/>
            <a:chExt cx="1138" cy="621"/>
          </a:xfrm>
        </p:grpSpPr>
        <p:sp>
          <p:nvSpPr>
            <p:cNvPr id="16436" name="Text Box 66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Boston</a:t>
              </a:r>
            </a:p>
          </p:txBody>
        </p:sp>
        <p:sp>
          <p:nvSpPr>
            <p:cNvPr id="16437" name="Text Box 67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1000</a:t>
              </a:r>
            </a:p>
          </p:txBody>
        </p:sp>
      </p:grpSp>
      <p:grpSp>
        <p:nvGrpSpPr>
          <p:cNvPr id="16407" name="Group 68"/>
          <p:cNvGrpSpPr>
            <a:grpSpLocks/>
          </p:cNvGrpSpPr>
          <p:nvPr/>
        </p:nvGrpSpPr>
        <p:grpSpPr bwMode="auto">
          <a:xfrm>
            <a:off x="6774720" y="3672854"/>
            <a:ext cx="1041400" cy="458787"/>
            <a:chOff x="7320" y="3592"/>
            <a:chExt cx="1138" cy="621"/>
          </a:xfrm>
        </p:grpSpPr>
        <p:sp>
          <p:nvSpPr>
            <p:cNvPr id="16434" name="Text Box 69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Los Angeles</a:t>
              </a:r>
            </a:p>
          </p:txBody>
        </p:sp>
        <p:sp>
          <p:nvSpPr>
            <p:cNvPr id="16435" name="Text Box 70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44</a:t>
              </a:r>
            </a:p>
          </p:txBody>
        </p:sp>
      </p:grpSp>
      <p:grpSp>
        <p:nvGrpSpPr>
          <p:cNvPr id="16408" name="Group 71"/>
          <p:cNvGrpSpPr>
            <a:grpSpLocks/>
          </p:cNvGrpSpPr>
          <p:nvPr/>
        </p:nvGrpSpPr>
        <p:grpSpPr bwMode="auto">
          <a:xfrm>
            <a:off x="6798532" y="4109416"/>
            <a:ext cx="1039813" cy="460375"/>
            <a:chOff x="7320" y="3592"/>
            <a:chExt cx="1138" cy="621"/>
          </a:xfrm>
        </p:grpSpPr>
        <p:sp>
          <p:nvSpPr>
            <p:cNvPr id="16432" name="Text Box 72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Houston</a:t>
              </a:r>
            </a:p>
          </p:txBody>
        </p:sp>
        <p:sp>
          <p:nvSpPr>
            <p:cNvPr id="16433" name="Text Box 73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300</a:t>
              </a:r>
            </a:p>
          </p:txBody>
        </p:sp>
      </p:grpSp>
      <p:sp>
        <p:nvSpPr>
          <p:cNvPr id="16411" name="AutoShape 76"/>
          <p:cNvSpPr>
            <a:spLocks/>
          </p:cNvSpPr>
          <p:nvPr/>
        </p:nvSpPr>
        <p:spPr bwMode="auto">
          <a:xfrm>
            <a:off x="2172557" y="2548904"/>
            <a:ext cx="95250" cy="1063625"/>
          </a:xfrm>
          <a:prstGeom prst="leftBracket">
            <a:avLst>
              <a:gd name="adj" fmla="val 930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sp>
        <p:nvSpPr>
          <p:cNvPr id="16412" name="AutoShape 77"/>
          <p:cNvSpPr>
            <a:spLocks/>
          </p:cNvSpPr>
          <p:nvPr/>
        </p:nvSpPr>
        <p:spPr bwMode="auto">
          <a:xfrm flipH="1">
            <a:off x="3558445" y="2548904"/>
            <a:ext cx="138112" cy="1019175"/>
          </a:xfrm>
          <a:prstGeom prst="leftBracket">
            <a:avLst>
              <a:gd name="adj" fmla="val 614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650520" y="2312366"/>
            <a:ext cx="2328862" cy="1847850"/>
            <a:chOff x="3030538" y="3644900"/>
            <a:chExt cx="2328862" cy="1847850"/>
          </a:xfrm>
        </p:grpSpPr>
        <p:sp>
          <p:nvSpPr>
            <p:cNvPr id="16389" name="Text Box 46"/>
            <p:cNvSpPr txBox="1">
              <a:spLocks noChangeArrowheads="1"/>
            </p:cNvSpPr>
            <p:nvPr/>
          </p:nvSpPr>
          <p:spPr bwMode="auto">
            <a:xfrm>
              <a:off x="3763963" y="4384675"/>
              <a:ext cx="941387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vertex[1]</a:t>
              </a:r>
            </a:p>
          </p:txBody>
        </p:sp>
        <p:sp>
          <p:nvSpPr>
            <p:cNvPr id="16390" name="Text Box 47"/>
            <p:cNvSpPr txBox="1">
              <a:spLocks noChangeArrowheads="1"/>
            </p:cNvSpPr>
            <p:nvPr/>
          </p:nvSpPr>
          <p:spPr bwMode="auto">
            <a:xfrm>
              <a:off x="3771900" y="4613275"/>
              <a:ext cx="100488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vertex[2]</a:t>
              </a:r>
            </a:p>
          </p:txBody>
        </p:sp>
        <p:sp>
          <p:nvSpPr>
            <p:cNvPr id="16391" name="Text Box 48"/>
            <p:cNvSpPr txBox="1">
              <a:spLocks noChangeArrowheads="1"/>
            </p:cNvSpPr>
            <p:nvPr/>
          </p:nvSpPr>
          <p:spPr bwMode="auto">
            <a:xfrm>
              <a:off x="3771900" y="4841875"/>
              <a:ext cx="9826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vertex[3]</a:t>
              </a:r>
            </a:p>
          </p:txBody>
        </p:sp>
        <p:sp>
          <p:nvSpPr>
            <p:cNvPr id="16392" name="Text Box 49"/>
            <p:cNvSpPr txBox="1">
              <a:spLocks noChangeArrowheads="1"/>
            </p:cNvSpPr>
            <p:nvPr/>
          </p:nvSpPr>
          <p:spPr bwMode="auto">
            <a:xfrm>
              <a:off x="4646613" y="41560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26</a:t>
              </a:r>
            </a:p>
          </p:txBody>
        </p:sp>
        <p:sp>
          <p:nvSpPr>
            <p:cNvPr id="16393" name="Text Box 50"/>
            <p:cNvSpPr txBox="1">
              <a:spLocks noChangeArrowheads="1"/>
            </p:cNvSpPr>
            <p:nvPr/>
          </p:nvSpPr>
          <p:spPr bwMode="auto">
            <a:xfrm>
              <a:off x="3765550" y="4156075"/>
              <a:ext cx="9810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vertex[0]</a:t>
              </a:r>
            </a:p>
          </p:txBody>
        </p:sp>
        <p:sp>
          <p:nvSpPr>
            <p:cNvPr id="16394" name="Text Box 51"/>
            <p:cNvSpPr txBox="1">
              <a:spLocks noChangeArrowheads="1"/>
            </p:cNvSpPr>
            <p:nvPr/>
          </p:nvSpPr>
          <p:spPr bwMode="auto">
            <a:xfrm>
              <a:off x="4646613" y="43846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600</a:t>
              </a:r>
            </a:p>
          </p:txBody>
        </p:sp>
        <p:sp>
          <p:nvSpPr>
            <p:cNvPr id="16395" name="Text Box 52"/>
            <p:cNvSpPr txBox="1">
              <a:spLocks noChangeArrowheads="1"/>
            </p:cNvSpPr>
            <p:nvPr/>
          </p:nvSpPr>
          <p:spPr bwMode="auto">
            <a:xfrm>
              <a:off x="4646613" y="46132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1000</a:t>
              </a:r>
            </a:p>
          </p:txBody>
        </p:sp>
        <p:sp>
          <p:nvSpPr>
            <p:cNvPr id="16396" name="Text Box 53"/>
            <p:cNvSpPr txBox="1">
              <a:spLocks noChangeArrowheads="1"/>
            </p:cNvSpPr>
            <p:nvPr/>
          </p:nvSpPr>
          <p:spPr bwMode="auto">
            <a:xfrm>
              <a:off x="4646613" y="48418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44</a:t>
              </a:r>
            </a:p>
          </p:txBody>
        </p:sp>
        <p:sp>
          <p:nvSpPr>
            <p:cNvPr id="16397" name="Text Box 54"/>
            <p:cNvSpPr txBox="1">
              <a:spLocks noChangeArrowheads="1"/>
            </p:cNvSpPr>
            <p:nvPr/>
          </p:nvSpPr>
          <p:spPr bwMode="auto">
            <a:xfrm>
              <a:off x="4646613" y="50704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300</a:t>
              </a:r>
            </a:p>
          </p:txBody>
        </p:sp>
        <p:sp>
          <p:nvSpPr>
            <p:cNvPr id="16398" name="Text Box 55"/>
            <p:cNvSpPr txBox="1">
              <a:spLocks noChangeArrowheads="1"/>
            </p:cNvSpPr>
            <p:nvPr/>
          </p:nvSpPr>
          <p:spPr bwMode="auto">
            <a:xfrm>
              <a:off x="3763963" y="5070475"/>
              <a:ext cx="10048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vertex[4]</a:t>
              </a:r>
            </a:p>
          </p:txBody>
        </p:sp>
        <p:sp>
          <p:nvSpPr>
            <p:cNvPr id="16399" name="AutoShape 56"/>
            <p:cNvSpPr>
              <a:spLocks noChangeArrowheads="1"/>
            </p:cNvSpPr>
            <p:nvPr/>
          </p:nvSpPr>
          <p:spPr bwMode="auto">
            <a:xfrm>
              <a:off x="3713163" y="3644900"/>
              <a:ext cx="1646237" cy="184785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09" name="Text Box 74"/>
            <p:cNvSpPr txBox="1">
              <a:spLocks noChangeArrowheads="1"/>
            </p:cNvSpPr>
            <p:nvPr/>
          </p:nvSpPr>
          <p:spPr bwMode="auto">
            <a:xfrm>
              <a:off x="4646613" y="3786188"/>
              <a:ext cx="547687" cy="2270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82</a:t>
              </a:r>
            </a:p>
          </p:txBody>
        </p:sp>
        <p:sp>
          <p:nvSpPr>
            <p:cNvPr id="16410" name="Text Box 75"/>
            <p:cNvSpPr txBox="1">
              <a:spLocks noChangeArrowheads="1"/>
            </p:cNvSpPr>
            <p:nvPr/>
          </p:nvSpPr>
          <p:spPr bwMode="auto">
            <a:xfrm>
              <a:off x="3949700" y="3787775"/>
              <a:ext cx="68580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edge</a:t>
              </a:r>
            </a:p>
          </p:txBody>
        </p:sp>
        <p:sp>
          <p:nvSpPr>
            <p:cNvPr id="16413" name="Line 78"/>
            <p:cNvSpPr>
              <a:spLocks noChangeShapeType="1"/>
            </p:cNvSpPr>
            <p:nvPr/>
          </p:nvSpPr>
          <p:spPr bwMode="auto">
            <a:xfrm flipH="1" flipV="1">
              <a:off x="3030538" y="3805238"/>
              <a:ext cx="1554162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</p:grpSp>
      <p:sp>
        <p:nvSpPr>
          <p:cNvPr id="16414" name="Text Box 79"/>
          <p:cNvSpPr txBox="1">
            <a:spLocks noChangeArrowheads="1"/>
          </p:cNvSpPr>
          <p:nvPr/>
        </p:nvSpPr>
        <p:spPr bwMode="auto">
          <a:xfrm>
            <a:off x="1928082" y="2283791"/>
            <a:ext cx="1916113" cy="125888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   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0    1    2    3    4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0  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0    1    0    1    1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1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   1    0    1    1    0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2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   0    1    0    0    0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3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   1    1    0    0    1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4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rPr>
              <a:t>  1    0    0    1    0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Helvetica"/>
              <a:sym typeface="Arial"/>
            </a:endParaRPr>
          </a:p>
        </p:txBody>
      </p:sp>
      <p:grpSp>
        <p:nvGrpSpPr>
          <p:cNvPr id="16415" name="Group 80"/>
          <p:cNvGrpSpPr>
            <a:grpSpLocks/>
          </p:cNvGrpSpPr>
          <p:nvPr/>
        </p:nvGrpSpPr>
        <p:grpSpPr bwMode="auto">
          <a:xfrm>
            <a:off x="6798532" y="2225054"/>
            <a:ext cx="1039813" cy="458787"/>
            <a:chOff x="7320" y="3592"/>
            <a:chExt cx="1138" cy="621"/>
          </a:xfrm>
        </p:grpSpPr>
        <p:sp>
          <p:nvSpPr>
            <p:cNvPr id="16430" name="Text Box 81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Philidelphia</a:t>
              </a:r>
            </a:p>
          </p:txBody>
        </p:sp>
        <p:sp>
          <p:nvSpPr>
            <p:cNvPr id="16431" name="Text Box 82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26</a:t>
              </a:r>
            </a:p>
          </p:txBody>
        </p:sp>
      </p:grpSp>
      <p:grpSp>
        <p:nvGrpSpPr>
          <p:cNvPr id="16416" name="Group 103"/>
          <p:cNvGrpSpPr>
            <a:grpSpLocks/>
          </p:cNvGrpSpPr>
          <p:nvPr/>
        </p:nvGrpSpPr>
        <p:grpSpPr bwMode="auto">
          <a:xfrm>
            <a:off x="929545" y="3712541"/>
            <a:ext cx="2825750" cy="1443038"/>
            <a:chOff x="871" y="3225"/>
            <a:chExt cx="1780" cy="909"/>
          </a:xfrm>
        </p:grpSpPr>
        <p:sp>
          <p:nvSpPr>
            <p:cNvPr id="16418" name="AutoShape 84"/>
            <p:cNvSpPr>
              <a:spLocks noChangeAspect="1" noChangeArrowheads="1"/>
            </p:cNvSpPr>
            <p:nvPr/>
          </p:nvSpPr>
          <p:spPr bwMode="auto">
            <a:xfrm>
              <a:off x="871" y="3225"/>
              <a:ext cx="1780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19" name="Oval 85"/>
            <p:cNvSpPr>
              <a:spLocks noChangeArrowheads="1"/>
            </p:cNvSpPr>
            <p:nvPr/>
          </p:nvSpPr>
          <p:spPr bwMode="auto">
            <a:xfrm>
              <a:off x="1953" y="3338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1</a:t>
              </a:r>
            </a:p>
          </p:txBody>
        </p:sp>
        <p:sp>
          <p:nvSpPr>
            <p:cNvPr id="16420" name="Oval 86"/>
            <p:cNvSpPr>
              <a:spLocks noChangeArrowheads="1"/>
            </p:cNvSpPr>
            <p:nvPr/>
          </p:nvSpPr>
          <p:spPr bwMode="auto">
            <a:xfrm>
              <a:off x="1074" y="3954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4</a:t>
              </a:r>
            </a:p>
          </p:txBody>
        </p:sp>
        <p:sp>
          <p:nvSpPr>
            <p:cNvPr id="16421" name="Oval 87"/>
            <p:cNvSpPr>
              <a:spLocks noChangeArrowheads="1"/>
            </p:cNvSpPr>
            <p:nvPr/>
          </p:nvSpPr>
          <p:spPr bwMode="auto">
            <a:xfrm>
              <a:off x="1562" y="3608"/>
              <a:ext cx="180" cy="181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0</a:t>
              </a:r>
            </a:p>
          </p:txBody>
        </p:sp>
        <p:sp>
          <p:nvSpPr>
            <p:cNvPr id="16422" name="Oval 88"/>
            <p:cNvSpPr>
              <a:spLocks noChangeArrowheads="1"/>
            </p:cNvSpPr>
            <p:nvPr/>
          </p:nvSpPr>
          <p:spPr bwMode="auto">
            <a:xfrm>
              <a:off x="2456" y="3225"/>
              <a:ext cx="181" cy="179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2</a:t>
              </a:r>
            </a:p>
          </p:txBody>
        </p:sp>
        <p:sp>
          <p:nvSpPr>
            <p:cNvPr id="16423" name="Oval 89"/>
            <p:cNvSpPr>
              <a:spLocks noChangeArrowheads="1"/>
            </p:cNvSpPr>
            <p:nvPr/>
          </p:nvSpPr>
          <p:spPr bwMode="auto">
            <a:xfrm>
              <a:off x="871" y="3714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  3</a:t>
              </a:r>
            </a:p>
          </p:txBody>
        </p:sp>
        <p:sp>
          <p:nvSpPr>
            <p:cNvPr id="16424" name="Line 90"/>
            <p:cNvSpPr>
              <a:spLocks noChangeShapeType="1"/>
            </p:cNvSpPr>
            <p:nvPr/>
          </p:nvSpPr>
          <p:spPr bwMode="auto">
            <a:xfrm flipH="1">
              <a:off x="998" y="3390"/>
              <a:ext cx="947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5" name="Line 91"/>
            <p:cNvSpPr>
              <a:spLocks noChangeShapeType="1"/>
            </p:cNvSpPr>
            <p:nvPr/>
          </p:nvSpPr>
          <p:spPr bwMode="auto">
            <a:xfrm flipV="1">
              <a:off x="2148" y="3338"/>
              <a:ext cx="30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6" name="Line 92"/>
            <p:cNvSpPr>
              <a:spLocks noChangeShapeType="1"/>
            </p:cNvSpPr>
            <p:nvPr/>
          </p:nvSpPr>
          <p:spPr bwMode="auto">
            <a:xfrm flipV="1">
              <a:off x="1044" y="3706"/>
              <a:ext cx="518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7" name="Line 93"/>
            <p:cNvSpPr>
              <a:spLocks noChangeShapeType="1"/>
            </p:cNvSpPr>
            <p:nvPr/>
          </p:nvSpPr>
          <p:spPr bwMode="auto">
            <a:xfrm flipH="1">
              <a:off x="1239" y="3780"/>
              <a:ext cx="323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8" name="Line 94"/>
            <p:cNvSpPr>
              <a:spLocks noChangeShapeType="1"/>
            </p:cNvSpPr>
            <p:nvPr/>
          </p:nvSpPr>
          <p:spPr bwMode="auto">
            <a:xfrm flipH="1">
              <a:off x="1711" y="3435"/>
              <a:ext cx="24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16429" name="Line 100"/>
            <p:cNvSpPr>
              <a:spLocks noChangeShapeType="1"/>
            </p:cNvSpPr>
            <p:nvPr/>
          </p:nvSpPr>
          <p:spPr bwMode="auto">
            <a:xfrm flipH="1" flipV="1">
              <a:off x="1040" y="3876"/>
              <a:ext cx="68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7122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FE0F0-8C66-4B09-8955-D7D48981C5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86" y="549104"/>
            <a:ext cx="8229600" cy="917978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Tour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80" y="5497425"/>
            <a:ext cx="8335077" cy="8273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 like to visit every city, what’s the best way to do so?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Determine a set of “</a:t>
            </a:r>
            <a:r>
              <a:rPr lang="en-US" sz="2400" b="1" dirty="0">
                <a:solidFill>
                  <a:srgbClr val="7030A0"/>
                </a:solidFill>
              </a:rPr>
              <a:t>paths</a:t>
            </a:r>
            <a:r>
              <a:rPr lang="en-US" sz="2400" dirty="0"/>
              <a:t>” that </a:t>
            </a:r>
            <a:r>
              <a:rPr lang="en-US" sz="2400" b="1" dirty="0">
                <a:solidFill>
                  <a:srgbClr val="7030A0"/>
                </a:solidFill>
              </a:rPr>
              <a:t>connects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all</a:t>
            </a:r>
            <a:r>
              <a:rPr lang="en-US" sz="2400" dirty="0">
                <a:solidFill>
                  <a:srgbClr val="7030A0"/>
                </a:solidFill>
              </a:rPr>
              <a:t> cities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610457" y="1673570"/>
            <a:ext cx="5925458" cy="3669101"/>
            <a:chOff x="1726" y="1847"/>
            <a:chExt cx="1326" cy="922"/>
          </a:xfrm>
        </p:grpSpPr>
        <p:sp>
          <p:nvSpPr>
            <p:cNvPr id="29731" name="Oval 89"/>
            <p:cNvSpPr>
              <a:spLocks noChangeArrowheads="1"/>
            </p:cNvSpPr>
            <p:nvPr/>
          </p:nvSpPr>
          <p:spPr bwMode="auto">
            <a:xfrm>
              <a:off x="2377" y="1847"/>
              <a:ext cx="190" cy="19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A</a:t>
              </a:r>
            </a:p>
          </p:txBody>
        </p:sp>
        <p:sp>
          <p:nvSpPr>
            <p:cNvPr id="29732" name="Oval 90"/>
            <p:cNvSpPr>
              <a:spLocks noChangeArrowheads="1"/>
            </p:cNvSpPr>
            <p:nvPr/>
          </p:nvSpPr>
          <p:spPr bwMode="auto">
            <a:xfrm>
              <a:off x="2377" y="2132"/>
              <a:ext cx="190" cy="1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C</a:t>
              </a:r>
            </a:p>
          </p:txBody>
        </p:sp>
        <p:sp>
          <p:nvSpPr>
            <p:cNvPr id="29733" name="Oval 91"/>
            <p:cNvSpPr>
              <a:spLocks noChangeArrowheads="1"/>
            </p:cNvSpPr>
            <p:nvPr/>
          </p:nvSpPr>
          <p:spPr bwMode="auto">
            <a:xfrm>
              <a:off x="1893" y="2267"/>
              <a:ext cx="191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E</a:t>
              </a:r>
            </a:p>
          </p:txBody>
        </p:sp>
        <p:sp>
          <p:nvSpPr>
            <p:cNvPr id="29734" name="Oval 92"/>
            <p:cNvSpPr>
              <a:spLocks noChangeArrowheads="1"/>
            </p:cNvSpPr>
            <p:nvPr/>
          </p:nvSpPr>
          <p:spPr bwMode="auto">
            <a:xfrm>
              <a:off x="2861" y="2116"/>
              <a:ext cx="191" cy="1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F</a:t>
              </a:r>
            </a:p>
          </p:txBody>
        </p:sp>
        <p:sp>
          <p:nvSpPr>
            <p:cNvPr id="29735" name="Oval 93"/>
            <p:cNvSpPr>
              <a:spLocks noChangeArrowheads="1"/>
            </p:cNvSpPr>
            <p:nvPr/>
          </p:nvSpPr>
          <p:spPr bwMode="auto">
            <a:xfrm>
              <a:off x="1726" y="1942"/>
              <a:ext cx="190" cy="19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B</a:t>
              </a:r>
            </a:p>
          </p:txBody>
        </p:sp>
        <p:sp>
          <p:nvSpPr>
            <p:cNvPr id="29736" name="Oval 94"/>
            <p:cNvSpPr>
              <a:spLocks noChangeArrowheads="1"/>
            </p:cNvSpPr>
            <p:nvPr/>
          </p:nvSpPr>
          <p:spPr bwMode="auto">
            <a:xfrm>
              <a:off x="2131" y="2482"/>
              <a:ext cx="189" cy="19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G</a:t>
              </a:r>
            </a:p>
          </p:txBody>
        </p:sp>
        <p:sp>
          <p:nvSpPr>
            <p:cNvPr id="29737" name="Oval 95"/>
            <p:cNvSpPr>
              <a:spLocks noChangeArrowheads="1"/>
            </p:cNvSpPr>
            <p:nvPr/>
          </p:nvSpPr>
          <p:spPr bwMode="auto">
            <a:xfrm>
              <a:off x="2568" y="2450"/>
              <a:ext cx="191" cy="19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H</a:t>
              </a:r>
            </a:p>
          </p:txBody>
        </p:sp>
        <p:sp>
          <p:nvSpPr>
            <p:cNvPr id="29738" name="Line 96"/>
            <p:cNvSpPr>
              <a:spLocks noChangeShapeType="1"/>
            </p:cNvSpPr>
            <p:nvPr/>
          </p:nvSpPr>
          <p:spPr bwMode="auto">
            <a:xfrm>
              <a:off x="2472" y="203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39" name="Line 97"/>
            <p:cNvSpPr>
              <a:spLocks noChangeShapeType="1"/>
            </p:cNvSpPr>
            <p:nvPr/>
          </p:nvSpPr>
          <p:spPr bwMode="auto">
            <a:xfrm>
              <a:off x="1861" y="2141"/>
              <a:ext cx="96" cy="11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740" name="Line 98"/>
            <p:cNvSpPr>
              <a:spLocks noChangeShapeType="1"/>
            </p:cNvSpPr>
            <p:nvPr/>
          </p:nvSpPr>
          <p:spPr bwMode="auto">
            <a:xfrm flipH="1">
              <a:off x="2091" y="2267"/>
              <a:ext cx="262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1" name="Line 99"/>
            <p:cNvSpPr>
              <a:spLocks noChangeShapeType="1"/>
            </p:cNvSpPr>
            <p:nvPr/>
          </p:nvSpPr>
          <p:spPr bwMode="auto">
            <a:xfrm>
              <a:off x="2068" y="2419"/>
              <a:ext cx="95" cy="9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742" name="Line 100"/>
            <p:cNvSpPr>
              <a:spLocks noChangeShapeType="1"/>
            </p:cNvSpPr>
            <p:nvPr/>
          </p:nvSpPr>
          <p:spPr bwMode="auto">
            <a:xfrm flipH="1">
              <a:off x="2576" y="2220"/>
              <a:ext cx="270" cy="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743" name="Line 101"/>
            <p:cNvSpPr>
              <a:spLocks noChangeShapeType="1"/>
            </p:cNvSpPr>
            <p:nvPr/>
          </p:nvSpPr>
          <p:spPr bwMode="auto">
            <a:xfrm flipV="1">
              <a:off x="2320" y="2554"/>
              <a:ext cx="230" cy="3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744" name="Line 102"/>
            <p:cNvSpPr>
              <a:spLocks noChangeShapeType="1"/>
            </p:cNvSpPr>
            <p:nvPr/>
          </p:nvSpPr>
          <p:spPr bwMode="auto">
            <a:xfrm flipH="1" flipV="1">
              <a:off x="2534" y="2307"/>
              <a:ext cx="80" cy="15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745" name="Line 103"/>
            <p:cNvSpPr>
              <a:spLocks noChangeShapeType="1"/>
            </p:cNvSpPr>
            <p:nvPr/>
          </p:nvSpPr>
          <p:spPr bwMode="auto">
            <a:xfrm flipV="1">
              <a:off x="2741" y="2276"/>
              <a:ext cx="15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6" name="Line 104"/>
            <p:cNvSpPr>
              <a:spLocks noChangeShapeType="1"/>
            </p:cNvSpPr>
            <p:nvPr/>
          </p:nvSpPr>
          <p:spPr bwMode="auto">
            <a:xfrm flipH="1">
              <a:off x="2034" y="1990"/>
              <a:ext cx="357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7" name="Line 105"/>
            <p:cNvSpPr>
              <a:spLocks noChangeShapeType="1"/>
            </p:cNvSpPr>
            <p:nvPr/>
          </p:nvSpPr>
          <p:spPr bwMode="auto">
            <a:xfrm>
              <a:off x="2566" y="1982"/>
              <a:ext cx="318" cy="14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748" name="Text Box 106"/>
            <p:cNvSpPr txBox="1">
              <a:spLocks noChangeArrowheads="1"/>
            </p:cNvSpPr>
            <p:nvPr/>
          </p:nvSpPr>
          <p:spPr bwMode="auto">
            <a:xfrm>
              <a:off x="2074" y="2024"/>
              <a:ext cx="230" cy="1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16</a:t>
              </a:r>
            </a:p>
          </p:txBody>
        </p:sp>
        <p:sp>
          <p:nvSpPr>
            <p:cNvPr id="29749" name="Text Box 107"/>
            <p:cNvSpPr txBox="1">
              <a:spLocks noChangeArrowheads="1"/>
            </p:cNvSpPr>
            <p:nvPr/>
          </p:nvSpPr>
          <p:spPr bwMode="auto">
            <a:xfrm>
              <a:off x="2667" y="2096"/>
              <a:ext cx="206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4</a:t>
              </a:r>
            </a:p>
          </p:txBody>
        </p:sp>
        <p:sp>
          <p:nvSpPr>
            <p:cNvPr id="29750" name="Text Box 108"/>
            <p:cNvSpPr txBox="1">
              <a:spLocks noChangeArrowheads="1"/>
            </p:cNvSpPr>
            <p:nvPr/>
          </p:nvSpPr>
          <p:spPr bwMode="auto">
            <a:xfrm>
              <a:off x="1806" y="2166"/>
              <a:ext cx="138" cy="1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5</a:t>
              </a:r>
            </a:p>
          </p:txBody>
        </p:sp>
        <p:sp>
          <p:nvSpPr>
            <p:cNvPr id="29751" name="Text Box 109"/>
            <p:cNvSpPr txBox="1">
              <a:spLocks noChangeArrowheads="1"/>
            </p:cNvSpPr>
            <p:nvPr/>
          </p:nvSpPr>
          <p:spPr bwMode="auto">
            <a:xfrm>
              <a:off x="2183" y="2187"/>
              <a:ext cx="230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8</a:t>
              </a:r>
            </a:p>
          </p:txBody>
        </p:sp>
        <p:sp>
          <p:nvSpPr>
            <p:cNvPr id="29752" name="Text Box 110"/>
            <p:cNvSpPr txBox="1">
              <a:spLocks noChangeArrowheads="1"/>
            </p:cNvSpPr>
            <p:nvPr/>
          </p:nvSpPr>
          <p:spPr bwMode="auto">
            <a:xfrm>
              <a:off x="2689" y="1910"/>
              <a:ext cx="229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3</a:t>
              </a:r>
            </a:p>
          </p:txBody>
        </p:sp>
        <p:sp>
          <p:nvSpPr>
            <p:cNvPr id="29753" name="Text Box 111"/>
            <p:cNvSpPr txBox="1">
              <a:spLocks noChangeArrowheads="1"/>
            </p:cNvSpPr>
            <p:nvPr/>
          </p:nvSpPr>
          <p:spPr bwMode="auto">
            <a:xfrm>
              <a:off x="2801" y="2385"/>
              <a:ext cx="230" cy="25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</a:t>
              </a:r>
            </a:p>
          </p:txBody>
        </p:sp>
        <p:sp>
          <p:nvSpPr>
            <p:cNvPr id="29754" name="Text Box 112"/>
            <p:cNvSpPr txBox="1">
              <a:spLocks noChangeArrowheads="1"/>
            </p:cNvSpPr>
            <p:nvPr/>
          </p:nvSpPr>
          <p:spPr bwMode="auto">
            <a:xfrm>
              <a:off x="2013" y="2469"/>
              <a:ext cx="230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2</a:t>
              </a:r>
            </a:p>
          </p:txBody>
        </p:sp>
        <p:sp>
          <p:nvSpPr>
            <p:cNvPr id="29755" name="Text Box 113"/>
            <p:cNvSpPr txBox="1">
              <a:spLocks noChangeArrowheads="1"/>
            </p:cNvSpPr>
            <p:nvPr/>
          </p:nvSpPr>
          <p:spPr bwMode="auto">
            <a:xfrm>
              <a:off x="2381" y="2579"/>
              <a:ext cx="230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7</a:t>
              </a:r>
            </a:p>
          </p:txBody>
        </p:sp>
        <p:sp>
          <p:nvSpPr>
            <p:cNvPr id="29756" name="Text Box 114"/>
            <p:cNvSpPr txBox="1">
              <a:spLocks noChangeArrowheads="1"/>
            </p:cNvSpPr>
            <p:nvPr/>
          </p:nvSpPr>
          <p:spPr bwMode="auto">
            <a:xfrm>
              <a:off x="2561" y="2290"/>
              <a:ext cx="229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6</a:t>
              </a:r>
            </a:p>
          </p:txBody>
        </p:sp>
        <p:sp>
          <p:nvSpPr>
            <p:cNvPr id="29757" name="Text Box 115"/>
            <p:cNvSpPr txBox="1">
              <a:spLocks noChangeArrowheads="1"/>
            </p:cNvSpPr>
            <p:nvPr/>
          </p:nvSpPr>
          <p:spPr bwMode="auto">
            <a:xfrm>
              <a:off x="2466" y="2020"/>
              <a:ext cx="231" cy="25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10849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FE0F0-8C66-4B09-8955-D7D48981C5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86" y="477078"/>
            <a:ext cx="8229600" cy="752934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 (Spanning Tree)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321204" y="2017953"/>
            <a:ext cx="5925458" cy="3669101"/>
            <a:chOff x="1726" y="1847"/>
            <a:chExt cx="1326" cy="922"/>
          </a:xfrm>
        </p:grpSpPr>
        <p:sp>
          <p:nvSpPr>
            <p:cNvPr id="29731" name="Oval 89"/>
            <p:cNvSpPr>
              <a:spLocks noChangeArrowheads="1"/>
            </p:cNvSpPr>
            <p:nvPr/>
          </p:nvSpPr>
          <p:spPr bwMode="auto">
            <a:xfrm>
              <a:off x="2377" y="1847"/>
              <a:ext cx="190" cy="19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A</a:t>
              </a:r>
            </a:p>
          </p:txBody>
        </p:sp>
        <p:sp>
          <p:nvSpPr>
            <p:cNvPr id="29732" name="Oval 90"/>
            <p:cNvSpPr>
              <a:spLocks noChangeArrowheads="1"/>
            </p:cNvSpPr>
            <p:nvPr/>
          </p:nvSpPr>
          <p:spPr bwMode="auto">
            <a:xfrm>
              <a:off x="2371" y="2151"/>
              <a:ext cx="206" cy="1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C</a:t>
              </a:r>
            </a:p>
          </p:txBody>
        </p:sp>
        <p:sp>
          <p:nvSpPr>
            <p:cNvPr id="29733" name="Oval 91"/>
            <p:cNvSpPr>
              <a:spLocks noChangeArrowheads="1"/>
            </p:cNvSpPr>
            <p:nvPr/>
          </p:nvSpPr>
          <p:spPr bwMode="auto">
            <a:xfrm>
              <a:off x="1893" y="2267"/>
              <a:ext cx="191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E</a:t>
              </a:r>
            </a:p>
          </p:txBody>
        </p:sp>
        <p:sp>
          <p:nvSpPr>
            <p:cNvPr id="29734" name="Oval 92"/>
            <p:cNvSpPr>
              <a:spLocks noChangeArrowheads="1"/>
            </p:cNvSpPr>
            <p:nvPr/>
          </p:nvSpPr>
          <p:spPr bwMode="auto">
            <a:xfrm>
              <a:off x="2861" y="2116"/>
              <a:ext cx="191" cy="1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F</a:t>
              </a:r>
            </a:p>
          </p:txBody>
        </p:sp>
        <p:sp>
          <p:nvSpPr>
            <p:cNvPr id="29735" name="Oval 93"/>
            <p:cNvSpPr>
              <a:spLocks noChangeArrowheads="1"/>
            </p:cNvSpPr>
            <p:nvPr/>
          </p:nvSpPr>
          <p:spPr bwMode="auto">
            <a:xfrm>
              <a:off x="1726" y="1942"/>
              <a:ext cx="190" cy="19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B</a:t>
              </a:r>
            </a:p>
          </p:txBody>
        </p:sp>
        <p:sp>
          <p:nvSpPr>
            <p:cNvPr id="29736" name="Oval 94"/>
            <p:cNvSpPr>
              <a:spLocks noChangeArrowheads="1"/>
            </p:cNvSpPr>
            <p:nvPr/>
          </p:nvSpPr>
          <p:spPr bwMode="auto">
            <a:xfrm>
              <a:off x="2131" y="2482"/>
              <a:ext cx="191" cy="19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G</a:t>
              </a:r>
            </a:p>
          </p:txBody>
        </p:sp>
        <p:sp>
          <p:nvSpPr>
            <p:cNvPr id="29737" name="Oval 95"/>
            <p:cNvSpPr>
              <a:spLocks noChangeArrowheads="1"/>
            </p:cNvSpPr>
            <p:nvPr/>
          </p:nvSpPr>
          <p:spPr bwMode="auto">
            <a:xfrm>
              <a:off x="2568" y="2450"/>
              <a:ext cx="191" cy="19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H</a:t>
              </a:r>
            </a:p>
          </p:txBody>
        </p:sp>
        <p:sp>
          <p:nvSpPr>
            <p:cNvPr id="29738" name="Line 96"/>
            <p:cNvSpPr>
              <a:spLocks noChangeShapeType="1"/>
            </p:cNvSpPr>
            <p:nvPr/>
          </p:nvSpPr>
          <p:spPr bwMode="auto">
            <a:xfrm>
              <a:off x="2472" y="2037"/>
              <a:ext cx="0" cy="95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39" name="Line 97"/>
            <p:cNvSpPr>
              <a:spLocks noChangeShapeType="1"/>
            </p:cNvSpPr>
            <p:nvPr/>
          </p:nvSpPr>
          <p:spPr bwMode="auto">
            <a:xfrm>
              <a:off x="1861" y="2141"/>
              <a:ext cx="96" cy="11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0" name="Line 98"/>
            <p:cNvSpPr>
              <a:spLocks noChangeShapeType="1"/>
            </p:cNvSpPr>
            <p:nvPr/>
          </p:nvSpPr>
          <p:spPr bwMode="auto">
            <a:xfrm flipH="1">
              <a:off x="2091" y="2267"/>
              <a:ext cx="262" cy="80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1" name="Line 99"/>
            <p:cNvSpPr>
              <a:spLocks noChangeShapeType="1"/>
            </p:cNvSpPr>
            <p:nvPr/>
          </p:nvSpPr>
          <p:spPr bwMode="auto">
            <a:xfrm>
              <a:off x="2068" y="2419"/>
              <a:ext cx="95" cy="95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2" name="Line 100"/>
            <p:cNvSpPr>
              <a:spLocks noChangeShapeType="1"/>
            </p:cNvSpPr>
            <p:nvPr/>
          </p:nvSpPr>
          <p:spPr bwMode="auto">
            <a:xfrm flipH="1">
              <a:off x="2576" y="2220"/>
              <a:ext cx="270" cy="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3" name="Line 101"/>
            <p:cNvSpPr>
              <a:spLocks noChangeShapeType="1"/>
            </p:cNvSpPr>
            <p:nvPr/>
          </p:nvSpPr>
          <p:spPr bwMode="auto">
            <a:xfrm flipV="1">
              <a:off x="2320" y="2554"/>
              <a:ext cx="230" cy="32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4" name="Line 102"/>
            <p:cNvSpPr>
              <a:spLocks noChangeShapeType="1"/>
            </p:cNvSpPr>
            <p:nvPr/>
          </p:nvSpPr>
          <p:spPr bwMode="auto">
            <a:xfrm flipH="1" flipV="1">
              <a:off x="2534" y="2307"/>
              <a:ext cx="80" cy="152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5" name="Line 103"/>
            <p:cNvSpPr>
              <a:spLocks noChangeShapeType="1"/>
            </p:cNvSpPr>
            <p:nvPr/>
          </p:nvSpPr>
          <p:spPr bwMode="auto">
            <a:xfrm flipV="1">
              <a:off x="2749" y="2261"/>
              <a:ext cx="150" cy="214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6" name="Line 104"/>
            <p:cNvSpPr>
              <a:spLocks noChangeShapeType="1"/>
            </p:cNvSpPr>
            <p:nvPr/>
          </p:nvSpPr>
          <p:spPr bwMode="auto">
            <a:xfrm flipH="1">
              <a:off x="2034" y="1990"/>
              <a:ext cx="357" cy="286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7" name="Line 105"/>
            <p:cNvSpPr>
              <a:spLocks noChangeShapeType="1"/>
            </p:cNvSpPr>
            <p:nvPr/>
          </p:nvSpPr>
          <p:spPr bwMode="auto">
            <a:xfrm>
              <a:off x="2566" y="1982"/>
              <a:ext cx="318" cy="14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48" name="Text Box 106"/>
            <p:cNvSpPr txBox="1">
              <a:spLocks noChangeArrowheads="1"/>
            </p:cNvSpPr>
            <p:nvPr/>
          </p:nvSpPr>
          <p:spPr bwMode="auto">
            <a:xfrm>
              <a:off x="2074" y="2024"/>
              <a:ext cx="230" cy="1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16</a:t>
              </a:r>
            </a:p>
          </p:txBody>
        </p:sp>
        <p:sp>
          <p:nvSpPr>
            <p:cNvPr id="29749" name="Text Box 107"/>
            <p:cNvSpPr txBox="1">
              <a:spLocks noChangeArrowheads="1"/>
            </p:cNvSpPr>
            <p:nvPr/>
          </p:nvSpPr>
          <p:spPr bwMode="auto">
            <a:xfrm>
              <a:off x="2643" y="2080"/>
              <a:ext cx="230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4</a:t>
              </a:r>
            </a:p>
          </p:txBody>
        </p:sp>
        <p:sp>
          <p:nvSpPr>
            <p:cNvPr id="29750" name="Text Box 108"/>
            <p:cNvSpPr txBox="1">
              <a:spLocks noChangeArrowheads="1"/>
            </p:cNvSpPr>
            <p:nvPr/>
          </p:nvSpPr>
          <p:spPr bwMode="auto">
            <a:xfrm>
              <a:off x="1765" y="2133"/>
              <a:ext cx="230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5</a:t>
              </a:r>
            </a:p>
          </p:txBody>
        </p:sp>
        <p:sp>
          <p:nvSpPr>
            <p:cNvPr id="29751" name="Text Box 109"/>
            <p:cNvSpPr txBox="1">
              <a:spLocks noChangeArrowheads="1"/>
            </p:cNvSpPr>
            <p:nvPr/>
          </p:nvSpPr>
          <p:spPr bwMode="auto">
            <a:xfrm>
              <a:off x="2193" y="2187"/>
              <a:ext cx="230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8</a:t>
              </a:r>
            </a:p>
          </p:txBody>
        </p:sp>
        <p:sp>
          <p:nvSpPr>
            <p:cNvPr id="29752" name="Text Box 110"/>
            <p:cNvSpPr txBox="1">
              <a:spLocks noChangeArrowheads="1"/>
            </p:cNvSpPr>
            <p:nvPr/>
          </p:nvSpPr>
          <p:spPr bwMode="auto">
            <a:xfrm>
              <a:off x="2689" y="1910"/>
              <a:ext cx="229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3</a:t>
              </a:r>
            </a:p>
          </p:txBody>
        </p:sp>
        <p:sp>
          <p:nvSpPr>
            <p:cNvPr id="29753" name="Text Box 111"/>
            <p:cNvSpPr txBox="1">
              <a:spLocks noChangeArrowheads="1"/>
            </p:cNvSpPr>
            <p:nvPr/>
          </p:nvSpPr>
          <p:spPr bwMode="auto">
            <a:xfrm>
              <a:off x="2801" y="2385"/>
              <a:ext cx="230" cy="25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</a:t>
              </a:r>
            </a:p>
          </p:txBody>
        </p:sp>
        <p:sp>
          <p:nvSpPr>
            <p:cNvPr id="29754" name="Text Box 112"/>
            <p:cNvSpPr txBox="1">
              <a:spLocks noChangeArrowheads="1"/>
            </p:cNvSpPr>
            <p:nvPr/>
          </p:nvSpPr>
          <p:spPr bwMode="auto">
            <a:xfrm>
              <a:off x="2050" y="2460"/>
              <a:ext cx="145" cy="15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2</a:t>
              </a:r>
            </a:p>
          </p:txBody>
        </p:sp>
        <p:sp>
          <p:nvSpPr>
            <p:cNvPr id="29755" name="Text Box 113"/>
            <p:cNvSpPr txBox="1">
              <a:spLocks noChangeArrowheads="1"/>
            </p:cNvSpPr>
            <p:nvPr/>
          </p:nvSpPr>
          <p:spPr bwMode="auto">
            <a:xfrm>
              <a:off x="2381" y="2579"/>
              <a:ext cx="230" cy="1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7</a:t>
              </a:r>
            </a:p>
          </p:txBody>
        </p:sp>
        <p:sp>
          <p:nvSpPr>
            <p:cNvPr id="29756" name="Text Box 114"/>
            <p:cNvSpPr txBox="1">
              <a:spLocks noChangeArrowheads="1"/>
            </p:cNvSpPr>
            <p:nvPr/>
          </p:nvSpPr>
          <p:spPr bwMode="auto">
            <a:xfrm>
              <a:off x="2583" y="2289"/>
              <a:ext cx="194" cy="1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6</a:t>
              </a:r>
            </a:p>
          </p:txBody>
        </p:sp>
        <p:sp>
          <p:nvSpPr>
            <p:cNvPr id="29757" name="Text Box 115"/>
            <p:cNvSpPr txBox="1">
              <a:spLocks noChangeArrowheads="1"/>
            </p:cNvSpPr>
            <p:nvPr/>
          </p:nvSpPr>
          <p:spPr bwMode="auto">
            <a:xfrm>
              <a:off x="2514" y="2028"/>
              <a:ext cx="126" cy="2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9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82252" y="5874091"/>
            <a:ext cx="7971418" cy="57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Connectivity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vs.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shortest path |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Going from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 </a:t>
            </a:r>
          </a:p>
        </p:txBody>
      </p:sp>
    </p:spTree>
    <p:extLst>
      <p:ext uri="{BB962C8B-B14F-4D97-AF65-F5344CB8AC3E}">
        <p14:creationId xmlns:p14="http://schemas.microsoft.com/office/powerpoint/2010/main" val="6621893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AB73-4FA9-4F1F-9D71-A611C7C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| Are You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EBB34-A098-4791-A6B2-FF094A5EB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78"/>
          <a:stretch/>
        </p:blipFill>
        <p:spPr>
          <a:xfrm>
            <a:off x="836365" y="1643332"/>
            <a:ext cx="3994427" cy="29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86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B52-8FAA-45B2-BF5F-6135234F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| Expectations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EA207-E8DA-4EB7-BA76-B38ED1AB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 b="42378"/>
          <a:stretch/>
        </p:blipFill>
        <p:spPr>
          <a:xfrm>
            <a:off x="618066" y="1430916"/>
            <a:ext cx="7904832" cy="31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5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rPr lang="en-US" dirty="0"/>
              <a:t>Module 20 - Graphs</a:t>
            </a:r>
            <a:endParaRPr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826000" y="1421040"/>
            <a:ext cx="3657600" cy="1554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000" dirty="0"/>
              <a:t>Ch. 29 – </a:t>
            </a:r>
            <a:r>
              <a:rPr sz="2000" dirty="0"/>
              <a:t>Graphs</a:t>
            </a:r>
            <a:endParaRPr lang="en-US" sz="2000" dirty="0"/>
          </a:p>
          <a:p>
            <a:r>
              <a:rPr lang="en-US" sz="2000" dirty="0"/>
              <a:t>Ch. 30 – Graph Implementation</a:t>
            </a:r>
            <a:endParaRPr sz="20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xfrm>
            <a:off x="400049" y="103031"/>
            <a:ext cx="8371418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Adjacency Matrix vs. Adjacency List</a:t>
            </a:r>
            <a:endParaRPr sz="4000" dirty="0"/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107385"/>
            <a:ext cx="8229601" cy="51668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Graph vs. Tree implementations</a:t>
            </a:r>
          </a:p>
          <a:p>
            <a:pPr lvl="1"/>
            <a:r>
              <a:rPr lang="en-US" sz="2000" dirty="0"/>
              <a:t>Vertices &amp; edges</a:t>
            </a:r>
          </a:p>
          <a:p>
            <a:r>
              <a:rPr lang="en-US" dirty="0"/>
              <a:t>C</a:t>
            </a:r>
            <a:r>
              <a:rPr dirty="0"/>
              <a:t>ommon implementations </a:t>
            </a:r>
          </a:p>
          <a:p>
            <a:pPr lvl="1"/>
            <a:r>
              <a:rPr sz="2000" dirty="0"/>
              <a:t>Array</a:t>
            </a:r>
            <a:r>
              <a:rPr lang="en-US" sz="2000" dirty="0"/>
              <a:t> | </a:t>
            </a:r>
            <a:r>
              <a:rPr lang="en-US" sz="2000" b="1" i="1" dirty="0">
                <a:solidFill>
                  <a:srgbClr val="7030A0"/>
                </a:solidFill>
              </a:rPr>
              <a:t>adjacency matrix</a:t>
            </a:r>
            <a:endParaRPr sz="2000" dirty="0"/>
          </a:p>
          <a:p>
            <a:pPr lvl="2"/>
            <a:r>
              <a:rPr sz="1800" dirty="0"/>
              <a:t>Typically a two-dimensional array </a:t>
            </a:r>
            <a:endParaRPr sz="1800" b="1" i="1" dirty="0">
              <a:solidFill>
                <a:srgbClr val="7030A0"/>
              </a:solidFill>
            </a:endParaRPr>
          </a:p>
          <a:p>
            <a:pPr lvl="1"/>
            <a:r>
              <a:rPr sz="2000" dirty="0"/>
              <a:t>List</a:t>
            </a:r>
            <a:r>
              <a:rPr lang="en-US" sz="2000" dirty="0"/>
              <a:t> | </a:t>
            </a:r>
            <a:r>
              <a:rPr lang="en-US" sz="2000" b="1" i="1" dirty="0">
                <a:solidFill>
                  <a:srgbClr val="7030A0"/>
                </a:solidFill>
              </a:rPr>
              <a:t>adjacency list</a:t>
            </a:r>
            <a:endParaRPr sz="2000" dirty="0"/>
          </a:p>
          <a:p>
            <a:pPr lvl="2"/>
            <a:r>
              <a:rPr lang="en-US" sz="1800" dirty="0"/>
              <a:t>Linked nodes</a:t>
            </a:r>
            <a:endParaRPr lang="en-US" sz="1800" b="1" i="1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“adjacency” list (or matrix)?</a:t>
            </a:r>
          </a:p>
          <a:p>
            <a:pPr marL="6540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Don’t know where to go “</a:t>
            </a:r>
            <a:r>
              <a:rPr lang="en-US" sz="2000" b="1" dirty="0">
                <a:solidFill>
                  <a:srgbClr val="7030A0"/>
                </a:solidFill>
              </a:rPr>
              <a:t>next</a:t>
            </a:r>
            <a:r>
              <a:rPr lang="en-US" sz="2000" dirty="0"/>
              <a:t>”  </a:t>
            </a:r>
          </a:p>
          <a:p>
            <a:pPr marL="6540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Unlike tree, linked list, array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56"/>
          <p:cNvSpPr>
            <a:spLocks noChangeArrowheads="1"/>
          </p:cNvSpPr>
          <p:nvPr/>
        </p:nvSpPr>
        <p:spPr bwMode="auto">
          <a:xfrm>
            <a:off x="392346" y="3644888"/>
            <a:ext cx="1646237" cy="18478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5FD3FC-4113-411A-8248-D1CE659606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  <a:sym typeface="Arial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089" y="557654"/>
            <a:ext cx="8073112" cy="666763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Arial"/>
              </a:rPr>
              <a:t>Adjacency Matrix </a:t>
            </a:r>
            <a:r>
              <a:rPr lang="en-US" sz="24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Arial"/>
              </a:rPr>
              <a:t>(2D-Array Representation)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1814041"/>
            <a:ext cx="2076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578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17798"/>
            <a:ext cx="24003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385089" y="4457234"/>
            <a:ext cx="9413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vertex[1]</a:t>
            </a: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393026" y="4685834"/>
            <a:ext cx="10048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vertex[2]</a:t>
            </a: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393026" y="4914434"/>
            <a:ext cx="9826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vertex[3]</a:t>
            </a:r>
          </a:p>
        </p:txBody>
      </p:sp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386676" y="4228634"/>
            <a:ext cx="981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vertex[0]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1267739" y="4228634"/>
            <a:ext cx="547687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1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1267739" y="4457234"/>
            <a:ext cx="547687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2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267739" y="4685834"/>
            <a:ext cx="547687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3</a:t>
            </a:r>
          </a:p>
        </p:txBody>
      </p: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1267739" y="4914434"/>
            <a:ext cx="547687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1267739" y="5143034"/>
            <a:ext cx="547687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5</a:t>
            </a:r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385089" y="5143034"/>
            <a:ext cx="10048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vertex[4]</a:t>
            </a: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1267739" y="3858747"/>
            <a:ext cx="547687" cy="227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26" name="Text Box 75"/>
          <p:cNvSpPr txBox="1">
            <a:spLocks noChangeArrowheads="1"/>
          </p:cNvSpPr>
          <p:nvPr/>
        </p:nvSpPr>
        <p:spPr bwMode="auto">
          <a:xfrm>
            <a:off x="570826" y="3860334"/>
            <a:ext cx="6858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edge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9231" y="3780969"/>
            <a:ext cx="1647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1422400" y="3962400"/>
            <a:ext cx="986971" cy="29029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780345" y="3644888"/>
            <a:ext cx="3677855" cy="1847850"/>
            <a:chOff x="4485297" y="3666662"/>
            <a:chExt cx="3677855" cy="18478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96277" y="3732893"/>
              <a:ext cx="1666875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AutoShape 56"/>
            <p:cNvSpPr>
              <a:spLocks noChangeArrowheads="1"/>
            </p:cNvSpPr>
            <p:nvPr/>
          </p:nvSpPr>
          <p:spPr bwMode="auto">
            <a:xfrm>
              <a:off x="4492554" y="3666662"/>
              <a:ext cx="1646237" cy="184785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4485297" y="4479008"/>
              <a:ext cx="941387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vertex[1]</a:t>
              </a:r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493234" y="4707608"/>
              <a:ext cx="100488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vertex[2]</a:t>
              </a: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4493234" y="4936208"/>
              <a:ext cx="9826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vertex[3]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4486884" y="4250408"/>
              <a:ext cx="9810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vertex[0]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67947" y="4250408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0</a:t>
              </a:r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5367947" y="4479008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</a:t>
              </a: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5367947" y="4707608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2</a:t>
              </a:r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5367947" y="4936208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3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5367947" y="5164808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4</a:t>
              </a:r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4485297" y="5164808"/>
              <a:ext cx="10048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vertex[4]</a:t>
              </a: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5367947" y="3880521"/>
              <a:ext cx="547687" cy="2270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671034" y="3882108"/>
              <a:ext cx="68580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edge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522608" y="3984174"/>
              <a:ext cx="986971" cy="29029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6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19654-78F3-4A28-8B86-B61E62B16D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5938"/>
            <a:ext cx="8229600" cy="640556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“Real World” 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413669"/>
            <a:ext cx="8447088" cy="2074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33CC"/>
                </a:solidFill>
              </a:rPr>
              <a:t>Vertex array </a:t>
            </a:r>
            <a:r>
              <a:rPr lang="en-US" sz="2400" dirty="0"/>
              <a:t>is an array of node references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33CC"/>
                </a:solidFill>
              </a:rPr>
              <a:t>Edge array </a:t>
            </a:r>
            <a:r>
              <a:rPr lang="en-US" sz="2400" dirty="0"/>
              <a:t>is a two dimensional array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Called the </a:t>
            </a:r>
            <a:r>
              <a:rPr lang="en-US" sz="2000" dirty="0">
                <a:solidFill>
                  <a:srgbClr val="0033CC"/>
                </a:solidFill>
                <a:ea typeface="+mn-ea"/>
                <a:cs typeface="+mn-cs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7030A0"/>
                </a:solidFill>
              </a:rPr>
              <a:t>0 in edge[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][j] </a:t>
            </a:r>
            <a:r>
              <a:rPr lang="en-US" sz="2000" dirty="0"/>
              <a:t>indicates no edge </a:t>
            </a:r>
            <a:r>
              <a:rPr lang="en-US" sz="2000" i="1" dirty="0"/>
              <a:t>from</a:t>
            </a:r>
            <a:r>
              <a:rPr lang="en-US" sz="2000" dirty="0"/>
              <a:t> vertex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i="1" dirty="0"/>
              <a:t>to</a:t>
            </a:r>
            <a:r>
              <a:rPr lang="en-US" sz="2000" dirty="0"/>
              <a:t> vertex j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Symmetric for undirected graphs </a:t>
            </a:r>
          </a:p>
        </p:txBody>
      </p:sp>
      <p:sp>
        <p:nvSpPr>
          <p:cNvPr id="16400" name="Line 57"/>
          <p:cNvSpPr>
            <a:spLocks noChangeShapeType="1"/>
          </p:cNvSpPr>
          <p:nvPr/>
        </p:nvSpPr>
        <p:spPr bwMode="auto">
          <a:xfrm flipV="1">
            <a:off x="5194300" y="3929063"/>
            <a:ext cx="96043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16401" name="Line 58"/>
          <p:cNvSpPr>
            <a:spLocks noChangeShapeType="1"/>
          </p:cNvSpPr>
          <p:nvPr/>
        </p:nvSpPr>
        <p:spPr bwMode="auto">
          <a:xfrm flipV="1">
            <a:off x="5194300" y="4386263"/>
            <a:ext cx="960438" cy="112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16402" name="Line 59"/>
          <p:cNvSpPr>
            <a:spLocks noChangeShapeType="1"/>
          </p:cNvSpPr>
          <p:nvPr/>
        </p:nvSpPr>
        <p:spPr bwMode="auto">
          <a:xfrm>
            <a:off x="5194300" y="4729163"/>
            <a:ext cx="960438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16403" name="Line 60"/>
          <p:cNvSpPr>
            <a:spLocks noChangeShapeType="1"/>
          </p:cNvSpPr>
          <p:nvPr/>
        </p:nvSpPr>
        <p:spPr bwMode="auto">
          <a:xfrm>
            <a:off x="5194300" y="4957763"/>
            <a:ext cx="960438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16404" name="Line 61"/>
          <p:cNvSpPr>
            <a:spLocks noChangeShapeType="1"/>
          </p:cNvSpPr>
          <p:nvPr/>
        </p:nvSpPr>
        <p:spPr bwMode="auto">
          <a:xfrm>
            <a:off x="5194300" y="5186363"/>
            <a:ext cx="96043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grpSp>
        <p:nvGrpSpPr>
          <p:cNvPr id="16405" name="Group 62"/>
          <p:cNvGrpSpPr>
            <a:grpSpLocks/>
          </p:cNvGrpSpPr>
          <p:nvPr/>
        </p:nvGrpSpPr>
        <p:grpSpPr bwMode="auto">
          <a:xfrm>
            <a:off x="6189663" y="4081463"/>
            <a:ext cx="1039812" cy="458787"/>
            <a:chOff x="7320" y="3592"/>
            <a:chExt cx="1138" cy="621"/>
          </a:xfrm>
        </p:grpSpPr>
        <p:sp>
          <p:nvSpPr>
            <p:cNvPr id="16438" name="Text Box 63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New York</a:t>
              </a:r>
            </a:p>
          </p:txBody>
        </p:sp>
        <p:sp>
          <p:nvSpPr>
            <p:cNvPr id="16439" name="Text Box 64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600</a:t>
              </a:r>
            </a:p>
          </p:txBody>
        </p:sp>
      </p:grpSp>
      <p:grpSp>
        <p:nvGrpSpPr>
          <p:cNvPr id="16406" name="Group 65"/>
          <p:cNvGrpSpPr>
            <a:grpSpLocks/>
          </p:cNvGrpSpPr>
          <p:nvPr/>
        </p:nvGrpSpPr>
        <p:grpSpPr bwMode="auto">
          <a:xfrm>
            <a:off x="6189663" y="4565650"/>
            <a:ext cx="1039812" cy="460375"/>
            <a:chOff x="7320" y="3592"/>
            <a:chExt cx="1138" cy="621"/>
          </a:xfrm>
        </p:grpSpPr>
        <p:sp>
          <p:nvSpPr>
            <p:cNvPr id="16436" name="Text Box 66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Boston</a:t>
              </a:r>
            </a:p>
          </p:txBody>
        </p:sp>
        <p:sp>
          <p:nvSpPr>
            <p:cNvPr id="16437" name="Text Box 67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1000</a:t>
              </a:r>
            </a:p>
          </p:txBody>
        </p:sp>
      </p:grpSp>
      <p:grpSp>
        <p:nvGrpSpPr>
          <p:cNvPr id="16407" name="Group 68"/>
          <p:cNvGrpSpPr>
            <a:grpSpLocks/>
          </p:cNvGrpSpPr>
          <p:nvPr/>
        </p:nvGrpSpPr>
        <p:grpSpPr bwMode="auto">
          <a:xfrm>
            <a:off x="6154738" y="5005388"/>
            <a:ext cx="1041400" cy="458787"/>
            <a:chOff x="7320" y="3592"/>
            <a:chExt cx="1138" cy="621"/>
          </a:xfrm>
        </p:grpSpPr>
        <p:sp>
          <p:nvSpPr>
            <p:cNvPr id="16434" name="Text Box 69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Los Angeles</a:t>
              </a:r>
            </a:p>
          </p:txBody>
        </p:sp>
        <p:sp>
          <p:nvSpPr>
            <p:cNvPr id="16435" name="Text Box 70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44</a:t>
              </a:r>
            </a:p>
          </p:txBody>
        </p:sp>
      </p:grpSp>
      <p:grpSp>
        <p:nvGrpSpPr>
          <p:cNvPr id="16408" name="Group 71"/>
          <p:cNvGrpSpPr>
            <a:grpSpLocks/>
          </p:cNvGrpSpPr>
          <p:nvPr/>
        </p:nvGrpSpPr>
        <p:grpSpPr bwMode="auto">
          <a:xfrm>
            <a:off x="6178550" y="5441950"/>
            <a:ext cx="1039813" cy="460375"/>
            <a:chOff x="7320" y="3592"/>
            <a:chExt cx="1138" cy="621"/>
          </a:xfrm>
        </p:grpSpPr>
        <p:sp>
          <p:nvSpPr>
            <p:cNvPr id="16432" name="Text Box 72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Houston</a:t>
              </a:r>
            </a:p>
          </p:txBody>
        </p:sp>
        <p:sp>
          <p:nvSpPr>
            <p:cNvPr id="16433" name="Text Box 73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300</a:t>
              </a:r>
            </a:p>
          </p:txBody>
        </p:sp>
      </p:grpSp>
      <p:sp>
        <p:nvSpPr>
          <p:cNvPr id="16411" name="AutoShape 76"/>
          <p:cNvSpPr>
            <a:spLocks/>
          </p:cNvSpPr>
          <p:nvPr/>
        </p:nvSpPr>
        <p:spPr bwMode="auto">
          <a:xfrm>
            <a:off x="1552575" y="3881438"/>
            <a:ext cx="95250" cy="1063625"/>
          </a:xfrm>
          <a:prstGeom prst="leftBracket">
            <a:avLst>
              <a:gd name="adj" fmla="val 930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sp>
        <p:nvSpPr>
          <p:cNvPr id="16412" name="AutoShape 77"/>
          <p:cNvSpPr>
            <a:spLocks/>
          </p:cNvSpPr>
          <p:nvPr/>
        </p:nvSpPr>
        <p:spPr bwMode="auto">
          <a:xfrm flipH="1">
            <a:off x="2938463" y="3881438"/>
            <a:ext cx="138112" cy="1019175"/>
          </a:xfrm>
          <a:prstGeom prst="leftBracket">
            <a:avLst>
              <a:gd name="adj" fmla="val 614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030538" y="3644900"/>
            <a:ext cx="2328862" cy="1847850"/>
            <a:chOff x="3030538" y="3644900"/>
            <a:chExt cx="2328862" cy="1847850"/>
          </a:xfrm>
        </p:grpSpPr>
        <p:sp>
          <p:nvSpPr>
            <p:cNvPr id="16389" name="Text Box 46"/>
            <p:cNvSpPr txBox="1">
              <a:spLocks noChangeArrowheads="1"/>
            </p:cNvSpPr>
            <p:nvPr/>
          </p:nvSpPr>
          <p:spPr bwMode="auto">
            <a:xfrm>
              <a:off x="3763963" y="4384675"/>
              <a:ext cx="941387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vertex[1]</a:t>
              </a:r>
            </a:p>
          </p:txBody>
        </p:sp>
        <p:sp>
          <p:nvSpPr>
            <p:cNvPr id="16390" name="Text Box 47"/>
            <p:cNvSpPr txBox="1">
              <a:spLocks noChangeArrowheads="1"/>
            </p:cNvSpPr>
            <p:nvPr/>
          </p:nvSpPr>
          <p:spPr bwMode="auto">
            <a:xfrm>
              <a:off x="3771900" y="4613275"/>
              <a:ext cx="100488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vertex[2]</a:t>
              </a:r>
            </a:p>
          </p:txBody>
        </p:sp>
        <p:sp>
          <p:nvSpPr>
            <p:cNvPr id="16391" name="Text Box 48"/>
            <p:cNvSpPr txBox="1">
              <a:spLocks noChangeArrowheads="1"/>
            </p:cNvSpPr>
            <p:nvPr/>
          </p:nvSpPr>
          <p:spPr bwMode="auto">
            <a:xfrm>
              <a:off x="3771900" y="4841875"/>
              <a:ext cx="9826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vertex[3]</a:t>
              </a:r>
            </a:p>
          </p:txBody>
        </p:sp>
        <p:sp>
          <p:nvSpPr>
            <p:cNvPr id="16392" name="Text Box 49"/>
            <p:cNvSpPr txBox="1">
              <a:spLocks noChangeArrowheads="1"/>
            </p:cNvSpPr>
            <p:nvPr/>
          </p:nvSpPr>
          <p:spPr bwMode="auto">
            <a:xfrm>
              <a:off x="4646613" y="41560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26</a:t>
              </a:r>
            </a:p>
          </p:txBody>
        </p:sp>
        <p:sp>
          <p:nvSpPr>
            <p:cNvPr id="16393" name="Text Box 50"/>
            <p:cNvSpPr txBox="1">
              <a:spLocks noChangeArrowheads="1"/>
            </p:cNvSpPr>
            <p:nvPr/>
          </p:nvSpPr>
          <p:spPr bwMode="auto">
            <a:xfrm>
              <a:off x="3765550" y="4156075"/>
              <a:ext cx="9810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vertex[0]</a:t>
              </a:r>
            </a:p>
          </p:txBody>
        </p:sp>
        <p:sp>
          <p:nvSpPr>
            <p:cNvPr id="16394" name="Text Box 51"/>
            <p:cNvSpPr txBox="1">
              <a:spLocks noChangeArrowheads="1"/>
            </p:cNvSpPr>
            <p:nvPr/>
          </p:nvSpPr>
          <p:spPr bwMode="auto">
            <a:xfrm>
              <a:off x="4646613" y="43846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600</a:t>
              </a:r>
            </a:p>
          </p:txBody>
        </p:sp>
        <p:sp>
          <p:nvSpPr>
            <p:cNvPr id="16395" name="Text Box 52"/>
            <p:cNvSpPr txBox="1">
              <a:spLocks noChangeArrowheads="1"/>
            </p:cNvSpPr>
            <p:nvPr/>
          </p:nvSpPr>
          <p:spPr bwMode="auto">
            <a:xfrm>
              <a:off x="4646613" y="46132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1000</a:t>
              </a:r>
            </a:p>
          </p:txBody>
        </p:sp>
        <p:sp>
          <p:nvSpPr>
            <p:cNvPr id="16396" name="Text Box 53"/>
            <p:cNvSpPr txBox="1">
              <a:spLocks noChangeArrowheads="1"/>
            </p:cNvSpPr>
            <p:nvPr/>
          </p:nvSpPr>
          <p:spPr bwMode="auto">
            <a:xfrm>
              <a:off x="4646613" y="48418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44</a:t>
              </a:r>
            </a:p>
          </p:txBody>
        </p:sp>
        <p:sp>
          <p:nvSpPr>
            <p:cNvPr id="16397" name="Text Box 54"/>
            <p:cNvSpPr txBox="1">
              <a:spLocks noChangeArrowheads="1"/>
            </p:cNvSpPr>
            <p:nvPr/>
          </p:nvSpPr>
          <p:spPr bwMode="auto">
            <a:xfrm>
              <a:off x="4646613" y="5070475"/>
              <a:ext cx="547687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300</a:t>
              </a:r>
            </a:p>
          </p:txBody>
        </p:sp>
        <p:sp>
          <p:nvSpPr>
            <p:cNvPr id="16398" name="Text Box 55"/>
            <p:cNvSpPr txBox="1">
              <a:spLocks noChangeArrowheads="1"/>
            </p:cNvSpPr>
            <p:nvPr/>
          </p:nvSpPr>
          <p:spPr bwMode="auto">
            <a:xfrm>
              <a:off x="3763963" y="5070475"/>
              <a:ext cx="10048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vertex[4]</a:t>
              </a:r>
            </a:p>
          </p:txBody>
        </p:sp>
        <p:sp>
          <p:nvSpPr>
            <p:cNvPr id="16399" name="AutoShape 56"/>
            <p:cNvSpPr>
              <a:spLocks noChangeArrowheads="1"/>
            </p:cNvSpPr>
            <p:nvPr/>
          </p:nvSpPr>
          <p:spPr bwMode="auto">
            <a:xfrm>
              <a:off x="3713163" y="3644900"/>
              <a:ext cx="1646237" cy="184785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09" name="Text Box 74"/>
            <p:cNvSpPr txBox="1">
              <a:spLocks noChangeArrowheads="1"/>
            </p:cNvSpPr>
            <p:nvPr/>
          </p:nvSpPr>
          <p:spPr bwMode="auto">
            <a:xfrm>
              <a:off x="4646613" y="3786188"/>
              <a:ext cx="547687" cy="2270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82</a:t>
              </a:r>
            </a:p>
          </p:txBody>
        </p:sp>
        <p:sp>
          <p:nvSpPr>
            <p:cNvPr id="16410" name="Text Box 75"/>
            <p:cNvSpPr txBox="1">
              <a:spLocks noChangeArrowheads="1"/>
            </p:cNvSpPr>
            <p:nvPr/>
          </p:nvSpPr>
          <p:spPr bwMode="auto">
            <a:xfrm>
              <a:off x="3949700" y="3787775"/>
              <a:ext cx="68580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edge</a:t>
              </a:r>
            </a:p>
          </p:txBody>
        </p:sp>
        <p:sp>
          <p:nvSpPr>
            <p:cNvPr id="16413" name="Line 78"/>
            <p:cNvSpPr>
              <a:spLocks noChangeShapeType="1"/>
            </p:cNvSpPr>
            <p:nvPr/>
          </p:nvSpPr>
          <p:spPr bwMode="auto">
            <a:xfrm flipH="1" flipV="1">
              <a:off x="3030538" y="3805238"/>
              <a:ext cx="1554162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16414" name="Text Box 79"/>
          <p:cNvSpPr txBox="1">
            <a:spLocks noChangeArrowheads="1"/>
          </p:cNvSpPr>
          <p:nvPr/>
        </p:nvSpPr>
        <p:spPr bwMode="auto">
          <a:xfrm>
            <a:off x="1308100" y="3616325"/>
            <a:ext cx="1916113" cy="125888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   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0    1    2    3    4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0  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0    1    0    1    1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1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   1    0    1    1    0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2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   0    1    0    0    0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3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   1    1    0    0    1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4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rPr>
              <a:t>  1    0    0    1    0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  <a:sym typeface="Arial"/>
            </a:endParaRPr>
          </a:p>
        </p:txBody>
      </p:sp>
      <p:grpSp>
        <p:nvGrpSpPr>
          <p:cNvPr id="16415" name="Group 80"/>
          <p:cNvGrpSpPr>
            <a:grpSpLocks/>
          </p:cNvGrpSpPr>
          <p:nvPr/>
        </p:nvGrpSpPr>
        <p:grpSpPr bwMode="auto">
          <a:xfrm>
            <a:off x="6178550" y="3557588"/>
            <a:ext cx="1039813" cy="458787"/>
            <a:chOff x="7320" y="3592"/>
            <a:chExt cx="1138" cy="621"/>
          </a:xfrm>
        </p:grpSpPr>
        <p:sp>
          <p:nvSpPr>
            <p:cNvPr id="16430" name="Text Box 81"/>
            <p:cNvSpPr txBox="1">
              <a:spLocks noChangeArrowheads="1"/>
            </p:cNvSpPr>
            <p:nvPr/>
          </p:nvSpPr>
          <p:spPr bwMode="auto">
            <a:xfrm>
              <a:off x="7320" y="3903"/>
              <a:ext cx="1138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Philidelphia</a:t>
              </a:r>
            </a:p>
          </p:txBody>
        </p:sp>
        <p:sp>
          <p:nvSpPr>
            <p:cNvPr id="16431" name="Text Box 82"/>
            <p:cNvSpPr txBox="1">
              <a:spLocks noChangeArrowheads="1"/>
            </p:cNvSpPr>
            <p:nvPr/>
          </p:nvSpPr>
          <p:spPr bwMode="auto">
            <a:xfrm>
              <a:off x="7320" y="3592"/>
              <a:ext cx="6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26</a:t>
              </a:r>
            </a:p>
          </p:txBody>
        </p:sp>
      </p:grpSp>
      <p:grpSp>
        <p:nvGrpSpPr>
          <p:cNvPr id="16416" name="Group 103"/>
          <p:cNvGrpSpPr>
            <a:grpSpLocks/>
          </p:cNvGrpSpPr>
          <p:nvPr/>
        </p:nvGrpSpPr>
        <p:grpSpPr bwMode="auto">
          <a:xfrm>
            <a:off x="309563" y="5045075"/>
            <a:ext cx="2825750" cy="1443038"/>
            <a:chOff x="871" y="3225"/>
            <a:chExt cx="1780" cy="909"/>
          </a:xfrm>
        </p:grpSpPr>
        <p:sp>
          <p:nvSpPr>
            <p:cNvPr id="16418" name="AutoShape 84"/>
            <p:cNvSpPr>
              <a:spLocks noChangeAspect="1" noChangeArrowheads="1"/>
            </p:cNvSpPr>
            <p:nvPr/>
          </p:nvSpPr>
          <p:spPr bwMode="auto">
            <a:xfrm>
              <a:off x="871" y="3225"/>
              <a:ext cx="1780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19" name="Oval 85"/>
            <p:cNvSpPr>
              <a:spLocks noChangeArrowheads="1"/>
            </p:cNvSpPr>
            <p:nvPr/>
          </p:nvSpPr>
          <p:spPr bwMode="auto">
            <a:xfrm>
              <a:off x="1953" y="3338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1</a:t>
              </a:r>
            </a:p>
          </p:txBody>
        </p:sp>
        <p:sp>
          <p:nvSpPr>
            <p:cNvPr id="16420" name="Oval 86"/>
            <p:cNvSpPr>
              <a:spLocks noChangeArrowheads="1"/>
            </p:cNvSpPr>
            <p:nvPr/>
          </p:nvSpPr>
          <p:spPr bwMode="auto">
            <a:xfrm>
              <a:off x="1074" y="3954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4</a:t>
              </a:r>
            </a:p>
          </p:txBody>
        </p:sp>
        <p:sp>
          <p:nvSpPr>
            <p:cNvPr id="16421" name="Oval 87"/>
            <p:cNvSpPr>
              <a:spLocks noChangeArrowheads="1"/>
            </p:cNvSpPr>
            <p:nvPr/>
          </p:nvSpPr>
          <p:spPr bwMode="auto">
            <a:xfrm>
              <a:off x="1562" y="3608"/>
              <a:ext cx="180" cy="181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0</a:t>
              </a:r>
            </a:p>
          </p:txBody>
        </p:sp>
        <p:sp>
          <p:nvSpPr>
            <p:cNvPr id="16422" name="Oval 88"/>
            <p:cNvSpPr>
              <a:spLocks noChangeArrowheads="1"/>
            </p:cNvSpPr>
            <p:nvPr/>
          </p:nvSpPr>
          <p:spPr bwMode="auto">
            <a:xfrm>
              <a:off x="2456" y="3225"/>
              <a:ext cx="181" cy="179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2</a:t>
              </a:r>
            </a:p>
          </p:txBody>
        </p:sp>
        <p:sp>
          <p:nvSpPr>
            <p:cNvPr id="16423" name="Oval 89"/>
            <p:cNvSpPr>
              <a:spLocks noChangeArrowheads="1"/>
            </p:cNvSpPr>
            <p:nvPr/>
          </p:nvSpPr>
          <p:spPr bwMode="auto">
            <a:xfrm>
              <a:off x="871" y="3714"/>
              <a:ext cx="180" cy="180"/>
            </a:xfrm>
            <a:prstGeom prst="ellipse">
              <a:avLst/>
            </a:prstGeom>
            <a:solidFill>
              <a:srgbClr val="0033CC">
                <a:alpha val="3411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  <a:sym typeface="Arial"/>
                </a:rPr>
                <a:t>  3</a:t>
              </a:r>
            </a:p>
          </p:txBody>
        </p:sp>
        <p:sp>
          <p:nvSpPr>
            <p:cNvPr id="16424" name="Line 90"/>
            <p:cNvSpPr>
              <a:spLocks noChangeShapeType="1"/>
            </p:cNvSpPr>
            <p:nvPr/>
          </p:nvSpPr>
          <p:spPr bwMode="auto">
            <a:xfrm flipH="1">
              <a:off x="998" y="3390"/>
              <a:ext cx="947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25" name="Line 91"/>
            <p:cNvSpPr>
              <a:spLocks noChangeShapeType="1"/>
            </p:cNvSpPr>
            <p:nvPr/>
          </p:nvSpPr>
          <p:spPr bwMode="auto">
            <a:xfrm flipV="1">
              <a:off x="2148" y="3338"/>
              <a:ext cx="30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26" name="Line 92"/>
            <p:cNvSpPr>
              <a:spLocks noChangeShapeType="1"/>
            </p:cNvSpPr>
            <p:nvPr/>
          </p:nvSpPr>
          <p:spPr bwMode="auto">
            <a:xfrm flipV="1">
              <a:off x="1044" y="3706"/>
              <a:ext cx="518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27" name="Line 93"/>
            <p:cNvSpPr>
              <a:spLocks noChangeShapeType="1"/>
            </p:cNvSpPr>
            <p:nvPr/>
          </p:nvSpPr>
          <p:spPr bwMode="auto">
            <a:xfrm flipH="1">
              <a:off x="1239" y="3780"/>
              <a:ext cx="323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28" name="Line 94"/>
            <p:cNvSpPr>
              <a:spLocks noChangeShapeType="1"/>
            </p:cNvSpPr>
            <p:nvPr/>
          </p:nvSpPr>
          <p:spPr bwMode="auto">
            <a:xfrm flipH="1">
              <a:off x="1711" y="3435"/>
              <a:ext cx="24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429" name="Line 100"/>
            <p:cNvSpPr>
              <a:spLocks noChangeShapeType="1"/>
            </p:cNvSpPr>
            <p:nvPr/>
          </p:nvSpPr>
          <p:spPr bwMode="auto">
            <a:xfrm flipH="1" flipV="1">
              <a:off x="1040" y="3876"/>
              <a:ext cx="68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059309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ADB66E-C3B2-4EE2-AC58-D12EB918FB1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  <a:sym typeface="Arial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8657" y="1505857"/>
            <a:ext cx="5029200" cy="3352800"/>
            <a:chOff x="912" y="480"/>
            <a:chExt cx="3168" cy="2112"/>
          </a:xfrm>
        </p:grpSpPr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912" y="480"/>
              <a:ext cx="1776" cy="2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2640" y="1296"/>
              <a:ext cx="1440" cy="11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2640" y="480"/>
              <a:ext cx="144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3984" y="528"/>
              <a:ext cx="96" cy="8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67" y="498764"/>
            <a:ext cx="7782834" cy="918874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| “Next”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733800"/>
            <a:ext cx="657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942" y="1460100"/>
            <a:ext cx="3136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/>
        </p:nvGrpSpPr>
        <p:grpSpPr>
          <a:xfrm>
            <a:off x="675367" y="3599543"/>
            <a:ext cx="1995256" cy="2488270"/>
            <a:chOff x="385087" y="3599543"/>
            <a:chExt cx="1995256" cy="1893195"/>
          </a:xfrm>
        </p:grpSpPr>
        <p:sp>
          <p:nvSpPr>
            <p:cNvPr id="11" name="AutoShape 56"/>
            <p:cNvSpPr>
              <a:spLocks noChangeArrowheads="1"/>
            </p:cNvSpPr>
            <p:nvPr/>
          </p:nvSpPr>
          <p:spPr bwMode="auto">
            <a:xfrm>
              <a:off x="392346" y="3599543"/>
              <a:ext cx="1987997" cy="189319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  <a:sym typeface="Arial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5087" y="3802742"/>
              <a:ext cx="1864624" cy="1570251"/>
              <a:chOff x="385089" y="4228634"/>
              <a:chExt cx="1430337" cy="1148261"/>
            </a:xfrm>
          </p:grpSpPr>
          <p:sp>
            <p:nvSpPr>
              <p:cNvPr id="12" name="Text Box 46"/>
              <p:cNvSpPr txBox="1">
                <a:spLocks noChangeArrowheads="1"/>
              </p:cNvSpPr>
              <p:nvPr/>
            </p:nvSpPr>
            <p:spPr bwMode="auto">
              <a:xfrm>
                <a:off x="385089" y="4457234"/>
                <a:ext cx="941387" cy="230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vertex[1]</a:t>
                </a:r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/>
            </p:nvSpPr>
            <p:spPr bwMode="auto">
              <a:xfrm>
                <a:off x="393026" y="4685834"/>
                <a:ext cx="1004888" cy="24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vertex[2]</a:t>
                </a:r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/>
            </p:nvSpPr>
            <p:spPr bwMode="auto">
              <a:xfrm>
                <a:off x="393026" y="4914434"/>
                <a:ext cx="98266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vertex[3]</a:t>
                </a:r>
              </a:p>
            </p:txBody>
          </p:sp>
          <p:sp>
            <p:nvSpPr>
              <p:cNvPr id="15" name="Text Box 50"/>
              <p:cNvSpPr txBox="1">
                <a:spLocks noChangeArrowheads="1"/>
              </p:cNvSpPr>
              <p:nvPr/>
            </p:nvSpPr>
            <p:spPr bwMode="auto">
              <a:xfrm>
                <a:off x="386676" y="4228634"/>
                <a:ext cx="9810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vertex[0]</a:t>
                </a:r>
              </a:p>
            </p:txBody>
          </p:sp>
          <p:sp>
            <p:nvSpPr>
              <p:cNvPr id="16" name="Text Box 49"/>
              <p:cNvSpPr txBox="1">
                <a:spLocks noChangeArrowheads="1"/>
              </p:cNvSpPr>
              <p:nvPr/>
            </p:nvSpPr>
            <p:spPr bwMode="auto">
              <a:xfrm>
                <a:off x="1267739" y="4228634"/>
                <a:ext cx="547687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0</a:t>
                </a:r>
              </a:p>
            </p:txBody>
          </p:sp>
          <p:sp>
            <p:nvSpPr>
              <p:cNvPr id="17" name="Text Box 51"/>
              <p:cNvSpPr txBox="1">
                <a:spLocks noChangeArrowheads="1"/>
              </p:cNvSpPr>
              <p:nvPr/>
            </p:nvSpPr>
            <p:spPr bwMode="auto">
              <a:xfrm>
                <a:off x="1267739" y="4457234"/>
                <a:ext cx="547687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1</a:t>
                </a:r>
              </a:p>
            </p:txBody>
          </p:sp>
          <p:sp>
            <p:nvSpPr>
              <p:cNvPr id="18" name="Text Box 52"/>
              <p:cNvSpPr txBox="1">
                <a:spLocks noChangeArrowheads="1"/>
              </p:cNvSpPr>
              <p:nvPr/>
            </p:nvSpPr>
            <p:spPr bwMode="auto">
              <a:xfrm>
                <a:off x="1267739" y="4685834"/>
                <a:ext cx="547687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2</a:t>
                </a:r>
              </a:p>
            </p:txBody>
          </p:sp>
          <p:sp>
            <p:nvSpPr>
              <p:cNvPr id="19" name="Text Box 53"/>
              <p:cNvSpPr txBox="1">
                <a:spLocks noChangeArrowheads="1"/>
              </p:cNvSpPr>
              <p:nvPr/>
            </p:nvSpPr>
            <p:spPr bwMode="auto">
              <a:xfrm>
                <a:off x="1267739" y="4914434"/>
                <a:ext cx="547687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3</a:t>
                </a:r>
              </a:p>
            </p:txBody>
          </p:sp>
          <p:sp>
            <p:nvSpPr>
              <p:cNvPr id="20" name="Text Box 54"/>
              <p:cNvSpPr txBox="1">
                <a:spLocks noChangeArrowheads="1"/>
              </p:cNvSpPr>
              <p:nvPr/>
            </p:nvSpPr>
            <p:spPr bwMode="auto">
              <a:xfrm>
                <a:off x="1267739" y="5143034"/>
                <a:ext cx="547687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4</a:t>
                </a:r>
              </a:p>
            </p:txBody>
          </p:sp>
          <p:sp>
            <p:nvSpPr>
              <p:cNvPr id="21" name="Text Box 55"/>
              <p:cNvSpPr txBox="1">
                <a:spLocks noChangeArrowheads="1"/>
              </p:cNvSpPr>
              <p:nvPr/>
            </p:nvSpPr>
            <p:spPr bwMode="auto">
              <a:xfrm>
                <a:off x="396223" y="5132420"/>
                <a:ext cx="1004887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+mj-cs"/>
                    <a:sym typeface="Arial"/>
                  </a:rPr>
                  <a:t>vertex[4]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883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xfrm>
            <a:off x="400049" y="103031"/>
            <a:ext cx="8371418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 fontAlgn="base">
              <a:defRPr/>
            </a:pPr>
            <a:r>
              <a:rPr lang="en-US" sz="4000" dirty="0"/>
              <a:t>Adjacency List for G3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75" y="1110217"/>
            <a:ext cx="3254384" cy="192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2154716" y="3278283"/>
            <a:ext cx="6652154" cy="3434086"/>
            <a:chOff x="595540" y="2895600"/>
            <a:chExt cx="6817610" cy="3705225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0750" y="2895600"/>
              <a:ext cx="3962400" cy="370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56"/>
            <p:cNvSpPr>
              <a:spLocks noChangeArrowheads="1"/>
            </p:cNvSpPr>
            <p:nvPr/>
          </p:nvSpPr>
          <p:spPr bwMode="auto">
            <a:xfrm>
              <a:off x="595540" y="2989935"/>
              <a:ext cx="1987997" cy="236583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Helvetica"/>
                <a:sym typeface="Arial"/>
              </a:endParaRPr>
            </a:p>
          </p:txBody>
        </p:sp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631824" y="3389634"/>
              <a:ext cx="1227216" cy="314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vertex[1]</a:t>
              </a:r>
            </a:p>
          </p:txBody>
        </p:sp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642171" y="3702246"/>
              <a:ext cx="1309998" cy="33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vertex[2]</a:t>
              </a:r>
            </a:p>
          </p:txBody>
        </p:sp>
        <p:sp>
          <p:nvSpPr>
            <p:cNvPr id="11" name="Text Box 48"/>
            <p:cNvSpPr txBox="1">
              <a:spLocks noChangeArrowheads="1"/>
            </p:cNvSpPr>
            <p:nvPr/>
          </p:nvSpPr>
          <p:spPr bwMode="auto">
            <a:xfrm>
              <a:off x="642171" y="4014857"/>
              <a:ext cx="1281025" cy="312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vertex[3]</a:t>
              </a:r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633893" y="3077023"/>
              <a:ext cx="1278955" cy="312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vertex[0]</a:t>
              </a: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1782469" y="3077023"/>
              <a:ext cx="713979" cy="312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0</a:t>
              </a: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782469" y="3389634"/>
              <a:ext cx="713979" cy="312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1</a:t>
              </a: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1782469" y="3702246"/>
              <a:ext cx="713979" cy="312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2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1782469" y="4014857"/>
              <a:ext cx="713979" cy="312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3</a:t>
              </a: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1782469" y="4327468"/>
              <a:ext cx="713979" cy="312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4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646339" y="4312954"/>
              <a:ext cx="1309996" cy="33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vertex[4]</a:t>
              </a:r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auto">
            <a:xfrm>
              <a:off x="1789729" y="4871746"/>
              <a:ext cx="713979" cy="312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10</a:t>
              </a: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668114" y="4871746"/>
              <a:ext cx="1349372" cy="266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vertex[10]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217" y="4586514"/>
              <a:ext cx="537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Helvetica"/>
                  <a:sym typeface="Arial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387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711</Words>
  <Application>Microsoft Office PowerPoint</Application>
  <PresentationFormat>On-screen Show (4:3)</PresentationFormat>
  <Paragraphs>213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Helvetica</vt:lpstr>
      <vt:lpstr>Times New Roman</vt:lpstr>
      <vt:lpstr>Verdana</vt:lpstr>
      <vt:lpstr>508 Lecture</vt:lpstr>
      <vt:lpstr>3_508 Lecture</vt:lpstr>
      <vt:lpstr>2_508 Lecture</vt:lpstr>
      <vt:lpstr>8_Default Design</vt:lpstr>
      <vt:lpstr>Monday, 4/11/22</vt:lpstr>
      <vt:lpstr>Project 4 | Are You Done?</vt:lpstr>
      <vt:lpstr>Project 4 | Expectations</vt:lpstr>
      <vt:lpstr>Module 20 - Graphs</vt:lpstr>
      <vt:lpstr>Adjacency Matrix vs. Adjacency List</vt:lpstr>
      <vt:lpstr>Adjacency Matrix (2D-Array Representation)</vt:lpstr>
      <vt:lpstr>“Real World” Example</vt:lpstr>
      <vt:lpstr>Adjacency List | “Next”</vt:lpstr>
      <vt:lpstr>Adjacency List for G3</vt:lpstr>
      <vt:lpstr>Another Example</vt:lpstr>
      <vt:lpstr>Learning Activity </vt:lpstr>
      <vt:lpstr>Activity | Solution </vt:lpstr>
      <vt:lpstr>World Tour</vt:lpstr>
      <vt:lpstr>Connectivity (Spanning Tree)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449</cp:revision>
  <dcterms:modified xsi:type="dcterms:W3CDTF">2022-04-11T13:15:40Z</dcterms:modified>
</cp:coreProperties>
</file>