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58" r:id="rId3"/>
  </p:sldMasterIdLst>
  <p:notesMasterIdLst>
    <p:notesMasterId r:id="rId46"/>
  </p:notesMasterIdLst>
  <p:sldIdLst>
    <p:sldId id="358" r:id="rId4"/>
    <p:sldId id="359" r:id="rId5"/>
    <p:sldId id="256" r:id="rId6"/>
    <p:sldId id="353" r:id="rId7"/>
    <p:sldId id="257" r:id="rId8"/>
    <p:sldId id="259" r:id="rId9"/>
    <p:sldId id="360" r:id="rId10"/>
    <p:sldId id="262" r:id="rId11"/>
    <p:sldId id="263" r:id="rId12"/>
    <p:sldId id="264" r:id="rId13"/>
    <p:sldId id="361" r:id="rId14"/>
    <p:sldId id="275" r:id="rId15"/>
    <p:sldId id="276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93" r:id="rId24"/>
    <p:sldId id="294" r:id="rId25"/>
    <p:sldId id="295" r:id="rId26"/>
    <p:sldId id="296" r:id="rId27"/>
    <p:sldId id="297" r:id="rId28"/>
    <p:sldId id="354" r:id="rId29"/>
    <p:sldId id="303" r:id="rId30"/>
    <p:sldId id="299" r:id="rId31"/>
    <p:sldId id="300" r:id="rId32"/>
    <p:sldId id="301" r:id="rId33"/>
    <p:sldId id="355" r:id="rId34"/>
    <p:sldId id="304" r:id="rId35"/>
    <p:sldId id="348" r:id="rId36"/>
    <p:sldId id="322" r:id="rId37"/>
    <p:sldId id="310" r:id="rId38"/>
    <p:sldId id="272" r:id="rId39"/>
    <p:sldId id="273" r:id="rId40"/>
    <p:sldId id="323" r:id="rId41"/>
    <p:sldId id="265" r:id="rId42"/>
    <p:sldId id="266" r:id="rId43"/>
    <p:sldId id="267" r:id="rId44"/>
    <p:sldId id="268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4" autoAdjust="0"/>
    <p:restoredTop sz="87500" autoAdjust="0"/>
  </p:normalViewPr>
  <p:slideViewPr>
    <p:cSldViewPr snapToGrid="0">
      <p:cViewPr varScale="1">
        <p:scale>
          <a:sx n="88" d="100"/>
          <a:sy n="88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18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this logic?</a:t>
            </a:r>
          </a:p>
        </p:txBody>
      </p:sp>
    </p:spTree>
    <p:extLst>
      <p:ext uri="{BB962C8B-B14F-4D97-AF65-F5344CB8AC3E}">
        <p14:creationId xmlns:p14="http://schemas.microsoft.com/office/powerpoint/2010/main" val="273998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Removing Bob</a:t>
            </a:r>
          </a:p>
        </p:txBody>
      </p:sp>
    </p:spTree>
    <p:extLst>
      <p:ext uri="{BB962C8B-B14F-4D97-AF65-F5344CB8AC3E}">
        <p14:creationId xmlns:p14="http://schemas.microsoft.com/office/powerpoint/2010/main" val="206744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removeGap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533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like any linked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3288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A client of a class that implements </a:t>
            </a:r>
            <a:r>
              <a:rPr lang="en-US" sz="1200" b="0"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endParaRPr lang="en-US" sz="12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6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92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Bag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Stack, Queue</a:t>
            </a:r>
          </a:p>
        </p:txBody>
      </p:sp>
    </p:spTree>
    <p:extLst>
      <p:ext uri="{BB962C8B-B14F-4D97-AF65-F5344CB8AC3E}">
        <p14:creationId xmlns:p14="http://schemas.microsoft.com/office/powerpoint/2010/main" val="414236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starts at position 1</a:t>
            </a:r>
          </a:p>
        </p:txBody>
      </p:sp>
    </p:spTree>
    <p:extLst>
      <p:ext uri="{BB962C8B-B14F-4D97-AF65-F5344CB8AC3E}">
        <p14:creationId xmlns:p14="http://schemas.microsoft.com/office/powerpoint/2010/main" val="67038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Alist</a:t>
            </a:r>
            <a:r>
              <a:rPr lang="en-US" dirty="0"/>
              <a:t>();</a:t>
            </a:r>
            <a:r>
              <a:rPr lang="en-US" baseline="0" dirty="0"/>
              <a:t> // constructor, just like a 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toArray</a:t>
            </a:r>
            <a:r>
              <a:rPr lang="en-US" dirty="0"/>
              <a:t>()</a:t>
            </a:r>
            <a:r>
              <a:rPr lang="en-US" baseline="0" dirty="0"/>
              <a:t>; // same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add(); // to the end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Insert() vs. Insert(</a:t>
            </a:r>
            <a:r>
              <a:rPr lang="en-US" dirty="0" err="1"/>
              <a:t>atPos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24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makeRoom</a:t>
            </a:r>
            <a:r>
              <a:rPr lang="en-US" baseline="0" dirty="0"/>
              <a:t> to insert at the specified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4650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89134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6579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9845" y="6240955"/>
            <a:ext cx="233355" cy="23079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8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55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6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plebyte.com/blog/getting-job-ready-while-pursuing-a-cs-deg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player.pearsoncmg.com/assets/secs-vn-ch12b-completing-the-class-list" TargetMode="External"/><Relationship Id="rId3" Type="http://schemas.openxmlformats.org/officeDocument/2006/relationships/hyperlink" Target="https://mediaplayer.pearsoncmg.com/assets/secs-vn-ch10a-the-adt-list" TargetMode="External"/><Relationship Id="rId7" Type="http://schemas.openxmlformats.org/officeDocument/2006/relationships/hyperlink" Target="https://mediaplayer.pearsoncmg.com/assets/secs-vn-ch12a-a-link-based-adt-li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layer.pearsoncmg.com/assets/secs-vn-ch11b-completing-the-alist-class" TargetMode="External"/><Relationship Id="rId5" Type="http://schemas.openxmlformats.org/officeDocument/2006/relationships/hyperlink" Target="https://mediaplayer.pearsoncmg.com/assets/secs-vn-ch11a-an-array-based-adt-list" TargetMode="External"/><Relationship Id="rId4" Type="http://schemas.openxmlformats.org/officeDocument/2006/relationships/hyperlink" Target="https://mediaplayer.pearsoncmg.com/assets/secs-vn-ch10b-using-the-adt-lis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Monday, 2/14/22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1196502"/>
            <a:ext cx="8357492" cy="4899498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Any Questions?</a:t>
            </a:r>
          </a:p>
          <a:p>
            <a:pPr lvl="1"/>
            <a:r>
              <a:rPr lang="en-US" dirty="0"/>
              <a:t>Project 2</a:t>
            </a:r>
          </a:p>
          <a:p>
            <a:pPr lvl="2"/>
            <a:r>
              <a:rPr lang="en-US" dirty="0" err="1"/>
              <a:t>postfixToInfix</a:t>
            </a:r>
            <a:r>
              <a:rPr lang="en-US" dirty="0"/>
              <a:t> | ab+ </a:t>
            </a:r>
            <a:r>
              <a:rPr lang="en-US" dirty="0">
                <a:sym typeface="Wingdings" panose="05000000000000000000" pitchFamily="2" charset="2"/>
              </a:rPr>
              <a:t> a+ b  // no need to worry about parentheses </a:t>
            </a:r>
            <a:endParaRPr lang="en-US" dirty="0"/>
          </a:p>
          <a:p>
            <a:pPr lvl="1"/>
            <a:r>
              <a:rPr lang="en-US" dirty="0"/>
              <a:t>Project 1 | My Grades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 1</a:t>
            </a:r>
            <a:r>
              <a:rPr lang="en-US" dirty="0">
                <a:solidFill>
                  <a:srgbClr val="7030A0"/>
                </a:solidFill>
              </a:rPr>
              <a:t> | Modules 1 - 10</a:t>
            </a:r>
          </a:p>
          <a:p>
            <a:r>
              <a:rPr lang="en-US" sz="2800" b="1"/>
              <a:t>Topics</a:t>
            </a:r>
            <a:endParaRPr lang="en-US" sz="2800" b="1" dirty="0"/>
          </a:p>
          <a:p>
            <a:pPr lvl="1"/>
            <a:r>
              <a:rPr lang="en-US" dirty="0"/>
              <a:t>Module 10 | Lists </a:t>
            </a:r>
          </a:p>
          <a:p>
            <a:pPr lvl="1"/>
            <a:r>
              <a:rPr lang="en-US" dirty="0"/>
              <a:t>Module 9 | Recursion</a:t>
            </a:r>
          </a:p>
        </p:txBody>
      </p:sp>
    </p:spTree>
    <p:extLst>
      <p:ext uri="{BB962C8B-B14F-4D97-AF65-F5344CB8AC3E}">
        <p14:creationId xmlns:p14="http://schemas.microsoft.com/office/powerpoint/2010/main" val="81655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3 of</a:t>
            </a:r>
            <a:r>
              <a:rPr dirty="0"/>
              <a:t> 3)</a:t>
            </a:r>
          </a:p>
        </p:txBody>
      </p:sp>
      <p:sp>
        <p:nvSpPr>
          <p:cNvPr id="76" name="/** Gets the length of this list.…"/>
          <p:cNvSpPr txBox="1"/>
          <p:nvPr/>
        </p:nvSpPr>
        <p:spPr>
          <a:xfrm>
            <a:off x="249435" y="1148793"/>
            <a:ext cx="822960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Gets the length of this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integer number of entries currently in the list.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Sees whether this list is empty.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list is empty, or false if not.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391886" y="130627"/>
            <a:ext cx="8382989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List | Array Implementation</a:t>
            </a:r>
            <a:endParaRPr dirty="0"/>
          </a:p>
        </p:txBody>
      </p:sp>
      <p:graphicFrame>
        <p:nvGraphicFramePr>
          <p:cNvPr id="59" name="Table"/>
          <p:cNvGraphicFramePr/>
          <p:nvPr>
            <p:extLst/>
          </p:nvPr>
        </p:nvGraphicFramePr>
        <p:xfrm>
          <a:off x="975360" y="1161327"/>
          <a:ext cx="6126479" cy="4316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12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648">
                <a:tc>
                  <a:txBody>
                    <a:bodyPr/>
                    <a:lstStyle/>
                    <a:p>
                      <a:pPr marL="1522094" marR="1600200" algn="ctr" defTabSz="457200">
                        <a:spcBef>
                          <a:spcPts val="300"/>
                        </a:spcBef>
                        <a:defRPr sz="1800"/>
                      </a:pPr>
                      <a:r>
                        <a: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AList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831">
                <a:tc>
                  <a:txBody>
                    <a:bodyPr/>
                    <a:lstStyle/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–list: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numberOfEntries</a:t>
                      </a:r>
                      <a:r>
                        <a:rPr dirty="0"/>
                        <a:t>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–DEFAULT_CAPACITY: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–MAX_CAPACITY: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integrityOK</a:t>
                      </a:r>
                      <a:r>
                        <a:rPr dirty="0"/>
                        <a:t>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328">
                <a:tc>
                  <a:txBody>
                    <a:bodyPr/>
                    <a:lstStyle/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+replace(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getEntry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toArray</a:t>
                      </a:r>
                      <a:r>
                        <a:rPr dirty="0"/>
                        <a:t>():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+contains(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T):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getLength</a:t>
                      </a:r>
                      <a:r>
                        <a:rPr dirty="0"/>
                        <a:t>():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isEmpty</a:t>
                      </a:r>
                      <a:r>
                        <a:rPr dirty="0"/>
                        <a:t>():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491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68300" y="5703426"/>
            <a:ext cx="8229600" cy="43156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/**…"/>
          <p:cNvSpPr txBox="1"/>
          <p:nvPr/>
        </p:nvSpPr>
        <p:spPr>
          <a:xfrm>
            <a:off x="368300" y="1011014"/>
            <a:ext cx="5422900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class that implements a list of objects by using an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Entries in a list have positions that begin with 1.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Duplicate entries are allowed.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 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;</a:t>
            </a:r>
            <a:endParaRPr lang="en-US" dirty="0"/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836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78372" y="94592"/>
            <a:ext cx="7094484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67" name="public AList(int initialCapacity)…"/>
          <p:cNvSpPr txBox="1"/>
          <p:nvPr/>
        </p:nvSpPr>
        <p:spPr>
          <a:xfrm>
            <a:off x="467710" y="975980"/>
            <a:ext cx="4941415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AList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small?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initialCapacity</a:t>
            </a:r>
            <a:r>
              <a:rPr dirty="0"/>
              <a:t> &lt; DEFAULT_CAPACITY)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initialCapacity</a:t>
            </a:r>
            <a:r>
              <a:rPr dirty="0"/>
              <a:t> = DEFAULT_CAPACITY;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big?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tempList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tempList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list[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ensureCapacity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add(</a:t>
            </a:r>
            <a:r>
              <a:rPr dirty="0" err="1"/>
              <a:t>numberOfEntries</a:t>
            </a:r>
            <a:r>
              <a:rPr dirty="0"/>
              <a:t> + 1, </a:t>
            </a:r>
            <a:r>
              <a:rPr dirty="0" err="1"/>
              <a:t>newEntry</a:t>
            </a:r>
            <a:r>
              <a:rPr dirty="0"/>
              <a:t>);  // ALTERNATE CODE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</a:p>
        </p:txBody>
      </p:sp>
    </p:spTree>
    <p:extLst>
      <p:ext uri="{BB962C8B-B14F-4D97-AF65-F5344CB8AC3E}">
        <p14:creationId xmlns:p14="http://schemas.microsoft.com/office/powerpoint/2010/main" val="33050400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Insert Carla as the 3</a:t>
            </a:r>
            <a:r>
              <a:rPr lang="en-US" sz="4000" baseline="30000" dirty="0"/>
              <a:t>rd</a:t>
            </a:r>
            <a:r>
              <a:rPr lang="en-US" sz="4000" dirty="0"/>
              <a:t> Entry</a:t>
            </a:r>
            <a:endParaRPr sz="4000" dirty="0"/>
          </a:p>
        </p:txBody>
      </p:sp>
      <p:pic>
        <p:nvPicPr>
          <p:cNvPr id="83" name="An illustration of an array explains making room to insert Carla as the third entry in an array.&#10;&#10;Picture 2" descr="An illustration of an array explains making room to insert Carla as the third entry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03" y="1129148"/>
            <a:ext cx="7755587" cy="339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DFAB15-3773-4E63-BF9D-CDCF3FBDD1B8}"/>
              </a:ext>
            </a:extLst>
          </p:cNvPr>
          <p:cNvSpPr/>
          <p:nvPr/>
        </p:nvSpPr>
        <p:spPr>
          <a:xfrm>
            <a:off x="570954" y="5020966"/>
            <a:ext cx="745888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Adding a new element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add() vs. add(</a:t>
            </a:r>
            <a:r>
              <a:rPr lang="en-US" sz="2400" dirty="0" err="1">
                <a:solidFill>
                  <a:srgbClr val="7030A0"/>
                </a:solidFill>
              </a:rPr>
              <a:t>atPos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What do you notice?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23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315217" y="15437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3564"/>
            </a:lvl1pPr>
          </a:lstStyle>
          <a:p>
            <a:r>
              <a:rPr lang="en-US" sz="4400" dirty="0"/>
              <a:t>add()</a:t>
            </a:r>
            <a:endParaRPr sz="3200" dirty="0"/>
          </a:p>
        </p:txBody>
      </p:sp>
      <p:sp>
        <p:nvSpPr>
          <p:cNvPr id="11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74092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2772"/>
            </a:lvl1pPr>
          </a:lstStyle>
          <a:p>
            <a:r>
              <a:rPr sz="1800" b="0" dirty="0"/>
              <a:t>Add a new entry to a list at a client-specified position</a:t>
            </a:r>
          </a:p>
        </p:txBody>
      </p:sp>
      <p:sp>
        <p:nvSpPr>
          <p:cNvPr id="111" name="public void add(int givenPosition, T newEntry)…"/>
          <p:cNvSpPr txBox="1"/>
          <p:nvPr/>
        </p:nvSpPr>
        <p:spPr>
          <a:xfrm>
            <a:off x="457200" y="1260969"/>
            <a:ext cx="5991382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makeRoom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givenPosition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ensureCapacity</a:t>
            </a:r>
            <a:r>
              <a:rPr dirty="0">
                <a:solidFill>
                  <a:srgbClr val="000000"/>
                </a:solidFill>
              </a:rPr>
              <a:t>(); </a:t>
            </a:r>
            <a:r>
              <a:rPr dirty="0"/>
              <a:t>// Ensure enough room for next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"Given position of </a:t>
            </a:r>
            <a:r>
              <a:rPr dirty="0" err="1"/>
              <a:t>add's</a:t>
            </a:r>
            <a:r>
              <a:rPr dirty="0"/>
              <a:t> new entry is out of bounds."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13470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makeRoom</a:t>
            </a:r>
            <a:r>
              <a:rPr lang="en-US" sz="4000" dirty="0"/>
              <a:t>()</a:t>
            </a:r>
            <a:endParaRPr dirty="0"/>
          </a:p>
        </p:txBody>
      </p:sp>
      <p:sp>
        <p:nvSpPr>
          <p:cNvPr id="11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Method add uses method </a:t>
            </a:r>
            <a:r>
              <a:rPr sz="2000" b="0" dirty="0" err="1"/>
              <a:t>makeRoom</a:t>
            </a:r>
            <a:endParaRPr sz="2000" b="0" dirty="0"/>
          </a:p>
        </p:txBody>
      </p:sp>
      <p:sp>
        <p:nvSpPr>
          <p:cNvPr id="115" name="private void makeRoom(int givenPosition)…"/>
          <p:cNvSpPr txBox="1"/>
          <p:nvPr/>
        </p:nvSpPr>
        <p:spPr>
          <a:xfrm>
            <a:off x="496938" y="1235145"/>
            <a:ext cx="7845552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makeRoom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lastIndex</a:t>
            </a:r>
            <a:r>
              <a:rPr dirty="0"/>
              <a:t> =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lastIndex</a:t>
            </a:r>
            <a:r>
              <a:rPr dirty="0"/>
              <a:t>; index &gt;= </a:t>
            </a:r>
            <a:r>
              <a:rPr dirty="0" err="1"/>
              <a:t>newIndex</a:t>
            </a:r>
            <a:r>
              <a:rPr dirty="0"/>
              <a:t>; index--)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list[index];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 </a:t>
            </a:r>
            <a:r>
              <a:rPr dirty="0"/>
              <a:t>// end </a:t>
            </a:r>
            <a:r>
              <a:rPr dirty="0" err="1"/>
              <a:t>makeRoom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96897" y="1224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Removing Bob</a:t>
            </a:r>
            <a:endParaRPr sz="4000" dirty="0"/>
          </a:p>
        </p:txBody>
      </p:sp>
      <p:sp>
        <p:nvSpPr>
          <p:cNvPr id="90" name="FIGURE 11-5 Removing Bob by shifting array entries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00673"/>
          </a:xfrm>
          <a:prstGeom prst="rect">
            <a:avLst/>
          </a:prstGeom>
        </p:spPr>
        <p:txBody>
          <a:bodyPr>
            <a:normAutofit/>
          </a:bodyPr>
          <a:lstStyle>
            <a:lvl1pPr defTabSz="566927">
              <a:defRPr sz="2728"/>
            </a:lvl1pPr>
          </a:lstStyle>
          <a:p>
            <a:r>
              <a:rPr sz="1800" b="0" dirty="0"/>
              <a:t>Removing Bob by shifting array entries</a:t>
            </a:r>
          </a:p>
        </p:txBody>
      </p:sp>
      <p:pic>
        <p:nvPicPr>
          <p:cNvPr id="91" name="A diagram illustrates removing bob by shifting array entities.&#10;&#10;Picture 2" descr="A diagram illustrates removing bob by shifting array entit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538" y="1192982"/>
            <a:ext cx="8476924" cy="46744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40159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remove()</a:t>
            </a:r>
            <a:endParaRPr sz="4000" dirty="0"/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2079" y="5621894"/>
            <a:ext cx="8748276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052"/>
            </a:pPr>
            <a:r>
              <a:rPr sz="1800" b="0" dirty="0"/>
              <a:t>Implementation uses a private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to handle the details of moving data within the array</a:t>
            </a:r>
          </a:p>
        </p:txBody>
      </p:sp>
      <p:sp>
        <p:nvSpPr>
          <p:cNvPr id="95" name="public T remove(int givenPosition)…"/>
          <p:cNvSpPr txBox="1"/>
          <p:nvPr/>
        </p:nvSpPr>
        <p:spPr>
          <a:xfrm>
            <a:off x="902971" y="958454"/>
            <a:ext cx="5665973" cy="4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b="1" dirty="0"/>
              <a:t>remove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Assertion: The list is not empty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list[</a:t>
            </a:r>
            <a:r>
              <a:rPr dirty="0" err="1"/>
              <a:t>givenPosition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Get entry to be removed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Move subsequent entries towards entry to be removed,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unless it is last in list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removeGap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reference to removed entry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"Illegal position given to remove operation."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70197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removeGap</a:t>
            </a:r>
            <a:r>
              <a:rPr lang="en-US" sz="4000" dirty="0"/>
              <a:t>()</a:t>
            </a:r>
            <a:endParaRPr sz="4000" dirty="0"/>
          </a:p>
        </p:txBody>
      </p:sp>
      <p:sp>
        <p:nvSpPr>
          <p:cNvPr id="9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shifts list entries within the array</a:t>
            </a:r>
          </a:p>
        </p:txBody>
      </p:sp>
      <p:sp>
        <p:nvSpPr>
          <p:cNvPr id="99" name="// Shifts entries that are beyond the entry to be removed to the…"/>
          <p:cNvSpPr txBox="1"/>
          <p:nvPr/>
        </p:nvSpPr>
        <p:spPr>
          <a:xfrm>
            <a:off x="393422" y="1009650"/>
            <a:ext cx="8357156" cy="274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Shifts entries that are beyond the entry to be removed to the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next lower position.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1 &lt;= 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numberOfEntries</a:t>
            </a:r>
            <a:r>
              <a:rPr dirty="0"/>
              <a:t> is list's length before removal;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checkIntegrity</a:t>
            </a:r>
            <a:r>
              <a:rPr dirty="0"/>
              <a:t> has been called.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removeGap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removedIndex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removedIndex</a:t>
            </a:r>
            <a:r>
              <a:rPr dirty="0"/>
              <a:t>; index &lt; </a:t>
            </a:r>
            <a:r>
              <a:rPr dirty="0" err="1"/>
              <a:t>numberOfEntries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list[index] =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removeGap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033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85346" y="138713"/>
            <a:ext cx="7765322" cy="773566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rtl="0">
              <a:buClr>
                <a:schemeClr val="lt1"/>
              </a:buClr>
              <a:buSzPct val="25000"/>
            </a:pPr>
            <a:r>
              <a:rPr lang="en-US" sz="4000" dirty="0">
                <a:sym typeface="Cabin"/>
              </a:rPr>
              <a:t>Studying STEM (CMSC)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685346" y="1046655"/>
            <a:ext cx="7765322" cy="5049346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212741" indent="0" rtl="0">
              <a:spcBef>
                <a:spcPts val="0"/>
              </a:spcBef>
              <a:buClr>
                <a:schemeClr val="lt1"/>
              </a:buClr>
              <a:buNone/>
            </a:pPr>
            <a:endParaRPr lang="en-US" sz="2025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2000" dirty="0"/>
              <a:t>Why are you studying CMSC (or majoring in STEM)?</a:t>
            </a:r>
          </a:p>
          <a:p>
            <a:pPr marL="304800" lvl="1" indent="-203200">
              <a:buFont typeface="Arial"/>
              <a:buChar char="•"/>
            </a:pPr>
            <a:r>
              <a:rPr lang="en-US" sz="1800" dirty="0">
                <a:sym typeface="Cabin"/>
                <a:hlinkClick r:id="rId3"/>
              </a:rPr>
              <a:t>https://triplebyte.com/blog/getting-job-ready-while-pursuing-a-cs-degree</a:t>
            </a:r>
            <a:endParaRPr lang="en-US" sz="1800" dirty="0">
              <a:sym typeface="Cabin"/>
            </a:endParaRP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Chunk your logic as much as possible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Pursue project-based work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Project-oriented electives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Map the abstract to the real world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Open-source contribution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/>
              <a:t>Use git for everything</a:t>
            </a:r>
          </a:p>
          <a:p>
            <a:pPr marL="304800" lvl="1" indent="-203200">
              <a:buFont typeface="Arial"/>
              <a:buChar char="•"/>
            </a:pPr>
            <a:r>
              <a:rPr lang="en-US" sz="2000" dirty="0">
                <a:sym typeface="Cabin"/>
              </a:rPr>
              <a:t>My experience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>
                <a:sym typeface="Cabin"/>
              </a:rPr>
              <a:t>IT Project Manager</a:t>
            </a:r>
          </a:p>
          <a:p>
            <a:pPr marL="711200" lvl="2" indent="-203200">
              <a:buFont typeface="Arial"/>
              <a:buChar char="•"/>
            </a:pPr>
            <a:r>
              <a:rPr lang="en-US" sz="1800" dirty="0">
                <a:sym typeface="Cabin"/>
              </a:rPr>
              <a:t>class structures</a:t>
            </a:r>
          </a:p>
          <a:p>
            <a:pPr marL="212741" indent="0">
              <a:spcBef>
                <a:spcPts val="0"/>
              </a:spcBef>
              <a:buClr>
                <a:schemeClr val="lt1"/>
              </a:buClr>
              <a:buNone/>
            </a:pPr>
            <a:endParaRPr lang="en-US" sz="2175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0274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270932" y="326958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3959"/>
            </a:lvl1pPr>
          </a:lstStyle>
          <a:p>
            <a:r>
              <a:rPr lang="en-US" sz="4000" dirty="0"/>
              <a:t>Array vs. </a:t>
            </a:r>
            <a:r>
              <a:rPr sz="4000" dirty="0"/>
              <a:t>Linked Implementation</a:t>
            </a:r>
            <a:r>
              <a:rPr lang="en-US" sz="4000" dirty="0"/>
              <a:t>s</a:t>
            </a:r>
            <a:endParaRPr sz="4000" dirty="0"/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231900"/>
            <a:ext cx="8229601" cy="471308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Array vs linked implementations</a:t>
            </a:r>
          </a:p>
          <a:p>
            <a:r>
              <a:rPr lang="en-US" dirty="0"/>
              <a:t>Linked Implementation</a:t>
            </a:r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</a:rPr>
              <a:t>Avoids moving data when adding or removing entries</a:t>
            </a:r>
          </a:p>
          <a:p>
            <a:pPr lvl="2"/>
            <a:r>
              <a:rPr sz="2000" dirty="0"/>
              <a:t>Uses memory only as needed</a:t>
            </a:r>
          </a:p>
          <a:p>
            <a:pPr lvl="2"/>
            <a:r>
              <a:rPr sz="2000" dirty="0"/>
              <a:t>When entry removed, memory returned to system</a:t>
            </a:r>
          </a:p>
        </p:txBody>
      </p:sp>
    </p:spTree>
    <p:extLst>
      <p:ext uri="{BB962C8B-B14F-4D97-AF65-F5344CB8AC3E}">
        <p14:creationId xmlns:p14="http://schemas.microsoft.com/office/powerpoint/2010/main" val="35260189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4312"/>
            </a:lvl1pPr>
          </a:lstStyle>
          <a:p>
            <a:r>
              <a:rPr dirty="0"/>
              <a:t>Adding a Node </a:t>
            </a:r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30968"/>
            <a:ext cx="8229601" cy="48140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can add a new node anywhere </a:t>
            </a:r>
          </a:p>
          <a:p>
            <a:pPr lvl="1"/>
            <a:r>
              <a:rPr sz="2000" dirty="0"/>
              <a:t>Chain is empty</a:t>
            </a:r>
          </a:p>
          <a:p>
            <a:pPr lvl="1"/>
            <a:r>
              <a:rPr sz="2000" dirty="0"/>
              <a:t>Adding node at chain’s beginning</a:t>
            </a:r>
          </a:p>
          <a:p>
            <a:pPr lvl="1"/>
            <a:r>
              <a:rPr sz="2000" dirty="0">
                <a:solidFill>
                  <a:schemeClr val="tx1"/>
                </a:solidFill>
              </a:rPr>
              <a:t>Adding node between adjacent nodes</a:t>
            </a:r>
          </a:p>
          <a:p>
            <a:pPr lvl="1"/>
            <a:r>
              <a:rPr sz="2000" dirty="0"/>
              <a:t>Adding node to chain’s end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31200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259945" y="12612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Empty Chain</a:t>
            </a:r>
            <a:endParaRPr dirty="0"/>
          </a:p>
        </p:txBody>
      </p:sp>
      <p:pic>
        <p:nvPicPr>
          <p:cNvPr id="58" name="An illustration represents the addition of a node to an empty chain. An empty chain and a new node." descr="An illustration represents the addition of a node to an empty chain. An empty chain and a new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071" y="1536333"/>
            <a:ext cx="3142208" cy="172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n illustration represents the addition of a node to an empty chain. after adding the new node to the chain." descr="An illustration represents the addition of a node to an empty chain. after adding the new node to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8235" y="1987465"/>
            <a:ext cx="3840148" cy="19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668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49434" y="16625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Beginning of Chain</a:t>
            </a:r>
            <a:endParaRPr dirty="0"/>
          </a:p>
        </p:txBody>
      </p:sp>
      <p:pic>
        <p:nvPicPr>
          <p:cNvPr id="65" name="A diagram illustrates adding a node to the beginning of a chain. A chain of nodes and a new node." descr="A diagram illustrates adding a node to the beginning of a chain. 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41" y="1257145"/>
            <a:ext cx="3451202" cy="2472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 diagram illustrates adding a node to the beginning of a chain. After adding the new node to the beginning of the chain." descr="A diagram illustrates adding a node to the beginning of a chain. After adding the new node to the beginning of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6217" y="2534290"/>
            <a:ext cx="4324428" cy="23907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53747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4" y="1216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End of Chain</a:t>
            </a:r>
            <a:endParaRPr dirty="0"/>
          </a:p>
        </p:txBody>
      </p:sp>
      <p:pic>
        <p:nvPicPr>
          <p:cNvPr id="84" name="An illustration represents the addition of a node to the end of a chain.A chain of nodes and a new node." descr="An illustration represents the addition of a node to the end of a chain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0" y="807814"/>
            <a:ext cx="7807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n illustration represents the addition of a node to the end of a chain.After locating the last node." descr="An illustration represents the addition of a node to the end of a chain.After locating the la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25" y="2586063"/>
            <a:ext cx="6688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An illustration represents the addition of a node to the end of a chain. After adding the new node to the end of the chain." descr="An illustration represents the addition of a node to the end of a chain. After adding the new node to the end of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525" y="4346983"/>
            <a:ext cx="6539446" cy="14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10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Between Two Nodes</a:t>
            </a:r>
            <a:endParaRPr dirty="0"/>
          </a:p>
        </p:txBody>
      </p:sp>
      <p:pic>
        <p:nvPicPr>
          <p:cNvPr id="75" name="A diagram illustrates adding a node between 2 adjacent nodes.A chain of nodes and a new node." descr="A diagram illustrates adding a node between 2 adjacent nodes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36" y="873134"/>
            <a:ext cx="5687079" cy="2295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A diagram illustrates adding a node between 2 adjacent nodes.After adding the new node between the adjacent nodes." descr="A diagram illustrates adding a node between 2 adjacent nodes.After adding the new node between the adjacent nod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36" y="3535873"/>
            <a:ext cx="5852822" cy="22951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48695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Adding at a Given Position</a:t>
            </a:r>
          </a:p>
        </p:txBody>
      </p:sp>
      <p:sp>
        <p:nvSpPr>
          <p:cNvPr id="130" name="public void add(int givenPosition, T newEntry)…"/>
          <p:cNvSpPr txBox="1"/>
          <p:nvPr/>
        </p:nvSpPr>
        <p:spPr>
          <a:xfrm>
            <a:off x="457200" y="894785"/>
            <a:ext cx="7964311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add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						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list is not empty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                      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&gt;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 - 1);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++;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add operation."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add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88460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315217" y="14151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getNodeAt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defRPr sz="2448"/>
            </a:pPr>
            <a:r>
              <a:rPr sz="1800" b="0" dirty="0"/>
              <a:t>Operations on a chain depended on the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getNodeAt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// Returns a reference to the node at a given position.…"/>
          <p:cNvSpPr txBox="1"/>
          <p:nvPr/>
        </p:nvSpPr>
        <p:spPr>
          <a:xfrm>
            <a:off x="457200" y="1306830"/>
            <a:ext cx="8494234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Returns a reference to the node at a given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The chain is not empty;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1 &lt;= 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getNodeAt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(</a:t>
            </a:r>
            <a:r>
              <a:rPr dirty="0" err="1"/>
              <a:t>firstNode</a:t>
            </a:r>
            <a:r>
              <a:rPr dirty="0"/>
              <a:t> != null) &amp;&amp;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(1 &lt;= </a:t>
            </a:r>
            <a:r>
              <a:rPr dirty="0" err="1"/>
              <a:t>givenPosition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Traverse the chain to locate the desired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(skipped if </a:t>
            </a:r>
            <a:r>
              <a:rPr dirty="0" err="1"/>
              <a:t>givenPosition</a:t>
            </a:r>
            <a:r>
              <a:rPr dirty="0"/>
              <a:t> is 1)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counter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counter &lt; </a:t>
            </a:r>
            <a:r>
              <a:rPr dirty="0" err="1"/>
              <a:t>givenPosition</a:t>
            </a:r>
            <a:r>
              <a:rPr dirty="0"/>
              <a:t>; counter++)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</a:t>
            </a:r>
            <a:r>
              <a:rPr dirty="0" err="1"/>
              <a:t>currentNode</a:t>
            </a:r>
            <a:r>
              <a:rPr dirty="0"/>
              <a:t> != null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currentNode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getNodeAt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467468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190813" y="96971"/>
            <a:ext cx="8953187" cy="816042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Removing a Node</a:t>
            </a:r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34716"/>
            <a:ext cx="8229601" cy="4910272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</a:t>
            </a:r>
          </a:p>
          <a:p>
            <a:pPr lvl="1"/>
            <a:r>
              <a:rPr sz="2000" dirty="0"/>
              <a:t>Removing the first node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Removing a node other than first one</a:t>
            </a:r>
          </a:p>
        </p:txBody>
      </p:sp>
    </p:spTree>
    <p:extLst>
      <p:ext uri="{BB962C8B-B14F-4D97-AF65-F5344CB8AC3E}">
        <p14:creationId xmlns:p14="http://schemas.microsoft.com/office/powerpoint/2010/main" val="40297706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</a:t>
            </a:r>
            <a:r>
              <a:rPr lang="en-US" dirty="0"/>
              <a:t>the First</a:t>
            </a:r>
            <a:r>
              <a:rPr dirty="0"/>
              <a:t> Node</a:t>
            </a:r>
          </a:p>
        </p:txBody>
      </p:sp>
      <p:pic>
        <p:nvPicPr>
          <p:cNvPr id="94" name="An illustration represents the removing the first node from a chain.A chain of nodes." descr="An illustration represents the removing the first node from a chain.A chain of node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70" y="1380295"/>
            <a:ext cx="6375608" cy="117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An illustration represents the removing the first node from a chain.After removing the first node." descr="An illustration represents the removing the first node from a chain.After removing the fir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870" y="3127709"/>
            <a:ext cx="5971590" cy="1292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665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79413" y="247904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ADT List</a:t>
            </a:r>
            <a:endParaRPr sz="4000" baseline="30018" dirty="0"/>
          </a:p>
        </p:txBody>
      </p:sp>
      <p:sp>
        <p:nvSpPr>
          <p:cNvPr id="45" name="Shape 198"/>
          <p:cNvSpPr txBox="1"/>
          <p:nvPr/>
        </p:nvSpPr>
        <p:spPr>
          <a:xfrm>
            <a:off x="4693079" y="1428750"/>
            <a:ext cx="4067099" cy="154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dirty="0"/>
              <a:t>Chapter 10</a:t>
            </a:r>
            <a:r>
              <a:rPr lang="en-US" sz="2800" dirty="0"/>
              <a:t> | Lists</a:t>
            </a:r>
          </a:p>
          <a:p>
            <a:r>
              <a:rPr lang="en-US" sz="2800" dirty="0"/>
              <a:t>Chapter 11 | Array Based </a:t>
            </a:r>
          </a:p>
          <a:p>
            <a:r>
              <a:rPr lang="en-US" sz="2800" dirty="0"/>
              <a:t>Chapter 12 | Linked Data</a:t>
            </a:r>
            <a:endParaRPr sz="28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F81E7C-97F7-4ADC-8D2F-D972CF394468}"/>
              </a:ext>
            </a:extLst>
          </p:cNvPr>
          <p:cNvSpPr/>
          <p:nvPr/>
        </p:nvSpPr>
        <p:spPr>
          <a:xfrm>
            <a:off x="6060880" y="3847907"/>
            <a:ext cx="2005263" cy="1464228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000" dirty="0"/>
              <a:t>What ADTs have we learned thus far?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a</a:t>
            </a:r>
            <a:r>
              <a:rPr lang="en-US" dirty="0"/>
              <a:t>n Interior</a:t>
            </a:r>
            <a:r>
              <a:rPr dirty="0"/>
              <a:t> Node</a:t>
            </a:r>
          </a:p>
        </p:txBody>
      </p:sp>
      <p:pic>
        <p:nvPicPr>
          <p:cNvPr id="104" name="An illustration represents the removing an interior code from a chain. After locating the node to remove." descr="An illustration represents the removing an interior code from a chain. After locating the node to remov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944727"/>
            <a:ext cx="8383387" cy="22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n illustration represents the removing an interior code from a chain. After removing the node." descr="An illustration represents the removing an interior code from a chain. After removing the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67" y="3333177"/>
            <a:ext cx="8261133" cy="2389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26453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62135" y="-25401"/>
            <a:ext cx="8513565" cy="807816"/>
          </a:xfrm>
          <a:prstGeom prst="rect">
            <a:avLst/>
          </a:prstGeom>
        </p:spPr>
        <p:txBody>
          <a:bodyPr/>
          <a:lstStyle/>
          <a:p>
            <a:pPr defTabSz="649223">
              <a:defRPr sz="312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t> method returns entry it deletes from list</a:t>
            </a:r>
          </a:p>
        </p:txBody>
      </p:sp>
      <p:sp>
        <p:nvSpPr>
          <p:cNvPr id="151" name="public T remove(int givenPosition)…"/>
          <p:cNvSpPr txBox="1"/>
          <p:nvPr/>
        </p:nvSpPr>
        <p:spPr>
          <a:xfrm>
            <a:off x="481057" y="782414"/>
            <a:ext cx="5694827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T result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value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!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1: Remove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Not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--;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Update count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removed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remove operation."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remove</a:t>
            </a:r>
          </a:p>
        </p:txBody>
      </p:sp>
    </p:spTree>
    <p:extLst>
      <p:ext uri="{BB962C8B-B14F-4D97-AF65-F5344CB8AC3E}">
        <p14:creationId xmlns:p14="http://schemas.microsoft.com/office/powerpoint/2010/main" val="13749250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287535" y="12178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a Tail Reference</a:t>
            </a:r>
          </a:p>
        </p:txBody>
      </p:sp>
      <p:sp>
        <p:nvSpPr>
          <p:cNvPr id="112" name="FIGURE 12-7 Two linked chai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Two linked chains</a:t>
            </a:r>
          </a:p>
        </p:txBody>
      </p:sp>
      <p:pic>
        <p:nvPicPr>
          <p:cNvPr id="113" name="An illustration represents the 2 linked chains.Chain with only a head reference." descr="An illustration represents the 2 linked chains.Chain with only a head referenc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68421"/>
            <a:ext cx="8458201" cy="157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An illustration represents the 2 linked chains. Chain with both a head and a tail reference." descr="An illustration represents the 2 linked chains. Chain with both a head and a tail referenc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" y="3587999"/>
            <a:ext cx="8458200" cy="1335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72839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249434" y="18160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 Refined Linked Implementation</a:t>
            </a:r>
          </a:p>
        </p:txBody>
      </p:sp>
      <p:sp>
        <p:nvSpPr>
          <p:cNvPr id="166" name="FIGURE 12-8 A linked chain with both a head reference and a tail referenc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2336">
              <a:defRPr sz="1936"/>
            </a:lvl1pPr>
          </a:lstStyle>
          <a:p>
            <a:r>
              <a:rPr sz="1800" b="0" dirty="0"/>
              <a:t>A linked chain with both a head reference and a tail reference</a:t>
            </a:r>
          </a:p>
        </p:txBody>
      </p:sp>
      <p:sp>
        <p:nvSpPr>
          <p:cNvPr id="167" name="private Node firstNode;       // Head reference to first node…"/>
          <p:cNvSpPr txBox="1"/>
          <p:nvPr/>
        </p:nvSpPr>
        <p:spPr>
          <a:xfrm>
            <a:off x="290495" y="1406399"/>
            <a:ext cx="856301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      </a:t>
            </a:r>
            <a:r>
              <a:t>// Head reference to first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lastNode;        </a:t>
            </a:r>
            <a:r>
              <a:t>// Tail reference to last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numberOfEntries; </a:t>
            </a:r>
            <a:r>
              <a:t>// Number of entries in list</a:t>
            </a:r>
          </a:p>
        </p:txBody>
      </p:sp>
      <p:pic>
        <p:nvPicPr>
          <p:cNvPr id="168" name="An illustration represents a linked chain with both head reference and a tail reference.&#10;&#10;Picture 2" descr="An illustration represents a linked chain with both head reference and a tail referen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060" y="3118829"/>
            <a:ext cx="6540314" cy="2489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66522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Efficiency of Using a Chain</a:t>
            </a:r>
          </a:p>
        </p:txBody>
      </p:sp>
      <p:sp>
        <p:nvSpPr>
          <p:cNvPr id="191" name="FIGURE 12-11 The time efficiencies of the ADT list operations for three implementations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513565" cy="807815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The time efficiencies of the ADT list operations for three implementations, expressed in Big Oh notation</a:t>
            </a:r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2885976210"/>
              </p:ext>
            </p:extLst>
          </p:nvPr>
        </p:nvGraphicFramePr>
        <p:xfrm>
          <a:off x="457200" y="1064681"/>
          <a:ext cx="8424662" cy="442513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9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LListWithTail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add(newEntry)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givenPosition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				 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newEntry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O(n);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toArray()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remove(givenPosition)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givenPosition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newEntry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getEntry(givenPosition)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contains(anEntry)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clear(), getLength(), isEmpty()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288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315217" y="130263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4180"/>
            </a:pPr>
            <a:r>
              <a:rPr sz="4000" dirty="0"/>
              <a:t>Method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Traverses chain, loads an array</a:t>
            </a:r>
          </a:p>
        </p:txBody>
      </p:sp>
      <p:sp>
        <p:nvSpPr>
          <p:cNvPr id="138" name="public T[] toArray()…"/>
          <p:cNvSpPr txBox="1"/>
          <p:nvPr/>
        </p:nvSpPr>
        <p:spPr>
          <a:xfrm>
            <a:off x="457200" y="1114695"/>
            <a:ext cx="8229600" cy="453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result[index] = </a:t>
            </a:r>
            <a:r>
              <a:rPr dirty="0" err="1"/>
              <a:t>currentNode.getData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toArray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830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75705" y="1405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defRPr sz="3784"/>
            </a:pPr>
            <a:r>
              <a:rPr sz="4000" dirty="0"/>
              <a:t>Interface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public void add(int index, T newEntry)…"/>
          <p:cNvSpPr txBox="1"/>
          <p:nvPr/>
        </p:nvSpPr>
        <p:spPr>
          <a:xfrm>
            <a:off x="358487" y="1157733"/>
            <a:ext cx="7798924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void </a:t>
            </a:r>
            <a:r>
              <a:rPr dirty="0"/>
              <a:t>add(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remove(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void </a:t>
            </a:r>
            <a:r>
              <a:rPr b="0" dirty="0"/>
              <a:t>clear()</a:t>
            </a:r>
            <a:endParaRPr b="0" dirty="0">
              <a:solidFill>
                <a:srgbClr val="000000"/>
              </a:solidFill>
            </a:endParaRP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set(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anEntry</a:t>
            </a:r>
            <a:r>
              <a:rPr dirty="0"/>
              <a:t>) </a:t>
            </a:r>
            <a:r>
              <a:rPr dirty="0">
                <a:solidFill>
                  <a:srgbClr val="B6B8BA"/>
                </a:solidFill>
              </a:rPr>
              <a:t>// Like replace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 </a:t>
            </a:r>
            <a:r>
              <a:rPr dirty="0"/>
              <a:t>T</a:t>
            </a:r>
            <a:r>
              <a:rPr spc="-82" dirty="0"/>
              <a:t> </a:t>
            </a:r>
            <a:r>
              <a:rPr dirty="0"/>
              <a:t>get(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index)	</a:t>
            </a:r>
            <a:r>
              <a:rPr dirty="0">
                <a:solidFill>
                  <a:srgbClr val="B6B8BA"/>
                </a:solidFill>
              </a:rPr>
              <a:t>//</a:t>
            </a:r>
            <a:r>
              <a:rPr spc="15" dirty="0">
                <a:solidFill>
                  <a:srgbClr val="B6B8BA"/>
                </a:solidFill>
              </a:rPr>
              <a:t> </a:t>
            </a:r>
            <a:r>
              <a:rPr dirty="0">
                <a:solidFill>
                  <a:srgbClr val="B6B8BA"/>
                </a:solidFill>
              </a:rPr>
              <a:t>Like</a:t>
            </a:r>
            <a:r>
              <a:rPr spc="187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getEntry</a:t>
            </a:r>
            <a:r>
              <a:rPr dirty="0">
                <a:solidFill>
                  <a:srgbClr val="B6B8BA"/>
                </a:solidFill>
              </a:rPr>
              <a:t>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contains(Object</a:t>
            </a:r>
            <a:r>
              <a:rPr spc="97" dirty="0"/>
              <a:t>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</a:t>
            </a:r>
            <a:r>
              <a:rPr b="1" spc="150" dirty="0"/>
              <a:t> 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size()	</a:t>
            </a:r>
            <a:r>
              <a:rPr dirty="0">
                <a:solidFill>
                  <a:srgbClr val="B6B8BA"/>
                </a:solidFill>
              </a:rPr>
              <a:t>// Like</a:t>
            </a:r>
            <a:r>
              <a:rPr spc="322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getLength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</a:t>
            </a:r>
            <a:r>
              <a:rPr b="0" dirty="0" err="1"/>
              <a:t>isEmpty</a:t>
            </a:r>
            <a:r>
              <a:rPr b="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020" y="5296113"/>
            <a:ext cx="789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https://docs.oracle.com/javase/8/docs/api/java/util/List.html</a:t>
            </a:r>
          </a:p>
        </p:txBody>
      </p:sp>
    </p:spTree>
    <p:extLst>
      <p:ext uri="{BB962C8B-B14F-4D97-AF65-F5344CB8AC3E}">
        <p14:creationId xmlns:p14="http://schemas.microsoft.com/office/powerpoint/2010/main" val="333079519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31520">
              <a:defRPr sz="3520"/>
            </a:pPr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3452159"/>
          </a:xfrm>
          <a:prstGeom prst="rect">
            <a:avLst/>
          </a:prstGeom>
        </p:spPr>
        <p:txBody>
          <a:bodyPr/>
          <a:lstStyle/>
          <a:p>
            <a:r>
              <a:rPr dirty="0"/>
              <a:t>Available constructors</a:t>
            </a:r>
          </a:p>
          <a:p>
            <a:pPr lvl="1">
              <a:defRPr b="1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</a:t>
            </a:r>
            <a:r>
              <a:rPr sz="2000" dirty="0" err="1"/>
              <a:t>ArrayList</a:t>
            </a:r>
            <a:r>
              <a:rPr sz="2000" dirty="0"/>
              <a:t>(</a:t>
            </a:r>
            <a:r>
              <a:rPr sz="2000" dirty="0" err="1"/>
              <a:t>int</a:t>
            </a:r>
            <a:r>
              <a:rPr sz="2000" dirty="0"/>
              <a:t> </a:t>
            </a:r>
            <a:r>
              <a:rPr sz="2000" dirty="0" err="1"/>
              <a:t>initialCapacity</a:t>
            </a:r>
            <a:r>
              <a:rPr sz="2000" dirty="0"/>
              <a:t>)</a:t>
            </a:r>
          </a:p>
          <a:p>
            <a:r>
              <a:rPr dirty="0"/>
              <a:t>Similar to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java.util.vector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sz="2000" dirty="0"/>
              <a:t>Can use either </a:t>
            </a: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2000" dirty="0"/>
              <a:t> or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sz="2000" dirty="0"/>
              <a:t> as an implementation of the interface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994710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258233" y="290845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7">
              <a:defRPr sz="3387"/>
            </a:pPr>
            <a:r>
              <a:rPr sz="4000" dirty="0"/>
              <a:t>Class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258233" y="1106887"/>
            <a:ext cx="6737351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Implements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defines more methods than are in the interface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dirty="0"/>
              <a:t>You can use the class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as implementation of ADT </a:t>
            </a:r>
          </a:p>
          <a:p>
            <a:pPr lvl="1">
              <a:defRPr b="1"/>
            </a:pPr>
            <a:r>
              <a:rPr sz="2000" dirty="0"/>
              <a:t>queue</a:t>
            </a:r>
          </a:p>
          <a:p>
            <a:pPr lvl="1"/>
            <a:r>
              <a:rPr sz="2000" b="1" dirty="0" err="1"/>
              <a:t>deque</a:t>
            </a:r>
            <a:r>
              <a:rPr sz="2000" dirty="0"/>
              <a:t> </a:t>
            </a:r>
          </a:p>
          <a:p>
            <a:pPr lvl="1"/>
            <a:r>
              <a:rPr sz="2000" dirty="0"/>
              <a:t>or </a:t>
            </a:r>
            <a:r>
              <a:rPr sz="2000" b="1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4607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 | </a:t>
            </a:r>
            <a:r>
              <a:rPr dirty="0"/>
              <a:t>Using the ADT List</a:t>
            </a:r>
          </a:p>
        </p:txBody>
      </p:sp>
      <p:sp>
        <p:nvSpPr>
          <p:cNvPr id="79" name="FIGURE 10-3 A list of numbers that identify runners in the order in which they finished"/>
          <p:cNvSpPr txBox="1">
            <a:spLocks noGrp="1"/>
          </p:cNvSpPr>
          <p:nvPr>
            <p:ph type="body" sz="quarter" idx="1"/>
          </p:nvPr>
        </p:nvSpPr>
        <p:spPr>
          <a:xfrm>
            <a:off x="365759" y="5794455"/>
            <a:ext cx="8613539" cy="534222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760"/>
            </a:lvl1pPr>
          </a:lstStyle>
          <a:p>
            <a:r>
              <a:rPr sz="1800" b="0" dirty="0"/>
              <a:t>A list of numbers that identify runners in the order in which they finished</a:t>
            </a:r>
          </a:p>
        </p:txBody>
      </p:sp>
      <p:pic>
        <p:nvPicPr>
          <p:cNvPr id="80" name="A picture of 4 athletes running towards a finishing line and number 16 is winner, number 4 is in second position, number 33 is in third position and number 27 is in last position.&#10;&#10;Picture 2" descr="A picture of 4 athletes running towards a finishing line and number 16 is winner, number 4 is in second position, number 33 is in third position and number 27 is in last positio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970" y="708920"/>
            <a:ext cx="5674745" cy="491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28157"/>
            <a:ext cx="8229601" cy="526076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The ADT List</a:t>
            </a:r>
          </a:p>
          <a:p>
            <a:pPr lvl="1"/>
            <a:r>
              <a:rPr lang="en-US" dirty="0">
                <a:hlinkClick r:id="rId3"/>
              </a:rPr>
              <a:t>https://mediaplayer.pearsoncmg.com/assets/secs-vn-ch10a-the-adt-list</a:t>
            </a:r>
            <a:endParaRPr lang="en-US" dirty="0"/>
          </a:p>
          <a:p>
            <a:r>
              <a:rPr lang="en-US" sz="3200" dirty="0"/>
              <a:t>Using the ADT List</a:t>
            </a:r>
          </a:p>
          <a:p>
            <a:pPr lvl="1"/>
            <a:r>
              <a:rPr lang="en-US" dirty="0">
                <a:hlinkClick r:id="rId4"/>
              </a:rPr>
              <a:t>https://mediaplayer.pearsoncmg.com/assets/secs-vn-ch10b-using-the-adt-list</a:t>
            </a:r>
            <a:endParaRPr lang="en-US" dirty="0"/>
          </a:p>
          <a:p>
            <a:r>
              <a:rPr lang="en-US" sz="3200" dirty="0"/>
              <a:t>An Array-based ADT List</a:t>
            </a:r>
          </a:p>
          <a:p>
            <a:pPr lvl="1"/>
            <a:r>
              <a:rPr lang="en-US" dirty="0">
                <a:hlinkClick r:id="rId5"/>
              </a:rPr>
              <a:t>https://mediaplayer.pearsoncmg.com/assets/secs-vn-ch11a-an-array-based-adt-list</a:t>
            </a:r>
            <a:endParaRPr lang="en-US" dirty="0"/>
          </a:p>
          <a:p>
            <a:r>
              <a:rPr lang="en-US" sz="3200" dirty="0"/>
              <a:t>Completing the </a:t>
            </a:r>
            <a:r>
              <a:rPr lang="en-US" sz="3200" dirty="0" err="1"/>
              <a:t>AList</a:t>
            </a:r>
            <a:r>
              <a:rPr lang="en-US" sz="3200" dirty="0"/>
              <a:t> Class</a:t>
            </a:r>
          </a:p>
          <a:p>
            <a:pPr lvl="1"/>
            <a:r>
              <a:rPr lang="en-US" dirty="0">
                <a:hlinkClick r:id="rId6"/>
              </a:rPr>
              <a:t>https://mediaplayer.pearsoncmg.com/assets/secs-vn-ch11b-completing-the-alist-class</a:t>
            </a:r>
            <a:endParaRPr lang="en-US" dirty="0"/>
          </a:p>
          <a:p>
            <a:r>
              <a:rPr lang="en-US" sz="3200" dirty="0"/>
              <a:t>A Linked-based ADT List</a:t>
            </a:r>
          </a:p>
          <a:p>
            <a:pPr lvl="1"/>
            <a:r>
              <a:rPr lang="en-US" dirty="0">
                <a:hlinkClick r:id="rId7"/>
              </a:rPr>
              <a:t>https://mediaplayer.pearsoncmg.com/assets/secs-vn-ch12a-a-link-based-adt-list</a:t>
            </a:r>
            <a:endParaRPr lang="en-US" dirty="0"/>
          </a:p>
          <a:p>
            <a:r>
              <a:rPr lang="en-US" sz="3200" dirty="0"/>
              <a:t>Completing the Class List</a:t>
            </a:r>
          </a:p>
          <a:p>
            <a:pPr lvl="1"/>
            <a:r>
              <a:rPr lang="en-US" dirty="0">
                <a:hlinkClick r:id="rId8"/>
              </a:rPr>
              <a:t>https://mediaplayer.pearsoncmg.com/assets/secs-vn-ch12b-completing-the-class-list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426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5" y="-12418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ADT List</a:t>
            </a:r>
          </a:p>
        </p:txBody>
      </p:sp>
      <p:sp>
        <p:nvSpPr>
          <p:cNvPr id="84" name="/**   A driver that uses a list to track the…"/>
          <p:cNvSpPr txBox="1"/>
          <p:nvPr/>
        </p:nvSpPr>
        <p:spPr>
          <a:xfrm>
            <a:off x="365759" y="674174"/>
            <a:ext cx="7008514" cy="551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  A driver that uses a list to track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runners in a race as they cross the finish line.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RoadRace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recordWinners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recordWinners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ListInterface</a:t>
            </a:r>
            <a:r>
              <a:rPr dirty="0"/>
              <a:t>&lt;String&gt; </a:t>
            </a:r>
            <a:r>
              <a:rPr dirty="0" err="1"/>
              <a:t>runnerList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 </a:t>
            </a:r>
            <a:r>
              <a:rPr dirty="0" err="1"/>
              <a:t>runnerList</a:t>
            </a:r>
            <a:r>
              <a:rPr dirty="0"/>
              <a:t> has only methods in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"16"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Winner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 4"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Second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"33"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Third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"27"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Fourth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runnerList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recordWinners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&lt;String&gt; list)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 err="1"/>
              <a:t>list.getLength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"The list contains "</a:t>
            </a:r>
            <a:r>
              <a:rPr dirty="0"/>
              <a:t> + </a:t>
            </a:r>
            <a:r>
              <a:rPr dirty="0" err="1"/>
              <a:t>numberOfEntries</a:t>
            </a:r>
            <a:r>
              <a:rPr dirty="0"/>
              <a:t>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D12F1B"/>
                </a:solidFill>
              </a:rPr>
              <a:t>" entries, as follows:"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position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position &lt;= </a:t>
            </a:r>
            <a:r>
              <a:rPr dirty="0" err="1"/>
              <a:t>numberOfEntries</a:t>
            </a:r>
            <a:r>
              <a:rPr dirty="0"/>
              <a:t>; position++)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list.getEntry</a:t>
            </a:r>
            <a:r>
              <a:rPr dirty="0"/>
              <a:t>(position)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</a:t>
            </a:r>
            <a:r>
              <a:rPr dirty="0">
                <a:solidFill>
                  <a:srgbClr val="D12F1B"/>
                </a:solidFill>
              </a:rPr>
              <a:t>" is entry "</a:t>
            </a:r>
            <a:r>
              <a:rPr dirty="0"/>
              <a:t> + position);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displayList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RoadRace</a:t>
            </a:r>
            <a:endParaRPr dirty="0"/>
          </a:p>
        </p:txBody>
      </p:sp>
      <p:sp>
        <p:nvSpPr>
          <p:cNvPr id="85" name="Rectangle"/>
          <p:cNvSpPr/>
          <p:nvPr/>
        </p:nvSpPr>
        <p:spPr>
          <a:xfrm>
            <a:off x="5936084" y="674174"/>
            <a:ext cx="3100353" cy="1649453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The list contains 4 entries,…"/>
          <p:cNvSpPr txBox="1"/>
          <p:nvPr/>
        </p:nvSpPr>
        <p:spPr>
          <a:xfrm>
            <a:off x="6001241" y="813498"/>
            <a:ext cx="3315479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The list contains 4 entries, </a:t>
            </a: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as follows: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16 is entry 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4 is entry 2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33 is entry 3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27 is entry 4</a:t>
            </a:r>
          </a:p>
        </p:txBody>
      </p:sp>
      <p:sp>
        <p:nvSpPr>
          <p:cNvPr id="87" name="Program Output"/>
          <p:cNvSpPr txBox="1"/>
          <p:nvPr/>
        </p:nvSpPr>
        <p:spPr>
          <a:xfrm>
            <a:off x="5992648" y="683628"/>
            <a:ext cx="185670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1" i="1"/>
            </a:lvl1pPr>
          </a:lstStyle>
          <a:p>
            <a:r>
              <a:t>Program Output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33486" y="13290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1" name="// Make an alphabetical list of names as students enter a room…"/>
          <p:cNvSpPr txBox="1"/>
          <p:nvPr/>
        </p:nvSpPr>
        <p:spPr>
          <a:xfrm>
            <a:off x="376975" y="1072474"/>
            <a:ext cx="574291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an alphabetical list of names as students enter a room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&lt;String&gt; </a:t>
            </a:r>
            <a:r>
              <a:rPr sz="1600" dirty="0" err="1"/>
              <a:t>alphaList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);    </a:t>
            </a:r>
            <a:r>
              <a:rPr sz="1600" dirty="0">
                <a:solidFill>
                  <a:srgbClr val="008400"/>
                </a:solidFill>
              </a:rPr>
              <a:t>// Amy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"Elias"</a:t>
            </a:r>
            <a:r>
              <a:rPr sz="1600" dirty="0"/>
              <a:t>);  </a:t>
            </a:r>
            <a:r>
              <a:rPr sz="1600" dirty="0">
                <a:solidFill>
                  <a:srgbClr val="008400"/>
                </a:solidFill>
              </a:rPr>
              <a:t>// Amy Elias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"Bob"</a:t>
            </a:r>
            <a:r>
              <a:rPr sz="1600" dirty="0">
                <a:solidFill>
                  <a:srgbClr val="000000"/>
                </a:solidFill>
              </a:rPr>
              <a:t>);    </a:t>
            </a:r>
            <a:r>
              <a:rPr sz="1600" dirty="0"/>
              <a:t>// Amy Bob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3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"Drew"</a:t>
            </a:r>
            <a:r>
              <a:rPr sz="1600" dirty="0">
                <a:solidFill>
                  <a:srgbClr val="000000"/>
                </a:solidFill>
              </a:rPr>
              <a:t>);   </a:t>
            </a:r>
            <a:r>
              <a:rPr sz="1600" dirty="0"/>
              <a:t>//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"Aaron"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4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"Carol"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Carol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315217" y="14250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A list of Name objects, rather than String</a:t>
            </a:r>
          </a:p>
        </p:txBody>
      </p:sp>
      <p:sp>
        <p:nvSpPr>
          <p:cNvPr id="95" name="// Make a list of names as you think of them…"/>
          <p:cNvSpPr txBox="1"/>
          <p:nvPr/>
        </p:nvSpPr>
        <p:spPr>
          <a:xfrm>
            <a:off x="457200" y="1163096"/>
            <a:ext cx="444769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 list of names as you think of them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&lt;Name&gt; </a:t>
            </a:r>
            <a:r>
              <a:rPr sz="1600" dirty="0" err="1"/>
              <a:t>nameList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amy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"Smith"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 err="1"/>
              <a:t>amy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"Tina"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"Drexel"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"Robert"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"Jones"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secondName</a:t>
            </a:r>
            <a:r>
              <a:rPr sz="1600" dirty="0"/>
              <a:t> = </a:t>
            </a:r>
            <a:r>
              <a:rPr sz="1600" dirty="0" err="1"/>
              <a:t>nameList.getEntry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Lists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way to organize data</a:t>
            </a:r>
          </a:p>
          <a:p>
            <a:r>
              <a:rPr dirty="0"/>
              <a:t>Examples</a:t>
            </a:r>
          </a:p>
          <a:p>
            <a:pPr lvl="1"/>
            <a:r>
              <a:rPr sz="2000" dirty="0"/>
              <a:t>To-do list</a:t>
            </a:r>
          </a:p>
          <a:p>
            <a:pPr lvl="1"/>
            <a:r>
              <a:rPr sz="2000" dirty="0"/>
              <a:t>Grocery Lists</a:t>
            </a:r>
          </a:p>
          <a:p>
            <a:r>
              <a:rPr dirty="0"/>
              <a:t>Items in list have position</a:t>
            </a:r>
          </a:p>
          <a:p>
            <a:pPr lvl="1"/>
            <a:r>
              <a:rPr sz="2000" dirty="0"/>
              <a:t>May or may not be important</a:t>
            </a:r>
          </a:p>
          <a:p>
            <a:r>
              <a:rPr dirty="0"/>
              <a:t>Items may be added anywhere</a:t>
            </a:r>
          </a:p>
        </p:txBody>
      </p:sp>
      <p:pic>
        <p:nvPicPr>
          <p:cNvPr id="51" name="A diagram of a boy with a callout message reads, I have so much to do this weekend, I should make a list. To do 1. Read chapter 10. 2. Call home. 3. But card for sue.&#10;&#10;Picture 1" descr="A diagram of a boy with a callout message reads, I have so much to do this weekend, I should make a list. To do 1. Read chapter 10. 2. Call home. 3. But card for sue.Picture 1"/>
          <p:cNvPicPr>
            <a:picLocks noChangeAspect="1"/>
          </p:cNvPicPr>
          <p:nvPr/>
        </p:nvPicPr>
        <p:blipFill>
          <a:blip r:embed="rId2">
            <a:extLst/>
          </a:blip>
          <a:srcRect l="690" t="863" r="1980" b="4938"/>
          <a:stretch>
            <a:fillRect/>
          </a:stretch>
        </p:blipFill>
        <p:spPr>
          <a:xfrm>
            <a:off x="4244704" y="913012"/>
            <a:ext cx="4526763" cy="382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78" extrusionOk="0">
                <a:moveTo>
                  <a:pt x="5983" y="0"/>
                </a:moveTo>
                <a:cubicBezTo>
                  <a:pt x="5361" y="0"/>
                  <a:pt x="4737" y="36"/>
                  <a:pt x="4401" y="109"/>
                </a:cubicBezTo>
                <a:cubicBezTo>
                  <a:pt x="1639" y="711"/>
                  <a:pt x="-98" y="2422"/>
                  <a:pt x="4" y="4438"/>
                </a:cubicBezTo>
                <a:cubicBezTo>
                  <a:pt x="33" y="5008"/>
                  <a:pt x="150" y="5416"/>
                  <a:pt x="430" y="5931"/>
                </a:cubicBezTo>
                <a:cubicBezTo>
                  <a:pt x="1156" y="7267"/>
                  <a:pt x="2908" y="8285"/>
                  <a:pt x="4953" y="8559"/>
                </a:cubicBezTo>
                <a:cubicBezTo>
                  <a:pt x="6208" y="8727"/>
                  <a:pt x="7712" y="8542"/>
                  <a:pt x="8885" y="8077"/>
                </a:cubicBezTo>
                <a:cubicBezTo>
                  <a:pt x="11343" y="7103"/>
                  <a:pt x="12539" y="4987"/>
                  <a:pt x="11727" y="3047"/>
                </a:cubicBezTo>
                <a:cubicBezTo>
                  <a:pt x="11123" y="1603"/>
                  <a:pt x="9655" y="568"/>
                  <a:pt x="7554" y="107"/>
                </a:cubicBezTo>
                <a:cubicBezTo>
                  <a:pt x="7224" y="35"/>
                  <a:pt x="6604" y="-1"/>
                  <a:pt x="5983" y="0"/>
                </a:cubicBezTo>
                <a:close/>
                <a:moveTo>
                  <a:pt x="17918" y="6103"/>
                </a:moveTo>
                <a:cubicBezTo>
                  <a:pt x="17716" y="6105"/>
                  <a:pt x="17423" y="6292"/>
                  <a:pt x="17186" y="6571"/>
                </a:cubicBezTo>
                <a:cubicBezTo>
                  <a:pt x="17067" y="6712"/>
                  <a:pt x="16912" y="6844"/>
                  <a:pt x="16840" y="6865"/>
                </a:cubicBezTo>
                <a:cubicBezTo>
                  <a:pt x="16736" y="6895"/>
                  <a:pt x="16698" y="6955"/>
                  <a:pt x="16655" y="7147"/>
                </a:cubicBezTo>
                <a:cubicBezTo>
                  <a:pt x="16626" y="7281"/>
                  <a:pt x="16545" y="7505"/>
                  <a:pt x="16477" y="7645"/>
                </a:cubicBezTo>
                <a:lnTo>
                  <a:pt x="16352" y="7898"/>
                </a:lnTo>
                <a:lnTo>
                  <a:pt x="16452" y="7976"/>
                </a:lnTo>
                <a:lnTo>
                  <a:pt x="16552" y="8055"/>
                </a:lnTo>
                <a:lnTo>
                  <a:pt x="16430" y="8409"/>
                </a:lnTo>
                <a:cubicBezTo>
                  <a:pt x="16362" y="8604"/>
                  <a:pt x="16291" y="8953"/>
                  <a:pt x="16271" y="9184"/>
                </a:cubicBezTo>
                <a:cubicBezTo>
                  <a:pt x="16249" y="9447"/>
                  <a:pt x="16207" y="9639"/>
                  <a:pt x="16158" y="9697"/>
                </a:cubicBezTo>
                <a:cubicBezTo>
                  <a:pt x="16087" y="9782"/>
                  <a:pt x="16072" y="9779"/>
                  <a:pt x="15982" y="9663"/>
                </a:cubicBezTo>
                <a:cubicBezTo>
                  <a:pt x="15927" y="9594"/>
                  <a:pt x="15856" y="9538"/>
                  <a:pt x="15823" y="9538"/>
                </a:cubicBezTo>
                <a:cubicBezTo>
                  <a:pt x="15755" y="9538"/>
                  <a:pt x="15151" y="10009"/>
                  <a:pt x="15018" y="10168"/>
                </a:cubicBezTo>
                <a:cubicBezTo>
                  <a:pt x="14890" y="10320"/>
                  <a:pt x="14616" y="10477"/>
                  <a:pt x="14237" y="10616"/>
                </a:cubicBezTo>
                <a:cubicBezTo>
                  <a:pt x="14058" y="10681"/>
                  <a:pt x="13847" y="10793"/>
                  <a:pt x="13768" y="10862"/>
                </a:cubicBezTo>
                <a:cubicBezTo>
                  <a:pt x="13610" y="11001"/>
                  <a:pt x="13361" y="11405"/>
                  <a:pt x="13350" y="11541"/>
                </a:cubicBezTo>
                <a:cubicBezTo>
                  <a:pt x="13346" y="11588"/>
                  <a:pt x="13342" y="11672"/>
                  <a:pt x="13339" y="11725"/>
                </a:cubicBezTo>
                <a:cubicBezTo>
                  <a:pt x="13336" y="11778"/>
                  <a:pt x="13180" y="12006"/>
                  <a:pt x="12992" y="12233"/>
                </a:cubicBezTo>
                <a:cubicBezTo>
                  <a:pt x="12700" y="12587"/>
                  <a:pt x="12663" y="12655"/>
                  <a:pt x="12733" y="12702"/>
                </a:cubicBezTo>
                <a:cubicBezTo>
                  <a:pt x="12805" y="12750"/>
                  <a:pt x="12797" y="12776"/>
                  <a:pt x="12671" y="12937"/>
                </a:cubicBezTo>
                <a:cubicBezTo>
                  <a:pt x="12409" y="13270"/>
                  <a:pt x="12362" y="13382"/>
                  <a:pt x="12443" y="13488"/>
                </a:cubicBezTo>
                <a:cubicBezTo>
                  <a:pt x="12506" y="13571"/>
                  <a:pt x="12499" y="13610"/>
                  <a:pt x="12379" y="13835"/>
                </a:cubicBezTo>
                <a:cubicBezTo>
                  <a:pt x="12179" y="14210"/>
                  <a:pt x="11995" y="14697"/>
                  <a:pt x="11938" y="14998"/>
                </a:cubicBezTo>
                <a:cubicBezTo>
                  <a:pt x="11893" y="15240"/>
                  <a:pt x="11899" y="15287"/>
                  <a:pt x="12010" y="15496"/>
                </a:cubicBezTo>
                <a:cubicBezTo>
                  <a:pt x="12077" y="15622"/>
                  <a:pt x="12239" y="15805"/>
                  <a:pt x="12371" y="15901"/>
                </a:cubicBezTo>
                <a:cubicBezTo>
                  <a:pt x="12503" y="15998"/>
                  <a:pt x="12599" y="16099"/>
                  <a:pt x="12584" y="16128"/>
                </a:cubicBezTo>
                <a:cubicBezTo>
                  <a:pt x="12556" y="16181"/>
                  <a:pt x="12563" y="16186"/>
                  <a:pt x="12731" y="16208"/>
                </a:cubicBezTo>
                <a:cubicBezTo>
                  <a:pt x="12848" y="16224"/>
                  <a:pt x="13219" y="16444"/>
                  <a:pt x="13260" y="16522"/>
                </a:cubicBezTo>
                <a:cubicBezTo>
                  <a:pt x="13276" y="16553"/>
                  <a:pt x="13270" y="16625"/>
                  <a:pt x="13245" y="16681"/>
                </a:cubicBezTo>
                <a:cubicBezTo>
                  <a:pt x="13199" y="16782"/>
                  <a:pt x="13090" y="16810"/>
                  <a:pt x="11562" y="17131"/>
                </a:cubicBezTo>
                <a:cubicBezTo>
                  <a:pt x="11316" y="17183"/>
                  <a:pt x="11125" y="17237"/>
                  <a:pt x="11136" y="17250"/>
                </a:cubicBezTo>
                <a:cubicBezTo>
                  <a:pt x="11161" y="17280"/>
                  <a:pt x="11984" y="17136"/>
                  <a:pt x="12742" y="16970"/>
                </a:cubicBezTo>
                <a:cubicBezTo>
                  <a:pt x="13273" y="16854"/>
                  <a:pt x="13469" y="16860"/>
                  <a:pt x="13403" y="16988"/>
                </a:cubicBezTo>
                <a:cubicBezTo>
                  <a:pt x="13382" y="17028"/>
                  <a:pt x="13394" y="17045"/>
                  <a:pt x="13435" y="17028"/>
                </a:cubicBezTo>
                <a:cubicBezTo>
                  <a:pt x="13472" y="17014"/>
                  <a:pt x="13503" y="16965"/>
                  <a:pt x="13503" y="16921"/>
                </a:cubicBezTo>
                <a:cubicBezTo>
                  <a:pt x="13503" y="16868"/>
                  <a:pt x="13578" y="16826"/>
                  <a:pt x="13719" y="16802"/>
                </a:cubicBezTo>
                <a:cubicBezTo>
                  <a:pt x="13904" y="16771"/>
                  <a:pt x="14016" y="16805"/>
                  <a:pt x="14489" y="17026"/>
                </a:cubicBezTo>
                <a:cubicBezTo>
                  <a:pt x="15250" y="17382"/>
                  <a:pt x="15310" y="17454"/>
                  <a:pt x="14897" y="17528"/>
                </a:cubicBezTo>
                <a:cubicBezTo>
                  <a:pt x="14640" y="17574"/>
                  <a:pt x="14628" y="17640"/>
                  <a:pt x="14805" y="18046"/>
                </a:cubicBezTo>
                <a:cubicBezTo>
                  <a:pt x="14943" y="18362"/>
                  <a:pt x="15541" y="20763"/>
                  <a:pt x="15581" y="21162"/>
                </a:cubicBezTo>
                <a:cubicBezTo>
                  <a:pt x="15595" y="21304"/>
                  <a:pt x="15619" y="21458"/>
                  <a:pt x="15635" y="21505"/>
                </a:cubicBezTo>
                <a:cubicBezTo>
                  <a:pt x="15653" y="21555"/>
                  <a:pt x="15672" y="21502"/>
                  <a:pt x="15682" y="21377"/>
                </a:cubicBezTo>
                <a:cubicBezTo>
                  <a:pt x="15700" y="21152"/>
                  <a:pt x="15600" y="20667"/>
                  <a:pt x="15234" y="19215"/>
                </a:cubicBezTo>
                <a:cubicBezTo>
                  <a:pt x="15111" y="18727"/>
                  <a:pt x="15007" y="18277"/>
                  <a:pt x="15003" y="18214"/>
                </a:cubicBezTo>
                <a:cubicBezTo>
                  <a:pt x="14992" y="18039"/>
                  <a:pt x="15237" y="18086"/>
                  <a:pt x="15462" y="18301"/>
                </a:cubicBezTo>
                <a:cubicBezTo>
                  <a:pt x="15565" y="18399"/>
                  <a:pt x="15728" y="18491"/>
                  <a:pt x="15827" y="18507"/>
                </a:cubicBezTo>
                <a:cubicBezTo>
                  <a:pt x="16135" y="18558"/>
                  <a:pt x="16165" y="18582"/>
                  <a:pt x="16055" y="18680"/>
                </a:cubicBezTo>
                <a:cubicBezTo>
                  <a:pt x="15966" y="18759"/>
                  <a:pt x="15978" y="18762"/>
                  <a:pt x="16200" y="18729"/>
                </a:cubicBezTo>
                <a:cubicBezTo>
                  <a:pt x="16557" y="18675"/>
                  <a:pt x="16913" y="18578"/>
                  <a:pt x="16979" y="18516"/>
                </a:cubicBezTo>
                <a:cubicBezTo>
                  <a:pt x="17011" y="18486"/>
                  <a:pt x="17061" y="18479"/>
                  <a:pt x="17090" y="18500"/>
                </a:cubicBezTo>
                <a:cubicBezTo>
                  <a:pt x="17119" y="18522"/>
                  <a:pt x="17172" y="18510"/>
                  <a:pt x="17207" y="18476"/>
                </a:cubicBezTo>
                <a:cubicBezTo>
                  <a:pt x="17254" y="18429"/>
                  <a:pt x="17285" y="18433"/>
                  <a:pt x="17327" y="18494"/>
                </a:cubicBezTo>
                <a:cubicBezTo>
                  <a:pt x="17372" y="18558"/>
                  <a:pt x="17365" y="18592"/>
                  <a:pt x="17292" y="18653"/>
                </a:cubicBezTo>
                <a:cubicBezTo>
                  <a:pt x="17241" y="18695"/>
                  <a:pt x="17190" y="18779"/>
                  <a:pt x="17181" y="18839"/>
                </a:cubicBezTo>
                <a:cubicBezTo>
                  <a:pt x="17169" y="18908"/>
                  <a:pt x="17093" y="18974"/>
                  <a:pt x="16970" y="19018"/>
                </a:cubicBezTo>
                <a:cubicBezTo>
                  <a:pt x="16864" y="19056"/>
                  <a:pt x="16685" y="19120"/>
                  <a:pt x="16571" y="19161"/>
                </a:cubicBezTo>
                <a:cubicBezTo>
                  <a:pt x="16408" y="19220"/>
                  <a:pt x="16380" y="19246"/>
                  <a:pt x="16441" y="19287"/>
                </a:cubicBezTo>
                <a:cubicBezTo>
                  <a:pt x="16491" y="19320"/>
                  <a:pt x="16544" y="19314"/>
                  <a:pt x="16591" y="19267"/>
                </a:cubicBezTo>
                <a:cubicBezTo>
                  <a:pt x="16632" y="19227"/>
                  <a:pt x="16702" y="19188"/>
                  <a:pt x="16746" y="19182"/>
                </a:cubicBezTo>
                <a:cubicBezTo>
                  <a:pt x="16790" y="19175"/>
                  <a:pt x="16900" y="19142"/>
                  <a:pt x="16990" y="19108"/>
                </a:cubicBezTo>
                <a:cubicBezTo>
                  <a:pt x="17104" y="19065"/>
                  <a:pt x="17174" y="19065"/>
                  <a:pt x="17214" y="19105"/>
                </a:cubicBezTo>
                <a:cubicBezTo>
                  <a:pt x="17254" y="19145"/>
                  <a:pt x="17285" y="19144"/>
                  <a:pt x="17305" y="19105"/>
                </a:cubicBezTo>
                <a:cubicBezTo>
                  <a:pt x="17321" y="19074"/>
                  <a:pt x="17366" y="19063"/>
                  <a:pt x="17405" y="19081"/>
                </a:cubicBezTo>
                <a:cubicBezTo>
                  <a:pt x="17471" y="19111"/>
                  <a:pt x="17483" y="19085"/>
                  <a:pt x="17495" y="18875"/>
                </a:cubicBezTo>
                <a:cubicBezTo>
                  <a:pt x="17501" y="18778"/>
                  <a:pt x="17814" y="18683"/>
                  <a:pt x="17879" y="18758"/>
                </a:cubicBezTo>
                <a:cubicBezTo>
                  <a:pt x="17904" y="18787"/>
                  <a:pt x="17870" y="19010"/>
                  <a:pt x="17796" y="19291"/>
                </a:cubicBezTo>
                <a:cubicBezTo>
                  <a:pt x="17726" y="19558"/>
                  <a:pt x="17668" y="19817"/>
                  <a:pt x="17668" y="19867"/>
                </a:cubicBezTo>
                <a:cubicBezTo>
                  <a:pt x="17668" y="20017"/>
                  <a:pt x="17787" y="19972"/>
                  <a:pt x="17879" y="19787"/>
                </a:cubicBezTo>
                <a:cubicBezTo>
                  <a:pt x="17999" y="19545"/>
                  <a:pt x="18070" y="19628"/>
                  <a:pt x="18033" y="19961"/>
                </a:cubicBezTo>
                <a:cubicBezTo>
                  <a:pt x="18011" y="20164"/>
                  <a:pt x="18020" y="20242"/>
                  <a:pt x="18069" y="20264"/>
                </a:cubicBezTo>
                <a:cubicBezTo>
                  <a:pt x="18153" y="20302"/>
                  <a:pt x="18218" y="20250"/>
                  <a:pt x="18291" y="20085"/>
                </a:cubicBezTo>
                <a:cubicBezTo>
                  <a:pt x="18380" y="19885"/>
                  <a:pt x="18469" y="20017"/>
                  <a:pt x="18502" y="20396"/>
                </a:cubicBezTo>
                <a:cubicBezTo>
                  <a:pt x="18528" y="20696"/>
                  <a:pt x="18560" y="20813"/>
                  <a:pt x="18602" y="20757"/>
                </a:cubicBezTo>
                <a:cubicBezTo>
                  <a:pt x="18641" y="20703"/>
                  <a:pt x="18514" y="19869"/>
                  <a:pt x="18459" y="19816"/>
                </a:cubicBezTo>
                <a:cubicBezTo>
                  <a:pt x="18416" y="19775"/>
                  <a:pt x="18413" y="19719"/>
                  <a:pt x="18447" y="19616"/>
                </a:cubicBezTo>
                <a:lnTo>
                  <a:pt x="18494" y="19473"/>
                </a:lnTo>
                <a:lnTo>
                  <a:pt x="18583" y="19603"/>
                </a:lnTo>
                <a:cubicBezTo>
                  <a:pt x="18771" y="19877"/>
                  <a:pt x="18873" y="19691"/>
                  <a:pt x="18873" y="19074"/>
                </a:cubicBezTo>
                <a:cubicBezTo>
                  <a:pt x="18873" y="18500"/>
                  <a:pt x="18962" y="18112"/>
                  <a:pt x="19347" y="17015"/>
                </a:cubicBezTo>
                <a:lnTo>
                  <a:pt x="19667" y="16103"/>
                </a:lnTo>
                <a:lnTo>
                  <a:pt x="19933" y="16027"/>
                </a:lnTo>
                <a:cubicBezTo>
                  <a:pt x="20078" y="15986"/>
                  <a:pt x="20478" y="15899"/>
                  <a:pt x="20821" y="15834"/>
                </a:cubicBezTo>
                <a:cubicBezTo>
                  <a:pt x="21164" y="15769"/>
                  <a:pt x="21457" y="15705"/>
                  <a:pt x="21469" y="15691"/>
                </a:cubicBezTo>
                <a:cubicBezTo>
                  <a:pt x="21502" y="15651"/>
                  <a:pt x="20926" y="15722"/>
                  <a:pt x="20414" y="15821"/>
                </a:cubicBezTo>
                <a:cubicBezTo>
                  <a:pt x="19699" y="15959"/>
                  <a:pt x="19737" y="15970"/>
                  <a:pt x="19714" y="15637"/>
                </a:cubicBezTo>
                <a:cubicBezTo>
                  <a:pt x="19704" y="15479"/>
                  <a:pt x="19653" y="15151"/>
                  <a:pt x="19603" y="14909"/>
                </a:cubicBezTo>
                <a:cubicBezTo>
                  <a:pt x="19548" y="14641"/>
                  <a:pt x="19531" y="14448"/>
                  <a:pt x="19558" y="14416"/>
                </a:cubicBezTo>
                <a:cubicBezTo>
                  <a:pt x="19585" y="14384"/>
                  <a:pt x="19556" y="14231"/>
                  <a:pt x="19485" y="14026"/>
                </a:cubicBezTo>
                <a:cubicBezTo>
                  <a:pt x="19420" y="13841"/>
                  <a:pt x="19241" y="13227"/>
                  <a:pt x="19087" y="12664"/>
                </a:cubicBezTo>
                <a:cubicBezTo>
                  <a:pt x="18767" y="11487"/>
                  <a:pt x="18695" y="11354"/>
                  <a:pt x="18222" y="11091"/>
                </a:cubicBezTo>
                <a:cubicBezTo>
                  <a:pt x="18050" y="10995"/>
                  <a:pt x="17909" y="10887"/>
                  <a:pt x="17909" y="10851"/>
                </a:cubicBezTo>
                <a:cubicBezTo>
                  <a:pt x="17909" y="10815"/>
                  <a:pt x="17864" y="10712"/>
                  <a:pt x="17809" y="10620"/>
                </a:cubicBezTo>
                <a:lnTo>
                  <a:pt x="17710" y="10454"/>
                </a:lnTo>
                <a:lnTo>
                  <a:pt x="17845" y="10392"/>
                </a:lnTo>
                <a:cubicBezTo>
                  <a:pt x="18323" y="10177"/>
                  <a:pt x="18888" y="9660"/>
                  <a:pt x="19050" y="9287"/>
                </a:cubicBezTo>
                <a:cubicBezTo>
                  <a:pt x="19122" y="9121"/>
                  <a:pt x="19128" y="9119"/>
                  <a:pt x="19193" y="9224"/>
                </a:cubicBezTo>
                <a:cubicBezTo>
                  <a:pt x="19297" y="9394"/>
                  <a:pt x="19402" y="9280"/>
                  <a:pt x="19614" y="8763"/>
                </a:cubicBezTo>
                <a:cubicBezTo>
                  <a:pt x="19785" y="8349"/>
                  <a:pt x="19801" y="8258"/>
                  <a:pt x="19812" y="7790"/>
                </a:cubicBezTo>
                <a:cubicBezTo>
                  <a:pt x="19819" y="7507"/>
                  <a:pt x="19828" y="7269"/>
                  <a:pt x="19831" y="7261"/>
                </a:cubicBezTo>
                <a:cubicBezTo>
                  <a:pt x="19850" y="7213"/>
                  <a:pt x="19830" y="7161"/>
                  <a:pt x="19791" y="7161"/>
                </a:cubicBezTo>
                <a:cubicBezTo>
                  <a:pt x="19767" y="7161"/>
                  <a:pt x="19695" y="7070"/>
                  <a:pt x="19633" y="6961"/>
                </a:cubicBezTo>
                <a:cubicBezTo>
                  <a:pt x="19571" y="6852"/>
                  <a:pt x="19428" y="6685"/>
                  <a:pt x="19313" y="6589"/>
                </a:cubicBezTo>
                <a:cubicBezTo>
                  <a:pt x="19137" y="6442"/>
                  <a:pt x="19063" y="6417"/>
                  <a:pt x="18831" y="6423"/>
                </a:cubicBezTo>
                <a:cubicBezTo>
                  <a:pt x="18681" y="6427"/>
                  <a:pt x="18506" y="6441"/>
                  <a:pt x="18440" y="6453"/>
                </a:cubicBezTo>
                <a:cubicBezTo>
                  <a:pt x="18344" y="6470"/>
                  <a:pt x="18315" y="6445"/>
                  <a:pt x="18302" y="6341"/>
                </a:cubicBezTo>
                <a:cubicBezTo>
                  <a:pt x="18285" y="6197"/>
                  <a:pt x="18129" y="6101"/>
                  <a:pt x="17918" y="6103"/>
                </a:cubicBezTo>
                <a:close/>
                <a:moveTo>
                  <a:pt x="12228" y="6618"/>
                </a:moveTo>
                <a:cubicBezTo>
                  <a:pt x="11987" y="6647"/>
                  <a:pt x="11764" y="6755"/>
                  <a:pt x="11615" y="6932"/>
                </a:cubicBezTo>
                <a:cubicBezTo>
                  <a:pt x="11259" y="7355"/>
                  <a:pt x="11522" y="7906"/>
                  <a:pt x="12145" y="8041"/>
                </a:cubicBezTo>
                <a:cubicBezTo>
                  <a:pt x="12615" y="8143"/>
                  <a:pt x="13104" y="7937"/>
                  <a:pt x="13254" y="7573"/>
                </a:cubicBezTo>
                <a:cubicBezTo>
                  <a:pt x="13334" y="7378"/>
                  <a:pt x="13337" y="7331"/>
                  <a:pt x="13279" y="7143"/>
                </a:cubicBezTo>
                <a:cubicBezTo>
                  <a:pt x="13226" y="6976"/>
                  <a:pt x="13157" y="6897"/>
                  <a:pt x="12951" y="6773"/>
                </a:cubicBezTo>
                <a:cubicBezTo>
                  <a:pt x="12729" y="6639"/>
                  <a:pt x="12470" y="6590"/>
                  <a:pt x="12228" y="6618"/>
                </a:cubicBezTo>
                <a:close/>
                <a:moveTo>
                  <a:pt x="13982" y="7763"/>
                </a:moveTo>
                <a:cubicBezTo>
                  <a:pt x="13820" y="7787"/>
                  <a:pt x="13668" y="7876"/>
                  <a:pt x="13614" y="8019"/>
                </a:cubicBezTo>
                <a:cubicBezTo>
                  <a:pt x="13537" y="8218"/>
                  <a:pt x="13627" y="8433"/>
                  <a:pt x="13828" y="8536"/>
                </a:cubicBezTo>
                <a:cubicBezTo>
                  <a:pt x="14027" y="8639"/>
                  <a:pt x="14071" y="8640"/>
                  <a:pt x="14270" y="8541"/>
                </a:cubicBezTo>
                <a:cubicBezTo>
                  <a:pt x="14550" y="8402"/>
                  <a:pt x="14613" y="8132"/>
                  <a:pt x="14419" y="7902"/>
                </a:cubicBezTo>
                <a:cubicBezTo>
                  <a:pt x="14318" y="7782"/>
                  <a:pt x="14145" y="7740"/>
                  <a:pt x="13982" y="7763"/>
                </a:cubicBezTo>
                <a:close/>
                <a:moveTo>
                  <a:pt x="15091" y="8404"/>
                </a:moveTo>
                <a:cubicBezTo>
                  <a:pt x="15020" y="8401"/>
                  <a:pt x="14945" y="8414"/>
                  <a:pt x="14875" y="8449"/>
                </a:cubicBezTo>
                <a:cubicBezTo>
                  <a:pt x="14646" y="8562"/>
                  <a:pt x="14688" y="8848"/>
                  <a:pt x="14946" y="8922"/>
                </a:cubicBezTo>
                <a:cubicBezTo>
                  <a:pt x="15117" y="8970"/>
                  <a:pt x="15385" y="8879"/>
                  <a:pt x="15424" y="8758"/>
                </a:cubicBezTo>
                <a:cubicBezTo>
                  <a:pt x="15485" y="8570"/>
                  <a:pt x="15305" y="8412"/>
                  <a:pt x="15091" y="8404"/>
                </a:cubicBezTo>
                <a:close/>
                <a:moveTo>
                  <a:pt x="16251" y="19188"/>
                </a:moveTo>
                <a:cubicBezTo>
                  <a:pt x="16238" y="19184"/>
                  <a:pt x="16220" y="19186"/>
                  <a:pt x="16200" y="19195"/>
                </a:cubicBezTo>
                <a:cubicBezTo>
                  <a:pt x="16160" y="19213"/>
                  <a:pt x="16126" y="19239"/>
                  <a:pt x="16126" y="19251"/>
                </a:cubicBezTo>
                <a:cubicBezTo>
                  <a:pt x="16126" y="19263"/>
                  <a:pt x="16160" y="19273"/>
                  <a:pt x="16200" y="19273"/>
                </a:cubicBezTo>
                <a:cubicBezTo>
                  <a:pt x="16240" y="19273"/>
                  <a:pt x="16271" y="19248"/>
                  <a:pt x="16271" y="19217"/>
                </a:cubicBezTo>
                <a:cubicBezTo>
                  <a:pt x="16271" y="19202"/>
                  <a:pt x="16264" y="19192"/>
                  <a:pt x="16251" y="19188"/>
                </a:cubicBezTo>
                <a:close/>
                <a:moveTo>
                  <a:pt x="17393" y="19334"/>
                </a:moveTo>
                <a:cubicBezTo>
                  <a:pt x="17298" y="19348"/>
                  <a:pt x="17191" y="19396"/>
                  <a:pt x="17115" y="19471"/>
                </a:cubicBezTo>
                <a:cubicBezTo>
                  <a:pt x="16939" y="19642"/>
                  <a:pt x="17004" y="19655"/>
                  <a:pt x="17271" y="19502"/>
                </a:cubicBezTo>
                <a:cubicBezTo>
                  <a:pt x="17382" y="19438"/>
                  <a:pt x="17507" y="19405"/>
                  <a:pt x="17553" y="19426"/>
                </a:cubicBezTo>
                <a:cubicBezTo>
                  <a:pt x="17610" y="19452"/>
                  <a:pt x="17624" y="19442"/>
                  <a:pt x="17600" y="19397"/>
                </a:cubicBezTo>
                <a:cubicBezTo>
                  <a:pt x="17570" y="19338"/>
                  <a:pt x="17488" y="19319"/>
                  <a:pt x="17393" y="19334"/>
                </a:cubicBezTo>
                <a:close/>
                <a:moveTo>
                  <a:pt x="16663" y="19502"/>
                </a:moveTo>
                <a:cubicBezTo>
                  <a:pt x="16636" y="19502"/>
                  <a:pt x="16600" y="19527"/>
                  <a:pt x="16584" y="19558"/>
                </a:cubicBezTo>
                <a:cubicBezTo>
                  <a:pt x="16568" y="19590"/>
                  <a:pt x="16576" y="19616"/>
                  <a:pt x="16603" y="19616"/>
                </a:cubicBezTo>
                <a:cubicBezTo>
                  <a:pt x="16629" y="19616"/>
                  <a:pt x="16665" y="19590"/>
                  <a:pt x="16682" y="19558"/>
                </a:cubicBezTo>
                <a:cubicBezTo>
                  <a:pt x="16698" y="19527"/>
                  <a:pt x="16689" y="19502"/>
                  <a:pt x="16663" y="19502"/>
                </a:cubicBezTo>
                <a:close/>
                <a:moveTo>
                  <a:pt x="16840" y="19576"/>
                </a:moveTo>
                <a:cubicBezTo>
                  <a:pt x="16801" y="19594"/>
                  <a:pt x="16814" y="19609"/>
                  <a:pt x="16870" y="19612"/>
                </a:cubicBezTo>
                <a:cubicBezTo>
                  <a:pt x="16921" y="19614"/>
                  <a:pt x="16948" y="19599"/>
                  <a:pt x="16932" y="19580"/>
                </a:cubicBezTo>
                <a:cubicBezTo>
                  <a:pt x="16916" y="19561"/>
                  <a:pt x="16875" y="19559"/>
                  <a:pt x="16840" y="19576"/>
                </a:cubicBezTo>
                <a:close/>
                <a:moveTo>
                  <a:pt x="17320" y="20087"/>
                </a:moveTo>
                <a:cubicBezTo>
                  <a:pt x="17238" y="20079"/>
                  <a:pt x="17139" y="20154"/>
                  <a:pt x="17139" y="20250"/>
                </a:cubicBezTo>
                <a:cubicBezTo>
                  <a:pt x="17139" y="20373"/>
                  <a:pt x="17321" y="20408"/>
                  <a:pt x="17410" y="20302"/>
                </a:cubicBezTo>
                <a:cubicBezTo>
                  <a:pt x="17445" y="20260"/>
                  <a:pt x="17481" y="20270"/>
                  <a:pt x="17527" y="20336"/>
                </a:cubicBezTo>
                <a:cubicBezTo>
                  <a:pt x="17584" y="20418"/>
                  <a:pt x="17579" y="20446"/>
                  <a:pt x="17482" y="20539"/>
                </a:cubicBezTo>
                <a:cubicBezTo>
                  <a:pt x="17383" y="20635"/>
                  <a:pt x="17380" y="20648"/>
                  <a:pt x="17459" y="20647"/>
                </a:cubicBezTo>
                <a:cubicBezTo>
                  <a:pt x="17508" y="20647"/>
                  <a:pt x="17598" y="20630"/>
                  <a:pt x="17659" y="20611"/>
                </a:cubicBezTo>
                <a:cubicBezTo>
                  <a:pt x="17756" y="20580"/>
                  <a:pt x="17760" y="20563"/>
                  <a:pt x="17700" y="20481"/>
                </a:cubicBezTo>
                <a:cubicBezTo>
                  <a:pt x="17663" y="20430"/>
                  <a:pt x="17618" y="20315"/>
                  <a:pt x="17600" y="20226"/>
                </a:cubicBezTo>
                <a:cubicBezTo>
                  <a:pt x="17576" y="20102"/>
                  <a:pt x="17553" y="20078"/>
                  <a:pt x="17506" y="20125"/>
                </a:cubicBezTo>
                <a:cubicBezTo>
                  <a:pt x="17463" y="20168"/>
                  <a:pt x="17430" y="20168"/>
                  <a:pt x="17393" y="20125"/>
                </a:cubicBezTo>
                <a:cubicBezTo>
                  <a:pt x="17374" y="20102"/>
                  <a:pt x="17347" y="20089"/>
                  <a:pt x="17320" y="20087"/>
                </a:cubicBezTo>
                <a:close/>
                <a:moveTo>
                  <a:pt x="16783" y="20145"/>
                </a:moveTo>
                <a:cubicBezTo>
                  <a:pt x="16749" y="20166"/>
                  <a:pt x="16714" y="20208"/>
                  <a:pt x="16678" y="20273"/>
                </a:cubicBezTo>
                <a:cubicBezTo>
                  <a:pt x="16614" y="20388"/>
                  <a:pt x="16585" y="20401"/>
                  <a:pt x="16514" y="20349"/>
                </a:cubicBezTo>
                <a:cubicBezTo>
                  <a:pt x="16409" y="20270"/>
                  <a:pt x="16271" y="20327"/>
                  <a:pt x="16271" y="20448"/>
                </a:cubicBezTo>
                <a:cubicBezTo>
                  <a:pt x="16271" y="20568"/>
                  <a:pt x="16401" y="20619"/>
                  <a:pt x="16488" y="20533"/>
                </a:cubicBezTo>
                <a:cubicBezTo>
                  <a:pt x="16546" y="20475"/>
                  <a:pt x="16567" y="20488"/>
                  <a:pt x="16606" y="20611"/>
                </a:cubicBezTo>
                <a:cubicBezTo>
                  <a:pt x="16647" y="20739"/>
                  <a:pt x="16682" y="20760"/>
                  <a:pt x="16844" y="20752"/>
                </a:cubicBezTo>
                <a:lnTo>
                  <a:pt x="17032" y="20743"/>
                </a:lnTo>
                <a:lnTo>
                  <a:pt x="17006" y="20508"/>
                </a:lnTo>
                <a:cubicBezTo>
                  <a:pt x="16974" y="20214"/>
                  <a:pt x="16886" y="20083"/>
                  <a:pt x="16783" y="20145"/>
                </a:cubicBezTo>
                <a:close/>
                <a:moveTo>
                  <a:pt x="18146" y="20819"/>
                </a:moveTo>
                <a:cubicBezTo>
                  <a:pt x="17687" y="20820"/>
                  <a:pt x="15993" y="21382"/>
                  <a:pt x="15946" y="21550"/>
                </a:cubicBezTo>
                <a:cubicBezTo>
                  <a:pt x="15932" y="21599"/>
                  <a:pt x="16010" y="21582"/>
                  <a:pt x="16183" y="21498"/>
                </a:cubicBezTo>
                <a:cubicBezTo>
                  <a:pt x="16665" y="21266"/>
                  <a:pt x="17276" y="21056"/>
                  <a:pt x="17749" y="20961"/>
                </a:cubicBezTo>
                <a:cubicBezTo>
                  <a:pt x="18228" y="20864"/>
                  <a:pt x="18357" y="20819"/>
                  <a:pt x="18146" y="2081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List </a:t>
            </a:r>
            <a:r>
              <a:rPr dirty="0"/>
              <a:t>Specifications</a:t>
            </a:r>
          </a:p>
        </p:txBody>
      </p:sp>
      <p:pic>
        <p:nvPicPr>
          <p:cNvPr id="59" name="Three diagrams represents empty list and another 3 diagram represents entries.&#10;&#10;Picture 2" descr="Three diagrams represents empty list and another 3 diagram represents entr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698" y="953104"/>
            <a:ext cx="6613038" cy="4860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ADT List | Operations</a:t>
            </a:r>
            <a:endParaRPr dirty="0"/>
          </a:p>
        </p:txBody>
      </p:sp>
      <p:sp>
        <p:nvSpPr>
          <p:cNvPr id="55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41972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add(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add(</a:t>
            </a:r>
            <a:r>
              <a:rPr dirty="0" err="1"/>
              <a:t>newPosition</a:t>
            </a:r>
            <a:r>
              <a:rPr dirty="0"/>
              <a:t>, 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remove(</a:t>
            </a:r>
            <a:r>
              <a:rPr dirty="0" err="1"/>
              <a:t>givenPosition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clear()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replace(</a:t>
            </a:r>
            <a:r>
              <a:rPr dirty="0" err="1"/>
              <a:t>givenPosition</a:t>
            </a:r>
            <a:r>
              <a:rPr dirty="0"/>
              <a:t>, 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getEntry</a:t>
            </a:r>
            <a:r>
              <a:rPr dirty="0"/>
              <a:t>(</a:t>
            </a:r>
            <a:r>
              <a:rPr dirty="0" err="1"/>
              <a:t>givenPosition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contains(</a:t>
            </a:r>
            <a:r>
              <a:rPr dirty="0" err="1"/>
              <a:t>anEntry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getLength</a:t>
            </a:r>
            <a:r>
              <a:rPr dirty="0"/>
              <a:t>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isEmpty</a:t>
            </a:r>
            <a:r>
              <a:rPr dirty="0"/>
              <a:t>()</a:t>
            </a:r>
            <a:endParaRPr lang="en-US" dirty="0"/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83190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1 of</a:t>
            </a:r>
            <a:r>
              <a:rPr dirty="0"/>
              <a:t> 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70" name="** An interface ADT list. Entries in a list have positions that begin with 1.  */…"/>
          <p:cNvSpPr txBox="1"/>
          <p:nvPr/>
        </p:nvSpPr>
        <p:spPr>
          <a:xfrm>
            <a:off x="249435" y="682562"/>
            <a:ext cx="8229601" cy="562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** An interface ADT list.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Entries in a list have positions that begin with 1.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ListInterface&lt;T&gt;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3D8123"/>
                </a:solidFill>
              </a:rPr>
              <a:t>/** Adds a new entry to the end of this list.</a:t>
            </a:r>
            <a:endParaRPr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currently in the list are unaffected.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to be added as a new entry.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Adds a new entry at a specified position within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and above the specified position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are at the next higher position within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newPosition  An integer that specifies the desired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position of the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   The object to be added as a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newPosition &lt; 1 or newPosition &gt; getLength() + 1.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the entry at a given position from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positions higher than the given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position are at the next lower position within the list,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and the list's size is decreased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removed.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removed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remove(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(2</a:t>
            </a:r>
            <a:r>
              <a:rPr lang="en-US" dirty="0"/>
              <a:t> of 3</a:t>
            </a:r>
            <a:r>
              <a:rPr dirty="0"/>
              <a:t>)</a:t>
            </a:r>
          </a:p>
        </p:txBody>
      </p:sp>
      <p:sp>
        <p:nvSpPr>
          <p:cNvPr id="73" name="/** Removes all entries from this list. */…"/>
          <p:cNvSpPr txBox="1"/>
          <p:nvPr/>
        </p:nvSpPr>
        <p:spPr>
          <a:xfrm>
            <a:off x="101600" y="713042"/>
            <a:ext cx="8229600" cy="560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all entries from this list.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Replaces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that will replace the entry at the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position givenPosition.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The original entry that was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replace(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indicated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getEntry(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all entries that are in this list in the order in which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they occur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newly allocated array of all the entries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If the list is empty, the returned array is empty.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T[] toArray();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Sees whether this list contains a given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anEntry  The object that is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True if the list contains anEntry, or false if not.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contains(T anEntry);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3424</Words>
  <Application>Microsoft Office PowerPoint</Application>
  <PresentationFormat>On-screen Show (4:3)</PresentationFormat>
  <Paragraphs>514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Cabin</vt:lpstr>
      <vt:lpstr>Courier New</vt:lpstr>
      <vt:lpstr>Helvetica</vt:lpstr>
      <vt:lpstr>Menlo</vt:lpstr>
      <vt:lpstr>Times New Roman</vt:lpstr>
      <vt:lpstr>Verdana</vt:lpstr>
      <vt:lpstr>Wingdings</vt:lpstr>
      <vt:lpstr>508 Lecture</vt:lpstr>
      <vt:lpstr>1_508 Lecture</vt:lpstr>
      <vt:lpstr>2_508 Lecture</vt:lpstr>
      <vt:lpstr>Monday, 2/14/22</vt:lpstr>
      <vt:lpstr>Studying STEM (CMSC)</vt:lpstr>
      <vt:lpstr>ADT List</vt:lpstr>
      <vt:lpstr>Video Notes</vt:lpstr>
      <vt:lpstr>Lists</vt:lpstr>
      <vt:lpstr>List Specifications</vt:lpstr>
      <vt:lpstr>ADT List | Operations</vt:lpstr>
      <vt:lpstr>The interface ListInterface (1 of 3)</vt:lpstr>
      <vt:lpstr>The interface ListInterface (2 of 3)</vt:lpstr>
      <vt:lpstr>The interface ListInterface (3 of 3)</vt:lpstr>
      <vt:lpstr>List | Array Implementation</vt:lpstr>
      <vt:lpstr>Array Implementation (1 of 2)</vt:lpstr>
      <vt:lpstr>Array Implementation (2 of 2)</vt:lpstr>
      <vt:lpstr>Insert Carla as the 3rd Entry</vt:lpstr>
      <vt:lpstr>add()</vt:lpstr>
      <vt:lpstr>makeRoom()</vt:lpstr>
      <vt:lpstr>Removing Bob</vt:lpstr>
      <vt:lpstr>remove()</vt:lpstr>
      <vt:lpstr>removeGap()</vt:lpstr>
      <vt:lpstr>Array vs. Linked Implementations</vt:lpstr>
      <vt:lpstr>Adding a Node </vt:lpstr>
      <vt:lpstr>Adding a Node | Empty Chain</vt:lpstr>
      <vt:lpstr>Adding a Node | Beginning of Chain</vt:lpstr>
      <vt:lpstr>Adding a Node | End of Chain</vt:lpstr>
      <vt:lpstr>Adding a Node | Between Two Nodes</vt:lpstr>
      <vt:lpstr>Adding at a Given Position</vt:lpstr>
      <vt:lpstr>getNodeAt()</vt:lpstr>
      <vt:lpstr>Removing a Node</vt:lpstr>
      <vt:lpstr>Removing the First Node</vt:lpstr>
      <vt:lpstr>Removing an Interior Node</vt:lpstr>
      <vt:lpstr>remove method returns entry it deletes from list</vt:lpstr>
      <vt:lpstr>Using a Tail Reference</vt:lpstr>
      <vt:lpstr>A Refined Linked Implementation</vt:lpstr>
      <vt:lpstr>Efficiency of Using a Chain</vt:lpstr>
      <vt:lpstr>Method toArray</vt:lpstr>
      <vt:lpstr>Interface List (Java Class Library) </vt:lpstr>
      <vt:lpstr>Class ArrayList (Java Class Library) </vt:lpstr>
      <vt:lpstr>Class LinkedList (Java Class Library) </vt:lpstr>
      <vt:lpstr>Activity | Using the ADT List</vt:lpstr>
      <vt:lpstr>Using the ADT List</vt:lpstr>
      <vt:lpstr>Using the ADT List</vt:lpstr>
      <vt:lpstr>Using the ADT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219</cp:revision>
  <dcterms:modified xsi:type="dcterms:W3CDTF">2022-02-14T19:03:22Z</dcterms:modified>
</cp:coreProperties>
</file>