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657" r:id="rId3"/>
    <p:sldId id="258" r:id="rId4"/>
    <p:sldId id="263" r:id="rId5"/>
    <p:sldId id="264" r:id="rId6"/>
    <p:sldId id="259" r:id="rId7"/>
    <p:sldId id="631" r:id="rId8"/>
    <p:sldId id="628" r:id="rId9"/>
    <p:sldId id="659" r:id="rId10"/>
    <p:sldId id="658" r:id="rId11"/>
    <p:sldId id="632" r:id="rId12"/>
    <p:sldId id="464" r:id="rId13"/>
    <p:sldId id="533" r:id="rId14"/>
    <p:sldId id="427" r:id="rId15"/>
    <p:sldId id="428" r:id="rId16"/>
    <p:sldId id="429" r:id="rId17"/>
    <p:sldId id="261" r:id="rId18"/>
    <p:sldId id="668" r:id="rId19"/>
    <p:sldId id="669" r:id="rId20"/>
    <p:sldId id="670" r:id="rId21"/>
    <p:sldId id="671" r:id="rId22"/>
    <p:sldId id="649" r:id="rId23"/>
    <p:sldId id="648" r:id="rId24"/>
    <p:sldId id="530" r:id="rId25"/>
    <p:sldId id="661" r:id="rId26"/>
    <p:sldId id="640" r:id="rId27"/>
    <p:sldId id="527" r:id="rId28"/>
    <p:sldId id="528" r:id="rId29"/>
    <p:sldId id="529" r:id="rId30"/>
    <p:sldId id="633" r:id="rId31"/>
    <p:sldId id="662" r:id="rId32"/>
    <p:sldId id="653" r:id="rId33"/>
    <p:sldId id="654" r:id="rId34"/>
    <p:sldId id="663" r:id="rId35"/>
    <p:sldId id="655" r:id="rId36"/>
    <p:sldId id="270" r:id="rId37"/>
    <p:sldId id="271" r:id="rId38"/>
    <p:sldId id="275" r:id="rId39"/>
    <p:sldId id="276" r:id="rId40"/>
    <p:sldId id="601" r:id="rId41"/>
    <p:sldId id="537" r:id="rId42"/>
    <p:sldId id="280" r:id="rId43"/>
    <p:sldId id="650" r:id="rId44"/>
    <p:sldId id="615" r:id="rId45"/>
    <p:sldId id="500" r:id="rId46"/>
    <p:sldId id="501" r:id="rId47"/>
    <p:sldId id="557" r:id="rId48"/>
    <p:sldId id="558" r:id="rId49"/>
    <p:sldId id="559" r:id="rId50"/>
    <p:sldId id="560" r:id="rId51"/>
    <p:sldId id="636" r:id="rId52"/>
    <p:sldId id="637" r:id="rId53"/>
    <p:sldId id="656" r:id="rId54"/>
    <p:sldId id="561" r:id="rId55"/>
    <p:sldId id="609" r:id="rId56"/>
    <p:sldId id="610" r:id="rId57"/>
    <p:sldId id="611" r:id="rId58"/>
    <p:sldId id="613" r:id="rId59"/>
    <p:sldId id="612" r:id="rId60"/>
    <p:sldId id="635" r:id="rId61"/>
    <p:sldId id="505" r:id="rId62"/>
    <p:sldId id="644" r:id="rId63"/>
    <p:sldId id="562" r:id="rId64"/>
    <p:sldId id="563" r:id="rId65"/>
    <p:sldId id="565" r:id="rId66"/>
    <p:sldId id="566" r:id="rId67"/>
    <p:sldId id="567" r:id="rId68"/>
    <p:sldId id="568" r:id="rId69"/>
    <p:sldId id="506" r:id="rId70"/>
    <p:sldId id="507" r:id="rId71"/>
    <p:sldId id="508" r:id="rId72"/>
    <p:sldId id="590" r:id="rId7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211" autoAdjust="0"/>
  </p:normalViewPr>
  <p:slideViewPr>
    <p:cSldViewPr snapToGrid="0">
      <p:cViewPr varScale="1">
        <p:scale>
          <a:sx n="84" d="100"/>
          <a:sy n="84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327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What should you be concerned with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991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Iterative version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Recursive</a:t>
            </a:r>
            <a:r>
              <a:rPr lang="en-US" sz="1200" b="0" baseline="0" dirty="0"/>
              <a:t> version</a:t>
            </a:r>
          </a:p>
          <a:p>
            <a:pPr marL="171450" marR="0" lvl="8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What is the </a:t>
            </a:r>
            <a:r>
              <a:rPr lang="en-US" sz="1200" b="1" dirty="0"/>
              <a:t>base case</a:t>
            </a:r>
            <a:r>
              <a:rPr lang="en-US" sz="1200" b="0" dirty="0"/>
              <a:t>?</a:t>
            </a:r>
          </a:p>
          <a:p>
            <a:pPr marL="171450" marR="0" lvl="6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What is the </a:t>
            </a:r>
            <a:r>
              <a:rPr lang="en-US" sz="1200" b="1" dirty="0"/>
              <a:t>reduced case</a:t>
            </a:r>
            <a:r>
              <a:rPr lang="en-US" sz="1200" b="0" dirty="0"/>
              <a:t>?</a:t>
            </a:r>
          </a:p>
          <a:p>
            <a:pPr marL="171450" marR="0" lvl="6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General case?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7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What is the </a:t>
            </a:r>
            <a:r>
              <a:rPr lang="en-US" sz="1200" b="1" dirty="0"/>
              <a:t>base case</a:t>
            </a:r>
            <a:r>
              <a:rPr lang="en-US" sz="1200" b="0" dirty="0"/>
              <a:t>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What is the </a:t>
            </a:r>
            <a:r>
              <a:rPr lang="en-US" sz="1200" b="1" dirty="0"/>
              <a:t>reduced case</a:t>
            </a:r>
            <a:r>
              <a:rPr lang="en-US" sz="1200" b="0" dirty="0"/>
              <a:t>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General case?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1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?? What if this is a linked list?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7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Complete</a:t>
            </a:r>
            <a:r>
              <a:rPr lang="en-US" baseline="0" dirty="0"/>
              <a:t> this and next activities during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4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look ahead; solution available next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ea typeface="+mj-ea"/>
                <a:cs typeface="+mj-cs"/>
                <a:sym typeface="Arial"/>
              </a:rPr>
              <a:t>public static </a:t>
            </a:r>
            <a:r>
              <a:rPr lang="en-US" sz="1200" b="1" dirty="0" err="1">
                <a:latin typeface="+mj-lt"/>
                <a:ea typeface="+mj-ea"/>
                <a:cs typeface="+mj-cs"/>
                <a:sym typeface="Arial"/>
              </a:rPr>
              <a:t>int</a:t>
            </a:r>
            <a:r>
              <a:rPr lang="en-US" sz="1200" b="1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1200" b="1" dirty="0" err="1">
                <a:latin typeface="+mj-lt"/>
                <a:ea typeface="+mj-ea"/>
                <a:cs typeface="+mj-cs"/>
                <a:sym typeface="Arial"/>
              </a:rPr>
              <a:t>largestValue</a:t>
            </a:r>
            <a:r>
              <a:rPr lang="en-US" sz="1200" b="1" dirty="0"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lang="en-US" sz="1200" b="1" dirty="0" err="1">
                <a:latin typeface="+mj-lt"/>
                <a:ea typeface="+mj-ea"/>
                <a:cs typeface="+mj-cs"/>
                <a:sym typeface="Arial"/>
              </a:rPr>
              <a:t>int</a:t>
            </a:r>
            <a:r>
              <a:rPr lang="en-US" sz="1200" b="1" dirty="0">
                <a:latin typeface="+mj-lt"/>
                <a:ea typeface="+mj-ea"/>
                <a:cs typeface="+mj-cs"/>
                <a:sym typeface="Arial"/>
              </a:rPr>
              <a:t>[] a) { …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Don’t look</a:t>
            </a:r>
            <a:r>
              <a:rPr lang="en-US" dirty="0"/>
              <a:t>; solution available next slide</a:t>
            </a:r>
          </a:p>
        </p:txBody>
      </p:sp>
    </p:spTree>
    <p:extLst>
      <p:ext uri="{BB962C8B-B14F-4D97-AF65-F5344CB8AC3E}">
        <p14:creationId xmlns:p14="http://schemas.microsoft.com/office/powerpoint/2010/main" val="3564914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look; solution on</a:t>
            </a:r>
            <a:r>
              <a:rPr lang="en-US" baseline="0" dirty="0"/>
              <a:t>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your task, say “10”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 again with a smaller number “9”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Loop vs. recursion</a:t>
            </a:r>
          </a:p>
        </p:txBody>
      </p:sp>
    </p:spTree>
    <p:extLst>
      <p:ext uri="{BB962C8B-B14F-4D97-AF65-F5344CB8AC3E}">
        <p14:creationId xmlns:p14="http://schemas.microsoft.com/office/powerpoint/2010/main" val="3378707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n &lt;= 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idea recursive algorithm, but</a:t>
            </a:r>
            <a:r>
              <a:rPr lang="en-US" baseline="0" dirty="0"/>
              <a:t> a very inefficient 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47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Iteratively is better than recursively for this case</a:t>
            </a:r>
          </a:p>
        </p:txBody>
      </p:sp>
    </p:spTree>
    <p:extLst>
      <p:ext uri="{BB962C8B-B14F-4D97-AF65-F5344CB8AC3E}">
        <p14:creationId xmlns:p14="http://schemas.microsoft.com/office/powerpoint/2010/main" val="2999357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This is your HW assignment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doing the same</a:t>
            </a:r>
            <a:r>
              <a:rPr lang="en-US" baseline="0" dirty="0"/>
              <a:t> thing for </a:t>
            </a:r>
            <a:r>
              <a:rPr lang="en-US" sz="1200" b="0" dirty="0"/>
              <a:t>Fibonacci number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77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Processing an </a:t>
            </a:r>
            <a:r>
              <a:rPr lang="en-US" b="1" dirty="0"/>
              <a:t>infix algebraic</a:t>
            </a:r>
            <a:r>
              <a:rPr lang="en-US" b="1" baseline="0" dirty="0"/>
              <a:t> expression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7736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you solve these problems</a:t>
            </a:r>
            <a:r>
              <a:rPr lang="en-US" baseline="0" dirty="0"/>
              <a:t> without using recursion?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6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Maze</a:t>
            </a:r>
            <a:r>
              <a:rPr lang="en-US" baseline="0" dirty="0"/>
              <a:t> challenge – start from </a:t>
            </a:r>
            <a:r>
              <a:rPr lang="en-US" b="1" baseline="0" dirty="0"/>
              <a:t>Entrance</a:t>
            </a:r>
            <a:r>
              <a:rPr lang="en-US" baseline="0" dirty="0"/>
              <a:t> and finish at </a:t>
            </a:r>
            <a:r>
              <a:rPr lang="en-US" b="1" baseline="0" dirty="0"/>
              <a:t>Exit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How do you write code to solve this problem?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9778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87819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Dark lines are walls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we get from </a:t>
            </a:r>
            <a:r>
              <a:rPr lang="en-US" b="1" dirty="0"/>
              <a:t>X</a:t>
            </a:r>
            <a:r>
              <a:rPr lang="en-US" dirty="0"/>
              <a:t> to </a:t>
            </a:r>
            <a:r>
              <a:rPr lang="en-US" b="1" dirty="0"/>
              <a:t>Goal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we write a program to get from any (location of) X to any (final destination) Goal?</a:t>
            </a:r>
          </a:p>
        </p:txBody>
      </p:sp>
    </p:spTree>
    <p:extLst>
      <p:ext uri="{BB962C8B-B14F-4D97-AF65-F5344CB8AC3E}">
        <p14:creationId xmlns:p14="http://schemas.microsoft.com/office/powerpoint/2010/main" val="2641476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need an algorithm which will get us to our final destination (it can be anywhere on the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09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Review video 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405266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coutDown</a:t>
            </a:r>
            <a:r>
              <a:rPr lang="en-US" dirty="0"/>
              <a:t>() calls itself (repeatedly)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your code</a:t>
            </a:r>
          </a:p>
        </p:txBody>
      </p:sp>
    </p:spTree>
    <p:extLst>
      <p:ext uri="{BB962C8B-B14F-4D97-AF65-F5344CB8AC3E}">
        <p14:creationId xmlns:p14="http://schemas.microsoft.com/office/powerpoint/2010/main" val="18354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n &lt;= 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available next</a:t>
            </a:r>
            <a:r>
              <a:rPr lang="en-US" baseline="0" dirty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7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It’s inefficient because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write non recursive code</a:t>
            </a:r>
          </a:p>
        </p:txBody>
      </p:sp>
    </p:spTree>
    <p:extLst>
      <p:ext uri="{BB962C8B-B14F-4D97-AF65-F5344CB8AC3E}">
        <p14:creationId xmlns:p14="http://schemas.microsoft.com/office/powerpoint/2010/main" val="6334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B8A4-E90A-43EB-A772-C3207548FDF7}" type="datetime1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FBD7-E1AB-48EB-B042-96E03DF36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9D36F-13F0-4EA4-A4A0-BC39DE40B9C6}" type="datetime1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935D-1794-4D06-A212-0E3571A91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EAE73-3C63-4E62-B0C2-2B165D72F86F}" type="datetime1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BA83-83E0-4F8E-AE4E-960DC7242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2F951-EC27-49BA-BD71-C97B21DC2447}" type="datetime1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D8A6-9865-4913-BED3-6225E63A7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10000"/>
            <a:ext cx="777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34277-E6BF-4E00-A9CF-7A9C48625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9" r:id="rId7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9a-introducing-recur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player.pearsoncmg.com/assets/secs-vn-ch09b-using-recurs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hyperlink" Target="https://www.geeksforgeeks.org/stack-vs-heap-memory-allocation/" TargetMode="External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wersofhanoi.info/Animate.aspx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noi.aimary.com/index_en.ph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-queen-problem-backtracking-3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java-program-for-n-queen-problem-backtracking-3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58233" y="220132"/>
            <a:ext cx="8513234" cy="7799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Module 9 - Recursion</a:t>
            </a:r>
            <a:endParaRPr sz="4000"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992687" y="1635353"/>
            <a:ext cx="3657600" cy="162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600" dirty="0"/>
              <a:t>Recursion</a:t>
            </a:r>
            <a:r>
              <a:rPr lang="en-US" sz="2600" dirty="0"/>
              <a:t> &amp; Problem Solving with Recursion (Ch. 9 &amp; 14)</a:t>
            </a:r>
            <a:endParaRPr sz="26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D0543-CF01-43C5-8E6E-D925BD740C26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D086-ADDF-4F2C-B2C5-0B3D8E131CDE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23" y="16821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Factorial | 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80" y="1165226"/>
            <a:ext cx="8257320" cy="4826000"/>
          </a:xfrm>
        </p:spPr>
        <p:txBody>
          <a:bodyPr>
            <a:normAutofit/>
          </a:bodyPr>
          <a:lstStyle/>
          <a:p>
            <a:r>
              <a:rPr lang="en-US" sz="2800" dirty="0"/>
              <a:t>Original problem </a:t>
            </a:r>
            <a:r>
              <a:rPr lang="en-US" sz="2800" b="1" dirty="0">
                <a:solidFill>
                  <a:srgbClr val="7030A0"/>
                </a:solidFill>
              </a:rPr>
              <a:t>n!</a:t>
            </a:r>
          </a:p>
          <a:p>
            <a:r>
              <a:rPr lang="en-US" sz="2800" dirty="0"/>
              <a:t>Reduced problem: </a:t>
            </a:r>
            <a:r>
              <a:rPr lang="en-US" sz="2800" b="1" dirty="0">
                <a:solidFill>
                  <a:srgbClr val="7030A0"/>
                </a:solidFill>
              </a:rPr>
              <a:t>(n-1)!</a:t>
            </a:r>
          </a:p>
          <a:p>
            <a:r>
              <a:rPr lang="en-US" sz="2800" dirty="0"/>
              <a:t>Original problem: </a:t>
            </a:r>
            <a:r>
              <a:rPr lang="en-US" sz="2800" b="1" dirty="0">
                <a:solidFill>
                  <a:srgbClr val="7030A0"/>
                </a:solidFill>
              </a:rPr>
              <a:t>n! = n * reduced problem </a:t>
            </a:r>
          </a:p>
          <a:p>
            <a:r>
              <a:rPr lang="en-US" sz="2800" dirty="0"/>
              <a:t>General solution: </a:t>
            </a:r>
            <a:r>
              <a:rPr lang="en-US" sz="2800" b="1" dirty="0">
                <a:solidFill>
                  <a:srgbClr val="7030A0"/>
                </a:solidFill>
              </a:rPr>
              <a:t>n * (n-1)!</a:t>
            </a:r>
          </a:p>
        </p:txBody>
      </p:sp>
    </p:spTree>
    <p:extLst>
      <p:ext uri="{BB962C8B-B14F-4D97-AF65-F5344CB8AC3E}">
        <p14:creationId xmlns:p14="http://schemas.microsoft.com/office/powerpoint/2010/main" val="145624156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384BE9-97C4-47CD-B0E5-E2EEB45863F1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1CD75-B2BE-48C7-AA06-0AF20618D565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52" y="218645"/>
            <a:ext cx="8357129" cy="772354"/>
          </a:xfrm>
        </p:spPr>
        <p:txBody>
          <a:bodyPr>
            <a:noAutofit/>
          </a:bodyPr>
          <a:lstStyle/>
          <a:p>
            <a:r>
              <a:rPr lang="en-US" sz="3600" dirty="0"/>
              <a:t>Reduced Problem for n!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253" y="1270827"/>
            <a:ext cx="8201025" cy="5269674"/>
          </a:xfrm>
        </p:spPr>
        <p:txBody>
          <a:bodyPr>
            <a:normAutofit/>
          </a:bodyPr>
          <a:lstStyle/>
          <a:p>
            <a:r>
              <a:rPr lang="en-US" dirty="0"/>
              <a:t>The reduced problem should be: </a:t>
            </a:r>
          </a:p>
          <a:p>
            <a:pPr lvl="1"/>
            <a:r>
              <a:rPr lang="en-US" sz="2200" dirty="0"/>
              <a:t>Similar to the original problem</a:t>
            </a:r>
          </a:p>
          <a:p>
            <a:pPr lvl="2"/>
            <a:r>
              <a:rPr lang="en-US" sz="1900" dirty="0"/>
              <a:t>Something factorial</a:t>
            </a:r>
          </a:p>
          <a:p>
            <a:pPr lvl="1"/>
            <a:r>
              <a:rPr lang="en-US" sz="2200" dirty="0"/>
              <a:t>A small step away from the original problem in the direction of the base case</a:t>
            </a:r>
          </a:p>
          <a:p>
            <a:pPr lvl="2"/>
            <a:r>
              <a:rPr lang="en-US" sz="1900" dirty="0"/>
              <a:t>(n-1)! or (n-2)! or (n-3!) or ….</a:t>
            </a:r>
          </a:p>
          <a:p>
            <a:pPr lvl="1"/>
            <a:r>
              <a:rPr lang="en-US" sz="2200" dirty="0"/>
              <a:t>That reduces to the base case when repeatedly reduced </a:t>
            </a:r>
          </a:p>
          <a:p>
            <a:pPr lvl="2"/>
            <a:r>
              <a:rPr lang="en-US" sz="1900" dirty="0"/>
              <a:t>Only (n-1)! will degenerate in to 0! for all n</a:t>
            </a:r>
          </a:p>
          <a:p>
            <a:r>
              <a:rPr lang="en-US" dirty="0"/>
              <a:t>Therefore (n-1) is chosen as the reduced problem</a:t>
            </a:r>
          </a:p>
          <a:p>
            <a:r>
              <a:rPr lang="en-US" dirty="0">
                <a:solidFill>
                  <a:srgbClr val="7030A0"/>
                </a:solidFill>
              </a:rPr>
              <a:t>Base Case is 0!</a:t>
            </a:r>
          </a:p>
        </p:txBody>
      </p:sp>
    </p:spTree>
    <p:extLst>
      <p:ext uri="{BB962C8B-B14F-4D97-AF65-F5344CB8AC3E}">
        <p14:creationId xmlns:p14="http://schemas.microsoft.com/office/powerpoint/2010/main" val="267619429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9F5F3AD-33E9-4F9F-BE6A-762CF4F6889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60" y="163056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Recursive Algorithm for n!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159202"/>
            <a:ext cx="8229601" cy="5031976"/>
          </a:xfrm>
          <a:ln/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nFactorial</a:t>
            </a:r>
            <a:r>
              <a:rPr lang="en-US" sz="2400" dirty="0"/>
              <a:t>(long 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   </a:t>
            </a:r>
            <a:r>
              <a:rPr lang="en-US" sz="2400" b="1" dirty="0"/>
              <a:t>long</a:t>
            </a:r>
            <a:r>
              <a:rPr lang="en-US" sz="2400" dirty="0"/>
              <a:t> nMinus1Factorial;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if</a:t>
            </a:r>
            <a:r>
              <a:rPr lang="en-US" sz="2400" dirty="0"/>
              <a:t>(n == 0) </a:t>
            </a:r>
            <a:r>
              <a:rPr lang="en-US" sz="2400" dirty="0">
                <a:solidFill>
                  <a:srgbClr val="0000FF"/>
                </a:solidFill>
              </a:rPr>
              <a:t>// base case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</a:t>
            </a:r>
            <a:r>
              <a:rPr lang="en-US" sz="2400" b="1" dirty="0"/>
              <a:t>return </a:t>
            </a:r>
            <a:r>
              <a:rPr lang="en-US" sz="2400" dirty="0"/>
              <a:t>(</a:t>
            </a:r>
            <a:r>
              <a:rPr lang="en-US" sz="2400" b="1" dirty="0"/>
              <a:t> </a:t>
            </a:r>
            <a:r>
              <a:rPr lang="en-US" sz="2400" dirty="0"/>
              <a:t>1 );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b="1" dirty="0"/>
              <a:t>else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</a:t>
            </a:r>
            <a:r>
              <a:rPr lang="en-US" sz="2400" dirty="0"/>
              <a:t>{</a:t>
            </a:r>
            <a:r>
              <a:rPr lang="en-US" sz="2400" b="1" dirty="0"/>
              <a:t>  </a:t>
            </a:r>
            <a:r>
              <a:rPr lang="en-US" sz="2400" dirty="0">
                <a:solidFill>
                  <a:srgbClr val="0000FF"/>
                </a:solidFill>
              </a:rPr>
              <a:t>//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nMinus1Factorial</a:t>
            </a:r>
            <a:r>
              <a:rPr lang="en-US" sz="2400" b="1" dirty="0"/>
              <a:t> =  </a:t>
            </a:r>
            <a:r>
              <a:rPr lang="en-US" sz="2400" dirty="0" err="1"/>
              <a:t>nFactorial</a:t>
            </a:r>
            <a:r>
              <a:rPr lang="en-US" sz="2400" dirty="0"/>
              <a:t>(n-1); </a:t>
            </a:r>
            <a:r>
              <a:rPr lang="en-US" sz="2400" dirty="0">
                <a:solidFill>
                  <a:srgbClr val="0000FF"/>
                </a:solidFill>
              </a:rPr>
              <a:t>// recursion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00FF"/>
                </a:solidFill>
              </a:rPr>
              <a:t>// general solution</a:t>
            </a:r>
            <a:r>
              <a:rPr lang="en-US" sz="2400" dirty="0"/>
              <a:t> </a:t>
            </a:r>
            <a:r>
              <a:rPr lang="en-US" sz="2400" b="1" dirty="0"/>
              <a:t>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   return</a:t>
            </a:r>
            <a:r>
              <a:rPr lang="en-US" sz="2400" dirty="0"/>
              <a:t> ( n * nMinus1Factorial);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</a:t>
            </a:r>
            <a:r>
              <a:rPr lang="en-US" sz="2400" dirty="0"/>
              <a:t>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71466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B9872AC-47B1-4B04-B602-97FB6A89116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3832A4-740E-4D13-B708-70419AC1835E}" type="slidenum">
              <a:rPr lang="en-US" sz="1400"/>
              <a:pPr algn="r"/>
              <a:t>13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83" y="216233"/>
            <a:ext cx="8513234" cy="816042"/>
          </a:xfrm>
        </p:spPr>
        <p:txBody>
          <a:bodyPr>
            <a:normAutofit/>
          </a:bodyPr>
          <a:lstStyle/>
          <a:p>
            <a:r>
              <a:rPr lang="en-US" sz="4000" dirty="0"/>
              <a:t>Approach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383" y="1213249"/>
            <a:ext cx="8229601" cy="5031976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2800" dirty="0"/>
              <a:t>Four steps to formulate recursive algorithms</a:t>
            </a:r>
            <a:endParaRPr lang="en-US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Determine the </a:t>
            </a:r>
            <a:r>
              <a:rPr lang="en-US" b="1" dirty="0">
                <a:solidFill>
                  <a:srgbClr val="7030A0"/>
                </a:solidFill>
              </a:rPr>
              <a:t>base case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Determine the </a:t>
            </a:r>
            <a:r>
              <a:rPr lang="en-US" b="1" dirty="0">
                <a:solidFill>
                  <a:srgbClr val="7030A0"/>
                </a:solidFill>
              </a:rPr>
              <a:t>reduced problem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Determine the </a:t>
            </a:r>
            <a:r>
              <a:rPr lang="en-US" b="1" dirty="0">
                <a:solidFill>
                  <a:srgbClr val="7030A0"/>
                </a:solidFill>
              </a:rPr>
              <a:t>general solution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Combine</a:t>
            </a:r>
            <a:r>
              <a:rPr lang="en-US" dirty="0"/>
              <a:t> the base case, reduced problem and general solution to </a:t>
            </a:r>
            <a:r>
              <a:rPr lang="en-US" dirty="0">
                <a:solidFill>
                  <a:srgbClr val="002060"/>
                </a:solidFill>
              </a:rPr>
              <a:t>form the </a:t>
            </a:r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  <a:p>
            <a:pPr marL="914400" lvl="1" indent="-457200">
              <a:buFontTx/>
              <a:buAutoNum type="arabicPeriod"/>
            </a:pPr>
            <a:endParaRPr lang="en-US" sz="2000" dirty="0"/>
          </a:p>
          <a:p>
            <a:pPr marL="533400" indent="-533400"/>
            <a:r>
              <a:rPr lang="en-US" sz="2800" dirty="0"/>
              <a:t>Methodology is directly applicable to many problems with recursive solutions</a:t>
            </a:r>
          </a:p>
        </p:txBody>
      </p:sp>
    </p:spTree>
    <p:extLst>
      <p:ext uri="{BB962C8B-B14F-4D97-AF65-F5344CB8AC3E}">
        <p14:creationId xmlns:p14="http://schemas.microsoft.com/office/powerpoint/2010/main" val="2181031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5C782F-4C2B-40A0-B8C7-19E89C19812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45DF7A-3520-4D3E-8F04-557D179609CC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08076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Base Case | Determining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233" y="1105092"/>
            <a:ext cx="8061014" cy="50671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Identify an instance of the problem whose </a:t>
            </a:r>
            <a:r>
              <a:rPr lang="en-US" sz="2600" b="1" dirty="0">
                <a:solidFill>
                  <a:srgbClr val="7030A0"/>
                </a:solidFill>
              </a:rPr>
              <a:t>solution is known</a:t>
            </a:r>
            <a:r>
              <a:rPr lang="en-US" sz="2600" dirty="0">
                <a:solidFill>
                  <a:srgbClr val="7030A0"/>
                </a:solidFill>
              </a:rPr>
              <a:t>. </a:t>
            </a:r>
            <a:r>
              <a:rPr lang="en-US" sz="2600" dirty="0"/>
              <a:t>Could be an instance when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7030A0"/>
                </a:solidFill>
              </a:rPr>
              <a:t>solution is defined</a:t>
            </a:r>
            <a:r>
              <a:rPr lang="en-US" sz="2200" dirty="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instance is a special case, or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There is a trivial solution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7030A0"/>
                </a:solidFill>
              </a:rPr>
              <a:t>Often occurs when n ==0 or n ==1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0! </a:t>
            </a:r>
            <a:r>
              <a:rPr lang="en-US" sz="2200" dirty="0">
                <a:cs typeface="Arial" charset="0"/>
              </a:rPr>
              <a:t>≡ </a:t>
            </a:r>
            <a:r>
              <a:rPr lang="en-US" sz="2200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 string of length 1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empty list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 found search item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7C4ACA-AF1D-4914-A3C6-7052EED2A02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E1E6393-AF96-4E95-A595-DBA63401AE51}" type="slidenum">
              <a:rPr lang="en-US" sz="1400"/>
              <a:pPr algn="r"/>
              <a:t>15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71036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Reduced Problem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233" y="1231139"/>
            <a:ext cx="869473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Requires forward thinking and creativity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Look for a problem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Similar to the original </a:t>
            </a:r>
            <a:r>
              <a:rPr lang="en-US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small </a:t>
            </a:r>
            <a:r>
              <a:rPr lang="en-US" dirty="0">
                <a:solidFill>
                  <a:srgbClr val="7030A0"/>
                </a:solidFill>
              </a:rPr>
              <a:t>step away </a:t>
            </a:r>
            <a:r>
              <a:rPr lang="en-US" dirty="0"/>
              <a:t>from the original problem, in the direction of the </a:t>
            </a:r>
            <a:r>
              <a:rPr lang="en-US" dirty="0">
                <a:solidFill>
                  <a:srgbClr val="7030A0"/>
                </a:solidFill>
              </a:rPr>
              <a:t>base case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Reduces</a:t>
            </a:r>
            <a:r>
              <a:rPr lang="en-US" dirty="0"/>
              <a:t> to the base case when repeatedly doing so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Should be in between the original problem and the base case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C1D0543-CF01-43C5-8E6E-D925BD740C2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9FDD086-ADDF-4F2C-B2C5-0B3D8E131CDE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23" y="16821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Solution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80" y="1165226"/>
            <a:ext cx="8257320" cy="4826000"/>
          </a:xfrm>
        </p:spPr>
        <p:txBody>
          <a:bodyPr/>
          <a:lstStyle/>
          <a:p>
            <a:r>
              <a:rPr lang="en-US" sz="2800" dirty="0"/>
              <a:t>Consider how the reduced problem can be used to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Solve the original problem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400048" y="198370"/>
            <a:ext cx="8371417" cy="74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Design Guidelines</a:t>
            </a:r>
          </a:p>
        </p:txBody>
      </p:sp>
      <p:sp>
        <p:nvSpPr>
          <p:cNvPr id="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29553"/>
            <a:ext cx="8229601" cy="4815434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 must be given an input value</a:t>
            </a:r>
          </a:p>
          <a:p>
            <a:r>
              <a:rPr dirty="0"/>
              <a:t>Method definition must contain logic that involves this input, leads to different cases</a:t>
            </a:r>
          </a:p>
          <a:p>
            <a:r>
              <a:rPr dirty="0">
                <a:solidFill>
                  <a:schemeClr val="tx1"/>
                </a:solidFill>
              </a:rPr>
              <a:t>One or more cases should provide solution that does not require recursion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Otherwise, you are looking at</a:t>
            </a:r>
            <a:r>
              <a:rPr sz="2000" dirty="0">
                <a:solidFill>
                  <a:srgbClr val="7030A0"/>
                </a:solidFill>
              </a:rPr>
              <a:t> infinite recursion</a:t>
            </a:r>
          </a:p>
          <a:p>
            <a:r>
              <a:rPr dirty="0"/>
              <a:t>One or more cases must include a recursive invocation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35147" y="21199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Fibonacci Numbers</a:t>
            </a:r>
            <a:endParaRPr sz="4000" dirty="0"/>
          </a:p>
        </p:txBody>
      </p:sp>
      <p:sp>
        <p:nvSpPr>
          <p:cNvPr id="84" name="Algorithm Fibonacci(n) if (n &lt;= 1)…"/>
          <p:cNvSpPr txBox="1"/>
          <p:nvPr/>
        </p:nvSpPr>
        <p:spPr>
          <a:xfrm>
            <a:off x="653981" y="2850260"/>
            <a:ext cx="7606889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marR="3876040" lvl="0" indent="-635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Fibonacci(n)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10515" marR="3876040" lvl="0" indent="-635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(n &lt;= 1)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sz="2400" b="1" i="0" u="none" strike="noStrike" kern="0" cap="none" spc="5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0515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else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Fibonacci(n − 1) + Fibonacci(n − 2)</a:t>
            </a:r>
          </a:p>
        </p:txBody>
      </p:sp>
      <p:sp>
        <p:nvSpPr>
          <p:cNvPr id="85" name="F0  = 1…"/>
          <p:cNvSpPr txBox="1"/>
          <p:nvPr/>
        </p:nvSpPr>
        <p:spPr>
          <a:xfrm>
            <a:off x="653981" y="1170377"/>
            <a:ext cx="4451858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marR="0" lvl="0" indent="0" algn="l" defTabSz="457200" rtl="0" eaLnBrk="1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0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=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1</a:t>
            </a:r>
          </a:p>
          <a:p>
            <a:pPr marL="310515" marR="0" lvl="0" indent="0" algn="l" defTabSz="457200" rtl="0" eaLnBrk="1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1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=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1</a:t>
            </a:r>
          </a:p>
          <a:p>
            <a:pPr marL="310515" marR="0" lvl="0" indent="0" algn="l" defTabSz="457200" rtl="0" eaLnBrk="1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2600" b="1" i="1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</a:t>
            </a:r>
            <a:r>
              <a:rPr kumimoji="0" sz="2600" b="1" i="1" u="none" strike="noStrike" kern="0" cap="none" spc="0" normalizeH="0" baseline="-5999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n</a:t>
            </a: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= </a:t>
            </a:r>
            <a:r>
              <a:rPr kumimoji="0" sz="2600" b="1" i="1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</a:t>
            </a:r>
            <a:r>
              <a:rPr kumimoji="0" sz="2600" b="1" i="1" u="none" strike="noStrike" kern="0" cap="none" spc="0" normalizeH="0" baseline="-5999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n</a:t>
            </a: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-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 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1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+ </a:t>
            </a:r>
            <a:r>
              <a:rPr kumimoji="0" sz="2600" b="1" i="1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</a:t>
            </a:r>
            <a:r>
              <a:rPr kumimoji="0" sz="2600" b="1" i="1" u="none" strike="noStrike" kern="0" cap="none" spc="0" normalizeH="0" baseline="-5999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n</a:t>
            </a: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-</a:t>
            </a:r>
            <a:r>
              <a:rPr kumimoji="0" sz="2600" b="1" i="0" u="none" strike="noStrike" kern="0" cap="none" spc="-725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 </a:t>
            </a:r>
            <a:r>
              <a:rPr kumimoji="0" sz="2600" b="1" i="0" u="none" strike="noStrike" kern="0" cap="none" spc="0" normalizeH="0" baseline="-5999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2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when </a:t>
            </a:r>
            <a:r>
              <a:rPr kumimoji="0" sz="2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n ≥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Arial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68828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F5269-8721-4638-AA70-82192CC90CBC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EB603-3E91-4F2A-9FE1-D8ABE63C730F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19"/>
            <a:ext cx="8513234" cy="816042"/>
          </a:xfrm>
        </p:spPr>
        <p:txBody>
          <a:bodyPr>
            <a:noAutofit/>
          </a:bodyPr>
          <a:lstStyle/>
          <a:p>
            <a:r>
              <a:rPr lang="en-US" sz="4000" dirty="0"/>
              <a:t>Fibonacci | Recursive Algorithm</a:t>
            </a:r>
            <a:endParaRPr lang="en-US" sz="4000" dirty="0">
              <a:cs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13249"/>
            <a:ext cx="8229601" cy="5031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Base case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defined solution for n = 0 and n = 1.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cs typeface="Arial" charset="0"/>
              </a:rPr>
              <a:t>≡ </a:t>
            </a:r>
            <a:r>
              <a:rPr lang="en-US" dirty="0">
                <a:solidFill>
                  <a:srgbClr val="0033CC"/>
                </a:solidFill>
              </a:rPr>
              <a:t>1, F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cs typeface="Arial" charset="0"/>
              </a:rPr>
              <a:t>≡</a:t>
            </a:r>
            <a:r>
              <a:rPr lang="en-US" dirty="0">
                <a:solidFill>
                  <a:srgbClr val="0033CC"/>
                </a:solidFill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/>
              <a:t> Reduced Problem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sz="2400" dirty="0"/>
              <a:t> are close to original problem, and will become one of the base cases when further reduced</a:t>
            </a:r>
          </a:p>
          <a:p>
            <a:pPr>
              <a:lnSpc>
                <a:spcPct val="90000"/>
              </a:lnSpc>
            </a:pPr>
            <a:r>
              <a:rPr lang="en-US" dirty="0"/>
              <a:t>General solution (by definition)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cs typeface="Arial" charset="0"/>
              </a:rPr>
              <a:t>≡</a:t>
            </a:r>
            <a:r>
              <a:rPr lang="en-US" dirty="0"/>
              <a:t> Sum of reduced problems =</a:t>
            </a:r>
            <a:r>
              <a:rPr lang="en-US" dirty="0">
                <a:solidFill>
                  <a:srgbClr val="0033CC"/>
                </a:solidFill>
              </a:rPr>
              <a:t> 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 + F</a:t>
            </a:r>
            <a:r>
              <a:rPr lang="en-US" sz="2400" dirty="0">
                <a:solidFill>
                  <a:srgbClr val="0033CC"/>
                </a:solidFill>
              </a:rPr>
              <a:t>n-</a:t>
            </a:r>
            <a:r>
              <a:rPr lang="en-US" sz="2000" dirty="0">
                <a:solidFill>
                  <a:srgbClr val="0033CC"/>
                </a:solidFill>
              </a:rPr>
              <a:t>2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Combine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22940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Introducing Recursion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https://mediaplayer.pearsoncmg.com/assets/secs-vn-ch09a-introducing-recursions</a:t>
            </a:r>
            <a:endParaRPr lang="en-US" sz="2000" dirty="0"/>
          </a:p>
          <a:p>
            <a:r>
              <a:rPr lang="en-US" dirty="0"/>
              <a:t>Using Recursion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https://mediaplayer.pearsoncmg.com/assets/secs-vn-ch09b-using-recursion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5789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91FC6-8385-4B8B-B69D-4FBBE9204615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06D80-D591-4183-8CBC-B4070DD5490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20"/>
            <a:ext cx="8513234" cy="708093"/>
          </a:xfrm>
        </p:spPr>
        <p:txBody>
          <a:bodyPr>
            <a:noAutofit/>
          </a:bodyPr>
          <a:lstStyle/>
          <a:p>
            <a:r>
              <a:rPr lang="en-US" sz="4000" dirty="0"/>
              <a:t>Activity | Fibonacci Sequence</a:t>
            </a:r>
            <a:endParaRPr lang="en-US" sz="4000" b="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231" y="1100087"/>
            <a:ext cx="8420100" cy="44622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fibonacci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// implement your logic here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8235147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91FC6-8385-4B8B-B69D-4FBBE9204615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06D80-D591-4183-8CBC-B4070DD5490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211020"/>
            <a:ext cx="8513234" cy="708093"/>
          </a:xfrm>
        </p:spPr>
        <p:txBody>
          <a:bodyPr>
            <a:noAutofit/>
          </a:bodyPr>
          <a:lstStyle/>
          <a:p>
            <a:r>
              <a:rPr lang="en-US" sz="4000" dirty="0"/>
              <a:t>Solution | Fibonacci Sequence</a:t>
            </a:r>
            <a:endParaRPr lang="en-US" sz="4000" b="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231" y="1100087"/>
            <a:ext cx="8420100" cy="4462224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public static long</a:t>
            </a:r>
            <a:r>
              <a:rPr lang="en-US" sz="2400" dirty="0"/>
              <a:t> </a:t>
            </a:r>
            <a:r>
              <a:rPr lang="en-US" sz="2400" dirty="0" err="1"/>
              <a:t>fibonacci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 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 </a:t>
            </a:r>
            <a:r>
              <a:rPr lang="en-US" sz="2400" b="1" dirty="0"/>
              <a:t>if</a:t>
            </a:r>
            <a:r>
              <a:rPr lang="en-US" sz="2400" dirty="0"/>
              <a:t>(n == 1 || n == 2) </a:t>
            </a:r>
            <a:r>
              <a:rPr lang="en-US" sz="2400" i="1" dirty="0">
                <a:solidFill>
                  <a:srgbClr val="0033CC"/>
                </a:solidFill>
              </a:rPr>
              <a:t>//one of the 2 base cases</a:t>
            </a:r>
            <a:endParaRPr lang="en-US" sz="2400" dirty="0">
              <a:solidFill>
                <a:srgbClr val="0033CC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     </a:t>
            </a:r>
            <a:r>
              <a:rPr lang="en-US" sz="2400" b="1" dirty="0"/>
              <a:t>return</a:t>
            </a:r>
            <a:r>
              <a:rPr lang="en-US" sz="2400" dirty="0"/>
              <a:t> 1;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else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{  </a:t>
            </a:r>
            <a:r>
              <a:rPr lang="en-US" sz="2400" b="1" dirty="0"/>
              <a:t>long</a:t>
            </a:r>
            <a:r>
              <a:rPr lang="en-US" sz="2400" dirty="0"/>
              <a:t> rp1 = </a:t>
            </a:r>
            <a:r>
              <a:rPr lang="en-US" sz="2400" dirty="0" err="1"/>
              <a:t>fibonacci</a:t>
            </a:r>
            <a:r>
              <a:rPr lang="en-US" sz="2400" dirty="0"/>
              <a:t>(n - 1); </a:t>
            </a:r>
            <a:r>
              <a:rPr lang="en-US" sz="2400" i="1" dirty="0">
                <a:solidFill>
                  <a:srgbClr val="0033CC"/>
                </a:solidFill>
              </a:rPr>
              <a:t>// first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long</a:t>
            </a:r>
            <a:r>
              <a:rPr lang="en-US" sz="2400" dirty="0"/>
              <a:t> rp2 = </a:t>
            </a:r>
            <a:r>
              <a:rPr lang="en-US" sz="2400" dirty="0" err="1"/>
              <a:t>fibonacci</a:t>
            </a:r>
            <a:r>
              <a:rPr lang="en-US" sz="2400" dirty="0"/>
              <a:t>(n - 2); </a:t>
            </a:r>
            <a:r>
              <a:rPr lang="en-US" sz="2400" i="1" dirty="0">
                <a:solidFill>
                  <a:srgbClr val="0033CC"/>
                </a:solidFill>
              </a:rPr>
              <a:t>// second reduced problem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  </a:t>
            </a:r>
            <a:r>
              <a:rPr lang="en-US" sz="2400" dirty="0" err="1"/>
              <a:t>gs</a:t>
            </a:r>
            <a:r>
              <a:rPr lang="en-US" sz="2400" dirty="0"/>
              <a:t> = rp1 + rp2;  </a:t>
            </a:r>
            <a:r>
              <a:rPr lang="en-US" sz="2400" i="1" dirty="0">
                <a:solidFill>
                  <a:srgbClr val="0033CC"/>
                </a:solidFill>
              </a:rPr>
              <a:t>// general solution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   return</a:t>
            </a:r>
            <a:r>
              <a:rPr lang="en-US" sz="2400" dirty="0"/>
              <a:t> </a:t>
            </a:r>
            <a:r>
              <a:rPr lang="en-US" sz="2400" dirty="0" err="1"/>
              <a:t>gs</a:t>
            </a:r>
            <a:r>
              <a:rPr lang="en-US" sz="2400" dirty="0"/>
              <a:t>;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 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}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00050" y="5590040"/>
            <a:ext cx="8229600" cy="554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304800" marR="0" indent="-203200" algn="l" defTabSz="676655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664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87400" marR="0" indent="-228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193800" marR="0" indent="-177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01800" marR="0" indent="-228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08200" marR="0" indent="-177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5781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353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4925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949700" marR="0" indent="-1905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304800" marR="0" lvl="0" indent="-203200" algn="l" defTabSz="676655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 can do better.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 is this inefficient?</a:t>
            </a:r>
          </a:p>
        </p:txBody>
      </p:sp>
    </p:spTree>
    <p:extLst>
      <p:ext uri="{BB962C8B-B14F-4D97-AF65-F5344CB8AC3E}">
        <p14:creationId xmlns:p14="http://schemas.microsoft.com/office/powerpoint/2010/main" val="3612584358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 of Activation Records</a:t>
            </a:r>
            <a:r>
              <a:rPr lang="en-US" dirty="0"/>
              <a:t> </a:t>
            </a:r>
            <a:r>
              <a:rPr lang="en-US" sz="4000" dirty="0"/>
              <a:t>(1 of 2)</a:t>
            </a:r>
            <a:endParaRPr dirty="0"/>
          </a:p>
        </p:txBody>
      </p:sp>
      <p:pic>
        <p:nvPicPr>
          <p:cNvPr id="86" name="A diagram represents the multiple copies of method count down left parenthesis 3 right parenthesis. &#10;&#10;Picture 2" descr="A diagram represents the multiple copies of method count down left parenthesis 3 right parenthesis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366" y="1170720"/>
            <a:ext cx="1726670" cy="136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3498" y="1170720"/>
            <a:ext cx="1834326" cy="1635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44604" y="1170720"/>
            <a:ext cx="2004033" cy="1951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4351" y="1170720"/>
            <a:ext cx="2170458" cy="2258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6082" y="3426790"/>
            <a:ext cx="2064212" cy="2017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A diagram represents the multiple copies of method count down left parenthesis 3 right parenthesis. &#10;&#10;Picture 3" descr="A diagram represents the multiple copies of method count down left parenthesis 3 right parenthesis. 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1616" y="3426790"/>
            <a:ext cx="1798748" cy="1572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A diagram represents the multiple copies of method count down left parenthesis 3 right parenthesis. &#10;&#10;Picture 2" descr="A diagram represents the multiple copies of method count down left parenthesis 3 right parenthesis. 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35666" y="3426790"/>
            <a:ext cx="1648418" cy="12966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399592" y="5863309"/>
            <a:ext cx="779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0"/>
              </a:rPr>
              <a:t>https://www.geeksforgeeks.org/stack-vs-heap-memory-allocation/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043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400048" y="128587"/>
            <a:ext cx="8371417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 of Activation Records</a:t>
            </a:r>
            <a:r>
              <a:rPr lang="en-US" dirty="0"/>
              <a:t> </a:t>
            </a:r>
            <a:r>
              <a:rPr lang="en-US" sz="4000" dirty="0"/>
              <a:t>(2 of 2)</a:t>
            </a:r>
            <a:endParaRPr dirty="0"/>
          </a:p>
        </p:txBody>
      </p:sp>
      <p:sp>
        <p:nvSpPr>
          <p:cNvPr id="8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83341"/>
            <a:ext cx="8229601" cy="4761646"/>
          </a:xfrm>
          <a:prstGeom prst="rect">
            <a:avLst/>
          </a:prstGeom>
        </p:spPr>
        <p:txBody>
          <a:bodyPr/>
          <a:lstStyle/>
          <a:p>
            <a:r>
              <a:rPr sz="2800" dirty="0"/>
              <a:t>Each call to a method generates an activation record</a:t>
            </a:r>
          </a:p>
          <a:p>
            <a:r>
              <a:rPr sz="2800" dirty="0"/>
              <a:t>Recursive method uses </a:t>
            </a:r>
            <a:r>
              <a:rPr sz="2800" b="1" dirty="0">
                <a:solidFill>
                  <a:srgbClr val="7030A0"/>
                </a:solidFill>
              </a:rPr>
              <a:t>more memory </a:t>
            </a:r>
            <a:r>
              <a:rPr sz="2800" dirty="0"/>
              <a:t>than an iterative method</a:t>
            </a:r>
          </a:p>
          <a:p>
            <a:pPr lvl="1"/>
            <a:r>
              <a:rPr dirty="0"/>
              <a:t>Each recursive call generates an activation record</a:t>
            </a:r>
          </a:p>
          <a:p>
            <a:r>
              <a:rPr sz="2800" dirty="0"/>
              <a:t>If recursive call generates too many activation records, could cause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4106939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249435" y="133014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/>
            </a:lvl1pPr>
          </a:lstStyle>
          <a:p>
            <a:r>
              <a:rPr lang="en-US" sz="4400" dirty="0"/>
              <a:t>Activity</a:t>
            </a:r>
            <a:r>
              <a:rPr lang="en-US" sz="4000" dirty="0"/>
              <a:t> | Implement Recursive Routine </a:t>
            </a:r>
            <a:endParaRPr sz="4000" dirty="0"/>
          </a:p>
        </p:txBody>
      </p:sp>
      <p:sp>
        <p:nvSpPr>
          <p:cNvPr id="9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33400" y="5640433"/>
            <a:ext cx="8229600" cy="456990"/>
          </a:xfrm>
          <a:prstGeom prst="rect">
            <a:avLst/>
          </a:prstGeom>
        </p:spPr>
        <p:txBody>
          <a:bodyPr>
            <a:noAutofit/>
          </a:bodyPr>
          <a:lstStyle>
            <a:lvl1pPr defTabSz="749808">
              <a:defRPr sz="29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Recursive Method that Returns a Value (Running total)</a:t>
            </a:r>
            <a:endParaRPr sz="1800" b="0" dirty="0"/>
          </a:p>
        </p:txBody>
      </p:sp>
      <p:pic>
        <p:nvPicPr>
          <p:cNvPr id="96" name="Picture 8Summation of I, as I goes from 1 to n." descr="Picture 8Summation of I, as I goes from 1 to 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502" y="1299221"/>
            <a:ext cx="1042211" cy="13056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/** @param n  An integer &gt; 0.…"/>
          <p:cNvSpPr txBox="1"/>
          <p:nvPr/>
        </p:nvSpPr>
        <p:spPr>
          <a:xfrm>
            <a:off x="2997561" y="1830887"/>
            <a:ext cx="499931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n  An integer &gt; 0.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sum 1 + 2 + ... + n.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// Your logic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130431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249435" y="276659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/>
            </a:lvl1pPr>
          </a:lstStyle>
          <a:p>
            <a:r>
              <a:rPr lang="en-US" sz="4000" dirty="0"/>
              <a:t>Activity | Solution</a:t>
            </a:r>
            <a:endParaRPr sz="4000" dirty="0"/>
          </a:p>
        </p:txBody>
      </p:sp>
      <p:sp>
        <p:nvSpPr>
          <p:cNvPr id="9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33400" y="5720443"/>
            <a:ext cx="8229600" cy="456990"/>
          </a:xfrm>
          <a:prstGeom prst="rect">
            <a:avLst/>
          </a:prstGeom>
        </p:spPr>
        <p:txBody>
          <a:bodyPr>
            <a:noAutofit/>
          </a:bodyPr>
          <a:lstStyle>
            <a:lvl1pPr defTabSz="749808">
              <a:defRPr sz="29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Recursive Method that Returns a Value (Running total)</a:t>
            </a:r>
            <a:endParaRPr sz="1800" b="0" dirty="0"/>
          </a:p>
        </p:txBody>
      </p:sp>
      <p:pic>
        <p:nvPicPr>
          <p:cNvPr id="96" name="Picture 8Summation of I, as I goes from 1 to n." descr="Picture 8Summation of I, as I goes from 1 to 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714" y="2139480"/>
            <a:ext cx="866776" cy="10858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/** @param n  An integer &gt; 0.…"/>
          <p:cNvSpPr txBox="1"/>
          <p:nvPr/>
        </p:nvSpPr>
        <p:spPr>
          <a:xfrm>
            <a:off x="2967815" y="1517171"/>
            <a:ext cx="499931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n  An integer &gt; 0.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sum 1 + 2 + ... + n.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sum;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(n ==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sum =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Base case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sum =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(n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+ n;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Recursive call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sum;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sumOf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640685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267364" y="11807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Displaying a Bag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531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defRPr sz="1800"/>
            </a:pPr>
            <a:r>
              <a:rPr b="0" dirty="0"/>
              <a:t>Recursive method that is part of an implementation of an ADT often is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0" dirty="0"/>
          </a:p>
        </p:txBody>
      </p:sp>
      <p:sp>
        <p:nvSpPr>
          <p:cNvPr id="128" name="public void display()…"/>
          <p:cNvSpPr txBox="1"/>
          <p:nvPr/>
        </p:nvSpPr>
        <p:spPr>
          <a:xfrm>
            <a:off x="902971" y="1448434"/>
            <a:ext cx="6636207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display()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displayArray(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numberOfEntries -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display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displayArray(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first,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last)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System.out.println(bag[first]);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(first &lt; last)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displayArray(first +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last);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displayArray</a:t>
            </a:r>
          </a:p>
        </p:txBody>
      </p:sp>
      <p:sp>
        <p:nvSpPr>
          <p:cNvPr id="129" name="Rounded Rectangle"/>
          <p:cNvSpPr/>
          <p:nvPr/>
        </p:nvSpPr>
        <p:spPr>
          <a:xfrm>
            <a:off x="815546" y="2803742"/>
            <a:ext cx="1382140" cy="421372"/>
          </a:xfrm>
          <a:prstGeom prst="roundRect">
            <a:avLst>
              <a:gd name="adj" fmla="val 50000"/>
            </a:avLst>
          </a:prstGeom>
          <a:ln w="38100">
            <a:solidFill>
              <a:schemeClr val="accent3">
                <a:lumOff val="-8509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2823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8" y="96970"/>
            <a:ext cx="8383449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021976"/>
            <a:ext cx="8229601" cy="4923012"/>
          </a:xfrm>
        </p:spPr>
        <p:txBody>
          <a:bodyPr/>
          <a:lstStyle/>
          <a:p>
            <a:r>
              <a:rPr lang="en-US" dirty="0"/>
              <a:t>Output a string of length n in reverse order</a:t>
            </a:r>
          </a:p>
          <a:p>
            <a:r>
              <a:rPr lang="en-US" dirty="0"/>
              <a:t>Example</a:t>
            </a:r>
          </a:p>
          <a:p>
            <a:pPr marL="5588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String s = “</a:t>
            </a:r>
            <a:r>
              <a:rPr lang="en-US" sz="2000" dirty="0" err="1">
                <a:solidFill>
                  <a:srgbClr val="0070C0"/>
                </a:solidFill>
              </a:rPr>
              <a:t>sara</a:t>
            </a:r>
            <a:r>
              <a:rPr lang="en-US" sz="2000" dirty="0">
                <a:solidFill>
                  <a:srgbClr val="0070C0"/>
                </a:solidFill>
              </a:rPr>
              <a:t>”; </a:t>
            </a:r>
          </a:p>
          <a:p>
            <a:pPr marL="558800" lvl="1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aras</a:t>
            </a:r>
            <a:endParaRPr lang="en-US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Implement it as an iterative method</a:t>
            </a:r>
          </a:p>
          <a:p>
            <a:r>
              <a:rPr lang="en-US" dirty="0">
                <a:sym typeface="Wingdings" panose="05000000000000000000" pitchFamily="2" charset="2"/>
              </a:rPr>
              <a:t>Implement it again as a recursive method instead</a:t>
            </a:r>
          </a:p>
          <a:p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b="1" dirty="0"/>
              <a:t>public static void</a:t>
            </a:r>
            <a:r>
              <a:rPr lang="en-US" dirty="0"/>
              <a:t> </a:t>
            </a:r>
            <a:r>
              <a:rPr lang="en-US" dirty="0" err="1"/>
              <a:t>stringReverse</a:t>
            </a:r>
            <a:r>
              <a:rPr lang="en-US" dirty="0"/>
              <a:t>(String s, </a:t>
            </a:r>
            <a:r>
              <a:rPr lang="en-US" b="1" dirty="0" err="1"/>
              <a:t>int</a:t>
            </a:r>
            <a:r>
              <a:rPr lang="en-US" dirty="0"/>
              <a:t> n)</a:t>
            </a:r>
          </a:p>
          <a:p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971501D-E581-4D1D-B8D1-6C7C21D7D66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EF1891B-FE20-41D5-A906-E3F94CD603AB}" type="slidenum">
              <a:rPr lang="en-US" sz="1400"/>
              <a:pPr algn="r"/>
              <a:t>28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83" y="258479"/>
            <a:ext cx="8513234" cy="743017"/>
          </a:xfrm>
        </p:spPr>
        <p:txBody>
          <a:bodyPr>
            <a:noAutofit/>
          </a:bodyPr>
          <a:lstStyle/>
          <a:p>
            <a:r>
              <a:rPr lang="en-US" sz="4000" dirty="0"/>
              <a:t>Activity | Solution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6" y="1236133"/>
            <a:ext cx="8196263" cy="465020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public static void</a:t>
            </a:r>
            <a:r>
              <a:rPr lang="en-US" sz="2000" dirty="0"/>
              <a:t> </a:t>
            </a:r>
            <a:r>
              <a:rPr lang="en-US" sz="2000" dirty="0" err="1"/>
              <a:t>stringReverse</a:t>
            </a:r>
            <a:r>
              <a:rPr lang="en-US" sz="2000" dirty="0"/>
              <a:t>(String s, </a:t>
            </a:r>
            <a:r>
              <a:rPr lang="en-US" sz="2000" b="1" dirty="0" err="1"/>
              <a:t>int</a:t>
            </a:r>
            <a:r>
              <a:rPr lang="en-US" sz="2000" dirty="0"/>
              <a:t>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	if</a:t>
            </a:r>
            <a:r>
              <a:rPr lang="en-US" sz="2000" dirty="0"/>
              <a:t>(n == 0) </a:t>
            </a:r>
            <a:r>
              <a:rPr lang="en-US" sz="2000" i="1" dirty="0">
                <a:solidFill>
                  <a:srgbClr val="0033CC"/>
                </a:solidFill>
              </a:rPr>
              <a:t>// base case</a:t>
            </a:r>
            <a:endParaRPr lang="en-US" sz="2000" dirty="0">
              <a:solidFill>
                <a:srgbClr val="0033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</a:t>
            </a:r>
            <a:r>
              <a:rPr lang="en-US" sz="2000" b="1" dirty="0"/>
              <a:t> 		</a:t>
            </a:r>
            <a:r>
              <a:rPr lang="en-US" sz="1800" b="1" dirty="0"/>
              <a:t>return</a:t>
            </a:r>
            <a:r>
              <a:rPr lang="en-US" sz="1800" dirty="0"/>
              <a:t>;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	</a:t>
            </a:r>
            <a:r>
              <a:rPr lang="en-US" sz="2000" b="1" dirty="0"/>
              <a:t>else </a:t>
            </a:r>
            <a:r>
              <a:rPr lang="en-US" sz="2000" i="1" dirty="0">
                <a:solidFill>
                  <a:srgbClr val="0033CC"/>
                </a:solidFill>
              </a:rPr>
              <a:t>// general solution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	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33CC"/>
                </a:solidFill>
              </a:rPr>
              <a:t>		</a:t>
            </a:r>
            <a:r>
              <a:rPr lang="en-US" sz="1800" dirty="0">
                <a:solidFill>
                  <a:srgbClr val="0033CC"/>
                </a:solidFill>
              </a:rPr>
              <a:t>// </a:t>
            </a:r>
            <a:r>
              <a:rPr lang="en-US" sz="1800" i="1" dirty="0">
                <a:solidFill>
                  <a:srgbClr val="0033CC"/>
                </a:solidFill>
              </a:rPr>
              <a:t>output last character</a:t>
            </a: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</a:t>
            </a:r>
            <a:r>
              <a:rPr lang="en-US" sz="1800" dirty="0"/>
              <a:t>(</a:t>
            </a:r>
            <a:r>
              <a:rPr lang="en-US" sz="1800" dirty="0" err="1"/>
              <a:t>s.charAt</a:t>
            </a:r>
            <a:r>
              <a:rPr lang="en-US" sz="1800" dirty="0"/>
              <a:t>(n-1));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stringReverse</a:t>
            </a:r>
            <a:r>
              <a:rPr lang="en-US" sz="1800" dirty="0"/>
              <a:t>(s, n-1); </a:t>
            </a:r>
            <a:r>
              <a:rPr lang="en-US" sz="1800" dirty="0">
                <a:solidFill>
                  <a:srgbClr val="0033CC"/>
                </a:solidFill>
              </a:rPr>
              <a:t>// </a:t>
            </a:r>
            <a:r>
              <a:rPr lang="en-US" sz="1800" i="1" dirty="0">
                <a:solidFill>
                  <a:srgbClr val="0033CC"/>
                </a:solidFill>
              </a:rPr>
              <a:t>reduced problem (recursion)</a:t>
            </a:r>
            <a:endParaRPr lang="en-US" sz="1800" dirty="0">
              <a:solidFill>
                <a:srgbClr val="0033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766651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935D-1794-4D06-A212-0E3571A913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4266" y="2146064"/>
            <a:ext cx="7908324" cy="298543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stringReverse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s,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&gt; 0)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general case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kern="0" dirty="0">
                <a:latin typeface="+mn-lt"/>
              </a:rPr>
              <a:t>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s.charAt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last character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stringReverse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(s, n-1);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reduced problem (recursion)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609600" marR="0" lvl="0" indent="-609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908324" cy="66447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Reverse </a:t>
            </a:r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Hidden Base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266" y="1518147"/>
            <a:ext cx="668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// This can be rewritten with a hidden base case</a:t>
            </a:r>
          </a:p>
        </p:txBody>
      </p:sp>
    </p:spTree>
    <p:extLst>
      <p:ext uri="{BB962C8B-B14F-4D97-AF65-F5344CB8AC3E}">
        <p14:creationId xmlns:p14="http://schemas.microsoft.com/office/powerpoint/2010/main" val="9984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Countdown</a:t>
            </a:r>
          </a:p>
        </p:txBody>
      </p:sp>
      <p:pic>
        <p:nvPicPr>
          <p:cNvPr id="5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797" y="881704"/>
            <a:ext cx="5277219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758" y="2571601"/>
            <a:ext cx="5295296" cy="181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7758" y="4308213"/>
            <a:ext cx="5295296" cy="1859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A935D-1794-4D06-A212-0E3571A9139E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592" y="552806"/>
            <a:ext cx="6290629" cy="59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48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Finding Array’s Largest Value </a:t>
            </a:r>
            <a:r>
              <a:rPr lang="en-US" sz="3100" dirty="0"/>
              <a:t>(Iteratively)  </a:t>
            </a:r>
            <a:endParaRPr lang="en-US" sz="3100" kern="1200" cap="small" dirty="0">
              <a:solidFill>
                <a:srgbClr val="3399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0" y="1385033"/>
            <a:ext cx="7560358" cy="27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5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093" y="1131277"/>
            <a:ext cx="6862671" cy="2971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To find the largest element in list[a] … list[b]</a:t>
            </a:r>
          </a:p>
          <a:p>
            <a:pPr marL="990600" lvl="1" indent="-533400" eaLnBrk="1" hangingPunct="1"/>
            <a:r>
              <a:rPr lang="en-US" sz="2000" dirty="0"/>
              <a:t>Find the largest element in list[a+1] … list[b] and call is max</a:t>
            </a:r>
          </a:p>
          <a:p>
            <a:pPr marL="990600" lvl="1" indent="-533400" eaLnBrk="1" hangingPunct="1"/>
            <a:r>
              <a:rPr lang="en-US" sz="2000" dirty="0"/>
              <a:t>Compare the element in list[a] and max return the larger of the two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Array’s Largest Value | Recursion </a:t>
            </a:r>
            <a:endParaRPr lang="en-US" sz="4000" kern="1200" cap="small" dirty="0">
              <a:solidFill>
                <a:srgbClr val="3399FF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738" y="3862754"/>
            <a:ext cx="3657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6063" y="4700954"/>
            <a:ext cx="1662113" cy="1016000"/>
            <a:chOff x="758" y="3408"/>
            <a:chExt cx="1047" cy="640"/>
          </a:xfrm>
        </p:grpSpPr>
        <p:sp>
          <p:nvSpPr>
            <p:cNvPr id="26638" name="Text Box 9"/>
            <p:cNvSpPr txBox="1">
              <a:spLocks noChangeArrowheads="1"/>
            </p:cNvSpPr>
            <p:nvPr/>
          </p:nvSpPr>
          <p:spPr bwMode="auto">
            <a:xfrm>
              <a:off x="758" y="3530"/>
              <a:ext cx="104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to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this element</a:t>
              </a:r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 flipV="1">
              <a:off x="1440" y="34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80225" y="5029200"/>
            <a:ext cx="2576513" cy="1143000"/>
            <a:chOff x="1776" y="3600"/>
            <a:chExt cx="1623" cy="720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920" y="4032"/>
              <a:ext cx="1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Return the largest</a:t>
              </a:r>
            </a:p>
          </p:txBody>
        </p:sp>
        <p:sp>
          <p:nvSpPr>
            <p:cNvPr id="26636" name="Line 13"/>
            <p:cNvSpPr>
              <a:spLocks noChangeShapeType="1"/>
            </p:cNvSpPr>
            <p:nvPr/>
          </p:nvSpPr>
          <p:spPr bwMode="auto">
            <a:xfrm flipH="1" flipV="1">
              <a:off x="1776" y="3600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V="1">
              <a:off x="1872" y="384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94538" y="4624754"/>
            <a:ext cx="2959100" cy="838200"/>
            <a:chOff x="1872" y="3360"/>
            <a:chExt cx="1864" cy="528"/>
          </a:xfrm>
        </p:grpSpPr>
        <p:sp>
          <p:nvSpPr>
            <p:cNvPr id="26633" name="Freeform 17"/>
            <p:cNvSpPr>
              <a:spLocks/>
            </p:cNvSpPr>
            <p:nvPr/>
          </p:nvSpPr>
          <p:spPr bwMode="auto">
            <a:xfrm>
              <a:off x="1920" y="3360"/>
              <a:ext cx="1440" cy="192"/>
            </a:xfrm>
            <a:custGeom>
              <a:avLst/>
              <a:gdLst>
                <a:gd name="T0" fmla="*/ 0 w 1440"/>
                <a:gd name="T1" fmla="*/ 0 h 96"/>
                <a:gd name="T2" fmla="*/ 576 w 1440"/>
                <a:gd name="T3" fmla="*/ 3072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68" y="48"/>
                    <a:pt x="336" y="96"/>
                    <a:pt x="576" y="96"/>
                  </a:cubicBezTo>
                  <a:cubicBezTo>
                    <a:pt x="816" y="96"/>
                    <a:pt x="1296" y="16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4" name="Text Box 18"/>
            <p:cNvSpPr txBox="1">
              <a:spLocks noChangeArrowheads="1"/>
            </p:cNvSpPr>
            <p:nvPr/>
          </p:nvSpPr>
          <p:spPr bwMode="auto">
            <a:xfrm>
              <a:off x="1872" y="3600"/>
              <a:ext cx="1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Find max in this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9ABDAA-6FDA-4470-AD2E-917DD8D3477A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57200" y="203948"/>
            <a:ext cx="7996495" cy="6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Array’s Largest Value | Recursion 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1148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52800" y="2438400"/>
            <a:ext cx="5532438" cy="457200"/>
            <a:chOff x="2112" y="1536"/>
            <a:chExt cx="3485" cy="288"/>
          </a:xfrm>
        </p:grpSpPr>
        <p:sp>
          <p:nvSpPr>
            <p:cNvPr id="27686" name="Freeform 7"/>
            <p:cNvSpPr>
              <a:spLocks/>
            </p:cNvSpPr>
            <p:nvPr/>
          </p:nvSpPr>
          <p:spPr bwMode="auto">
            <a:xfrm>
              <a:off x="2112" y="1536"/>
              <a:ext cx="1440" cy="192"/>
            </a:xfrm>
            <a:custGeom>
              <a:avLst/>
              <a:gdLst>
                <a:gd name="T0" fmla="*/ 0 w 1440"/>
                <a:gd name="T1" fmla="*/ 0 h 96"/>
                <a:gd name="T2" fmla="*/ 576 w 1440"/>
                <a:gd name="T3" fmla="*/ 3072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68" y="48"/>
                    <a:pt x="336" y="96"/>
                    <a:pt x="576" y="96"/>
                  </a:cubicBezTo>
                  <a:cubicBezTo>
                    <a:pt x="816" y="96"/>
                    <a:pt x="1296" y="16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7" name="Text Box 8"/>
            <p:cNvSpPr txBox="1">
              <a:spLocks noChangeArrowheads="1"/>
            </p:cNvSpPr>
            <p:nvPr/>
          </p:nvSpPr>
          <p:spPr bwMode="auto">
            <a:xfrm>
              <a:off x="3552" y="1536"/>
              <a:ext cx="2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a. Find max in this group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33800" y="2362200"/>
            <a:ext cx="5168900" cy="914400"/>
            <a:chOff x="2352" y="1488"/>
            <a:chExt cx="3256" cy="576"/>
          </a:xfrm>
        </p:grpSpPr>
        <p:sp>
          <p:nvSpPr>
            <p:cNvPr id="27684" name="Freeform 10"/>
            <p:cNvSpPr>
              <a:spLocks/>
            </p:cNvSpPr>
            <p:nvPr/>
          </p:nvSpPr>
          <p:spPr bwMode="auto">
            <a:xfrm>
              <a:off x="2352" y="1488"/>
              <a:ext cx="1296" cy="480"/>
            </a:xfrm>
            <a:custGeom>
              <a:avLst/>
              <a:gdLst>
                <a:gd name="T0" fmla="*/ 0 w 1296"/>
                <a:gd name="T1" fmla="*/ 0 h 480"/>
                <a:gd name="T2" fmla="*/ 624 w 1296"/>
                <a:gd name="T3" fmla="*/ 480 h 480"/>
                <a:gd name="T4" fmla="*/ 1296 w 1296"/>
                <a:gd name="T5" fmla="*/ 0 h 480"/>
                <a:gd name="T6" fmla="*/ 0 60000 65536"/>
                <a:gd name="T7" fmla="*/ 0 60000 65536"/>
                <a:gd name="T8" fmla="*/ 0 60000 65536"/>
                <a:gd name="T9" fmla="*/ 0 w 1296"/>
                <a:gd name="T10" fmla="*/ 0 h 480"/>
                <a:gd name="T11" fmla="*/ 1296 w 1296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480">
                  <a:moveTo>
                    <a:pt x="0" y="0"/>
                  </a:moveTo>
                  <a:cubicBezTo>
                    <a:pt x="204" y="240"/>
                    <a:pt x="408" y="480"/>
                    <a:pt x="624" y="480"/>
                  </a:cubicBezTo>
                  <a:cubicBezTo>
                    <a:pt x="840" y="480"/>
                    <a:pt x="1068" y="240"/>
                    <a:pt x="12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5" name="Text Box 11"/>
            <p:cNvSpPr txBox="1">
              <a:spLocks noChangeArrowheads="1"/>
            </p:cNvSpPr>
            <p:nvPr/>
          </p:nvSpPr>
          <p:spPr bwMode="auto">
            <a:xfrm>
              <a:off x="3552" y="1776"/>
              <a:ext cx="2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b. Find max in this group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67200" y="2362200"/>
            <a:ext cx="4618038" cy="1295400"/>
            <a:chOff x="2688" y="1488"/>
            <a:chExt cx="2909" cy="816"/>
          </a:xfrm>
        </p:grpSpPr>
        <p:sp>
          <p:nvSpPr>
            <p:cNvPr id="27682" name="Freeform 13"/>
            <p:cNvSpPr>
              <a:spLocks/>
            </p:cNvSpPr>
            <p:nvPr/>
          </p:nvSpPr>
          <p:spPr bwMode="auto">
            <a:xfrm>
              <a:off x="2688" y="1488"/>
              <a:ext cx="960" cy="720"/>
            </a:xfrm>
            <a:custGeom>
              <a:avLst/>
              <a:gdLst>
                <a:gd name="T0" fmla="*/ 0 w 960"/>
                <a:gd name="T1" fmla="*/ 0 h 720"/>
                <a:gd name="T2" fmla="*/ 432 w 960"/>
                <a:gd name="T3" fmla="*/ 720 h 720"/>
                <a:gd name="T4" fmla="*/ 960 w 960"/>
                <a:gd name="T5" fmla="*/ 0 h 720"/>
                <a:gd name="T6" fmla="*/ 0 60000 65536"/>
                <a:gd name="T7" fmla="*/ 0 60000 65536"/>
                <a:gd name="T8" fmla="*/ 0 60000 65536"/>
                <a:gd name="T9" fmla="*/ 0 w 960"/>
                <a:gd name="T10" fmla="*/ 0 h 720"/>
                <a:gd name="T11" fmla="*/ 960 w 96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720">
                  <a:moveTo>
                    <a:pt x="0" y="0"/>
                  </a:moveTo>
                  <a:cubicBezTo>
                    <a:pt x="136" y="360"/>
                    <a:pt x="272" y="720"/>
                    <a:pt x="432" y="720"/>
                  </a:cubicBezTo>
                  <a:cubicBezTo>
                    <a:pt x="592" y="720"/>
                    <a:pt x="776" y="360"/>
                    <a:pt x="9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3552" y="2016"/>
              <a:ext cx="2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c. Find max in this group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800600" y="2362200"/>
            <a:ext cx="4102100" cy="1752600"/>
            <a:chOff x="3024" y="1488"/>
            <a:chExt cx="2584" cy="1104"/>
          </a:xfrm>
        </p:grpSpPr>
        <p:sp>
          <p:nvSpPr>
            <p:cNvPr id="27680" name="Freeform 16"/>
            <p:cNvSpPr>
              <a:spLocks/>
            </p:cNvSpPr>
            <p:nvPr/>
          </p:nvSpPr>
          <p:spPr bwMode="auto">
            <a:xfrm>
              <a:off x="3024" y="1488"/>
              <a:ext cx="624" cy="912"/>
            </a:xfrm>
            <a:custGeom>
              <a:avLst/>
              <a:gdLst>
                <a:gd name="T0" fmla="*/ 0 w 624"/>
                <a:gd name="T1" fmla="*/ 0 h 912"/>
                <a:gd name="T2" fmla="*/ 288 w 624"/>
                <a:gd name="T3" fmla="*/ 912 h 912"/>
                <a:gd name="T4" fmla="*/ 624 w 624"/>
                <a:gd name="T5" fmla="*/ 0 h 912"/>
                <a:gd name="T6" fmla="*/ 0 60000 65536"/>
                <a:gd name="T7" fmla="*/ 0 60000 65536"/>
                <a:gd name="T8" fmla="*/ 0 60000 65536"/>
                <a:gd name="T9" fmla="*/ 0 w 624"/>
                <a:gd name="T10" fmla="*/ 0 h 912"/>
                <a:gd name="T11" fmla="*/ 624 w 62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12">
                  <a:moveTo>
                    <a:pt x="0" y="0"/>
                  </a:moveTo>
                  <a:cubicBezTo>
                    <a:pt x="92" y="456"/>
                    <a:pt x="184" y="912"/>
                    <a:pt x="288" y="912"/>
                  </a:cubicBezTo>
                  <a:cubicBezTo>
                    <a:pt x="392" y="912"/>
                    <a:pt x="508" y="456"/>
                    <a:pt x="6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1" name="Text Box 17"/>
            <p:cNvSpPr txBox="1">
              <a:spLocks noChangeArrowheads="1"/>
            </p:cNvSpPr>
            <p:nvPr/>
          </p:nvSpPr>
          <p:spPr bwMode="auto">
            <a:xfrm>
              <a:off x="3552" y="2304"/>
              <a:ext cx="2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d. Find max in this group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257800" y="2362200"/>
            <a:ext cx="3627438" cy="2590800"/>
            <a:chOff x="3312" y="1488"/>
            <a:chExt cx="2285" cy="1632"/>
          </a:xfrm>
        </p:grpSpPr>
        <p:sp>
          <p:nvSpPr>
            <p:cNvPr id="27678" name="Freeform 19"/>
            <p:cNvSpPr>
              <a:spLocks/>
            </p:cNvSpPr>
            <p:nvPr/>
          </p:nvSpPr>
          <p:spPr bwMode="auto">
            <a:xfrm>
              <a:off x="3312" y="1488"/>
              <a:ext cx="336" cy="1632"/>
            </a:xfrm>
            <a:custGeom>
              <a:avLst/>
              <a:gdLst>
                <a:gd name="T0" fmla="*/ 0 w 336"/>
                <a:gd name="T1" fmla="*/ 0 h 1632"/>
                <a:gd name="T2" fmla="*/ 144 w 336"/>
                <a:gd name="T3" fmla="*/ 1632 h 1632"/>
                <a:gd name="T4" fmla="*/ 336 w 336"/>
                <a:gd name="T5" fmla="*/ 0 h 1632"/>
                <a:gd name="T6" fmla="*/ 0 60000 65536"/>
                <a:gd name="T7" fmla="*/ 0 60000 65536"/>
                <a:gd name="T8" fmla="*/ 0 60000 65536"/>
                <a:gd name="T9" fmla="*/ 0 w 336"/>
                <a:gd name="T10" fmla="*/ 0 h 1632"/>
                <a:gd name="T11" fmla="*/ 336 w 33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632">
                  <a:moveTo>
                    <a:pt x="0" y="0"/>
                  </a:moveTo>
                  <a:cubicBezTo>
                    <a:pt x="44" y="816"/>
                    <a:pt x="88" y="1632"/>
                    <a:pt x="144" y="1632"/>
                  </a:cubicBezTo>
                  <a:cubicBezTo>
                    <a:pt x="200" y="1632"/>
                    <a:pt x="268" y="816"/>
                    <a:pt x="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79" name="Text Box 20"/>
            <p:cNvSpPr txBox="1">
              <a:spLocks noChangeArrowheads="1"/>
            </p:cNvSpPr>
            <p:nvPr/>
          </p:nvSpPr>
          <p:spPr bwMode="auto">
            <a:xfrm>
              <a:off x="3552" y="2592"/>
              <a:ext cx="204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e. Find max in this group</a:t>
              </a: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(it is 4)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57200" y="2362200"/>
            <a:ext cx="3378200" cy="839788"/>
            <a:chOff x="326" y="1488"/>
            <a:chExt cx="2128" cy="529"/>
          </a:xfrm>
        </p:grpSpPr>
        <p:sp>
          <p:nvSpPr>
            <p:cNvPr id="27676" name="Text Box 22"/>
            <p:cNvSpPr txBox="1">
              <a:spLocks noChangeArrowheads="1"/>
            </p:cNvSpPr>
            <p:nvPr/>
          </p:nvSpPr>
          <p:spPr bwMode="auto">
            <a:xfrm>
              <a:off x="326" y="1610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7" name="Line 23"/>
            <p:cNvSpPr>
              <a:spLocks noChangeShapeType="1"/>
            </p:cNvSpPr>
            <p:nvPr/>
          </p:nvSpPr>
          <p:spPr bwMode="auto">
            <a:xfrm flipV="1">
              <a:off x="172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57200" y="2362200"/>
            <a:ext cx="3378200" cy="1636713"/>
            <a:chOff x="288" y="1488"/>
            <a:chExt cx="2128" cy="1031"/>
          </a:xfrm>
        </p:grpSpPr>
        <p:sp>
          <p:nvSpPr>
            <p:cNvPr id="27674" name="Text Box 25"/>
            <p:cNvSpPr txBox="1">
              <a:spLocks noChangeArrowheads="1"/>
            </p:cNvSpPr>
            <p:nvPr/>
          </p:nvSpPr>
          <p:spPr bwMode="auto">
            <a:xfrm>
              <a:off x="288" y="2112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2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 flipV="1">
              <a:off x="2016" y="1488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57200" y="2362200"/>
            <a:ext cx="3505200" cy="2474913"/>
            <a:chOff x="288" y="1488"/>
            <a:chExt cx="2208" cy="1559"/>
          </a:xfrm>
        </p:grpSpPr>
        <p:sp>
          <p:nvSpPr>
            <p:cNvPr id="27672" name="Text Box 29"/>
            <p:cNvSpPr txBox="1">
              <a:spLocks noChangeArrowheads="1"/>
            </p:cNvSpPr>
            <p:nvPr/>
          </p:nvSpPr>
          <p:spPr bwMode="auto">
            <a:xfrm>
              <a:off x="288" y="2640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3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3" name="Line 31"/>
            <p:cNvSpPr>
              <a:spLocks noChangeShapeType="1"/>
            </p:cNvSpPr>
            <p:nvPr/>
          </p:nvSpPr>
          <p:spPr bwMode="auto">
            <a:xfrm flipV="1">
              <a:off x="2208" y="1488"/>
              <a:ext cx="28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57200" y="2438400"/>
            <a:ext cx="4038600" cy="3236913"/>
            <a:chOff x="288" y="1536"/>
            <a:chExt cx="2544" cy="2039"/>
          </a:xfrm>
        </p:grpSpPr>
        <p:sp>
          <p:nvSpPr>
            <p:cNvPr id="27670" name="Text Box 28"/>
            <p:cNvSpPr txBox="1">
              <a:spLocks noChangeArrowheads="1"/>
            </p:cNvSpPr>
            <p:nvPr/>
          </p:nvSpPr>
          <p:spPr bwMode="auto">
            <a:xfrm>
              <a:off x="288" y="3168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4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2208" y="1536"/>
              <a:ext cx="624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7200" y="2362200"/>
            <a:ext cx="4572000" cy="4151313"/>
            <a:chOff x="288" y="1488"/>
            <a:chExt cx="2880" cy="2615"/>
          </a:xfrm>
        </p:grpSpPr>
        <p:sp>
          <p:nvSpPr>
            <p:cNvPr id="27668" name="Text Box 27"/>
            <p:cNvSpPr txBox="1">
              <a:spLocks noChangeArrowheads="1"/>
            </p:cNvSpPr>
            <p:nvPr/>
          </p:nvSpPr>
          <p:spPr bwMode="auto">
            <a:xfrm>
              <a:off x="288" y="3696"/>
              <a:ext cx="2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eriod" startAt="5"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Compare with this element</a:t>
              </a:r>
            </a:p>
            <a:p>
              <a:pPr marL="457200" marR="0" lvl="0" indent="-45720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and return max</a:t>
              </a:r>
            </a:p>
          </p:txBody>
        </p:sp>
        <p:sp>
          <p:nvSpPr>
            <p:cNvPr id="27669" name="Line 35"/>
            <p:cNvSpPr>
              <a:spLocks noChangeShapeType="1"/>
            </p:cNvSpPr>
            <p:nvPr/>
          </p:nvSpPr>
          <p:spPr bwMode="auto">
            <a:xfrm flipV="1">
              <a:off x="2160" y="1488"/>
              <a:ext cx="1008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24009" name="Text Box 41"/>
          <p:cNvSpPr txBox="1">
            <a:spLocks noChangeArrowheads="1"/>
          </p:cNvSpPr>
          <p:nvPr/>
        </p:nvSpPr>
        <p:spPr bwMode="auto">
          <a:xfrm>
            <a:off x="5943600" y="1295400"/>
            <a:ext cx="304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the size of the list is 1 – the only element in the list is the 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11007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1DD20-069E-4918-ABFA-850EACAF958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093" y="1131277"/>
            <a:ext cx="8049939" cy="48006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A[10]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B[10,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]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C[10, </a:t>
            </a:r>
            <a:r>
              <a:rPr lang="en-US" b="1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81</a:t>
            </a:r>
            <a:r>
              <a:rPr lang="en-US" dirty="0"/>
              <a:t>]</a:t>
            </a:r>
          </a:p>
          <a:p>
            <a:pPr marL="609600" indent="-609600">
              <a:buNone/>
            </a:pPr>
            <a:r>
              <a:rPr lang="en-US" dirty="0"/>
              <a:t>C[10, </a:t>
            </a:r>
            <a:r>
              <a:rPr lang="en-US" b="1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81, 9</a:t>
            </a:r>
            <a:r>
              <a:rPr lang="en-US" dirty="0"/>
              <a:t>]</a:t>
            </a:r>
          </a:p>
          <a:p>
            <a:pPr marL="609600" indent="-609600">
              <a:buNone/>
            </a:pPr>
            <a:endParaRPr lang="en-US" dirty="0"/>
          </a:p>
          <a:p>
            <a:pPr marL="609600" indent="-609600">
              <a:buNone/>
            </a:pPr>
            <a:r>
              <a:rPr lang="en-US" b="1" dirty="0">
                <a:solidFill>
                  <a:srgbClr val="7030A0"/>
                </a:solidFill>
              </a:rPr>
              <a:t>Activity – Implement your recursive routine next</a:t>
            </a:r>
          </a:p>
          <a:p>
            <a:pPr marL="609600" indent="-60960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largestValue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lower, </a:t>
            </a:r>
            <a:r>
              <a:rPr lang="en-US" dirty="0" err="1"/>
              <a:t>int</a:t>
            </a:r>
            <a:r>
              <a:rPr lang="en-US" dirty="0"/>
              <a:t> upper) </a:t>
            </a:r>
          </a:p>
          <a:p>
            <a:pPr marL="609600" indent="-609600">
              <a:buNone/>
            </a:pPr>
            <a:r>
              <a:rPr lang="en-US" dirty="0"/>
              <a:t>{</a:t>
            </a:r>
          </a:p>
          <a:p>
            <a:pPr marL="609600" indent="-609600">
              <a:buNone/>
            </a:pPr>
            <a:r>
              <a:rPr lang="en-US" dirty="0"/>
              <a:t>	// your logic</a:t>
            </a:r>
          </a:p>
          <a:p>
            <a:pPr marL="609600" indent="-609600">
              <a:buNone/>
            </a:pPr>
            <a:r>
              <a:rPr lang="en-US" dirty="0"/>
              <a:t>}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762" y="177800"/>
            <a:ext cx="8349270" cy="812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Activity | Recursion Approach </a:t>
            </a:r>
            <a:endParaRPr lang="en-US" sz="4000" kern="1200" cap="small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55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2076B-CB90-4AAF-A36C-B0B630E7C3B1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383" y="135467"/>
            <a:ext cx="8513234" cy="81604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Array’s Largest Value | Solution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728" y="1202266"/>
            <a:ext cx="8066244" cy="496993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public static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largest(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list[],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upperIndex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if(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 == </a:t>
            </a:r>
            <a:r>
              <a:rPr lang="en-US" sz="1400" b="1" dirty="0" err="1">
                <a:latin typeface="Courier New" pitchFamily="49" charset="0"/>
              </a:rPr>
              <a:t>upperIndex</a:t>
            </a:r>
            <a:r>
              <a:rPr lang="en-US" sz="1400" b="1" dirty="0">
                <a:latin typeface="Courier New" pitchFamily="49" charset="0"/>
              </a:rPr>
              <a:t>)   //the size of the </a:t>
            </a:r>
            <a:r>
              <a:rPr lang="en-US" sz="1400" b="1" dirty="0" err="1">
                <a:latin typeface="Courier New" pitchFamily="49" charset="0"/>
              </a:rPr>
              <a:t>sublist</a:t>
            </a:r>
            <a:r>
              <a:rPr lang="en-US" sz="1400" b="1" dirty="0">
                <a:latin typeface="Courier New" pitchFamily="49" charset="0"/>
              </a:rPr>
              <a:t> is 1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return list[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max = largest(list, 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 + 1, </a:t>
            </a:r>
            <a:r>
              <a:rPr lang="en-US" sz="1400" b="1" dirty="0" err="1">
                <a:latin typeface="Courier New" pitchFamily="49" charset="0"/>
              </a:rPr>
              <a:t>upperIndex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if(list[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] &gt;= max)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return list[</a:t>
            </a:r>
            <a:r>
              <a:rPr lang="en-US" sz="1400" b="1" dirty="0" err="1">
                <a:latin typeface="Courier New" pitchFamily="49" charset="0"/>
              </a:rPr>
              <a:t>lowerIndex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return 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042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457199" y="200024"/>
            <a:ext cx="8371583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Processing an Array</a:t>
            </a:r>
            <a:r>
              <a:rPr lang="en-US" dirty="0"/>
              <a:t> | Front to Back</a:t>
            </a:r>
            <a:endParaRPr dirty="0"/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616702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Starting with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array[first]</a:t>
            </a:r>
          </a:p>
        </p:txBody>
      </p:sp>
      <p:sp>
        <p:nvSpPr>
          <p:cNvPr id="109" name="public static void displayArray(int array[], int first, int last)…"/>
          <p:cNvSpPr txBox="1"/>
          <p:nvPr/>
        </p:nvSpPr>
        <p:spPr>
          <a:xfrm>
            <a:off x="698449" y="1193279"/>
            <a:ext cx="6311951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</a:t>
            </a:r>
            <a:r>
              <a:rPr dirty="0"/>
              <a:t>(array[first]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790" y="3349252"/>
            <a:ext cx="6826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process an array, going from back to front instead?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393699" y="157161"/>
            <a:ext cx="8369299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Processing an Array</a:t>
            </a:r>
            <a:r>
              <a:rPr lang="en-US" dirty="0"/>
              <a:t> | Back to Front</a:t>
            </a:r>
            <a:endParaRPr dirty="0"/>
          </a:p>
        </p:txBody>
      </p:sp>
      <p:sp>
        <p:nvSpPr>
          <p:cNvPr id="11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93699" y="565956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Starting with 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array[last]</a:t>
            </a:r>
          </a:p>
        </p:txBody>
      </p:sp>
      <p:sp>
        <p:nvSpPr>
          <p:cNvPr id="113" name="public static void displayArray(int array[], int first, int last)…"/>
          <p:cNvSpPr txBox="1"/>
          <p:nvPr/>
        </p:nvSpPr>
        <p:spPr>
          <a:xfrm>
            <a:off x="505326" y="1297939"/>
            <a:ext cx="8117973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displayArray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array[],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last)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&lt;= last)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displayArray</a:t>
            </a:r>
            <a:r>
              <a:rPr dirty="0"/>
              <a:t>(array, first, last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</a:t>
            </a:r>
            <a:r>
              <a:rPr dirty="0"/>
              <a:t>(array[last]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displayArray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249434" y="144378"/>
            <a:ext cx="8513565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Recursively Processing a Linked Chain</a:t>
            </a:r>
          </a:p>
        </p:txBody>
      </p:sp>
      <p:sp>
        <p:nvSpPr>
          <p:cNvPr id="13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63208" y="5758827"/>
            <a:ext cx="8229600" cy="464004"/>
          </a:xfrm>
          <a:prstGeom prst="rect">
            <a:avLst/>
          </a:prstGeom>
        </p:spPr>
        <p:txBody>
          <a:bodyPr>
            <a:normAutofit/>
          </a:bodyPr>
          <a:lstStyle>
            <a:lvl1pPr defTabSz="530351">
              <a:defRPr sz="2088"/>
            </a:lvl1pPr>
          </a:lstStyle>
          <a:p>
            <a:r>
              <a:rPr sz="1800" b="0" dirty="0"/>
              <a:t>Display data in first node and recursively display data in rest of chain</a:t>
            </a:r>
          </a:p>
        </p:txBody>
      </p:sp>
      <p:sp>
        <p:nvSpPr>
          <p:cNvPr id="133" name="public void display()…"/>
          <p:cNvSpPr txBox="1"/>
          <p:nvPr/>
        </p:nvSpPr>
        <p:spPr>
          <a:xfrm>
            <a:off x="541421" y="1232747"/>
            <a:ext cx="8073174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void</a:t>
            </a:r>
            <a:r>
              <a:rPr sz="1800" dirty="0"/>
              <a:t> display()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 err="1"/>
              <a:t>displayChain</a:t>
            </a:r>
            <a:r>
              <a:rPr sz="1800" dirty="0"/>
              <a:t>(</a:t>
            </a:r>
            <a:r>
              <a:rPr sz="1800" dirty="0" err="1"/>
              <a:t>firstNode</a:t>
            </a:r>
            <a:r>
              <a:rPr sz="1800" dirty="0"/>
              <a:t>);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display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private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void</a:t>
            </a:r>
            <a:r>
              <a:rPr sz="1800" dirty="0"/>
              <a:t> </a:t>
            </a:r>
            <a:r>
              <a:rPr sz="1800" dirty="0" err="1"/>
              <a:t>displayChain</a:t>
            </a:r>
            <a:r>
              <a:rPr sz="1800" dirty="0"/>
              <a:t>(Node </a:t>
            </a:r>
            <a:r>
              <a:rPr sz="1800" dirty="0" err="1"/>
              <a:t>nodeOne</a:t>
            </a:r>
            <a:r>
              <a:rPr sz="1800" dirty="0"/>
              <a:t>) 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nodeOne</a:t>
            </a:r>
            <a:r>
              <a:rPr sz="1800" dirty="0"/>
              <a:t> !=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)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{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System.out.println</a:t>
            </a:r>
            <a:r>
              <a:rPr sz="1800" dirty="0"/>
              <a:t>(</a:t>
            </a:r>
            <a:r>
              <a:rPr sz="1800" dirty="0" err="1"/>
              <a:t>nodeOne.getData</a:t>
            </a:r>
            <a:r>
              <a:rPr sz="1800" dirty="0"/>
              <a:t>()); </a:t>
            </a:r>
            <a:r>
              <a:rPr sz="1800" dirty="0">
                <a:solidFill>
                  <a:srgbClr val="008400"/>
                </a:solidFill>
              </a:rPr>
              <a:t>// Display data in first node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displayChain</a:t>
            </a:r>
            <a:r>
              <a:rPr sz="1800" dirty="0"/>
              <a:t>(</a:t>
            </a:r>
            <a:r>
              <a:rPr sz="1800" dirty="0" err="1"/>
              <a:t>nodeOne.getNextNode</a:t>
            </a:r>
            <a:r>
              <a:rPr sz="1800" dirty="0"/>
              <a:t>());   </a:t>
            </a:r>
            <a:r>
              <a:rPr sz="1800" dirty="0">
                <a:solidFill>
                  <a:srgbClr val="008400"/>
                </a:solidFill>
              </a:rPr>
              <a:t>// Display rest of chain</a:t>
            </a:r>
            <a:endParaRPr sz="18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} </a:t>
            </a:r>
            <a:r>
              <a:rPr sz="1800" dirty="0"/>
              <a:t>// end if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</a:t>
            </a:r>
            <a:r>
              <a:rPr sz="1800" dirty="0" err="1"/>
              <a:t>displayChain</a:t>
            </a:r>
            <a:endParaRPr sz="18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315217" y="108283"/>
            <a:ext cx="8513565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Recursively Processing a Linked Chain</a:t>
            </a:r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566908"/>
            <a:ext cx="8229600" cy="653862"/>
          </a:xfrm>
          <a:prstGeom prst="rect">
            <a:avLst/>
          </a:prstGeom>
        </p:spPr>
        <p:txBody>
          <a:bodyPr>
            <a:noAutofit/>
          </a:bodyPr>
          <a:lstStyle>
            <a:lvl1pPr defTabSz="402336">
              <a:defRPr sz="1584"/>
            </a:lvl1pPr>
          </a:lstStyle>
          <a:p>
            <a:r>
              <a:rPr sz="1800" b="0" dirty="0"/>
              <a:t>Displaying a chain backwards. Traversing chain of linked nodes in reverse order easier when done recursively</a:t>
            </a:r>
          </a:p>
        </p:txBody>
      </p:sp>
      <p:sp>
        <p:nvSpPr>
          <p:cNvPr id="137" name="public void displayBackward()…"/>
          <p:cNvSpPr txBox="1"/>
          <p:nvPr/>
        </p:nvSpPr>
        <p:spPr>
          <a:xfrm>
            <a:off x="637674" y="1097279"/>
            <a:ext cx="6868620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displayBackward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displayChainBackward</a:t>
            </a:r>
            <a:r>
              <a:rPr dirty="0"/>
              <a:t>(</a:t>
            </a:r>
            <a:r>
              <a:rPr dirty="0" err="1"/>
              <a:t>firstNode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displayBackward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displayChainBackward</a:t>
            </a:r>
            <a:r>
              <a:rPr dirty="0"/>
              <a:t>(Node </a:t>
            </a:r>
            <a:r>
              <a:rPr dirty="0" err="1"/>
              <a:t>nodeOne</a:t>
            </a:r>
            <a:r>
              <a:rPr dirty="0"/>
              <a:t>)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nodeOne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displayChainBackward</a:t>
            </a:r>
            <a:r>
              <a:rPr dirty="0"/>
              <a:t>(</a:t>
            </a:r>
            <a:r>
              <a:rPr dirty="0" err="1"/>
              <a:t>nodeOne.getNextNode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nodeOne.getData</a:t>
            </a:r>
            <a:r>
              <a:rPr dirty="0"/>
              <a:t>());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displayChainBackward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>
            <a:spLocks noGrp="1"/>
          </p:cNvSpPr>
          <p:nvPr>
            <p:ph type="title"/>
          </p:nvPr>
        </p:nvSpPr>
        <p:spPr>
          <a:xfrm>
            <a:off x="249435" y="14941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Recursive Method</a:t>
            </a:r>
          </a:p>
        </p:txBody>
      </p:sp>
      <p:sp>
        <p:nvSpPr>
          <p:cNvPr id="72" name="FIGURE 9-2 The effect of the method call countDown(3)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46220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2063">
              <a:defRPr sz="2464"/>
            </a:pPr>
            <a:r>
              <a:rPr sz="1800" b="0" dirty="0"/>
              <a:t>The effect of the method call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countDown</a:t>
            </a:r>
            <a:r>
              <a:rPr sz="1800" b="0" dirty="0">
                <a:latin typeface="Courier New"/>
                <a:ea typeface="Courier New"/>
                <a:cs typeface="Courier New"/>
                <a:sym typeface="Courier New"/>
              </a:rPr>
              <a:t>(3)</a:t>
            </a:r>
          </a:p>
        </p:txBody>
      </p:sp>
      <p:pic>
        <p:nvPicPr>
          <p:cNvPr id="73" name="Three diagrams a, b, and c represents blocks of count down.&#10;&#10;Picture 2" descr="Three diagrams a, b, and c represents blocks of count down.Picture 2"/>
          <p:cNvPicPr>
            <a:picLocks noChangeAspect="1"/>
          </p:cNvPicPr>
          <p:nvPr/>
        </p:nvPicPr>
        <p:blipFill>
          <a:blip r:embed="rId3">
            <a:extLst/>
          </a:blip>
          <a:srcRect t="25626"/>
          <a:stretch>
            <a:fillRect/>
          </a:stretch>
        </p:blipFill>
        <p:spPr>
          <a:xfrm>
            <a:off x="249435" y="1152462"/>
            <a:ext cx="2880876" cy="1539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Three diagrams a, b, and c represents blocks of count down.&#10;&#10;Picture 3" descr="Three diagrams a, b, and c represents blocks of count down.Picture 3"/>
          <p:cNvPicPr>
            <a:picLocks noChangeAspect="1"/>
          </p:cNvPicPr>
          <p:nvPr/>
        </p:nvPicPr>
        <p:blipFill>
          <a:blip r:embed="rId4">
            <a:extLst/>
          </a:blip>
          <a:srcRect t="28288"/>
          <a:stretch>
            <a:fillRect/>
          </a:stretch>
        </p:blipFill>
        <p:spPr>
          <a:xfrm>
            <a:off x="3076821" y="2582524"/>
            <a:ext cx="2990358" cy="1539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Three diagrams a, b, and c represents blocks of count down.&#10;&#10;Picture 2" descr="Three diagrams a, b, and c represents blocks of count down.Picture 2"/>
          <p:cNvPicPr>
            <a:picLocks noChangeAspect="1"/>
          </p:cNvPicPr>
          <p:nvPr/>
        </p:nvPicPr>
        <p:blipFill>
          <a:blip r:embed="rId5">
            <a:extLst/>
          </a:blip>
          <a:srcRect t="28044"/>
          <a:stretch>
            <a:fillRect/>
          </a:stretch>
        </p:blipFill>
        <p:spPr>
          <a:xfrm>
            <a:off x="5925090" y="4274209"/>
            <a:ext cx="3004469" cy="1539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0021"/>
            <a:ext cx="7772400" cy="10458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Stack Instead of Recursion</a:t>
            </a:r>
            <a:br>
              <a:rPr lang="en-US" sz="3200" dirty="0"/>
            </a:br>
            <a:r>
              <a:rPr lang="en-US" sz="2200" dirty="0"/>
              <a:t>Reverse Print Linked List</a:t>
            </a:r>
            <a:endParaRPr lang="en-US" sz="31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2313296"/>
            <a:ext cx="7772400" cy="34630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current = first;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while(current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</a:rPr>
              <a:t>(current);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current = </a:t>
            </a:r>
            <a:r>
              <a:rPr lang="en-US" sz="2000" b="1" dirty="0" err="1">
                <a:latin typeface="Courier New" pitchFamily="49" charset="0"/>
              </a:rPr>
              <a:t>current.link</a:t>
            </a:r>
            <a:r>
              <a:rPr lang="en-US" sz="2000" b="1" dirty="0">
                <a:latin typeface="Courier New" pitchFamily="49" charset="0"/>
              </a:rPr>
              <a:t>;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while (!</a:t>
            </a:r>
            <a:r>
              <a:rPr lang="en-US" altLang="en-US" sz="2000" b="1" dirty="0" err="1">
                <a:latin typeface="Courier New" pitchFamily="49" charset="0"/>
              </a:rPr>
              <a:t>stack.isEmpty</a:t>
            </a:r>
            <a:r>
              <a:rPr lang="en-US" altLang="en-US" sz="2000" b="1" dirty="0">
                <a:latin typeface="Courier New" pitchFamily="49" charset="0"/>
              </a:rPr>
              <a:t>( 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stack.top</a:t>
            </a:r>
            <a:r>
              <a:rPr lang="en-US" altLang="en-US" sz="20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</a:t>
            </a:r>
            <a:r>
              <a:rPr lang="en-US" altLang="en-US" sz="2000" b="1" dirty="0" err="1">
                <a:latin typeface="Courier New" pitchFamily="49" charset="0"/>
              </a:rPr>
              <a:t>stack.pop</a:t>
            </a:r>
            <a:r>
              <a:rPr lang="en-US" alt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4637"/>
            <a:ext cx="82296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5870303"/>
            <a:ext cx="52052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70C0"/>
                </a:solidFill>
              </a:rPr>
              <a:t>Trace through code and show how it prints in reverse?</a:t>
            </a:r>
          </a:p>
        </p:txBody>
      </p:sp>
    </p:spTree>
    <p:extLst>
      <p:ext uri="{BB962C8B-B14F-4D97-AF65-F5344CB8AC3E}">
        <p14:creationId xmlns:p14="http://schemas.microsoft.com/office/powerpoint/2010/main" val="60386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ail Recursion"/>
          <p:cNvSpPr txBox="1">
            <a:spLocks noGrp="1"/>
          </p:cNvSpPr>
          <p:nvPr>
            <p:ph type="title"/>
          </p:nvPr>
        </p:nvSpPr>
        <p:spPr>
          <a:xfrm>
            <a:off x="315383" y="198371"/>
            <a:ext cx="8513234" cy="6776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Tail Recursion</a:t>
            </a:r>
          </a:p>
        </p:txBody>
      </p:sp>
      <p:sp>
        <p:nvSpPr>
          <p:cNvPr id="148" name="When the last action performed by a recursive  method is a recursive call.…"/>
          <p:cNvSpPr txBox="1">
            <a:spLocks noGrp="1"/>
          </p:cNvSpPr>
          <p:nvPr>
            <p:ph type="body" idx="1"/>
          </p:nvPr>
        </p:nvSpPr>
        <p:spPr>
          <a:xfrm>
            <a:off x="315383" y="994110"/>
            <a:ext cx="8513234" cy="26466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When the last action performed by a recursive method is a recursive call</a:t>
            </a:r>
          </a:p>
          <a:p>
            <a:r>
              <a:rPr dirty="0"/>
              <a:t>This call performs a repetition that can be done by using iteration</a:t>
            </a:r>
          </a:p>
          <a:p>
            <a:pPr lvl="1"/>
            <a:r>
              <a:rPr sz="2000" dirty="0"/>
              <a:t>Converting a tail-recursive method to an iterative one is usually a straightforward process</a:t>
            </a:r>
            <a:endParaRPr lang="en-US" sz="2000" dirty="0"/>
          </a:p>
        </p:txBody>
      </p:sp>
      <p:sp>
        <p:nvSpPr>
          <p:cNvPr id="149" name="public static void countDown(int n)…"/>
          <p:cNvSpPr txBox="1"/>
          <p:nvPr/>
        </p:nvSpPr>
        <p:spPr>
          <a:xfrm>
            <a:off x="709863" y="3758905"/>
            <a:ext cx="5122917" cy="225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n)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(n);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(n &gt;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countDown</a:t>
            </a:r>
            <a:r>
              <a:rPr dirty="0"/>
              <a:t>(n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lnSpc>
                <a:spcPct val="130000"/>
              </a:lnSpc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78275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sing a Stack Instead of Recursion"/>
          <p:cNvSpPr txBox="1">
            <a:spLocks noGrp="1"/>
          </p:cNvSpPr>
          <p:nvPr>
            <p:ph type="title"/>
          </p:nvPr>
        </p:nvSpPr>
        <p:spPr>
          <a:xfrm>
            <a:off x="258233" y="177070"/>
            <a:ext cx="8513234" cy="672607"/>
          </a:xfrm>
          <a:prstGeom prst="rect">
            <a:avLst/>
          </a:prstGeom>
        </p:spPr>
        <p:txBody>
          <a:bodyPr>
            <a:no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Tail Recursion</a:t>
            </a:r>
            <a:endParaRPr sz="4000" dirty="0"/>
          </a:p>
        </p:txBody>
      </p:sp>
      <p:sp>
        <p:nvSpPr>
          <p:cNvPr id="153" name="Converting a recursive method to an iterative one"/>
          <p:cNvSpPr txBox="1">
            <a:spLocks noGrp="1"/>
          </p:cNvSpPr>
          <p:nvPr>
            <p:ph type="body" idx="1"/>
          </p:nvPr>
        </p:nvSpPr>
        <p:spPr>
          <a:xfrm>
            <a:off x="258233" y="816041"/>
            <a:ext cx="8229601" cy="53922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Converting a recursive method to an iterative one</a:t>
            </a:r>
          </a:p>
        </p:txBody>
      </p:sp>
      <p:sp>
        <p:nvSpPr>
          <p:cNvPr id="154" name="public static void countDown(int integer)…"/>
          <p:cNvSpPr txBox="1"/>
          <p:nvPr/>
        </p:nvSpPr>
        <p:spPr>
          <a:xfrm>
            <a:off x="950566" y="1462505"/>
            <a:ext cx="324864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(i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countDown</a:t>
            </a:r>
            <a:r>
              <a:rPr dirty="0"/>
              <a:t>(i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/>
          </a:p>
        </p:txBody>
      </p:sp>
      <p:sp>
        <p:nvSpPr>
          <p:cNvPr id="155" name="public static void countDown(int integer)…"/>
          <p:cNvSpPr txBox="1"/>
          <p:nvPr/>
        </p:nvSpPr>
        <p:spPr>
          <a:xfrm>
            <a:off x="950566" y="4090298"/>
            <a:ext cx="324864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(i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 = i −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6" name="An iterative version"/>
          <p:cNvSpPr txBox="1"/>
          <p:nvPr/>
        </p:nvSpPr>
        <p:spPr>
          <a:xfrm>
            <a:off x="258233" y="3530766"/>
            <a:ext cx="8229601" cy="60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/>
            </a:lvl1pPr>
          </a:lstStyle>
          <a:p>
            <a:r>
              <a:rPr dirty="0"/>
              <a:t>An iterative version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 noGrp="1"/>
          </p:cNvSpPr>
          <p:nvPr>
            <p:ph type="title"/>
          </p:nvPr>
        </p:nvSpPr>
        <p:spPr>
          <a:xfrm>
            <a:off x="400049" y="10828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Programming Tip</a:t>
            </a:r>
          </a:p>
        </p:txBody>
      </p:sp>
      <p:sp>
        <p:nvSpPr>
          <p:cNvPr id="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203158"/>
            <a:ext cx="8229601" cy="4741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Iterative method contains a loop</a:t>
            </a:r>
          </a:p>
          <a:p>
            <a:r>
              <a:rPr dirty="0"/>
              <a:t>Recursive method calls itself</a:t>
            </a:r>
          </a:p>
          <a:p>
            <a:r>
              <a:rPr dirty="0"/>
              <a:t>Some recursive methods contain a loop and call themselves</a:t>
            </a:r>
          </a:p>
        </p:txBody>
      </p:sp>
    </p:spTree>
    <p:extLst>
      <p:ext uri="{BB962C8B-B14F-4D97-AF65-F5344CB8AC3E}">
        <p14:creationId xmlns:p14="http://schemas.microsoft.com/office/powerpoint/2010/main" val="381367181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35147" y="21199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Fibonacci Numbers | 2</a:t>
            </a:r>
            <a:r>
              <a:rPr lang="en-US" baseline="30000" dirty="0"/>
              <a:t>nd</a:t>
            </a:r>
            <a:r>
              <a:rPr lang="en-US" dirty="0"/>
              <a:t> Look</a:t>
            </a:r>
            <a:endParaRPr sz="4000" dirty="0"/>
          </a:p>
        </p:txBody>
      </p:sp>
      <p:sp>
        <p:nvSpPr>
          <p:cNvPr id="84" name="Algorithm Fibonacci(n) if (n &lt;= 1)…"/>
          <p:cNvSpPr txBox="1"/>
          <p:nvPr/>
        </p:nvSpPr>
        <p:spPr>
          <a:xfrm>
            <a:off x="653981" y="2850260"/>
            <a:ext cx="7606889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marR="3876040" indent="-635" defTabSz="457200">
              <a:spcBef>
                <a:spcPts val="600"/>
              </a:spcBef>
              <a:defRPr sz="24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/>
              <a:t>Fibonacci(n) </a:t>
            </a:r>
            <a:endParaRPr lang="en-US" dirty="0"/>
          </a:p>
          <a:p>
            <a:pPr marL="310515" marR="3876040" indent="-635" defTabSz="457200">
              <a:spcBef>
                <a:spcPts val="600"/>
              </a:spcBef>
              <a:defRPr sz="2400" b="1"/>
            </a:pPr>
            <a:r>
              <a:rPr dirty="0"/>
              <a:t>if </a:t>
            </a:r>
            <a:r>
              <a:rPr b="0" dirty="0"/>
              <a:t>(n &lt;= 1)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defTabSz="457200">
              <a:spcBef>
                <a:spcPts val="600"/>
              </a:spcBef>
              <a:defRPr sz="2400" b="1"/>
            </a:pPr>
            <a:r>
              <a:rPr dirty="0"/>
              <a:t>return</a:t>
            </a:r>
            <a:r>
              <a:rPr spc="520" dirty="0"/>
              <a:t> </a:t>
            </a:r>
            <a:r>
              <a:rPr b="0" dirty="0"/>
              <a:t>1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0515" defTabSz="457200">
              <a:spcBef>
                <a:spcPts val="600"/>
              </a:spcBef>
              <a:defRPr sz="2400" b="1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3394" defTabSz="457200">
              <a:spcBef>
                <a:spcPts val="600"/>
              </a:spcBef>
              <a:defRPr sz="2400"/>
            </a:pPr>
            <a:r>
              <a:rPr b="1" dirty="0"/>
              <a:t>return </a:t>
            </a:r>
            <a:r>
              <a:rPr dirty="0"/>
              <a:t>Fibonacci(n − 1) + Fibonacci(n − 2)</a:t>
            </a:r>
          </a:p>
        </p:txBody>
      </p:sp>
      <p:sp>
        <p:nvSpPr>
          <p:cNvPr id="85" name="F0  = 1…"/>
          <p:cNvSpPr txBox="1"/>
          <p:nvPr/>
        </p:nvSpPr>
        <p:spPr>
          <a:xfrm>
            <a:off x="653981" y="1170377"/>
            <a:ext cx="4451858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>
                <a:solidFill>
                  <a:srgbClr val="7030A0"/>
                </a:solidFill>
              </a:rPr>
              <a:t>F</a:t>
            </a:r>
            <a:r>
              <a:rPr b="1" baseline="-5999" dirty="0">
                <a:solidFill>
                  <a:srgbClr val="7030A0"/>
                </a:solidFill>
              </a:rPr>
              <a:t>0</a:t>
            </a:r>
            <a:r>
              <a:rPr b="1" dirty="0">
                <a:solidFill>
                  <a:srgbClr val="7030A0"/>
                </a:solidFill>
              </a:rPr>
              <a:t> 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dirty="0">
                <a:solidFill>
                  <a:srgbClr val="7030A0"/>
                </a:solidFill>
              </a:rPr>
              <a:t>1</a:t>
            </a:r>
          </a:p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>
                <a:solidFill>
                  <a:srgbClr val="7030A0"/>
                </a:solidFill>
              </a:rPr>
              <a:t>F</a:t>
            </a:r>
            <a:r>
              <a:rPr b="1" baseline="-5999" dirty="0">
                <a:solidFill>
                  <a:srgbClr val="7030A0"/>
                </a:solidFill>
              </a:rPr>
              <a:t>1</a:t>
            </a:r>
            <a:r>
              <a:rPr b="1" dirty="0">
                <a:solidFill>
                  <a:srgbClr val="7030A0"/>
                </a:solidFill>
              </a:rPr>
              <a:t> 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dirty="0">
                <a:solidFill>
                  <a:srgbClr val="7030A0"/>
                </a:solidFill>
              </a:rPr>
              <a:t>1</a:t>
            </a:r>
          </a:p>
          <a:p>
            <a:pPr marL="310515" defTabSz="457200">
              <a:spcBef>
                <a:spcPts val="200"/>
              </a:spcBef>
              <a:defRPr sz="26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= </a:t>
            </a: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baseline="-5999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-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baseline="-5999" dirty="0">
                <a:solidFill>
                  <a:srgbClr val="7030A0"/>
                </a:solidFill>
              </a:rPr>
              <a:t>1</a:t>
            </a:r>
            <a:r>
              <a:rPr b="1" dirty="0">
                <a:solidFill>
                  <a:srgbClr val="7030A0"/>
                </a:solidFill>
              </a:rPr>
              <a:t>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+ </a:t>
            </a:r>
            <a:r>
              <a:rPr b="1" i="1" dirty="0" err="1">
                <a:solidFill>
                  <a:srgbClr val="7030A0"/>
                </a:solidFill>
              </a:rPr>
              <a:t>F</a:t>
            </a:r>
            <a:r>
              <a:rPr b="1" i="1" baseline="-5999" dirty="0" err="1">
                <a:solidFill>
                  <a:srgbClr val="7030A0"/>
                </a:solidFill>
              </a:rPr>
              <a:t>n</a:t>
            </a:r>
            <a:r>
              <a:rPr b="1" i="1" dirty="0">
                <a:solidFill>
                  <a:srgbClr val="7030A0"/>
                </a:solidFill>
              </a:rPr>
              <a:t> </a:t>
            </a:r>
            <a:r>
              <a:rPr b="1" baseline="-5999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-</a:t>
            </a:r>
            <a:r>
              <a:rPr b="1" spc="-725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baseline="-5999" dirty="0">
                <a:solidFill>
                  <a:srgbClr val="7030A0"/>
                </a:solidFill>
              </a:rPr>
              <a:t>2</a:t>
            </a:r>
            <a:r>
              <a:rPr b="1" dirty="0">
                <a:solidFill>
                  <a:srgbClr val="7030A0"/>
                </a:solidFill>
              </a:rPr>
              <a:t> when </a:t>
            </a:r>
            <a:r>
              <a:rPr b="1" i="1" dirty="0">
                <a:solidFill>
                  <a:srgbClr val="7030A0"/>
                </a:solidFill>
              </a:rPr>
              <a:t>n ≥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b="1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53352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xfrm>
            <a:off x="315217" y="18573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Simple Problem</a:t>
            </a:r>
            <a:r>
              <a:rPr lang="en-US" dirty="0"/>
              <a:t> | Poor Solution</a:t>
            </a:r>
            <a:endParaRPr dirty="0"/>
          </a:p>
        </p:txBody>
      </p:sp>
      <p:sp>
        <p:nvSpPr>
          <p:cNvPr id="88" name="FIGURE 14-4a The computation of the Fibonacci number F6"/>
          <p:cNvSpPr txBox="1">
            <a:spLocks noGrp="1"/>
          </p:cNvSpPr>
          <p:nvPr>
            <p:ph type="body" sz="quarter" idx="1"/>
          </p:nvPr>
        </p:nvSpPr>
        <p:spPr>
          <a:xfrm>
            <a:off x="457200" y="5702428"/>
            <a:ext cx="8229600" cy="4533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02920">
              <a:defRPr sz="2420"/>
            </a:lvl1pPr>
          </a:lstStyle>
          <a:p>
            <a:r>
              <a:rPr sz="1800" b="0" dirty="0"/>
              <a:t>The computation of the Fibonacci number F6</a:t>
            </a:r>
          </a:p>
        </p:txBody>
      </p:sp>
      <p:pic>
        <p:nvPicPr>
          <p:cNvPr id="89" name="A diagram illustrates 2 methods of computation of the Fibonacci number F sub 6. &#10;&#10;Picture 2" descr="A diagram illustrates 2 methods of computation of the Fibonacci number F sub 6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608" y="1432331"/>
            <a:ext cx="8252988" cy="331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xfrm>
            <a:off x="249434" y="21314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Simple Problem | Poor Solution</a:t>
            </a:r>
            <a:endParaRPr dirty="0"/>
          </a:p>
        </p:txBody>
      </p:sp>
      <p:sp>
        <p:nvSpPr>
          <p:cNvPr id="92" name="FIGURE 14-4b The computation of the Fibonacci number F6"/>
          <p:cNvSpPr txBox="1">
            <a:spLocks noGrp="1"/>
          </p:cNvSpPr>
          <p:nvPr>
            <p:ph type="body" sz="quarter" idx="1"/>
          </p:nvPr>
        </p:nvSpPr>
        <p:spPr>
          <a:xfrm>
            <a:off x="391417" y="5608162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2420"/>
            </a:lvl1pPr>
          </a:lstStyle>
          <a:p>
            <a:r>
              <a:rPr sz="1800" b="0" dirty="0"/>
              <a:t>The computation of the Fibonacci number F6</a:t>
            </a:r>
          </a:p>
        </p:txBody>
      </p:sp>
      <p:pic>
        <p:nvPicPr>
          <p:cNvPr id="93" name="A diagram illustrates 2 methods of computation of the Fibonacci number F sub 6. &#10;&#10;Picture 3" descr="A diagram illustrates 2 methods of computation of the Fibonacci number F sub 6. 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3017" y="1643898"/>
            <a:ext cx="3648000" cy="233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A diagram illustrates 2 methods of computation of the Fibonacci number F sub 6. &#10;&#10;Picture 2" descr="A diagram illustrates 2 methods of computation of the Fibonacci number F sub 6. Picture 2"/>
          <p:cNvPicPr>
            <a:picLocks noChangeAspect="1"/>
          </p:cNvPicPr>
          <p:nvPr/>
        </p:nvPicPr>
        <p:blipFill>
          <a:blip r:embed="rId4">
            <a:extLst/>
          </a:blip>
          <a:srcRect r="53153" b="55246"/>
          <a:stretch>
            <a:fillRect/>
          </a:stretch>
        </p:blipFill>
        <p:spPr>
          <a:xfrm>
            <a:off x="391417" y="1559303"/>
            <a:ext cx="4293906" cy="164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A2654F7-C046-432E-8BF6-50DE1FEB9DEA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90D530E-D351-42A2-8DB4-2BD9400B910E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416"/>
            <a:ext cx="8229600" cy="723648"/>
          </a:xfrm>
        </p:spPr>
        <p:txBody>
          <a:bodyPr>
            <a:noAutofit/>
          </a:bodyPr>
          <a:lstStyle/>
          <a:p>
            <a:r>
              <a:rPr lang="en-US" sz="4000" dirty="0"/>
              <a:t>Dynamic Programming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38"/>
            <a:ext cx="8077200" cy="3743661"/>
          </a:xfrm>
        </p:spPr>
        <p:txBody>
          <a:bodyPr/>
          <a:lstStyle/>
          <a:p>
            <a:r>
              <a:rPr lang="en-US" dirty="0"/>
              <a:t>Look for parts of the algorithm that </a:t>
            </a:r>
            <a:r>
              <a:rPr lang="en-US" dirty="0">
                <a:solidFill>
                  <a:srgbClr val="7030A0"/>
                </a:solidFill>
              </a:rPr>
              <a:t>repeatedly calculate the same value</a:t>
            </a:r>
          </a:p>
          <a:p>
            <a:r>
              <a:rPr lang="en-US" dirty="0"/>
              <a:t>First time a value is calculated, </a:t>
            </a:r>
            <a:r>
              <a:rPr lang="en-US" dirty="0">
                <a:solidFill>
                  <a:srgbClr val="7030A0"/>
                </a:solidFill>
              </a:rPr>
              <a:t>store</a:t>
            </a:r>
            <a:r>
              <a:rPr lang="en-US" dirty="0"/>
              <a:t> it in a </a:t>
            </a:r>
            <a:r>
              <a:rPr lang="en-US" dirty="0">
                <a:solidFill>
                  <a:srgbClr val="7030A0"/>
                </a:solidFill>
              </a:rPr>
              <a:t>table</a:t>
            </a:r>
          </a:p>
          <a:p>
            <a:r>
              <a:rPr lang="en-US" dirty="0"/>
              <a:t>Next time the value is to be calculate, </a:t>
            </a:r>
            <a:r>
              <a:rPr lang="en-US" dirty="0">
                <a:solidFill>
                  <a:srgbClr val="7030A0"/>
                </a:solidFill>
              </a:rPr>
              <a:t>look</a:t>
            </a:r>
            <a:r>
              <a:rPr lang="en-US" dirty="0"/>
              <a:t> it up in the </a:t>
            </a:r>
            <a:r>
              <a:rPr lang="en-US" dirty="0">
                <a:solidFill>
                  <a:srgbClr val="7030A0"/>
                </a:solidFill>
              </a:rPr>
              <a:t>table</a:t>
            </a:r>
          </a:p>
          <a:p>
            <a:r>
              <a:rPr lang="en-US" dirty="0"/>
              <a:t>This eliminates computation time for all but the first calculation</a:t>
            </a:r>
          </a:p>
        </p:txBody>
      </p:sp>
    </p:spTree>
    <p:extLst>
      <p:ext uri="{BB962C8B-B14F-4D97-AF65-F5344CB8AC3E}">
        <p14:creationId xmlns:p14="http://schemas.microsoft.com/office/powerpoint/2010/main" val="1013206792"/>
      </p:ext>
    </p:extLst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FF66060-BA5B-4FF5-B03C-BA554EE9E6A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D404342-1A86-48AA-815D-51DFC9D6AEBA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84551"/>
            <a:ext cx="8229600" cy="955673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sz="2200" dirty="0"/>
              <a:t>Applied to Recursive Algorithms</a:t>
            </a:r>
            <a:endParaRPr lang="en-US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508525"/>
            <a:ext cx="8229601" cy="4663675"/>
          </a:xfrm>
        </p:spPr>
        <p:txBody>
          <a:bodyPr>
            <a:normAutofit/>
          </a:bodyPr>
          <a:lstStyle/>
          <a:p>
            <a:r>
              <a:rPr lang="en-US" sz="2800" dirty="0"/>
              <a:t>Before a recursive invocation, check table</a:t>
            </a:r>
            <a:endParaRPr lang="en-US" dirty="0"/>
          </a:p>
          <a:p>
            <a:pPr lvl="1"/>
            <a:r>
              <a:rPr lang="en-US" dirty="0"/>
              <a:t>If problem solution is in the table, return it</a:t>
            </a:r>
          </a:p>
          <a:p>
            <a:pPr lvl="1"/>
            <a:r>
              <a:rPr lang="en-US" dirty="0"/>
              <a:t>If reduced problem is in the table use it</a:t>
            </a:r>
          </a:p>
          <a:p>
            <a:pPr lvl="1"/>
            <a:r>
              <a:rPr lang="en-US" dirty="0"/>
              <a:t>Otherwise</a:t>
            </a:r>
          </a:p>
          <a:p>
            <a:pPr lvl="2"/>
            <a:r>
              <a:rPr lang="en-US" sz="2000" dirty="0"/>
              <a:t>Make recursive invocation</a:t>
            </a:r>
          </a:p>
          <a:p>
            <a:pPr lvl="2"/>
            <a:r>
              <a:rPr lang="en-US" sz="2000" dirty="0"/>
              <a:t>Write reduced problem solution into the table</a:t>
            </a:r>
          </a:p>
          <a:p>
            <a:pPr lvl="2"/>
            <a:r>
              <a:rPr lang="en-US" sz="2000" dirty="0"/>
              <a:t>Calculate general solution, write it into table &amp; then return it</a:t>
            </a:r>
          </a:p>
        </p:txBody>
      </p:sp>
    </p:spTree>
    <p:extLst>
      <p:ext uri="{BB962C8B-B14F-4D97-AF65-F5344CB8AC3E}">
        <p14:creationId xmlns:p14="http://schemas.microsoft.com/office/powerpoint/2010/main" val="4125343863"/>
      </p:ext>
    </p:extLst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564D38-6BF8-423E-A535-4C2F375FF42B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69AF26D-CBE5-4865-B9DF-7ED9325D8760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16" y="158650"/>
            <a:ext cx="8513234" cy="985938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| Dynamic Programming </a:t>
            </a:r>
            <a:br>
              <a:rPr lang="en-US" sz="4000" dirty="0"/>
            </a:br>
            <a:r>
              <a:rPr lang="en-US" sz="2700" b="0" dirty="0">
                <a:solidFill>
                  <a:srgbClr val="7030A0"/>
                </a:solidFill>
              </a:rPr>
              <a:t>Applied to Method </a:t>
            </a:r>
            <a:r>
              <a:rPr lang="en-US" sz="2700" b="0" dirty="0">
                <a:solidFill>
                  <a:srgbClr val="7030A0"/>
                </a:solidFill>
                <a:latin typeface="Courier New" pitchFamily="49" charset="0"/>
              </a:rPr>
              <a:t>factorial</a:t>
            </a:r>
            <a:endParaRPr lang="en-US" sz="3600" b="0" dirty="0">
              <a:solidFill>
                <a:srgbClr val="7030A0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7862888" y="4108450"/>
            <a:ext cx="1281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33CC"/>
                </a:solidFill>
              </a:rPr>
              <a:t>After 5! Is Calculated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36563" y="1733550"/>
            <a:ext cx="532288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1. </a:t>
            </a:r>
            <a:r>
              <a:rPr lang="en-US" sz="2000" b="1"/>
              <a:t>if</a:t>
            </a:r>
            <a:r>
              <a:rPr lang="en-US" sz="2000"/>
              <a:t> (n == 0) </a:t>
            </a:r>
            <a:r>
              <a:rPr lang="en-US" sz="2000" b="1"/>
              <a:t>return </a:t>
            </a:r>
            <a:r>
              <a:rPr lang="en-US" sz="2000"/>
              <a:t>1; 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2. </a:t>
            </a:r>
            <a:r>
              <a:rPr lang="en-US" sz="2000" b="1" i="1">
                <a:solidFill>
                  <a:srgbClr val="0000CC"/>
                </a:solidFill>
              </a:rPr>
              <a:t>If</a:t>
            </a:r>
            <a:r>
              <a:rPr lang="en-US" sz="2000" i="1">
                <a:solidFill>
                  <a:srgbClr val="0000CC"/>
                </a:solidFill>
              </a:rPr>
              <a:t> (value[n] != 0) </a:t>
            </a:r>
            <a:r>
              <a:rPr lang="en-US" sz="2000" b="1" i="1">
                <a:solidFill>
                  <a:srgbClr val="0000CC"/>
                </a:solidFill>
              </a:rPr>
              <a:t>return</a:t>
            </a:r>
            <a:r>
              <a:rPr lang="en-US" sz="2000" i="1">
                <a:solidFill>
                  <a:srgbClr val="0000CC"/>
                </a:solidFill>
              </a:rPr>
              <a:t> value[n];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3. </a:t>
            </a:r>
            <a:r>
              <a:rPr lang="en-US" sz="2000" b="1" i="1">
                <a:solidFill>
                  <a:srgbClr val="0000CC"/>
                </a:solidFill>
              </a:rPr>
              <a:t>If (</a:t>
            </a:r>
            <a:r>
              <a:rPr lang="en-US" sz="2000" i="1">
                <a:solidFill>
                  <a:srgbClr val="0000CC"/>
                </a:solidFill>
              </a:rPr>
              <a:t>value[n-1] != 0)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4. </a:t>
            </a:r>
            <a:r>
              <a:rPr lang="en-US" sz="2000" i="1">
                <a:solidFill>
                  <a:srgbClr val="0000CC"/>
                </a:solidFill>
              </a:rPr>
              <a:t>{   value[n] = n * value[n-1]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sz="2000" b="1">
                <a:solidFill>
                  <a:srgbClr val="0000CC"/>
                </a:solidFill>
              </a:rPr>
              <a:t>   </a:t>
            </a:r>
            <a:r>
              <a:rPr lang="en-US" sz="2000" b="1" i="1">
                <a:solidFill>
                  <a:srgbClr val="0000CC"/>
                </a:solidFill>
              </a:rPr>
              <a:t>return</a:t>
            </a:r>
            <a:r>
              <a:rPr lang="en-US" sz="2000" i="1">
                <a:solidFill>
                  <a:srgbClr val="0000CC"/>
                </a:solidFill>
              </a:rPr>
              <a:t> value[n]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sz="2000"/>
              <a:t>} // end of base cases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7. </a:t>
            </a:r>
            <a:r>
              <a:rPr lang="en-US" sz="2000" b="1"/>
              <a:t>else </a:t>
            </a:r>
            <a:r>
              <a:rPr lang="en-US" sz="2000"/>
              <a:t>// use recursion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8. {   </a:t>
            </a:r>
            <a:r>
              <a:rPr lang="en-US" sz="2000" i="1">
                <a:solidFill>
                  <a:srgbClr val="0000CC"/>
                </a:solidFill>
              </a:rPr>
              <a:t>value[n-1]</a:t>
            </a:r>
            <a:r>
              <a:rPr lang="en-US" sz="2000"/>
              <a:t> = factorial(n-1));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9"/>
            </a:pPr>
            <a:r>
              <a:rPr lang="en-US" sz="2000"/>
              <a:t>   </a:t>
            </a:r>
            <a:r>
              <a:rPr lang="en-US" sz="2000" i="1">
                <a:solidFill>
                  <a:srgbClr val="0000CC"/>
                </a:solidFill>
              </a:rPr>
              <a:t>value[n]</a:t>
            </a:r>
            <a:r>
              <a:rPr lang="en-US" sz="2000"/>
              <a:t> = n * value[n-1];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10"/>
            </a:pPr>
            <a:r>
              <a:rPr lang="en-US" sz="2000"/>
              <a:t>   return value[n] } 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4489450" y="1692275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359" name="Group 358"/>
          <p:cNvGrpSpPr/>
          <p:nvPr/>
        </p:nvGrpSpPr>
        <p:grpSpPr>
          <a:xfrm>
            <a:off x="4619625" y="1517650"/>
            <a:ext cx="4238625" cy="3908425"/>
            <a:chOff x="4619625" y="1517650"/>
            <a:chExt cx="4238625" cy="3908425"/>
          </a:xfrm>
        </p:grpSpPr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4819650" y="4094163"/>
              <a:ext cx="9715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Intialized State</a:t>
              </a:r>
            </a:p>
          </p:txBody>
        </p:sp>
        <p:sp>
          <p:nvSpPr>
            <p:cNvPr id="38917" name="Text Box 6"/>
            <p:cNvSpPr txBox="1">
              <a:spLocks noChangeArrowheads="1"/>
            </p:cNvSpPr>
            <p:nvPr/>
          </p:nvSpPr>
          <p:spPr bwMode="auto">
            <a:xfrm>
              <a:off x="6348413" y="4111625"/>
              <a:ext cx="10953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After 4! Is Calculated</a:t>
              </a:r>
            </a:p>
          </p:txBody>
        </p:sp>
        <p:sp>
          <p:nvSpPr>
            <p:cNvPr id="38920" name="Rectangle 9"/>
            <p:cNvSpPr>
              <a:spLocks noChangeArrowheads="1"/>
            </p:cNvSpPr>
            <p:nvPr/>
          </p:nvSpPr>
          <p:spPr bwMode="auto">
            <a:xfrm>
              <a:off x="5905500" y="1517650"/>
              <a:ext cx="26447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n-US"/>
                <a:t>The Array </a:t>
              </a:r>
              <a:r>
                <a:rPr lang="en-US" b="1">
                  <a:latin typeface="Courier New" pitchFamily="49" charset="0"/>
                </a:rPr>
                <a:t>value</a:t>
              </a:r>
            </a:p>
          </p:txBody>
        </p:sp>
        <p:sp>
          <p:nvSpPr>
            <p:cNvPr id="38921" name="Rectangle 10"/>
            <p:cNvSpPr>
              <a:spLocks noChangeArrowheads="1"/>
            </p:cNvSpPr>
            <p:nvPr/>
          </p:nvSpPr>
          <p:spPr bwMode="auto">
            <a:xfrm>
              <a:off x="5038725" y="4600575"/>
              <a:ext cx="3819525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Subsequent calculation of 1, 2, 3, 4, 5, or 6 factorial do not require recursive invocations</a:t>
              </a:r>
            </a:p>
          </p:txBody>
        </p:sp>
        <p:sp>
          <p:nvSpPr>
            <p:cNvPr id="38923" name="Rectangle 14"/>
            <p:cNvSpPr>
              <a:spLocks noChangeArrowheads="1"/>
            </p:cNvSpPr>
            <p:nvPr/>
          </p:nvSpPr>
          <p:spPr bwMode="auto">
            <a:xfrm>
              <a:off x="4619625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24" name="Rectangle 15"/>
            <p:cNvSpPr>
              <a:spLocks noChangeArrowheads="1"/>
            </p:cNvSpPr>
            <p:nvPr/>
          </p:nvSpPr>
          <p:spPr bwMode="auto">
            <a:xfrm>
              <a:off x="50117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5" name="Rectangle 16"/>
            <p:cNvSpPr>
              <a:spLocks noChangeArrowheads="1"/>
            </p:cNvSpPr>
            <p:nvPr/>
          </p:nvSpPr>
          <p:spPr bwMode="auto">
            <a:xfrm>
              <a:off x="51895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6" name="Rectangle 17"/>
            <p:cNvSpPr>
              <a:spLocks noChangeArrowheads="1"/>
            </p:cNvSpPr>
            <p:nvPr/>
          </p:nvSpPr>
          <p:spPr bwMode="auto">
            <a:xfrm>
              <a:off x="566261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7" name="Rectangle 18"/>
            <p:cNvSpPr>
              <a:spLocks noChangeArrowheads="1"/>
            </p:cNvSpPr>
            <p:nvPr/>
          </p:nvSpPr>
          <p:spPr bwMode="auto">
            <a:xfrm>
              <a:off x="618966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28" name="Rectangle 19"/>
            <p:cNvSpPr>
              <a:spLocks noChangeArrowheads="1"/>
            </p:cNvSpPr>
            <p:nvPr/>
          </p:nvSpPr>
          <p:spPr bwMode="auto">
            <a:xfrm>
              <a:off x="65801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29" name="Rectangle 20"/>
            <p:cNvSpPr>
              <a:spLocks noChangeArrowheads="1"/>
            </p:cNvSpPr>
            <p:nvPr/>
          </p:nvSpPr>
          <p:spPr bwMode="auto">
            <a:xfrm>
              <a:off x="67579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0" name="Rectangle 21"/>
            <p:cNvSpPr>
              <a:spLocks noChangeArrowheads="1"/>
            </p:cNvSpPr>
            <p:nvPr/>
          </p:nvSpPr>
          <p:spPr bwMode="auto">
            <a:xfrm>
              <a:off x="72310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1" name="Rectangle 22"/>
            <p:cNvSpPr>
              <a:spLocks noChangeArrowheads="1"/>
            </p:cNvSpPr>
            <p:nvPr/>
          </p:nvSpPr>
          <p:spPr bwMode="auto">
            <a:xfrm>
              <a:off x="775811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38932" name="Rectangle 23"/>
            <p:cNvSpPr>
              <a:spLocks noChangeArrowheads="1"/>
            </p:cNvSpPr>
            <p:nvPr/>
          </p:nvSpPr>
          <p:spPr bwMode="auto">
            <a:xfrm>
              <a:off x="81486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3" name="Rectangle 24"/>
            <p:cNvSpPr>
              <a:spLocks noChangeArrowheads="1"/>
            </p:cNvSpPr>
            <p:nvPr/>
          </p:nvSpPr>
          <p:spPr bwMode="auto">
            <a:xfrm>
              <a:off x="83232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4" name="Rectangle 25"/>
            <p:cNvSpPr>
              <a:spLocks noChangeArrowheads="1"/>
            </p:cNvSpPr>
            <p:nvPr/>
          </p:nvSpPr>
          <p:spPr bwMode="auto">
            <a:xfrm>
              <a:off x="49212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35" name="Rectangle 26"/>
            <p:cNvSpPr>
              <a:spLocks noChangeArrowheads="1"/>
            </p:cNvSpPr>
            <p:nvPr/>
          </p:nvSpPr>
          <p:spPr bwMode="auto">
            <a:xfrm>
              <a:off x="50117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6" name="Rectangle 27"/>
            <p:cNvSpPr>
              <a:spLocks noChangeArrowheads="1"/>
            </p:cNvSpPr>
            <p:nvPr/>
          </p:nvSpPr>
          <p:spPr bwMode="auto">
            <a:xfrm>
              <a:off x="5294313" y="213518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37" name="Rectangle 28"/>
            <p:cNvSpPr>
              <a:spLocks noChangeArrowheads="1"/>
            </p:cNvSpPr>
            <p:nvPr/>
          </p:nvSpPr>
          <p:spPr bwMode="auto">
            <a:xfrm>
              <a:off x="5384800" y="213518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8" name="Rectangle 29"/>
            <p:cNvSpPr>
              <a:spLocks noChangeArrowheads="1"/>
            </p:cNvSpPr>
            <p:nvPr/>
          </p:nvSpPr>
          <p:spPr bwMode="auto">
            <a:xfrm>
              <a:off x="56626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39" name="Rectangle 30"/>
            <p:cNvSpPr>
              <a:spLocks noChangeArrowheads="1"/>
            </p:cNvSpPr>
            <p:nvPr/>
          </p:nvSpPr>
          <p:spPr bwMode="auto">
            <a:xfrm>
              <a:off x="648970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0" name="Rectangle 31"/>
            <p:cNvSpPr>
              <a:spLocks noChangeArrowheads="1"/>
            </p:cNvSpPr>
            <p:nvPr/>
          </p:nvSpPr>
          <p:spPr bwMode="auto">
            <a:xfrm>
              <a:off x="658018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1" name="Rectangle 32"/>
            <p:cNvSpPr>
              <a:spLocks noChangeArrowheads="1"/>
            </p:cNvSpPr>
            <p:nvPr/>
          </p:nvSpPr>
          <p:spPr bwMode="auto">
            <a:xfrm>
              <a:off x="6683375" y="2122488"/>
              <a:ext cx="450850" cy="18256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   1   </a:t>
              </a:r>
              <a:endParaRPr lang="en-US"/>
            </a:p>
          </p:txBody>
        </p:sp>
        <p:sp>
          <p:nvSpPr>
            <p:cNvPr id="38942" name="Rectangle 33"/>
            <p:cNvSpPr>
              <a:spLocks noChangeArrowheads="1"/>
            </p:cNvSpPr>
            <p:nvPr/>
          </p:nvSpPr>
          <p:spPr bwMode="auto">
            <a:xfrm>
              <a:off x="6951663" y="2135188"/>
              <a:ext cx="42862" cy="1825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3" name="Rectangle 34"/>
            <p:cNvSpPr>
              <a:spLocks noChangeArrowheads="1"/>
            </p:cNvSpPr>
            <p:nvPr/>
          </p:nvSpPr>
          <p:spPr bwMode="auto">
            <a:xfrm>
              <a:off x="723106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4" name="Rectangle 35"/>
            <p:cNvSpPr>
              <a:spLocks noChangeArrowheads="1"/>
            </p:cNvSpPr>
            <p:nvPr/>
          </p:nvSpPr>
          <p:spPr bwMode="auto">
            <a:xfrm>
              <a:off x="80581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5" name="Rectangle 36"/>
            <p:cNvSpPr>
              <a:spLocks noChangeArrowheads="1"/>
            </p:cNvSpPr>
            <p:nvPr/>
          </p:nvSpPr>
          <p:spPr bwMode="auto">
            <a:xfrm>
              <a:off x="81486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6" name="Rectangle 37"/>
            <p:cNvSpPr>
              <a:spLocks noChangeArrowheads="1"/>
            </p:cNvSpPr>
            <p:nvPr/>
          </p:nvSpPr>
          <p:spPr bwMode="auto">
            <a:xfrm>
              <a:off x="8416925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47" name="Rectangle 38"/>
            <p:cNvSpPr>
              <a:spLocks noChangeArrowheads="1"/>
            </p:cNvSpPr>
            <p:nvPr/>
          </p:nvSpPr>
          <p:spPr bwMode="auto">
            <a:xfrm>
              <a:off x="85074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48" name="Rectangle 39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40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5105400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5568950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Rectangle 43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Rectangle 44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Rectangle 45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Rectangle 46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Rectangle 47"/>
            <p:cNvSpPr>
              <a:spLocks noChangeArrowheads="1"/>
            </p:cNvSpPr>
            <p:nvPr/>
          </p:nvSpPr>
          <p:spPr bwMode="auto">
            <a:xfrm>
              <a:off x="6672263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Rectangle 48"/>
            <p:cNvSpPr>
              <a:spLocks noChangeArrowheads="1"/>
            </p:cNvSpPr>
            <p:nvPr/>
          </p:nvSpPr>
          <p:spPr bwMode="auto">
            <a:xfrm>
              <a:off x="713581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Rectangle 49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Rectangle 50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Rectangle 51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Rectangle 52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Rectangle 53"/>
            <p:cNvSpPr>
              <a:spLocks noChangeArrowheads="1"/>
            </p:cNvSpPr>
            <p:nvPr/>
          </p:nvSpPr>
          <p:spPr bwMode="auto">
            <a:xfrm>
              <a:off x="8239125" y="2103438"/>
              <a:ext cx="4492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Rectangle 54"/>
            <p:cNvSpPr>
              <a:spLocks noChangeArrowheads="1"/>
            </p:cNvSpPr>
            <p:nvPr/>
          </p:nvSpPr>
          <p:spPr bwMode="auto">
            <a:xfrm>
              <a:off x="86883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Rectangle 55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Rectangle 56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Rectangle 57"/>
            <p:cNvSpPr>
              <a:spLocks noChangeArrowheads="1"/>
            </p:cNvSpPr>
            <p:nvPr/>
          </p:nvSpPr>
          <p:spPr bwMode="auto">
            <a:xfrm>
              <a:off x="5097463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Rectangle 58"/>
            <p:cNvSpPr>
              <a:spLocks noChangeArrowheads="1"/>
            </p:cNvSpPr>
            <p:nvPr/>
          </p:nvSpPr>
          <p:spPr bwMode="auto">
            <a:xfrm>
              <a:off x="557053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Rectangle 59"/>
            <p:cNvSpPr>
              <a:spLocks noChangeArrowheads="1"/>
            </p:cNvSpPr>
            <p:nvPr/>
          </p:nvSpPr>
          <p:spPr bwMode="auto">
            <a:xfrm>
              <a:off x="666432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Rectangle 60"/>
            <p:cNvSpPr>
              <a:spLocks noChangeArrowheads="1"/>
            </p:cNvSpPr>
            <p:nvPr/>
          </p:nvSpPr>
          <p:spPr bwMode="auto">
            <a:xfrm>
              <a:off x="71389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Rectangle 61"/>
            <p:cNvSpPr>
              <a:spLocks noChangeArrowheads="1"/>
            </p:cNvSpPr>
            <p:nvPr/>
          </p:nvSpPr>
          <p:spPr bwMode="auto">
            <a:xfrm>
              <a:off x="82311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Rectangle 62"/>
            <p:cNvSpPr>
              <a:spLocks noChangeArrowheads="1"/>
            </p:cNvSpPr>
            <p:nvPr/>
          </p:nvSpPr>
          <p:spPr bwMode="auto">
            <a:xfrm>
              <a:off x="868997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Rectangle 63"/>
            <p:cNvSpPr>
              <a:spLocks noChangeArrowheads="1"/>
            </p:cNvSpPr>
            <p:nvPr/>
          </p:nvSpPr>
          <p:spPr bwMode="auto">
            <a:xfrm>
              <a:off x="49212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73" name="Rectangle 64"/>
            <p:cNvSpPr>
              <a:spLocks noChangeArrowheads="1"/>
            </p:cNvSpPr>
            <p:nvPr/>
          </p:nvSpPr>
          <p:spPr bwMode="auto">
            <a:xfrm>
              <a:off x="50117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4" name="Rectangle 65"/>
            <p:cNvSpPr>
              <a:spLocks noChangeArrowheads="1"/>
            </p:cNvSpPr>
            <p:nvPr/>
          </p:nvSpPr>
          <p:spPr bwMode="auto">
            <a:xfrm>
              <a:off x="5294313" y="233680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75" name="Rectangle 66"/>
            <p:cNvSpPr>
              <a:spLocks noChangeArrowheads="1"/>
            </p:cNvSpPr>
            <p:nvPr/>
          </p:nvSpPr>
          <p:spPr bwMode="auto">
            <a:xfrm>
              <a:off x="5384800" y="23368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6" name="Rectangle 67"/>
            <p:cNvSpPr>
              <a:spLocks noChangeArrowheads="1"/>
            </p:cNvSpPr>
            <p:nvPr/>
          </p:nvSpPr>
          <p:spPr bwMode="auto">
            <a:xfrm>
              <a:off x="56626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7" name="Rectangle 68"/>
            <p:cNvSpPr>
              <a:spLocks noChangeArrowheads="1"/>
            </p:cNvSpPr>
            <p:nvPr/>
          </p:nvSpPr>
          <p:spPr bwMode="auto">
            <a:xfrm>
              <a:off x="648970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78" name="Rectangle 69"/>
            <p:cNvSpPr>
              <a:spLocks noChangeArrowheads="1"/>
            </p:cNvSpPr>
            <p:nvPr/>
          </p:nvSpPr>
          <p:spPr bwMode="auto">
            <a:xfrm>
              <a:off x="658018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79" name="Rectangle 70"/>
            <p:cNvSpPr>
              <a:spLocks noChangeArrowheads="1"/>
            </p:cNvSpPr>
            <p:nvPr/>
          </p:nvSpPr>
          <p:spPr bwMode="auto">
            <a:xfrm>
              <a:off x="6672263" y="2311400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Rectangle 71"/>
            <p:cNvSpPr>
              <a:spLocks noChangeArrowheads="1"/>
            </p:cNvSpPr>
            <p:nvPr/>
          </p:nvSpPr>
          <p:spPr bwMode="auto">
            <a:xfrm>
              <a:off x="6672263" y="2332038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Rectangle 72"/>
            <p:cNvSpPr>
              <a:spLocks noChangeArrowheads="1"/>
            </p:cNvSpPr>
            <p:nvPr/>
          </p:nvSpPr>
          <p:spPr bwMode="auto">
            <a:xfrm>
              <a:off x="7056438" y="2332038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Rectangle 73"/>
            <p:cNvSpPr>
              <a:spLocks noChangeArrowheads="1"/>
            </p:cNvSpPr>
            <p:nvPr/>
          </p:nvSpPr>
          <p:spPr bwMode="auto">
            <a:xfrm>
              <a:off x="6757988" y="2332038"/>
              <a:ext cx="2984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Rectangle 74"/>
            <p:cNvSpPr>
              <a:spLocks noChangeArrowheads="1"/>
            </p:cNvSpPr>
            <p:nvPr/>
          </p:nvSpPr>
          <p:spPr bwMode="auto">
            <a:xfrm>
              <a:off x="686117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4" name="Rectangle 75"/>
            <p:cNvSpPr>
              <a:spLocks noChangeArrowheads="1"/>
            </p:cNvSpPr>
            <p:nvPr/>
          </p:nvSpPr>
          <p:spPr bwMode="auto">
            <a:xfrm>
              <a:off x="69516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5" name="Rectangle 76"/>
            <p:cNvSpPr>
              <a:spLocks noChangeArrowheads="1"/>
            </p:cNvSpPr>
            <p:nvPr/>
          </p:nvSpPr>
          <p:spPr bwMode="auto">
            <a:xfrm>
              <a:off x="72310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6" name="Rectangle 77"/>
            <p:cNvSpPr>
              <a:spLocks noChangeArrowheads="1"/>
            </p:cNvSpPr>
            <p:nvPr/>
          </p:nvSpPr>
          <p:spPr bwMode="auto">
            <a:xfrm>
              <a:off x="80581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7" name="Rectangle 78"/>
            <p:cNvSpPr>
              <a:spLocks noChangeArrowheads="1"/>
            </p:cNvSpPr>
            <p:nvPr/>
          </p:nvSpPr>
          <p:spPr bwMode="auto">
            <a:xfrm>
              <a:off x="81486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88" name="Rectangle 79"/>
            <p:cNvSpPr>
              <a:spLocks noChangeArrowheads="1"/>
            </p:cNvSpPr>
            <p:nvPr/>
          </p:nvSpPr>
          <p:spPr bwMode="auto">
            <a:xfrm>
              <a:off x="841692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89" name="Rectangle 80"/>
            <p:cNvSpPr>
              <a:spLocks noChangeArrowheads="1"/>
            </p:cNvSpPr>
            <p:nvPr/>
          </p:nvSpPr>
          <p:spPr bwMode="auto">
            <a:xfrm>
              <a:off x="85074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8990" name="Rectangle 81"/>
            <p:cNvSpPr>
              <a:spLocks noChangeArrowheads="1"/>
            </p:cNvSpPr>
            <p:nvPr/>
          </p:nvSpPr>
          <p:spPr bwMode="auto">
            <a:xfrm>
              <a:off x="5097463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Rectangle 82"/>
            <p:cNvSpPr>
              <a:spLocks noChangeArrowheads="1"/>
            </p:cNvSpPr>
            <p:nvPr/>
          </p:nvSpPr>
          <p:spPr bwMode="auto">
            <a:xfrm>
              <a:off x="5105400" y="230505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Rectangle 83"/>
            <p:cNvSpPr>
              <a:spLocks noChangeArrowheads="1"/>
            </p:cNvSpPr>
            <p:nvPr/>
          </p:nvSpPr>
          <p:spPr bwMode="auto">
            <a:xfrm>
              <a:off x="557053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84"/>
            <p:cNvSpPr>
              <a:spLocks noChangeArrowheads="1"/>
            </p:cNvSpPr>
            <p:nvPr/>
          </p:nvSpPr>
          <p:spPr bwMode="auto">
            <a:xfrm>
              <a:off x="666432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85"/>
            <p:cNvSpPr>
              <a:spLocks noChangeArrowheads="1"/>
            </p:cNvSpPr>
            <p:nvPr/>
          </p:nvSpPr>
          <p:spPr bwMode="auto">
            <a:xfrm>
              <a:off x="6672263" y="230505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86"/>
            <p:cNvSpPr>
              <a:spLocks noChangeArrowheads="1"/>
            </p:cNvSpPr>
            <p:nvPr/>
          </p:nvSpPr>
          <p:spPr bwMode="auto">
            <a:xfrm>
              <a:off x="71389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87"/>
            <p:cNvSpPr>
              <a:spLocks noChangeArrowheads="1"/>
            </p:cNvSpPr>
            <p:nvPr/>
          </p:nvSpPr>
          <p:spPr bwMode="auto">
            <a:xfrm>
              <a:off x="82311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88"/>
            <p:cNvSpPr>
              <a:spLocks noChangeArrowheads="1"/>
            </p:cNvSpPr>
            <p:nvPr/>
          </p:nvSpPr>
          <p:spPr bwMode="auto">
            <a:xfrm>
              <a:off x="8239125" y="230505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Rectangle 89"/>
            <p:cNvSpPr>
              <a:spLocks noChangeArrowheads="1"/>
            </p:cNvSpPr>
            <p:nvPr/>
          </p:nvSpPr>
          <p:spPr bwMode="auto">
            <a:xfrm>
              <a:off x="868997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90"/>
            <p:cNvSpPr>
              <a:spLocks noChangeArrowheads="1"/>
            </p:cNvSpPr>
            <p:nvPr/>
          </p:nvSpPr>
          <p:spPr bwMode="auto">
            <a:xfrm>
              <a:off x="5097463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Rectangle 91"/>
            <p:cNvSpPr>
              <a:spLocks noChangeArrowheads="1"/>
            </p:cNvSpPr>
            <p:nvPr/>
          </p:nvSpPr>
          <p:spPr bwMode="auto">
            <a:xfrm>
              <a:off x="557053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Rectangle 92"/>
            <p:cNvSpPr>
              <a:spLocks noChangeArrowheads="1"/>
            </p:cNvSpPr>
            <p:nvPr/>
          </p:nvSpPr>
          <p:spPr bwMode="auto">
            <a:xfrm>
              <a:off x="666432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Rectangle 93"/>
            <p:cNvSpPr>
              <a:spLocks noChangeArrowheads="1"/>
            </p:cNvSpPr>
            <p:nvPr/>
          </p:nvSpPr>
          <p:spPr bwMode="auto">
            <a:xfrm>
              <a:off x="71389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Rectangle 94"/>
            <p:cNvSpPr>
              <a:spLocks noChangeArrowheads="1"/>
            </p:cNvSpPr>
            <p:nvPr/>
          </p:nvSpPr>
          <p:spPr bwMode="auto">
            <a:xfrm>
              <a:off x="82311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95"/>
            <p:cNvSpPr>
              <a:spLocks noChangeArrowheads="1"/>
            </p:cNvSpPr>
            <p:nvPr/>
          </p:nvSpPr>
          <p:spPr bwMode="auto">
            <a:xfrm>
              <a:off x="868997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5" name="Rectangle 96"/>
            <p:cNvSpPr>
              <a:spLocks noChangeArrowheads="1"/>
            </p:cNvSpPr>
            <p:nvPr/>
          </p:nvSpPr>
          <p:spPr bwMode="auto">
            <a:xfrm>
              <a:off x="49212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06" name="Rectangle 97"/>
            <p:cNvSpPr>
              <a:spLocks noChangeArrowheads="1"/>
            </p:cNvSpPr>
            <p:nvPr/>
          </p:nvSpPr>
          <p:spPr bwMode="auto">
            <a:xfrm>
              <a:off x="50117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07" name="Rectangle 98"/>
            <p:cNvSpPr>
              <a:spLocks noChangeArrowheads="1"/>
            </p:cNvSpPr>
            <p:nvPr/>
          </p:nvSpPr>
          <p:spPr bwMode="auto">
            <a:xfrm>
              <a:off x="5294313" y="253523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08" name="Rectangle 99"/>
            <p:cNvSpPr>
              <a:spLocks noChangeArrowheads="1"/>
            </p:cNvSpPr>
            <p:nvPr/>
          </p:nvSpPr>
          <p:spPr bwMode="auto">
            <a:xfrm>
              <a:off x="5384800" y="253523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09" name="Rectangle 100"/>
            <p:cNvSpPr>
              <a:spLocks noChangeArrowheads="1"/>
            </p:cNvSpPr>
            <p:nvPr/>
          </p:nvSpPr>
          <p:spPr bwMode="auto">
            <a:xfrm>
              <a:off x="56626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0" name="Rectangle 101"/>
            <p:cNvSpPr>
              <a:spLocks noChangeArrowheads="1"/>
            </p:cNvSpPr>
            <p:nvPr/>
          </p:nvSpPr>
          <p:spPr bwMode="auto">
            <a:xfrm>
              <a:off x="648970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11" name="Rectangle 102"/>
            <p:cNvSpPr>
              <a:spLocks noChangeArrowheads="1"/>
            </p:cNvSpPr>
            <p:nvPr/>
          </p:nvSpPr>
          <p:spPr bwMode="auto">
            <a:xfrm>
              <a:off x="658018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2" name="Rectangle 103"/>
            <p:cNvSpPr>
              <a:spLocks noChangeArrowheads="1"/>
            </p:cNvSpPr>
            <p:nvPr/>
          </p:nvSpPr>
          <p:spPr bwMode="auto">
            <a:xfrm>
              <a:off x="6672263" y="251142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Rectangle 104"/>
            <p:cNvSpPr>
              <a:spLocks noChangeArrowheads="1"/>
            </p:cNvSpPr>
            <p:nvPr/>
          </p:nvSpPr>
          <p:spPr bwMode="auto">
            <a:xfrm>
              <a:off x="6672263" y="2532063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Rectangle 105"/>
            <p:cNvSpPr>
              <a:spLocks noChangeArrowheads="1"/>
            </p:cNvSpPr>
            <p:nvPr/>
          </p:nvSpPr>
          <p:spPr bwMode="auto">
            <a:xfrm>
              <a:off x="7056438" y="2532063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Rectangle 106"/>
            <p:cNvSpPr>
              <a:spLocks noChangeArrowheads="1"/>
            </p:cNvSpPr>
            <p:nvPr/>
          </p:nvSpPr>
          <p:spPr bwMode="auto">
            <a:xfrm>
              <a:off x="6757988" y="2532063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Rectangle 107"/>
            <p:cNvSpPr>
              <a:spLocks noChangeArrowheads="1"/>
            </p:cNvSpPr>
            <p:nvPr/>
          </p:nvSpPr>
          <p:spPr bwMode="auto">
            <a:xfrm>
              <a:off x="6861175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17" name="Rectangle 108"/>
            <p:cNvSpPr>
              <a:spLocks noChangeArrowheads="1"/>
            </p:cNvSpPr>
            <p:nvPr/>
          </p:nvSpPr>
          <p:spPr bwMode="auto">
            <a:xfrm>
              <a:off x="69516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8" name="Rectangle 109"/>
            <p:cNvSpPr>
              <a:spLocks noChangeArrowheads="1"/>
            </p:cNvSpPr>
            <p:nvPr/>
          </p:nvSpPr>
          <p:spPr bwMode="auto">
            <a:xfrm>
              <a:off x="72310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19" name="Rectangle 110"/>
            <p:cNvSpPr>
              <a:spLocks noChangeArrowheads="1"/>
            </p:cNvSpPr>
            <p:nvPr/>
          </p:nvSpPr>
          <p:spPr bwMode="auto">
            <a:xfrm>
              <a:off x="80581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20" name="Rectangle 111"/>
            <p:cNvSpPr>
              <a:spLocks noChangeArrowheads="1"/>
            </p:cNvSpPr>
            <p:nvPr/>
          </p:nvSpPr>
          <p:spPr bwMode="auto">
            <a:xfrm>
              <a:off x="81486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21" name="Rectangle 112"/>
            <p:cNvSpPr>
              <a:spLocks noChangeArrowheads="1"/>
            </p:cNvSpPr>
            <p:nvPr/>
          </p:nvSpPr>
          <p:spPr bwMode="auto">
            <a:xfrm>
              <a:off x="8416925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22" name="Rectangle 113"/>
            <p:cNvSpPr>
              <a:spLocks noChangeArrowheads="1"/>
            </p:cNvSpPr>
            <p:nvPr/>
          </p:nvSpPr>
          <p:spPr bwMode="auto">
            <a:xfrm>
              <a:off x="85074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23" name="Rectangle 114"/>
            <p:cNvSpPr>
              <a:spLocks noChangeArrowheads="1"/>
            </p:cNvSpPr>
            <p:nvPr/>
          </p:nvSpPr>
          <p:spPr bwMode="auto">
            <a:xfrm>
              <a:off x="5097463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Rectangle 115"/>
            <p:cNvSpPr>
              <a:spLocks noChangeArrowheads="1"/>
            </p:cNvSpPr>
            <p:nvPr/>
          </p:nvSpPr>
          <p:spPr bwMode="auto">
            <a:xfrm>
              <a:off x="5105400" y="2503488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Rectangle 116"/>
            <p:cNvSpPr>
              <a:spLocks noChangeArrowheads="1"/>
            </p:cNvSpPr>
            <p:nvPr/>
          </p:nvSpPr>
          <p:spPr bwMode="auto">
            <a:xfrm>
              <a:off x="557053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Rectangle 117"/>
            <p:cNvSpPr>
              <a:spLocks noChangeArrowheads="1"/>
            </p:cNvSpPr>
            <p:nvPr/>
          </p:nvSpPr>
          <p:spPr bwMode="auto">
            <a:xfrm>
              <a:off x="666432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Rectangle 118"/>
            <p:cNvSpPr>
              <a:spLocks noChangeArrowheads="1"/>
            </p:cNvSpPr>
            <p:nvPr/>
          </p:nvSpPr>
          <p:spPr bwMode="auto">
            <a:xfrm>
              <a:off x="6672263" y="2503488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Rectangle 119"/>
            <p:cNvSpPr>
              <a:spLocks noChangeArrowheads="1"/>
            </p:cNvSpPr>
            <p:nvPr/>
          </p:nvSpPr>
          <p:spPr bwMode="auto">
            <a:xfrm>
              <a:off x="71389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Rectangle 120"/>
            <p:cNvSpPr>
              <a:spLocks noChangeArrowheads="1"/>
            </p:cNvSpPr>
            <p:nvPr/>
          </p:nvSpPr>
          <p:spPr bwMode="auto">
            <a:xfrm>
              <a:off x="82311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Rectangle 121"/>
            <p:cNvSpPr>
              <a:spLocks noChangeArrowheads="1"/>
            </p:cNvSpPr>
            <p:nvPr/>
          </p:nvSpPr>
          <p:spPr bwMode="auto">
            <a:xfrm>
              <a:off x="8239125" y="2503488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Rectangle 122"/>
            <p:cNvSpPr>
              <a:spLocks noChangeArrowheads="1"/>
            </p:cNvSpPr>
            <p:nvPr/>
          </p:nvSpPr>
          <p:spPr bwMode="auto">
            <a:xfrm>
              <a:off x="868997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Rectangle 123"/>
            <p:cNvSpPr>
              <a:spLocks noChangeArrowheads="1"/>
            </p:cNvSpPr>
            <p:nvPr/>
          </p:nvSpPr>
          <p:spPr bwMode="auto">
            <a:xfrm>
              <a:off x="5097463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Rectangle 124"/>
            <p:cNvSpPr>
              <a:spLocks noChangeArrowheads="1"/>
            </p:cNvSpPr>
            <p:nvPr/>
          </p:nvSpPr>
          <p:spPr bwMode="auto">
            <a:xfrm>
              <a:off x="557053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Rectangle 125"/>
            <p:cNvSpPr>
              <a:spLocks noChangeArrowheads="1"/>
            </p:cNvSpPr>
            <p:nvPr/>
          </p:nvSpPr>
          <p:spPr bwMode="auto">
            <a:xfrm>
              <a:off x="666432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Rectangle 126"/>
            <p:cNvSpPr>
              <a:spLocks noChangeArrowheads="1"/>
            </p:cNvSpPr>
            <p:nvPr/>
          </p:nvSpPr>
          <p:spPr bwMode="auto">
            <a:xfrm>
              <a:off x="71389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Rectangle 127"/>
            <p:cNvSpPr>
              <a:spLocks noChangeArrowheads="1"/>
            </p:cNvSpPr>
            <p:nvPr/>
          </p:nvSpPr>
          <p:spPr bwMode="auto">
            <a:xfrm>
              <a:off x="82311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Rectangle 128"/>
            <p:cNvSpPr>
              <a:spLocks noChangeArrowheads="1"/>
            </p:cNvSpPr>
            <p:nvPr/>
          </p:nvSpPr>
          <p:spPr bwMode="auto">
            <a:xfrm>
              <a:off x="868997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Rectangle 129"/>
            <p:cNvSpPr>
              <a:spLocks noChangeArrowheads="1"/>
            </p:cNvSpPr>
            <p:nvPr/>
          </p:nvSpPr>
          <p:spPr bwMode="auto">
            <a:xfrm>
              <a:off x="49212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39" name="Rectangle 130"/>
            <p:cNvSpPr>
              <a:spLocks noChangeArrowheads="1"/>
            </p:cNvSpPr>
            <p:nvPr/>
          </p:nvSpPr>
          <p:spPr bwMode="auto">
            <a:xfrm>
              <a:off x="50117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0" name="Rectangle 131"/>
            <p:cNvSpPr>
              <a:spLocks noChangeArrowheads="1"/>
            </p:cNvSpPr>
            <p:nvPr/>
          </p:nvSpPr>
          <p:spPr bwMode="auto">
            <a:xfrm>
              <a:off x="5294313" y="27368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41" name="Rectangle 132"/>
            <p:cNvSpPr>
              <a:spLocks noChangeArrowheads="1"/>
            </p:cNvSpPr>
            <p:nvPr/>
          </p:nvSpPr>
          <p:spPr bwMode="auto">
            <a:xfrm>
              <a:off x="5384800" y="27368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2" name="Rectangle 133"/>
            <p:cNvSpPr>
              <a:spLocks noChangeArrowheads="1"/>
            </p:cNvSpPr>
            <p:nvPr/>
          </p:nvSpPr>
          <p:spPr bwMode="auto">
            <a:xfrm>
              <a:off x="56626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3" name="Rectangle 134"/>
            <p:cNvSpPr>
              <a:spLocks noChangeArrowheads="1"/>
            </p:cNvSpPr>
            <p:nvPr/>
          </p:nvSpPr>
          <p:spPr bwMode="auto">
            <a:xfrm>
              <a:off x="648970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44" name="Rectangle 135"/>
            <p:cNvSpPr>
              <a:spLocks noChangeArrowheads="1"/>
            </p:cNvSpPr>
            <p:nvPr/>
          </p:nvSpPr>
          <p:spPr bwMode="auto">
            <a:xfrm>
              <a:off x="658018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45" name="Rectangle 136"/>
            <p:cNvSpPr>
              <a:spLocks noChangeArrowheads="1"/>
            </p:cNvSpPr>
            <p:nvPr/>
          </p:nvSpPr>
          <p:spPr bwMode="auto">
            <a:xfrm>
              <a:off x="6672263" y="2713038"/>
              <a:ext cx="466725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Rectangle 137"/>
            <p:cNvSpPr>
              <a:spLocks noChangeArrowheads="1"/>
            </p:cNvSpPr>
            <p:nvPr/>
          </p:nvSpPr>
          <p:spPr bwMode="auto">
            <a:xfrm>
              <a:off x="6672263" y="273208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Rectangle 138"/>
            <p:cNvSpPr>
              <a:spLocks noChangeArrowheads="1"/>
            </p:cNvSpPr>
            <p:nvPr/>
          </p:nvSpPr>
          <p:spPr bwMode="auto">
            <a:xfrm>
              <a:off x="7056438" y="2732088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Rectangle 139"/>
            <p:cNvSpPr>
              <a:spLocks noChangeArrowheads="1"/>
            </p:cNvSpPr>
            <p:nvPr/>
          </p:nvSpPr>
          <p:spPr bwMode="auto">
            <a:xfrm>
              <a:off x="6757988" y="2732088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Rectangle 140"/>
            <p:cNvSpPr>
              <a:spLocks noChangeArrowheads="1"/>
            </p:cNvSpPr>
            <p:nvPr/>
          </p:nvSpPr>
          <p:spPr bwMode="auto">
            <a:xfrm>
              <a:off x="6861175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050" name="Rectangle 141"/>
            <p:cNvSpPr>
              <a:spLocks noChangeArrowheads="1"/>
            </p:cNvSpPr>
            <p:nvPr/>
          </p:nvSpPr>
          <p:spPr bwMode="auto">
            <a:xfrm>
              <a:off x="69516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1" name="Rectangle 142"/>
            <p:cNvSpPr>
              <a:spLocks noChangeArrowheads="1"/>
            </p:cNvSpPr>
            <p:nvPr/>
          </p:nvSpPr>
          <p:spPr bwMode="auto">
            <a:xfrm>
              <a:off x="72310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2" name="Rectangle 143"/>
            <p:cNvSpPr>
              <a:spLocks noChangeArrowheads="1"/>
            </p:cNvSpPr>
            <p:nvPr/>
          </p:nvSpPr>
          <p:spPr bwMode="auto">
            <a:xfrm>
              <a:off x="80581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9053" name="Rectangle 144"/>
            <p:cNvSpPr>
              <a:spLocks noChangeArrowheads="1"/>
            </p:cNvSpPr>
            <p:nvPr/>
          </p:nvSpPr>
          <p:spPr bwMode="auto">
            <a:xfrm>
              <a:off x="81486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4" name="Rectangle 145"/>
            <p:cNvSpPr>
              <a:spLocks noChangeArrowheads="1"/>
            </p:cNvSpPr>
            <p:nvPr/>
          </p:nvSpPr>
          <p:spPr bwMode="auto">
            <a:xfrm>
              <a:off x="8416925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055" name="Rectangle 146"/>
            <p:cNvSpPr>
              <a:spLocks noChangeArrowheads="1"/>
            </p:cNvSpPr>
            <p:nvPr/>
          </p:nvSpPr>
          <p:spPr bwMode="auto">
            <a:xfrm>
              <a:off x="85074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56" name="Rectangle 147"/>
            <p:cNvSpPr>
              <a:spLocks noChangeArrowheads="1"/>
            </p:cNvSpPr>
            <p:nvPr/>
          </p:nvSpPr>
          <p:spPr bwMode="auto">
            <a:xfrm>
              <a:off x="5097463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7" name="Rectangle 148"/>
            <p:cNvSpPr>
              <a:spLocks noChangeArrowheads="1"/>
            </p:cNvSpPr>
            <p:nvPr/>
          </p:nvSpPr>
          <p:spPr bwMode="auto">
            <a:xfrm>
              <a:off x="5105400" y="270510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8" name="Rectangle 149"/>
            <p:cNvSpPr>
              <a:spLocks noChangeArrowheads="1"/>
            </p:cNvSpPr>
            <p:nvPr/>
          </p:nvSpPr>
          <p:spPr bwMode="auto">
            <a:xfrm>
              <a:off x="557053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9" name="Rectangle 150"/>
            <p:cNvSpPr>
              <a:spLocks noChangeArrowheads="1"/>
            </p:cNvSpPr>
            <p:nvPr/>
          </p:nvSpPr>
          <p:spPr bwMode="auto">
            <a:xfrm>
              <a:off x="666432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0" name="Rectangle 151"/>
            <p:cNvSpPr>
              <a:spLocks noChangeArrowheads="1"/>
            </p:cNvSpPr>
            <p:nvPr/>
          </p:nvSpPr>
          <p:spPr bwMode="auto">
            <a:xfrm>
              <a:off x="6672263" y="270510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1" name="Rectangle 152"/>
            <p:cNvSpPr>
              <a:spLocks noChangeArrowheads="1"/>
            </p:cNvSpPr>
            <p:nvPr/>
          </p:nvSpPr>
          <p:spPr bwMode="auto">
            <a:xfrm>
              <a:off x="71389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2" name="Rectangle 153"/>
            <p:cNvSpPr>
              <a:spLocks noChangeArrowheads="1"/>
            </p:cNvSpPr>
            <p:nvPr/>
          </p:nvSpPr>
          <p:spPr bwMode="auto">
            <a:xfrm>
              <a:off x="82311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Rectangle 154"/>
            <p:cNvSpPr>
              <a:spLocks noChangeArrowheads="1"/>
            </p:cNvSpPr>
            <p:nvPr/>
          </p:nvSpPr>
          <p:spPr bwMode="auto">
            <a:xfrm>
              <a:off x="8239125" y="270510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4" name="Rectangle 155"/>
            <p:cNvSpPr>
              <a:spLocks noChangeArrowheads="1"/>
            </p:cNvSpPr>
            <p:nvPr/>
          </p:nvSpPr>
          <p:spPr bwMode="auto">
            <a:xfrm>
              <a:off x="868997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5" name="Rectangle 156"/>
            <p:cNvSpPr>
              <a:spLocks noChangeArrowheads="1"/>
            </p:cNvSpPr>
            <p:nvPr/>
          </p:nvSpPr>
          <p:spPr bwMode="auto">
            <a:xfrm>
              <a:off x="5097463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6" name="Rectangle 157"/>
            <p:cNvSpPr>
              <a:spLocks noChangeArrowheads="1"/>
            </p:cNvSpPr>
            <p:nvPr/>
          </p:nvSpPr>
          <p:spPr bwMode="auto">
            <a:xfrm>
              <a:off x="557053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Rectangle 158"/>
            <p:cNvSpPr>
              <a:spLocks noChangeArrowheads="1"/>
            </p:cNvSpPr>
            <p:nvPr/>
          </p:nvSpPr>
          <p:spPr bwMode="auto">
            <a:xfrm>
              <a:off x="666432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8" name="Rectangle 159"/>
            <p:cNvSpPr>
              <a:spLocks noChangeArrowheads="1"/>
            </p:cNvSpPr>
            <p:nvPr/>
          </p:nvSpPr>
          <p:spPr bwMode="auto">
            <a:xfrm>
              <a:off x="71389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9" name="Rectangle 160"/>
            <p:cNvSpPr>
              <a:spLocks noChangeArrowheads="1"/>
            </p:cNvSpPr>
            <p:nvPr/>
          </p:nvSpPr>
          <p:spPr bwMode="auto">
            <a:xfrm>
              <a:off x="82311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0" name="Rectangle 161"/>
            <p:cNvSpPr>
              <a:spLocks noChangeArrowheads="1"/>
            </p:cNvSpPr>
            <p:nvPr/>
          </p:nvSpPr>
          <p:spPr bwMode="auto">
            <a:xfrm>
              <a:off x="868997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1" name="Rectangle 162"/>
            <p:cNvSpPr>
              <a:spLocks noChangeArrowheads="1"/>
            </p:cNvSpPr>
            <p:nvPr/>
          </p:nvSpPr>
          <p:spPr bwMode="auto">
            <a:xfrm>
              <a:off x="49212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72" name="Rectangle 163"/>
            <p:cNvSpPr>
              <a:spLocks noChangeArrowheads="1"/>
            </p:cNvSpPr>
            <p:nvPr/>
          </p:nvSpPr>
          <p:spPr bwMode="auto">
            <a:xfrm>
              <a:off x="50117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3" name="Rectangle 164"/>
            <p:cNvSpPr>
              <a:spLocks noChangeArrowheads="1"/>
            </p:cNvSpPr>
            <p:nvPr/>
          </p:nvSpPr>
          <p:spPr bwMode="auto">
            <a:xfrm>
              <a:off x="5294313" y="293687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74" name="Rectangle 165"/>
            <p:cNvSpPr>
              <a:spLocks noChangeArrowheads="1"/>
            </p:cNvSpPr>
            <p:nvPr/>
          </p:nvSpPr>
          <p:spPr bwMode="auto">
            <a:xfrm>
              <a:off x="53848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5" name="Rectangle 166"/>
            <p:cNvSpPr>
              <a:spLocks noChangeArrowheads="1"/>
            </p:cNvSpPr>
            <p:nvPr/>
          </p:nvSpPr>
          <p:spPr bwMode="auto">
            <a:xfrm>
              <a:off x="566261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6" name="Rectangle 167"/>
            <p:cNvSpPr>
              <a:spLocks noChangeArrowheads="1"/>
            </p:cNvSpPr>
            <p:nvPr/>
          </p:nvSpPr>
          <p:spPr bwMode="auto">
            <a:xfrm>
              <a:off x="648970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77" name="Rectangle 168"/>
            <p:cNvSpPr>
              <a:spLocks noChangeArrowheads="1"/>
            </p:cNvSpPr>
            <p:nvPr/>
          </p:nvSpPr>
          <p:spPr bwMode="auto">
            <a:xfrm>
              <a:off x="658018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78" name="Rectangle 169"/>
            <p:cNvSpPr>
              <a:spLocks noChangeArrowheads="1"/>
            </p:cNvSpPr>
            <p:nvPr/>
          </p:nvSpPr>
          <p:spPr bwMode="auto">
            <a:xfrm>
              <a:off x="6672263" y="291147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9" name="Rectangle 170"/>
            <p:cNvSpPr>
              <a:spLocks noChangeArrowheads="1"/>
            </p:cNvSpPr>
            <p:nvPr/>
          </p:nvSpPr>
          <p:spPr bwMode="auto">
            <a:xfrm>
              <a:off x="6672263" y="2932113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Rectangle 171"/>
            <p:cNvSpPr>
              <a:spLocks noChangeArrowheads="1"/>
            </p:cNvSpPr>
            <p:nvPr/>
          </p:nvSpPr>
          <p:spPr bwMode="auto">
            <a:xfrm>
              <a:off x="7056438" y="2932113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1" name="Rectangle 172"/>
            <p:cNvSpPr>
              <a:spLocks noChangeArrowheads="1"/>
            </p:cNvSpPr>
            <p:nvPr/>
          </p:nvSpPr>
          <p:spPr bwMode="auto">
            <a:xfrm>
              <a:off x="6757988" y="2932113"/>
              <a:ext cx="298450" cy="17462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2" name="Rectangle 173"/>
            <p:cNvSpPr>
              <a:spLocks noChangeArrowheads="1"/>
            </p:cNvSpPr>
            <p:nvPr/>
          </p:nvSpPr>
          <p:spPr bwMode="auto">
            <a:xfrm>
              <a:off x="6816725" y="2936875"/>
              <a:ext cx="1682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24</a:t>
              </a:r>
              <a:endParaRPr lang="en-US"/>
            </a:p>
          </p:txBody>
        </p:sp>
        <p:sp>
          <p:nvSpPr>
            <p:cNvPr id="39083" name="Rectangle 174"/>
            <p:cNvSpPr>
              <a:spLocks noChangeArrowheads="1"/>
            </p:cNvSpPr>
            <p:nvPr/>
          </p:nvSpPr>
          <p:spPr bwMode="auto">
            <a:xfrm>
              <a:off x="69977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4" name="Rectangle 175"/>
            <p:cNvSpPr>
              <a:spLocks noChangeArrowheads="1"/>
            </p:cNvSpPr>
            <p:nvPr/>
          </p:nvSpPr>
          <p:spPr bwMode="auto">
            <a:xfrm>
              <a:off x="723106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5" name="Rectangle 176"/>
            <p:cNvSpPr>
              <a:spLocks noChangeArrowheads="1"/>
            </p:cNvSpPr>
            <p:nvPr/>
          </p:nvSpPr>
          <p:spPr bwMode="auto">
            <a:xfrm>
              <a:off x="80581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86" name="Rectangle 177"/>
            <p:cNvSpPr>
              <a:spLocks noChangeArrowheads="1"/>
            </p:cNvSpPr>
            <p:nvPr/>
          </p:nvSpPr>
          <p:spPr bwMode="auto">
            <a:xfrm>
              <a:off x="81486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7" name="Rectangle 178"/>
            <p:cNvSpPr>
              <a:spLocks noChangeArrowheads="1"/>
            </p:cNvSpPr>
            <p:nvPr/>
          </p:nvSpPr>
          <p:spPr bwMode="auto">
            <a:xfrm>
              <a:off x="8372475" y="2936875"/>
              <a:ext cx="16827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24</a:t>
              </a:r>
              <a:endParaRPr lang="en-US"/>
            </a:p>
          </p:txBody>
        </p:sp>
        <p:sp>
          <p:nvSpPr>
            <p:cNvPr id="39088" name="Rectangle 179"/>
            <p:cNvSpPr>
              <a:spLocks noChangeArrowheads="1"/>
            </p:cNvSpPr>
            <p:nvPr/>
          </p:nvSpPr>
          <p:spPr bwMode="auto">
            <a:xfrm>
              <a:off x="855345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089" name="Rectangle 180"/>
            <p:cNvSpPr>
              <a:spLocks noChangeArrowheads="1"/>
            </p:cNvSpPr>
            <p:nvPr/>
          </p:nvSpPr>
          <p:spPr bwMode="auto">
            <a:xfrm>
              <a:off x="5097463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0" name="Rectangle 181"/>
            <p:cNvSpPr>
              <a:spLocks noChangeArrowheads="1"/>
            </p:cNvSpPr>
            <p:nvPr/>
          </p:nvSpPr>
          <p:spPr bwMode="auto">
            <a:xfrm>
              <a:off x="5105400" y="2905125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1" name="Rectangle 182"/>
            <p:cNvSpPr>
              <a:spLocks noChangeArrowheads="1"/>
            </p:cNvSpPr>
            <p:nvPr/>
          </p:nvSpPr>
          <p:spPr bwMode="auto">
            <a:xfrm>
              <a:off x="557053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2" name="Rectangle 183"/>
            <p:cNvSpPr>
              <a:spLocks noChangeArrowheads="1"/>
            </p:cNvSpPr>
            <p:nvPr/>
          </p:nvSpPr>
          <p:spPr bwMode="auto">
            <a:xfrm>
              <a:off x="666432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3" name="Rectangle 184"/>
            <p:cNvSpPr>
              <a:spLocks noChangeArrowheads="1"/>
            </p:cNvSpPr>
            <p:nvPr/>
          </p:nvSpPr>
          <p:spPr bwMode="auto">
            <a:xfrm>
              <a:off x="6672263" y="2905125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Rectangle 185"/>
            <p:cNvSpPr>
              <a:spLocks noChangeArrowheads="1"/>
            </p:cNvSpPr>
            <p:nvPr/>
          </p:nvSpPr>
          <p:spPr bwMode="auto">
            <a:xfrm>
              <a:off x="71389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5" name="Rectangle 186"/>
            <p:cNvSpPr>
              <a:spLocks noChangeArrowheads="1"/>
            </p:cNvSpPr>
            <p:nvPr/>
          </p:nvSpPr>
          <p:spPr bwMode="auto">
            <a:xfrm>
              <a:off x="82311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6" name="Rectangle 187"/>
            <p:cNvSpPr>
              <a:spLocks noChangeArrowheads="1"/>
            </p:cNvSpPr>
            <p:nvPr/>
          </p:nvSpPr>
          <p:spPr bwMode="auto">
            <a:xfrm>
              <a:off x="8239125" y="2905125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Rectangle 188"/>
            <p:cNvSpPr>
              <a:spLocks noChangeArrowheads="1"/>
            </p:cNvSpPr>
            <p:nvPr/>
          </p:nvSpPr>
          <p:spPr bwMode="auto">
            <a:xfrm>
              <a:off x="868997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8" name="Rectangle 189"/>
            <p:cNvSpPr>
              <a:spLocks noChangeArrowheads="1"/>
            </p:cNvSpPr>
            <p:nvPr/>
          </p:nvSpPr>
          <p:spPr bwMode="auto">
            <a:xfrm>
              <a:off x="5097463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99" name="Rectangle 190"/>
            <p:cNvSpPr>
              <a:spLocks noChangeArrowheads="1"/>
            </p:cNvSpPr>
            <p:nvPr/>
          </p:nvSpPr>
          <p:spPr bwMode="auto">
            <a:xfrm>
              <a:off x="557053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0" name="Rectangle 191"/>
            <p:cNvSpPr>
              <a:spLocks noChangeArrowheads="1"/>
            </p:cNvSpPr>
            <p:nvPr/>
          </p:nvSpPr>
          <p:spPr bwMode="auto">
            <a:xfrm>
              <a:off x="666432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Rectangle 192"/>
            <p:cNvSpPr>
              <a:spLocks noChangeArrowheads="1"/>
            </p:cNvSpPr>
            <p:nvPr/>
          </p:nvSpPr>
          <p:spPr bwMode="auto">
            <a:xfrm>
              <a:off x="71389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2" name="Rectangle 193"/>
            <p:cNvSpPr>
              <a:spLocks noChangeArrowheads="1"/>
            </p:cNvSpPr>
            <p:nvPr/>
          </p:nvSpPr>
          <p:spPr bwMode="auto">
            <a:xfrm>
              <a:off x="82311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3" name="Rectangle 194"/>
            <p:cNvSpPr>
              <a:spLocks noChangeArrowheads="1"/>
            </p:cNvSpPr>
            <p:nvPr/>
          </p:nvSpPr>
          <p:spPr bwMode="auto">
            <a:xfrm>
              <a:off x="868997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4" name="Rectangle 195"/>
            <p:cNvSpPr>
              <a:spLocks noChangeArrowheads="1"/>
            </p:cNvSpPr>
            <p:nvPr/>
          </p:nvSpPr>
          <p:spPr bwMode="auto">
            <a:xfrm>
              <a:off x="49212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05" name="Rectangle 196"/>
            <p:cNvSpPr>
              <a:spLocks noChangeArrowheads="1"/>
            </p:cNvSpPr>
            <p:nvPr/>
          </p:nvSpPr>
          <p:spPr bwMode="auto">
            <a:xfrm>
              <a:off x="50117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6" name="Rectangle 197"/>
            <p:cNvSpPr>
              <a:spLocks noChangeArrowheads="1"/>
            </p:cNvSpPr>
            <p:nvPr/>
          </p:nvSpPr>
          <p:spPr bwMode="auto">
            <a:xfrm>
              <a:off x="5294313" y="313531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07" name="Rectangle 198"/>
            <p:cNvSpPr>
              <a:spLocks noChangeArrowheads="1"/>
            </p:cNvSpPr>
            <p:nvPr/>
          </p:nvSpPr>
          <p:spPr bwMode="auto">
            <a:xfrm>
              <a:off x="53848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8" name="Rectangle 199"/>
            <p:cNvSpPr>
              <a:spLocks noChangeArrowheads="1"/>
            </p:cNvSpPr>
            <p:nvPr/>
          </p:nvSpPr>
          <p:spPr bwMode="auto">
            <a:xfrm>
              <a:off x="566261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09" name="Rectangle 200"/>
            <p:cNvSpPr>
              <a:spLocks noChangeArrowheads="1"/>
            </p:cNvSpPr>
            <p:nvPr/>
          </p:nvSpPr>
          <p:spPr bwMode="auto">
            <a:xfrm>
              <a:off x="648970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10" name="Rectangle 201"/>
            <p:cNvSpPr>
              <a:spLocks noChangeArrowheads="1"/>
            </p:cNvSpPr>
            <p:nvPr/>
          </p:nvSpPr>
          <p:spPr bwMode="auto">
            <a:xfrm>
              <a:off x="658018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1" name="Rectangle 202"/>
            <p:cNvSpPr>
              <a:spLocks noChangeArrowheads="1"/>
            </p:cNvSpPr>
            <p:nvPr/>
          </p:nvSpPr>
          <p:spPr bwMode="auto">
            <a:xfrm>
              <a:off x="6861175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12" name="Rectangle 203"/>
            <p:cNvSpPr>
              <a:spLocks noChangeArrowheads="1"/>
            </p:cNvSpPr>
            <p:nvPr/>
          </p:nvSpPr>
          <p:spPr bwMode="auto">
            <a:xfrm>
              <a:off x="69516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3" name="Rectangle 204"/>
            <p:cNvSpPr>
              <a:spLocks noChangeArrowheads="1"/>
            </p:cNvSpPr>
            <p:nvPr/>
          </p:nvSpPr>
          <p:spPr bwMode="auto">
            <a:xfrm>
              <a:off x="72310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4" name="Rectangle 205"/>
            <p:cNvSpPr>
              <a:spLocks noChangeArrowheads="1"/>
            </p:cNvSpPr>
            <p:nvPr/>
          </p:nvSpPr>
          <p:spPr bwMode="auto">
            <a:xfrm>
              <a:off x="80581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9115" name="Rectangle 206"/>
            <p:cNvSpPr>
              <a:spLocks noChangeArrowheads="1"/>
            </p:cNvSpPr>
            <p:nvPr/>
          </p:nvSpPr>
          <p:spPr bwMode="auto">
            <a:xfrm>
              <a:off x="81486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16" name="Rectangle 207"/>
            <p:cNvSpPr>
              <a:spLocks noChangeArrowheads="1"/>
            </p:cNvSpPr>
            <p:nvPr/>
          </p:nvSpPr>
          <p:spPr bwMode="auto">
            <a:xfrm>
              <a:off x="8239125" y="3113088"/>
              <a:ext cx="450850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7" name="Rectangle 208"/>
            <p:cNvSpPr>
              <a:spLocks noChangeArrowheads="1"/>
            </p:cNvSpPr>
            <p:nvPr/>
          </p:nvSpPr>
          <p:spPr bwMode="auto">
            <a:xfrm>
              <a:off x="8239125" y="3132138"/>
              <a:ext cx="84138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8" name="Rectangle 209"/>
            <p:cNvSpPr>
              <a:spLocks noChangeArrowheads="1"/>
            </p:cNvSpPr>
            <p:nvPr/>
          </p:nvSpPr>
          <p:spPr bwMode="auto">
            <a:xfrm>
              <a:off x="8604250" y="313213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9" name="Rectangle 210"/>
            <p:cNvSpPr>
              <a:spLocks noChangeArrowheads="1"/>
            </p:cNvSpPr>
            <p:nvPr/>
          </p:nvSpPr>
          <p:spPr bwMode="auto">
            <a:xfrm>
              <a:off x="8323263" y="3132138"/>
              <a:ext cx="280987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Rectangle 211"/>
            <p:cNvSpPr>
              <a:spLocks noChangeArrowheads="1"/>
            </p:cNvSpPr>
            <p:nvPr/>
          </p:nvSpPr>
          <p:spPr bwMode="auto">
            <a:xfrm>
              <a:off x="8326438" y="3135313"/>
              <a:ext cx="2524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120</a:t>
              </a:r>
              <a:endParaRPr lang="en-US"/>
            </a:p>
          </p:txBody>
        </p:sp>
        <p:sp>
          <p:nvSpPr>
            <p:cNvPr id="39121" name="Rectangle 212"/>
            <p:cNvSpPr>
              <a:spLocks noChangeArrowheads="1"/>
            </p:cNvSpPr>
            <p:nvPr/>
          </p:nvSpPr>
          <p:spPr bwMode="auto">
            <a:xfrm>
              <a:off x="85979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22" name="Rectangle 213"/>
            <p:cNvSpPr>
              <a:spLocks noChangeArrowheads="1"/>
            </p:cNvSpPr>
            <p:nvPr/>
          </p:nvSpPr>
          <p:spPr bwMode="auto">
            <a:xfrm>
              <a:off x="5097463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3" name="Rectangle 215"/>
            <p:cNvSpPr>
              <a:spLocks noChangeArrowheads="1"/>
            </p:cNvSpPr>
            <p:nvPr/>
          </p:nvSpPr>
          <p:spPr bwMode="auto">
            <a:xfrm>
              <a:off x="5105400" y="3103563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4" name="Rectangle 216"/>
            <p:cNvSpPr>
              <a:spLocks noChangeArrowheads="1"/>
            </p:cNvSpPr>
            <p:nvPr/>
          </p:nvSpPr>
          <p:spPr bwMode="auto">
            <a:xfrm>
              <a:off x="557053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5" name="Rectangle 217"/>
            <p:cNvSpPr>
              <a:spLocks noChangeArrowheads="1"/>
            </p:cNvSpPr>
            <p:nvPr/>
          </p:nvSpPr>
          <p:spPr bwMode="auto">
            <a:xfrm>
              <a:off x="666432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Rectangle 218"/>
            <p:cNvSpPr>
              <a:spLocks noChangeArrowheads="1"/>
            </p:cNvSpPr>
            <p:nvPr/>
          </p:nvSpPr>
          <p:spPr bwMode="auto">
            <a:xfrm>
              <a:off x="6672263" y="3103563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Rectangle 219"/>
            <p:cNvSpPr>
              <a:spLocks noChangeArrowheads="1"/>
            </p:cNvSpPr>
            <p:nvPr/>
          </p:nvSpPr>
          <p:spPr bwMode="auto">
            <a:xfrm>
              <a:off x="71389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Rectangle 220"/>
            <p:cNvSpPr>
              <a:spLocks noChangeArrowheads="1"/>
            </p:cNvSpPr>
            <p:nvPr/>
          </p:nvSpPr>
          <p:spPr bwMode="auto">
            <a:xfrm>
              <a:off x="82311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Rectangle 221"/>
            <p:cNvSpPr>
              <a:spLocks noChangeArrowheads="1"/>
            </p:cNvSpPr>
            <p:nvPr/>
          </p:nvSpPr>
          <p:spPr bwMode="auto">
            <a:xfrm>
              <a:off x="8239125" y="3103563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0" name="Rectangle 222"/>
            <p:cNvSpPr>
              <a:spLocks noChangeArrowheads="1"/>
            </p:cNvSpPr>
            <p:nvPr/>
          </p:nvSpPr>
          <p:spPr bwMode="auto">
            <a:xfrm>
              <a:off x="868997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1" name="Rectangle 223"/>
            <p:cNvSpPr>
              <a:spLocks noChangeArrowheads="1"/>
            </p:cNvSpPr>
            <p:nvPr/>
          </p:nvSpPr>
          <p:spPr bwMode="auto">
            <a:xfrm>
              <a:off x="5097463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Rectangle 224"/>
            <p:cNvSpPr>
              <a:spLocks noChangeArrowheads="1"/>
            </p:cNvSpPr>
            <p:nvPr/>
          </p:nvSpPr>
          <p:spPr bwMode="auto">
            <a:xfrm>
              <a:off x="557053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Rectangle 225"/>
            <p:cNvSpPr>
              <a:spLocks noChangeArrowheads="1"/>
            </p:cNvSpPr>
            <p:nvPr/>
          </p:nvSpPr>
          <p:spPr bwMode="auto">
            <a:xfrm>
              <a:off x="666432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Rectangle 226"/>
            <p:cNvSpPr>
              <a:spLocks noChangeArrowheads="1"/>
            </p:cNvSpPr>
            <p:nvPr/>
          </p:nvSpPr>
          <p:spPr bwMode="auto">
            <a:xfrm>
              <a:off x="71389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5" name="Rectangle 227"/>
            <p:cNvSpPr>
              <a:spLocks noChangeArrowheads="1"/>
            </p:cNvSpPr>
            <p:nvPr/>
          </p:nvSpPr>
          <p:spPr bwMode="auto">
            <a:xfrm>
              <a:off x="82311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6" name="Rectangle 228"/>
            <p:cNvSpPr>
              <a:spLocks noChangeArrowheads="1"/>
            </p:cNvSpPr>
            <p:nvPr/>
          </p:nvSpPr>
          <p:spPr bwMode="auto">
            <a:xfrm>
              <a:off x="868997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37" name="Rectangle 229"/>
            <p:cNvSpPr>
              <a:spLocks noChangeArrowheads="1"/>
            </p:cNvSpPr>
            <p:nvPr/>
          </p:nvSpPr>
          <p:spPr bwMode="auto">
            <a:xfrm>
              <a:off x="49212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38" name="Rectangle 230"/>
            <p:cNvSpPr>
              <a:spLocks noChangeArrowheads="1"/>
            </p:cNvSpPr>
            <p:nvPr/>
          </p:nvSpPr>
          <p:spPr bwMode="auto">
            <a:xfrm>
              <a:off x="50117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39" name="Rectangle 231"/>
            <p:cNvSpPr>
              <a:spLocks noChangeArrowheads="1"/>
            </p:cNvSpPr>
            <p:nvPr/>
          </p:nvSpPr>
          <p:spPr bwMode="auto">
            <a:xfrm>
              <a:off x="5294313" y="333692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40" name="Rectangle 232"/>
            <p:cNvSpPr>
              <a:spLocks noChangeArrowheads="1"/>
            </p:cNvSpPr>
            <p:nvPr/>
          </p:nvSpPr>
          <p:spPr bwMode="auto">
            <a:xfrm>
              <a:off x="5384800" y="333692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1" name="Rectangle 233"/>
            <p:cNvSpPr>
              <a:spLocks noChangeArrowheads="1"/>
            </p:cNvSpPr>
            <p:nvPr/>
          </p:nvSpPr>
          <p:spPr bwMode="auto">
            <a:xfrm>
              <a:off x="56626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2" name="Rectangle 234"/>
            <p:cNvSpPr>
              <a:spLocks noChangeArrowheads="1"/>
            </p:cNvSpPr>
            <p:nvPr/>
          </p:nvSpPr>
          <p:spPr bwMode="auto">
            <a:xfrm>
              <a:off x="648970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43" name="Rectangle 235"/>
            <p:cNvSpPr>
              <a:spLocks noChangeArrowheads="1"/>
            </p:cNvSpPr>
            <p:nvPr/>
          </p:nvSpPr>
          <p:spPr bwMode="auto">
            <a:xfrm>
              <a:off x="658018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4" name="Rectangle 236"/>
            <p:cNvSpPr>
              <a:spLocks noChangeArrowheads="1"/>
            </p:cNvSpPr>
            <p:nvPr/>
          </p:nvSpPr>
          <p:spPr bwMode="auto">
            <a:xfrm>
              <a:off x="686117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45" name="Rectangle 237"/>
            <p:cNvSpPr>
              <a:spLocks noChangeArrowheads="1"/>
            </p:cNvSpPr>
            <p:nvPr/>
          </p:nvSpPr>
          <p:spPr bwMode="auto">
            <a:xfrm>
              <a:off x="69516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6" name="Rectangle 238"/>
            <p:cNvSpPr>
              <a:spLocks noChangeArrowheads="1"/>
            </p:cNvSpPr>
            <p:nvPr/>
          </p:nvSpPr>
          <p:spPr bwMode="auto">
            <a:xfrm>
              <a:off x="72310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7" name="Rectangle 239"/>
            <p:cNvSpPr>
              <a:spLocks noChangeArrowheads="1"/>
            </p:cNvSpPr>
            <p:nvPr/>
          </p:nvSpPr>
          <p:spPr bwMode="auto">
            <a:xfrm>
              <a:off x="80581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148" name="Rectangle 240"/>
            <p:cNvSpPr>
              <a:spLocks noChangeArrowheads="1"/>
            </p:cNvSpPr>
            <p:nvPr/>
          </p:nvSpPr>
          <p:spPr bwMode="auto">
            <a:xfrm>
              <a:off x="81486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49" name="Rectangle 241"/>
            <p:cNvSpPr>
              <a:spLocks noChangeArrowheads="1"/>
            </p:cNvSpPr>
            <p:nvPr/>
          </p:nvSpPr>
          <p:spPr bwMode="auto">
            <a:xfrm>
              <a:off x="841692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50" name="Rectangle 242"/>
            <p:cNvSpPr>
              <a:spLocks noChangeArrowheads="1"/>
            </p:cNvSpPr>
            <p:nvPr/>
          </p:nvSpPr>
          <p:spPr bwMode="auto">
            <a:xfrm>
              <a:off x="85074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51" name="Rectangle 243"/>
            <p:cNvSpPr>
              <a:spLocks noChangeArrowheads="1"/>
            </p:cNvSpPr>
            <p:nvPr/>
          </p:nvSpPr>
          <p:spPr bwMode="auto">
            <a:xfrm>
              <a:off x="5097463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2" name="Rectangle 244"/>
            <p:cNvSpPr>
              <a:spLocks noChangeArrowheads="1"/>
            </p:cNvSpPr>
            <p:nvPr/>
          </p:nvSpPr>
          <p:spPr bwMode="auto">
            <a:xfrm>
              <a:off x="5105400" y="3305175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3" name="Rectangle 245"/>
            <p:cNvSpPr>
              <a:spLocks noChangeArrowheads="1"/>
            </p:cNvSpPr>
            <p:nvPr/>
          </p:nvSpPr>
          <p:spPr bwMode="auto">
            <a:xfrm>
              <a:off x="557053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4" name="Rectangle 246"/>
            <p:cNvSpPr>
              <a:spLocks noChangeArrowheads="1"/>
            </p:cNvSpPr>
            <p:nvPr/>
          </p:nvSpPr>
          <p:spPr bwMode="auto">
            <a:xfrm>
              <a:off x="666432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5" name="Rectangle 247"/>
            <p:cNvSpPr>
              <a:spLocks noChangeArrowheads="1"/>
            </p:cNvSpPr>
            <p:nvPr/>
          </p:nvSpPr>
          <p:spPr bwMode="auto">
            <a:xfrm>
              <a:off x="6672263" y="3305175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6" name="Rectangle 248"/>
            <p:cNvSpPr>
              <a:spLocks noChangeArrowheads="1"/>
            </p:cNvSpPr>
            <p:nvPr/>
          </p:nvSpPr>
          <p:spPr bwMode="auto">
            <a:xfrm>
              <a:off x="71389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7" name="Rectangle 249"/>
            <p:cNvSpPr>
              <a:spLocks noChangeArrowheads="1"/>
            </p:cNvSpPr>
            <p:nvPr/>
          </p:nvSpPr>
          <p:spPr bwMode="auto">
            <a:xfrm>
              <a:off x="82311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8" name="Rectangle 250"/>
            <p:cNvSpPr>
              <a:spLocks noChangeArrowheads="1"/>
            </p:cNvSpPr>
            <p:nvPr/>
          </p:nvSpPr>
          <p:spPr bwMode="auto">
            <a:xfrm>
              <a:off x="8239125" y="3305175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59" name="Rectangle 251"/>
            <p:cNvSpPr>
              <a:spLocks noChangeArrowheads="1"/>
            </p:cNvSpPr>
            <p:nvPr/>
          </p:nvSpPr>
          <p:spPr bwMode="auto">
            <a:xfrm>
              <a:off x="868997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0" name="Rectangle 252"/>
            <p:cNvSpPr>
              <a:spLocks noChangeArrowheads="1"/>
            </p:cNvSpPr>
            <p:nvPr/>
          </p:nvSpPr>
          <p:spPr bwMode="auto">
            <a:xfrm>
              <a:off x="5097463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1" name="Rectangle 253"/>
            <p:cNvSpPr>
              <a:spLocks noChangeArrowheads="1"/>
            </p:cNvSpPr>
            <p:nvPr/>
          </p:nvSpPr>
          <p:spPr bwMode="auto">
            <a:xfrm>
              <a:off x="557053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2" name="Rectangle 254"/>
            <p:cNvSpPr>
              <a:spLocks noChangeArrowheads="1"/>
            </p:cNvSpPr>
            <p:nvPr/>
          </p:nvSpPr>
          <p:spPr bwMode="auto">
            <a:xfrm>
              <a:off x="666432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3" name="Rectangle 255"/>
            <p:cNvSpPr>
              <a:spLocks noChangeArrowheads="1"/>
            </p:cNvSpPr>
            <p:nvPr/>
          </p:nvSpPr>
          <p:spPr bwMode="auto">
            <a:xfrm>
              <a:off x="71389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4" name="Rectangle 256"/>
            <p:cNvSpPr>
              <a:spLocks noChangeArrowheads="1"/>
            </p:cNvSpPr>
            <p:nvPr/>
          </p:nvSpPr>
          <p:spPr bwMode="auto">
            <a:xfrm>
              <a:off x="82311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5" name="Rectangle 257"/>
            <p:cNvSpPr>
              <a:spLocks noChangeArrowheads="1"/>
            </p:cNvSpPr>
            <p:nvPr/>
          </p:nvSpPr>
          <p:spPr bwMode="auto">
            <a:xfrm>
              <a:off x="868997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66" name="Rectangle 258"/>
            <p:cNvSpPr>
              <a:spLocks noChangeArrowheads="1"/>
            </p:cNvSpPr>
            <p:nvPr/>
          </p:nvSpPr>
          <p:spPr bwMode="auto">
            <a:xfrm>
              <a:off x="49212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67" name="Rectangle 259"/>
            <p:cNvSpPr>
              <a:spLocks noChangeArrowheads="1"/>
            </p:cNvSpPr>
            <p:nvPr/>
          </p:nvSpPr>
          <p:spPr bwMode="auto">
            <a:xfrm>
              <a:off x="50117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68" name="Rectangle 260"/>
            <p:cNvSpPr>
              <a:spLocks noChangeArrowheads="1"/>
            </p:cNvSpPr>
            <p:nvPr/>
          </p:nvSpPr>
          <p:spPr bwMode="auto">
            <a:xfrm>
              <a:off x="5294313" y="35369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69" name="Rectangle 261"/>
            <p:cNvSpPr>
              <a:spLocks noChangeArrowheads="1"/>
            </p:cNvSpPr>
            <p:nvPr/>
          </p:nvSpPr>
          <p:spPr bwMode="auto">
            <a:xfrm>
              <a:off x="5384800" y="35369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0" name="Rectangle 262"/>
            <p:cNvSpPr>
              <a:spLocks noChangeArrowheads="1"/>
            </p:cNvSpPr>
            <p:nvPr/>
          </p:nvSpPr>
          <p:spPr bwMode="auto">
            <a:xfrm>
              <a:off x="56626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1" name="Rectangle 263"/>
            <p:cNvSpPr>
              <a:spLocks noChangeArrowheads="1"/>
            </p:cNvSpPr>
            <p:nvPr/>
          </p:nvSpPr>
          <p:spPr bwMode="auto">
            <a:xfrm>
              <a:off x="648970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72" name="Rectangle 264"/>
            <p:cNvSpPr>
              <a:spLocks noChangeArrowheads="1"/>
            </p:cNvSpPr>
            <p:nvPr/>
          </p:nvSpPr>
          <p:spPr bwMode="auto">
            <a:xfrm>
              <a:off x="658018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3" name="Rectangle 265"/>
            <p:cNvSpPr>
              <a:spLocks noChangeArrowheads="1"/>
            </p:cNvSpPr>
            <p:nvPr/>
          </p:nvSpPr>
          <p:spPr bwMode="auto">
            <a:xfrm>
              <a:off x="686117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74" name="Rectangle 266"/>
            <p:cNvSpPr>
              <a:spLocks noChangeArrowheads="1"/>
            </p:cNvSpPr>
            <p:nvPr/>
          </p:nvSpPr>
          <p:spPr bwMode="auto">
            <a:xfrm>
              <a:off x="69516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5" name="Rectangle 267"/>
            <p:cNvSpPr>
              <a:spLocks noChangeArrowheads="1"/>
            </p:cNvSpPr>
            <p:nvPr/>
          </p:nvSpPr>
          <p:spPr bwMode="auto">
            <a:xfrm>
              <a:off x="72310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6" name="Rectangle 268"/>
            <p:cNvSpPr>
              <a:spLocks noChangeArrowheads="1"/>
            </p:cNvSpPr>
            <p:nvPr/>
          </p:nvSpPr>
          <p:spPr bwMode="auto">
            <a:xfrm>
              <a:off x="80581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9177" name="Rectangle 269"/>
            <p:cNvSpPr>
              <a:spLocks noChangeArrowheads="1"/>
            </p:cNvSpPr>
            <p:nvPr/>
          </p:nvSpPr>
          <p:spPr bwMode="auto">
            <a:xfrm>
              <a:off x="81486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78" name="Rectangle 270"/>
            <p:cNvSpPr>
              <a:spLocks noChangeArrowheads="1"/>
            </p:cNvSpPr>
            <p:nvPr/>
          </p:nvSpPr>
          <p:spPr bwMode="auto">
            <a:xfrm>
              <a:off x="841692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79" name="Rectangle 271"/>
            <p:cNvSpPr>
              <a:spLocks noChangeArrowheads="1"/>
            </p:cNvSpPr>
            <p:nvPr/>
          </p:nvSpPr>
          <p:spPr bwMode="auto">
            <a:xfrm>
              <a:off x="85074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80" name="Rectangle 272"/>
            <p:cNvSpPr>
              <a:spLocks noChangeArrowheads="1"/>
            </p:cNvSpPr>
            <p:nvPr/>
          </p:nvSpPr>
          <p:spPr bwMode="auto">
            <a:xfrm>
              <a:off x="5097463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1" name="Rectangle 273"/>
            <p:cNvSpPr>
              <a:spLocks noChangeArrowheads="1"/>
            </p:cNvSpPr>
            <p:nvPr/>
          </p:nvSpPr>
          <p:spPr bwMode="auto">
            <a:xfrm>
              <a:off x="5105400" y="350520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2" name="Rectangle 274"/>
            <p:cNvSpPr>
              <a:spLocks noChangeArrowheads="1"/>
            </p:cNvSpPr>
            <p:nvPr/>
          </p:nvSpPr>
          <p:spPr bwMode="auto">
            <a:xfrm>
              <a:off x="557053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3" name="Rectangle 275"/>
            <p:cNvSpPr>
              <a:spLocks noChangeArrowheads="1"/>
            </p:cNvSpPr>
            <p:nvPr/>
          </p:nvSpPr>
          <p:spPr bwMode="auto">
            <a:xfrm>
              <a:off x="666432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Rectangle 276"/>
            <p:cNvSpPr>
              <a:spLocks noChangeArrowheads="1"/>
            </p:cNvSpPr>
            <p:nvPr/>
          </p:nvSpPr>
          <p:spPr bwMode="auto">
            <a:xfrm>
              <a:off x="6672263" y="350520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Rectangle 277"/>
            <p:cNvSpPr>
              <a:spLocks noChangeArrowheads="1"/>
            </p:cNvSpPr>
            <p:nvPr/>
          </p:nvSpPr>
          <p:spPr bwMode="auto">
            <a:xfrm>
              <a:off x="71389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Rectangle 278"/>
            <p:cNvSpPr>
              <a:spLocks noChangeArrowheads="1"/>
            </p:cNvSpPr>
            <p:nvPr/>
          </p:nvSpPr>
          <p:spPr bwMode="auto">
            <a:xfrm>
              <a:off x="82311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7" name="Rectangle 279"/>
            <p:cNvSpPr>
              <a:spLocks noChangeArrowheads="1"/>
            </p:cNvSpPr>
            <p:nvPr/>
          </p:nvSpPr>
          <p:spPr bwMode="auto">
            <a:xfrm>
              <a:off x="8239125" y="350520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Rectangle 280"/>
            <p:cNvSpPr>
              <a:spLocks noChangeArrowheads="1"/>
            </p:cNvSpPr>
            <p:nvPr/>
          </p:nvSpPr>
          <p:spPr bwMode="auto">
            <a:xfrm>
              <a:off x="868997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9" name="Rectangle 281"/>
            <p:cNvSpPr>
              <a:spLocks noChangeArrowheads="1"/>
            </p:cNvSpPr>
            <p:nvPr/>
          </p:nvSpPr>
          <p:spPr bwMode="auto">
            <a:xfrm>
              <a:off x="5097463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Rectangle 282"/>
            <p:cNvSpPr>
              <a:spLocks noChangeArrowheads="1"/>
            </p:cNvSpPr>
            <p:nvPr/>
          </p:nvSpPr>
          <p:spPr bwMode="auto">
            <a:xfrm>
              <a:off x="557053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Rectangle 283"/>
            <p:cNvSpPr>
              <a:spLocks noChangeArrowheads="1"/>
            </p:cNvSpPr>
            <p:nvPr/>
          </p:nvSpPr>
          <p:spPr bwMode="auto">
            <a:xfrm>
              <a:off x="666432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2" name="Rectangle 284"/>
            <p:cNvSpPr>
              <a:spLocks noChangeArrowheads="1"/>
            </p:cNvSpPr>
            <p:nvPr/>
          </p:nvSpPr>
          <p:spPr bwMode="auto">
            <a:xfrm>
              <a:off x="71389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Rectangle 285"/>
            <p:cNvSpPr>
              <a:spLocks noChangeArrowheads="1"/>
            </p:cNvSpPr>
            <p:nvPr/>
          </p:nvSpPr>
          <p:spPr bwMode="auto">
            <a:xfrm>
              <a:off x="82311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Rectangle 286"/>
            <p:cNvSpPr>
              <a:spLocks noChangeArrowheads="1"/>
            </p:cNvSpPr>
            <p:nvPr/>
          </p:nvSpPr>
          <p:spPr bwMode="auto">
            <a:xfrm>
              <a:off x="868997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95" name="Rectangle 287"/>
            <p:cNvSpPr>
              <a:spLocks noChangeArrowheads="1"/>
            </p:cNvSpPr>
            <p:nvPr/>
          </p:nvSpPr>
          <p:spPr bwMode="auto">
            <a:xfrm>
              <a:off x="49212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196" name="Rectangle 288"/>
            <p:cNvSpPr>
              <a:spLocks noChangeArrowheads="1"/>
            </p:cNvSpPr>
            <p:nvPr/>
          </p:nvSpPr>
          <p:spPr bwMode="auto">
            <a:xfrm>
              <a:off x="50117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97" name="Rectangle 289"/>
            <p:cNvSpPr>
              <a:spLocks noChangeArrowheads="1"/>
            </p:cNvSpPr>
            <p:nvPr/>
          </p:nvSpPr>
          <p:spPr bwMode="auto">
            <a:xfrm>
              <a:off x="5294313" y="373856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198" name="Rectangle 290"/>
            <p:cNvSpPr>
              <a:spLocks noChangeArrowheads="1"/>
            </p:cNvSpPr>
            <p:nvPr/>
          </p:nvSpPr>
          <p:spPr bwMode="auto">
            <a:xfrm>
              <a:off x="5384800" y="373856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199" name="Rectangle 291"/>
            <p:cNvSpPr>
              <a:spLocks noChangeArrowheads="1"/>
            </p:cNvSpPr>
            <p:nvPr/>
          </p:nvSpPr>
          <p:spPr bwMode="auto">
            <a:xfrm>
              <a:off x="56626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0" name="Rectangle 292"/>
            <p:cNvSpPr>
              <a:spLocks noChangeArrowheads="1"/>
            </p:cNvSpPr>
            <p:nvPr/>
          </p:nvSpPr>
          <p:spPr bwMode="auto">
            <a:xfrm>
              <a:off x="648970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201" name="Rectangle 293"/>
            <p:cNvSpPr>
              <a:spLocks noChangeArrowheads="1"/>
            </p:cNvSpPr>
            <p:nvPr/>
          </p:nvSpPr>
          <p:spPr bwMode="auto">
            <a:xfrm>
              <a:off x="658018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2" name="Rectangle 294"/>
            <p:cNvSpPr>
              <a:spLocks noChangeArrowheads="1"/>
            </p:cNvSpPr>
            <p:nvPr/>
          </p:nvSpPr>
          <p:spPr bwMode="auto">
            <a:xfrm>
              <a:off x="686117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203" name="Rectangle 295"/>
            <p:cNvSpPr>
              <a:spLocks noChangeArrowheads="1"/>
            </p:cNvSpPr>
            <p:nvPr/>
          </p:nvSpPr>
          <p:spPr bwMode="auto">
            <a:xfrm>
              <a:off x="69516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4" name="Rectangle 296"/>
            <p:cNvSpPr>
              <a:spLocks noChangeArrowheads="1"/>
            </p:cNvSpPr>
            <p:nvPr/>
          </p:nvSpPr>
          <p:spPr bwMode="auto">
            <a:xfrm>
              <a:off x="72310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5" name="Rectangle 297"/>
            <p:cNvSpPr>
              <a:spLocks noChangeArrowheads="1"/>
            </p:cNvSpPr>
            <p:nvPr/>
          </p:nvSpPr>
          <p:spPr bwMode="auto">
            <a:xfrm>
              <a:off x="80581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206" name="Rectangle 298"/>
            <p:cNvSpPr>
              <a:spLocks noChangeArrowheads="1"/>
            </p:cNvSpPr>
            <p:nvPr/>
          </p:nvSpPr>
          <p:spPr bwMode="auto">
            <a:xfrm>
              <a:off x="81486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7" name="Rectangle 299"/>
            <p:cNvSpPr>
              <a:spLocks noChangeArrowheads="1"/>
            </p:cNvSpPr>
            <p:nvPr/>
          </p:nvSpPr>
          <p:spPr bwMode="auto">
            <a:xfrm>
              <a:off x="841692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208" name="Rectangle 300"/>
            <p:cNvSpPr>
              <a:spLocks noChangeArrowheads="1"/>
            </p:cNvSpPr>
            <p:nvPr/>
          </p:nvSpPr>
          <p:spPr bwMode="auto">
            <a:xfrm>
              <a:off x="85074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09" name="Rectangle 301"/>
            <p:cNvSpPr>
              <a:spLocks noChangeArrowheads="1"/>
            </p:cNvSpPr>
            <p:nvPr/>
          </p:nvSpPr>
          <p:spPr bwMode="auto">
            <a:xfrm>
              <a:off x="5097463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0" name="Rectangle 302"/>
            <p:cNvSpPr>
              <a:spLocks noChangeArrowheads="1"/>
            </p:cNvSpPr>
            <p:nvPr/>
          </p:nvSpPr>
          <p:spPr bwMode="auto">
            <a:xfrm>
              <a:off x="5105400" y="370681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1" name="Rectangle 303"/>
            <p:cNvSpPr>
              <a:spLocks noChangeArrowheads="1"/>
            </p:cNvSpPr>
            <p:nvPr/>
          </p:nvSpPr>
          <p:spPr bwMode="auto">
            <a:xfrm>
              <a:off x="557053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2" name="Rectangle 304"/>
            <p:cNvSpPr>
              <a:spLocks noChangeArrowheads="1"/>
            </p:cNvSpPr>
            <p:nvPr/>
          </p:nvSpPr>
          <p:spPr bwMode="auto">
            <a:xfrm>
              <a:off x="666432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3" name="Rectangle 305"/>
            <p:cNvSpPr>
              <a:spLocks noChangeArrowheads="1"/>
            </p:cNvSpPr>
            <p:nvPr/>
          </p:nvSpPr>
          <p:spPr bwMode="auto">
            <a:xfrm>
              <a:off x="6672263" y="370681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4" name="Rectangle 306"/>
            <p:cNvSpPr>
              <a:spLocks noChangeArrowheads="1"/>
            </p:cNvSpPr>
            <p:nvPr/>
          </p:nvSpPr>
          <p:spPr bwMode="auto">
            <a:xfrm>
              <a:off x="71389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5" name="Rectangle 307"/>
            <p:cNvSpPr>
              <a:spLocks noChangeArrowheads="1"/>
            </p:cNvSpPr>
            <p:nvPr/>
          </p:nvSpPr>
          <p:spPr bwMode="auto">
            <a:xfrm>
              <a:off x="82311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6" name="Rectangle 308"/>
            <p:cNvSpPr>
              <a:spLocks noChangeArrowheads="1"/>
            </p:cNvSpPr>
            <p:nvPr/>
          </p:nvSpPr>
          <p:spPr bwMode="auto">
            <a:xfrm>
              <a:off x="8239125" y="370681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7" name="Rectangle 309"/>
            <p:cNvSpPr>
              <a:spLocks noChangeArrowheads="1"/>
            </p:cNvSpPr>
            <p:nvPr/>
          </p:nvSpPr>
          <p:spPr bwMode="auto">
            <a:xfrm>
              <a:off x="868997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8" name="Rectangle 310"/>
            <p:cNvSpPr>
              <a:spLocks noChangeArrowheads="1"/>
            </p:cNvSpPr>
            <p:nvPr/>
          </p:nvSpPr>
          <p:spPr bwMode="auto">
            <a:xfrm>
              <a:off x="5097463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9" name="Rectangle 311"/>
            <p:cNvSpPr>
              <a:spLocks noChangeArrowheads="1"/>
            </p:cNvSpPr>
            <p:nvPr/>
          </p:nvSpPr>
          <p:spPr bwMode="auto">
            <a:xfrm>
              <a:off x="557053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" name="Rectangle 312"/>
            <p:cNvSpPr>
              <a:spLocks noChangeArrowheads="1"/>
            </p:cNvSpPr>
            <p:nvPr/>
          </p:nvSpPr>
          <p:spPr bwMode="auto">
            <a:xfrm>
              <a:off x="666432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1" name="Rectangle 313"/>
            <p:cNvSpPr>
              <a:spLocks noChangeArrowheads="1"/>
            </p:cNvSpPr>
            <p:nvPr/>
          </p:nvSpPr>
          <p:spPr bwMode="auto">
            <a:xfrm>
              <a:off x="71389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2" name="Rectangle 314"/>
            <p:cNvSpPr>
              <a:spLocks noChangeArrowheads="1"/>
            </p:cNvSpPr>
            <p:nvPr/>
          </p:nvSpPr>
          <p:spPr bwMode="auto">
            <a:xfrm>
              <a:off x="82311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3" name="Rectangle 315"/>
            <p:cNvSpPr>
              <a:spLocks noChangeArrowheads="1"/>
            </p:cNvSpPr>
            <p:nvPr/>
          </p:nvSpPr>
          <p:spPr bwMode="auto">
            <a:xfrm>
              <a:off x="868997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4" name="Rectangle 316"/>
            <p:cNvSpPr>
              <a:spLocks noChangeArrowheads="1"/>
            </p:cNvSpPr>
            <p:nvPr/>
          </p:nvSpPr>
          <p:spPr bwMode="auto">
            <a:xfrm>
              <a:off x="49657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25" name="Rectangle 317"/>
            <p:cNvSpPr>
              <a:spLocks noChangeArrowheads="1"/>
            </p:cNvSpPr>
            <p:nvPr/>
          </p:nvSpPr>
          <p:spPr bwMode="auto">
            <a:xfrm>
              <a:off x="5011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6" name="Rectangle 318"/>
            <p:cNvSpPr>
              <a:spLocks noChangeArrowheads="1"/>
            </p:cNvSpPr>
            <p:nvPr/>
          </p:nvSpPr>
          <p:spPr bwMode="auto">
            <a:xfrm>
              <a:off x="53149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27" name="Rectangle 319"/>
            <p:cNvSpPr>
              <a:spLocks noChangeArrowheads="1"/>
            </p:cNvSpPr>
            <p:nvPr/>
          </p:nvSpPr>
          <p:spPr bwMode="auto">
            <a:xfrm>
              <a:off x="53609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8" name="Rectangle 320"/>
            <p:cNvSpPr>
              <a:spLocks noChangeArrowheads="1"/>
            </p:cNvSpPr>
            <p:nvPr/>
          </p:nvSpPr>
          <p:spPr bwMode="auto">
            <a:xfrm>
              <a:off x="566261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29" name="Rectangle 321"/>
            <p:cNvSpPr>
              <a:spLocks noChangeArrowheads="1"/>
            </p:cNvSpPr>
            <p:nvPr/>
          </p:nvSpPr>
          <p:spPr bwMode="auto">
            <a:xfrm>
              <a:off x="6535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0" name="Rectangle 322"/>
            <p:cNvSpPr>
              <a:spLocks noChangeArrowheads="1"/>
            </p:cNvSpPr>
            <p:nvPr/>
          </p:nvSpPr>
          <p:spPr bwMode="auto">
            <a:xfrm>
              <a:off x="65801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1" name="Rectangle 323"/>
            <p:cNvSpPr>
              <a:spLocks noChangeArrowheads="1"/>
            </p:cNvSpPr>
            <p:nvPr/>
          </p:nvSpPr>
          <p:spPr bwMode="auto">
            <a:xfrm>
              <a:off x="68834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2" name="Rectangle 324"/>
            <p:cNvSpPr>
              <a:spLocks noChangeArrowheads="1"/>
            </p:cNvSpPr>
            <p:nvPr/>
          </p:nvSpPr>
          <p:spPr bwMode="auto">
            <a:xfrm>
              <a:off x="69278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3" name="Rectangle 325"/>
            <p:cNvSpPr>
              <a:spLocks noChangeArrowheads="1"/>
            </p:cNvSpPr>
            <p:nvPr/>
          </p:nvSpPr>
          <p:spPr bwMode="auto">
            <a:xfrm>
              <a:off x="723106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4" name="Rectangle 326"/>
            <p:cNvSpPr>
              <a:spLocks noChangeArrowheads="1"/>
            </p:cNvSpPr>
            <p:nvPr/>
          </p:nvSpPr>
          <p:spPr bwMode="auto">
            <a:xfrm>
              <a:off x="81026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5" name="Rectangle 327"/>
            <p:cNvSpPr>
              <a:spLocks noChangeArrowheads="1"/>
            </p:cNvSpPr>
            <p:nvPr/>
          </p:nvSpPr>
          <p:spPr bwMode="auto">
            <a:xfrm>
              <a:off x="81486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6" name="Rectangle 328"/>
            <p:cNvSpPr>
              <a:spLocks noChangeArrowheads="1"/>
            </p:cNvSpPr>
            <p:nvPr/>
          </p:nvSpPr>
          <p:spPr bwMode="auto">
            <a:xfrm>
              <a:off x="8440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9237" name="Rectangle 329"/>
            <p:cNvSpPr>
              <a:spLocks noChangeArrowheads="1"/>
            </p:cNvSpPr>
            <p:nvPr/>
          </p:nvSpPr>
          <p:spPr bwMode="auto">
            <a:xfrm>
              <a:off x="8486775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238" name="Rectangle 330"/>
            <p:cNvSpPr>
              <a:spLocks noChangeArrowheads="1"/>
            </p:cNvSpPr>
            <p:nvPr/>
          </p:nvSpPr>
          <p:spPr bwMode="auto">
            <a:xfrm>
              <a:off x="5097463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39" name="Rectangle 331"/>
            <p:cNvSpPr>
              <a:spLocks noChangeArrowheads="1"/>
            </p:cNvSpPr>
            <p:nvPr/>
          </p:nvSpPr>
          <p:spPr bwMode="auto">
            <a:xfrm>
              <a:off x="5105400" y="390525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0" name="Rectangle 332"/>
            <p:cNvSpPr>
              <a:spLocks noChangeArrowheads="1"/>
            </p:cNvSpPr>
            <p:nvPr/>
          </p:nvSpPr>
          <p:spPr bwMode="auto">
            <a:xfrm>
              <a:off x="557053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1" name="Rectangle 333"/>
            <p:cNvSpPr>
              <a:spLocks noChangeArrowheads="1"/>
            </p:cNvSpPr>
            <p:nvPr/>
          </p:nvSpPr>
          <p:spPr bwMode="auto">
            <a:xfrm>
              <a:off x="666432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2" name="Rectangle 334"/>
            <p:cNvSpPr>
              <a:spLocks noChangeArrowheads="1"/>
            </p:cNvSpPr>
            <p:nvPr/>
          </p:nvSpPr>
          <p:spPr bwMode="auto">
            <a:xfrm>
              <a:off x="6672263" y="390525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3" name="Rectangle 335"/>
            <p:cNvSpPr>
              <a:spLocks noChangeArrowheads="1"/>
            </p:cNvSpPr>
            <p:nvPr/>
          </p:nvSpPr>
          <p:spPr bwMode="auto">
            <a:xfrm>
              <a:off x="71389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4" name="Rectangle 336"/>
            <p:cNvSpPr>
              <a:spLocks noChangeArrowheads="1"/>
            </p:cNvSpPr>
            <p:nvPr/>
          </p:nvSpPr>
          <p:spPr bwMode="auto">
            <a:xfrm>
              <a:off x="82311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5" name="Rectangle 337"/>
            <p:cNvSpPr>
              <a:spLocks noChangeArrowheads="1"/>
            </p:cNvSpPr>
            <p:nvPr/>
          </p:nvSpPr>
          <p:spPr bwMode="auto">
            <a:xfrm>
              <a:off x="8239125" y="390525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6" name="Rectangle 338"/>
            <p:cNvSpPr>
              <a:spLocks noChangeArrowheads="1"/>
            </p:cNvSpPr>
            <p:nvPr/>
          </p:nvSpPr>
          <p:spPr bwMode="auto">
            <a:xfrm>
              <a:off x="868997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7" name="Rectangle 339"/>
            <p:cNvSpPr>
              <a:spLocks noChangeArrowheads="1"/>
            </p:cNvSpPr>
            <p:nvPr/>
          </p:nvSpPr>
          <p:spPr bwMode="auto">
            <a:xfrm>
              <a:off x="5097463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8" name="Rectangle 340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49" name="Rectangle 341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0" name="Rectangle 342"/>
            <p:cNvSpPr>
              <a:spLocks noChangeArrowheads="1"/>
            </p:cNvSpPr>
            <p:nvPr/>
          </p:nvSpPr>
          <p:spPr bwMode="auto">
            <a:xfrm>
              <a:off x="5105400" y="410686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1" name="Rectangle 343"/>
            <p:cNvSpPr>
              <a:spLocks noChangeArrowheads="1"/>
            </p:cNvSpPr>
            <p:nvPr/>
          </p:nvSpPr>
          <p:spPr bwMode="auto">
            <a:xfrm>
              <a:off x="557053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2" name="Rectangle 344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3" name="Rectangle 345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4" name="Rectangle 346"/>
            <p:cNvSpPr>
              <a:spLocks noChangeArrowheads="1"/>
            </p:cNvSpPr>
            <p:nvPr/>
          </p:nvSpPr>
          <p:spPr bwMode="auto">
            <a:xfrm>
              <a:off x="666432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5" name="Rectangle 347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6" name="Rectangle 348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7" name="Rectangle 349"/>
            <p:cNvSpPr>
              <a:spLocks noChangeArrowheads="1"/>
            </p:cNvSpPr>
            <p:nvPr/>
          </p:nvSpPr>
          <p:spPr bwMode="auto">
            <a:xfrm>
              <a:off x="6672263" y="410686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8" name="Rectangle 350"/>
            <p:cNvSpPr>
              <a:spLocks noChangeArrowheads="1"/>
            </p:cNvSpPr>
            <p:nvPr/>
          </p:nvSpPr>
          <p:spPr bwMode="auto">
            <a:xfrm>
              <a:off x="71389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59" name="Rectangle 351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0" name="Rectangle 352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1" name="Rectangle 353"/>
            <p:cNvSpPr>
              <a:spLocks noChangeArrowheads="1"/>
            </p:cNvSpPr>
            <p:nvPr/>
          </p:nvSpPr>
          <p:spPr bwMode="auto">
            <a:xfrm>
              <a:off x="82311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2" name="Rectangle 354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3" name="Rectangle 355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4" name="Rectangle 356"/>
            <p:cNvSpPr>
              <a:spLocks noChangeArrowheads="1"/>
            </p:cNvSpPr>
            <p:nvPr/>
          </p:nvSpPr>
          <p:spPr bwMode="auto">
            <a:xfrm>
              <a:off x="8239125" y="410686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5" name="Rectangle 357"/>
            <p:cNvSpPr>
              <a:spLocks noChangeArrowheads="1"/>
            </p:cNvSpPr>
            <p:nvPr/>
          </p:nvSpPr>
          <p:spPr bwMode="auto">
            <a:xfrm>
              <a:off x="868997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6" name="Rectangle 358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67" name="Rectangle 359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268" name="Rectangle 360"/>
          <p:cNvSpPr>
            <a:spLocks noChangeArrowheads="1"/>
          </p:cNvSpPr>
          <p:nvPr/>
        </p:nvSpPr>
        <p:spPr bwMode="auto">
          <a:xfrm>
            <a:off x="2881313" y="4114800"/>
            <a:ext cx="44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076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Tracing a Recursive Method</a:t>
            </a:r>
          </a:p>
        </p:txBody>
      </p:sp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67" y="1059015"/>
            <a:ext cx="5293447" cy="5104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4371" y="2197289"/>
            <a:ext cx="4577746" cy="25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245746" y="1687413"/>
            <a:ext cx="4238625" cy="4113312"/>
            <a:chOff x="4619625" y="1517650"/>
            <a:chExt cx="4238625" cy="366770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819650" y="4094163"/>
              <a:ext cx="9715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33CC"/>
                  </a:solidFill>
                </a:rPr>
                <a:t>Intialized State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202762" y="4111625"/>
              <a:ext cx="13647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rgbClr val="0033CC"/>
                  </a:solidFill>
                </a:rPr>
                <a:t>After Fib(4) Is Calculated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905500" y="1517650"/>
              <a:ext cx="26447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lang="en-US"/>
                <a:t>The Array </a:t>
              </a:r>
              <a:r>
                <a:rPr lang="en-US" b="1">
                  <a:latin typeface="Courier New" pitchFamily="49" charset="0"/>
                </a:rPr>
                <a:t>value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038725" y="4600575"/>
              <a:ext cx="38195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Subsequent calculation of 1, 2, 3, 4, 5, or 6 do not require recursive invocations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19625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117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895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66261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8966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5801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75798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2310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758113" y="1933575"/>
              <a:ext cx="36195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index</a:t>
              </a:r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8148638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323263" y="19335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9212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0117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294313" y="213518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384800" y="213518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6626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48970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58018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6683375" y="2122488"/>
              <a:ext cx="450850" cy="18466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    0   </a:t>
              </a:r>
              <a:endParaRPr lang="en-US" dirty="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951663" y="2135188"/>
              <a:ext cx="42862" cy="1825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23106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8058150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8148638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416925" y="213518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8507413" y="213518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09746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5105400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5568950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557053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666432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6672263" y="2103438"/>
              <a:ext cx="4635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7135813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389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82311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239125" y="2103438"/>
              <a:ext cx="4492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8688388" y="210343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8689975" y="210343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097463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57053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666432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71389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8231188" y="211137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8689975" y="211137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9212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50117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294313" y="233680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5384800" y="23368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6626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648970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658018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6672263" y="2311400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6672263" y="2332038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7056438" y="2332038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757988" y="2332038"/>
              <a:ext cx="2984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686117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9516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23106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8058150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8148638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8416925" y="233680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8507413" y="23368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5097463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5105400" y="230505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557053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666432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6672263" y="230505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71389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8231188" y="230505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8239125" y="230505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689975" y="230505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5097463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557053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666432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71389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8231188" y="2311400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8689975" y="2311400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9212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117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5294313" y="2535238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5384800" y="2535238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56626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648970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658018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6672263" y="251142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6672263" y="2532063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7056438" y="2532063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6757988" y="2532063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6861175" y="253523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69516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723106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8058150" y="2535238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8148638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8416925" y="253523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8507413" y="2535238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5097463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5105400" y="2503488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557053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666432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6672263" y="2503488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71389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8231188" y="2503488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8239125" y="2503488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8689975" y="2503488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5097463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557053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666432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71389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8231188" y="2511425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8689975" y="2511425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9212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0117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5294313" y="27368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5384800" y="27368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56626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648970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658018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6672263" y="2713038"/>
              <a:ext cx="466725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6672263" y="273208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7056438" y="2732088"/>
              <a:ext cx="825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6757988" y="2732088"/>
              <a:ext cx="298450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6861175" y="273685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69516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723106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8058150" y="27368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8148638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8416925" y="273685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8507413" y="27368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5097463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5105400" y="270510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557053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666432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6672263" y="270510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71389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8231188" y="270510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8239125" y="270510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8689975" y="270510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097463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557053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666432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71389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8231188" y="2713038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8689975" y="2713038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49212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50117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5294313" y="293687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53848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566261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7" name="Rectangle 167"/>
            <p:cNvSpPr>
              <a:spLocks noChangeArrowheads="1"/>
            </p:cNvSpPr>
            <p:nvPr/>
          </p:nvSpPr>
          <p:spPr bwMode="auto">
            <a:xfrm>
              <a:off x="648970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658018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6672263" y="2911475"/>
              <a:ext cx="466725" cy="206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6672263" y="2932113"/>
              <a:ext cx="85725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7056438" y="2932113"/>
              <a:ext cx="82550" cy="1714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6757988" y="2932113"/>
              <a:ext cx="298450" cy="17462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6857669" y="29368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699770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7231063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8058150" y="293687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77" name="Rectangle 177"/>
            <p:cNvSpPr>
              <a:spLocks noChangeArrowheads="1"/>
            </p:cNvSpPr>
            <p:nvPr/>
          </p:nvSpPr>
          <p:spPr bwMode="auto">
            <a:xfrm>
              <a:off x="8148638" y="293687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413419" y="293687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8553450" y="293687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0" name="Rectangle 180"/>
            <p:cNvSpPr>
              <a:spLocks noChangeArrowheads="1"/>
            </p:cNvSpPr>
            <p:nvPr/>
          </p:nvSpPr>
          <p:spPr bwMode="auto">
            <a:xfrm>
              <a:off x="5097463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1"/>
            <p:cNvSpPr>
              <a:spLocks noChangeArrowheads="1"/>
            </p:cNvSpPr>
            <p:nvPr/>
          </p:nvSpPr>
          <p:spPr bwMode="auto">
            <a:xfrm>
              <a:off x="5105400" y="2905125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182"/>
            <p:cNvSpPr>
              <a:spLocks noChangeArrowheads="1"/>
            </p:cNvSpPr>
            <p:nvPr/>
          </p:nvSpPr>
          <p:spPr bwMode="auto">
            <a:xfrm>
              <a:off x="557053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3"/>
            <p:cNvSpPr>
              <a:spLocks noChangeArrowheads="1"/>
            </p:cNvSpPr>
            <p:nvPr/>
          </p:nvSpPr>
          <p:spPr bwMode="auto">
            <a:xfrm>
              <a:off x="666432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6672263" y="2905125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71389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8231188" y="2905125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8239125" y="2905125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8689975" y="2905125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5097463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190"/>
            <p:cNvSpPr>
              <a:spLocks noChangeArrowheads="1"/>
            </p:cNvSpPr>
            <p:nvPr/>
          </p:nvSpPr>
          <p:spPr bwMode="auto">
            <a:xfrm>
              <a:off x="557053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666432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192"/>
            <p:cNvSpPr>
              <a:spLocks noChangeArrowheads="1"/>
            </p:cNvSpPr>
            <p:nvPr/>
          </p:nvSpPr>
          <p:spPr bwMode="auto">
            <a:xfrm>
              <a:off x="71389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193"/>
            <p:cNvSpPr>
              <a:spLocks noChangeArrowheads="1"/>
            </p:cNvSpPr>
            <p:nvPr/>
          </p:nvSpPr>
          <p:spPr bwMode="auto">
            <a:xfrm>
              <a:off x="8231188" y="2911475"/>
              <a:ext cx="7937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194"/>
            <p:cNvSpPr>
              <a:spLocks noChangeArrowheads="1"/>
            </p:cNvSpPr>
            <p:nvPr/>
          </p:nvSpPr>
          <p:spPr bwMode="auto">
            <a:xfrm>
              <a:off x="8689975" y="2911475"/>
              <a:ext cx="7938" cy="192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49212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96" name="Rectangle 196"/>
            <p:cNvSpPr>
              <a:spLocks noChangeArrowheads="1"/>
            </p:cNvSpPr>
            <p:nvPr/>
          </p:nvSpPr>
          <p:spPr bwMode="auto">
            <a:xfrm>
              <a:off x="50117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5294313" y="313531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98" name="Rectangle 198"/>
            <p:cNvSpPr>
              <a:spLocks noChangeArrowheads="1"/>
            </p:cNvSpPr>
            <p:nvPr/>
          </p:nvSpPr>
          <p:spPr bwMode="auto">
            <a:xfrm>
              <a:off x="53848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99" name="Rectangle 199"/>
            <p:cNvSpPr>
              <a:spLocks noChangeArrowheads="1"/>
            </p:cNvSpPr>
            <p:nvPr/>
          </p:nvSpPr>
          <p:spPr bwMode="auto">
            <a:xfrm>
              <a:off x="566261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0" name="Rectangle 200"/>
            <p:cNvSpPr>
              <a:spLocks noChangeArrowheads="1"/>
            </p:cNvSpPr>
            <p:nvPr/>
          </p:nvSpPr>
          <p:spPr bwMode="auto">
            <a:xfrm>
              <a:off x="648970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01" name="Rectangle 201"/>
            <p:cNvSpPr>
              <a:spLocks noChangeArrowheads="1"/>
            </p:cNvSpPr>
            <p:nvPr/>
          </p:nvSpPr>
          <p:spPr bwMode="auto">
            <a:xfrm>
              <a:off x="658018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6861175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03" name="Rectangle 203"/>
            <p:cNvSpPr>
              <a:spLocks noChangeArrowheads="1"/>
            </p:cNvSpPr>
            <p:nvPr/>
          </p:nvSpPr>
          <p:spPr bwMode="auto">
            <a:xfrm>
              <a:off x="69516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4" name="Rectangle 204"/>
            <p:cNvSpPr>
              <a:spLocks noChangeArrowheads="1"/>
            </p:cNvSpPr>
            <p:nvPr/>
          </p:nvSpPr>
          <p:spPr bwMode="auto">
            <a:xfrm>
              <a:off x="7231063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5" name="Rectangle 205"/>
            <p:cNvSpPr>
              <a:spLocks noChangeArrowheads="1"/>
            </p:cNvSpPr>
            <p:nvPr/>
          </p:nvSpPr>
          <p:spPr bwMode="auto">
            <a:xfrm>
              <a:off x="8058150" y="313531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06" name="Rectangle 206"/>
            <p:cNvSpPr>
              <a:spLocks noChangeArrowheads="1"/>
            </p:cNvSpPr>
            <p:nvPr/>
          </p:nvSpPr>
          <p:spPr bwMode="auto">
            <a:xfrm>
              <a:off x="8148638" y="313531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07" name="Rectangle 207"/>
            <p:cNvSpPr>
              <a:spLocks noChangeArrowheads="1"/>
            </p:cNvSpPr>
            <p:nvPr/>
          </p:nvSpPr>
          <p:spPr bwMode="auto">
            <a:xfrm>
              <a:off x="8239125" y="3113088"/>
              <a:ext cx="450850" cy="190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8"/>
            <p:cNvSpPr>
              <a:spLocks noChangeArrowheads="1"/>
            </p:cNvSpPr>
            <p:nvPr/>
          </p:nvSpPr>
          <p:spPr bwMode="auto">
            <a:xfrm>
              <a:off x="8239125" y="3132138"/>
              <a:ext cx="84138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9"/>
            <p:cNvSpPr>
              <a:spLocks noChangeArrowheads="1"/>
            </p:cNvSpPr>
            <p:nvPr/>
          </p:nvSpPr>
          <p:spPr bwMode="auto">
            <a:xfrm>
              <a:off x="8604250" y="3132138"/>
              <a:ext cx="85725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210"/>
            <p:cNvSpPr>
              <a:spLocks noChangeArrowheads="1"/>
            </p:cNvSpPr>
            <p:nvPr/>
          </p:nvSpPr>
          <p:spPr bwMode="auto">
            <a:xfrm>
              <a:off x="8323263" y="3132138"/>
              <a:ext cx="280987" cy="17303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211"/>
            <p:cNvSpPr>
              <a:spLocks noChangeArrowheads="1"/>
            </p:cNvSpPr>
            <p:nvPr/>
          </p:nvSpPr>
          <p:spPr bwMode="auto">
            <a:xfrm>
              <a:off x="8408326" y="3135313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5</a:t>
              </a:r>
              <a:endParaRPr lang="en-US" dirty="0"/>
            </a:p>
          </p:txBody>
        </p:sp>
        <p:sp>
          <p:nvSpPr>
            <p:cNvPr id="212" name="Rectangle 212"/>
            <p:cNvSpPr>
              <a:spLocks noChangeArrowheads="1"/>
            </p:cNvSpPr>
            <p:nvPr/>
          </p:nvSpPr>
          <p:spPr bwMode="auto">
            <a:xfrm>
              <a:off x="8597900" y="313531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13" name="Rectangle 213"/>
            <p:cNvSpPr>
              <a:spLocks noChangeArrowheads="1"/>
            </p:cNvSpPr>
            <p:nvPr/>
          </p:nvSpPr>
          <p:spPr bwMode="auto">
            <a:xfrm>
              <a:off x="5097463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215"/>
            <p:cNvSpPr>
              <a:spLocks noChangeArrowheads="1"/>
            </p:cNvSpPr>
            <p:nvPr/>
          </p:nvSpPr>
          <p:spPr bwMode="auto">
            <a:xfrm>
              <a:off x="5105400" y="3103563"/>
              <a:ext cx="4651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Rectangle 216"/>
            <p:cNvSpPr>
              <a:spLocks noChangeArrowheads="1"/>
            </p:cNvSpPr>
            <p:nvPr/>
          </p:nvSpPr>
          <p:spPr bwMode="auto">
            <a:xfrm>
              <a:off x="557053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217"/>
            <p:cNvSpPr>
              <a:spLocks noChangeArrowheads="1"/>
            </p:cNvSpPr>
            <p:nvPr/>
          </p:nvSpPr>
          <p:spPr bwMode="auto">
            <a:xfrm>
              <a:off x="666432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8"/>
            <p:cNvSpPr>
              <a:spLocks noChangeArrowheads="1"/>
            </p:cNvSpPr>
            <p:nvPr/>
          </p:nvSpPr>
          <p:spPr bwMode="auto">
            <a:xfrm>
              <a:off x="6672263" y="3103563"/>
              <a:ext cx="466725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219"/>
            <p:cNvSpPr>
              <a:spLocks noChangeArrowheads="1"/>
            </p:cNvSpPr>
            <p:nvPr/>
          </p:nvSpPr>
          <p:spPr bwMode="auto">
            <a:xfrm>
              <a:off x="71389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220"/>
            <p:cNvSpPr>
              <a:spLocks noChangeArrowheads="1"/>
            </p:cNvSpPr>
            <p:nvPr/>
          </p:nvSpPr>
          <p:spPr bwMode="auto">
            <a:xfrm>
              <a:off x="8231188" y="3103563"/>
              <a:ext cx="7937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221"/>
            <p:cNvSpPr>
              <a:spLocks noChangeArrowheads="1"/>
            </p:cNvSpPr>
            <p:nvPr/>
          </p:nvSpPr>
          <p:spPr bwMode="auto">
            <a:xfrm>
              <a:off x="8239125" y="3103563"/>
              <a:ext cx="45085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222"/>
            <p:cNvSpPr>
              <a:spLocks noChangeArrowheads="1"/>
            </p:cNvSpPr>
            <p:nvPr/>
          </p:nvSpPr>
          <p:spPr bwMode="auto">
            <a:xfrm>
              <a:off x="8689975" y="3103563"/>
              <a:ext cx="7938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223"/>
            <p:cNvSpPr>
              <a:spLocks noChangeArrowheads="1"/>
            </p:cNvSpPr>
            <p:nvPr/>
          </p:nvSpPr>
          <p:spPr bwMode="auto">
            <a:xfrm>
              <a:off x="5097463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224"/>
            <p:cNvSpPr>
              <a:spLocks noChangeArrowheads="1"/>
            </p:cNvSpPr>
            <p:nvPr/>
          </p:nvSpPr>
          <p:spPr bwMode="auto">
            <a:xfrm>
              <a:off x="557053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225"/>
            <p:cNvSpPr>
              <a:spLocks noChangeArrowheads="1"/>
            </p:cNvSpPr>
            <p:nvPr/>
          </p:nvSpPr>
          <p:spPr bwMode="auto">
            <a:xfrm>
              <a:off x="666432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6"/>
            <p:cNvSpPr>
              <a:spLocks noChangeArrowheads="1"/>
            </p:cNvSpPr>
            <p:nvPr/>
          </p:nvSpPr>
          <p:spPr bwMode="auto">
            <a:xfrm>
              <a:off x="71389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7"/>
            <p:cNvSpPr>
              <a:spLocks noChangeArrowheads="1"/>
            </p:cNvSpPr>
            <p:nvPr/>
          </p:nvSpPr>
          <p:spPr bwMode="auto">
            <a:xfrm>
              <a:off x="8231188" y="3111500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228"/>
            <p:cNvSpPr>
              <a:spLocks noChangeArrowheads="1"/>
            </p:cNvSpPr>
            <p:nvPr/>
          </p:nvSpPr>
          <p:spPr bwMode="auto">
            <a:xfrm>
              <a:off x="8689975" y="3111500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Rectangle 229"/>
            <p:cNvSpPr>
              <a:spLocks noChangeArrowheads="1"/>
            </p:cNvSpPr>
            <p:nvPr/>
          </p:nvSpPr>
          <p:spPr bwMode="auto">
            <a:xfrm>
              <a:off x="49212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29" name="Rectangle 230"/>
            <p:cNvSpPr>
              <a:spLocks noChangeArrowheads="1"/>
            </p:cNvSpPr>
            <p:nvPr/>
          </p:nvSpPr>
          <p:spPr bwMode="auto">
            <a:xfrm>
              <a:off x="50117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0" name="Rectangle 231"/>
            <p:cNvSpPr>
              <a:spLocks noChangeArrowheads="1"/>
            </p:cNvSpPr>
            <p:nvPr/>
          </p:nvSpPr>
          <p:spPr bwMode="auto">
            <a:xfrm>
              <a:off x="5294313" y="3336925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31" name="Rectangle 232"/>
            <p:cNvSpPr>
              <a:spLocks noChangeArrowheads="1"/>
            </p:cNvSpPr>
            <p:nvPr/>
          </p:nvSpPr>
          <p:spPr bwMode="auto">
            <a:xfrm>
              <a:off x="5384800" y="3336925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2" name="Rectangle 233"/>
            <p:cNvSpPr>
              <a:spLocks noChangeArrowheads="1"/>
            </p:cNvSpPr>
            <p:nvPr/>
          </p:nvSpPr>
          <p:spPr bwMode="auto">
            <a:xfrm>
              <a:off x="56626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3" name="Rectangle 234"/>
            <p:cNvSpPr>
              <a:spLocks noChangeArrowheads="1"/>
            </p:cNvSpPr>
            <p:nvPr/>
          </p:nvSpPr>
          <p:spPr bwMode="auto">
            <a:xfrm>
              <a:off x="648970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34" name="Rectangle 235"/>
            <p:cNvSpPr>
              <a:spLocks noChangeArrowheads="1"/>
            </p:cNvSpPr>
            <p:nvPr/>
          </p:nvSpPr>
          <p:spPr bwMode="auto">
            <a:xfrm>
              <a:off x="658018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5" name="Rectangle 236"/>
            <p:cNvSpPr>
              <a:spLocks noChangeArrowheads="1"/>
            </p:cNvSpPr>
            <p:nvPr/>
          </p:nvSpPr>
          <p:spPr bwMode="auto">
            <a:xfrm>
              <a:off x="6861175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36" name="Rectangle 237"/>
            <p:cNvSpPr>
              <a:spLocks noChangeArrowheads="1"/>
            </p:cNvSpPr>
            <p:nvPr/>
          </p:nvSpPr>
          <p:spPr bwMode="auto">
            <a:xfrm>
              <a:off x="69516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7" name="Rectangle 238"/>
            <p:cNvSpPr>
              <a:spLocks noChangeArrowheads="1"/>
            </p:cNvSpPr>
            <p:nvPr/>
          </p:nvSpPr>
          <p:spPr bwMode="auto">
            <a:xfrm>
              <a:off x="723106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38" name="Rectangle 239"/>
            <p:cNvSpPr>
              <a:spLocks noChangeArrowheads="1"/>
            </p:cNvSpPr>
            <p:nvPr/>
          </p:nvSpPr>
          <p:spPr bwMode="auto">
            <a:xfrm>
              <a:off x="8058150" y="3336925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39" name="Rectangle 240"/>
            <p:cNvSpPr>
              <a:spLocks noChangeArrowheads="1"/>
            </p:cNvSpPr>
            <p:nvPr/>
          </p:nvSpPr>
          <p:spPr bwMode="auto">
            <a:xfrm>
              <a:off x="8148638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0" name="Rectangle 241"/>
            <p:cNvSpPr>
              <a:spLocks noChangeArrowheads="1"/>
            </p:cNvSpPr>
            <p:nvPr/>
          </p:nvSpPr>
          <p:spPr bwMode="auto">
            <a:xfrm>
              <a:off x="8416925" y="333692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241" name="Rectangle 242"/>
            <p:cNvSpPr>
              <a:spLocks noChangeArrowheads="1"/>
            </p:cNvSpPr>
            <p:nvPr/>
          </p:nvSpPr>
          <p:spPr bwMode="auto">
            <a:xfrm>
              <a:off x="8507413" y="33369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42" name="Rectangle 243"/>
            <p:cNvSpPr>
              <a:spLocks noChangeArrowheads="1"/>
            </p:cNvSpPr>
            <p:nvPr/>
          </p:nvSpPr>
          <p:spPr bwMode="auto">
            <a:xfrm>
              <a:off x="5097463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Rectangle 244"/>
            <p:cNvSpPr>
              <a:spLocks noChangeArrowheads="1"/>
            </p:cNvSpPr>
            <p:nvPr/>
          </p:nvSpPr>
          <p:spPr bwMode="auto">
            <a:xfrm>
              <a:off x="5105400" y="3305175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245"/>
            <p:cNvSpPr>
              <a:spLocks noChangeArrowheads="1"/>
            </p:cNvSpPr>
            <p:nvPr/>
          </p:nvSpPr>
          <p:spPr bwMode="auto">
            <a:xfrm>
              <a:off x="557053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246"/>
            <p:cNvSpPr>
              <a:spLocks noChangeArrowheads="1"/>
            </p:cNvSpPr>
            <p:nvPr/>
          </p:nvSpPr>
          <p:spPr bwMode="auto">
            <a:xfrm>
              <a:off x="666432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247"/>
            <p:cNvSpPr>
              <a:spLocks noChangeArrowheads="1"/>
            </p:cNvSpPr>
            <p:nvPr/>
          </p:nvSpPr>
          <p:spPr bwMode="auto">
            <a:xfrm>
              <a:off x="6672263" y="3305175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48"/>
            <p:cNvSpPr>
              <a:spLocks noChangeArrowheads="1"/>
            </p:cNvSpPr>
            <p:nvPr/>
          </p:nvSpPr>
          <p:spPr bwMode="auto">
            <a:xfrm>
              <a:off x="71389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49"/>
            <p:cNvSpPr>
              <a:spLocks noChangeArrowheads="1"/>
            </p:cNvSpPr>
            <p:nvPr/>
          </p:nvSpPr>
          <p:spPr bwMode="auto">
            <a:xfrm>
              <a:off x="8231188" y="3305175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Rectangle 250"/>
            <p:cNvSpPr>
              <a:spLocks noChangeArrowheads="1"/>
            </p:cNvSpPr>
            <p:nvPr/>
          </p:nvSpPr>
          <p:spPr bwMode="auto">
            <a:xfrm>
              <a:off x="8239125" y="3305175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251"/>
            <p:cNvSpPr>
              <a:spLocks noChangeArrowheads="1"/>
            </p:cNvSpPr>
            <p:nvPr/>
          </p:nvSpPr>
          <p:spPr bwMode="auto">
            <a:xfrm>
              <a:off x="8689975" y="3305175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252"/>
            <p:cNvSpPr>
              <a:spLocks noChangeArrowheads="1"/>
            </p:cNvSpPr>
            <p:nvPr/>
          </p:nvSpPr>
          <p:spPr bwMode="auto">
            <a:xfrm>
              <a:off x="5097463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253"/>
            <p:cNvSpPr>
              <a:spLocks noChangeArrowheads="1"/>
            </p:cNvSpPr>
            <p:nvPr/>
          </p:nvSpPr>
          <p:spPr bwMode="auto">
            <a:xfrm>
              <a:off x="557053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Rectangle 254"/>
            <p:cNvSpPr>
              <a:spLocks noChangeArrowheads="1"/>
            </p:cNvSpPr>
            <p:nvPr/>
          </p:nvSpPr>
          <p:spPr bwMode="auto">
            <a:xfrm>
              <a:off x="666432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255"/>
            <p:cNvSpPr>
              <a:spLocks noChangeArrowheads="1"/>
            </p:cNvSpPr>
            <p:nvPr/>
          </p:nvSpPr>
          <p:spPr bwMode="auto">
            <a:xfrm>
              <a:off x="71389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Rectangle 256"/>
            <p:cNvSpPr>
              <a:spLocks noChangeArrowheads="1"/>
            </p:cNvSpPr>
            <p:nvPr/>
          </p:nvSpPr>
          <p:spPr bwMode="auto">
            <a:xfrm>
              <a:off x="8231188" y="331311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7"/>
            <p:cNvSpPr>
              <a:spLocks noChangeArrowheads="1"/>
            </p:cNvSpPr>
            <p:nvPr/>
          </p:nvSpPr>
          <p:spPr bwMode="auto">
            <a:xfrm>
              <a:off x="8689975" y="331311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258"/>
            <p:cNvSpPr>
              <a:spLocks noChangeArrowheads="1"/>
            </p:cNvSpPr>
            <p:nvPr/>
          </p:nvSpPr>
          <p:spPr bwMode="auto">
            <a:xfrm>
              <a:off x="49212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58" name="Rectangle 259"/>
            <p:cNvSpPr>
              <a:spLocks noChangeArrowheads="1"/>
            </p:cNvSpPr>
            <p:nvPr/>
          </p:nvSpPr>
          <p:spPr bwMode="auto">
            <a:xfrm>
              <a:off x="50117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59" name="Rectangle 260"/>
            <p:cNvSpPr>
              <a:spLocks noChangeArrowheads="1"/>
            </p:cNvSpPr>
            <p:nvPr/>
          </p:nvSpPr>
          <p:spPr bwMode="auto">
            <a:xfrm>
              <a:off x="5294313" y="353695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0" name="Rectangle 261"/>
            <p:cNvSpPr>
              <a:spLocks noChangeArrowheads="1"/>
            </p:cNvSpPr>
            <p:nvPr/>
          </p:nvSpPr>
          <p:spPr bwMode="auto">
            <a:xfrm>
              <a:off x="5384800" y="353695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1" name="Rectangle 262"/>
            <p:cNvSpPr>
              <a:spLocks noChangeArrowheads="1"/>
            </p:cNvSpPr>
            <p:nvPr/>
          </p:nvSpPr>
          <p:spPr bwMode="auto">
            <a:xfrm>
              <a:off x="56626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2" name="Rectangle 263"/>
            <p:cNvSpPr>
              <a:spLocks noChangeArrowheads="1"/>
            </p:cNvSpPr>
            <p:nvPr/>
          </p:nvSpPr>
          <p:spPr bwMode="auto">
            <a:xfrm>
              <a:off x="648970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63" name="Rectangle 264"/>
            <p:cNvSpPr>
              <a:spLocks noChangeArrowheads="1"/>
            </p:cNvSpPr>
            <p:nvPr/>
          </p:nvSpPr>
          <p:spPr bwMode="auto">
            <a:xfrm>
              <a:off x="658018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4" name="Rectangle 265"/>
            <p:cNvSpPr>
              <a:spLocks noChangeArrowheads="1"/>
            </p:cNvSpPr>
            <p:nvPr/>
          </p:nvSpPr>
          <p:spPr bwMode="auto">
            <a:xfrm>
              <a:off x="686117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65" name="Rectangle 266"/>
            <p:cNvSpPr>
              <a:spLocks noChangeArrowheads="1"/>
            </p:cNvSpPr>
            <p:nvPr/>
          </p:nvSpPr>
          <p:spPr bwMode="auto">
            <a:xfrm>
              <a:off x="69516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6" name="Rectangle 267"/>
            <p:cNvSpPr>
              <a:spLocks noChangeArrowheads="1"/>
            </p:cNvSpPr>
            <p:nvPr/>
          </p:nvSpPr>
          <p:spPr bwMode="auto">
            <a:xfrm>
              <a:off x="723106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7" name="Rectangle 268"/>
            <p:cNvSpPr>
              <a:spLocks noChangeArrowheads="1"/>
            </p:cNvSpPr>
            <p:nvPr/>
          </p:nvSpPr>
          <p:spPr bwMode="auto">
            <a:xfrm>
              <a:off x="8058150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68" name="Rectangle 269"/>
            <p:cNvSpPr>
              <a:spLocks noChangeArrowheads="1"/>
            </p:cNvSpPr>
            <p:nvPr/>
          </p:nvSpPr>
          <p:spPr bwMode="auto">
            <a:xfrm>
              <a:off x="8148638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69" name="Rectangle 270"/>
            <p:cNvSpPr>
              <a:spLocks noChangeArrowheads="1"/>
            </p:cNvSpPr>
            <p:nvPr/>
          </p:nvSpPr>
          <p:spPr bwMode="auto">
            <a:xfrm>
              <a:off x="8416925" y="3536950"/>
              <a:ext cx="841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70" name="Rectangle 271"/>
            <p:cNvSpPr>
              <a:spLocks noChangeArrowheads="1"/>
            </p:cNvSpPr>
            <p:nvPr/>
          </p:nvSpPr>
          <p:spPr bwMode="auto">
            <a:xfrm>
              <a:off x="8507413" y="35369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71" name="Rectangle 272"/>
            <p:cNvSpPr>
              <a:spLocks noChangeArrowheads="1"/>
            </p:cNvSpPr>
            <p:nvPr/>
          </p:nvSpPr>
          <p:spPr bwMode="auto">
            <a:xfrm>
              <a:off x="5097463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Rectangle 273"/>
            <p:cNvSpPr>
              <a:spLocks noChangeArrowheads="1"/>
            </p:cNvSpPr>
            <p:nvPr/>
          </p:nvSpPr>
          <p:spPr bwMode="auto">
            <a:xfrm>
              <a:off x="5105400" y="3505200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Rectangle 274"/>
            <p:cNvSpPr>
              <a:spLocks noChangeArrowheads="1"/>
            </p:cNvSpPr>
            <p:nvPr/>
          </p:nvSpPr>
          <p:spPr bwMode="auto">
            <a:xfrm>
              <a:off x="557053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Rectangle 275"/>
            <p:cNvSpPr>
              <a:spLocks noChangeArrowheads="1"/>
            </p:cNvSpPr>
            <p:nvPr/>
          </p:nvSpPr>
          <p:spPr bwMode="auto">
            <a:xfrm>
              <a:off x="666432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276"/>
            <p:cNvSpPr>
              <a:spLocks noChangeArrowheads="1"/>
            </p:cNvSpPr>
            <p:nvPr/>
          </p:nvSpPr>
          <p:spPr bwMode="auto">
            <a:xfrm>
              <a:off x="6672263" y="3505200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277"/>
            <p:cNvSpPr>
              <a:spLocks noChangeArrowheads="1"/>
            </p:cNvSpPr>
            <p:nvPr/>
          </p:nvSpPr>
          <p:spPr bwMode="auto">
            <a:xfrm>
              <a:off x="71389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Rectangle 278"/>
            <p:cNvSpPr>
              <a:spLocks noChangeArrowheads="1"/>
            </p:cNvSpPr>
            <p:nvPr/>
          </p:nvSpPr>
          <p:spPr bwMode="auto">
            <a:xfrm>
              <a:off x="8231188" y="3505200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279"/>
            <p:cNvSpPr>
              <a:spLocks noChangeArrowheads="1"/>
            </p:cNvSpPr>
            <p:nvPr/>
          </p:nvSpPr>
          <p:spPr bwMode="auto">
            <a:xfrm>
              <a:off x="8239125" y="3505200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Rectangle 280"/>
            <p:cNvSpPr>
              <a:spLocks noChangeArrowheads="1"/>
            </p:cNvSpPr>
            <p:nvPr/>
          </p:nvSpPr>
          <p:spPr bwMode="auto">
            <a:xfrm>
              <a:off x="8689975" y="3505200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281"/>
            <p:cNvSpPr>
              <a:spLocks noChangeArrowheads="1"/>
            </p:cNvSpPr>
            <p:nvPr/>
          </p:nvSpPr>
          <p:spPr bwMode="auto">
            <a:xfrm>
              <a:off x="5097463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282"/>
            <p:cNvSpPr>
              <a:spLocks noChangeArrowheads="1"/>
            </p:cNvSpPr>
            <p:nvPr/>
          </p:nvSpPr>
          <p:spPr bwMode="auto">
            <a:xfrm>
              <a:off x="557053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283"/>
            <p:cNvSpPr>
              <a:spLocks noChangeArrowheads="1"/>
            </p:cNvSpPr>
            <p:nvPr/>
          </p:nvSpPr>
          <p:spPr bwMode="auto">
            <a:xfrm>
              <a:off x="666432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284"/>
            <p:cNvSpPr>
              <a:spLocks noChangeArrowheads="1"/>
            </p:cNvSpPr>
            <p:nvPr/>
          </p:nvSpPr>
          <p:spPr bwMode="auto">
            <a:xfrm>
              <a:off x="71389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285"/>
            <p:cNvSpPr>
              <a:spLocks noChangeArrowheads="1"/>
            </p:cNvSpPr>
            <p:nvPr/>
          </p:nvSpPr>
          <p:spPr bwMode="auto">
            <a:xfrm>
              <a:off x="8231188" y="3511550"/>
              <a:ext cx="7937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286"/>
            <p:cNvSpPr>
              <a:spLocks noChangeArrowheads="1"/>
            </p:cNvSpPr>
            <p:nvPr/>
          </p:nvSpPr>
          <p:spPr bwMode="auto">
            <a:xfrm>
              <a:off x="8689975" y="3511550"/>
              <a:ext cx="7938" cy="1952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287"/>
            <p:cNvSpPr>
              <a:spLocks noChangeArrowheads="1"/>
            </p:cNvSpPr>
            <p:nvPr/>
          </p:nvSpPr>
          <p:spPr bwMode="auto">
            <a:xfrm>
              <a:off x="49212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7" name="Rectangle 288"/>
            <p:cNvSpPr>
              <a:spLocks noChangeArrowheads="1"/>
            </p:cNvSpPr>
            <p:nvPr/>
          </p:nvSpPr>
          <p:spPr bwMode="auto">
            <a:xfrm>
              <a:off x="50117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88" name="Rectangle 289"/>
            <p:cNvSpPr>
              <a:spLocks noChangeArrowheads="1"/>
            </p:cNvSpPr>
            <p:nvPr/>
          </p:nvSpPr>
          <p:spPr bwMode="auto">
            <a:xfrm>
              <a:off x="5294313" y="3738563"/>
              <a:ext cx="841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9" name="Rectangle 290"/>
            <p:cNvSpPr>
              <a:spLocks noChangeArrowheads="1"/>
            </p:cNvSpPr>
            <p:nvPr/>
          </p:nvSpPr>
          <p:spPr bwMode="auto">
            <a:xfrm>
              <a:off x="5384800" y="3738563"/>
              <a:ext cx="428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0" name="Rectangle 291"/>
            <p:cNvSpPr>
              <a:spLocks noChangeArrowheads="1"/>
            </p:cNvSpPr>
            <p:nvPr/>
          </p:nvSpPr>
          <p:spPr bwMode="auto">
            <a:xfrm>
              <a:off x="56626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1" name="Rectangle 292"/>
            <p:cNvSpPr>
              <a:spLocks noChangeArrowheads="1"/>
            </p:cNvSpPr>
            <p:nvPr/>
          </p:nvSpPr>
          <p:spPr bwMode="auto">
            <a:xfrm>
              <a:off x="648970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92" name="Rectangle 293"/>
            <p:cNvSpPr>
              <a:spLocks noChangeArrowheads="1"/>
            </p:cNvSpPr>
            <p:nvPr/>
          </p:nvSpPr>
          <p:spPr bwMode="auto">
            <a:xfrm>
              <a:off x="658018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3" name="Rectangle 294"/>
            <p:cNvSpPr>
              <a:spLocks noChangeArrowheads="1"/>
            </p:cNvSpPr>
            <p:nvPr/>
          </p:nvSpPr>
          <p:spPr bwMode="auto">
            <a:xfrm>
              <a:off x="686117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94" name="Rectangle 295"/>
            <p:cNvSpPr>
              <a:spLocks noChangeArrowheads="1"/>
            </p:cNvSpPr>
            <p:nvPr/>
          </p:nvSpPr>
          <p:spPr bwMode="auto">
            <a:xfrm>
              <a:off x="69516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5" name="Rectangle 296"/>
            <p:cNvSpPr>
              <a:spLocks noChangeArrowheads="1"/>
            </p:cNvSpPr>
            <p:nvPr/>
          </p:nvSpPr>
          <p:spPr bwMode="auto">
            <a:xfrm>
              <a:off x="723106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6" name="Rectangle 297"/>
            <p:cNvSpPr>
              <a:spLocks noChangeArrowheads="1"/>
            </p:cNvSpPr>
            <p:nvPr/>
          </p:nvSpPr>
          <p:spPr bwMode="auto">
            <a:xfrm>
              <a:off x="8058150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97" name="Rectangle 298"/>
            <p:cNvSpPr>
              <a:spLocks noChangeArrowheads="1"/>
            </p:cNvSpPr>
            <p:nvPr/>
          </p:nvSpPr>
          <p:spPr bwMode="auto">
            <a:xfrm>
              <a:off x="8148638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98" name="Rectangle 299"/>
            <p:cNvSpPr>
              <a:spLocks noChangeArrowheads="1"/>
            </p:cNvSpPr>
            <p:nvPr/>
          </p:nvSpPr>
          <p:spPr bwMode="auto">
            <a:xfrm>
              <a:off x="8416925" y="3738563"/>
              <a:ext cx="841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99" name="Rectangle 300"/>
            <p:cNvSpPr>
              <a:spLocks noChangeArrowheads="1"/>
            </p:cNvSpPr>
            <p:nvPr/>
          </p:nvSpPr>
          <p:spPr bwMode="auto">
            <a:xfrm>
              <a:off x="8507413" y="3738563"/>
              <a:ext cx="428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00" name="Rectangle 301"/>
            <p:cNvSpPr>
              <a:spLocks noChangeArrowheads="1"/>
            </p:cNvSpPr>
            <p:nvPr/>
          </p:nvSpPr>
          <p:spPr bwMode="auto">
            <a:xfrm>
              <a:off x="5097463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302"/>
            <p:cNvSpPr>
              <a:spLocks noChangeArrowheads="1"/>
            </p:cNvSpPr>
            <p:nvPr/>
          </p:nvSpPr>
          <p:spPr bwMode="auto">
            <a:xfrm>
              <a:off x="5105400" y="370681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303"/>
            <p:cNvSpPr>
              <a:spLocks noChangeArrowheads="1"/>
            </p:cNvSpPr>
            <p:nvPr/>
          </p:nvSpPr>
          <p:spPr bwMode="auto">
            <a:xfrm>
              <a:off x="557053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304"/>
            <p:cNvSpPr>
              <a:spLocks noChangeArrowheads="1"/>
            </p:cNvSpPr>
            <p:nvPr/>
          </p:nvSpPr>
          <p:spPr bwMode="auto">
            <a:xfrm>
              <a:off x="666432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305"/>
            <p:cNvSpPr>
              <a:spLocks noChangeArrowheads="1"/>
            </p:cNvSpPr>
            <p:nvPr/>
          </p:nvSpPr>
          <p:spPr bwMode="auto">
            <a:xfrm>
              <a:off x="6672263" y="370681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306"/>
            <p:cNvSpPr>
              <a:spLocks noChangeArrowheads="1"/>
            </p:cNvSpPr>
            <p:nvPr/>
          </p:nvSpPr>
          <p:spPr bwMode="auto">
            <a:xfrm>
              <a:off x="71389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307"/>
            <p:cNvSpPr>
              <a:spLocks noChangeArrowheads="1"/>
            </p:cNvSpPr>
            <p:nvPr/>
          </p:nvSpPr>
          <p:spPr bwMode="auto">
            <a:xfrm>
              <a:off x="8231188" y="370681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308"/>
            <p:cNvSpPr>
              <a:spLocks noChangeArrowheads="1"/>
            </p:cNvSpPr>
            <p:nvPr/>
          </p:nvSpPr>
          <p:spPr bwMode="auto">
            <a:xfrm>
              <a:off x="8239125" y="370681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309"/>
            <p:cNvSpPr>
              <a:spLocks noChangeArrowheads="1"/>
            </p:cNvSpPr>
            <p:nvPr/>
          </p:nvSpPr>
          <p:spPr bwMode="auto">
            <a:xfrm>
              <a:off x="8689975" y="370681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310"/>
            <p:cNvSpPr>
              <a:spLocks noChangeArrowheads="1"/>
            </p:cNvSpPr>
            <p:nvPr/>
          </p:nvSpPr>
          <p:spPr bwMode="auto">
            <a:xfrm>
              <a:off x="5097463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311"/>
            <p:cNvSpPr>
              <a:spLocks noChangeArrowheads="1"/>
            </p:cNvSpPr>
            <p:nvPr/>
          </p:nvSpPr>
          <p:spPr bwMode="auto">
            <a:xfrm>
              <a:off x="557053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312"/>
            <p:cNvSpPr>
              <a:spLocks noChangeArrowheads="1"/>
            </p:cNvSpPr>
            <p:nvPr/>
          </p:nvSpPr>
          <p:spPr bwMode="auto">
            <a:xfrm>
              <a:off x="666432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313"/>
            <p:cNvSpPr>
              <a:spLocks noChangeArrowheads="1"/>
            </p:cNvSpPr>
            <p:nvPr/>
          </p:nvSpPr>
          <p:spPr bwMode="auto">
            <a:xfrm>
              <a:off x="71389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4"/>
            <p:cNvSpPr>
              <a:spLocks noChangeArrowheads="1"/>
            </p:cNvSpPr>
            <p:nvPr/>
          </p:nvSpPr>
          <p:spPr bwMode="auto">
            <a:xfrm>
              <a:off x="8231188" y="3713163"/>
              <a:ext cx="7937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15"/>
            <p:cNvSpPr>
              <a:spLocks noChangeArrowheads="1"/>
            </p:cNvSpPr>
            <p:nvPr/>
          </p:nvSpPr>
          <p:spPr bwMode="auto">
            <a:xfrm>
              <a:off x="8689975" y="3713163"/>
              <a:ext cx="7938" cy="1920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316"/>
            <p:cNvSpPr>
              <a:spLocks noChangeArrowheads="1"/>
            </p:cNvSpPr>
            <p:nvPr/>
          </p:nvSpPr>
          <p:spPr bwMode="auto">
            <a:xfrm>
              <a:off x="49657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16" name="Rectangle 317"/>
            <p:cNvSpPr>
              <a:spLocks noChangeArrowheads="1"/>
            </p:cNvSpPr>
            <p:nvPr/>
          </p:nvSpPr>
          <p:spPr bwMode="auto">
            <a:xfrm>
              <a:off x="5011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17" name="Rectangle 318"/>
            <p:cNvSpPr>
              <a:spLocks noChangeArrowheads="1"/>
            </p:cNvSpPr>
            <p:nvPr/>
          </p:nvSpPr>
          <p:spPr bwMode="auto">
            <a:xfrm>
              <a:off x="53149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18" name="Rectangle 319"/>
            <p:cNvSpPr>
              <a:spLocks noChangeArrowheads="1"/>
            </p:cNvSpPr>
            <p:nvPr/>
          </p:nvSpPr>
          <p:spPr bwMode="auto">
            <a:xfrm>
              <a:off x="53609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19" name="Rectangle 320"/>
            <p:cNvSpPr>
              <a:spLocks noChangeArrowheads="1"/>
            </p:cNvSpPr>
            <p:nvPr/>
          </p:nvSpPr>
          <p:spPr bwMode="auto">
            <a:xfrm>
              <a:off x="566261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0" name="Rectangle 321"/>
            <p:cNvSpPr>
              <a:spLocks noChangeArrowheads="1"/>
            </p:cNvSpPr>
            <p:nvPr/>
          </p:nvSpPr>
          <p:spPr bwMode="auto">
            <a:xfrm>
              <a:off x="6535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1" name="Rectangle 322"/>
            <p:cNvSpPr>
              <a:spLocks noChangeArrowheads="1"/>
            </p:cNvSpPr>
            <p:nvPr/>
          </p:nvSpPr>
          <p:spPr bwMode="auto">
            <a:xfrm>
              <a:off x="658018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2" name="Rectangle 323"/>
            <p:cNvSpPr>
              <a:spLocks noChangeArrowheads="1"/>
            </p:cNvSpPr>
            <p:nvPr/>
          </p:nvSpPr>
          <p:spPr bwMode="auto">
            <a:xfrm>
              <a:off x="68834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3" name="Rectangle 324"/>
            <p:cNvSpPr>
              <a:spLocks noChangeArrowheads="1"/>
            </p:cNvSpPr>
            <p:nvPr/>
          </p:nvSpPr>
          <p:spPr bwMode="auto">
            <a:xfrm>
              <a:off x="692785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4" name="Rectangle 325"/>
            <p:cNvSpPr>
              <a:spLocks noChangeArrowheads="1"/>
            </p:cNvSpPr>
            <p:nvPr/>
          </p:nvSpPr>
          <p:spPr bwMode="auto">
            <a:xfrm>
              <a:off x="7231063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5" name="Rectangle 326"/>
            <p:cNvSpPr>
              <a:spLocks noChangeArrowheads="1"/>
            </p:cNvSpPr>
            <p:nvPr/>
          </p:nvSpPr>
          <p:spPr bwMode="auto">
            <a:xfrm>
              <a:off x="8102600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6" name="Rectangle 327"/>
            <p:cNvSpPr>
              <a:spLocks noChangeArrowheads="1"/>
            </p:cNvSpPr>
            <p:nvPr/>
          </p:nvSpPr>
          <p:spPr bwMode="auto">
            <a:xfrm>
              <a:off x="81486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7" name="Rectangle 328"/>
            <p:cNvSpPr>
              <a:spLocks noChangeArrowheads="1"/>
            </p:cNvSpPr>
            <p:nvPr/>
          </p:nvSpPr>
          <p:spPr bwMode="auto">
            <a:xfrm>
              <a:off x="8440738" y="393700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328" name="Rectangle 329"/>
            <p:cNvSpPr>
              <a:spLocks noChangeArrowheads="1"/>
            </p:cNvSpPr>
            <p:nvPr/>
          </p:nvSpPr>
          <p:spPr bwMode="auto">
            <a:xfrm>
              <a:off x="8486775" y="3937000"/>
              <a:ext cx="428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9" name="Rectangle 330"/>
            <p:cNvSpPr>
              <a:spLocks noChangeArrowheads="1"/>
            </p:cNvSpPr>
            <p:nvPr/>
          </p:nvSpPr>
          <p:spPr bwMode="auto">
            <a:xfrm>
              <a:off x="5097463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Rectangle 331"/>
            <p:cNvSpPr>
              <a:spLocks noChangeArrowheads="1"/>
            </p:cNvSpPr>
            <p:nvPr/>
          </p:nvSpPr>
          <p:spPr bwMode="auto">
            <a:xfrm>
              <a:off x="5105400" y="3905250"/>
              <a:ext cx="4651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332"/>
            <p:cNvSpPr>
              <a:spLocks noChangeArrowheads="1"/>
            </p:cNvSpPr>
            <p:nvPr/>
          </p:nvSpPr>
          <p:spPr bwMode="auto">
            <a:xfrm>
              <a:off x="557053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Rectangle 333"/>
            <p:cNvSpPr>
              <a:spLocks noChangeArrowheads="1"/>
            </p:cNvSpPr>
            <p:nvPr/>
          </p:nvSpPr>
          <p:spPr bwMode="auto">
            <a:xfrm>
              <a:off x="666432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Rectangle 334"/>
            <p:cNvSpPr>
              <a:spLocks noChangeArrowheads="1"/>
            </p:cNvSpPr>
            <p:nvPr/>
          </p:nvSpPr>
          <p:spPr bwMode="auto">
            <a:xfrm>
              <a:off x="6672263" y="3905250"/>
              <a:ext cx="46672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Rectangle 335"/>
            <p:cNvSpPr>
              <a:spLocks noChangeArrowheads="1"/>
            </p:cNvSpPr>
            <p:nvPr/>
          </p:nvSpPr>
          <p:spPr bwMode="auto">
            <a:xfrm>
              <a:off x="71389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336"/>
            <p:cNvSpPr>
              <a:spLocks noChangeArrowheads="1"/>
            </p:cNvSpPr>
            <p:nvPr/>
          </p:nvSpPr>
          <p:spPr bwMode="auto">
            <a:xfrm>
              <a:off x="8231188" y="3905250"/>
              <a:ext cx="7937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Rectangle 337"/>
            <p:cNvSpPr>
              <a:spLocks noChangeArrowheads="1"/>
            </p:cNvSpPr>
            <p:nvPr/>
          </p:nvSpPr>
          <p:spPr bwMode="auto">
            <a:xfrm>
              <a:off x="8239125" y="3905250"/>
              <a:ext cx="450850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Rectangle 338"/>
            <p:cNvSpPr>
              <a:spLocks noChangeArrowheads="1"/>
            </p:cNvSpPr>
            <p:nvPr/>
          </p:nvSpPr>
          <p:spPr bwMode="auto">
            <a:xfrm>
              <a:off x="8689975" y="3905250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Rectangle 339"/>
            <p:cNvSpPr>
              <a:spLocks noChangeArrowheads="1"/>
            </p:cNvSpPr>
            <p:nvPr/>
          </p:nvSpPr>
          <p:spPr bwMode="auto">
            <a:xfrm>
              <a:off x="5097463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340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Rectangle 341"/>
            <p:cNvSpPr>
              <a:spLocks noChangeArrowheads="1"/>
            </p:cNvSpPr>
            <p:nvPr/>
          </p:nvSpPr>
          <p:spPr bwMode="auto">
            <a:xfrm>
              <a:off x="5097463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Rectangle 342"/>
            <p:cNvSpPr>
              <a:spLocks noChangeArrowheads="1"/>
            </p:cNvSpPr>
            <p:nvPr/>
          </p:nvSpPr>
          <p:spPr bwMode="auto">
            <a:xfrm>
              <a:off x="5105400" y="4106863"/>
              <a:ext cx="4651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Rectangle 343"/>
            <p:cNvSpPr>
              <a:spLocks noChangeArrowheads="1"/>
            </p:cNvSpPr>
            <p:nvPr/>
          </p:nvSpPr>
          <p:spPr bwMode="auto">
            <a:xfrm>
              <a:off x="557053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Rectangle 344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Rectangle 345"/>
            <p:cNvSpPr>
              <a:spLocks noChangeArrowheads="1"/>
            </p:cNvSpPr>
            <p:nvPr/>
          </p:nvSpPr>
          <p:spPr bwMode="auto">
            <a:xfrm>
              <a:off x="557053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346"/>
            <p:cNvSpPr>
              <a:spLocks noChangeArrowheads="1"/>
            </p:cNvSpPr>
            <p:nvPr/>
          </p:nvSpPr>
          <p:spPr bwMode="auto">
            <a:xfrm>
              <a:off x="666432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Rectangle 347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348"/>
            <p:cNvSpPr>
              <a:spLocks noChangeArrowheads="1"/>
            </p:cNvSpPr>
            <p:nvPr/>
          </p:nvSpPr>
          <p:spPr bwMode="auto">
            <a:xfrm>
              <a:off x="666432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Rectangle 349"/>
            <p:cNvSpPr>
              <a:spLocks noChangeArrowheads="1"/>
            </p:cNvSpPr>
            <p:nvPr/>
          </p:nvSpPr>
          <p:spPr bwMode="auto">
            <a:xfrm>
              <a:off x="6672263" y="4106863"/>
              <a:ext cx="466725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50"/>
            <p:cNvSpPr>
              <a:spLocks noChangeArrowheads="1"/>
            </p:cNvSpPr>
            <p:nvPr/>
          </p:nvSpPr>
          <p:spPr bwMode="auto">
            <a:xfrm>
              <a:off x="71389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Rectangle 351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Rectangle 352"/>
            <p:cNvSpPr>
              <a:spLocks noChangeArrowheads="1"/>
            </p:cNvSpPr>
            <p:nvPr/>
          </p:nvSpPr>
          <p:spPr bwMode="auto">
            <a:xfrm>
              <a:off x="71389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Rectangle 353"/>
            <p:cNvSpPr>
              <a:spLocks noChangeArrowheads="1"/>
            </p:cNvSpPr>
            <p:nvPr/>
          </p:nvSpPr>
          <p:spPr bwMode="auto">
            <a:xfrm>
              <a:off x="8231188" y="3913188"/>
              <a:ext cx="7937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Rectangle 354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355"/>
            <p:cNvSpPr>
              <a:spLocks noChangeArrowheads="1"/>
            </p:cNvSpPr>
            <p:nvPr/>
          </p:nvSpPr>
          <p:spPr bwMode="auto">
            <a:xfrm>
              <a:off x="8231188" y="4106863"/>
              <a:ext cx="7937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356"/>
            <p:cNvSpPr>
              <a:spLocks noChangeArrowheads="1"/>
            </p:cNvSpPr>
            <p:nvPr/>
          </p:nvSpPr>
          <p:spPr bwMode="auto">
            <a:xfrm>
              <a:off x="8239125" y="4106863"/>
              <a:ext cx="4508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Rectangle 357"/>
            <p:cNvSpPr>
              <a:spLocks noChangeArrowheads="1"/>
            </p:cNvSpPr>
            <p:nvPr/>
          </p:nvSpPr>
          <p:spPr bwMode="auto">
            <a:xfrm>
              <a:off x="8689975" y="3913188"/>
              <a:ext cx="7938" cy="1936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Rectangle 358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Rectangle 359"/>
            <p:cNvSpPr>
              <a:spLocks noChangeArrowheads="1"/>
            </p:cNvSpPr>
            <p:nvPr/>
          </p:nvSpPr>
          <p:spPr bwMode="auto">
            <a:xfrm>
              <a:off x="8689975" y="4106863"/>
              <a:ext cx="7938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" name="Rectangle 2"/>
          <p:cNvSpPr txBox="1">
            <a:spLocks noChangeArrowheads="1"/>
          </p:cNvSpPr>
          <p:nvPr/>
        </p:nvSpPr>
        <p:spPr>
          <a:xfrm>
            <a:off x="445771" y="229129"/>
            <a:ext cx="8229600" cy="790801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Fibonacci Number</a:t>
            </a:r>
            <a:r>
              <a:rPr lang="en-US" sz="36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(Dynamic Programming)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5986243" y="1588264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F</a:t>
            </a:r>
            <a:r>
              <a:rPr lang="en-US" sz="1400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= F</a:t>
            </a:r>
            <a:r>
              <a:rPr lang="en-US" sz="1400" dirty="0">
                <a:solidFill>
                  <a:srgbClr val="0033CC"/>
                </a:solidFill>
              </a:rPr>
              <a:t>n-</a:t>
            </a:r>
            <a:r>
              <a:rPr lang="en-US" sz="1200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 + F</a:t>
            </a:r>
            <a:r>
              <a:rPr lang="en-US" sz="1400" dirty="0">
                <a:solidFill>
                  <a:srgbClr val="0033CC"/>
                </a:solidFill>
              </a:rPr>
              <a:t>n-</a:t>
            </a:r>
            <a:r>
              <a:rPr lang="en-US" sz="1200" dirty="0">
                <a:solidFill>
                  <a:srgbClr val="0033CC"/>
                </a:solidFill>
              </a:rPr>
              <a:t>2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36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400048" y="73916"/>
            <a:ext cx="8371417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Indirect Recursion</a:t>
            </a:r>
          </a:p>
        </p:txBody>
      </p:sp>
      <p:sp>
        <p:nvSpPr>
          <p:cNvPr id="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00460"/>
            <a:ext cx="8229601" cy="4944527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</a:p>
          <a:p>
            <a:pPr lvl="1"/>
            <a:r>
              <a:rPr sz="2000" dirty="0"/>
              <a:t>Method A calls Method B</a:t>
            </a:r>
          </a:p>
          <a:p>
            <a:pPr lvl="1"/>
            <a:r>
              <a:rPr sz="2000" dirty="0"/>
              <a:t>Method B calls Method C</a:t>
            </a:r>
          </a:p>
          <a:p>
            <a:pPr lvl="1"/>
            <a:r>
              <a:rPr sz="2000" dirty="0"/>
              <a:t>Method C calls Method A</a:t>
            </a:r>
          </a:p>
          <a:p>
            <a:endParaRPr dirty="0"/>
          </a:p>
          <a:p>
            <a:r>
              <a:rPr dirty="0"/>
              <a:t>Difficult to understand and trace</a:t>
            </a:r>
          </a:p>
          <a:p>
            <a:pPr lvl="1"/>
            <a:r>
              <a:rPr sz="2000" dirty="0"/>
              <a:t>But does happen occasionally</a:t>
            </a:r>
          </a:p>
        </p:txBody>
      </p:sp>
    </p:spTree>
    <p:extLst>
      <p:ext uri="{BB962C8B-B14F-4D97-AF65-F5344CB8AC3E}">
        <p14:creationId xmlns:p14="http://schemas.microsoft.com/office/powerpoint/2010/main" val="109186258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258232" y="12887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Indirect Recursion</a:t>
            </a:r>
            <a:r>
              <a:rPr lang="en-US" dirty="0"/>
              <a:t> | Example</a:t>
            </a:r>
            <a:endParaRPr dirty="0"/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47602"/>
            <a:ext cx="8229601" cy="4797385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evaluation of validity of </a:t>
            </a:r>
            <a:r>
              <a:rPr dirty="0">
                <a:solidFill>
                  <a:srgbClr val="7030A0"/>
                </a:solidFill>
              </a:rPr>
              <a:t>an algebraic expression</a:t>
            </a:r>
          </a:p>
          <a:p>
            <a:pPr lvl="1"/>
            <a:r>
              <a:rPr sz="2000" dirty="0"/>
              <a:t>Algebraic expression is either a term or two terms separated by a + or – operator</a:t>
            </a:r>
          </a:p>
          <a:p>
            <a:pPr lvl="1"/>
            <a:r>
              <a:rPr sz="2000" dirty="0"/>
              <a:t>Term is either a factor or two factors separated by a * or / operator</a:t>
            </a:r>
          </a:p>
          <a:p>
            <a:pPr lvl="1"/>
            <a:r>
              <a:rPr sz="2000" dirty="0"/>
              <a:t>Factor is either a variable or an algebraic expression enclosed in parentheses</a:t>
            </a:r>
          </a:p>
          <a:p>
            <a:pPr lvl="1"/>
            <a:r>
              <a:rPr sz="2000" dirty="0"/>
              <a:t>Variable is a single letter</a:t>
            </a:r>
          </a:p>
        </p:txBody>
      </p:sp>
    </p:spTree>
    <p:extLst>
      <p:ext uri="{BB962C8B-B14F-4D97-AF65-F5344CB8AC3E}">
        <p14:creationId xmlns:p14="http://schemas.microsoft.com/office/powerpoint/2010/main" val="134080073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07576"/>
            <a:ext cx="8513234" cy="816042"/>
          </a:xfrm>
        </p:spPr>
        <p:txBody>
          <a:bodyPr>
            <a:normAutofit/>
          </a:bodyPr>
          <a:lstStyle/>
          <a:p>
            <a:r>
              <a:rPr lang="en-US" sz="4000" dirty="0"/>
              <a:t>No Loop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094874"/>
            <a:ext cx="8229601" cy="3748059"/>
          </a:xfrm>
        </p:spPr>
        <p:txBody>
          <a:bodyPr>
            <a:normAutofit/>
          </a:bodyPr>
          <a:lstStyle/>
          <a:p>
            <a:r>
              <a:rPr lang="en-US" sz="2800" b="1" dirty="0"/>
              <a:t>Functional programming languages</a:t>
            </a:r>
            <a:r>
              <a:rPr lang="en-US" sz="2800" dirty="0"/>
              <a:t> (e.g. Haskell, </a:t>
            </a:r>
            <a:r>
              <a:rPr lang="en-US" sz="2800" dirty="0" err="1"/>
              <a:t>Erlang</a:t>
            </a:r>
            <a:r>
              <a:rPr lang="en-US" sz="2800" dirty="0"/>
              <a:t>) generally don't have </a:t>
            </a:r>
            <a:r>
              <a:rPr lang="en-US" sz="2800" b="1" dirty="0"/>
              <a:t>loops</a:t>
            </a:r>
          </a:p>
          <a:p>
            <a:pPr lvl="1"/>
            <a:r>
              <a:rPr lang="en-US" dirty="0"/>
              <a:t>Nor do function-level </a:t>
            </a:r>
            <a:r>
              <a:rPr lang="en-US" b="1" dirty="0"/>
              <a:t>languages</a:t>
            </a:r>
            <a:r>
              <a:rPr lang="en-US" dirty="0"/>
              <a:t> (e.g. FP, J) or logic </a:t>
            </a:r>
            <a:r>
              <a:rPr lang="en-US" b="1" dirty="0"/>
              <a:t>languages</a:t>
            </a:r>
            <a:r>
              <a:rPr lang="en-US" dirty="0"/>
              <a:t> (e.g. Prolog, Planner)</a:t>
            </a:r>
          </a:p>
          <a:p>
            <a:pPr lvl="1"/>
            <a:r>
              <a:rPr lang="en-US" dirty="0"/>
              <a:t>Indeed pretty much the </a:t>
            </a:r>
            <a:r>
              <a:rPr lang="en-US" dirty="0">
                <a:solidFill>
                  <a:srgbClr val="0070C0"/>
                </a:solidFill>
              </a:rPr>
              <a:t>entire group of declarative </a:t>
            </a:r>
            <a:r>
              <a:rPr lang="en-US" b="1" dirty="0">
                <a:solidFill>
                  <a:srgbClr val="0070C0"/>
                </a:solidFill>
              </a:rPr>
              <a:t>languages</a:t>
            </a:r>
            <a:r>
              <a:rPr lang="en-US" dirty="0"/>
              <a:t> (of which functional, function-level, logic, etc.)</a:t>
            </a:r>
          </a:p>
        </p:txBody>
      </p:sp>
    </p:spTree>
    <p:extLst>
      <p:ext uri="{BB962C8B-B14F-4D97-AF65-F5344CB8AC3E}">
        <p14:creationId xmlns:p14="http://schemas.microsoft.com/office/powerpoint/2010/main" val="2764884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EF34A9C-85F6-486A-BE57-785EBF9B48B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E6EE92-6AD3-4D69-AE9D-39B48F763589}" type="slidenum">
              <a:rPr lang="en-US" sz="1400"/>
              <a:pPr algn="r"/>
              <a:t>54</a:t>
            </a:fld>
            <a:endParaRPr lang="en-US" sz="1400"/>
          </a:p>
        </p:txBody>
      </p:sp>
      <p:sp>
        <p:nvSpPr>
          <p:cNvPr id="34819" name="Rectangle 237"/>
          <p:cNvSpPr>
            <a:spLocks noGrp="1" noChangeArrowheads="1"/>
          </p:cNvSpPr>
          <p:nvPr>
            <p:ph type="title"/>
          </p:nvPr>
        </p:nvSpPr>
        <p:spPr>
          <a:xfrm>
            <a:off x="428623" y="58008"/>
            <a:ext cx="7869216" cy="847687"/>
          </a:xfrm>
        </p:spPr>
        <p:txBody>
          <a:bodyPr>
            <a:noAutofit/>
          </a:bodyPr>
          <a:lstStyle/>
          <a:p>
            <a:r>
              <a:rPr lang="en-US" sz="4000" dirty="0"/>
              <a:t>Practical Problem Solutions</a:t>
            </a:r>
          </a:p>
        </p:txBody>
      </p:sp>
      <p:graphicFrame>
        <p:nvGraphicFramePr>
          <p:cNvPr id="190708" name="Group 2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53877"/>
              </p:ext>
            </p:extLst>
          </p:nvPr>
        </p:nvGraphicFramePr>
        <p:xfrm>
          <a:off x="428623" y="1086669"/>
          <a:ext cx="7869216" cy="5085531"/>
        </p:xfrm>
        <a:graphic>
          <a:graphicData uri="http://schemas.openxmlformats.org/drawingml/2006/table">
            <a:tbl>
              <a:tblPr/>
              <a:tblGrid>
                <a:gridCol w="196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65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 Case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Reduced Problem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Solution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sum of the integers from n to 1, S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1,  S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1, 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the sum of the integers from (n-1) to 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 n + S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product of two integers, p = m*n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0, p = 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n=1, p = m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m*(n-1)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= m + m*(n-1)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n</a:t>
                      </a:r>
                      <a:r>
                        <a:rPr kumimoji="0" lang="en-US" sz="9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term of the Fibonacci sequence, 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1,   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n-1,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f</a:t>
                      </a:r>
                      <a:r>
                        <a:rPr kumimoji="0" lang="en-US" sz="9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n-2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f</a:t>
                      </a:r>
                      <a:r>
                        <a:rPr kumimoji="0" lang="en-US" sz="9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47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 search  of an array to find X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array size = 0 X not present.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middle array element = X return middle element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index.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Binary Search a sub-array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middle element &gt; X, make the sub- array the  upper half of the array, 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make it  lower half of the array. Binary search the sub-array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87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traversing a binary tree (in LNR order)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 subtree, don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traverse it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a sub tree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the root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left subtree;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Visit the root node;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Traverse the root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right subtree.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the greatest common denominator of two integers m and n (m&gt;n), GCD(n,m)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1, GCD(m,n) =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= 0, GCD(m,n) is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GCD(n, m%n)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GCD(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n,m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=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GCD (n, </a:t>
                      </a: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m%n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72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(described in Chapter 8)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1 item to be sorted, do nothing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the upper or lower half of the list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lower half of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Merge sort lower half of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Combine the sorted lower and upper halves of the lists;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810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(described in Chapter 8)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1 item to be sorted, do nothing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any area of a list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Partition the list;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 items into their correct partition;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the left partition;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Sort the right partition;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96977"/>
      </p:ext>
    </p:extLst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0149BE6-637D-4842-87D6-FD3AE232737F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7E497F-8C35-4649-A05F-55CA23836B77}" type="slidenum">
              <a:rPr lang="en-US" sz="1400"/>
              <a:pPr algn="r"/>
              <a:t>55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183"/>
            <a:ext cx="8229600" cy="746250"/>
          </a:xfrm>
        </p:spPr>
        <p:txBody>
          <a:bodyPr>
            <a:noAutofit/>
          </a:bodyPr>
          <a:lstStyle/>
          <a:p>
            <a:r>
              <a:rPr lang="en-US" sz="4000" dirty="0"/>
              <a:t>Select Recursive Applications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70113"/>
            <a:ext cx="6191026" cy="2701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Queens Eight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Place eight queens on a checkerboard such that they cannot capture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Numeric Puzzle (Sudoku)</a:t>
            </a:r>
          </a:p>
          <a:p>
            <a:pPr>
              <a:lnSpc>
                <a:spcPct val="90000"/>
              </a:lnSpc>
            </a:pPr>
            <a:r>
              <a:rPr lang="en-US" dirty="0"/>
              <a:t>Towers of Hanoi</a:t>
            </a:r>
          </a:p>
        </p:txBody>
      </p:sp>
      <p:grpSp>
        <p:nvGrpSpPr>
          <p:cNvPr id="8197" name="Group 386"/>
          <p:cNvGrpSpPr>
            <a:grpSpLocks/>
          </p:cNvGrpSpPr>
          <p:nvPr/>
        </p:nvGrpSpPr>
        <p:grpSpPr bwMode="auto">
          <a:xfrm>
            <a:off x="3652671" y="4671219"/>
            <a:ext cx="2759519" cy="601662"/>
            <a:chOff x="2272" y="3438"/>
            <a:chExt cx="1846" cy="415"/>
          </a:xfrm>
        </p:grpSpPr>
        <p:sp>
          <p:nvSpPr>
            <p:cNvPr id="8302" name="AutoShape 40"/>
            <p:cNvSpPr>
              <a:spLocks noChangeAspect="1" noChangeArrowheads="1"/>
            </p:cNvSpPr>
            <p:nvPr/>
          </p:nvSpPr>
          <p:spPr bwMode="auto">
            <a:xfrm>
              <a:off x="2272" y="3438"/>
              <a:ext cx="1846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AutoShape 41"/>
            <p:cNvSpPr>
              <a:spLocks noChangeArrowheads="1"/>
            </p:cNvSpPr>
            <p:nvPr/>
          </p:nvSpPr>
          <p:spPr bwMode="auto">
            <a:xfrm>
              <a:off x="2310" y="3702"/>
              <a:ext cx="214" cy="63"/>
            </a:xfrm>
            <a:prstGeom prst="flowChartTerminator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4" name="AutoShape 42"/>
            <p:cNvSpPr>
              <a:spLocks noChangeArrowheads="1"/>
            </p:cNvSpPr>
            <p:nvPr/>
          </p:nvSpPr>
          <p:spPr bwMode="auto">
            <a:xfrm>
              <a:off x="2356" y="3565"/>
              <a:ext cx="116" cy="6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5" name="AutoShape 43"/>
            <p:cNvSpPr>
              <a:spLocks noChangeArrowheads="1"/>
            </p:cNvSpPr>
            <p:nvPr/>
          </p:nvSpPr>
          <p:spPr bwMode="auto">
            <a:xfrm>
              <a:off x="2339" y="3634"/>
              <a:ext cx="156" cy="63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6" name="AutoShape 44"/>
            <p:cNvSpPr>
              <a:spLocks noChangeArrowheads="1"/>
            </p:cNvSpPr>
            <p:nvPr/>
          </p:nvSpPr>
          <p:spPr bwMode="auto">
            <a:xfrm>
              <a:off x="2388" y="3462"/>
              <a:ext cx="45" cy="108"/>
            </a:xfrm>
            <a:prstGeom prst="flowChartTerminator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7" name="Rectangle 45"/>
            <p:cNvSpPr>
              <a:spLocks noChangeArrowheads="1"/>
            </p:cNvSpPr>
            <p:nvPr/>
          </p:nvSpPr>
          <p:spPr bwMode="auto">
            <a:xfrm>
              <a:off x="2278" y="3761"/>
              <a:ext cx="266" cy="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8" name="Group 46"/>
            <p:cNvGrpSpPr>
              <a:grpSpLocks/>
            </p:cNvGrpSpPr>
            <p:nvPr/>
          </p:nvGrpSpPr>
          <p:grpSpPr bwMode="auto">
            <a:xfrm>
              <a:off x="2589" y="3462"/>
              <a:ext cx="266" cy="367"/>
              <a:chOff x="3137" y="2180"/>
              <a:chExt cx="976" cy="893"/>
            </a:xfrm>
          </p:grpSpPr>
          <p:sp>
            <p:nvSpPr>
              <p:cNvPr id="8324" name="AutoShape 47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5" name="Rectangle 48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9" name="Group 49"/>
            <p:cNvGrpSpPr>
              <a:grpSpLocks/>
            </p:cNvGrpSpPr>
            <p:nvPr/>
          </p:nvGrpSpPr>
          <p:grpSpPr bwMode="auto">
            <a:xfrm>
              <a:off x="2890" y="3462"/>
              <a:ext cx="266" cy="367"/>
              <a:chOff x="3137" y="2180"/>
              <a:chExt cx="976" cy="893"/>
            </a:xfrm>
          </p:grpSpPr>
          <p:sp>
            <p:nvSpPr>
              <p:cNvPr id="8322" name="AutoShape 50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3" name="Rectangle 51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10" name="Group 52"/>
            <p:cNvGrpSpPr>
              <a:grpSpLocks/>
            </p:cNvGrpSpPr>
            <p:nvPr/>
          </p:nvGrpSpPr>
          <p:grpSpPr bwMode="auto">
            <a:xfrm>
              <a:off x="3253" y="3467"/>
              <a:ext cx="266" cy="367"/>
              <a:chOff x="3137" y="2180"/>
              <a:chExt cx="976" cy="893"/>
            </a:xfrm>
          </p:grpSpPr>
          <p:sp>
            <p:nvSpPr>
              <p:cNvPr id="8320" name="AutoShape 53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1" name="Rectangle 54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11" name="Group 55"/>
            <p:cNvGrpSpPr>
              <a:grpSpLocks/>
            </p:cNvGrpSpPr>
            <p:nvPr/>
          </p:nvGrpSpPr>
          <p:grpSpPr bwMode="auto">
            <a:xfrm>
              <a:off x="3846" y="3458"/>
              <a:ext cx="265" cy="366"/>
              <a:chOff x="3137" y="2180"/>
              <a:chExt cx="976" cy="893"/>
            </a:xfrm>
          </p:grpSpPr>
          <p:sp>
            <p:nvSpPr>
              <p:cNvPr id="8318" name="AutoShape 56"/>
              <p:cNvSpPr>
                <a:spLocks noChangeArrowheads="1"/>
              </p:cNvSpPr>
              <p:nvPr/>
            </p:nvSpPr>
            <p:spPr bwMode="auto">
              <a:xfrm>
                <a:off x="3541" y="2180"/>
                <a:ext cx="191" cy="751"/>
              </a:xfrm>
              <a:prstGeom prst="flowChartTerminator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9" name="Rectangle 57"/>
              <p:cNvSpPr>
                <a:spLocks noChangeArrowheads="1"/>
              </p:cNvSpPr>
              <p:nvPr/>
            </p:nvSpPr>
            <p:spPr bwMode="auto">
              <a:xfrm>
                <a:off x="3137" y="2907"/>
                <a:ext cx="976" cy="16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12" name="AutoShape 58"/>
            <p:cNvSpPr>
              <a:spLocks noChangeArrowheads="1"/>
            </p:cNvSpPr>
            <p:nvPr/>
          </p:nvSpPr>
          <p:spPr bwMode="auto">
            <a:xfrm>
              <a:off x="3583" y="3697"/>
              <a:ext cx="214" cy="64"/>
            </a:xfrm>
            <a:prstGeom prst="flowChartTerminator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3" name="AutoShape 59"/>
            <p:cNvSpPr>
              <a:spLocks noChangeArrowheads="1"/>
            </p:cNvSpPr>
            <p:nvPr/>
          </p:nvSpPr>
          <p:spPr bwMode="auto">
            <a:xfrm>
              <a:off x="3629" y="3560"/>
              <a:ext cx="116" cy="6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AutoShape 60"/>
            <p:cNvSpPr>
              <a:spLocks noChangeArrowheads="1"/>
            </p:cNvSpPr>
            <p:nvPr/>
          </p:nvSpPr>
          <p:spPr bwMode="auto">
            <a:xfrm>
              <a:off x="3612" y="3629"/>
              <a:ext cx="156" cy="63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AutoShape 61"/>
            <p:cNvSpPr>
              <a:spLocks noChangeArrowheads="1"/>
            </p:cNvSpPr>
            <p:nvPr/>
          </p:nvSpPr>
          <p:spPr bwMode="auto">
            <a:xfrm>
              <a:off x="3661" y="3457"/>
              <a:ext cx="46" cy="109"/>
            </a:xfrm>
            <a:prstGeom prst="flowChartTerminator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6" name="Rectangle 62"/>
            <p:cNvSpPr>
              <a:spLocks noChangeArrowheads="1"/>
            </p:cNvSpPr>
            <p:nvPr/>
          </p:nvSpPr>
          <p:spPr bwMode="auto">
            <a:xfrm>
              <a:off x="3551" y="3756"/>
              <a:ext cx="266" cy="68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AutoShape 63"/>
            <p:cNvSpPr>
              <a:spLocks noChangeArrowheads="1"/>
            </p:cNvSpPr>
            <p:nvPr/>
          </p:nvSpPr>
          <p:spPr bwMode="auto">
            <a:xfrm>
              <a:off x="3130" y="3541"/>
              <a:ext cx="162" cy="122"/>
            </a:xfrm>
            <a:custGeom>
              <a:avLst/>
              <a:gdLst>
                <a:gd name="T0" fmla="*/ 121 w 21600"/>
                <a:gd name="T1" fmla="*/ 0 h 21600"/>
                <a:gd name="T2" fmla="*/ 0 w 21600"/>
                <a:gd name="T3" fmla="*/ 61 h 21600"/>
                <a:gd name="T4" fmla="*/ 121 w 21600"/>
                <a:gd name="T5" fmla="*/ 122 h 21600"/>
                <a:gd name="T6" fmla="*/ 162 w 21600"/>
                <a:gd name="T7" fmla="*/ 61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33 w 21600"/>
                <a:gd name="T13" fmla="*/ 5489 h 21600"/>
                <a:gd name="T14" fmla="*/ 18933 w 21600"/>
                <a:gd name="T15" fmla="*/ 16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3985" name="Group 385"/>
          <p:cNvGraphicFramePr>
            <a:graphicFrameLocks noGrp="1"/>
          </p:cNvGraphicFramePr>
          <p:nvPr>
            <p:ph sz="half" idx="2"/>
          </p:nvPr>
        </p:nvGraphicFramePr>
        <p:xfrm>
          <a:off x="6953250" y="3771900"/>
          <a:ext cx="2006600" cy="2057400"/>
        </p:xfrm>
        <a:graphic>
          <a:graphicData uri="http://schemas.openxmlformats.org/drawingml/2006/table">
            <a:tbl>
              <a:tblPr/>
              <a:tblGrid>
                <a:gridCol w="22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79" name="Rectangle 687"/>
          <p:cNvSpPr>
            <a:spLocks noChangeArrowheads="1"/>
          </p:cNvSpPr>
          <p:nvPr/>
        </p:nvSpPr>
        <p:spPr bwMode="auto">
          <a:xfrm>
            <a:off x="8734425" y="325913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8" name="Rectangle 686"/>
          <p:cNvSpPr>
            <a:spLocks noChangeArrowheads="1"/>
          </p:cNvSpPr>
          <p:nvPr/>
        </p:nvSpPr>
        <p:spPr bwMode="auto">
          <a:xfrm>
            <a:off x="8516938" y="32591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7" name="Rectangle 685"/>
          <p:cNvSpPr>
            <a:spLocks noChangeArrowheads="1"/>
          </p:cNvSpPr>
          <p:nvPr/>
        </p:nvSpPr>
        <p:spPr bwMode="auto">
          <a:xfrm>
            <a:off x="8297863" y="32591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76" name="Rectangle 684"/>
          <p:cNvSpPr>
            <a:spLocks noChangeArrowheads="1"/>
          </p:cNvSpPr>
          <p:nvPr/>
        </p:nvSpPr>
        <p:spPr bwMode="auto">
          <a:xfrm>
            <a:off x="8080375" y="32591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5" name="Rectangle 683"/>
          <p:cNvSpPr>
            <a:spLocks noChangeArrowheads="1"/>
          </p:cNvSpPr>
          <p:nvPr/>
        </p:nvSpPr>
        <p:spPr bwMode="auto">
          <a:xfrm>
            <a:off x="7862888" y="325913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4" name="Rectangle 682"/>
          <p:cNvSpPr>
            <a:spLocks noChangeArrowheads="1"/>
          </p:cNvSpPr>
          <p:nvPr/>
        </p:nvSpPr>
        <p:spPr bwMode="auto">
          <a:xfrm>
            <a:off x="7645400" y="32591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3" name="Rectangle 681"/>
          <p:cNvSpPr>
            <a:spLocks noChangeArrowheads="1"/>
          </p:cNvSpPr>
          <p:nvPr/>
        </p:nvSpPr>
        <p:spPr bwMode="auto">
          <a:xfrm>
            <a:off x="7426325" y="32591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2" name="Rectangle 680"/>
          <p:cNvSpPr>
            <a:spLocks noChangeArrowheads="1"/>
          </p:cNvSpPr>
          <p:nvPr/>
        </p:nvSpPr>
        <p:spPr bwMode="auto">
          <a:xfrm>
            <a:off x="7208838" y="32591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1" name="Rectangle 679"/>
          <p:cNvSpPr>
            <a:spLocks noChangeArrowheads="1"/>
          </p:cNvSpPr>
          <p:nvPr/>
        </p:nvSpPr>
        <p:spPr bwMode="auto">
          <a:xfrm>
            <a:off x="8734425" y="304641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70" name="Rectangle 678"/>
          <p:cNvSpPr>
            <a:spLocks noChangeArrowheads="1"/>
          </p:cNvSpPr>
          <p:nvPr/>
        </p:nvSpPr>
        <p:spPr bwMode="auto">
          <a:xfrm>
            <a:off x="8516938" y="30464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9" name="Rectangle 677"/>
          <p:cNvSpPr>
            <a:spLocks noChangeArrowheads="1"/>
          </p:cNvSpPr>
          <p:nvPr/>
        </p:nvSpPr>
        <p:spPr bwMode="auto">
          <a:xfrm>
            <a:off x="8297863" y="30464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8" name="Rectangle 676"/>
          <p:cNvSpPr>
            <a:spLocks noChangeArrowheads="1"/>
          </p:cNvSpPr>
          <p:nvPr/>
        </p:nvSpPr>
        <p:spPr bwMode="auto">
          <a:xfrm>
            <a:off x="8080375" y="30464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7" name="Rectangle 675"/>
          <p:cNvSpPr>
            <a:spLocks noChangeArrowheads="1"/>
          </p:cNvSpPr>
          <p:nvPr/>
        </p:nvSpPr>
        <p:spPr bwMode="auto">
          <a:xfrm>
            <a:off x="7862888" y="304641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6" name="Rectangle 674"/>
          <p:cNvSpPr>
            <a:spLocks noChangeArrowheads="1"/>
          </p:cNvSpPr>
          <p:nvPr/>
        </p:nvSpPr>
        <p:spPr bwMode="auto">
          <a:xfrm>
            <a:off x="7645400" y="30464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5" name="Rectangle 673"/>
          <p:cNvSpPr>
            <a:spLocks noChangeArrowheads="1"/>
          </p:cNvSpPr>
          <p:nvPr/>
        </p:nvSpPr>
        <p:spPr bwMode="auto">
          <a:xfrm>
            <a:off x="7426325" y="30464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4" name="Rectangle 672"/>
          <p:cNvSpPr>
            <a:spLocks noChangeArrowheads="1"/>
          </p:cNvSpPr>
          <p:nvPr/>
        </p:nvSpPr>
        <p:spPr bwMode="auto">
          <a:xfrm>
            <a:off x="7208838" y="30464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63" name="Rectangle 671"/>
          <p:cNvSpPr>
            <a:spLocks noChangeArrowheads="1"/>
          </p:cNvSpPr>
          <p:nvPr/>
        </p:nvSpPr>
        <p:spPr bwMode="auto">
          <a:xfrm>
            <a:off x="8734425" y="283368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2" name="Rectangle 670"/>
          <p:cNvSpPr>
            <a:spLocks noChangeArrowheads="1"/>
          </p:cNvSpPr>
          <p:nvPr/>
        </p:nvSpPr>
        <p:spPr bwMode="auto">
          <a:xfrm>
            <a:off x="8516938" y="28336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1" name="Rectangle 669"/>
          <p:cNvSpPr>
            <a:spLocks noChangeArrowheads="1"/>
          </p:cNvSpPr>
          <p:nvPr/>
        </p:nvSpPr>
        <p:spPr bwMode="auto">
          <a:xfrm>
            <a:off x="8297863" y="28336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60" name="Rectangle 668"/>
          <p:cNvSpPr>
            <a:spLocks noChangeArrowheads="1"/>
          </p:cNvSpPr>
          <p:nvPr/>
        </p:nvSpPr>
        <p:spPr bwMode="auto">
          <a:xfrm>
            <a:off x="8080375" y="28336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59" name="Rectangle 667"/>
          <p:cNvSpPr>
            <a:spLocks noChangeArrowheads="1"/>
          </p:cNvSpPr>
          <p:nvPr/>
        </p:nvSpPr>
        <p:spPr bwMode="auto">
          <a:xfrm>
            <a:off x="7862888" y="283368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8" name="Rectangle 666"/>
          <p:cNvSpPr>
            <a:spLocks noChangeArrowheads="1"/>
          </p:cNvSpPr>
          <p:nvPr/>
        </p:nvSpPr>
        <p:spPr bwMode="auto">
          <a:xfrm>
            <a:off x="7645400" y="28336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7" name="Rectangle 665"/>
          <p:cNvSpPr>
            <a:spLocks noChangeArrowheads="1"/>
          </p:cNvSpPr>
          <p:nvPr/>
        </p:nvSpPr>
        <p:spPr bwMode="auto">
          <a:xfrm>
            <a:off x="7426325" y="28336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6" name="Rectangle 664"/>
          <p:cNvSpPr>
            <a:spLocks noChangeArrowheads="1"/>
          </p:cNvSpPr>
          <p:nvPr/>
        </p:nvSpPr>
        <p:spPr bwMode="auto">
          <a:xfrm>
            <a:off x="7208838" y="28336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5" name="Rectangle 663"/>
          <p:cNvSpPr>
            <a:spLocks noChangeArrowheads="1"/>
          </p:cNvSpPr>
          <p:nvPr/>
        </p:nvSpPr>
        <p:spPr bwMode="auto">
          <a:xfrm>
            <a:off x="8734425" y="262096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4" name="Rectangle 662"/>
          <p:cNvSpPr>
            <a:spLocks noChangeArrowheads="1"/>
          </p:cNvSpPr>
          <p:nvPr/>
        </p:nvSpPr>
        <p:spPr bwMode="auto">
          <a:xfrm>
            <a:off x="8516938" y="26209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3" name="Rectangle 661"/>
          <p:cNvSpPr>
            <a:spLocks noChangeArrowheads="1"/>
          </p:cNvSpPr>
          <p:nvPr/>
        </p:nvSpPr>
        <p:spPr bwMode="auto">
          <a:xfrm>
            <a:off x="8297863" y="26209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2" name="Rectangle 660"/>
          <p:cNvSpPr>
            <a:spLocks noChangeArrowheads="1"/>
          </p:cNvSpPr>
          <p:nvPr/>
        </p:nvSpPr>
        <p:spPr bwMode="auto">
          <a:xfrm>
            <a:off x="8080375" y="26209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1" name="Rectangle 659"/>
          <p:cNvSpPr>
            <a:spLocks noChangeArrowheads="1"/>
          </p:cNvSpPr>
          <p:nvPr/>
        </p:nvSpPr>
        <p:spPr bwMode="auto">
          <a:xfrm>
            <a:off x="7862888" y="262096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50" name="Rectangle 658"/>
          <p:cNvSpPr>
            <a:spLocks noChangeArrowheads="1"/>
          </p:cNvSpPr>
          <p:nvPr/>
        </p:nvSpPr>
        <p:spPr bwMode="auto">
          <a:xfrm>
            <a:off x="7645400" y="26209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9" name="Rectangle 657"/>
          <p:cNvSpPr>
            <a:spLocks noChangeArrowheads="1"/>
          </p:cNvSpPr>
          <p:nvPr/>
        </p:nvSpPr>
        <p:spPr bwMode="auto">
          <a:xfrm>
            <a:off x="7426325" y="26209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48" name="Rectangle 656"/>
          <p:cNvSpPr>
            <a:spLocks noChangeArrowheads="1"/>
          </p:cNvSpPr>
          <p:nvPr/>
        </p:nvSpPr>
        <p:spPr bwMode="auto">
          <a:xfrm>
            <a:off x="7208838" y="26209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7" name="Rectangle 655"/>
          <p:cNvSpPr>
            <a:spLocks noChangeArrowheads="1"/>
          </p:cNvSpPr>
          <p:nvPr/>
        </p:nvSpPr>
        <p:spPr bwMode="auto">
          <a:xfrm>
            <a:off x="8734425" y="240823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46" name="Rectangle 654"/>
          <p:cNvSpPr>
            <a:spLocks noChangeArrowheads="1"/>
          </p:cNvSpPr>
          <p:nvPr/>
        </p:nvSpPr>
        <p:spPr bwMode="auto">
          <a:xfrm>
            <a:off x="8516938" y="24082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5" name="Rectangle 653"/>
          <p:cNvSpPr>
            <a:spLocks noChangeArrowheads="1"/>
          </p:cNvSpPr>
          <p:nvPr/>
        </p:nvSpPr>
        <p:spPr bwMode="auto">
          <a:xfrm>
            <a:off x="8297863" y="24082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4" name="Rectangle 652"/>
          <p:cNvSpPr>
            <a:spLocks noChangeArrowheads="1"/>
          </p:cNvSpPr>
          <p:nvPr/>
        </p:nvSpPr>
        <p:spPr bwMode="auto">
          <a:xfrm>
            <a:off x="8080375" y="24082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3" name="Rectangle 651"/>
          <p:cNvSpPr>
            <a:spLocks noChangeArrowheads="1"/>
          </p:cNvSpPr>
          <p:nvPr/>
        </p:nvSpPr>
        <p:spPr bwMode="auto">
          <a:xfrm>
            <a:off x="7862888" y="240823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2" name="Rectangle 650"/>
          <p:cNvSpPr>
            <a:spLocks noChangeArrowheads="1"/>
          </p:cNvSpPr>
          <p:nvPr/>
        </p:nvSpPr>
        <p:spPr bwMode="auto">
          <a:xfrm>
            <a:off x="7645400" y="240823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1" name="Rectangle 649"/>
          <p:cNvSpPr>
            <a:spLocks noChangeArrowheads="1"/>
          </p:cNvSpPr>
          <p:nvPr/>
        </p:nvSpPr>
        <p:spPr bwMode="auto">
          <a:xfrm>
            <a:off x="7426325" y="240823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40" name="Rectangle 648"/>
          <p:cNvSpPr>
            <a:spLocks noChangeArrowheads="1"/>
          </p:cNvSpPr>
          <p:nvPr/>
        </p:nvSpPr>
        <p:spPr bwMode="auto">
          <a:xfrm>
            <a:off x="7208838" y="240823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9" name="Rectangle 647"/>
          <p:cNvSpPr>
            <a:spLocks noChangeArrowheads="1"/>
          </p:cNvSpPr>
          <p:nvPr/>
        </p:nvSpPr>
        <p:spPr bwMode="auto">
          <a:xfrm>
            <a:off x="8734425" y="219551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8" name="Rectangle 646"/>
          <p:cNvSpPr>
            <a:spLocks noChangeArrowheads="1"/>
          </p:cNvSpPr>
          <p:nvPr/>
        </p:nvSpPr>
        <p:spPr bwMode="auto">
          <a:xfrm>
            <a:off x="8516938" y="21955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7" name="Rectangle 645"/>
          <p:cNvSpPr>
            <a:spLocks noChangeArrowheads="1"/>
          </p:cNvSpPr>
          <p:nvPr/>
        </p:nvSpPr>
        <p:spPr bwMode="auto">
          <a:xfrm>
            <a:off x="8297863" y="21955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6" name="Rectangle 644"/>
          <p:cNvSpPr>
            <a:spLocks noChangeArrowheads="1"/>
          </p:cNvSpPr>
          <p:nvPr/>
        </p:nvSpPr>
        <p:spPr bwMode="auto">
          <a:xfrm>
            <a:off x="8080375" y="21955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5" name="Rectangle 643"/>
          <p:cNvSpPr>
            <a:spLocks noChangeArrowheads="1"/>
          </p:cNvSpPr>
          <p:nvPr/>
        </p:nvSpPr>
        <p:spPr bwMode="auto">
          <a:xfrm>
            <a:off x="7862888" y="219551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4" name="Rectangle 642"/>
          <p:cNvSpPr>
            <a:spLocks noChangeArrowheads="1"/>
          </p:cNvSpPr>
          <p:nvPr/>
        </p:nvSpPr>
        <p:spPr bwMode="auto">
          <a:xfrm>
            <a:off x="7645400" y="219551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33" name="Rectangle 641"/>
          <p:cNvSpPr>
            <a:spLocks noChangeArrowheads="1"/>
          </p:cNvSpPr>
          <p:nvPr/>
        </p:nvSpPr>
        <p:spPr bwMode="auto">
          <a:xfrm>
            <a:off x="7426325" y="219551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2" name="Rectangle 640"/>
          <p:cNvSpPr>
            <a:spLocks noChangeArrowheads="1"/>
          </p:cNvSpPr>
          <p:nvPr/>
        </p:nvSpPr>
        <p:spPr bwMode="auto">
          <a:xfrm>
            <a:off x="7208838" y="219551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1" name="Rectangle 639"/>
          <p:cNvSpPr>
            <a:spLocks noChangeArrowheads="1"/>
          </p:cNvSpPr>
          <p:nvPr/>
        </p:nvSpPr>
        <p:spPr bwMode="auto">
          <a:xfrm>
            <a:off x="8734425" y="1982788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30" name="Rectangle 638"/>
          <p:cNvSpPr>
            <a:spLocks noChangeArrowheads="1"/>
          </p:cNvSpPr>
          <p:nvPr/>
        </p:nvSpPr>
        <p:spPr bwMode="auto">
          <a:xfrm>
            <a:off x="8516938" y="19827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29" name="Rectangle 637"/>
          <p:cNvSpPr>
            <a:spLocks noChangeArrowheads="1"/>
          </p:cNvSpPr>
          <p:nvPr/>
        </p:nvSpPr>
        <p:spPr bwMode="auto">
          <a:xfrm>
            <a:off x="8297863" y="19827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8" name="Rectangle 636"/>
          <p:cNvSpPr>
            <a:spLocks noChangeArrowheads="1"/>
          </p:cNvSpPr>
          <p:nvPr/>
        </p:nvSpPr>
        <p:spPr bwMode="auto">
          <a:xfrm>
            <a:off x="8080375" y="19827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7" name="Rectangle 635"/>
          <p:cNvSpPr>
            <a:spLocks noChangeArrowheads="1"/>
          </p:cNvSpPr>
          <p:nvPr/>
        </p:nvSpPr>
        <p:spPr bwMode="auto">
          <a:xfrm>
            <a:off x="7862888" y="1982788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6" name="Rectangle 634"/>
          <p:cNvSpPr>
            <a:spLocks noChangeArrowheads="1"/>
          </p:cNvSpPr>
          <p:nvPr/>
        </p:nvSpPr>
        <p:spPr bwMode="auto">
          <a:xfrm>
            <a:off x="7645400" y="1982788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5" name="Rectangle 633"/>
          <p:cNvSpPr>
            <a:spLocks noChangeArrowheads="1"/>
          </p:cNvSpPr>
          <p:nvPr/>
        </p:nvSpPr>
        <p:spPr bwMode="auto">
          <a:xfrm>
            <a:off x="7426325" y="1982788"/>
            <a:ext cx="219075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4" name="Rectangle 632"/>
          <p:cNvSpPr>
            <a:spLocks noChangeArrowheads="1"/>
          </p:cNvSpPr>
          <p:nvPr/>
        </p:nvSpPr>
        <p:spPr bwMode="auto">
          <a:xfrm>
            <a:off x="7208838" y="1982788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8823" name="Rectangle 631"/>
          <p:cNvSpPr>
            <a:spLocks noChangeArrowheads="1"/>
          </p:cNvSpPr>
          <p:nvPr/>
        </p:nvSpPr>
        <p:spPr bwMode="auto">
          <a:xfrm>
            <a:off x="8734425" y="1770063"/>
            <a:ext cx="217488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2" name="Rectangle 630"/>
          <p:cNvSpPr>
            <a:spLocks noChangeArrowheads="1"/>
          </p:cNvSpPr>
          <p:nvPr/>
        </p:nvSpPr>
        <p:spPr bwMode="auto">
          <a:xfrm>
            <a:off x="8516938" y="1770063"/>
            <a:ext cx="217487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1" name="Rectangle 629"/>
          <p:cNvSpPr>
            <a:spLocks noChangeArrowheads="1"/>
          </p:cNvSpPr>
          <p:nvPr/>
        </p:nvSpPr>
        <p:spPr bwMode="auto">
          <a:xfrm>
            <a:off x="8297863" y="1770063"/>
            <a:ext cx="219075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20" name="Rectangle 628"/>
          <p:cNvSpPr>
            <a:spLocks noChangeArrowheads="1"/>
          </p:cNvSpPr>
          <p:nvPr/>
        </p:nvSpPr>
        <p:spPr bwMode="auto">
          <a:xfrm>
            <a:off x="8080375" y="17700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9" name="Rectangle 627"/>
          <p:cNvSpPr>
            <a:spLocks noChangeArrowheads="1"/>
          </p:cNvSpPr>
          <p:nvPr/>
        </p:nvSpPr>
        <p:spPr bwMode="auto">
          <a:xfrm>
            <a:off x="7862888" y="1770063"/>
            <a:ext cx="217487" cy="2127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r>
              <a:rPr lang="en-US" sz="12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8818" name="Rectangle 626"/>
          <p:cNvSpPr>
            <a:spLocks noChangeArrowheads="1"/>
          </p:cNvSpPr>
          <p:nvPr/>
        </p:nvSpPr>
        <p:spPr bwMode="auto">
          <a:xfrm>
            <a:off x="7645400" y="1770063"/>
            <a:ext cx="217488" cy="212725"/>
          </a:xfrm>
          <a:prstGeom prst="rect">
            <a:avLst/>
          </a:prstGeom>
          <a:solidFill>
            <a:srgbClr val="CC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7" name="Rectangle 625"/>
          <p:cNvSpPr>
            <a:spLocks noChangeArrowheads="1"/>
          </p:cNvSpPr>
          <p:nvPr/>
        </p:nvSpPr>
        <p:spPr bwMode="auto">
          <a:xfrm>
            <a:off x="7426325" y="1770063"/>
            <a:ext cx="219075" cy="212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16" name="Rectangle 624"/>
          <p:cNvSpPr>
            <a:spLocks noChangeArrowheads="1"/>
          </p:cNvSpPr>
          <p:nvPr/>
        </p:nvSpPr>
        <p:spPr bwMode="auto">
          <a:xfrm>
            <a:off x="7208838" y="1770063"/>
            <a:ext cx="217487" cy="212725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/>
        </p:spPr>
        <p:txBody>
          <a:bodyPr rIns="182880" bIns="137160"/>
          <a:lstStyle/>
          <a:p>
            <a:pPr eaLnBrk="0" hangingPunct="0">
              <a:spcBef>
                <a:spcPct val="20000"/>
              </a:spcBef>
            </a:pPr>
            <a:endParaRPr lang="en-US" sz="800"/>
          </a:p>
        </p:txBody>
      </p:sp>
      <p:sp>
        <p:nvSpPr>
          <p:cNvPr id="8880" name="Line 688"/>
          <p:cNvSpPr>
            <a:spLocks noChangeShapeType="1"/>
          </p:cNvSpPr>
          <p:nvPr/>
        </p:nvSpPr>
        <p:spPr bwMode="auto">
          <a:xfrm>
            <a:off x="7208838" y="17700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1" name="Line 689"/>
          <p:cNvSpPr>
            <a:spLocks noChangeShapeType="1"/>
          </p:cNvSpPr>
          <p:nvPr/>
        </p:nvSpPr>
        <p:spPr bwMode="auto">
          <a:xfrm>
            <a:off x="7208838" y="34718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2" name="Line 690"/>
          <p:cNvSpPr>
            <a:spLocks noChangeShapeType="1"/>
          </p:cNvSpPr>
          <p:nvPr/>
        </p:nvSpPr>
        <p:spPr bwMode="auto">
          <a:xfrm>
            <a:off x="720883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3" name="Line 691"/>
          <p:cNvSpPr>
            <a:spLocks noChangeShapeType="1"/>
          </p:cNvSpPr>
          <p:nvPr/>
        </p:nvSpPr>
        <p:spPr bwMode="auto">
          <a:xfrm>
            <a:off x="8951913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6" name="Line 694"/>
          <p:cNvSpPr>
            <a:spLocks noChangeShapeType="1"/>
          </p:cNvSpPr>
          <p:nvPr/>
        </p:nvSpPr>
        <p:spPr bwMode="auto">
          <a:xfrm>
            <a:off x="7208838" y="198278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88" name="Line 696"/>
          <p:cNvSpPr>
            <a:spLocks noChangeShapeType="1"/>
          </p:cNvSpPr>
          <p:nvPr/>
        </p:nvSpPr>
        <p:spPr bwMode="auto">
          <a:xfrm>
            <a:off x="742632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1" name="Line 699"/>
          <p:cNvSpPr>
            <a:spLocks noChangeShapeType="1"/>
          </p:cNvSpPr>
          <p:nvPr/>
        </p:nvSpPr>
        <p:spPr bwMode="auto">
          <a:xfrm>
            <a:off x="7645400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4" name="Line 702"/>
          <p:cNvSpPr>
            <a:spLocks noChangeShapeType="1"/>
          </p:cNvSpPr>
          <p:nvPr/>
        </p:nvSpPr>
        <p:spPr bwMode="auto">
          <a:xfrm>
            <a:off x="786288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897" name="Line 705"/>
          <p:cNvSpPr>
            <a:spLocks noChangeShapeType="1"/>
          </p:cNvSpPr>
          <p:nvPr/>
        </p:nvSpPr>
        <p:spPr bwMode="auto">
          <a:xfrm>
            <a:off x="808037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0" name="Line 708"/>
          <p:cNvSpPr>
            <a:spLocks noChangeShapeType="1"/>
          </p:cNvSpPr>
          <p:nvPr/>
        </p:nvSpPr>
        <p:spPr bwMode="auto">
          <a:xfrm>
            <a:off x="8297863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3" name="Line 711"/>
          <p:cNvSpPr>
            <a:spLocks noChangeShapeType="1"/>
          </p:cNvSpPr>
          <p:nvPr/>
        </p:nvSpPr>
        <p:spPr bwMode="auto">
          <a:xfrm>
            <a:off x="8516938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06" name="Line 714"/>
          <p:cNvSpPr>
            <a:spLocks noChangeShapeType="1"/>
          </p:cNvSpPr>
          <p:nvPr/>
        </p:nvSpPr>
        <p:spPr bwMode="auto">
          <a:xfrm>
            <a:off x="8734425" y="1770063"/>
            <a:ext cx="0" cy="1701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10" name="Line 718"/>
          <p:cNvSpPr>
            <a:spLocks noChangeShapeType="1"/>
          </p:cNvSpPr>
          <p:nvPr/>
        </p:nvSpPr>
        <p:spPr bwMode="auto">
          <a:xfrm>
            <a:off x="7208838" y="219551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48" name="Line 756"/>
          <p:cNvSpPr>
            <a:spLocks noChangeShapeType="1"/>
          </p:cNvSpPr>
          <p:nvPr/>
        </p:nvSpPr>
        <p:spPr bwMode="auto">
          <a:xfrm>
            <a:off x="7208838" y="240823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8986" name="Line 794"/>
          <p:cNvSpPr>
            <a:spLocks noChangeShapeType="1"/>
          </p:cNvSpPr>
          <p:nvPr/>
        </p:nvSpPr>
        <p:spPr bwMode="auto">
          <a:xfrm>
            <a:off x="7208838" y="262096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024" name="Line 832"/>
          <p:cNvSpPr>
            <a:spLocks noChangeShapeType="1"/>
          </p:cNvSpPr>
          <p:nvPr/>
        </p:nvSpPr>
        <p:spPr bwMode="auto">
          <a:xfrm>
            <a:off x="7208838" y="283368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062" name="Line 870"/>
          <p:cNvSpPr>
            <a:spLocks noChangeShapeType="1"/>
          </p:cNvSpPr>
          <p:nvPr/>
        </p:nvSpPr>
        <p:spPr bwMode="auto">
          <a:xfrm>
            <a:off x="7208838" y="3046413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  <p:sp>
        <p:nvSpPr>
          <p:cNvPr id="9100" name="Line 908"/>
          <p:cNvSpPr>
            <a:spLocks noChangeShapeType="1"/>
          </p:cNvSpPr>
          <p:nvPr/>
        </p:nvSpPr>
        <p:spPr bwMode="auto">
          <a:xfrm>
            <a:off x="7208838" y="3259138"/>
            <a:ext cx="1743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rIns="182880" bIns="13716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7260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42900" y="219169"/>
            <a:ext cx="8458200" cy="807816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Towers of Hanoi</a:t>
            </a:r>
            <a:endParaRPr dirty="0"/>
          </a:p>
        </p:txBody>
      </p:sp>
      <p:sp>
        <p:nvSpPr>
          <p:cNvPr id="50" name="FIGURE 14-1 The initial configuration of the Towers of Hanoi for three disks"/>
          <p:cNvSpPr txBox="1">
            <a:spLocks noGrp="1"/>
          </p:cNvSpPr>
          <p:nvPr>
            <p:ph type="body" sz="quarter" idx="1"/>
          </p:nvPr>
        </p:nvSpPr>
        <p:spPr>
          <a:xfrm>
            <a:off x="457200" y="5802586"/>
            <a:ext cx="8229600" cy="488504"/>
          </a:xfrm>
          <a:prstGeom prst="rect">
            <a:avLst/>
          </a:prstGeom>
        </p:spPr>
        <p:txBody>
          <a:bodyPr>
            <a:normAutofit/>
          </a:bodyPr>
          <a:lstStyle>
            <a:lvl1pPr defTabSz="393192">
              <a:defRPr sz="1892"/>
            </a:lvl1pPr>
          </a:lstStyle>
          <a:p>
            <a:r>
              <a:rPr sz="1800" b="0" dirty="0"/>
              <a:t>The initial configuration of the Towers of Hanoi for three disks</a:t>
            </a:r>
          </a:p>
        </p:txBody>
      </p:sp>
      <p:pic>
        <p:nvPicPr>
          <p:cNvPr id="51" name="Three poles 1, 2, and 3. The first pole has 3 disks stacked on it.&#10;&#10;Picture 1" descr="Three poles 1, 2, and 3. The first pole has 3 disks stacked on it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36674"/>
            <a:ext cx="8111261" cy="22074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457200" y="4042372"/>
            <a:ext cx="787125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>
              <a:spcBef>
                <a:spcPts val="1500"/>
              </a:spcBef>
              <a:buClr>
                <a:srgbClr val="007FA3"/>
              </a:buClr>
              <a:buSzPct val="100000"/>
            </a:pPr>
            <a:r>
              <a:rPr lang="en-US" sz="2400" dirty="0"/>
              <a:t>Simulations</a:t>
            </a:r>
          </a:p>
          <a:p>
            <a:pPr marL="444500" lvl="2" indent="-34290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http://towersofhanoi.info/Animate.aspx</a:t>
            </a:r>
            <a:endParaRPr lang="en-US" sz="2000" dirty="0"/>
          </a:p>
          <a:p>
            <a:pPr marL="444500" lvl="2" indent="-34290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https://hanoi.aimary.com/index_en.php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61668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Towers of Hanoi | </a:t>
            </a:r>
            <a:r>
              <a:rPr dirty="0"/>
              <a:t>Difficult Problem</a:t>
            </a:r>
          </a:p>
        </p:txBody>
      </p:sp>
      <p:sp>
        <p:nvSpPr>
          <p:cNvPr id="55" name="Text Placeholder 2"/>
          <p:cNvSpPr txBox="1">
            <a:spLocks noGrp="1"/>
          </p:cNvSpPr>
          <p:nvPr>
            <p:ph type="body" idx="1"/>
          </p:nvPr>
        </p:nvSpPr>
        <p:spPr>
          <a:xfrm>
            <a:off x="400049" y="903642"/>
            <a:ext cx="8229601" cy="52162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dirty="0"/>
              <a:t>Rules:</a:t>
            </a:r>
          </a:p>
          <a:p>
            <a:pPr lvl="1"/>
            <a:r>
              <a:rPr dirty="0"/>
              <a:t>Move one disk at a time. </a:t>
            </a:r>
            <a:r>
              <a:rPr lang="en-US" dirty="0"/>
              <a:t> </a:t>
            </a:r>
            <a:r>
              <a:rPr dirty="0"/>
              <a:t>Each disk moved must be </a:t>
            </a:r>
            <a:r>
              <a:rPr lang="en-US" dirty="0"/>
              <a:t>the </a:t>
            </a:r>
            <a:r>
              <a:rPr dirty="0"/>
              <a:t>topmost disk</a:t>
            </a:r>
          </a:p>
          <a:p>
            <a:pPr lvl="1"/>
            <a:r>
              <a:rPr dirty="0"/>
              <a:t>No disk may rest on top of a disk smaller than itself</a:t>
            </a:r>
          </a:p>
          <a:p>
            <a:pPr lvl="1"/>
            <a:r>
              <a:rPr dirty="0"/>
              <a:t>You can store disks on the second (extra) pole temporarily, as long as you observe the previous two rules</a:t>
            </a:r>
            <a:endParaRPr lang="en-US" dirty="0"/>
          </a:p>
          <a:p>
            <a:r>
              <a:rPr lang="en-US" sz="2800" dirty="0"/>
              <a:t>How do you solve this problem, iterative vs. recursive routines?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Relatively simple recursive solution to a difficult problem 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14684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377A43-37BC-4C8A-9E15-E8E7D7868186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609D2D9-E98E-413E-BD00-988554B91556}" type="slidenum">
              <a:rPr lang="en-US" sz="1400"/>
              <a:pPr algn="r"/>
              <a:t>58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45" y="23050"/>
            <a:ext cx="8229600" cy="842963"/>
          </a:xfrm>
        </p:spPr>
        <p:txBody>
          <a:bodyPr>
            <a:noAutofit/>
          </a:bodyPr>
          <a:lstStyle/>
          <a:p>
            <a:r>
              <a:rPr lang="en-US" sz="4000" b="0" dirty="0"/>
              <a:t>Towers of Hanoi | Recursive 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945" y="939038"/>
            <a:ext cx="8526462" cy="49324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0033CC"/>
                </a:solidFill>
              </a:rPr>
              <a:t>Base case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200" dirty="0"/>
              <a:t>A trivial solution (n = 1): move 1 ring from one tower to another</a:t>
            </a:r>
            <a:endParaRPr lang="en-US" sz="22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Reduced problem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Candidates are move n-1, or n-2, or n-3, … rings from one tower to another </a:t>
            </a:r>
            <a:endParaRPr lang="en-US" sz="22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0033CC"/>
                </a:solidFill>
                <a:cs typeface="Arial" charset="0"/>
              </a:rPr>
              <a:t>Move n-1 rings</a:t>
            </a:r>
            <a:r>
              <a:rPr lang="en-US" sz="2200" dirty="0">
                <a:cs typeface="Arial" charset="0"/>
              </a:rPr>
              <a:t> is the only one that will become the base case for all 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General solution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n-1 rings from 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E 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ource to 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xtra tower)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1 ring from 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990000"/>
                </a:solidFill>
              </a:rPr>
              <a:t>S</a:t>
            </a:r>
            <a:r>
              <a:rPr lang="en-US" sz="2200" dirty="0"/>
              <a:t>ource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estination tower)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Move n-1 rings from 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990000"/>
                </a:solidFill>
              </a:rPr>
              <a:t>E</a:t>
            </a:r>
            <a:r>
              <a:rPr lang="en-US" sz="2200" dirty="0"/>
              <a:t>xtra to </a:t>
            </a:r>
            <a:r>
              <a:rPr lang="en-US" sz="2200" b="1" dirty="0">
                <a:solidFill>
                  <a:srgbClr val="990000"/>
                </a:solidFill>
              </a:rPr>
              <a:t>D</a:t>
            </a:r>
            <a:r>
              <a:rPr lang="en-US" sz="2200" dirty="0"/>
              <a:t>estination tower)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0033CC"/>
                </a:solidFill>
              </a:rPr>
              <a:t>Combine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5540220"/>
      </p:ext>
    </p:extLst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xfrm>
            <a:off x="355002" y="114527"/>
            <a:ext cx="8407998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endParaRPr dirty="0"/>
          </a:p>
        </p:txBody>
      </p:sp>
      <p:sp>
        <p:nvSpPr>
          <p:cNvPr id="7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63337" y="5501662"/>
            <a:ext cx="8513565" cy="7692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defRPr sz="3060"/>
            </a:pPr>
            <a:r>
              <a:rPr sz="1800" b="0" dirty="0"/>
              <a:t>Recursive algorithm to solve any number of disks.</a:t>
            </a:r>
            <a:r>
              <a:rPr lang="en-US" sz="1800" b="0" dirty="0"/>
              <a:t>  F</a:t>
            </a:r>
            <a:r>
              <a:rPr sz="1800" b="0" dirty="0"/>
              <a:t>or n disks, solution will be 2</a:t>
            </a:r>
            <a:r>
              <a:rPr sz="1800" b="0" baseline="31999" dirty="0"/>
              <a:t>n</a:t>
            </a:r>
            <a:r>
              <a:rPr sz="1800" b="0" dirty="0"/>
              <a:t> – 1 moves</a:t>
            </a:r>
          </a:p>
        </p:txBody>
      </p:sp>
      <p:sp>
        <p:nvSpPr>
          <p:cNvPr id="80" name="Algorithm to move numberOfDisks disks from startPole to endPole using tempPole…"/>
          <p:cNvSpPr txBox="1"/>
          <p:nvPr/>
        </p:nvSpPr>
        <p:spPr>
          <a:xfrm>
            <a:off x="249435" y="1110679"/>
            <a:ext cx="8513565" cy="392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290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Algorithm to move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numberOfDisks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disks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using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endParaRPr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848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as a spare according to the rules of the Towers of Hanoi problem</a:t>
            </a:r>
            <a:endParaRPr lang="en-US" dirty="0"/>
          </a:p>
          <a:p>
            <a:pPr marL="578484" defTabSz="457200">
              <a:spcBef>
                <a:spcPts val="400"/>
              </a:spcBef>
              <a:defRPr sz="1800" b="1" i="1">
                <a:latin typeface="Times"/>
                <a:ea typeface="Times"/>
                <a:cs typeface="Times"/>
                <a:sym typeface="Times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lvl="3" defTabSz="457200">
              <a:spcBef>
                <a:spcPts val="400"/>
              </a:spcBef>
              <a:defRPr sz="1800"/>
            </a:pPr>
            <a:r>
              <a:rPr b="1" dirty="0"/>
              <a:t>if </a:t>
            </a:r>
            <a:r>
              <a:rPr dirty="0"/>
              <a:t>(</a:t>
            </a:r>
            <a:r>
              <a:rPr dirty="0" err="1"/>
              <a:t>numberOfDisks</a:t>
            </a:r>
            <a:r>
              <a:rPr dirty="0"/>
              <a:t> == 1)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5784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382904" lvl="3" defTabSz="457200">
              <a:spcBef>
                <a:spcPts val="400"/>
              </a:spcBef>
              <a:defRPr sz="1800" b="1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2904" lvl="3" defTabSz="457200">
              <a:spcBef>
                <a:spcPts val="4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all but the bottom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endParaRPr i="0" dirty="0"/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disk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startPole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615910" lvl="3" defTabSz="457200">
              <a:spcBef>
                <a:spcPts val="4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Move all disks from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tempPole</a:t>
            </a:r>
            <a:r>
              <a:rPr i="0" dirty="0"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dirty="0"/>
              <a:t>to </a:t>
            </a:r>
            <a:r>
              <a:rPr i="0" dirty="0" err="1">
                <a:latin typeface="+mn-lt"/>
                <a:ea typeface="+mn-ea"/>
                <a:cs typeface="+mn-cs"/>
                <a:sym typeface="Arial"/>
              </a:rPr>
              <a:t>endPole</a:t>
            </a:r>
            <a:endParaRPr i="0" dirty="0"/>
          </a:p>
          <a:p>
            <a:pPr marL="361910" lvl="3" defTabSz="457200">
              <a:spcBef>
                <a:spcPts val="4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455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xfrm>
            <a:off x="249435" y="17331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 | </a:t>
            </a:r>
            <a:r>
              <a:rPr dirty="0"/>
              <a:t>The Countdown</a:t>
            </a:r>
          </a:p>
        </p:txBody>
      </p:sp>
      <p:sp>
        <p:nvSpPr>
          <p:cNvPr id="5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46794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Recursive Java method to do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countDown</a:t>
            </a:r>
            <a:endParaRPr sz="1800" b="0" dirty="0"/>
          </a:p>
        </p:txBody>
      </p:sp>
      <p:sp>
        <p:nvSpPr>
          <p:cNvPr id="60" name="/** Counts down from a given positive integer.…"/>
          <p:cNvSpPr txBox="1"/>
          <p:nvPr/>
        </p:nvSpPr>
        <p:spPr>
          <a:xfrm>
            <a:off x="457200" y="1138907"/>
            <a:ext cx="476027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Counts down from a given positive integer.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integer  An integer &gt; 0.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countDown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(i);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(i &gt;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countDown</a:t>
            </a:r>
            <a:r>
              <a:rPr dirty="0"/>
              <a:t>(i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countDown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A935D-1794-4D06-A212-0E3571A9139E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18034"/>
            <a:ext cx="7564557" cy="414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4" y="4810934"/>
            <a:ext cx="4196992" cy="17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833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15217" y="16519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Backtracking</a:t>
            </a:r>
          </a:p>
        </p:txBody>
      </p:sp>
      <p:sp>
        <p:nvSpPr>
          <p:cNvPr id="107" name="FIGURE 14-6 A two-dimensional maze with one entrance and one ex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2112"/>
            </a:lvl1pPr>
          </a:lstStyle>
          <a:p>
            <a:r>
              <a:rPr sz="1800" b="0" dirty="0"/>
              <a:t>A two-dimensional maze with one entrance and one exit</a:t>
            </a:r>
          </a:p>
        </p:txBody>
      </p:sp>
      <p:pic>
        <p:nvPicPr>
          <p:cNvPr id="108" name="Illustrations of 2 dimensional maze with 1 entrance and 1 exit. &#10;&#10;Picture 2" descr="Illustrations of 2 dimensional maze with 1 entrance and 1 exit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150103"/>
            <a:ext cx="3458673" cy="4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llustrations of 2 dimensional maze with 1 entrance and 1 exit. " descr="Illustrations of 2 dimensional maze with 1 entrance and 1 exit. 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5935" y="1201731"/>
            <a:ext cx="3458674" cy="457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36F57-98E9-41E2-9561-32F0DDCB100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6E28B-EB69-43D6-9438-7EA592C3AC43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" y="73024"/>
            <a:ext cx="8371417" cy="81604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Backtracking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31663"/>
            <a:ext cx="8229600" cy="519794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Use to solve a class of problems – </a:t>
            </a:r>
          </a:p>
          <a:p>
            <a:pPr lvl="1"/>
            <a:r>
              <a:rPr lang="en-US" sz="1800" dirty="0"/>
              <a:t>Given a starting point determine a sequence of correct choices, selected from a finite set of choices, to reach a goal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>
                <a:solidFill>
                  <a:srgbClr val="0033CC"/>
                </a:solidFill>
              </a:rPr>
              <a:t>entry point</a:t>
            </a:r>
            <a:r>
              <a:rPr lang="en-US" sz="1800" dirty="0">
                <a:solidFill>
                  <a:srgbClr val="A50021"/>
                </a:solidFill>
              </a:rPr>
              <a:t> </a:t>
            </a:r>
            <a:r>
              <a:rPr lang="en-US" sz="1800" dirty="0"/>
              <a:t>into a maze, reach the</a:t>
            </a:r>
            <a:r>
              <a:rPr lang="en-US" sz="1800" dirty="0">
                <a:solidFill>
                  <a:srgbClr val="A50021"/>
                </a:solidFill>
              </a:rPr>
              <a:t> exit point</a:t>
            </a:r>
            <a:endParaRPr lang="en-US" sz="1800" dirty="0"/>
          </a:p>
          <a:p>
            <a:pPr lvl="1"/>
            <a:r>
              <a:rPr lang="en-US" sz="1800" dirty="0"/>
              <a:t>Many numeric puzzles such as Sudoku</a:t>
            </a:r>
            <a:endParaRPr lang="en-US" sz="1800" dirty="0">
              <a:solidFill>
                <a:srgbClr val="0033CC"/>
              </a:solidFill>
            </a:endParaRPr>
          </a:p>
          <a:p>
            <a:pPr lvl="1"/>
            <a:r>
              <a:rPr lang="en-US" sz="1800" dirty="0"/>
              <a:t>Given a</a:t>
            </a:r>
            <a:r>
              <a:rPr lang="en-US" sz="1800" dirty="0">
                <a:solidFill>
                  <a:srgbClr val="0033CC"/>
                </a:solidFill>
              </a:rPr>
              <a:t> Queen’s position</a:t>
            </a:r>
            <a:r>
              <a:rPr lang="en-US" sz="1800" dirty="0">
                <a:solidFill>
                  <a:srgbClr val="A50021"/>
                </a:solidFill>
              </a:rPr>
              <a:t>, place 7 more Queens </a:t>
            </a:r>
            <a:r>
              <a:rPr lang="en-US" sz="1800" dirty="0">
                <a:solidFill>
                  <a:srgbClr val="CC3300"/>
                </a:solidFill>
              </a:rPr>
              <a:t>safely</a:t>
            </a:r>
            <a:r>
              <a:rPr lang="en-US" sz="1800" dirty="0"/>
              <a:t> on a checkerboard </a:t>
            </a:r>
          </a:p>
          <a:p>
            <a:pPr lvl="1"/>
            <a:r>
              <a:rPr lang="en-US" sz="1800" dirty="0"/>
              <a:t>Given a</a:t>
            </a:r>
            <a:r>
              <a:rPr lang="en-US" sz="1800" dirty="0">
                <a:solidFill>
                  <a:srgbClr val="0033CC"/>
                </a:solidFill>
              </a:rPr>
              <a:t> Knight’s position, </a:t>
            </a:r>
            <a:r>
              <a:rPr lang="en-US" sz="1800" dirty="0"/>
              <a:t>move it so that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A50021"/>
                </a:solidFill>
              </a:rPr>
              <a:t>all squares are visited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/>
              <a:t>only once</a:t>
            </a:r>
          </a:p>
          <a:p>
            <a:r>
              <a:rPr lang="en-US" sz="2600" dirty="0"/>
              <a:t>Can be generalized &amp; a methodized approach </a:t>
            </a:r>
          </a:p>
          <a:p>
            <a:pPr lvl="1"/>
            <a:r>
              <a:rPr lang="en-US" sz="2000" dirty="0"/>
              <a:t>Can be followed to adapt it to a particular problem</a:t>
            </a:r>
          </a:p>
          <a:p>
            <a:r>
              <a:rPr lang="en-US" sz="2600" dirty="0"/>
              <a:t>Technique involves navigating a </a:t>
            </a:r>
            <a:r>
              <a:rPr lang="en-US" sz="2600" dirty="0">
                <a:solidFill>
                  <a:srgbClr val="FF0000"/>
                </a:solidFill>
              </a:rPr>
              <a:t>decision tree </a:t>
            </a:r>
            <a:r>
              <a:rPr lang="en-US" sz="2600" dirty="0"/>
              <a:t>to arrive at the goal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464771"/>
      </p:ext>
    </p:extLst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F0240E-D8B7-4A0F-A5CF-7CF378C205A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15383" y="26511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Maze Example</a:t>
            </a:r>
            <a:br>
              <a:rPr lang="en-US" dirty="0"/>
            </a:br>
            <a:r>
              <a:rPr lang="en-US" sz="2000" dirty="0"/>
              <a:t>Enter Maze at X(0,1); </a:t>
            </a:r>
            <a:r>
              <a:rPr lang="en-US" sz="2000" b="1" dirty="0">
                <a:solidFill>
                  <a:schemeClr val="tx1"/>
                </a:solidFill>
              </a:rPr>
              <a:t>Goal</a:t>
            </a:r>
            <a:r>
              <a:rPr lang="en-US" sz="2000" dirty="0"/>
              <a:t> is to reach </a:t>
            </a:r>
            <a:r>
              <a:rPr lang="en-US" sz="2000" b="1" dirty="0">
                <a:solidFill>
                  <a:schemeClr val="tx1"/>
                </a:solidFill>
              </a:rPr>
              <a:t>1,2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8789"/>
              </p:ext>
            </p:extLst>
          </p:nvPr>
        </p:nvGraphicFramePr>
        <p:xfrm>
          <a:off x="1156552" y="1597504"/>
          <a:ext cx="2351088" cy="1760837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7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8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163BD1-D468-4447-ADCD-1BD6D7190CA2}" type="slidenum">
              <a:rPr lang="en-US" sz="1400"/>
              <a:pPr algn="r"/>
              <a:t>63</a:t>
            </a:fld>
            <a:endParaRPr lang="en-US" sz="1400"/>
          </a:p>
        </p:txBody>
      </p:sp>
      <p:sp>
        <p:nvSpPr>
          <p:cNvPr id="44060" name="Line 1"/>
          <p:cNvSpPr>
            <a:spLocks noChangeShapeType="1"/>
          </p:cNvSpPr>
          <p:nvPr/>
        </p:nvSpPr>
        <p:spPr bwMode="auto">
          <a:xfrm flipV="1">
            <a:off x="58738" y="13176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3" name="TextBox 26"/>
          <p:cNvSpPr txBox="1">
            <a:spLocks noChangeArrowheads="1"/>
          </p:cNvSpPr>
          <p:nvPr/>
        </p:nvSpPr>
        <p:spPr bwMode="auto">
          <a:xfrm>
            <a:off x="815975" y="4591418"/>
            <a:ext cx="3603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Specify choice order: straight ahead, left turn, right turn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332096" y="32903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45082" y="2223194"/>
            <a:ext cx="1109469" cy="613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1249"/>
      </p:ext>
    </p:extLst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F0240E-D8B7-4A0F-A5CF-7CF378C205A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2466" y="13907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Maze Example</a:t>
            </a:r>
            <a:br>
              <a:rPr lang="en-US" dirty="0"/>
            </a:br>
            <a:r>
              <a:rPr lang="en-US" sz="2000" dirty="0"/>
              <a:t>Enter Maze at 0,1; Goal is to reach 1,2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ph idx="1"/>
          </p:nvPr>
        </p:nvGraphicFramePr>
        <p:xfrm>
          <a:off x="5099050" y="1363663"/>
          <a:ext cx="2351088" cy="1812671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3/5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2/6/8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Goal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1/9/11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163BD1-D468-4447-ADCD-1BD6D7190CA2}" type="slidenum">
              <a:rPr lang="en-US" sz="1400"/>
              <a:pPr algn="r"/>
              <a:t>64</a:t>
            </a:fld>
            <a:endParaRPr lang="en-US" sz="1400"/>
          </a:p>
        </p:txBody>
      </p:sp>
      <p:sp>
        <p:nvSpPr>
          <p:cNvPr id="44060" name="Line 1"/>
          <p:cNvSpPr>
            <a:spLocks noChangeShapeType="1"/>
          </p:cNvSpPr>
          <p:nvPr/>
        </p:nvSpPr>
        <p:spPr bwMode="auto">
          <a:xfrm flipV="1">
            <a:off x="58738" y="13176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4062" name="Group 2"/>
          <p:cNvGrpSpPr>
            <a:grpSpLocks noChangeAspect="1"/>
          </p:cNvGrpSpPr>
          <p:nvPr/>
        </p:nvGrpSpPr>
        <p:grpSpPr bwMode="auto">
          <a:xfrm>
            <a:off x="5854700" y="3506788"/>
            <a:ext cx="2265363" cy="1762125"/>
            <a:chOff x="4670" y="811"/>
            <a:chExt cx="2087" cy="1670"/>
          </a:xfrm>
        </p:grpSpPr>
        <p:sp>
          <p:nvSpPr>
            <p:cNvPr id="4406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4670" y="811"/>
              <a:ext cx="2087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Oval 19"/>
            <p:cNvSpPr>
              <a:spLocks noChangeArrowheads="1"/>
            </p:cNvSpPr>
            <p:nvPr/>
          </p:nvSpPr>
          <p:spPr bwMode="auto">
            <a:xfrm>
              <a:off x="5670" y="811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0,1</a:t>
              </a:r>
              <a:endParaRPr lang="en-US" sz="1000" b="1" dirty="0"/>
            </a:p>
          </p:txBody>
        </p:sp>
        <p:sp>
          <p:nvSpPr>
            <p:cNvPr id="44069" name="Oval 18"/>
            <p:cNvSpPr>
              <a:spLocks noChangeArrowheads="1"/>
            </p:cNvSpPr>
            <p:nvPr/>
          </p:nvSpPr>
          <p:spPr bwMode="auto">
            <a:xfrm>
              <a:off x="56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0,0</a:t>
              </a:r>
            </a:p>
          </p:txBody>
        </p:sp>
        <p:sp>
          <p:nvSpPr>
            <p:cNvPr id="44070" name="Oval 17"/>
            <p:cNvSpPr>
              <a:spLocks noChangeArrowheads="1"/>
            </p:cNvSpPr>
            <p:nvPr/>
          </p:nvSpPr>
          <p:spPr bwMode="auto">
            <a:xfrm>
              <a:off x="4795" y="1736"/>
              <a:ext cx="300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2,1</a:t>
              </a:r>
            </a:p>
          </p:txBody>
        </p:sp>
        <p:sp>
          <p:nvSpPr>
            <p:cNvPr id="44071" name="Oval 16"/>
            <p:cNvSpPr>
              <a:spLocks noChangeArrowheads="1"/>
            </p:cNvSpPr>
            <p:nvPr/>
          </p:nvSpPr>
          <p:spPr bwMode="auto">
            <a:xfrm>
              <a:off x="6270" y="1749"/>
              <a:ext cx="30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1,2</a:t>
              </a:r>
            </a:p>
          </p:txBody>
        </p:sp>
        <p:sp>
          <p:nvSpPr>
            <p:cNvPr id="44072" name="Oval 15"/>
            <p:cNvSpPr>
              <a:spLocks noChangeArrowheads="1"/>
            </p:cNvSpPr>
            <p:nvPr/>
          </p:nvSpPr>
          <p:spPr bwMode="auto">
            <a:xfrm>
              <a:off x="62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0,2</a:t>
              </a:r>
            </a:p>
          </p:txBody>
        </p:sp>
        <p:sp>
          <p:nvSpPr>
            <p:cNvPr id="44073" name="Oval 14"/>
            <p:cNvSpPr>
              <a:spLocks noChangeArrowheads="1"/>
            </p:cNvSpPr>
            <p:nvPr/>
          </p:nvSpPr>
          <p:spPr bwMode="auto">
            <a:xfrm>
              <a:off x="5070" y="1273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1,1</a:t>
              </a:r>
            </a:p>
          </p:txBody>
        </p:sp>
        <p:sp>
          <p:nvSpPr>
            <p:cNvPr id="44074" name="Oval 13"/>
            <p:cNvSpPr>
              <a:spLocks noChangeArrowheads="1"/>
            </p:cNvSpPr>
            <p:nvPr/>
          </p:nvSpPr>
          <p:spPr bwMode="auto">
            <a:xfrm>
              <a:off x="4795" y="2160"/>
              <a:ext cx="300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2,0</a:t>
              </a:r>
            </a:p>
          </p:txBody>
        </p:sp>
        <p:sp>
          <p:nvSpPr>
            <p:cNvPr id="44075" name="Oval 12"/>
            <p:cNvSpPr>
              <a:spLocks noChangeArrowheads="1"/>
            </p:cNvSpPr>
            <p:nvPr/>
          </p:nvSpPr>
          <p:spPr bwMode="auto">
            <a:xfrm>
              <a:off x="5333" y="1736"/>
              <a:ext cx="300" cy="3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1,0</a:t>
              </a:r>
            </a:p>
          </p:txBody>
        </p:sp>
        <p:sp>
          <p:nvSpPr>
            <p:cNvPr id="44076" name="Line 11"/>
            <p:cNvSpPr>
              <a:spLocks noChangeShapeType="1"/>
            </p:cNvSpPr>
            <p:nvPr/>
          </p:nvSpPr>
          <p:spPr bwMode="auto">
            <a:xfrm flipH="1">
              <a:off x="53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10"/>
            <p:cNvSpPr>
              <a:spLocks noChangeShapeType="1"/>
            </p:cNvSpPr>
            <p:nvPr/>
          </p:nvSpPr>
          <p:spPr bwMode="auto">
            <a:xfrm>
              <a:off x="5820" y="1119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9"/>
            <p:cNvSpPr>
              <a:spLocks noChangeShapeType="1"/>
            </p:cNvSpPr>
            <p:nvPr/>
          </p:nvSpPr>
          <p:spPr bwMode="auto">
            <a:xfrm>
              <a:off x="59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8"/>
            <p:cNvSpPr>
              <a:spLocks noChangeShapeType="1"/>
            </p:cNvSpPr>
            <p:nvPr/>
          </p:nvSpPr>
          <p:spPr bwMode="auto">
            <a:xfrm flipH="1">
              <a:off x="5009" y="1569"/>
              <a:ext cx="199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Line 7"/>
            <p:cNvSpPr>
              <a:spLocks noChangeShapeType="1"/>
            </p:cNvSpPr>
            <p:nvPr/>
          </p:nvSpPr>
          <p:spPr bwMode="auto">
            <a:xfrm>
              <a:off x="5308" y="1569"/>
              <a:ext cx="87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"/>
            <p:cNvSpPr>
              <a:spLocks noChangeShapeType="1"/>
            </p:cNvSpPr>
            <p:nvPr/>
          </p:nvSpPr>
          <p:spPr bwMode="auto">
            <a:xfrm>
              <a:off x="4970" y="2071"/>
              <a:ext cx="1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5"/>
            <p:cNvSpPr>
              <a:spLocks noChangeShapeType="1"/>
            </p:cNvSpPr>
            <p:nvPr/>
          </p:nvSpPr>
          <p:spPr bwMode="auto">
            <a:xfrm flipH="1">
              <a:off x="6420" y="1582"/>
              <a:ext cx="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Oval 4"/>
            <p:cNvSpPr>
              <a:spLocks noChangeArrowheads="1"/>
            </p:cNvSpPr>
            <p:nvPr/>
          </p:nvSpPr>
          <p:spPr bwMode="auto">
            <a:xfrm>
              <a:off x="6270" y="2174"/>
              <a:ext cx="30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2,2</a:t>
              </a:r>
            </a:p>
          </p:txBody>
        </p:sp>
        <p:sp>
          <p:nvSpPr>
            <p:cNvPr id="44084" name="Line 3"/>
            <p:cNvSpPr>
              <a:spLocks noChangeShapeType="1"/>
            </p:cNvSpPr>
            <p:nvPr/>
          </p:nvSpPr>
          <p:spPr bwMode="auto">
            <a:xfrm>
              <a:off x="6418" y="2050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63" name="TextBox 26"/>
          <p:cNvSpPr txBox="1">
            <a:spLocks noChangeArrowheads="1"/>
          </p:cNvSpPr>
          <p:nvPr/>
        </p:nvSpPr>
        <p:spPr bwMode="auto">
          <a:xfrm>
            <a:off x="5172075" y="5267325"/>
            <a:ext cx="3603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Decision Tree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Choice order is: straight ahead, left turn, right turn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435571" y="3282157"/>
            <a:ext cx="2301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5" name="TextBox 29"/>
          <p:cNvSpPr txBox="1">
            <a:spLocks noChangeArrowheads="1"/>
          </p:cNvSpPr>
          <p:nvPr/>
        </p:nvSpPr>
        <p:spPr bwMode="auto">
          <a:xfrm>
            <a:off x="321305" y="1440173"/>
            <a:ext cx="45847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decision tree depicted below the maze, it  would be traversed in </a:t>
            </a:r>
            <a:r>
              <a:rPr lang="en-US" sz="2400" dirty="0">
                <a:solidFill>
                  <a:srgbClr val="7030A0"/>
                </a:solidFill>
              </a:rPr>
              <a:t>13 moves: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[0,1], [1,1], [2,1], [2,0],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[2,1], 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[1,1], [1,0],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[1,1],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[0,1], [0,0], </a:t>
            </a:r>
            <a:r>
              <a:rPr lang="en-US" sz="2400" dirty="0">
                <a:solidFill>
                  <a:srgbClr val="0000FF"/>
                </a:solidFill>
              </a:rPr>
              <a:t>backtrack</a:t>
            </a:r>
            <a:r>
              <a:rPr lang="en-US" sz="2400" dirty="0"/>
              <a:t> to [0,1], [0,2], [1,2] (at the goal)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Why 13 moves?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7985125" y="4462463"/>
            <a:ext cx="75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 flipH="1" flipV="1">
            <a:off x="7970838" y="4749800"/>
            <a:ext cx="6826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 flipV="1">
            <a:off x="7315200" y="2552700"/>
            <a:ext cx="1350963" cy="218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>
            <a:endCxn id="44068" idx="0"/>
          </p:cNvCxnSpPr>
          <p:nvPr/>
        </p:nvCxnSpPr>
        <p:spPr>
          <a:xfrm>
            <a:off x="6537278" y="3411940"/>
            <a:ext cx="565706" cy="948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28218"/>
      </p:ext>
    </p:extLst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A523E19-65E1-4D41-AD18-952417675AB2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DF62E0E-ADF8-4F16-BFD4-854D59CFC2D5}" type="slidenum">
              <a:rPr lang="en-US" sz="1400"/>
              <a:pPr algn="r"/>
              <a:t>65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37" y="109463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Decision Trees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9069"/>
            <a:ext cx="8229600" cy="2795811"/>
          </a:xfrm>
        </p:spPr>
        <p:txBody>
          <a:bodyPr/>
          <a:lstStyle/>
          <a:p>
            <a:r>
              <a:rPr lang="en-US" dirty="0"/>
              <a:t>Depict choices available at decision points</a:t>
            </a:r>
          </a:p>
          <a:p>
            <a:pPr lvl="1"/>
            <a:r>
              <a:rPr lang="en-US" sz="2000" dirty="0"/>
              <a:t>A circle represents a decision point</a:t>
            </a:r>
          </a:p>
          <a:p>
            <a:pPr lvl="1"/>
            <a:r>
              <a:rPr lang="en-US" sz="2000" dirty="0"/>
              <a:t>Circles immediately below a decision point are the choices available at that decision point</a:t>
            </a:r>
          </a:p>
          <a:p>
            <a:pPr lvl="1"/>
            <a:r>
              <a:rPr lang="en-US" sz="2000" dirty="0"/>
              <a:t>Upper most circle is the starting point</a:t>
            </a:r>
          </a:p>
        </p:txBody>
      </p:sp>
      <p:sp>
        <p:nvSpPr>
          <p:cNvPr id="4198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91" name="Group 47"/>
          <p:cNvGrpSpPr>
            <a:grpSpLocks noChangeAspect="1"/>
          </p:cNvGrpSpPr>
          <p:nvPr/>
        </p:nvGrpSpPr>
        <p:grpSpPr bwMode="auto">
          <a:xfrm>
            <a:off x="1844251" y="3661427"/>
            <a:ext cx="6463044" cy="2329799"/>
            <a:chOff x="4633" y="502"/>
            <a:chExt cx="5237" cy="2080"/>
          </a:xfrm>
        </p:grpSpPr>
        <p:sp>
          <p:nvSpPr>
            <p:cNvPr id="41995" name="AutoShape 73"/>
            <p:cNvSpPr>
              <a:spLocks noChangeAspect="1" noChangeArrowheads="1" noTextEdit="1"/>
            </p:cNvSpPr>
            <p:nvPr/>
          </p:nvSpPr>
          <p:spPr bwMode="auto">
            <a:xfrm>
              <a:off x="4633" y="502"/>
              <a:ext cx="5237" cy="1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Oval 72"/>
            <p:cNvSpPr>
              <a:spLocks noChangeArrowheads="1"/>
            </p:cNvSpPr>
            <p:nvPr/>
          </p:nvSpPr>
          <p:spPr bwMode="auto">
            <a:xfrm>
              <a:off x="5670" y="811"/>
              <a:ext cx="300" cy="308"/>
            </a:xfrm>
            <a:prstGeom prst="ellipse">
              <a:avLst/>
            </a:prstGeom>
            <a:solidFill>
              <a:srgbClr val="C00000">
                <a:alpha val="2588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 </a:t>
              </a:r>
              <a:r>
                <a:rPr lang="en-US" sz="1000" b="1">
                  <a:cs typeface="Times New Roman" pitchFamily="18" charset="0"/>
                </a:rPr>
                <a:t>S </a:t>
              </a:r>
              <a:endParaRPr lang="en-US" sz="1000" b="1"/>
            </a:p>
          </p:txBody>
        </p:sp>
        <p:sp>
          <p:nvSpPr>
            <p:cNvPr id="41997" name="Oval 71"/>
            <p:cNvSpPr>
              <a:spLocks noChangeArrowheads="1"/>
            </p:cNvSpPr>
            <p:nvPr/>
          </p:nvSpPr>
          <p:spPr bwMode="auto">
            <a:xfrm>
              <a:off x="5470" y="1736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E</a:t>
              </a:r>
            </a:p>
          </p:txBody>
        </p:sp>
        <p:sp>
          <p:nvSpPr>
            <p:cNvPr id="41998" name="Oval 70"/>
            <p:cNvSpPr>
              <a:spLocks noChangeArrowheads="1"/>
            </p:cNvSpPr>
            <p:nvPr/>
          </p:nvSpPr>
          <p:spPr bwMode="auto">
            <a:xfrm>
              <a:off x="4633" y="1736"/>
              <a:ext cx="300" cy="309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C</a:t>
              </a:r>
            </a:p>
          </p:txBody>
        </p:sp>
        <p:sp>
          <p:nvSpPr>
            <p:cNvPr id="41999" name="Oval 69"/>
            <p:cNvSpPr>
              <a:spLocks noChangeArrowheads="1"/>
            </p:cNvSpPr>
            <p:nvPr/>
          </p:nvSpPr>
          <p:spPr bwMode="auto">
            <a:xfrm>
              <a:off x="6008" y="1737"/>
              <a:ext cx="300" cy="306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F</a:t>
              </a:r>
            </a:p>
          </p:txBody>
        </p:sp>
        <p:sp>
          <p:nvSpPr>
            <p:cNvPr id="42000" name="Oval 68"/>
            <p:cNvSpPr>
              <a:spLocks noChangeArrowheads="1"/>
            </p:cNvSpPr>
            <p:nvPr/>
          </p:nvSpPr>
          <p:spPr bwMode="auto">
            <a:xfrm>
              <a:off x="6270" y="1273"/>
              <a:ext cx="295" cy="280"/>
            </a:xfrm>
            <a:prstGeom prst="ellipse">
              <a:avLst/>
            </a:prstGeom>
            <a:solidFill>
              <a:srgbClr val="990000">
                <a:alpha val="27843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>
                  <a:cs typeface="Times New Roman" pitchFamily="18" charset="0"/>
                </a:rPr>
                <a:t> B</a:t>
              </a:r>
              <a:endParaRPr lang="en-US" sz="1000" b="1"/>
            </a:p>
          </p:txBody>
        </p:sp>
        <p:sp>
          <p:nvSpPr>
            <p:cNvPr id="42001" name="Oval 67"/>
            <p:cNvSpPr>
              <a:spLocks noChangeArrowheads="1"/>
            </p:cNvSpPr>
            <p:nvPr/>
          </p:nvSpPr>
          <p:spPr bwMode="auto">
            <a:xfrm>
              <a:off x="5070" y="1273"/>
              <a:ext cx="295" cy="280"/>
            </a:xfrm>
            <a:prstGeom prst="ellipse">
              <a:avLst/>
            </a:prstGeom>
            <a:solidFill>
              <a:srgbClr val="990000">
                <a:alpha val="27843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cs typeface="Times New Roman" pitchFamily="18" charset="0"/>
                </a:rPr>
                <a:t> </a:t>
              </a:r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A</a:t>
              </a:r>
            </a:p>
          </p:txBody>
        </p:sp>
        <p:sp>
          <p:nvSpPr>
            <p:cNvPr id="42002" name="Oval 66"/>
            <p:cNvSpPr>
              <a:spLocks noChangeArrowheads="1"/>
            </p:cNvSpPr>
            <p:nvPr/>
          </p:nvSpPr>
          <p:spPr bwMode="auto">
            <a:xfrm>
              <a:off x="6520" y="1736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G</a:t>
              </a:r>
            </a:p>
          </p:txBody>
        </p:sp>
        <p:sp>
          <p:nvSpPr>
            <p:cNvPr id="42003" name="Oval 65"/>
            <p:cNvSpPr>
              <a:spLocks noChangeArrowheads="1"/>
            </p:cNvSpPr>
            <p:nvPr/>
          </p:nvSpPr>
          <p:spPr bwMode="auto">
            <a:xfrm>
              <a:off x="5083" y="1718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1000" b="1" dirty="0">
                  <a:solidFill>
                    <a:srgbClr val="FF0000"/>
                  </a:solidFill>
                  <a:cs typeface="Times New Roman" pitchFamily="18" charset="0"/>
                </a:rPr>
                <a:t> D</a:t>
              </a:r>
            </a:p>
          </p:txBody>
        </p:sp>
        <p:sp>
          <p:nvSpPr>
            <p:cNvPr id="42004" name="Line 64"/>
            <p:cNvSpPr>
              <a:spLocks noChangeShapeType="1"/>
            </p:cNvSpPr>
            <p:nvPr/>
          </p:nvSpPr>
          <p:spPr bwMode="auto">
            <a:xfrm flipH="1">
              <a:off x="53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63"/>
            <p:cNvSpPr>
              <a:spLocks noChangeShapeType="1"/>
            </p:cNvSpPr>
            <p:nvPr/>
          </p:nvSpPr>
          <p:spPr bwMode="auto">
            <a:xfrm>
              <a:off x="5320" y="1556"/>
              <a:ext cx="176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62"/>
            <p:cNvSpPr>
              <a:spLocks noChangeShapeType="1"/>
            </p:cNvSpPr>
            <p:nvPr/>
          </p:nvSpPr>
          <p:spPr bwMode="auto">
            <a:xfrm>
              <a:off x="5970" y="111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61"/>
            <p:cNvSpPr>
              <a:spLocks noChangeShapeType="1"/>
            </p:cNvSpPr>
            <p:nvPr/>
          </p:nvSpPr>
          <p:spPr bwMode="auto">
            <a:xfrm flipH="1">
              <a:off x="4884" y="1556"/>
              <a:ext cx="199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60"/>
            <p:cNvSpPr>
              <a:spLocks noChangeShapeType="1"/>
            </p:cNvSpPr>
            <p:nvPr/>
          </p:nvSpPr>
          <p:spPr bwMode="auto">
            <a:xfrm>
              <a:off x="5221" y="1568"/>
              <a:ext cx="12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59"/>
            <p:cNvSpPr>
              <a:spLocks noChangeShapeType="1"/>
            </p:cNvSpPr>
            <p:nvPr/>
          </p:nvSpPr>
          <p:spPr bwMode="auto">
            <a:xfrm flipH="1">
              <a:off x="6233" y="1569"/>
              <a:ext cx="10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Oval 58"/>
            <p:cNvSpPr>
              <a:spLocks noChangeArrowheads="1"/>
            </p:cNvSpPr>
            <p:nvPr/>
          </p:nvSpPr>
          <p:spPr bwMode="auto">
            <a:xfrm>
              <a:off x="6008" y="2173"/>
              <a:ext cx="300" cy="308"/>
            </a:xfrm>
            <a:prstGeom prst="ellipse">
              <a:avLst/>
            </a:prstGeom>
            <a:solidFill>
              <a:srgbClr val="990000">
                <a:alpha val="16078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en-US" sz="800">
                  <a:cs typeface="Times New Roman" pitchFamily="18" charset="0"/>
                </a:rPr>
                <a:t> </a:t>
              </a:r>
              <a:r>
                <a:rPr lang="en-US" sz="1000" b="1">
                  <a:cs typeface="Times New Roman" pitchFamily="18" charset="0"/>
                </a:rPr>
                <a:t> H</a:t>
              </a:r>
            </a:p>
          </p:txBody>
        </p:sp>
        <p:sp>
          <p:nvSpPr>
            <p:cNvPr id="42011" name="Line 57"/>
            <p:cNvSpPr>
              <a:spLocks noChangeShapeType="1"/>
            </p:cNvSpPr>
            <p:nvPr/>
          </p:nvSpPr>
          <p:spPr bwMode="auto">
            <a:xfrm>
              <a:off x="6522" y="1569"/>
              <a:ext cx="74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56"/>
            <p:cNvSpPr>
              <a:spLocks noChangeShapeType="1"/>
            </p:cNvSpPr>
            <p:nvPr/>
          </p:nvSpPr>
          <p:spPr bwMode="auto">
            <a:xfrm flipH="1">
              <a:off x="6158" y="2058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Text Box 55"/>
            <p:cNvSpPr txBox="1">
              <a:spLocks noChangeArrowheads="1"/>
            </p:cNvSpPr>
            <p:nvPr/>
          </p:nvSpPr>
          <p:spPr bwMode="auto">
            <a:xfrm>
              <a:off x="6820" y="764"/>
              <a:ext cx="2639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Decision point 0, the starting point</a:t>
              </a:r>
              <a:endParaRPr lang="en-US" sz="2400" dirty="0"/>
            </a:p>
          </p:txBody>
        </p:sp>
        <p:sp>
          <p:nvSpPr>
            <p:cNvPr id="42014" name="Text Box 54"/>
            <p:cNvSpPr txBox="1">
              <a:spLocks noChangeArrowheads="1"/>
            </p:cNvSpPr>
            <p:nvPr/>
          </p:nvSpPr>
          <p:spPr bwMode="auto">
            <a:xfrm>
              <a:off x="7240" y="1262"/>
              <a:ext cx="1413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Choices at S</a:t>
              </a:r>
              <a:endParaRPr lang="en-US" sz="2400" dirty="0"/>
            </a:p>
          </p:txBody>
        </p:sp>
        <p:sp>
          <p:nvSpPr>
            <p:cNvPr id="42015" name="Text Box 53"/>
            <p:cNvSpPr txBox="1">
              <a:spLocks noChangeArrowheads="1"/>
            </p:cNvSpPr>
            <p:nvPr/>
          </p:nvSpPr>
          <p:spPr bwMode="auto">
            <a:xfrm>
              <a:off x="7259" y="1774"/>
              <a:ext cx="1413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Choices at B</a:t>
              </a:r>
              <a:endParaRPr lang="en-US" sz="2400" dirty="0"/>
            </a:p>
          </p:txBody>
        </p:sp>
        <p:sp>
          <p:nvSpPr>
            <p:cNvPr id="42016" name="Text Box 52"/>
            <p:cNvSpPr txBox="1">
              <a:spLocks noChangeArrowheads="1"/>
            </p:cNvSpPr>
            <p:nvPr/>
          </p:nvSpPr>
          <p:spPr bwMode="auto">
            <a:xfrm>
              <a:off x="6935" y="2234"/>
              <a:ext cx="1413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100" dirty="0">
                  <a:cs typeface="Times New Roman" pitchFamily="18" charset="0"/>
                </a:rPr>
                <a:t>Choice at F</a:t>
              </a:r>
              <a:endParaRPr lang="en-US" sz="2400" dirty="0"/>
            </a:p>
          </p:txBody>
        </p:sp>
        <p:sp>
          <p:nvSpPr>
            <p:cNvPr id="42017" name="Line 51"/>
            <p:cNvSpPr>
              <a:spLocks noChangeShapeType="1"/>
            </p:cNvSpPr>
            <p:nvPr/>
          </p:nvSpPr>
          <p:spPr bwMode="auto">
            <a:xfrm flipH="1">
              <a:off x="6310" y="884"/>
              <a:ext cx="5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50"/>
            <p:cNvSpPr>
              <a:spLocks noChangeShapeType="1"/>
            </p:cNvSpPr>
            <p:nvPr/>
          </p:nvSpPr>
          <p:spPr bwMode="auto">
            <a:xfrm flipH="1">
              <a:off x="6753" y="1380"/>
              <a:ext cx="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49"/>
            <p:cNvSpPr>
              <a:spLocks noChangeShapeType="1"/>
            </p:cNvSpPr>
            <p:nvPr/>
          </p:nvSpPr>
          <p:spPr bwMode="auto">
            <a:xfrm flipH="1">
              <a:off x="6915" y="1891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48"/>
            <p:cNvSpPr>
              <a:spLocks noChangeShapeType="1"/>
            </p:cNvSpPr>
            <p:nvPr/>
          </p:nvSpPr>
          <p:spPr bwMode="auto">
            <a:xfrm flipH="1">
              <a:off x="6432" y="2353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2" name="Text Box 52"/>
          <p:cNvSpPr txBox="1">
            <a:spLocks noChangeArrowheads="1"/>
          </p:cNvSpPr>
          <p:nvPr/>
        </p:nvSpPr>
        <p:spPr bwMode="auto">
          <a:xfrm>
            <a:off x="185119" y="5085803"/>
            <a:ext cx="1436243" cy="389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dirty="0">
                <a:cs typeface="Times New Roman" pitchFamily="18" charset="0"/>
              </a:rPr>
              <a:t>Choices at </a:t>
            </a:r>
            <a:r>
              <a:rPr lang="en-US" sz="12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80934" y="5216119"/>
            <a:ext cx="4238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739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C3E3D6E-C7CC-4066-BE75-87A12A81B89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16038"/>
            <a:ext cx="8229600" cy="855475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Navigating a Decision Tree</a:t>
            </a:r>
            <a:br>
              <a:rPr lang="en-US" dirty="0"/>
            </a:br>
            <a:endParaRPr lang="en-US" sz="2800" dirty="0">
              <a:solidFill>
                <a:srgbClr val="996633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34963" y="1271512"/>
            <a:ext cx="8589962" cy="509499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From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 Reach </a:t>
            </a:r>
            <a:r>
              <a:rPr lang="en-US" sz="2000" dirty="0">
                <a:solidFill>
                  <a:srgbClr val="996633"/>
                </a:solidFill>
              </a:rPr>
              <a:t>H</a:t>
            </a:r>
          </a:p>
          <a:p>
            <a:r>
              <a:rPr lang="en-US" sz="2000" dirty="0"/>
              <a:t>Assume decisions (choices) are made from left to right</a:t>
            </a:r>
          </a:p>
          <a:p>
            <a:pPr>
              <a:buFontTx/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When we make a choice we record it</a:t>
            </a:r>
          </a:p>
          <a:p>
            <a:r>
              <a:rPr lang="en-US" sz="2000" dirty="0"/>
              <a:t>When we are not at the goal and the choices are exhausted,</a:t>
            </a:r>
            <a:r>
              <a:rPr lang="en-US" sz="2400" dirty="0"/>
              <a:t> </a:t>
            </a:r>
            <a:r>
              <a:rPr lang="en-US" sz="2000" dirty="0"/>
              <a:t>we backtrack and un-record the choice</a:t>
            </a:r>
          </a:p>
          <a:p>
            <a:r>
              <a:rPr lang="en-US" sz="2000" dirty="0"/>
              <a:t>Path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 to A, to C, </a:t>
            </a:r>
            <a:r>
              <a:rPr lang="en-US" sz="2000" dirty="0">
                <a:solidFill>
                  <a:srgbClr val="0000FF"/>
                </a:solidFill>
              </a:rPr>
              <a:t>backtrack</a:t>
            </a:r>
            <a:r>
              <a:rPr lang="en-US" sz="2000" dirty="0"/>
              <a:t> to A, to D, </a:t>
            </a:r>
            <a:r>
              <a:rPr lang="en-US" sz="2000" dirty="0">
                <a:solidFill>
                  <a:srgbClr val="0000FF"/>
                </a:solidFill>
              </a:rPr>
              <a:t>backtrack</a:t>
            </a:r>
            <a:r>
              <a:rPr lang="en-US" sz="2000" dirty="0"/>
              <a:t> to A, to E, </a:t>
            </a:r>
            <a:r>
              <a:rPr lang="en-US" sz="2000" dirty="0">
                <a:solidFill>
                  <a:srgbClr val="0000FF"/>
                </a:solidFill>
              </a:rPr>
              <a:t>backtrack</a:t>
            </a:r>
            <a:r>
              <a:rPr lang="en-US" sz="2000" dirty="0"/>
              <a:t> to A, </a:t>
            </a:r>
            <a:r>
              <a:rPr lang="en-US" sz="2000" dirty="0">
                <a:solidFill>
                  <a:srgbClr val="0000FF"/>
                </a:solidFill>
              </a:rPr>
              <a:t>backtrack</a:t>
            </a:r>
            <a:r>
              <a:rPr lang="en-US" sz="2000" dirty="0"/>
              <a:t> to S, to B, to F, to </a:t>
            </a:r>
            <a:r>
              <a:rPr lang="en-US" sz="2000" dirty="0">
                <a:solidFill>
                  <a:srgbClr val="996633"/>
                </a:solidFill>
              </a:rPr>
              <a:t>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(goal)</a:t>
            </a: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17D05EA-D80A-43A6-B50E-6C1F41F15E94}" type="slidenum">
              <a:rPr lang="en-US" sz="1400"/>
              <a:pPr algn="r"/>
              <a:t>66</a:t>
            </a:fld>
            <a:endParaRPr lang="en-US" sz="1400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1866991" y="2258349"/>
            <a:ext cx="3073163" cy="1700512"/>
            <a:chOff x="1977" y="1193"/>
            <a:chExt cx="1643" cy="818"/>
          </a:xfrm>
        </p:grpSpPr>
        <p:grpSp>
          <p:nvGrpSpPr>
            <p:cNvPr id="43013" name="Group 47"/>
            <p:cNvGrpSpPr>
              <a:grpSpLocks noChangeAspect="1"/>
            </p:cNvGrpSpPr>
            <p:nvPr/>
          </p:nvGrpSpPr>
          <p:grpSpPr bwMode="auto">
            <a:xfrm>
              <a:off x="1977" y="1193"/>
              <a:ext cx="1178" cy="779"/>
              <a:chOff x="4633" y="811"/>
              <a:chExt cx="2187" cy="1670"/>
            </a:xfrm>
          </p:grpSpPr>
          <p:sp>
            <p:nvSpPr>
              <p:cNvPr id="43015" name="Oval 72"/>
              <p:cNvSpPr>
                <a:spLocks noChangeArrowheads="1"/>
              </p:cNvSpPr>
              <p:nvPr/>
            </p:nvSpPr>
            <p:spPr bwMode="auto">
              <a:xfrm>
                <a:off x="5670" y="811"/>
                <a:ext cx="300" cy="308"/>
              </a:xfrm>
              <a:prstGeom prst="ellipse">
                <a:avLst/>
              </a:prstGeom>
              <a:solidFill>
                <a:srgbClr val="C00000">
                  <a:alpha val="25882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8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FF0000"/>
                    </a:solidFill>
                    <a:cs typeface="Times New Roman" pitchFamily="18" charset="0"/>
                  </a:rPr>
                  <a:t>S </a:t>
                </a:r>
                <a:endParaRPr lang="en-US" sz="1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016" name="Oval 71"/>
              <p:cNvSpPr>
                <a:spLocks noChangeArrowheads="1"/>
              </p:cNvSpPr>
              <p:nvPr/>
            </p:nvSpPr>
            <p:spPr bwMode="auto">
              <a:xfrm>
                <a:off x="5470" y="1736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E</a:t>
                </a:r>
              </a:p>
            </p:txBody>
          </p:sp>
          <p:sp>
            <p:nvSpPr>
              <p:cNvPr id="43017" name="Oval 70"/>
              <p:cNvSpPr>
                <a:spLocks noChangeArrowheads="1"/>
              </p:cNvSpPr>
              <p:nvPr/>
            </p:nvSpPr>
            <p:spPr bwMode="auto">
              <a:xfrm>
                <a:off x="4633" y="1736"/>
                <a:ext cx="300" cy="30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C</a:t>
                </a:r>
              </a:p>
            </p:txBody>
          </p:sp>
          <p:sp>
            <p:nvSpPr>
              <p:cNvPr id="43018" name="Oval 69"/>
              <p:cNvSpPr>
                <a:spLocks noChangeArrowheads="1"/>
              </p:cNvSpPr>
              <p:nvPr/>
            </p:nvSpPr>
            <p:spPr bwMode="auto">
              <a:xfrm>
                <a:off x="6008" y="1737"/>
                <a:ext cx="300" cy="3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1000" b="1">
                    <a:cs typeface="Times New Roman" pitchFamily="18" charset="0"/>
                  </a:rPr>
                  <a:t> F</a:t>
                </a:r>
              </a:p>
            </p:txBody>
          </p:sp>
          <p:sp>
            <p:nvSpPr>
              <p:cNvPr id="43019" name="Oval 68"/>
              <p:cNvSpPr>
                <a:spLocks noChangeArrowheads="1"/>
              </p:cNvSpPr>
              <p:nvPr/>
            </p:nvSpPr>
            <p:spPr bwMode="auto">
              <a:xfrm>
                <a:off x="6270" y="1273"/>
                <a:ext cx="295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B</a:t>
                </a:r>
                <a:endParaRPr lang="en-US" sz="1000" b="1"/>
              </a:p>
            </p:txBody>
          </p:sp>
          <p:sp>
            <p:nvSpPr>
              <p:cNvPr id="43020" name="Oval 67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295" cy="2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A</a:t>
                </a:r>
              </a:p>
            </p:txBody>
          </p:sp>
          <p:sp>
            <p:nvSpPr>
              <p:cNvPr id="43021" name="Oval 66"/>
              <p:cNvSpPr>
                <a:spLocks noChangeArrowheads="1"/>
              </p:cNvSpPr>
              <p:nvPr/>
            </p:nvSpPr>
            <p:spPr bwMode="auto">
              <a:xfrm>
                <a:off x="6520" y="1736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cs typeface="Times New Roman" pitchFamily="18" charset="0"/>
                  </a:rPr>
                  <a:t> </a:t>
                </a:r>
                <a:r>
                  <a:rPr lang="en-US" sz="1000" b="1">
                    <a:cs typeface="Times New Roman" pitchFamily="18" charset="0"/>
                  </a:rPr>
                  <a:t> G</a:t>
                </a:r>
              </a:p>
            </p:txBody>
          </p:sp>
          <p:sp>
            <p:nvSpPr>
              <p:cNvPr id="43022" name="Oval 65"/>
              <p:cNvSpPr>
                <a:spLocks noChangeArrowheads="1"/>
              </p:cNvSpPr>
              <p:nvPr/>
            </p:nvSpPr>
            <p:spPr bwMode="auto">
              <a:xfrm>
                <a:off x="5083" y="1718"/>
                <a:ext cx="300" cy="3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000" b="1">
                    <a:cs typeface="Times New Roman" pitchFamily="18" charset="0"/>
                  </a:rPr>
                  <a:t> D</a:t>
                </a:r>
              </a:p>
            </p:txBody>
          </p:sp>
          <p:sp>
            <p:nvSpPr>
              <p:cNvPr id="43023" name="Line 64"/>
              <p:cNvSpPr>
                <a:spLocks noChangeShapeType="1"/>
              </p:cNvSpPr>
              <p:nvPr/>
            </p:nvSpPr>
            <p:spPr bwMode="auto">
              <a:xfrm flipH="1">
                <a:off x="5370" y="1119"/>
                <a:ext cx="30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63"/>
              <p:cNvSpPr>
                <a:spLocks noChangeShapeType="1"/>
              </p:cNvSpPr>
              <p:nvPr/>
            </p:nvSpPr>
            <p:spPr bwMode="auto">
              <a:xfrm>
                <a:off x="5320" y="1556"/>
                <a:ext cx="176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Line 62"/>
              <p:cNvSpPr>
                <a:spLocks noChangeShapeType="1"/>
              </p:cNvSpPr>
              <p:nvPr/>
            </p:nvSpPr>
            <p:spPr bwMode="auto">
              <a:xfrm>
                <a:off x="5970" y="1119"/>
                <a:ext cx="30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61"/>
              <p:cNvSpPr>
                <a:spLocks noChangeShapeType="1"/>
              </p:cNvSpPr>
              <p:nvPr/>
            </p:nvSpPr>
            <p:spPr bwMode="auto">
              <a:xfrm flipH="1">
                <a:off x="4884" y="1556"/>
                <a:ext cx="199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Line 60"/>
              <p:cNvSpPr>
                <a:spLocks noChangeShapeType="1"/>
              </p:cNvSpPr>
              <p:nvPr/>
            </p:nvSpPr>
            <p:spPr bwMode="auto">
              <a:xfrm>
                <a:off x="5221" y="1568"/>
                <a:ext cx="12" cy="1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59"/>
              <p:cNvSpPr>
                <a:spLocks noChangeShapeType="1"/>
              </p:cNvSpPr>
              <p:nvPr/>
            </p:nvSpPr>
            <p:spPr bwMode="auto">
              <a:xfrm flipH="1">
                <a:off x="6233" y="1569"/>
                <a:ext cx="101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Oval 58"/>
              <p:cNvSpPr>
                <a:spLocks noChangeArrowheads="1"/>
              </p:cNvSpPr>
              <p:nvPr/>
            </p:nvSpPr>
            <p:spPr bwMode="auto">
              <a:xfrm>
                <a:off x="6008" y="2173"/>
                <a:ext cx="300" cy="308"/>
              </a:xfrm>
              <a:prstGeom prst="ellipse">
                <a:avLst/>
              </a:prstGeom>
              <a:solidFill>
                <a:srgbClr val="990000">
                  <a:alpha val="16078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800">
                    <a:solidFill>
                      <a:srgbClr val="996633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00B050"/>
                    </a:solidFill>
                    <a:cs typeface="Times New Roman" pitchFamily="18" charset="0"/>
                  </a:rPr>
                  <a:t> </a:t>
                </a:r>
                <a:r>
                  <a:rPr lang="en-US" sz="1000" b="1">
                    <a:solidFill>
                      <a:srgbClr val="996633"/>
                    </a:solidFill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43030" name="Line 57"/>
              <p:cNvSpPr>
                <a:spLocks noChangeShapeType="1"/>
              </p:cNvSpPr>
              <p:nvPr/>
            </p:nvSpPr>
            <p:spPr bwMode="auto">
              <a:xfrm>
                <a:off x="6522" y="1569"/>
                <a:ext cx="74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Line 56"/>
              <p:cNvSpPr>
                <a:spLocks noChangeShapeType="1"/>
              </p:cNvSpPr>
              <p:nvPr/>
            </p:nvSpPr>
            <p:spPr bwMode="auto">
              <a:xfrm flipH="1">
                <a:off x="6158" y="2058"/>
                <a:ext cx="1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3096" y="178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goal</a:t>
              </a: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H="1">
              <a:off x="2914" y="1900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21384"/>
      </p:ext>
    </p:extLst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04FC818-3E3D-4256-8872-7B4690EAD221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66" y="269877"/>
            <a:ext cx="8513234" cy="119396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Generalized Backtracking Algorithm</a:t>
            </a:r>
            <a:br>
              <a:rPr lang="en-US" dirty="0"/>
            </a:br>
            <a:r>
              <a:rPr lang="en-US" sz="2700" dirty="0" err="1">
                <a:solidFill>
                  <a:schemeClr val="tx1"/>
                </a:solidFill>
              </a:rPr>
              <a:t>boolean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makeNextDecision</a:t>
            </a:r>
            <a:r>
              <a:rPr lang="en-US" sz="2700" dirty="0">
                <a:solidFill>
                  <a:schemeClr val="tx1"/>
                </a:solidFill>
              </a:rPr>
              <a:t>(</a:t>
            </a:r>
            <a:r>
              <a:rPr lang="en-US" sz="2700" dirty="0" err="1">
                <a:solidFill>
                  <a:schemeClr val="tx1"/>
                </a:solidFill>
              </a:rPr>
              <a:t>lastDecisionChoice</a:t>
            </a:r>
            <a:r>
              <a:rPr lang="en-US" sz="2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33363" y="1774825"/>
            <a:ext cx="870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81000" y="1654342"/>
            <a:ext cx="8420100" cy="50450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/>
              <a:t>atGoal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; 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choiceNumber</a:t>
            </a:r>
            <a:r>
              <a:rPr lang="en-US" dirty="0"/>
              <a:t> =0;   </a:t>
            </a:r>
            <a:r>
              <a:rPr lang="en-US" dirty="0">
                <a:solidFill>
                  <a:srgbClr val="0033CC"/>
                </a:solidFill>
              </a:rPr>
              <a:t>// initialize the choice number for this decision point</a:t>
            </a:r>
            <a:endParaRPr lang="en-US" b="1" dirty="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atGoal</a:t>
            </a:r>
            <a:r>
              <a:rPr lang="en-US" dirty="0"/>
              <a:t> == </a:t>
            </a:r>
            <a:r>
              <a:rPr lang="en-US" b="1" dirty="0"/>
              <a:t>false</a:t>
            </a:r>
            <a:r>
              <a:rPr lang="en-US" dirty="0"/>
              <a:t> &amp;&amp; </a:t>
            </a:r>
            <a:r>
              <a:rPr lang="en-US" dirty="0" err="1"/>
              <a:t>choiceNumber</a:t>
            </a:r>
            <a:r>
              <a:rPr lang="en-US" dirty="0"/>
              <a:t> &lt; </a:t>
            </a:r>
            <a:r>
              <a:rPr lang="en-US" dirty="0" err="1"/>
              <a:t>numberOfChoices</a:t>
            </a:r>
            <a:r>
              <a:rPr lang="en-US" dirty="0"/>
              <a:t>)  </a:t>
            </a:r>
            <a:r>
              <a:rPr lang="en-US" dirty="0">
                <a:solidFill>
                  <a:srgbClr val="0033CC"/>
                </a:solidFill>
              </a:rPr>
              <a:t>// more choices</a:t>
            </a:r>
            <a:r>
              <a:rPr lang="en-US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{  </a:t>
            </a:r>
            <a:r>
              <a:rPr lang="en-US" dirty="0" err="1"/>
              <a:t>thisDecisionChoice</a:t>
            </a:r>
            <a:r>
              <a:rPr lang="en-US" dirty="0"/>
              <a:t> = </a:t>
            </a:r>
            <a:r>
              <a:rPr lang="en-US" dirty="0" err="1">
                <a:solidFill>
                  <a:srgbClr val="A50021"/>
                </a:solidFill>
              </a:rPr>
              <a:t>nextChoice</a:t>
            </a:r>
            <a:r>
              <a:rPr lang="en-US" dirty="0"/>
              <a:t>(</a:t>
            </a:r>
            <a:r>
              <a:rPr lang="en-US" dirty="0" err="1"/>
              <a:t>choiceNumber</a:t>
            </a:r>
            <a:r>
              <a:rPr lang="en-US" dirty="0"/>
              <a:t>, </a:t>
            </a:r>
            <a:r>
              <a:rPr lang="en-US" dirty="0" err="1"/>
              <a:t>lastDecisionChoice</a:t>
            </a:r>
            <a:r>
              <a:rPr lang="en-US" dirty="0"/>
              <a:t>);  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    if</a:t>
            </a:r>
            <a:r>
              <a:rPr lang="en-US" dirty="0"/>
              <a:t>( </a:t>
            </a:r>
            <a:r>
              <a:rPr lang="en-US" dirty="0">
                <a:solidFill>
                  <a:srgbClr val="A50021"/>
                </a:solidFill>
              </a:rPr>
              <a:t>//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r>
              <a:rPr lang="en-US" dirty="0">
                <a:solidFill>
                  <a:srgbClr val="A50021"/>
                </a:solidFill>
              </a:rPr>
              <a:t> is valid</a:t>
            </a:r>
            <a:r>
              <a:rPr lang="en-US" dirty="0"/>
              <a:t> 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{ </a:t>
            </a:r>
            <a:r>
              <a:rPr lang="en-US" dirty="0">
                <a:solidFill>
                  <a:srgbClr val="A50021"/>
                </a:solidFill>
              </a:rPr>
              <a:t>// record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endParaRPr lang="en-US" dirty="0">
              <a:solidFill>
                <a:srgbClr val="A5002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>
                <a:solidFill>
                  <a:srgbClr val="A50021"/>
                </a:solidFill>
              </a:rPr>
              <a:t>// goal has been reached</a:t>
            </a:r>
            <a:r>
              <a:rPr lang="en-US" dirty="0"/>
              <a:t> )  </a:t>
            </a:r>
            <a:r>
              <a:rPr lang="en-US" dirty="0">
                <a:solidFill>
                  <a:srgbClr val="0033CC"/>
                </a:solidFill>
              </a:rPr>
              <a:t>// base case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    </a:t>
            </a:r>
            <a:r>
              <a:rPr lang="en-US" b="1" dirty="0"/>
              <a:t>return true;</a:t>
            </a:r>
            <a:r>
              <a:rPr lang="en-US" dirty="0"/>
              <a:t>  </a:t>
            </a:r>
            <a:r>
              <a:rPr lang="en-US" dirty="0">
                <a:solidFill>
                  <a:srgbClr val="0033CC"/>
                </a:solidFill>
              </a:rPr>
              <a:t>// reached the goal</a:t>
            </a:r>
            <a:r>
              <a:rPr lang="en-US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</a:t>
            </a:r>
            <a:r>
              <a:rPr lang="en-US" b="1" dirty="0"/>
              <a:t>else 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        {  </a:t>
            </a:r>
            <a:r>
              <a:rPr lang="en-US" dirty="0" err="1"/>
              <a:t>atGoal</a:t>
            </a:r>
            <a:r>
              <a:rPr lang="en-US" dirty="0"/>
              <a:t> = </a:t>
            </a:r>
            <a:r>
              <a:rPr lang="en-US" dirty="0" err="1"/>
              <a:t>makeNextDecision</a:t>
            </a:r>
            <a:r>
              <a:rPr lang="en-US" dirty="0"/>
              <a:t>(</a:t>
            </a:r>
            <a:r>
              <a:rPr lang="en-US" dirty="0" err="1"/>
              <a:t>thisDecisionChoice</a:t>
            </a:r>
            <a:r>
              <a:rPr lang="en-US" dirty="0"/>
              <a:t>); </a:t>
            </a:r>
            <a:r>
              <a:rPr lang="en-US" dirty="0">
                <a:solidFill>
                  <a:srgbClr val="0033CC"/>
                </a:solidFill>
              </a:rPr>
              <a:t>// reduce problem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atGoal</a:t>
            </a:r>
            <a:r>
              <a:rPr lang="en-US" dirty="0"/>
              <a:t> == </a:t>
            </a:r>
            <a:r>
              <a:rPr lang="en-US" b="1" dirty="0"/>
              <a:t>false</a:t>
            </a:r>
            <a:r>
              <a:rPr lang="en-US" dirty="0"/>
              <a:t>)  </a:t>
            </a:r>
            <a:r>
              <a:rPr lang="en-US" dirty="0">
                <a:solidFill>
                  <a:srgbClr val="0033CC"/>
                </a:solidFill>
              </a:rPr>
              <a:t>// backtrack has occurred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	       { </a:t>
            </a:r>
            <a:r>
              <a:rPr lang="en-US" dirty="0">
                <a:solidFill>
                  <a:srgbClr val="A50021"/>
                </a:solidFill>
              </a:rPr>
              <a:t>// un-record </a:t>
            </a:r>
            <a:r>
              <a:rPr lang="en-US" dirty="0" err="1">
                <a:solidFill>
                  <a:srgbClr val="A50021"/>
                </a:solidFill>
              </a:rPr>
              <a:t>thisDecisionChoice</a:t>
            </a:r>
            <a:endParaRPr lang="en-US" dirty="0">
              <a:solidFill>
                <a:srgbClr val="A5002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	       } </a:t>
            </a:r>
            <a:r>
              <a:rPr lang="en-US" dirty="0">
                <a:solidFill>
                  <a:srgbClr val="0033CC"/>
                </a:solidFill>
              </a:rPr>
              <a:t>// end if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    }</a:t>
            </a:r>
            <a:r>
              <a:rPr lang="en-US" dirty="0">
                <a:solidFill>
                  <a:srgbClr val="0033CC"/>
                </a:solidFill>
              </a:rPr>
              <a:t> // end else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}</a:t>
            </a:r>
            <a:r>
              <a:rPr lang="en-US" dirty="0">
                <a:solidFill>
                  <a:srgbClr val="0033CC"/>
                </a:solidFill>
              </a:rPr>
              <a:t> // end if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   </a:t>
            </a:r>
            <a:r>
              <a:rPr lang="en-US" dirty="0" err="1"/>
              <a:t>choiceNumber</a:t>
            </a:r>
            <a:r>
              <a:rPr lang="en-US" dirty="0"/>
              <a:t> = </a:t>
            </a:r>
            <a:r>
              <a:rPr lang="en-US" dirty="0" err="1"/>
              <a:t>choiceNumber</a:t>
            </a:r>
            <a:r>
              <a:rPr lang="en-US" dirty="0"/>
              <a:t> + 1;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}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atGoal</a:t>
            </a:r>
            <a:r>
              <a:rPr lang="en-US" dirty="0"/>
              <a:t>; </a:t>
            </a:r>
            <a:r>
              <a:rPr lang="en-US" dirty="0">
                <a:solidFill>
                  <a:srgbClr val="0033CC"/>
                </a:solidFill>
              </a:rPr>
              <a:t>// end while</a:t>
            </a:r>
            <a:r>
              <a:rPr lang="en-US" dirty="0"/>
              <a:t> </a:t>
            </a:r>
          </a:p>
        </p:txBody>
      </p: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4067175" y="2894013"/>
            <a:ext cx="4284663" cy="1965325"/>
            <a:chOff x="2484" y="1642"/>
            <a:chExt cx="2699" cy="1238"/>
          </a:xfrm>
        </p:grpSpPr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3284" y="1763"/>
              <a:ext cx="1899" cy="241"/>
            </a:xfrm>
            <a:prstGeom prst="rect">
              <a:avLst/>
            </a:prstGeom>
            <a:solidFill>
              <a:srgbClr val="FFCC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A50021"/>
                  </a:solidFill>
                  <a:latin typeface="Georgia" pitchFamily="18" charset="0"/>
                </a:rPr>
                <a:t>Red</a:t>
              </a:r>
              <a:r>
                <a:rPr lang="en-US">
                  <a:latin typeface="Georgia" pitchFamily="18" charset="0"/>
                </a:rPr>
                <a:t> text is problem specific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H="1" flipV="1">
              <a:off x="2623" y="1642"/>
              <a:ext cx="67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 flipH="1">
              <a:off x="2484" y="1883"/>
              <a:ext cx="826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 flipH="1">
              <a:off x="2528" y="1883"/>
              <a:ext cx="756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 flipH="1">
              <a:off x="2845" y="1883"/>
              <a:ext cx="448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 flipV="1">
              <a:off x="2596" y="1788"/>
              <a:ext cx="68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706433"/>
      </p:ext>
    </p:extLst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0C194D6-E401-4B88-8219-92CF4BE64C2A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85EA03-EEEC-4681-BCF0-FEAE74C732C6}" type="slidenum">
              <a:rPr lang="en-US" sz="1400"/>
              <a:pPr algn="r"/>
              <a:t>68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10091" y="208399"/>
            <a:ext cx="8513234" cy="102350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Adapting Generalized Backtracking Algorithm to a Particular Problem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1"/>
            <a:ext cx="8366125" cy="4759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1- Decide how to represent the n choices available at each decision point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600" dirty="0"/>
              <a:t>Decide how to, and then code methods to: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200" dirty="0"/>
              <a:t>2. Determine if the </a:t>
            </a:r>
            <a:r>
              <a:rPr lang="en-US" sz="2200" dirty="0">
                <a:solidFill>
                  <a:srgbClr val="FF0000"/>
                </a:solidFill>
              </a:rPr>
              <a:t>goal has been reached </a:t>
            </a:r>
            <a:r>
              <a:rPr lang="en-US" sz="2200" dirty="0"/>
              <a:t>(line 7)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/>
              <a:t>	3. </a:t>
            </a:r>
            <a:r>
              <a:rPr lang="en-US" sz="2200" dirty="0">
                <a:solidFill>
                  <a:srgbClr val="FF0000"/>
                </a:solidFill>
              </a:rPr>
              <a:t>Record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un-record</a:t>
            </a:r>
            <a:r>
              <a:rPr lang="en-US" sz="2200" dirty="0"/>
              <a:t> a choice (lines 6 &amp; 12)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/>
              <a:t>	4. Determine the </a:t>
            </a:r>
            <a:r>
              <a:rPr lang="en-US" sz="2200" dirty="0">
                <a:solidFill>
                  <a:srgbClr val="FF0000"/>
                </a:solidFill>
              </a:rPr>
              <a:t>next choice </a:t>
            </a:r>
            <a:r>
              <a:rPr lang="en-US" sz="2200" dirty="0"/>
              <a:t>(line 4)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/>
              <a:t>	5. Determine if a choice is </a:t>
            </a:r>
            <a:r>
              <a:rPr lang="en-US" sz="2200" dirty="0">
                <a:solidFill>
                  <a:srgbClr val="FF0000"/>
                </a:solidFill>
              </a:rPr>
              <a:t>valid </a:t>
            </a:r>
            <a:r>
              <a:rPr lang="en-US" sz="2200" dirty="0"/>
              <a:t>(line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6. </a:t>
            </a:r>
            <a:r>
              <a:rPr lang="en-US" sz="2600" dirty="0"/>
              <a:t>Code the generalized algorithm invoking methods of steps 2-5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7. Code the application that invokes the backtracking method</a:t>
            </a:r>
          </a:p>
        </p:txBody>
      </p:sp>
    </p:spTree>
    <p:extLst>
      <p:ext uri="{BB962C8B-B14F-4D97-AF65-F5344CB8AC3E}">
        <p14:creationId xmlns:p14="http://schemas.microsoft.com/office/powerpoint/2010/main" val="2382254822"/>
      </p:ext>
    </p:extLst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315217" y="12031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4-Queens | Example</a:t>
            </a:r>
            <a:endParaRPr dirty="0"/>
          </a:p>
        </p:txBody>
      </p:sp>
      <p:pic>
        <p:nvPicPr>
          <p:cNvPr id="113" name="A diagram illustrates a solution to the 4 queens problem. &#10;&#10;Picture 2" descr="A diagram illustrates a solution to the 4 queens problem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544" y="1021943"/>
            <a:ext cx="4426912" cy="4468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Recursion?</a:t>
            </a:r>
            <a:endParaRPr dirty="0"/>
          </a:p>
        </p:txBody>
      </p:sp>
      <p:sp>
        <p:nvSpPr>
          <p:cNvPr id="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00666"/>
            <a:ext cx="8229601" cy="4844321"/>
          </a:xfrm>
          <a:prstGeom prst="rect">
            <a:avLst/>
          </a:prstGeom>
        </p:spPr>
        <p:txBody>
          <a:bodyPr/>
          <a:lstStyle/>
          <a:p>
            <a:r>
              <a:rPr sz="2800" dirty="0"/>
              <a:t>Recursion is a problem-solving </a:t>
            </a:r>
            <a:r>
              <a:rPr lang="en-US" sz="2800" dirty="0"/>
              <a:t>technique</a:t>
            </a:r>
            <a:endParaRPr sz="2800" dirty="0"/>
          </a:p>
          <a:p>
            <a:pPr lvl="1"/>
            <a:r>
              <a:rPr dirty="0">
                <a:solidFill>
                  <a:srgbClr val="7030A0"/>
                </a:solidFill>
              </a:rPr>
              <a:t>Breaks a problem into identical but smaller problems</a:t>
            </a:r>
          </a:p>
          <a:p>
            <a:r>
              <a:rPr sz="2800" dirty="0"/>
              <a:t>A method that calls itself is a recursive method</a:t>
            </a:r>
          </a:p>
          <a:p>
            <a:pPr lvl="1"/>
            <a:r>
              <a:rPr dirty="0"/>
              <a:t>The invocation is a recursive call or recursive invocation</a:t>
            </a:r>
            <a:endParaRPr lang="en-US" dirty="0"/>
          </a:p>
          <a:p>
            <a:r>
              <a:rPr lang="en-US" sz="2800" dirty="0"/>
              <a:t>Direct vs. Indirect recursions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19226826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249435" y="-76720"/>
            <a:ext cx="8513565" cy="807816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Backtracking - Queens Solution (</a:t>
            </a:r>
            <a:r>
              <a:rPr lang="en-US" dirty="0"/>
              <a:t>1 of</a:t>
            </a:r>
            <a:r>
              <a:rPr dirty="0"/>
              <a:t> 1)</a:t>
            </a:r>
          </a:p>
        </p:txBody>
      </p:sp>
      <p:sp>
        <p:nvSpPr>
          <p:cNvPr id="116" name="FIGURE 14-8 Solving the four-queens problem by placing one queen at a time in each column"/>
          <p:cNvSpPr txBox="1">
            <a:spLocks noGrp="1"/>
          </p:cNvSpPr>
          <p:nvPr>
            <p:ph type="body" sz="quarter" idx="1"/>
          </p:nvPr>
        </p:nvSpPr>
        <p:spPr>
          <a:xfrm>
            <a:off x="391417" y="5694810"/>
            <a:ext cx="8229601" cy="543067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508"/>
            </a:lvl1pPr>
          </a:lstStyle>
          <a:p>
            <a:r>
              <a:rPr sz="1800" b="0" dirty="0"/>
              <a:t>Solving the four-queens problem by placing one queen at a time in each column</a:t>
            </a:r>
          </a:p>
        </p:txBody>
      </p:sp>
      <p:pic>
        <p:nvPicPr>
          <p:cNvPr id="117" name="Illustrations divided into 10 sections each showing solutions to the 4 dash queens problem placing 1 queen in each column. &#10;" descr="Illustrations divided into 10 sections each showing solutions to the 4 dash queens problem placing 1 queen in each column. "/>
          <p:cNvPicPr>
            <a:picLocks noChangeAspect="1"/>
          </p:cNvPicPr>
          <p:nvPr/>
        </p:nvPicPr>
        <p:blipFill>
          <a:blip r:embed="rId2">
            <a:extLst/>
          </a:blip>
          <a:srcRect t="84946"/>
          <a:stretch>
            <a:fillRect/>
          </a:stretch>
        </p:blipFill>
        <p:spPr>
          <a:xfrm>
            <a:off x="228599" y="731095"/>
            <a:ext cx="8534401" cy="386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llustrations divided into 10 sections each showing solutions to the 4 dash queens problem placing 1 queen in each column. &#10;&#10;Picture 2" descr="Illustrations divided into 10 sections each showing solutions to the 4 dash queens problem placing 1 queen in each column. Picture 2"/>
          <p:cNvPicPr>
            <a:picLocks noChangeAspect="1"/>
          </p:cNvPicPr>
          <p:nvPr/>
        </p:nvPicPr>
        <p:blipFill>
          <a:blip r:embed="rId2">
            <a:extLst/>
          </a:blip>
          <a:srcRect r="83042" b="28258"/>
          <a:stretch>
            <a:fillRect/>
          </a:stretch>
        </p:blipFill>
        <p:spPr>
          <a:xfrm>
            <a:off x="139979" y="1254264"/>
            <a:ext cx="1447255" cy="1841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3">
            <a:extLst/>
          </a:blip>
          <a:srcRect l="16415" r="60363" b="27792"/>
          <a:stretch>
            <a:fillRect/>
          </a:stretch>
        </p:blipFill>
        <p:spPr>
          <a:xfrm>
            <a:off x="1575674" y="1774757"/>
            <a:ext cx="1931757" cy="2025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4">
            <a:extLst/>
          </a:blip>
          <a:srcRect l="39136" r="36776" b="27284"/>
          <a:stretch>
            <a:fillRect/>
          </a:stretch>
        </p:blipFill>
        <p:spPr>
          <a:xfrm>
            <a:off x="3493888" y="2393204"/>
            <a:ext cx="2003938" cy="20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5">
            <a:extLst/>
          </a:blip>
          <a:srcRect l="62383" r="14016" b="27747"/>
          <a:stretch>
            <a:fillRect/>
          </a:stretch>
        </p:blipFill>
        <p:spPr>
          <a:xfrm>
            <a:off x="5181599" y="3012197"/>
            <a:ext cx="1959233" cy="2000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6">
            <a:extLst/>
          </a:blip>
          <a:srcRect l="77255" r="18" b="27187"/>
          <a:stretch>
            <a:fillRect/>
          </a:stretch>
        </p:blipFill>
        <p:spPr>
          <a:xfrm>
            <a:off x="7015955" y="3694615"/>
            <a:ext cx="1886605" cy="1860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249435" y="-76720"/>
            <a:ext cx="8513565" cy="807816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Backtracking - Queens Solution (</a:t>
            </a:r>
            <a:r>
              <a:rPr lang="en-US" dirty="0"/>
              <a:t>2 of</a:t>
            </a:r>
            <a:r>
              <a:rPr dirty="0"/>
              <a:t> 2)</a:t>
            </a:r>
          </a:p>
        </p:txBody>
      </p:sp>
      <p:sp>
        <p:nvSpPr>
          <p:cNvPr id="125" name="FIGURE 14-8 Solving the four-queens problem by placing one queen at a time in each column"/>
          <p:cNvSpPr txBox="1">
            <a:spLocks noGrp="1"/>
          </p:cNvSpPr>
          <p:nvPr>
            <p:ph type="body" sz="quarter" idx="1"/>
          </p:nvPr>
        </p:nvSpPr>
        <p:spPr>
          <a:xfrm>
            <a:off x="391417" y="5807893"/>
            <a:ext cx="8229601" cy="489893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508"/>
            </a:lvl1pPr>
          </a:lstStyle>
          <a:p>
            <a:r>
              <a:rPr sz="1800" b="0" dirty="0"/>
              <a:t>Solving the four-queens problem by placing one queen at a time in each column</a:t>
            </a:r>
          </a:p>
        </p:txBody>
      </p:sp>
      <p:pic>
        <p:nvPicPr>
          <p:cNvPr id="126" name="Illustrations divided into 10 sections each showing solutions to the 4 dash queens problem placing 1 queen in each column. &#10;" descr="Illustrations divided into 10 sections each showing solutions to the 4 dash queens problem placing 1 queen in each column. "/>
          <p:cNvPicPr>
            <a:picLocks noChangeAspect="1"/>
          </p:cNvPicPr>
          <p:nvPr/>
        </p:nvPicPr>
        <p:blipFill>
          <a:blip r:embed="rId2">
            <a:extLst/>
          </a:blip>
          <a:srcRect t="84946"/>
          <a:stretch>
            <a:fillRect/>
          </a:stretch>
        </p:blipFill>
        <p:spPr>
          <a:xfrm>
            <a:off x="228599" y="731095"/>
            <a:ext cx="8534401" cy="386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3">
            <a:extLst/>
          </a:blip>
          <a:srcRect r="76955" b="28936"/>
          <a:stretch>
            <a:fillRect/>
          </a:stretch>
        </p:blipFill>
        <p:spPr>
          <a:xfrm>
            <a:off x="187432" y="1266307"/>
            <a:ext cx="1903742" cy="1886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4">
            <a:extLst/>
          </a:blip>
          <a:srcRect l="20309" r="55589" b="26667"/>
          <a:stretch>
            <a:fillRect/>
          </a:stretch>
        </p:blipFill>
        <p:spPr>
          <a:xfrm>
            <a:off x="1852804" y="1794306"/>
            <a:ext cx="2044655" cy="2084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5">
            <a:extLst/>
          </a:blip>
          <a:srcRect l="45537" r="34278" b="29927"/>
          <a:stretch>
            <a:fillRect/>
          </a:stretch>
        </p:blipFill>
        <p:spPr>
          <a:xfrm>
            <a:off x="3754713" y="2543365"/>
            <a:ext cx="1712372" cy="1838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6">
            <a:extLst/>
          </a:blip>
          <a:srcRect l="68451" r="14101" b="29254"/>
          <a:stretch>
            <a:fillRect/>
          </a:stretch>
        </p:blipFill>
        <p:spPr>
          <a:xfrm>
            <a:off x="5608403" y="3161059"/>
            <a:ext cx="1476723" cy="1856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llustrations divided into 10 sections each showing solutions to the 4 dash queens problem placing 1 queen in each column. &#10;&#10;Picture 3" descr="Illustrations divided into 10 sections each showing solutions to the 4 dash queens problem placing 1 queen in each column. Picture 3"/>
          <p:cNvPicPr>
            <a:picLocks noChangeAspect="1"/>
          </p:cNvPicPr>
          <p:nvPr/>
        </p:nvPicPr>
        <p:blipFill>
          <a:blip r:embed="rId7">
            <a:extLst/>
          </a:blip>
          <a:srcRect l="80853" b="31381"/>
          <a:stretch>
            <a:fillRect/>
          </a:stretch>
        </p:blipFill>
        <p:spPr>
          <a:xfrm>
            <a:off x="7272386" y="3875590"/>
            <a:ext cx="1620540" cy="168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81934" y="6455391"/>
            <a:ext cx="3562066" cy="40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D4E29-B53D-4214-9546-EAFFC192ECB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Solution to 8-Queens Puzzle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81" y="902362"/>
            <a:ext cx="4872234" cy="454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58233" y="5648980"/>
            <a:ext cx="770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https://www.geeksforgeeks.org/n-queen-problem-backtracking-3/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https://www.geeksforgeeks.org/java-program-for-n-queen-problem-backtracking-3/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Real World Example</a:t>
            </a:r>
            <a:endParaRPr dirty="0"/>
          </a:p>
        </p:txBody>
      </p:sp>
      <p:sp>
        <p:nvSpPr>
          <p:cNvPr id="5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Consider hiring a contractor to build</a:t>
            </a:r>
            <a:r>
              <a:rPr lang="en-US" dirty="0"/>
              <a:t> (a home)</a:t>
            </a:r>
            <a:endParaRPr dirty="0"/>
          </a:p>
          <a:p>
            <a:pPr lvl="1"/>
            <a:r>
              <a:rPr sz="2000" dirty="0"/>
              <a:t>He hires a subcontractor for a portion of the job</a:t>
            </a:r>
          </a:p>
          <a:p>
            <a:pPr lvl="1"/>
            <a:r>
              <a:rPr sz="2000" dirty="0"/>
              <a:t>That subcontractor hires a sub-subcontractor to do a smaller portion of job</a:t>
            </a:r>
          </a:p>
          <a:p>
            <a:r>
              <a:rPr dirty="0"/>
              <a:t>The last sub-sub- … subcontractor finishes</a:t>
            </a:r>
          </a:p>
          <a:p>
            <a:pPr lvl="1"/>
            <a:r>
              <a:rPr sz="2000" dirty="0"/>
              <a:t>Each one finishes and reports “done” up the line</a:t>
            </a:r>
          </a:p>
        </p:txBody>
      </p:sp>
    </p:spTree>
    <p:extLst>
      <p:ext uri="{BB962C8B-B14F-4D97-AF65-F5344CB8AC3E}">
        <p14:creationId xmlns:p14="http://schemas.microsoft.com/office/powerpoint/2010/main" val="12060743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0F7798-4880-40C1-9DED-68C8A2AE1FF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/>
                <a:sym typeface="Aria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/>
              <a:sym typeface="Arial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22649" y="1959581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4!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776115" y="2488432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(4 * 3!)</a:t>
            </a:r>
          </a:p>
        </p:txBody>
      </p:sp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2503208" y="3220864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(3 * 2!)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3196967" y="3816816"/>
            <a:ext cx="2289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(2 * 1!)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3911192" y="4385472"/>
            <a:ext cx="2252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return (1 * 0!)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31136" y="3264080"/>
            <a:ext cx="1524000" cy="609600"/>
            <a:chOff x="2928" y="2208"/>
            <a:chExt cx="960" cy="384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96" y="2208"/>
              <a:ext cx="192" cy="240"/>
              <a:chOff x="3120" y="3216"/>
              <a:chExt cx="192" cy="240"/>
            </a:xfrm>
          </p:grpSpPr>
          <p:sp>
            <p:nvSpPr>
              <p:cNvPr id="27684" name="Rectangle 1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85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sp>
          <p:nvSpPr>
            <p:cNvPr id="27683" name="Freeform 13"/>
            <p:cNvSpPr>
              <a:spLocks/>
            </p:cNvSpPr>
            <p:nvPr/>
          </p:nvSpPr>
          <p:spPr bwMode="auto">
            <a:xfrm>
              <a:off x="2928" y="2248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69136" y="2502080"/>
            <a:ext cx="1524000" cy="698500"/>
            <a:chOff x="2448" y="1728"/>
            <a:chExt cx="960" cy="440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216" y="1728"/>
              <a:ext cx="192" cy="240"/>
              <a:chOff x="3120" y="3216"/>
              <a:chExt cx="192" cy="240"/>
            </a:xfrm>
          </p:grpSpPr>
          <p:sp>
            <p:nvSpPr>
              <p:cNvPr id="27680" name="Rectangle 16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81" name="Text Box 17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6</a:t>
                </a:r>
              </a:p>
            </p:txBody>
          </p:sp>
        </p:grpSp>
        <p:sp>
          <p:nvSpPr>
            <p:cNvPr id="27679" name="Freeform 18"/>
            <p:cNvSpPr>
              <a:spLocks/>
            </p:cNvSpPr>
            <p:nvPr/>
          </p:nvSpPr>
          <p:spPr bwMode="auto">
            <a:xfrm>
              <a:off x="2448" y="1824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107136" y="1968680"/>
            <a:ext cx="1606550" cy="622300"/>
            <a:chOff x="1968" y="1392"/>
            <a:chExt cx="1012" cy="392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736" y="1392"/>
              <a:ext cx="244" cy="240"/>
              <a:chOff x="3504" y="1392"/>
              <a:chExt cx="244" cy="240"/>
            </a:xfrm>
          </p:grpSpPr>
          <p:sp>
            <p:nvSpPr>
              <p:cNvPr id="27676" name="Rectangle 21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77" name="Text Box 22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24</a:t>
                </a:r>
              </a:p>
            </p:txBody>
          </p:sp>
        </p:grpSp>
        <p:sp>
          <p:nvSpPr>
            <p:cNvPr id="27675" name="Freeform 23"/>
            <p:cNvSpPr>
              <a:spLocks/>
            </p:cNvSpPr>
            <p:nvPr/>
          </p:nvSpPr>
          <p:spPr bwMode="auto">
            <a:xfrm>
              <a:off x="1968" y="1440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316936" y="3873680"/>
            <a:ext cx="1524000" cy="622300"/>
            <a:chOff x="3360" y="2592"/>
            <a:chExt cx="960" cy="392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4128" y="2592"/>
              <a:ext cx="192" cy="240"/>
              <a:chOff x="3120" y="3216"/>
              <a:chExt cx="192" cy="240"/>
            </a:xfrm>
          </p:grpSpPr>
          <p:sp>
            <p:nvSpPr>
              <p:cNvPr id="27668" name="Rectangle 3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69" name="Text Box 3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sp>
          <p:nvSpPr>
            <p:cNvPr id="27667" name="Freeform 33"/>
            <p:cNvSpPr>
              <a:spLocks/>
            </p:cNvSpPr>
            <p:nvPr/>
          </p:nvSpPr>
          <p:spPr bwMode="auto">
            <a:xfrm>
              <a:off x="3360" y="2640"/>
              <a:ext cx="744" cy="344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10800000" flipV="1">
            <a:off x="6211561" y="5033025"/>
            <a:ext cx="46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/>
                <a:sym typeface="Arial"/>
              </a:rPr>
              <a:t>0!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6015245" y="4462810"/>
            <a:ext cx="1524000" cy="655638"/>
            <a:chOff x="3360" y="2592"/>
            <a:chExt cx="960" cy="413"/>
          </a:xfrm>
        </p:grpSpPr>
        <p:grpSp>
          <p:nvGrpSpPr>
            <p:cNvPr id="41" name="Group 30"/>
            <p:cNvGrpSpPr>
              <a:grpSpLocks/>
            </p:cNvGrpSpPr>
            <p:nvPr/>
          </p:nvGrpSpPr>
          <p:grpSpPr bwMode="auto">
            <a:xfrm>
              <a:off x="4128" y="2592"/>
              <a:ext cx="192" cy="240"/>
              <a:chOff x="3120" y="3216"/>
              <a:chExt cx="192" cy="240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3360" y="2640"/>
              <a:ext cx="744" cy="365"/>
            </a:xfrm>
            <a:custGeom>
              <a:avLst/>
              <a:gdLst>
                <a:gd name="T0" fmla="*/ 432 w 744"/>
                <a:gd name="T1" fmla="*/ 344 h 344"/>
                <a:gd name="T2" fmla="*/ 672 w 744"/>
                <a:gd name="T3" fmla="*/ 56 h 344"/>
                <a:gd name="T4" fmla="*/ 0 w 744"/>
                <a:gd name="T5" fmla="*/ 8 h 344"/>
                <a:gd name="T6" fmla="*/ 0 60000 65536"/>
                <a:gd name="T7" fmla="*/ 0 60000 65536"/>
                <a:gd name="T8" fmla="*/ 0 60000 65536"/>
                <a:gd name="T9" fmla="*/ 0 w 744"/>
                <a:gd name="T10" fmla="*/ 0 h 344"/>
                <a:gd name="T11" fmla="*/ 744 w 74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344">
                  <a:moveTo>
                    <a:pt x="432" y="344"/>
                  </a:moveTo>
                  <a:cubicBezTo>
                    <a:pt x="588" y="228"/>
                    <a:pt x="744" y="112"/>
                    <a:pt x="672" y="56"/>
                  </a:cubicBezTo>
                  <a:cubicBezTo>
                    <a:pt x="600" y="0"/>
                    <a:pt x="112" y="16"/>
                    <a:pt x="0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0046"/>
          </a:xfrm>
        </p:spPr>
        <p:txBody>
          <a:bodyPr>
            <a:normAutofit/>
          </a:bodyPr>
          <a:lstStyle/>
          <a:p>
            <a:r>
              <a:rPr lang="en-US" sz="4000" dirty="0"/>
              <a:t>Factorial | 4! </a:t>
            </a:r>
          </a:p>
        </p:txBody>
      </p:sp>
    </p:spTree>
    <p:extLst>
      <p:ext uri="{BB962C8B-B14F-4D97-AF65-F5344CB8AC3E}">
        <p14:creationId xmlns:p14="http://schemas.microsoft.com/office/powerpoint/2010/main" val="422715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/>
      <p:bldP spid="720902" grpId="0"/>
      <p:bldP spid="720903" grpId="0"/>
      <p:bldP spid="720904" grpId="0"/>
      <p:bldP spid="39" grpId="0"/>
    </p:bldLst>
  </p:timing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5062</Words>
  <Application>Microsoft Office PowerPoint</Application>
  <PresentationFormat>On-screen Show (4:3)</PresentationFormat>
  <Paragraphs>1140</Paragraphs>
  <Slides>72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Courier New</vt:lpstr>
      <vt:lpstr>Georgia</vt:lpstr>
      <vt:lpstr>Helvetica</vt:lpstr>
      <vt:lpstr>Menlo</vt:lpstr>
      <vt:lpstr>Times</vt:lpstr>
      <vt:lpstr>Times New Roman</vt:lpstr>
      <vt:lpstr>Verdana</vt:lpstr>
      <vt:lpstr>Wingdings</vt:lpstr>
      <vt:lpstr>508 Lecture</vt:lpstr>
      <vt:lpstr>Module 9 - Recursion</vt:lpstr>
      <vt:lpstr>Video Notes</vt:lpstr>
      <vt:lpstr>The Countdown</vt:lpstr>
      <vt:lpstr>Recursive Method</vt:lpstr>
      <vt:lpstr>Tracing a Recursive Method</vt:lpstr>
      <vt:lpstr>Activity | The Countdown</vt:lpstr>
      <vt:lpstr>What’s Recursion?</vt:lpstr>
      <vt:lpstr>Real World Example</vt:lpstr>
      <vt:lpstr>Factorial | 4! </vt:lpstr>
      <vt:lpstr>Factorial | Example</vt:lpstr>
      <vt:lpstr>Reduced Problem for n! </vt:lpstr>
      <vt:lpstr>Recursive Algorithm for n!</vt:lpstr>
      <vt:lpstr>Approach</vt:lpstr>
      <vt:lpstr>Base Case | Determining</vt:lpstr>
      <vt:lpstr>Reduced Problem</vt:lpstr>
      <vt:lpstr>General Solution</vt:lpstr>
      <vt:lpstr>Design Guidelines</vt:lpstr>
      <vt:lpstr>Fibonacci Numbers</vt:lpstr>
      <vt:lpstr>Fibonacci | Recursive Algorithm</vt:lpstr>
      <vt:lpstr>Activity | Fibonacci Sequence</vt:lpstr>
      <vt:lpstr>Solution | Fibonacci Sequence</vt:lpstr>
      <vt:lpstr>Stack of Activation Records (1 of 2)</vt:lpstr>
      <vt:lpstr>Stack of Activation Records (2 of 2)</vt:lpstr>
      <vt:lpstr>Activity | Implement Recursive Routine </vt:lpstr>
      <vt:lpstr>Activity | Solution</vt:lpstr>
      <vt:lpstr>Displaying a Bag </vt:lpstr>
      <vt:lpstr>Activity</vt:lpstr>
      <vt:lpstr>Activity | Solution</vt:lpstr>
      <vt:lpstr>PowerPoint Presentation</vt:lpstr>
      <vt:lpstr>PowerPoint Presentation</vt:lpstr>
      <vt:lpstr>Finding Array’s Largest Value (Iteratively)  </vt:lpstr>
      <vt:lpstr>Array’s Largest Value | Recursion </vt:lpstr>
      <vt:lpstr>PowerPoint Presentation</vt:lpstr>
      <vt:lpstr>Activity | Recursion Approach </vt:lpstr>
      <vt:lpstr>Array’s Largest Value | Solution</vt:lpstr>
      <vt:lpstr>Processing an Array | Front to Back</vt:lpstr>
      <vt:lpstr>Processing an Array | Back to Front</vt:lpstr>
      <vt:lpstr>Recursively Processing a Linked Chain</vt:lpstr>
      <vt:lpstr>Recursively Processing a Linked Chain</vt:lpstr>
      <vt:lpstr>Using Stack Instead of Recursion Reverse Print Linked List</vt:lpstr>
      <vt:lpstr>Tail Recursion</vt:lpstr>
      <vt:lpstr>Tail Recursion</vt:lpstr>
      <vt:lpstr>Programming Tip</vt:lpstr>
      <vt:lpstr>Fibonacci Numbers | 2nd Look</vt:lpstr>
      <vt:lpstr>Simple Problem | Poor Solution</vt:lpstr>
      <vt:lpstr>Simple Problem | Poor Solution</vt:lpstr>
      <vt:lpstr>Dynamic Programming</vt:lpstr>
      <vt:lpstr>Dynamic Programming Applied to Recursive Algorithms</vt:lpstr>
      <vt:lpstr>Activity | Dynamic Programming  Applied to Method factorial</vt:lpstr>
      <vt:lpstr>PowerPoint Presentation</vt:lpstr>
      <vt:lpstr>Indirect Recursion</vt:lpstr>
      <vt:lpstr>Indirect Recursion | Example</vt:lpstr>
      <vt:lpstr>No Loop Programming Languages</vt:lpstr>
      <vt:lpstr>Practical Problem Solutions</vt:lpstr>
      <vt:lpstr>Select Recursive Applications</vt:lpstr>
      <vt:lpstr>Towers of Hanoi</vt:lpstr>
      <vt:lpstr>Towers of Hanoi | Difficult Problem</vt:lpstr>
      <vt:lpstr>Towers of Hanoi | Recursive Solution</vt:lpstr>
      <vt:lpstr>Algorithm</vt:lpstr>
      <vt:lpstr>PowerPoint Presentation</vt:lpstr>
      <vt:lpstr>Backtracking</vt:lpstr>
      <vt:lpstr>Backtracking</vt:lpstr>
      <vt:lpstr>Maze Example Enter Maze at X(0,1); Goal is to reach 1,2</vt:lpstr>
      <vt:lpstr>Maze Example Enter Maze at 0,1; Goal is to reach 1,2</vt:lpstr>
      <vt:lpstr>Decision Trees</vt:lpstr>
      <vt:lpstr>Navigating a Decision Tree </vt:lpstr>
      <vt:lpstr>Generalized Backtracking Algorithm boolean makeNextDecision(lastDecisionChoice)</vt:lpstr>
      <vt:lpstr>Adapting Generalized Backtracking Algorithm to a Particular Problem</vt:lpstr>
      <vt:lpstr>4-Queens | Example</vt:lpstr>
      <vt:lpstr>Backtracking - Queens Solution (1 of 1)</vt:lpstr>
      <vt:lpstr>Backtracking - Queens Solution (2 of 2)</vt:lpstr>
      <vt:lpstr>Solution to 8-Queens 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614</cp:revision>
  <cp:lastPrinted>2020-02-18T19:34:08Z</cp:lastPrinted>
  <dcterms:modified xsi:type="dcterms:W3CDTF">2022-02-14T19:04:07Z</dcterms:modified>
</cp:coreProperties>
</file>