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0" r:id="rId3"/>
    <p:sldId id="258" r:id="rId4"/>
    <p:sldId id="259" r:id="rId5"/>
    <p:sldId id="539" r:id="rId6"/>
    <p:sldId id="260" r:id="rId7"/>
    <p:sldId id="265" r:id="rId8"/>
    <p:sldId id="261" r:id="rId9"/>
    <p:sldId id="262" r:id="rId10"/>
    <p:sldId id="266" r:id="rId11"/>
    <p:sldId id="264" r:id="rId12"/>
    <p:sldId id="291" r:id="rId13"/>
    <p:sldId id="272" r:id="rId14"/>
    <p:sldId id="528" r:id="rId15"/>
    <p:sldId id="529" r:id="rId16"/>
    <p:sldId id="274" r:id="rId17"/>
    <p:sldId id="530" r:id="rId18"/>
    <p:sldId id="531" r:id="rId19"/>
    <p:sldId id="533" r:id="rId20"/>
    <p:sldId id="532" r:id="rId21"/>
    <p:sldId id="538" r:id="rId22"/>
    <p:sldId id="536" r:id="rId23"/>
    <p:sldId id="534" r:id="rId24"/>
    <p:sldId id="537" r:id="rId25"/>
    <p:sldId id="540" r:id="rId26"/>
    <p:sldId id="535" r:id="rId27"/>
    <p:sldId id="281" r:id="rId28"/>
    <p:sldId id="287" r:id="rId29"/>
    <p:sldId id="309" r:id="rId30"/>
    <p:sldId id="316" r:id="rId31"/>
    <p:sldId id="289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Web Application Concepts" id="{5AE84572-0A5F-47BE-BA00-7EA5D3482C92}">
          <p14:sldIdLst>
            <p14:sldId id="259"/>
            <p14:sldId id="539"/>
            <p14:sldId id="260"/>
            <p14:sldId id="265"/>
            <p14:sldId id="261"/>
            <p14:sldId id="262"/>
            <p14:sldId id="266"/>
            <p14:sldId id="264"/>
          </p14:sldIdLst>
        </p14:section>
        <p14:section name="JavaScript Modules" id="{B8644316-91FD-4DE7-B018-66977C013835}">
          <p14:sldIdLst>
            <p14:sldId id="291"/>
            <p14:sldId id="272"/>
            <p14:sldId id="528"/>
            <p14:sldId id="529"/>
            <p14:sldId id="274"/>
            <p14:sldId id="530"/>
          </p14:sldIdLst>
        </p14:section>
        <p14:section name="Creating a Single Page Application" id="{D854C135-EEF3-4F76-B51C-DAFB80C497B5}">
          <p14:sldIdLst>
            <p14:sldId id="531"/>
            <p14:sldId id="533"/>
            <p14:sldId id="532"/>
            <p14:sldId id="538"/>
            <p14:sldId id="536"/>
            <p14:sldId id="534"/>
            <p14:sldId id="537"/>
            <p14:sldId id="540"/>
            <p14:sldId id="535"/>
          </p14:sldIdLst>
        </p14:section>
        <p14:section name="Conclusion" id="{501A4BFC-942E-49DF-9576-647C169850BD}">
          <p14:sldIdLst>
            <p14:sldId id="281"/>
            <p14:sldId id="287"/>
            <p14:sldId id="309"/>
            <p14:sldId id="316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54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4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6.png"/><Relationship Id="rId20" Type="http://schemas.openxmlformats.org/officeDocument/2006/relationships/image" Target="../media/image38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codexio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Concepts and Implementation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D7C40F-B46A-4FB1-B9EF-A17752F85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4" y="2169000"/>
            <a:ext cx="278549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13DFC1-49B5-4593-B158-C1FF93B7EB64}"/>
              </a:ext>
            </a:extLst>
          </p:cNvPr>
          <p:cNvSpPr/>
          <p:nvPr/>
        </p:nvSpPr>
        <p:spPr>
          <a:xfrm>
            <a:off x="2130056" y="5935526"/>
            <a:ext cx="18019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Modify DOM</a:t>
            </a:r>
          </a:p>
        </p:txBody>
      </p:sp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Perform poor on the search engine</a:t>
            </a:r>
          </a:p>
          <a:p>
            <a:pPr lvl="2" latinLnBrk="0"/>
            <a:r>
              <a:rPr lang="en-US" dirty="0"/>
              <a:t>Server-side rendering helps</a:t>
            </a:r>
          </a:p>
          <a:p>
            <a:pPr lvl="1" latinLnBrk="0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1" latinLnBrk="0"/>
            <a:r>
              <a:rPr lang="en-US" dirty="0"/>
              <a:t>Less secure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0293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DC70ABAB-59F6-460D-9149-C9E543CFEC5E}"/>
              </a:ext>
            </a:extLst>
          </p:cNvPr>
          <p:cNvSpPr/>
          <p:nvPr/>
        </p:nvSpPr>
        <p:spPr bwMode="auto">
          <a:xfrm>
            <a:off x="4656000" y="1179000"/>
            <a:ext cx="2880000" cy="28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EACFBF-2D91-4D6F-8C01-CC972B0EEA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9A4AEE-E0A6-4202-8060-A2BAE60C9B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Modules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820123-0FF9-4530-AD40-702FFCDAF7A6}"/>
              </a:ext>
            </a:extLst>
          </p:cNvPr>
          <p:cNvGrpSpPr/>
          <p:nvPr/>
        </p:nvGrpSpPr>
        <p:grpSpPr>
          <a:xfrm>
            <a:off x="5488499" y="2726683"/>
            <a:ext cx="1215003" cy="1041167"/>
            <a:chOff x="5511000" y="2872542"/>
            <a:chExt cx="1215003" cy="1041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663F27-15D0-431C-9768-A0F784B4CCE7}"/>
                </a:ext>
              </a:extLst>
            </p:cNvPr>
            <p:cNvGrpSpPr/>
            <p:nvPr/>
          </p:nvGrpSpPr>
          <p:grpSpPr>
            <a:xfrm>
              <a:off x="5511000" y="2872542"/>
              <a:ext cx="842918" cy="1041166"/>
              <a:chOff x="5331000" y="2570917"/>
              <a:chExt cx="842918" cy="104116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261A394-5F55-413E-949B-3207FC02FB7F}"/>
                  </a:ext>
                </a:extLst>
              </p:cNvPr>
              <p:cNvSpPr/>
              <p:nvPr/>
            </p:nvSpPr>
            <p:spPr bwMode="auto">
              <a:xfrm>
                <a:off x="5331000" y="3159000"/>
                <a:ext cx="842918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DF6C7B-1B1E-4A16-9780-29C5D3E7F3AB}"/>
                  </a:ext>
                </a:extLst>
              </p:cNvPr>
              <p:cNvSpPr/>
              <p:nvPr/>
            </p:nvSpPr>
            <p:spPr bwMode="auto">
              <a:xfrm>
                <a:off x="5331000" y="2705917"/>
                <a:ext cx="315000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F0A2F00-607D-4BF6-8CB3-248965A38218}"/>
                  </a:ext>
                </a:extLst>
              </p:cNvPr>
              <p:cNvSpPr/>
              <p:nvPr/>
            </p:nvSpPr>
            <p:spPr bwMode="auto">
              <a:xfrm>
                <a:off x="533100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ED3E9D-FBC0-4BB7-BCB9-2C4CC8DEBD6F}"/>
                  </a:ext>
                </a:extLst>
              </p:cNvPr>
              <p:cNvSpPr/>
              <p:nvPr/>
            </p:nvSpPr>
            <p:spPr bwMode="auto">
              <a:xfrm>
                <a:off x="555445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A55DBF-D35C-4D9A-BA2A-2197DDC14B26}"/>
                </a:ext>
              </a:extLst>
            </p:cNvPr>
            <p:cNvGrpSpPr/>
            <p:nvPr/>
          </p:nvGrpSpPr>
          <p:grpSpPr>
            <a:xfrm>
              <a:off x="5824450" y="2872542"/>
              <a:ext cx="901553" cy="588083"/>
              <a:chOff x="5824450" y="2872542"/>
              <a:chExt cx="901553" cy="58808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B52939-1910-4A18-B1A9-A813EADF1C55}"/>
                  </a:ext>
                </a:extLst>
              </p:cNvPr>
              <p:cNvSpPr/>
              <p:nvPr/>
            </p:nvSpPr>
            <p:spPr bwMode="auto">
              <a:xfrm>
                <a:off x="5826000" y="3007542"/>
                <a:ext cx="900002" cy="453083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F54DB3-D6C6-4E0D-967F-5D08A1034DC5}"/>
                  </a:ext>
                </a:extLst>
              </p:cNvPr>
              <p:cNvSpPr/>
              <p:nvPr/>
            </p:nvSpPr>
            <p:spPr bwMode="auto">
              <a:xfrm>
                <a:off x="5824450" y="2872542"/>
                <a:ext cx="262981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DA7E938B-E5F6-497E-9C38-7CAEEDA5B770}"/>
                  </a:ext>
                </a:extLst>
              </p:cNvPr>
              <p:cNvSpPr/>
              <p:nvPr/>
            </p:nvSpPr>
            <p:spPr bwMode="auto">
              <a:xfrm>
                <a:off x="6546000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C50D12CE-F9B7-4B4A-B1A5-47B6F21A178D}"/>
                  </a:ext>
                </a:extLst>
              </p:cNvPr>
              <p:cNvSpPr/>
              <p:nvPr/>
            </p:nvSpPr>
            <p:spPr bwMode="auto">
              <a:xfrm>
                <a:off x="6364177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0D1E0BD9-BD38-44BA-BA22-553B054198A5}"/>
                  </a:ext>
                </a:extLst>
              </p:cNvPr>
              <p:cNvSpPr/>
              <p:nvPr/>
            </p:nvSpPr>
            <p:spPr bwMode="auto">
              <a:xfrm>
                <a:off x="6182354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FA939471-E4C4-4DBF-A93A-0F720CE1C31D}"/>
                  </a:ext>
                </a:extLst>
              </p:cNvPr>
              <p:cNvSpPr/>
              <p:nvPr/>
            </p:nvSpPr>
            <p:spPr bwMode="auto">
              <a:xfrm>
                <a:off x="5999251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82492EE-5DB8-42E1-83EC-F7A0A8EFD2F5}"/>
                  </a:ext>
                </a:extLst>
              </p:cNvPr>
              <p:cNvSpPr/>
              <p:nvPr/>
            </p:nvSpPr>
            <p:spPr bwMode="auto">
              <a:xfrm>
                <a:off x="6634181" y="2872542"/>
                <a:ext cx="91822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A459F35-4207-4D6F-B1F3-053408228D27}"/>
                </a:ext>
              </a:extLst>
            </p:cNvPr>
            <p:cNvGrpSpPr/>
            <p:nvPr/>
          </p:nvGrpSpPr>
          <p:grpSpPr>
            <a:xfrm>
              <a:off x="6241046" y="3235597"/>
              <a:ext cx="484956" cy="678112"/>
              <a:chOff x="6241046" y="3235597"/>
              <a:chExt cx="484956" cy="67811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95033ED-65C9-4377-A3AE-152D5CE0F0BF}"/>
                  </a:ext>
                </a:extLst>
              </p:cNvPr>
              <p:cNvSpPr/>
              <p:nvPr/>
            </p:nvSpPr>
            <p:spPr bwMode="auto">
              <a:xfrm>
                <a:off x="6353918" y="3235597"/>
                <a:ext cx="372084" cy="678112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0F218D8-92C3-4961-B9BF-0190077E0B0B}"/>
                  </a:ext>
                </a:extLst>
              </p:cNvPr>
              <p:cNvSpPr/>
              <p:nvPr/>
            </p:nvSpPr>
            <p:spPr bwMode="auto">
              <a:xfrm>
                <a:off x="6241046" y="3574666"/>
                <a:ext cx="225000" cy="225000"/>
              </a:xfrm>
              <a:prstGeom prst="ellipse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F11A1A-5CAB-48F4-AC01-17D4B921DAF3}"/>
              </a:ext>
            </a:extLst>
          </p:cNvPr>
          <p:cNvGrpSpPr/>
          <p:nvPr/>
        </p:nvGrpSpPr>
        <p:grpSpPr>
          <a:xfrm>
            <a:off x="5488499" y="1449000"/>
            <a:ext cx="1215002" cy="588083"/>
            <a:chOff x="5511000" y="1538314"/>
            <a:chExt cx="1215002" cy="5880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DC3954-7F77-4CC2-BB0A-DFCE2ADD9B6E}"/>
                </a:ext>
              </a:extLst>
            </p:cNvPr>
            <p:cNvSpPr/>
            <p:nvPr/>
          </p:nvSpPr>
          <p:spPr bwMode="auto">
            <a:xfrm>
              <a:off x="5511000" y="1538314"/>
              <a:ext cx="1215002" cy="453083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D0A8F09-1E1C-4DE9-ADC3-B74C665F8522}"/>
                </a:ext>
              </a:extLst>
            </p:cNvPr>
            <p:cNvSpPr/>
            <p:nvPr/>
          </p:nvSpPr>
          <p:spPr bwMode="auto">
            <a:xfrm rot="10800000">
              <a:off x="6454178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35D748C-AF6B-4C8D-A45F-00BB620E4B19}"/>
                </a:ext>
              </a:extLst>
            </p:cNvPr>
            <p:cNvSpPr/>
            <p:nvPr/>
          </p:nvSpPr>
          <p:spPr bwMode="auto">
            <a:xfrm rot="10800000">
              <a:off x="6272355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5CF0EA7-8396-4BCE-8461-049D170F7A80}"/>
                </a:ext>
              </a:extLst>
            </p:cNvPr>
            <p:cNvSpPr/>
            <p:nvPr/>
          </p:nvSpPr>
          <p:spPr bwMode="auto">
            <a:xfrm rot="10800000">
              <a:off x="6090532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5320C2-A232-4E5A-ABED-79E8054EB285}"/>
                </a:ext>
              </a:extLst>
            </p:cNvPr>
            <p:cNvSpPr/>
            <p:nvPr/>
          </p:nvSpPr>
          <p:spPr bwMode="auto">
            <a:xfrm>
              <a:off x="5601000" y="1991397"/>
              <a:ext cx="130349" cy="13500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298BE5F-92AE-4CAA-97A5-B1C2D38D8B6B}"/>
              </a:ext>
            </a:extLst>
          </p:cNvPr>
          <p:cNvSpPr/>
          <p:nvPr/>
        </p:nvSpPr>
        <p:spPr bwMode="auto">
          <a:xfrm>
            <a:off x="5918667" y="2214882"/>
            <a:ext cx="354667" cy="295487"/>
          </a:xfrm>
          <a:prstGeom prst="downArrow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77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dirty="0"/>
              <a:t>set of </a:t>
            </a:r>
            <a:r>
              <a:rPr lang="en-US" sz="3200" b="1" dirty="0">
                <a:solidFill>
                  <a:schemeClr val="bg1"/>
                </a:solidFill>
              </a:rPr>
              <a:t>related functionality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Not populate the global scope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by setting the </a:t>
            </a:r>
            <a:r>
              <a:rPr lang="en-US" b="1" dirty="0">
                <a:solidFill>
                  <a:schemeClr val="bg1"/>
                </a:solidFill>
              </a:rPr>
              <a:t>type attribute </a:t>
            </a:r>
            <a:r>
              <a:rPr lang="en-US" dirty="0"/>
              <a:t>of a script:</a:t>
            </a:r>
          </a:p>
          <a:p>
            <a:pPr marL="1066419" lvl="1" indent="-457200">
              <a:spcBef>
                <a:spcPts val="6000"/>
              </a:spcBef>
              <a:buClr>
                <a:schemeClr val="tx1"/>
              </a:buClr>
            </a:pPr>
            <a:r>
              <a:rPr lang="en-US" b="1" dirty="0"/>
              <a:t>Note</a:t>
            </a:r>
            <a:r>
              <a:rPr lang="en-US" dirty="0"/>
              <a:t>: Browsers </a:t>
            </a:r>
            <a:r>
              <a:rPr lang="en-US" b="1" dirty="0">
                <a:solidFill>
                  <a:schemeClr val="bg1"/>
                </a:solidFill>
              </a:rPr>
              <a:t>will not load </a:t>
            </a:r>
            <a:r>
              <a:rPr lang="en-US" dirty="0"/>
              <a:t>modules from the </a:t>
            </a:r>
            <a:r>
              <a:rPr lang="en-US" b="1" dirty="0">
                <a:solidFill>
                  <a:schemeClr val="bg1"/>
                </a:solidFill>
              </a:rPr>
              <a:t>file system </a:t>
            </a:r>
            <a:r>
              <a:rPr lang="en-US" dirty="0"/>
              <a:t>– you </a:t>
            </a:r>
            <a:r>
              <a:rPr lang="en-US" b="1" dirty="0">
                <a:solidFill>
                  <a:schemeClr val="bg1"/>
                </a:solidFill>
              </a:rPr>
              <a:t>must</a:t>
            </a:r>
            <a:r>
              <a:rPr lang="en-US" dirty="0"/>
              <a:t> use a local server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lite-server</a:t>
            </a:r>
            <a:r>
              <a:rPr lang="en-US" dirty="0"/>
              <a:t> or similar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BDEE423-8C1F-49D7-BC06-78E9106BF5C6}"/>
              </a:ext>
            </a:extLst>
          </p:cNvPr>
          <p:cNvSpPr txBox="1"/>
          <p:nvPr/>
        </p:nvSpPr>
        <p:spPr>
          <a:xfrm>
            <a:off x="2316000" y="4149000"/>
            <a:ext cx="899746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&lt;script src="app.js"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type="module"</a:t>
            </a:r>
            <a:r>
              <a:rPr lang="en-US" sz="2400" b="1" noProof="1">
                <a:latin typeface="Consolas" panose="020B0609020204030204" pitchFamily="49" charset="0"/>
              </a:rPr>
              <a:t>&gt;&lt;/script&gt;</a:t>
            </a:r>
            <a:endParaRPr lang="en-US" sz="2400" b="1" i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05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export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expose public API</a:t>
            </a:r>
          </a:p>
          <a:p>
            <a:pPr>
              <a:spcBef>
                <a:spcPts val="10200"/>
              </a:spcBef>
            </a:pPr>
            <a:r>
              <a:rPr lang="en-US" dirty="0">
                <a:sym typeface="Wingdings" panose="05000000000000000000" pitchFamily="2" charset="2"/>
              </a:rPr>
              <a:t>You can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export multiple </a:t>
            </a:r>
            <a:r>
              <a:rPr lang="en-US" dirty="0">
                <a:sym typeface="Wingdings" panose="05000000000000000000" pitchFamily="2" charset="2"/>
              </a:rPr>
              <a:t>members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Default exports </a:t>
            </a:r>
            <a:r>
              <a:rPr lang="en-US" dirty="0">
                <a:sym typeface="Wingdings" panose="05000000000000000000" pitchFamily="2" charset="2"/>
              </a:rPr>
              <a:t>can be imported without a name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</p:spPr>
        <p:txBody>
          <a:bodyPr/>
          <a:lstStyle/>
          <a:p>
            <a:r>
              <a:rPr lang="en-US" dirty="0"/>
              <a:t>ES6 Export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11224" y="1927214"/>
            <a:ext cx="103663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function updateScoreboard(newResult) { … }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const homeTeam = 'Tigers';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1224" y="3796658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{ addResult, homeTeam </a:t>
            </a:r>
            <a:r>
              <a:rPr lang="en-US" sz="2400" noProof="1">
                <a:solidFill>
                  <a:schemeClr val="bg1"/>
                </a:solidFill>
              </a:rPr>
              <a:t>as</a:t>
            </a:r>
            <a:r>
              <a:rPr lang="en-US" sz="2400" noProof="1"/>
              <a:t> host };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5348" y="5296771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 default</a:t>
            </a:r>
            <a:r>
              <a:rPr lang="en-US" sz="2400" noProof="1"/>
              <a:t> function addResult(newResult) { … }</a:t>
            </a:r>
          </a:p>
        </p:txBody>
      </p:sp>
    </p:spTree>
    <p:extLst>
      <p:ext uri="{BB962C8B-B14F-4D97-AF65-F5344CB8AC3E}">
        <p14:creationId xmlns:p14="http://schemas.microsoft.com/office/powerpoint/2010/main" val="13596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import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 load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entire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module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(all exports)</a:t>
            </a:r>
          </a:p>
          <a:p>
            <a:pPr>
              <a:spcBef>
                <a:spcPts val="84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specific members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name</a:t>
            </a:r>
          </a:p>
          <a:p>
            <a:pPr>
              <a:spcBef>
                <a:spcPts val="90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default export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specifying alias</a:t>
            </a:r>
            <a:endParaRPr lang="en-US" sz="3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Import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922" y="1797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 * as</a:t>
            </a:r>
            <a:r>
              <a:rPr lang="en-US" sz="2400" noProof="1"/>
              <a:t> scoreboard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scoreboard.updateScore(); </a:t>
            </a:r>
            <a:r>
              <a:rPr lang="en-US" sz="2400" i="1" noProof="1">
                <a:solidFill>
                  <a:schemeClr val="accent2"/>
                </a:solidFill>
              </a:rPr>
              <a:t>// call from module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922" y="3511372"/>
            <a:ext cx="1067207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{addResult, homeTeam}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7922" y="5249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addResult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</p:spTree>
    <p:extLst>
      <p:ext uri="{BB962C8B-B14F-4D97-AF65-F5344CB8AC3E}">
        <p14:creationId xmlns:p14="http://schemas.microsoft.com/office/powerpoint/2010/main" val="1361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r>
              <a:rPr lang="en-US" sz="3200" dirty="0"/>
              <a:t> were essential for larger projects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They hide the unnecessary and expose only needed behavior/objects to the global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Legacy Approach – IIFE Modules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100747" y="2985439"/>
            <a:ext cx="9929328" cy="3326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</a:t>
            </a:r>
            <a:r>
              <a:rPr lang="en-US" sz="2400" dirty="0">
                <a:solidFill>
                  <a:schemeClr val="bg1"/>
                </a:solidFill>
              </a:rPr>
              <a:t>scope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selector = 'loading';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loadingElement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(selector)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show = () =&gt; </a:t>
            </a:r>
            <a:r>
              <a:rPr lang="en-US" sz="2400" dirty="0" err="1">
                <a:solidFill>
                  <a:schemeClr val="tx1"/>
                </a:solidFill>
              </a:rPr>
              <a:t>loadingElement.style.display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hide = () =&gt; </a:t>
            </a:r>
            <a:r>
              <a:rPr lang="en-US" sz="2400" dirty="0" err="1">
                <a:solidFill>
                  <a:schemeClr val="tx1"/>
                </a:solidFill>
              </a:rPr>
              <a:t>ladingElement.style.display</a:t>
            </a:r>
            <a:r>
              <a:rPr lang="en-US" sz="2400" dirty="0">
                <a:solidFill>
                  <a:schemeClr val="tx1"/>
                </a:solidFill>
              </a:rPr>
              <a:t> = 'none'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i="1" dirty="0">
                <a:solidFill>
                  <a:schemeClr val="accent2"/>
                </a:solidFill>
              </a:rPr>
              <a:t>// Only this is visible to the global scope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bg1"/>
                </a:solidFill>
              </a:rPr>
              <a:t>scope</a:t>
            </a:r>
            <a:r>
              <a:rPr lang="en-US" sz="2400" dirty="0" err="1">
                <a:solidFill>
                  <a:schemeClr val="tx1"/>
                </a:solidFill>
              </a:rPr>
              <a:t>.loading</a:t>
            </a:r>
            <a:r>
              <a:rPr lang="en-US" sz="2400" dirty="0">
                <a:solidFill>
                  <a:schemeClr val="tx1"/>
                </a:solidFill>
              </a:rPr>
              <a:t> = { show, hide };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)(window);</a:t>
            </a:r>
          </a:p>
        </p:txBody>
      </p:sp>
    </p:spTree>
    <p:extLst>
      <p:ext uri="{BB962C8B-B14F-4D97-AF65-F5344CB8AC3E}">
        <p14:creationId xmlns:p14="http://schemas.microsoft.com/office/powerpoint/2010/main" val="3049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D2B0B-263A-4FAC-9E73-B91F02912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7CF107-AA5A-49B4-8A23-12AFFBD7F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 code </a:t>
            </a:r>
            <a:r>
              <a:rPr lang="en-US" dirty="0"/>
              <a:t>in modules by related functionality</a:t>
            </a:r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Aim for </a:t>
            </a:r>
            <a:r>
              <a:rPr lang="en-US" b="1" dirty="0">
                <a:solidFill>
                  <a:schemeClr val="bg1"/>
                </a:solidFill>
              </a:rPr>
              <a:t>high cohesion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Only export what is </a:t>
            </a:r>
            <a:r>
              <a:rPr lang="en-US" b="1" dirty="0">
                <a:solidFill>
                  <a:schemeClr val="bg1"/>
                </a:solidFill>
              </a:rPr>
              <a:t>necessary</a:t>
            </a:r>
            <a:r>
              <a:rPr lang="en-US" dirty="0"/>
              <a:t> for consumers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Prefer </a:t>
            </a:r>
            <a:r>
              <a:rPr lang="en-US" b="1" dirty="0">
                <a:solidFill>
                  <a:schemeClr val="bg1"/>
                </a:solidFill>
              </a:rPr>
              <a:t>named exports </a:t>
            </a:r>
            <a:r>
              <a:rPr lang="en-US" dirty="0"/>
              <a:t>over defaults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perform operations on export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93013-D573-41FE-A497-DAF7EB13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9807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C80C9F8-5956-4B91-A7C0-1C86B26001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93701-4A65-4095-B031-4D22E324C5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SPA Approaches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CB8C5-4BCA-4737-ABEE-1C32F7C4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73" y="1314000"/>
            <a:ext cx="2984454" cy="26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/>
              <a:t>The application has </a:t>
            </a:r>
            <a:r>
              <a:rPr lang="en-US" sz="3600" b="1" dirty="0">
                <a:solidFill>
                  <a:schemeClr val="bg1"/>
                </a:solidFill>
              </a:rPr>
              <a:t>multiple views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All views </a:t>
            </a:r>
            <a:r>
              <a:rPr lang="en-US" sz="3600" b="1" dirty="0">
                <a:solidFill>
                  <a:schemeClr val="bg1"/>
                </a:solidFill>
              </a:rPr>
              <a:t>share</a:t>
            </a:r>
            <a:r>
              <a:rPr lang="en-US" sz="3600" dirty="0"/>
              <a:t> a common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Modular code </a:t>
            </a:r>
            <a:r>
              <a:rPr lang="en-US" sz="3600" dirty="0"/>
              <a:t>is used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dirty="0"/>
              <a:t>The page is </a:t>
            </a:r>
            <a:r>
              <a:rPr lang="en-US" sz="3600" b="1" dirty="0">
                <a:solidFill>
                  <a:schemeClr val="bg1"/>
                </a:solidFill>
              </a:rPr>
              <a:t>not reloaded </a:t>
            </a:r>
            <a:r>
              <a:rPr lang="en-US" sz="3600" dirty="0"/>
              <a:t>when changing views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600" dirty="0"/>
              <a:t>Content is </a:t>
            </a:r>
            <a:r>
              <a:rPr lang="en-US" sz="3600" b="1" dirty="0">
                <a:solidFill>
                  <a:schemeClr val="bg1"/>
                </a:solidFill>
              </a:rPr>
              <a:t>loaded via AJAX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New </a:t>
            </a:r>
            <a:r>
              <a:rPr lang="en-US" sz="3600" b="1" dirty="0">
                <a:solidFill>
                  <a:schemeClr val="bg1"/>
                </a:solidFill>
              </a:rPr>
              <a:t>content is created </a:t>
            </a:r>
            <a:r>
              <a:rPr lang="en-US" sz="3600" dirty="0"/>
              <a:t>by JavaScript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Implementation 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1659-1DA6-470B-A226-A79369192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9381000" y="1269000"/>
            <a:ext cx="2250000" cy="32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Web Application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JavaScript Modules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SPA Approaches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Live Demo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Contemporary single-page applications employ concepts like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</a:p>
          <a:p>
            <a:pPr lvl="1"/>
            <a:r>
              <a:rPr lang="en-US" dirty="0"/>
              <a:t>Usually with a </a:t>
            </a:r>
            <a:r>
              <a:rPr lang="en-US" b="1" dirty="0">
                <a:solidFill>
                  <a:schemeClr val="bg1"/>
                </a:solidFill>
              </a:rPr>
              <a:t>front-end framework</a:t>
            </a:r>
          </a:p>
          <a:p>
            <a:r>
              <a:rPr lang="en-US" dirty="0"/>
              <a:t>These topics will be covered in </a:t>
            </a:r>
            <a:r>
              <a:rPr lang="en-US" b="1" dirty="0">
                <a:solidFill>
                  <a:schemeClr val="bg1"/>
                </a:solidFill>
              </a:rPr>
              <a:t>upcoming lessons</a:t>
            </a:r>
          </a:p>
          <a:p>
            <a:pPr>
              <a:spcBef>
                <a:spcPts val="2400"/>
              </a:spcBef>
            </a:pPr>
            <a:r>
              <a:rPr lang="en-US" dirty="0"/>
              <a:t>The following approach aims to </a:t>
            </a:r>
            <a:r>
              <a:rPr lang="en-US" b="1" dirty="0">
                <a:solidFill>
                  <a:schemeClr val="bg1"/>
                </a:solidFill>
              </a:rPr>
              <a:t>demonstrate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basic principles </a:t>
            </a:r>
            <a:r>
              <a:rPr lang="en-US" dirty="0"/>
              <a:t>and is applicable only for </a:t>
            </a:r>
            <a:r>
              <a:rPr lang="en-US" b="1" dirty="0">
                <a:solidFill>
                  <a:schemeClr val="bg1"/>
                </a:solidFill>
              </a:rPr>
              <a:t>small apps</a:t>
            </a:r>
          </a:p>
          <a:p>
            <a:pPr lvl="1"/>
            <a:r>
              <a:rPr lang="en-US" dirty="0"/>
              <a:t>Consider it for </a:t>
            </a:r>
            <a:r>
              <a:rPr lang="en-US" b="1" dirty="0">
                <a:solidFill>
                  <a:schemeClr val="bg1"/>
                </a:solidFill>
              </a:rPr>
              <a:t>educational purposes </a:t>
            </a:r>
            <a:r>
              <a:rPr lang="en-US" dirty="0"/>
              <a:t>only!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Disclaimer</a:t>
            </a:r>
          </a:p>
        </p:txBody>
      </p:sp>
    </p:spTree>
    <p:extLst>
      <p:ext uri="{BB962C8B-B14F-4D97-AF65-F5344CB8AC3E}">
        <p14:creationId xmlns:p14="http://schemas.microsoft.com/office/powerpoint/2010/main" val="36960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A70E7-5F6F-41B0-A335-7A052847A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C8C85A-D587-4E8A-87FA-60263EB81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</a:t>
            </a:r>
            <a:r>
              <a:rPr lang="en-US" dirty="0"/>
              <a:t>holds all views as </a:t>
            </a:r>
            <a:r>
              <a:rPr lang="en-US" b="1" dirty="0">
                <a:solidFill>
                  <a:schemeClr val="bg1"/>
                </a:solidFill>
              </a:rPr>
              <a:t>hidden sections</a:t>
            </a:r>
          </a:p>
          <a:p>
            <a:pPr>
              <a:spcBef>
                <a:spcPts val="3000"/>
              </a:spcBef>
            </a:pPr>
            <a:r>
              <a:rPr lang="en-US" dirty="0"/>
              <a:t>Modules are responsible for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views</a:t>
            </a:r>
          </a:p>
          <a:p>
            <a:r>
              <a:rPr lang="en-US" dirty="0"/>
              <a:t>Sections can be controlled by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or by </a:t>
            </a:r>
            <a:r>
              <a:rPr lang="en-US" b="1" dirty="0">
                <a:solidFill>
                  <a:schemeClr val="bg1"/>
                </a:solidFill>
              </a:rPr>
              <a:t>visibility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 content </a:t>
            </a:r>
            <a:r>
              <a:rPr lang="en-US" dirty="0"/>
              <a:t>is loaded via</a:t>
            </a:r>
            <a:br>
              <a:rPr lang="en-US" dirty="0"/>
            </a:br>
            <a:r>
              <a:rPr lang="en-US" dirty="0"/>
              <a:t>AJAX calls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EE8710-2C62-4C2D-8424-7DA719B0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Static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3A851B9E-52F9-4622-A10C-44E54A1EF21F}"/>
              </a:ext>
            </a:extLst>
          </p:cNvPr>
          <p:cNvSpPr txBox="1"/>
          <p:nvPr/>
        </p:nvSpPr>
        <p:spPr>
          <a:xfrm>
            <a:off x="6636000" y="2529000"/>
            <a:ext cx="2745000" cy="3825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noAutofit/>
          </a:bodyPr>
          <a:lstStyle/>
          <a:p>
            <a:endParaRPr lang="en-US" sz="24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B735CA5-923A-4DBE-B10D-004FBBF1CBDD}"/>
              </a:ext>
            </a:extLst>
          </p:cNvPr>
          <p:cNvSpPr txBox="1"/>
          <p:nvPr/>
        </p:nvSpPr>
        <p:spPr>
          <a:xfrm>
            <a:off x="6636000" y="2050613"/>
            <a:ext cx="2745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index.html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37326-3C6F-4D98-B6EB-4434B8D419F3}"/>
              </a:ext>
            </a:extLst>
          </p:cNvPr>
          <p:cNvGrpSpPr/>
          <p:nvPr/>
        </p:nvGrpSpPr>
        <p:grpSpPr>
          <a:xfrm>
            <a:off x="6906000" y="2761417"/>
            <a:ext cx="2115000" cy="1027584"/>
            <a:chOff x="921000" y="2671416"/>
            <a:chExt cx="2115000" cy="1206897"/>
          </a:xfrm>
          <a:solidFill>
            <a:schemeClr val="accent3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F02E45-221B-4338-8A0B-72B8794FFDD8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FDCF94-F617-4FED-BF88-E3AA6128A13C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8BCDE-207B-49E2-A83B-68659A60CD8E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920C8F-E6C0-48F1-A515-DF0027446FB3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E8AC54-49E9-491D-8EB7-6AB403772C9B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04CD9E-591F-43E6-BA69-99FE17C2A655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01DEAC-778B-4626-AB9D-8300784A5658}"/>
              </a:ext>
            </a:extLst>
          </p:cNvPr>
          <p:cNvGrpSpPr/>
          <p:nvPr/>
        </p:nvGrpSpPr>
        <p:grpSpPr>
          <a:xfrm>
            <a:off x="6906000" y="3927708"/>
            <a:ext cx="2115000" cy="1027584"/>
            <a:chOff x="921000" y="2671416"/>
            <a:chExt cx="2115000" cy="1206897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0CA189-3D50-4E79-9D18-9620E363DBC0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2DD33B-EC3C-48A6-AEF2-2191C49C5681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9E2331-CAFE-486C-8523-587F752ECAA4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6D705D-D9FC-4F73-B699-0E16D608A6D6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69DEC2-F552-462E-882A-33708F4F4360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091197-4801-4FBE-BCFF-D4B061E73FFC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F2D9AA-C009-4856-ACA9-86170213D470}"/>
              </a:ext>
            </a:extLst>
          </p:cNvPr>
          <p:cNvGrpSpPr/>
          <p:nvPr/>
        </p:nvGrpSpPr>
        <p:grpSpPr>
          <a:xfrm>
            <a:off x="6906000" y="5127230"/>
            <a:ext cx="2115000" cy="1027584"/>
            <a:chOff x="921000" y="2671416"/>
            <a:chExt cx="2115000" cy="1206897"/>
          </a:xfrm>
          <a:solidFill>
            <a:schemeClr val="accent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A6E7E9-B30A-4295-A619-2E2E3047CFF7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622934-6EB2-4520-BE27-3644D3651044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F504FB-F6ED-49C4-942A-5095C9D15697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69B603-54CB-40D8-9D9F-D5B707175710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FE2D0D1-2622-430E-9F8E-86F22240615F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8710544-0F85-47B9-A189-BD96761D7391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410CA8-49EC-449E-8987-B1553463CA7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9156000" y="3275210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81C0DB-7630-4AE9-8FC9-477689E1AA4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156000" y="4441501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455D2F-99C3-4567-880C-17A61304B39C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9156000" y="5641023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D359E41-E049-42E5-8980-48E70FF077F7}"/>
              </a:ext>
            </a:extLst>
          </p:cNvPr>
          <p:cNvSpPr txBox="1"/>
          <p:nvPr/>
        </p:nvSpPr>
        <p:spPr>
          <a:xfrm>
            <a:off x="9821470" y="294102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Home Page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6459E4-3883-459C-8399-83EDE065981C}"/>
              </a:ext>
            </a:extLst>
          </p:cNvPr>
          <p:cNvSpPr txBox="1"/>
          <p:nvPr/>
        </p:nvSpPr>
        <p:spPr>
          <a:xfrm>
            <a:off x="9821470" y="4107320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Login Page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4CF2DB-8B48-447A-BE64-5FE309480142}"/>
              </a:ext>
            </a:extLst>
          </p:cNvPr>
          <p:cNvSpPr txBox="1"/>
          <p:nvPr/>
        </p:nvSpPr>
        <p:spPr>
          <a:xfrm>
            <a:off x="9821470" y="5306842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Catalog Page</a:t>
            </a:r>
          </a:p>
        </p:txBody>
      </p:sp>
    </p:spTree>
    <p:extLst>
      <p:ext uri="{BB962C8B-B14F-4D97-AF65-F5344CB8AC3E}">
        <p14:creationId xmlns:p14="http://schemas.microsoft.com/office/powerpoint/2010/main" val="42490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9A7B4-33A9-4B4A-9892-FCCE59FE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7A9930-F1B1-454D-AA36-C672DA35A9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controlled by its </a:t>
            </a:r>
            <a:r>
              <a:rPr lang="en-US" b="1" dirty="0">
                <a:solidFill>
                  <a:schemeClr val="bg1"/>
                </a:solidFill>
              </a:rPr>
              <a:t>own module</a:t>
            </a:r>
          </a:p>
          <a:p>
            <a:pPr lvl="1"/>
            <a:r>
              <a:rPr lang="en-US" dirty="0"/>
              <a:t>Contains code for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related content</a:t>
            </a:r>
          </a:p>
          <a:p>
            <a:r>
              <a:rPr lang="en-US" dirty="0"/>
              <a:t>A single script serves as the </a:t>
            </a:r>
            <a:r>
              <a:rPr lang="en-US" b="1" dirty="0">
                <a:solidFill>
                  <a:schemeClr val="bg1"/>
                </a:solidFill>
              </a:rPr>
              <a:t>application entry point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initializes</a:t>
            </a:r>
            <a:r>
              <a:rPr lang="en-US" dirty="0"/>
              <a:t> the rest of the modules</a:t>
            </a:r>
          </a:p>
          <a:p>
            <a:pPr lvl="1"/>
            <a:r>
              <a:rPr lang="en-US" dirty="0"/>
              <a:t>Holds and manages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(global)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00CB36-273E-4A87-BB02-03D94FF9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Code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65A7DCE-4BDD-45E7-920A-5BF5F073E738}"/>
              </a:ext>
            </a:extLst>
          </p:cNvPr>
          <p:cNvSpPr txBox="1"/>
          <p:nvPr/>
        </p:nvSpPr>
        <p:spPr>
          <a:xfrm>
            <a:off x="651000" y="5180895"/>
            <a:ext cx="963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homePage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'./home.js';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catalogPage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'./catalog.js';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and initialize all modules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8FCAECAD-F6A4-4D77-A1D9-B298B8523C4D}"/>
              </a:ext>
            </a:extLst>
          </p:cNvPr>
          <p:cNvSpPr txBox="1"/>
          <p:nvPr/>
        </p:nvSpPr>
        <p:spPr>
          <a:xfrm>
            <a:off x="651000" y="4702508"/>
            <a:ext cx="9630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23386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EB07E-EC81-4313-87C3-0566E0D91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A7244C-0A57-49AB-B6A8-9AD138E14C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Anchor tags </a:t>
            </a:r>
            <a:r>
              <a:rPr lang="en-US" dirty="0"/>
              <a:t>instruct the browser to </a:t>
            </a:r>
            <a:r>
              <a:rPr lang="en-US" b="1" dirty="0">
                <a:solidFill>
                  <a:schemeClr val="bg1"/>
                </a:solidFill>
              </a:rPr>
              <a:t>navigate</a:t>
            </a:r>
            <a:r>
              <a:rPr lang="en-US" dirty="0"/>
              <a:t> to a new page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will </a:t>
            </a:r>
            <a:r>
              <a:rPr lang="en-US" b="1" dirty="0">
                <a:solidFill>
                  <a:schemeClr val="bg1"/>
                </a:solidFill>
              </a:rPr>
              <a:t>restart</a:t>
            </a:r>
            <a:r>
              <a:rPr lang="en-US" dirty="0"/>
              <a:t> our application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click handler </a:t>
            </a:r>
            <a:r>
              <a:rPr lang="en-US" dirty="0"/>
              <a:t>can be used to prevent this:</a:t>
            </a:r>
          </a:p>
          <a:p>
            <a:pPr>
              <a:spcBef>
                <a:spcPts val="19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changes </a:t>
            </a:r>
            <a:r>
              <a:rPr lang="en-US" dirty="0"/>
              <a:t>can then be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elements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200D6F-EE3D-4907-8F79-02B1D711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Navigation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C11D027-4D51-481A-BBD8-B1D297E21C31}"/>
              </a:ext>
            </a:extLst>
          </p:cNvPr>
          <p:cNvSpPr txBox="1"/>
          <p:nvPr/>
        </p:nvSpPr>
        <p:spPr>
          <a:xfrm>
            <a:off x="651000" y="3294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navLink = document.getElementById('navLink');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navLink.addEventLister('click', e =&gt;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new content and switch the view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528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bring </a:t>
            </a:r>
            <a:r>
              <a:rPr lang="en-US" b="1" dirty="0">
                <a:solidFill>
                  <a:schemeClr val="bg1"/>
                </a:solidFill>
              </a:rPr>
              <a:t>new content </a:t>
            </a:r>
            <a:r>
              <a:rPr lang="en-US" dirty="0"/>
              <a:t>from the server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HTML elements to </a:t>
            </a:r>
            <a:r>
              <a:rPr lang="en-US" b="1" dirty="0">
                <a:solidFill>
                  <a:schemeClr val="bg1"/>
                </a:solidFill>
              </a:rPr>
              <a:t>display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Displaying Content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E37B93-6C1A-405A-995C-2128AA04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50343"/>
            <a:ext cx="8325000" cy="221865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400" b="1" dirty="0">
                <a:latin typeface="Consolas" panose="020B0609020204030204" pitchFamily="49" charset="0"/>
              </a:rPr>
              <a:t> function </a:t>
            </a:r>
            <a:r>
              <a:rPr lang="en-US" sz="2400" b="1" dirty="0" err="1">
                <a:latin typeface="Consolas" panose="020B0609020204030204" pitchFamily="49" charset="0"/>
              </a:rPr>
              <a:t>getArticles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const response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apiUrl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const articles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articles.forEach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073221"/>
            <a:ext cx="8325000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(article)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Modify DOM tree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56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Manipulating the DOM tree is a </a:t>
            </a:r>
            <a:r>
              <a:rPr lang="en-US" b="1" dirty="0">
                <a:solidFill>
                  <a:schemeClr val="bg1"/>
                </a:solidFill>
              </a:rPr>
              <a:t>performance-intensive</a:t>
            </a:r>
            <a:r>
              <a:rPr lang="en-US" dirty="0"/>
              <a:t> process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multiple elements </a:t>
            </a:r>
            <a:r>
              <a:rPr lang="en-US" dirty="0"/>
              <a:t>must be created and populated, place them in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DocumentFragment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DOM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440160"/>
            <a:ext cx="9675000" cy="18493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createDocumentFragment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Create and populate new elements</a:t>
            </a:r>
          </a:p>
          <a:p>
            <a:pPr defTabSz="1218987"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 err="1">
                <a:latin typeface="Consolas" panose="020B0609020204030204" pitchFamily="49" charset="0"/>
              </a:rPr>
              <a:t>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 element reference */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document.body.appendChild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to body</a:t>
            </a:r>
          </a:p>
        </p:txBody>
      </p:sp>
    </p:spTree>
    <p:extLst>
      <p:ext uri="{BB962C8B-B14F-4D97-AF65-F5344CB8AC3E}">
        <p14:creationId xmlns:p14="http://schemas.microsoft.com/office/powerpoint/2010/main" val="30627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Web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is 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software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accessible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using a web browser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Not</a:t>
            </a: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the same as a </a:t>
            </a: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web site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Code can be split and reused with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modules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Single Page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(SPA) operates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without reloading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the page</a:t>
            </a:r>
          </a:p>
          <a:p>
            <a:pPr lvl="1">
              <a:lnSpc>
                <a:spcPct val="130000"/>
              </a:lnSpc>
            </a:pPr>
            <a:endParaRPr lang="en-US" sz="2600" dirty="0">
              <a:solidFill>
                <a:schemeClr val="bg2"/>
              </a:solidFill>
              <a:latin typeface="Malgun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Site vs Application. Multi- and Single-Page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Application Concepts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 is a collection of interlinked </a:t>
            </a:r>
            <a:r>
              <a:rPr lang="en-US" b="1" dirty="0">
                <a:solidFill>
                  <a:schemeClr val="bg1"/>
                </a:solidFill>
              </a:rPr>
              <a:t>web pages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hosts content, that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meant to be </a:t>
            </a:r>
            <a:r>
              <a:rPr lang="en-US" b="1" dirty="0">
                <a:solidFill>
                  <a:schemeClr val="bg1"/>
                </a:solidFill>
              </a:rPr>
              <a:t>consumed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 application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, accessible from a web browser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and have rich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and Applications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41E1C9-5E27-4BBB-8238-9AAC1485C1B3}"/>
              </a:ext>
            </a:extLst>
          </p:cNvPr>
          <p:cNvGrpSpPr/>
          <p:nvPr/>
        </p:nvGrpSpPr>
        <p:grpSpPr>
          <a:xfrm>
            <a:off x="2316000" y="3930639"/>
            <a:ext cx="2466030" cy="2081931"/>
            <a:chOff x="1934370" y="4059000"/>
            <a:chExt cx="2466030" cy="20819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6" name="Picture 15">
              <a:extLst>
                <a:ext uri="{FF2B5EF4-FFF2-40B4-BE49-F238E27FC236}">
                  <a16:creationId xmlns:a16="http://schemas.microsoft.com/office/drawing/2014/main" id="{6B0D861D-676D-4D9E-9525-C3659506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6000" y="4059000"/>
              <a:ext cx="914400" cy="1123545"/>
            </a:xfrm>
            <a:prstGeom prst="rect">
              <a:avLst/>
            </a:prstGeom>
          </p:spPr>
        </p:pic>
        <p:pic>
          <p:nvPicPr>
            <p:cNvPr id="9" name="Picture 15">
              <a:extLst>
                <a:ext uri="{FF2B5EF4-FFF2-40B4-BE49-F238E27FC236}">
                  <a16:creationId xmlns:a16="http://schemas.microsoft.com/office/drawing/2014/main" id="{AB0C99F8-18FD-4B24-9686-385311008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6000" y="4271721"/>
              <a:ext cx="914400" cy="1123545"/>
            </a:xfrm>
            <a:prstGeom prst="rect">
              <a:avLst/>
            </a:prstGeom>
          </p:spPr>
        </p:pic>
        <p:pic>
          <p:nvPicPr>
            <p:cNvPr id="10" name="Picture 15">
              <a:extLst>
                <a:ext uri="{FF2B5EF4-FFF2-40B4-BE49-F238E27FC236}">
                  <a16:creationId xmlns:a16="http://schemas.microsoft.com/office/drawing/2014/main" id="{340AB4CF-8D1C-434B-95E8-71D7AAF7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6000" y="4484442"/>
              <a:ext cx="914400" cy="1123545"/>
            </a:xfrm>
            <a:prstGeom prst="rect">
              <a:avLst/>
            </a:prstGeom>
          </p:spPr>
        </p:pic>
        <p:pic>
          <p:nvPicPr>
            <p:cNvPr id="11" name="Picture 15">
              <a:extLst>
                <a:ext uri="{FF2B5EF4-FFF2-40B4-BE49-F238E27FC236}">
                  <a16:creationId xmlns:a16="http://schemas.microsoft.com/office/drawing/2014/main" id="{03221AE4-AA3C-4869-B05C-6FA8E07F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6000" y="4697163"/>
              <a:ext cx="914400" cy="1123545"/>
            </a:xfrm>
            <a:prstGeom prst="rect">
              <a:avLst/>
            </a:prstGeom>
          </p:spPr>
        </p:pic>
        <p:pic>
          <p:nvPicPr>
            <p:cNvPr id="12" name="Picture 15">
              <a:extLst>
                <a:ext uri="{FF2B5EF4-FFF2-40B4-BE49-F238E27FC236}">
                  <a16:creationId xmlns:a16="http://schemas.microsoft.com/office/drawing/2014/main" id="{94D59E9F-570D-4391-B984-C6D14337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4370" y="4591944"/>
              <a:ext cx="914400" cy="1123545"/>
            </a:xfrm>
            <a:prstGeom prst="rect">
              <a:avLst/>
            </a:prstGeom>
          </p:spPr>
        </p:pic>
        <p:pic>
          <p:nvPicPr>
            <p:cNvPr id="13" name="Picture 15">
              <a:extLst>
                <a:ext uri="{FF2B5EF4-FFF2-40B4-BE49-F238E27FC236}">
                  <a16:creationId xmlns:a16="http://schemas.microsoft.com/office/drawing/2014/main" id="{5E757FC5-5DFE-4C06-B703-D4C7A917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4370" y="4804665"/>
              <a:ext cx="914400" cy="1123545"/>
            </a:xfrm>
            <a:prstGeom prst="rect">
              <a:avLst/>
            </a:prstGeom>
          </p:spPr>
        </p:pic>
        <p:pic>
          <p:nvPicPr>
            <p:cNvPr id="14" name="Picture 15">
              <a:extLst>
                <a:ext uri="{FF2B5EF4-FFF2-40B4-BE49-F238E27FC236}">
                  <a16:creationId xmlns:a16="http://schemas.microsoft.com/office/drawing/2014/main" id="{CE921A8A-4A7E-442A-B5E6-E6A1B73FF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370" y="5017386"/>
              <a:ext cx="914400" cy="112354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AD7362-7140-48E9-A620-9F68CD9D5051}"/>
              </a:ext>
            </a:extLst>
          </p:cNvPr>
          <p:cNvSpPr txBox="1"/>
          <p:nvPr/>
        </p:nvSpPr>
        <p:spPr>
          <a:xfrm>
            <a:off x="2396750" y="591063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D751E-A0B3-47A8-87E5-C4B96D97BB51}"/>
              </a:ext>
            </a:extLst>
          </p:cNvPr>
          <p:cNvSpPr txBox="1"/>
          <p:nvPr/>
        </p:nvSpPr>
        <p:spPr>
          <a:xfrm>
            <a:off x="6600530" y="5910639"/>
            <a:ext cx="327547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Application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F7E7CAF-C50C-4CB4-BC99-5482DE5A0A03}"/>
              </a:ext>
            </a:extLst>
          </p:cNvPr>
          <p:cNvSpPr/>
          <p:nvPr/>
        </p:nvSpPr>
        <p:spPr bwMode="auto">
          <a:xfrm rot="10800000">
            <a:off x="6812413" y="4186572"/>
            <a:ext cx="1286876" cy="1677566"/>
          </a:xfrm>
          <a:prstGeom prst="foldedCorner">
            <a:avLst>
              <a:gd name="adj" fmla="val 28294"/>
            </a:avLst>
          </a:prstGeom>
          <a:solidFill>
            <a:srgbClr val="FFFFFF"/>
          </a:solidFill>
          <a:ln w="28575">
            <a:solidFill>
              <a:schemeClr val="accent3">
                <a:alpha val="8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02D5D9-5C40-4887-8350-94D646EFC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3464">
            <a:off x="6873702" y="4694323"/>
            <a:ext cx="1164299" cy="782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1A7D0-E3A6-43F1-AE42-A66C3D5A2960}"/>
              </a:ext>
            </a:extLst>
          </p:cNvPr>
          <p:cNvGrpSpPr/>
          <p:nvPr/>
        </p:nvGrpSpPr>
        <p:grpSpPr>
          <a:xfrm>
            <a:off x="8814373" y="4371011"/>
            <a:ext cx="849745" cy="1329069"/>
            <a:chOff x="2271000" y="2484000"/>
            <a:chExt cx="1710000" cy="267457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FC9607-4AC4-4FD5-A9B6-38B33036CF25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2D5E18B-F0AF-42BE-8B4A-39E0634C09D2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A8AD083-0C1F-40D6-A44D-8F4E49F87DF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963472C-6C4E-4D96-A0B3-129C05D3BAE3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DAC92B0-D05C-4404-B1DF-0952F0EF335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8EC8812-9590-4123-B8C7-09C27B3FDE2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E6F89C-ECAB-474F-9FCE-571D146DAF4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8B220E5-6977-4D28-8583-6616FB31E03F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DFF168-0DC0-4DF9-9642-C7A2E1416190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98E961-4C74-4FDB-AEBD-FACFABDD4156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B44D70-1879-4CB2-A358-C372E77E7A3C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62F19FC-9272-4A34-9805-C8D146A025A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B168A9-0634-4473-A4E6-8999638C1C0A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E6FA6D2-C7E7-4AE8-B201-8ABF19D4672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A46CB1-FEB3-429D-BD70-9FD073127D4A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C517DBF-90A8-4475-9FAF-28CFED641A3E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D2A7145-126B-4C6C-81C1-60F304E07448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E4A41E-26C4-4629-899A-0B7BF14E263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4B3F9D-D12E-4B07-B1D7-98D1B0B006A5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89EC8F3-5FA1-4044-BBFC-BAFF23B6737B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A7CFB8-DA92-47BD-8CEF-BD41D0A2863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2CA7B3-E77E-4FB4-A60C-DE093C65A281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C2B924-6838-4B01-94D7-9517769A314D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BA37DA-8160-4EC8-A616-2A18161DD447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560498-CEFB-4793-A191-19CD36D4164F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3C2F54-8330-4A36-BC70-7DF944E6B7B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43ADA56-12D8-4FC1-8929-19FFAA3D7C1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D59AA8-35E3-4EE7-8A3B-421FB2719D0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AE60C6-06FE-40E3-AC8E-6AAAA3C2F639}"/>
              </a:ext>
            </a:extLst>
          </p:cNvPr>
          <p:cNvGrpSpPr/>
          <p:nvPr/>
        </p:nvGrpSpPr>
        <p:grpSpPr>
          <a:xfrm>
            <a:off x="8254351" y="4644000"/>
            <a:ext cx="404960" cy="692502"/>
            <a:chOff x="7815069" y="4644000"/>
            <a:chExt cx="404960" cy="692502"/>
          </a:xfrm>
        </p:grpSpPr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815D6B6A-2BB0-483F-865C-742F93D5781E}"/>
                </a:ext>
              </a:extLst>
            </p:cNvPr>
            <p:cNvSpPr/>
            <p:nvPr/>
          </p:nvSpPr>
          <p:spPr bwMode="auto">
            <a:xfrm>
              <a:off x="7815069" y="4644000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B89C8E84-9794-4DD6-ADA3-7D9230DE9F19}"/>
                </a:ext>
              </a:extLst>
            </p:cNvPr>
            <p:cNvSpPr/>
            <p:nvPr/>
          </p:nvSpPr>
          <p:spPr bwMode="auto">
            <a:xfrm flipH="1">
              <a:off x="7815069" y="5021747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08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8882" y="3781546"/>
            <a:ext cx="18490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Navigation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/>
              <a:t>Coupled backend and frontend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/>
              <a:t>Provides a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of the web app to the user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Pros and Cons</a:t>
            </a:r>
          </a:p>
        </p:txBody>
      </p:sp>
    </p:spTree>
    <p:extLst>
      <p:ext uri="{BB962C8B-B14F-4D97-AF65-F5344CB8AC3E}">
        <p14:creationId xmlns:p14="http://schemas.microsoft.com/office/powerpoint/2010/main" val="31106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A next evolution from multi-page website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4192</TotalTime>
  <Words>1110</Words>
  <Application>Microsoft Office PowerPoint</Application>
  <PresentationFormat>Широк екран</PresentationFormat>
  <Paragraphs>235</Paragraphs>
  <Slides>32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40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1_SoftUni</vt:lpstr>
      <vt:lpstr>Single Page Applications</vt:lpstr>
      <vt:lpstr>Table of Contents</vt:lpstr>
      <vt:lpstr>Have a Question?</vt:lpstr>
      <vt:lpstr>Web Application Concepts</vt:lpstr>
      <vt:lpstr>Sites and Applications</vt:lpstr>
      <vt:lpstr>Multi Page Applications</vt:lpstr>
      <vt:lpstr>Multi Page Application Lifecycle</vt:lpstr>
      <vt:lpstr>Multi Page Pros and Cons</vt:lpstr>
      <vt:lpstr>Single Page Applications</vt:lpstr>
      <vt:lpstr>SPA Lifecycle</vt:lpstr>
      <vt:lpstr>SPA Pros and Cons</vt:lpstr>
      <vt:lpstr>JavaScript Modules</vt:lpstr>
      <vt:lpstr>Modules</vt:lpstr>
      <vt:lpstr>ES6 Export Syntax</vt:lpstr>
      <vt:lpstr>ES6 Import Syntax</vt:lpstr>
      <vt:lpstr>Legacy Approach – IIFE Modules</vt:lpstr>
      <vt:lpstr>Module Best Practices</vt:lpstr>
      <vt:lpstr>SPA Approaches</vt:lpstr>
      <vt:lpstr>SPA Implementation Requirements</vt:lpstr>
      <vt:lpstr>Feasibility Disclaimer</vt:lpstr>
      <vt:lpstr>Initial Static Content</vt:lpstr>
      <vt:lpstr>Modular Code</vt:lpstr>
      <vt:lpstr>Capturing Navigation</vt:lpstr>
      <vt:lpstr>Loading and Displaying Content</vt:lpstr>
      <vt:lpstr>Group DOM Changes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Теменужка Гадживо</cp:lastModifiedBy>
  <cp:revision>64</cp:revision>
  <dcterms:created xsi:type="dcterms:W3CDTF">2018-05-23T13:08:44Z</dcterms:created>
  <dcterms:modified xsi:type="dcterms:W3CDTF">2021-08-07T16:23:38Z</dcterms:modified>
  <cp:category>programming;computer programming;software development;web development</cp:category>
</cp:coreProperties>
</file>