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d7ddbbc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d7ddbbc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e4244776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e4244776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e4244776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e4244776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These scenarios incorporated heterogeneity in allelic effects of the causal variant between ancestry groups: (i) homogenous; (ii) African-specific; (iii) Eurasian; (iv) Native American; (v) random (non-ancestral). Under model (i), the allelic effect of the causal variant is homogeneous across all populations. Under model (ii), the allelic effect of the causal variant is specific to populations of African ancestry. Under model (iii), the allelic effect of the causal variant is zero in populations of African ancestry, and heterogeneous between populations of East Asian ancestry and those of European, South Asian and Native American ancestry. Under model (iv), the allelic effect of the causal variant is specific to, but heterogeneous between, populations of Native American ancestry. Finally, under model (v), the allelic effect of the causal variant is specific to one population in each ancestry group.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e4244776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e4244776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d7ddbbc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d7ddbbc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e4244776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e4244776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e4244776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e4244776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d7ddbbcc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d7ddbbcc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Trans-ethnic GWAS pipeline</a:t>
            </a:r>
            <a:endParaRPr/>
          </a:p>
        </p:txBody>
      </p:sp>
      <p:sp>
        <p:nvSpPr>
          <p:cNvPr id="87" name="Google Shape;87;p13"/>
          <p:cNvSpPr txBox="1"/>
          <p:nvPr>
            <p:ph idx="1" type="subTitle"/>
          </p:nvPr>
        </p:nvSpPr>
        <p:spPr>
          <a:xfrm>
            <a:off x="750327" y="28417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Code B(re)akers: </a:t>
            </a:r>
            <a:r>
              <a:rPr lang="en"/>
              <a:t>Eric Yu, </a:t>
            </a:r>
            <a:r>
              <a:rPr lang="en"/>
              <a:t>Temitope Leke </a:t>
            </a:r>
            <a:endParaRPr/>
          </a:p>
        </p:txBody>
      </p:sp>
      <p:pic>
        <p:nvPicPr>
          <p:cNvPr id="88" name="Google Shape;88;p13"/>
          <p:cNvPicPr preferRelativeResize="0"/>
          <p:nvPr/>
        </p:nvPicPr>
        <p:blipFill>
          <a:blip r:embed="rId3">
            <a:alphaModFix/>
          </a:blip>
          <a:stretch>
            <a:fillRect/>
          </a:stretch>
        </p:blipFill>
        <p:spPr>
          <a:xfrm>
            <a:off x="5413750" y="4397800"/>
            <a:ext cx="3730249" cy="559525"/>
          </a:xfrm>
          <a:prstGeom prst="rect">
            <a:avLst/>
          </a:prstGeom>
          <a:noFill/>
          <a:ln>
            <a:noFill/>
          </a:ln>
        </p:spPr>
      </p:pic>
      <p:pic>
        <p:nvPicPr>
          <p:cNvPr id="89" name="Google Shape;89;p13"/>
          <p:cNvPicPr preferRelativeResize="0"/>
          <p:nvPr/>
        </p:nvPicPr>
        <p:blipFill>
          <a:blip r:embed="rId4">
            <a:alphaModFix/>
          </a:blip>
          <a:stretch>
            <a:fillRect/>
          </a:stretch>
        </p:blipFill>
        <p:spPr>
          <a:xfrm>
            <a:off x="311700" y="4061975"/>
            <a:ext cx="2286000" cy="895350"/>
          </a:xfrm>
          <a:prstGeom prst="rect">
            <a:avLst/>
          </a:prstGeom>
          <a:noFill/>
          <a:ln>
            <a:noFill/>
          </a:ln>
        </p:spPr>
      </p:pic>
      <p:sp>
        <p:nvSpPr>
          <p:cNvPr id="90" name="Google Shape;90;p13"/>
          <p:cNvSpPr txBox="1"/>
          <p:nvPr/>
        </p:nvSpPr>
        <p:spPr>
          <a:xfrm>
            <a:off x="311700" y="439150"/>
            <a:ext cx="486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#NEUROHACK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GWAS?</a:t>
            </a:r>
            <a:endParaRPr/>
          </a:p>
        </p:txBody>
      </p:sp>
      <p:sp>
        <p:nvSpPr>
          <p:cNvPr id="96" name="Google Shape;96;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4"/>
          <p:cNvPicPr preferRelativeResize="0"/>
          <p:nvPr/>
        </p:nvPicPr>
        <p:blipFill>
          <a:blip r:embed="rId3">
            <a:alphaModFix/>
          </a:blip>
          <a:stretch>
            <a:fillRect/>
          </a:stretch>
        </p:blipFill>
        <p:spPr>
          <a:xfrm>
            <a:off x="3324500" y="1505525"/>
            <a:ext cx="5758425" cy="3224726"/>
          </a:xfrm>
          <a:prstGeom prst="rect">
            <a:avLst/>
          </a:prstGeom>
          <a:noFill/>
          <a:ln>
            <a:noFill/>
          </a:ln>
        </p:spPr>
      </p:pic>
      <p:pic>
        <p:nvPicPr>
          <p:cNvPr id="98" name="Google Shape;98;p14"/>
          <p:cNvPicPr preferRelativeResize="0"/>
          <p:nvPr/>
        </p:nvPicPr>
        <p:blipFill>
          <a:blip r:embed="rId4">
            <a:alphaModFix/>
          </a:blip>
          <a:stretch>
            <a:fillRect/>
          </a:stretch>
        </p:blipFill>
        <p:spPr>
          <a:xfrm>
            <a:off x="142775" y="1860537"/>
            <a:ext cx="3634649" cy="2697774"/>
          </a:xfrm>
          <a:prstGeom prst="rect">
            <a:avLst/>
          </a:prstGeom>
          <a:noFill/>
          <a:ln>
            <a:noFill/>
          </a:ln>
        </p:spPr>
      </p:pic>
      <p:pic>
        <p:nvPicPr>
          <p:cNvPr id="99" name="Google Shape;99;p14"/>
          <p:cNvPicPr preferRelativeResize="0"/>
          <p:nvPr/>
        </p:nvPicPr>
        <p:blipFill>
          <a:blip r:embed="rId5">
            <a:alphaModFix/>
          </a:blip>
          <a:stretch>
            <a:fillRect/>
          </a:stretch>
        </p:blipFill>
        <p:spPr>
          <a:xfrm>
            <a:off x="4514800" y="1878147"/>
            <a:ext cx="3256049" cy="26625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Trans-ethnic analysis</a:t>
            </a:r>
            <a:endParaRPr/>
          </a:p>
        </p:txBody>
      </p:sp>
      <p:sp>
        <p:nvSpPr>
          <p:cNvPr id="105" name="Google Shape;105;p15"/>
          <p:cNvSpPr txBox="1"/>
          <p:nvPr>
            <p:ph idx="1" type="body"/>
          </p:nvPr>
        </p:nvSpPr>
        <p:spPr>
          <a:xfrm>
            <a:off x="729450" y="2078875"/>
            <a:ext cx="2877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Combine cohorts of different ancestral population</a:t>
            </a:r>
            <a:endParaRPr/>
          </a:p>
          <a:p>
            <a:pPr indent="-311150" lvl="0" marL="457200" rtl="0" algn="l">
              <a:spcBef>
                <a:spcPts val="0"/>
              </a:spcBef>
              <a:spcAft>
                <a:spcPts val="0"/>
              </a:spcAft>
              <a:buSzPts val="1300"/>
              <a:buChar char="●"/>
            </a:pPr>
            <a:r>
              <a:rPr lang="en"/>
              <a:t>Validate findings from different populations</a:t>
            </a:r>
            <a:endParaRPr/>
          </a:p>
        </p:txBody>
      </p:sp>
      <p:pic>
        <p:nvPicPr>
          <p:cNvPr id="106" name="Google Shape;106;p15"/>
          <p:cNvPicPr preferRelativeResize="0"/>
          <p:nvPr/>
        </p:nvPicPr>
        <p:blipFill>
          <a:blip r:embed="rId3">
            <a:alphaModFix/>
          </a:blip>
          <a:stretch>
            <a:fillRect/>
          </a:stretch>
        </p:blipFill>
        <p:spPr>
          <a:xfrm>
            <a:off x="3530825" y="1828702"/>
            <a:ext cx="5420300" cy="2761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129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MR-MEGA</a:t>
            </a:r>
            <a:endParaRPr/>
          </a:p>
        </p:txBody>
      </p:sp>
      <p:sp>
        <p:nvSpPr>
          <p:cNvPr id="112" name="Google Shape;112;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16"/>
          <p:cNvPicPr preferRelativeResize="0"/>
          <p:nvPr/>
        </p:nvPicPr>
        <p:blipFill>
          <a:blip r:embed="rId3">
            <a:alphaModFix/>
          </a:blip>
          <a:stretch>
            <a:fillRect/>
          </a:stretch>
        </p:blipFill>
        <p:spPr>
          <a:xfrm>
            <a:off x="661050" y="1853850"/>
            <a:ext cx="3362951" cy="3206999"/>
          </a:xfrm>
          <a:prstGeom prst="rect">
            <a:avLst/>
          </a:prstGeom>
          <a:noFill/>
          <a:ln>
            <a:noFill/>
          </a:ln>
        </p:spPr>
      </p:pic>
      <p:pic>
        <p:nvPicPr>
          <p:cNvPr id="114" name="Google Shape;114;p16"/>
          <p:cNvPicPr preferRelativeResize="0"/>
          <p:nvPr/>
        </p:nvPicPr>
        <p:blipFill>
          <a:blip r:embed="rId4">
            <a:alphaModFix/>
          </a:blip>
          <a:stretch>
            <a:fillRect/>
          </a:stretch>
        </p:blipFill>
        <p:spPr>
          <a:xfrm>
            <a:off x="4136600" y="2334438"/>
            <a:ext cx="4907101" cy="1749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Polygenic risk score</a:t>
            </a:r>
            <a:endParaRPr/>
          </a:p>
        </p:txBody>
      </p:sp>
      <p:sp>
        <p:nvSpPr>
          <p:cNvPr id="120" name="Google Shape;12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Individual level risk score for heritable trait</a:t>
            </a:r>
            <a:endParaRPr/>
          </a:p>
        </p:txBody>
      </p:sp>
      <p:pic>
        <p:nvPicPr>
          <p:cNvPr id="121" name="Google Shape;121;p17"/>
          <p:cNvPicPr preferRelativeResize="0"/>
          <p:nvPr/>
        </p:nvPicPr>
        <p:blipFill>
          <a:blip r:embed="rId3">
            <a:alphaModFix/>
          </a:blip>
          <a:stretch>
            <a:fillRect/>
          </a:stretch>
        </p:blipFill>
        <p:spPr>
          <a:xfrm>
            <a:off x="4614851" y="1643700"/>
            <a:ext cx="3841451" cy="3131450"/>
          </a:xfrm>
          <a:prstGeom prst="rect">
            <a:avLst/>
          </a:prstGeom>
          <a:noFill/>
          <a:ln>
            <a:noFill/>
          </a:ln>
        </p:spPr>
      </p:pic>
      <p:pic>
        <p:nvPicPr>
          <p:cNvPr id="122" name="Google Shape;122;p17"/>
          <p:cNvPicPr preferRelativeResize="0"/>
          <p:nvPr/>
        </p:nvPicPr>
        <p:blipFill>
          <a:blip r:embed="rId4">
            <a:alphaModFix/>
          </a:blip>
          <a:stretch>
            <a:fillRect/>
          </a:stretch>
        </p:blipFill>
        <p:spPr>
          <a:xfrm>
            <a:off x="729450" y="3306700"/>
            <a:ext cx="2906100" cy="103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involved</a:t>
            </a:r>
            <a:endParaRPr/>
          </a:p>
        </p:txBody>
      </p:sp>
      <p:sp>
        <p:nvSpPr>
          <p:cNvPr id="128" name="Google Shape;128;p18"/>
          <p:cNvSpPr txBox="1"/>
          <p:nvPr>
            <p:ph idx="1" type="body"/>
          </p:nvPr>
        </p:nvSpPr>
        <p:spPr>
          <a:xfrm>
            <a:off x="311700" y="2124075"/>
            <a:ext cx="3632400" cy="2444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LASI-DAD</a:t>
            </a:r>
            <a:endParaRPr/>
          </a:p>
          <a:p>
            <a:pPr indent="-298450" lvl="1" marL="914400" rtl="0" algn="l">
              <a:spcBef>
                <a:spcPts val="0"/>
              </a:spcBef>
              <a:spcAft>
                <a:spcPts val="0"/>
              </a:spcAft>
              <a:buSzPts val="1100"/>
              <a:buChar char="○"/>
            </a:pPr>
            <a:r>
              <a:rPr lang="en"/>
              <a:t>Genotype data</a:t>
            </a:r>
            <a:endParaRPr/>
          </a:p>
          <a:p>
            <a:pPr indent="-298450" lvl="1" marL="914400" rtl="0" algn="l">
              <a:spcBef>
                <a:spcPts val="0"/>
              </a:spcBef>
              <a:spcAft>
                <a:spcPts val="0"/>
              </a:spcAft>
              <a:buSzPts val="1100"/>
              <a:buChar char="○"/>
            </a:pPr>
            <a:r>
              <a:rPr lang="en"/>
              <a:t>Phenotype data</a:t>
            </a:r>
            <a:endParaRPr/>
          </a:p>
          <a:p>
            <a:pPr indent="-311150" lvl="0" marL="457200" rtl="0" algn="l">
              <a:spcBef>
                <a:spcPts val="0"/>
              </a:spcBef>
              <a:spcAft>
                <a:spcPts val="0"/>
              </a:spcAft>
              <a:buSzPts val="1300"/>
              <a:buChar char="●"/>
            </a:pPr>
            <a:r>
              <a:rPr lang="en"/>
              <a:t>European AD GWAS summary statistics</a:t>
            </a:r>
            <a:endParaRPr/>
          </a:p>
          <a:p>
            <a:pPr indent="-311150" lvl="0" marL="457200" rtl="0" algn="l">
              <a:spcBef>
                <a:spcPts val="0"/>
              </a:spcBef>
              <a:spcAft>
                <a:spcPts val="0"/>
              </a:spcAft>
              <a:buSzPts val="1300"/>
              <a:buChar char="●"/>
            </a:pPr>
            <a:r>
              <a:rPr lang="en"/>
              <a:t>Japanese AD GWAS summary statistics</a:t>
            </a:r>
            <a:endParaRPr/>
          </a:p>
          <a:p>
            <a:pPr indent="-311150" lvl="0" marL="457200" rtl="0" algn="l">
              <a:spcBef>
                <a:spcPts val="0"/>
              </a:spcBef>
              <a:spcAft>
                <a:spcPts val="0"/>
              </a:spcAft>
              <a:buSzPts val="1300"/>
              <a:buChar char="●"/>
            </a:pPr>
            <a:r>
              <a:rPr lang="en"/>
              <a:t>Africain </a:t>
            </a:r>
            <a:r>
              <a:rPr lang="en"/>
              <a:t>AD GWAS summary statistics</a:t>
            </a:r>
            <a:endParaRPr/>
          </a:p>
        </p:txBody>
      </p:sp>
      <p:pic>
        <p:nvPicPr>
          <p:cNvPr id="129" name="Google Shape;129;p18"/>
          <p:cNvPicPr preferRelativeResize="0"/>
          <p:nvPr/>
        </p:nvPicPr>
        <p:blipFill>
          <a:blip r:embed="rId3">
            <a:alphaModFix/>
          </a:blip>
          <a:stretch>
            <a:fillRect/>
          </a:stretch>
        </p:blipFill>
        <p:spPr>
          <a:xfrm>
            <a:off x="6915075" y="524213"/>
            <a:ext cx="2152650" cy="212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Trans-ethnic GWAS pipeline</a:t>
            </a:r>
            <a:endParaRPr/>
          </a:p>
        </p:txBody>
      </p:sp>
      <p:sp>
        <p:nvSpPr>
          <p:cNvPr id="135" name="Google Shape;135;p19"/>
          <p:cNvSpPr txBox="1"/>
          <p:nvPr>
            <p:ph idx="1" type="body"/>
          </p:nvPr>
        </p:nvSpPr>
        <p:spPr>
          <a:xfrm>
            <a:off x="729450" y="2078875"/>
            <a:ext cx="41022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S</a:t>
            </a:r>
            <a:r>
              <a:rPr lang="en"/>
              <a:t>tep-by-step instructions</a:t>
            </a:r>
            <a:endParaRPr/>
          </a:p>
          <a:p>
            <a:pPr indent="-311150" lvl="0" marL="457200" rtl="0" algn="l">
              <a:spcBef>
                <a:spcPts val="0"/>
              </a:spcBef>
              <a:spcAft>
                <a:spcPts val="0"/>
              </a:spcAft>
              <a:buSzPts val="1300"/>
              <a:buChar char="●"/>
            </a:pPr>
            <a:r>
              <a:rPr lang="en"/>
              <a:t>Standard software</a:t>
            </a:r>
            <a:endParaRPr/>
          </a:p>
          <a:p>
            <a:pPr indent="-298450" lvl="1" marL="914400" rtl="0" algn="l">
              <a:spcBef>
                <a:spcPts val="0"/>
              </a:spcBef>
              <a:spcAft>
                <a:spcPts val="0"/>
              </a:spcAft>
              <a:buSzPts val="1100"/>
              <a:buChar char="○"/>
            </a:pPr>
            <a:r>
              <a:rPr lang="en"/>
              <a:t>GWAS (PLINK)</a:t>
            </a:r>
            <a:endParaRPr/>
          </a:p>
          <a:p>
            <a:pPr indent="-298450" lvl="1" marL="914400" rtl="0" algn="l">
              <a:spcBef>
                <a:spcPts val="0"/>
              </a:spcBef>
              <a:spcAft>
                <a:spcPts val="0"/>
              </a:spcAft>
              <a:buSzPts val="1100"/>
              <a:buChar char="○"/>
            </a:pPr>
            <a:r>
              <a:rPr lang="en"/>
              <a:t>Trans-ethnic analysis (MR-MEGA)</a:t>
            </a:r>
            <a:endParaRPr/>
          </a:p>
          <a:p>
            <a:pPr indent="-298450" lvl="1" marL="914400" rtl="0" algn="l">
              <a:spcBef>
                <a:spcPts val="0"/>
              </a:spcBef>
              <a:spcAft>
                <a:spcPts val="0"/>
              </a:spcAft>
              <a:buSzPts val="1100"/>
              <a:buChar char="○"/>
            </a:pPr>
            <a:r>
              <a:rPr lang="en"/>
              <a:t>Polygenic risk score calculations (PRSice)</a:t>
            </a:r>
            <a:endParaRPr/>
          </a:p>
          <a:p>
            <a:pPr indent="-311150" lvl="0" marL="457200" rtl="0" algn="l">
              <a:spcBef>
                <a:spcPts val="0"/>
              </a:spcBef>
              <a:spcAft>
                <a:spcPts val="0"/>
              </a:spcAft>
              <a:buSzPts val="1300"/>
              <a:buChar char="●"/>
            </a:pPr>
            <a:r>
              <a:rPr lang="en"/>
              <a:t>Includes dedicated function to visualize results, in-depth explanation of required input files for each analysis</a:t>
            </a:r>
            <a:endParaRPr/>
          </a:p>
          <a:p>
            <a:pPr indent="-311150" lvl="0" marL="457200" rtl="0" algn="l">
              <a:spcBef>
                <a:spcPts val="0"/>
              </a:spcBef>
              <a:spcAft>
                <a:spcPts val="0"/>
              </a:spcAft>
              <a:buSzPts val="1300"/>
              <a:buChar char="●"/>
            </a:pPr>
            <a:r>
              <a:rPr lang="en"/>
              <a:t>Modular functions if the user wishes to employ other methods not implemented in the notebook</a:t>
            </a:r>
            <a:endParaRPr/>
          </a:p>
        </p:txBody>
      </p:sp>
      <p:pic>
        <p:nvPicPr>
          <p:cNvPr id="136" name="Google Shape;136;p19"/>
          <p:cNvPicPr preferRelativeResize="0"/>
          <p:nvPr/>
        </p:nvPicPr>
        <p:blipFill>
          <a:blip r:embed="rId3">
            <a:alphaModFix/>
          </a:blip>
          <a:stretch>
            <a:fillRect/>
          </a:stretch>
        </p:blipFill>
        <p:spPr>
          <a:xfrm>
            <a:off x="5116300" y="1717000"/>
            <a:ext cx="3395977"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directions</a:t>
            </a:r>
            <a:endParaRPr/>
          </a:p>
        </p:txBody>
      </p:sp>
      <p:sp>
        <p:nvSpPr>
          <p:cNvPr id="142" name="Google Shape;14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Additional downstream GWAS analysis</a:t>
            </a:r>
            <a:endParaRPr/>
          </a:p>
          <a:p>
            <a:pPr indent="-311150" lvl="0" marL="457200" rtl="0" algn="l">
              <a:spcBef>
                <a:spcPts val="0"/>
              </a:spcBef>
              <a:spcAft>
                <a:spcPts val="0"/>
              </a:spcAft>
              <a:buSzPts val="1300"/>
              <a:buChar char="●"/>
            </a:pPr>
            <a:r>
              <a:rPr lang="en"/>
              <a:t>Include forest plots, QQ-plot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pic>
        <p:nvPicPr>
          <p:cNvPr id="148" name="Google Shape;148;p21"/>
          <p:cNvPicPr preferRelativeResize="0"/>
          <p:nvPr/>
        </p:nvPicPr>
        <p:blipFill>
          <a:blip r:embed="rId3">
            <a:alphaModFix/>
          </a:blip>
          <a:stretch>
            <a:fillRect/>
          </a:stretch>
        </p:blipFill>
        <p:spPr>
          <a:xfrm>
            <a:off x="831250" y="1853849"/>
            <a:ext cx="6962026" cy="235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