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4" r:id="rId17"/>
    <p:sldId id="271"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9853C21-A93E-4B55-AC22-8CF964A4E2D6}">
          <p14:sldIdLst>
            <p14:sldId id="256"/>
            <p14:sldId id="257"/>
            <p14:sldId id="258"/>
            <p14:sldId id="259"/>
            <p14:sldId id="260"/>
            <p14:sldId id="261"/>
            <p14:sldId id="262"/>
            <p14:sldId id="263"/>
            <p14:sldId id="264"/>
            <p14:sldId id="266"/>
            <p14:sldId id="265"/>
            <p14:sldId id="267"/>
            <p14:sldId id="268"/>
            <p14:sldId id="269"/>
            <p14:sldId id="270"/>
            <p14:sldId id="274"/>
            <p14:sldId id="271"/>
            <p14:sldId id="272"/>
            <p14:sldId id="27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F54"/>
    <a:srgbClr val="5E64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645492-DEFD-4C25-8926-FD86C64D9F8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197023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5492-DEFD-4C25-8926-FD86C64D9F8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45038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5492-DEFD-4C25-8926-FD86C64D9F8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EF5279-0B9C-4D67-8FF9-D8F1442CA2C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1985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645492-DEFD-4C25-8926-FD86C64D9F8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869363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645492-DEFD-4C25-8926-FD86C64D9F8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EF5279-0B9C-4D67-8FF9-D8F1442CA2C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8776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645492-DEFD-4C25-8926-FD86C64D9F8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414003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45492-DEFD-4C25-8926-FD86C64D9F8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294589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45492-DEFD-4C25-8926-FD86C64D9F8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414636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645492-DEFD-4C25-8926-FD86C64D9F8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45411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45492-DEFD-4C25-8926-FD86C64D9F88}"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112046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645492-DEFD-4C25-8926-FD86C64D9F8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217788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645492-DEFD-4C25-8926-FD86C64D9F88}"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93376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645492-DEFD-4C25-8926-FD86C64D9F88}"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9367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45492-DEFD-4C25-8926-FD86C64D9F88}"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306986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645492-DEFD-4C25-8926-FD86C64D9F8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366969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645492-DEFD-4C25-8926-FD86C64D9F88}"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FEF5279-0B9C-4D67-8FF9-D8F1442CA2CF}" type="slidenum">
              <a:rPr lang="en-US" smtClean="0"/>
              <a:t>‹#›</a:t>
            </a:fld>
            <a:endParaRPr lang="en-US"/>
          </a:p>
        </p:txBody>
      </p:sp>
    </p:spTree>
    <p:extLst>
      <p:ext uri="{BB962C8B-B14F-4D97-AF65-F5344CB8AC3E}">
        <p14:creationId xmlns:p14="http://schemas.microsoft.com/office/powerpoint/2010/main" val="148526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645492-DEFD-4C25-8926-FD86C64D9F88}" type="datetimeFigureOut">
              <a:rPr lang="en-US" smtClean="0"/>
              <a:t>6/16/2025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FEF5279-0B9C-4D67-8FF9-D8F1442CA2CF}" type="slidenum">
              <a:rPr lang="en-US" smtClean="0"/>
              <a:t>‹#›</a:t>
            </a:fld>
            <a:endParaRPr lang="en-US"/>
          </a:p>
        </p:txBody>
      </p:sp>
    </p:spTree>
    <p:extLst>
      <p:ext uri="{BB962C8B-B14F-4D97-AF65-F5344CB8AC3E}">
        <p14:creationId xmlns:p14="http://schemas.microsoft.com/office/powerpoint/2010/main" val="3108568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F27A-3EF2-4514-8DAA-CD4D262ED2E4}"/>
              </a:ext>
            </a:extLst>
          </p:cNvPr>
          <p:cNvSpPr>
            <a:spLocks noGrp="1"/>
          </p:cNvSpPr>
          <p:nvPr>
            <p:ph type="ctrTitle"/>
          </p:nvPr>
        </p:nvSpPr>
        <p:spPr/>
        <p:txBody>
          <a:bodyPr>
            <a:normAutofit fontScale="90000"/>
          </a:bodyPr>
          <a:lstStyle/>
          <a:p>
            <a:r>
              <a:rPr lang="en-US" sz="4400" dirty="0">
                <a:solidFill>
                  <a:srgbClr val="766F54"/>
                </a:solidFill>
                <a:effectLst/>
                <a:latin typeface="Stencil" panose="040409050D0802020404" pitchFamily="82" charset="0"/>
                <a:ea typeface="Calibri" panose="020F0502020204030204" pitchFamily="34" charset="0"/>
              </a:rPr>
              <a:t>Exploring the Influence of Agriculture on Nigeria’s Economic Growth and Poverty Mitigation in the Rural Area</a:t>
            </a:r>
            <a:endParaRPr lang="en-US" sz="4400" dirty="0">
              <a:solidFill>
                <a:srgbClr val="766F54"/>
              </a:solidFill>
              <a:latin typeface="Stencil" panose="040409050D0802020404" pitchFamily="82" charset="0"/>
            </a:endParaRPr>
          </a:p>
        </p:txBody>
      </p:sp>
      <p:sp>
        <p:nvSpPr>
          <p:cNvPr id="4" name="Subtitle 3">
            <a:extLst>
              <a:ext uri="{FF2B5EF4-FFF2-40B4-BE49-F238E27FC236}">
                <a16:creationId xmlns:a16="http://schemas.microsoft.com/office/drawing/2014/main" id="{3A7430F0-5431-4C12-B469-7B0B6D7905C1}"/>
              </a:ext>
            </a:extLst>
          </p:cNvPr>
          <p:cNvSpPr>
            <a:spLocks noGrp="1"/>
          </p:cNvSpPr>
          <p:nvPr>
            <p:ph type="subTitle" idx="1"/>
          </p:nvPr>
        </p:nvSpPr>
        <p:spPr/>
        <p:txBody>
          <a:bodyPr/>
          <a:lstStyle/>
          <a:p>
            <a:r>
              <a:rPr lang="en-US" sz="1800" dirty="0">
                <a:effectLst/>
                <a:latin typeface="Times New Roman" panose="02020603050405020304" pitchFamily="18" charset="0"/>
                <a:ea typeface="Times New Roman" panose="02020603050405020304" pitchFamily="18" charset="0"/>
              </a:rPr>
              <a:t>Analyzing Trends  Over A  20 Year Period (2003–2023)</a:t>
            </a:r>
            <a:endParaRPr lang="en-US" dirty="0"/>
          </a:p>
        </p:txBody>
      </p:sp>
    </p:spTree>
    <p:extLst>
      <p:ext uri="{BB962C8B-B14F-4D97-AF65-F5344CB8AC3E}">
        <p14:creationId xmlns:p14="http://schemas.microsoft.com/office/powerpoint/2010/main" val="121923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25C33-7C3D-4EE5-94BD-5B7587FC06E3}"/>
              </a:ext>
            </a:extLst>
          </p:cNvPr>
          <p:cNvSpPr txBox="1"/>
          <p:nvPr/>
        </p:nvSpPr>
        <p:spPr>
          <a:xfrm>
            <a:off x="1867546" y="565688"/>
            <a:ext cx="9601200" cy="6275051"/>
          </a:xfrm>
          <a:prstGeom prst="rect">
            <a:avLst/>
          </a:prstGeom>
          <a:noFill/>
        </p:spPr>
        <p:txBody>
          <a:bodyPr wrap="square" rtlCol="0">
            <a:spAutoFit/>
          </a:bodyPr>
          <a:lstStyle/>
          <a:p>
            <a:pPr marL="342900" indent="-342900" algn="just">
              <a:lnSpc>
                <a:spcPct val="150000"/>
              </a:lnSpc>
              <a:buClr>
                <a:schemeClr val="accent6">
                  <a:lumMod val="50000"/>
                </a:schemeClr>
              </a:buClr>
              <a:buFont typeface="Times New Roman" panose="02020603050405020304" pitchFamily="18"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Sum Of Agriculture, Forestry, And Fishing, Value Added (% Of GDP) By Years.</a:t>
            </a:r>
          </a:p>
          <a:p>
            <a:pPr marL="342900" indent="-342900" algn="just">
              <a:lnSpc>
                <a:spcPct val="150000"/>
              </a:lnSpc>
              <a:buClr>
                <a:schemeClr val="accent6">
                  <a:lumMod val="50000"/>
                </a:schemeClr>
              </a:buClr>
              <a:buFont typeface="Times New Roman" panose="02020603050405020304" pitchFamily="18"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lnSpc>
                <a:spcPct val="150000"/>
              </a:lnSpc>
              <a:buClr>
                <a:schemeClr val="accent6">
                  <a:lumMod val="50000"/>
                </a:schemeClr>
              </a:buClr>
              <a:buFont typeface="Times New Roman" panose="02020603050405020304" pitchFamily="18"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GDP growth (annual %) vs Sum of Agriculture, forestry, and fishing, value added (% of GDP) by YEARS : It depicts how the economy grows or shrinks each year (GDP growth) and how much of that economy comes from agriculture, forestry, and fishing. This shows both the pace of economic development and the role agriculture plays in it over time.</a:t>
            </a:r>
          </a:p>
          <a:p>
            <a:pPr marL="342900" indent="-342900" algn="just">
              <a:lnSpc>
                <a:spcPct val="150000"/>
              </a:lnSpc>
              <a:buClr>
                <a:schemeClr val="accent6">
                  <a:lumMod val="50000"/>
                </a:schemeClr>
              </a:buClr>
              <a:buFont typeface="Times New Roman" panose="02020603050405020304" pitchFamily="18"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lnSpc>
                <a:spcPct val="150000"/>
              </a:lnSpc>
              <a:buClr>
                <a:schemeClr val="accent6">
                  <a:lumMod val="50000"/>
                </a:schemeClr>
              </a:buClr>
              <a:buFont typeface="Times New Roman" panose="02020603050405020304" pitchFamily="18"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matrix with conditional formatting represents a year by year comparison of key agricultural and economic indicators, GDP growth, agriculture's share of GDP, rural population, and agricultural employment. By using color gradients, it visually highlights performance levels across these variables, making it easy to spot trends, peak years, and possible imbalances. This allows for a quick understanding of how agriculture and rural dynamics have contributed to Nigeria’s overall economic growth and welfare over time.</a:t>
            </a:r>
          </a:p>
          <a:p>
            <a:pPr marL="285750" indent="-285750" algn="just">
              <a:lnSpc>
                <a:spcPct val="150000"/>
              </a:lnSpc>
              <a:buFont typeface="Wingdings" panose="05000000000000000000" pitchFamily="2" charset="2"/>
              <a:buChar char="ü"/>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29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62CB5E-3CD8-4559-9222-0E8B3443F198}"/>
              </a:ext>
            </a:extLst>
          </p:cNvPr>
          <p:cNvPicPr>
            <a:picLocks noChangeAspect="1"/>
          </p:cNvPicPr>
          <p:nvPr/>
        </p:nvPicPr>
        <p:blipFill rotWithShape="1">
          <a:blip r:embed="rId2">
            <a:extLst>
              <a:ext uri="{28A0092B-C50C-407E-A947-70E740481C1C}">
                <a14:useLocalDpi xmlns:a14="http://schemas.microsoft.com/office/drawing/2010/main" val="0"/>
              </a:ext>
            </a:extLst>
          </a:blip>
          <a:srcRect l="4005" t="16610" r="20487" b="8474"/>
          <a:stretch/>
        </p:blipFill>
        <p:spPr>
          <a:xfrm>
            <a:off x="154950" y="0"/>
            <a:ext cx="12037050" cy="6858000"/>
          </a:xfrm>
          <a:prstGeom prst="rect">
            <a:avLst/>
          </a:prstGeom>
          <a:ln w="228600" cap="sq" cmpd="thickThin">
            <a:solidFill>
              <a:schemeClr val="accent6">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30383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B6FFA1-8705-4764-A0E7-01354E80327E}"/>
              </a:ext>
            </a:extLst>
          </p:cNvPr>
          <p:cNvSpPr txBox="1"/>
          <p:nvPr/>
        </p:nvSpPr>
        <p:spPr>
          <a:xfrm>
            <a:off x="1465880" y="458956"/>
            <a:ext cx="9289943" cy="6740307"/>
          </a:xfrm>
          <a:prstGeom prst="rect">
            <a:avLst/>
          </a:prstGeom>
          <a:noFill/>
        </p:spPr>
        <p:txBody>
          <a:bodyPr wrap="square" rtlCol="0">
            <a:spAutoFit/>
          </a:bodyPr>
          <a:lstStyle/>
          <a:p>
            <a:pPr marL="342900" indent="-342900" algn="just">
              <a:buClr>
                <a:schemeClr val="accent6">
                  <a:lumMod val="50000"/>
                </a:schemeClr>
              </a:buClr>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Employment in Agriculture (%) Over Time: The line chart of employment in agriculture (%) over time shows how the share of people working in agriculture changes, often reflecting economic growth, modernization, and potential progress in reducing poverty.</a:t>
            </a:r>
          </a:p>
          <a:p>
            <a:pPr marL="342900" indent="-342900" algn="just">
              <a:buClr>
                <a:schemeClr val="accent6">
                  <a:lumMod val="50000"/>
                </a:schemeClr>
              </a:buClr>
              <a:buFont typeface="Times New Roman" panose="02020603050405020304" pitchFamily="18" charset="0"/>
              <a:buChar char="₦"/>
            </a:pPr>
            <a:endParaRPr lang="en-US" sz="1600" dirty="0">
              <a:latin typeface="Times New Roman" panose="02020603050405020304" pitchFamily="18" charset="0"/>
              <a:cs typeface="Times New Roman" panose="02020603050405020304" pitchFamily="18" charset="0"/>
            </a:endParaRPr>
          </a:p>
          <a:p>
            <a:pPr marL="342900" indent="-342900" algn="just">
              <a:buClr>
                <a:schemeClr val="accent6">
                  <a:lumMod val="50000"/>
                </a:schemeClr>
              </a:buClr>
              <a:buFont typeface="Times New Roman" panose="02020603050405020304" pitchFamily="18" charset="0"/>
              <a:buChar char="₦"/>
            </a:pPr>
            <a:endParaRPr lang="en-US" sz="1600" dirty="0">
              <a:latin typeface="Times New Roman" panose="02020603050405020304" pitchFamily="18" charset="0"/>
              <a:cs typeface="Times New Roman" panose="02020603050405020304" pitchFamily="18" charset="0"/>
            </a:endParaRPr>
          </a:p>
          <a:p>
            <a:pPr marL="342900" indent="-342900" algn="just">
              <a:buClr>
                <a:schemeClr val="accent6">
                  <a:lumMod val="50000"/>
                </a:schemeClr>
              </a:buClr>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Rural Population vs Agriculture Employment Rate (2003–2023): The line and clustered column chart of rural population and agricultural employment helps illustrate how shifts in rural demographics and farming jobs relate to poverty reduction and declines in both often signal economic transformation, job diversification, and improved living standards in rural areas.</a:t>
            </a:r>
          </a:p>
          <a:p>
            <a:pPr marL="342900" indent="-342900" algn="just">
              <a:buClr>
                <a:schemeClr val="accent6">
                  <a:lumMod val="50000"/>
                </a:schemeClr>
              </a:buClr>
              <a:buFont typeface="Times New Roman" panose="02020603050405020304" pitchFamily="18" charset="0"/>
              <a:buChar char="₦"/>
            </a:pPr>
            <a:endParaRPr lang="en-US" sz="1600" dirty="0">
              <a:latin typeface="Times New Roman" panose="02020603050405020304" pitchFamily="18" charset="0"/>
              <a:cs typeface="Times New Roman" panose="02020603050405020304" pitchFamily="18" charset="0"/>
            </a:endParaRPr>
          </a:p>
          <a:p>
            <a:pPr marL="342900" indent="-342900" algn="just">
              <a:buClr>
                <a:schemeClr val="accent6">
                  <a:lumMod val="50000"/>
                </a:schemeClr>
              </a:buClr>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A line and bar chart comparing the Growth Contribution Score and Agricultural Employment (%) illustrates how agriculture's role in economic growth aligns with labor participation in the sector. While the bar chart shows the number of people employed in agriculture over time, the line chart tracks how much agriculture is contributing to overall GDP growth. This visualization helps reveal whether high employment levels correspond with strong economic impact, or if labor is being absorbed without proportional output an important indicator of productivity and rural welfare.</a:t>
            </a:r>
          </a:p>
          <a:p>
            <a:pPr marL="342900" indent="-342900" algn="just">
              <a:buClr>
                <a:schemeClr val="accent6">
                  <a:lumMod val="50000"/>
                </a:schemeClr>
              </a:buClr>
              <a:buFont typeface="Times New Roman" panose="02020603050405020304" pitchFamily="18" charset="0"/>
              <a:buChar char="₦"/>
            </a:pPr>
            <a:endParaRPr lang="en-US" sz="1600" dirty="0">
              <a:latin typeface="Times New Roman" panose="02020603050405020304" pitchFamily="18" charset="0"/>
              <a:cs typeface="Times New Roman" panose="02020603050405020304" pitchFamily="18" charset="0"/>
            </a:endParaRPr>
          </a:p>
          <a:p>
            <a:pPr marL="342900" indent="-342900" algn="just">
              <a:buClr>
                <a:schemeClr val="accent6">
                  <a:lumMod val="50000"/>
                </a:schemeClr>
              </a:buClr>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Agri Employment (%) vs Agri GDP Share (%): A scatter map chart showing Agricultural Employment (%) versus Agriculture's Share of GDP (%) highlights the relationship between labor intensity and economic output in the sector. Each point represents a year, and their positions indicate whether high employment levels are matched by a significant contribution to GDP. If many points cluster in the area of high employment but low GDP share, it suggests low productivity, a sign that agriculture is labor heavy but not growth driven. This chart helps visualize efficiency and potential underemployment in the agricultural sector</a:t>
            </a:r>
          </a:p>
          <a:p>
            <a:pPr marL="342900" indent="-342900" algn="just">
              <a:buClr>
                <a:schemeClr val="accent6">
                  <a:lumMod val="50000"/>
                </a:schemeClr>
              </a:buClr>
              <a:buFont typeface="Times New Roman" panose="02020603050405020304" pitchFamily="18" charset="0"/>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23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5C854-C5DD-4806-A7B6-116297ACE4E9}"/>
              </a:ext>
            </a:extLst>
          </p:cNvPr>
          <p:cNvPicPr>
            <a:picLocks noChangeAspect="1"/>
          </p:cNvPicPr>
          <p:nvPr/>
        </p:nvPicPr>
        <p:blipFill rotWithShape="1">
          <a:blip r:embed="rId2">
            <a:extLst>
              <a:ext uri="{28A0092B-C50C-407E-A947-70E740481C1C}">
                <a14:useLocalDpi xmlns:a14="http://schemas.microsoft.com/office/drawing/2010/main" val="0"/>
              </a:ext>
            </a:extLst>
          </a:blip>
          <a:srcRect l="4131" t="16836" r="20868" b="8588"/>
          <a:stretch/>
        </p:blipFill>
        <p:spPr>
          <a:xfrm>
            <a:off x="147234" y="218421"/>
            <a:ext cx="12044766" cy="6639579"/>
          </a:xfrm>
          <a:prstGeom prst="rect">
            <a:avLst/>
          </a:prstGeom>
          <a:ln w="228600" cap="sq" cmpd="thickThin">
            <a:solidFill>
              <a:schemeClr val="accent6">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43223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CCC67-454F-4DE2-AA3D-4FDB84DEC7CD}"/>
              </a:ext>
            </a:extLst>
          </p:cNvPr>
          <p:cNvSpPr txBox="1"/>
          <p:nvPr/>
        </p:nvSpPr>
        <p:spPr>
          <a:xfrm>
            <a:off x="1782306" y="474345"/>
            <a:ext cx="8857281" cy="6186309"/>
          </a:xfrm>
          <a:prstGeom prst="rect">
            <a:avLst/>
          </a:prstGeom>
          <a:noFill/>
        </p:spPr>
        <p:txBody>
          <a:bodyPr wrap="square" rtlCol="0">
            <a:spAutoFit/>
          </a:bodyPr>
          <a:lstStyle/>
          <a:p>
            <a:pPr algn="just"/>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forecast results present a narrative about Nigeria’s economic and rural landscape over the next five years. </a:t>
            </a:r>
          </a:p>
          <a:p>
            <a:pPr algn="just"/>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Clr>
                <a:schemeClr val="accent6">
                  <a:lumMod val="50000"/>
                </a:schemeClr>
              </a:buClr>
              <a:buFont typeface="Times New Roman" panose="02020603050405020304" pitchFamily="18"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With GDP growth projected to remain constant at 2.70%, the economy appears stable but not dynamic. This steady pace of growth suggests that while the country may avoid contraction (total value of goods and services it produces is falling, rather than growing), it may also struggle to generate the kind of economic momentum needed to reduce poverty significantly or transform the livelihoods of its citizens, especially those in rural areas.</a:t>
            </a:r>
          </a:p>
          <a:p>
            <a:pPr marL="285750" indent="-285750" algn="just">
              <a:buClr>
                <a:schemeClr val="accent6">
                  <a:lumMod val="50000"/>
                </a:schemeClr>
              </a:buClr>
              <a:buFont typeface="Times New Roman" panose="02020603050405020304" pitchFamily="18"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Clr>
                <a:schemeClr val="accent6">
                  <a:lumMod val="50000"/>
                </a:schemeClr>
              </a:buClr>
              <a:buFont typeface="Times New Roman" panose="02020603050405020304" pitchFamily="18"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At the same time, agriculture's contribution to GDP is expected to hold steady at 22.82%. This indicates that agriculture will continue to play a notable role in the economy, but not a growing one. The sector appears to be neither shrinking nor expanding in its relative importance, raising concerns about stagnation. Without innovation, policy shifts, or major investment, agriculture risks becoming a static pillar in a changing economic environment.</a:t>
            </a:r>
          </a:p>
          <a:p>
            <a:pPr marL="285750" indent="-285750" algn="just">
              <a:buClr>
                <a:schemeClr val="accent6">
                  <a:lumMod val="50000"/>
                </a:schemeClr>
              </a:buClr>
              <a:buFont typeface="Times New Roman" panose="02020603050405020304" pitchFamily="18"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Clr>
                <a:schemeClr val="accent6">
                  <a:lumMod val="50000"/>
                </a:schemeClr>
              </a:buClr>
              <a:buFont typeface="Times New Roman" panose="02020603050405020304" pitchFamily="18"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More concerning is the divergence between population and employment trends. The rural population is forecasted to continue increasing, which points to rising pressure on land, infrastructure, and basic services in rural communities. However, employment in agriculture is predicted to decline over the same period. This imbalance could signal a deepening vulnerability where more people live in rural areas but fewer are engaged in agricultural work, either because of declining opportunities, outmigration, or lack of modernization in the sector.</a:t>
            </a:r>
          </a:p>
        </p:txBody>
      </p:sp>
    </p:spTree>
    <p:extLst>
      <p:ext uri="{BB962C8B-B14F-4D97-AF65-F5344CB8AC3E}">
        <p14:creationId xmlns:p14="http://schemas.microsoft.com/office/powerpoint/2010/main" val="1373505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387B-3217-4C29-ADA0-A87264B36D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 Based On These Forecast</a:t>
            </a:r>
          </a:p>
        </p:txBody>
      </p:sp>
      <p:sp>
        <p:nvSpPr>
          <p:cNvPr id="3" name="Content Placeholder 2">
            <a:extLst>
              <a:ext uri="{FF2B5EF4-FFF2-40B4-BE49-F238E27FC236}">
                <a16:creationId xmlns:a16="http://schemas.microsoft.com/office/drawing/2014/main" id="{FC52FD53-5EF3-4D97-9859-04B12A52E2A7}"/>
              </a:ext>
            </a:extLst>
          </p:cNvPr>
          <p:cNvSpPr>
            <a:spLocks noGrp="1"/>
          </p:cNvSpPr>
          <p:nvPr>
            <p:ph idx="1"/>
          </p:nvPr>
        </p:nvSpPr>
        <p:spPr/>
        <p:txBody>
          <a:bodyPr/>
          <a:lstStyle/>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Together, these forecasts suggest a slow-moving economy anchored by a steady yet underperforming agricultural sector, with growing rural populations facing diminishing employment prospects. If left unaddressed, this disconnect could contribute to persistent rural poverty, underemployment, and social strain. The findings reinforce the urgent need for targeted interventions that boost agricultural productivity, diversify rural livelihoods, and link economic growth more directly to improvements in human welfare.</a:t>
            </a:r>
          </a:p>
        </p:txBody>
      </p:sp>
    </p:spTree>
    <p:extLst>
      <p:ext uri="{BB962C8B-B14F-4D97-AF65-F5344CB8AC3E}">
        <p14:creationId xmlns:p14="http://schemas.microsoft.com/office/powerpoint/2010/main" val="372765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8B74-3DB2-4C5C-A1F5-2350A7AA52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&amp; Tools</a:t>
            </a:r>
            <a:endParaRPr lang="en-US" dirty="0"/>
          </a:p>
        </p:txBody>
      </p:sp>
      <p:sp>
        <p:nvSpPr>
          <p:cNvPr id="3" name="Content Placeholder 2">
            <a:extLst>
              <a:ext uri="{FF2B5EF4-FFF2-40B4-BE49-F238E27FC236}">
                <a16:creationId xmlns:a16="http://schemas.microsoft.com/office/drawing/2014/main" id="{92BBFE6F-310F-406C-BEB8-C523B465CC2D}"/>
              </a:ext>
            </a:extLst>
          </p:cNvPr>
          <p:cNvSpPr>
            <a:spLocks noGrp="1"/>
          </p:cNvSpPr>
          <p:nvPr>
            <p:ph idx="1"/>
          </p:nvPr>
        </p:nvSpPr>
        <p:spPr/>
        <p:txBody>
          <a:bodyPr>
            <a:noAutofit/>
          </a:bodyPr>
          <a:lstStyle/>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Analysis Tool</a:t>
            </a:r>
          </a:p>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SQL</a:t>
            </a:r>
          </a:p>
          <a:p>
            <a:pPr algn="just">
              <a:lnSpc>
                <a:spcPct val="150000"/>
              </a:lnSpc>
            </a:pPr>
            <a:r>
              <a:rPr lang="en-US"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this project, SQL served as the analytical engine behind the scenes, enabling us to interact directly with the dataset in a flexible and scalable way. By using SQL, we were able to filter, group, and sort the data to uncover key patterns and relationships, such as how agriculture’s share of GDP compares to GDP growth, or how rural employment shifts over time.</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00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C34413-2FD3-452C-8060-BBFD47F59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593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F32C8F-7155-4DCB-B311-5E54C502F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992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03A08-C79B-4AAA-A324-170E0A690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4864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AB60-231A-46C0-AAF1-A88122B37B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888F184A-EEFA-489A-8F4A-6247DCAD311B}"/>
              </a:ext>
            </a:extLst>
          </p:cNvPr>
          <p:cNvSpPr>
            <a:spLocks noGrp="1"/>
          </p:cNvSpPr>
          <p:nvPr>
            <p:ph idx="1"/>
          </p:nvPr>
        </p:nvSpPr>
        <p:spPr>
          <a:xfrm>
            <a:off x="1638300" y="1540189"/>
            <a:ext cx="8915400" cy="3777622"/>
          </a:xfrm>
        </p:spPr>
        <p:txBody>
          <a:bodyPr>
            <a:noAutofit/>
          </a:bodyPr>
          <a:lstStyle/>
          <a:p>
            <a:pPr>
              <a:lnSpc>
                <a:spcPct val="150000"/>
              </a:lnSpc>
              <a:buClr>
                <a:schemeClr val="accent6">
                  <a:lumMod val="50000"/>
                </a:schemeClr>
              </a:buClr>
              <a:buFont typeface="Times New Roman" panose="02020603050405020304" pitchFamily="18"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Agriculture has been the bedrock of Nigeria’s economy since independence, accounting for over 60% of GDP in the 1960s.</a:t>
            </a:r>
          </a:p>
          <a:p>
            <a:pPr>
              <a:lnSpc>
                <a:spcPct val="150000"/>
              </a:lnSpc>
              <a:buClr>
                <a:schemeClr val="accent6">
                  <a:lumMod val="50000"/>
                </a:schemeClr>
              </a:buClr>
              <a:buFont typeface="Times New Roman" panose="02020603050405020304" pitchFamily="18"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Despite oil boom periods, agriculture still employs over 35% of the labor force and contributes significantly to rural livelihoods.</a:t>
            </a:r>
          </a:p>
          <a:p>
            <a:pPr>
              <a:lnSpc>
                <a:spcPct val="150000"/>
              </a:lnSpc>
              <a:buClr>
                <a:schemeClr val="accent6">
                  <a:lumMod val="50000"/>
                </a:schemeClr>
              </a:buClr>
              <a:buFont typeface="Times New Roman" panose="02020603050405020304" pitchFamily="18"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By leveraging tools like Power BI and SQL, and Excel, this project explores the economic and welfare impact of agriculture over the last two decades, focusing on how it influences GDP growth, employment and population as poverty trends.</a:t>
            </a:r>
          </a:p>
          <a:p>
            <a:pPr>
              <a:buClr>
                <a:schemeClr val="accent6">
                  <a:lumMod val="50000"/>
                </a:schemeClr>
              </a:buCl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59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714A-E80D-4443-9A4C-91FA3FE3B331}"/>
              </a:ext>
            </a:extLst>
          </p:cNvPr>
          <p:cNvSpPr>
            <a:spLocks noGrp="1"/>
          </p:cNvSpPr>
          <p:nvPr>
            <p:ph type="ctrTitle"/>
          </p:nvPr>
        </p:nvSpPr>
        <p:spPr>
          <a:xfrm>
            <a:off x="1287355" y="732295"/>
            <a:ext cx="8915399" cy="2262781"/>
          </a:xfrm>
        </p:spPr>
        <p:txBody>
          <a:bodyPr/>
          <a:lstStyle/>
          <a:p>
            <a:r>
              <a:rPr lang="en-US"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4F4A96D0-BBF6-451A-BF3F-83D9B9CB5219}"/>
              </a:ext>
            </a:extLst>
          </p:cNvPr>
          <p:cNvSpPr>
            <a:spLocks noGrp="1"/>
          </p:cNvSpPr>
          <p:nvPr>
            <p:ph type="subTitle" idx="1"/>
          </p:nvPr>
        </p:nvSpPr>
        <p:spPr>
          <a:xfrm>
            <a:off x="1767804" y="4188417"/>
            <a:ext cx="8321594" cy="1096505"/>
          </a:xfrm>
        </p:spPr>
        <p:txBody>
          <a:bodyPr>
            <a:no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GROUP MEMBERS: </a:t>
            </a:r>
          </a:p>
          <a:p>
            <a:pPr marL="285750" indent="-285750">
              <a:buClr>
                <a:schemeClr val="accent6">
                  <a:lumMod val="50000"/>
                </a:schemeClr>
              </a:buClr>
              <a:buFont typeface="Times New Roman" panose="02020603050405020304" pitchFamily="18" charset="0"/>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AKINYEMI HAMIDAT</a:t>
            </a:r>
          </a:p>
          <a:p>
            <a:pPr marL="285750" indent="-285750">
              <a:buClr>
                <a:schemeClr val="accent6">
                  <a:lumMod val="50000"/>
                </a:schemeClr>
              </a:buClr>
              <a:buFont typeface="Times New Roman" panose="02020603050405020304" pitchFamily="18" charset="0"/>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OLANLEYIN MONSURAT TOPE</a:t>
            </a:r>
          </a:p>
          <a:p>
            <a:pPr marL="285750" indent="-285750">
              <a:buClr>
                <a:schemeClr val="accent6">
                  <a:lumMod val="50000"/>
                </a:schemeClr>
              </a:buClr>
              <a:buFont typeface="Times New Roman" panose="02020603050405020304" pitchFamily="18" charset="0"/>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AHMED ABEEB</a:t>
            </a:r>
          </a:p>
          <a:p>
            <a:pPr marL="285750" indent="-285750">
              <a:buClr>
                <a:schemeClr val="accent6">
                  <a:lumMod val="50000"/>
                </a:schemeClr>
              </a:buClr>
              <a:buFont typeface="Times New Roman" panose="02020603050405020304" pitchFamily="18" charset="0"/>
              <a:buChar cha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OJEDIRAN JOHN JR.</a:t>
            </a:r>
          </a:p>
          <a:p>
            <a:pPr marL="285750" indent="-285750">
              <a:buClr>
                <a:schemeClr val="accent6">
                  <a:lumMod val="50000"/>
                </a:schemeClr>
              </a:buClr>
              <a:buFont typeface="Times New Roman" panose="02020603050405020304" pitchFamily="18" charset="0"/>
              <a:buChar char="₦"/>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75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FCB2-DAF4-464E-8215-2B3D6CB49ADE}"/>
              </a:ext>
            </a:extLst>
          </p:cNvPr>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OBJECTIVES OF THE PROJECT</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10" name="Rectangle 7">
            <a:extLst>
              <a:ext uri="{FF2B5EF4-FFF2-40B4-BE49-F238E27FC236}">
                <a16:creationId xmlns:a16="http://schemas.microsoft.com/office/drawing/2014/main" id="{0E9D5C29-115D-4411-9166-6383C8EAED24}"/>
              </a:ext>
            </a:extLst>
          </p:cNvPr>
          <p:cNvSpPr>
            <a:spLocks noChangeArrowheads="1"/>
          </p:cNvSpPr>
          <p:nvPr/>
        </p:nvSpPr>
        <p:spPr bwMode="auto">
          <a:xfrm>
            <a:off x="1684121" y="1264555"/>
            <a:ext cx="8823758"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50000"/>
              </a:lnSpc>
              <a:spcBef>
                <a:spcPct val="0"/>
              </a:spcBef>
              <a:spcAft>
                <a:spcPct val="0"/>
              </a:spcAft>
              <a:buClr>
                <a:schemeClr val="accent6">
                  <a:lumMod val="50000"/>
                </a:schemeClr>
              </a:buClr>
              <a:buSzTx/>
              <a:buFont typeface="Times New Roman" panose="02020603050405020304" pitchFamily="18"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analyze the relationship between agriculture and Nigeria’s economic growth using historical.</a:t>
            </a:r>
          </a:p>
          <a:p>
            <a:pPr marL="342900" marR="0" lvl="0" indent="-342900" defTabSz="914400" rtl="0" eaLnBrk="0" fontAlgn="base" latinLnBrk="0" hangingPunct="0">
              <a:lnSpc>
                <a:spcPct val="150000"/>
              </a:lnSpc>
              <a:spcBef>
                <a:spcPct val="0"/>
              </a:spcBef>
              <a:spcAft>
                <a:spcPct val="0"/>
              </a:spcAft>
              <a:buClr>
                <a:schemeClr val="accent6">
                  <a:lumMod val="50000"/>
                </a:schemeClr>
              </a:buClr>
              <a:buSzTx/>
              <a:buFont typeface="Times New Roman" panose="02020603050405020304" pitchFamily="18"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assess how employment in agriculture affects rural welfare and poverty trends.</a:t>
            </a:r>
          </a:p>
          <a:p>
            <a:pPr marL="342900" marR="0" lvl="0" indent="-342900" defTabSz="914400" rtl="0" eaLnBrk="0" fontAlgn="base" latinLnBrk="0" hangingPunct="0">
              <a:lnSpc>
                <a:spcPct val="150000"/>
              </a:lnSpc>
              <a:spcBef>
                <a:spcPct val="0"/>
              </a:spcBef>
              <a:spcAft>
                <a:spcPct val="0"/>
              </a:spcAft>
              <a:buClr>
                <a:schemeClr val="accent6">
                  <a:lumMod val="50000"/>
                </a:schemeClr>
              </a:buClr>
              <a:buSzTx/>
              <a:buFont typeface="Times New Roman" panose="02020603050405020304" pitchFamily="18"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determine whether agriculture has become more or less productive over time.</a:t>
            </a:r>
          </a:p>
          <a:p>
            <a:pPr marL="342900" marR="0" lvl="0" indent="-342900" defTabSz="914400" rtl="0" eaLnBrk="0" fontAlgn="base" latinLnBrk="0" hangingPunct="0">
              <a:lnSpc>
                <a:spcPct val="150000"/>
              </a:lnSpc>
              <a:spcBef>
                <a:spcPct val="0"/>
              </a:spcBef>
              <a:spcAft>
                <a:spcPct val="0"/>
              </a:spcAft>
              <a:buClr>
                <a:schemeClr val="accent6">
                  <a:lumMod val="50000"/>
                </a:schemeClr>
              </a:buClr>
              <a:buSzTx/>
              <a:buFont typeface="Times New Roman" panose="02020603050405020304" pitchFamily="18"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offer policy recommendations that enhance agriculture's contribution to economic development and human well-being.</a:t>
            </a:r>
          </a:p>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8">
            <a:extLst>
              <a:ext uri="{FF2B5EF4-FFF2-40B4-BE49-F238E27FC236}">
                <a16:creationId xmlns:a16="http://schemas.microsoft.com/office/drawing/2014/main" id="{A1828333-F399-4AA7-96FF-7FF95661F87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9">
            <a:extLst>
              <a:ext uri="{FF2B5EF4-FFF2-40B4-BE49-F238E27FC236}">
                <a16:creationId xmlns:a16="http://schemas.microsoft.com/office/drawing/2014/main" id="{40691FF5-36F6-458F-ACDC-24903FCBCB61}"/>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908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622E-1AA7-44FC-8163-DD9480744F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Sources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D65C69-E1F1-43B0-B86A-6BEE0F0DFAFB}"/>
              </a:ext>
            </a:extLst>
          </p:cNvPr>
          <p:cNvSpPr>
            <a:spLocks noGrp="1"/>
          </p:cNvSpPr>
          <p:nvPr>
            <p:ph idx="1"/>
          </p:nvPr>
        </p:nvSpPr>
        <p:spPr/>
        <p:txBody>
          <a:bodyPr>
            <a:normAutofit/>
          </a:bodyPr>
          <a:lstStyle/>
          <a:p>
            <a:pPr marL="0" indent="0">
              <a:buClr>
                <a:schemeClr val="accent6">
                  <a:lumMod val="50000"/>
                </a:schemeClr>
              </a:buClr>
              <a:buSzPct val="10000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All data was gotten from World Bank;</a:t>
            </a:r>
          </a:p>
          <a:p>
            <a:pPr lvl="0" algn="just">
              <a:lnSpc>
                <a:spcPct val="150000"/>
              </a:lnSpc>
              <a:spcAft>
                <a:spcPts val="800"/>
              </a:spcAft>
              <a:buClr>
                <a:schemeClr val="accent6">
                  <a:lumMod val="50000"/>
                </a:schemeClr>
              </a:buClr>
              <a:buSzPct val="100000"/>
              <a:buFont typeface="Times New Roman" panose="02020603050405020304" pitchFamily="18" charset="0"/>
              <a:buChar char="₦"/>
              <a:tabLst>
                <a:tab pos="457200" algn="l"/>
              </a:tabLst>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Economic growth and GDP indicators </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Clr>
                <a:schemeClr val="accent6">
                  <a:lumMod val="50000"/>
                </a:schemeClr>
              </a:buClr>
              <a:buSzPct val="100000"/>
              <a:buFont typeface="Times New Roman" panose="02020603050405020304" pitchFamily="18" charset="0"/>
              <a:buChar char="₦"/>
              <a:tabLst>
                <a:tab pos="457200" algn="l"/>
              </a:tabLst>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Agriculture's contribution to GDP,</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Clr>
                <a:schemeClr val="accent6">
                  <a:lumMod val="50000"/>
                </a:schemeClr>
              </a:buClr>
              <a:buSzPct val="100000"/>
              <a:buFont typeface="Times New Roman" panose="02020603050405020304" pitchFamily="18" charset="0"/>
              <a:buChar char="₦"/>
              <a:tabLst>
                <a:tab pos="457200" algn="l"/>
              </a:tabLst>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Rural employment data,</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Clr>
                <a:schemeClr val="accent6">
                  <a:lumMod val="50000"/>
                </a:schemeClr>
              </a:buClr>
              <a:buSzPct val="100000"/>
              <a:buFont typeface="Times New Roman" panose="02020603050405020304" pitchFamily="18" charset="0"/>
              <a:buChar char="₦"/>
            </a:pPr>
            <a:r>
              <a:rPr lang="en-US" sz="24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Rural population</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39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A535-8A74-4F1D-A674-099B05584B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&amp; Tools</a:t>
            </a:r>
          </a:p>
        </p:txBody>
      </p:sp>
      <p:sp>
        <p:nvSpPr>
          <p:cNvPr id="3" name="Content Placeholder 2">
            <a:extLst>
              <a:ext uri="{FF2B5EF4-FFF2-40B4-BE49-F238E27FC236}">
                <a16:creationId xmlns:a16="http://schemas.microsoft.com/office/drawing/2014/main" id="{5A793F71-5DB2-4223-A08A-ACBE4060820A}"/>
              </a:ext>
            </a:extLst>
          </p:cNvPr>
          <p:cNvSpPr>
            <a:spLocks noGrp="1"/>
          </p:cNvSpPr>
          <p:nvPr>
            <p:ph idx="1"/>
          </p:nvPr>
        </p:nvSpPr>
        <p:spPr/>
        <p:txBody>
          <a:bodyPr>
            <a:noAutofit/>
          </a:bodyPr>
          <a:lstStyle/>
          <a:p>
            <a:pPr>
              <a:lnSpc>
                <a:spcPct val="17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Analysis Tool</a:t>
            </a:r>
          </a:p>
          <a:p>
            <a:pPr>
              <a:lnSpc>
                <a:spcPct val="170000"/>
              </a:lnSpc>
              <a:buClr>
                <a:schemeClr val="accent6">
                  <a:lumMod val="50000"/>
                </a:schemeClr>
              </a:buClr>
              <a:buFont typeface="Times New Roman" panose="02020603050405020304" pitchFamily="18"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Microsoft Excel (Data Cleaning &amp; Transformation): Excel was used to load and consolidate data from sources like the World Bank, NBS, and CBN. Through Power Query, we cleaned the dataset by fixing formats, removing duplicates, and handling missing values. New insight driven columns such as Growth Contribution Score and Employment Efficiency Ratio etc. were added to enrich the data. This process prepared the dataset for visualization in Power BI and deeper analysis using SQL.</a:t>
            </a:r>
          </a:p>
        </p:txBody>
      </p:sp>
    </p:spTree>
    <p:extLst>
      <p:ext uri="{BB962C8B-B14F-4D97-AF65-F5344CB8AC3E}">
        <p14:creationId xmlns:p14="http://schemas.microsoft.com/office/powerpoint/2010/main" val="403509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611BA5-B35E-4B1B-8EFB-42C6A2212F82}"/>
              </a:ext>
            </a:extLst>
          </p:cNvPr>
          <p:cNvPicPr>
            <a:picLocks noChangeAspect="1"/>
          </p:cNvPicPr>
          <p:nvPr/>
        </p:nvPicPr>
        <p:blipFill rotWithShape="1">
          <a:blip r:embed="rId2">
            <a:extLst>
              <a:ext uri="{28A0092B-C50C-407E-A947-70E740481C1C}">
                <a14:useLocalDpi xmlns:a14="http://schemas.microsoft.com/office/drawing/2010/main" val="0"/>
              </a:ext>
            </a:extLst>
          </a:blip>
          <a:srcRect l="-74" t="8839"/>
          <a:stretch/>
        </p:blipFill>
        <p:spPr>
          <a:xfrm>
            <a:off x="221942" y="204186"/>
            <a:ext cx="11866388" cy="6569476"/>
          </a:xfrm>
          <a:prstGeom prst="rect">
            <a:avLst/>
          </a:prstGeom>
          <a:ln w="228600" cap="sq" cmpd="thickThin">
            <a:solidFill>
              <a:schemeClr val="accent6">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240351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934CF-F039-48EF-8E31-844D5ABBBBF4}"/>
              </a:ext>
            </a:extLst>
          </p:cNvPr>
          <p:cNvPicPr>
            <a:picLocks noChangeAspect="1"/>
          </p:cNvPicPr>
          <p:nvPr/>
        </p:nvPicPr>
        <p:blipFill rotWithShape="1">
          <a:blip r:embed="rId2">
            <a:extLst>
              <a:ext uri="{28A0092B-C50C-407E-A947-70E740481C1C}">
                <a14:useLocalDpi xmlns:a14="http://schemas.microsoft.com/office/drawing/2010/main" val="0"/>
              </a:ext>
            </a:extLst>
          </a:blip>
          <a:srcRect l="294" t="9320" r="1"/>
          <a:stretch/>
        </p:blipFill>
        <p:spPr>
          <a:xfrm>
            <a:off x="142021" y="106532"/>
            <a:ext cx="12049979" cy="6627181"/>
          </a:xfrm>
          <a:prstGeom prst="rect">
            <a:avLst/>
          </a:prstGeom>
          <a:ln w="228600" cap="sq" cmpd="thickThin">
            <a:solidFill>
              <a:schemeClr val="accent6">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397889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E5D1-2DFB-4864-9D70-AA53D6E62D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&amp; Tools</a:t>
            </a:r>
            <a:endParaRPr lang="en-US" dirty="0"/>
          </a:p>
        </p:txBody>
      </p:sp>
      <p:sp>
        <p:nvSpPr>
          <p:cNvPr id="3" name="Content Placeholder 2">
            <a:extLst>
              <a:ext uri="{FF2B5EF4-FFF2-40B4-BE49-F238E27FC236}">
                <a16:creationId xmlns:a16="http://schemas.microsoft.com/office/drawing/2014/main" id="{5F7603FB-3C6E-401B-BAE8-10191FAE727D}"/>
              </a:ext>
            </a:extLst>
          </p:cNvPr>
          <p:cNvSpPr>
            <a:spLocks noGrp="1"/>
          </p:cNvSpPr>
          <p:nvPr>
            <p:ph idx="1"/>
          </p:nvPr>
        </p:nvSpPr>
        <p:spPr>
          <a:xfrm>
            <a:off x="2171962" y="1725227"/>
            <a:ext cx="8915400" cy="3777622"/>
          </a:xfrm>
        </p:spPr>
        <p:txBody>
          <a:bodyPr>
            <a:noAutofit/>
          </a:bodyPr>
          <a:lstStyle/>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Analysis Tool</a:t>
            </a:r>
          </a:p>
          <a:p>
            <a:pPr algn="just">
              <a:lnSpc>
                <a:spcPct val="15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Microsoft Power BI (Data Visualization): Microsoft Power BI was used to transform the cleaned dataset into interactive visual dashboards that clearly communicated trends and relationships within the data. By importing the Excel file into Power BI, the team created various visualizations such as line charts, combo charts, and scatter plots to show the relationship between agricultural employment, GDP growth, and rural population. Power BI’s DAX language was then used to create custom measures like the Growth Contribution Score, which added deeper analytical insight to the visuals. These dynamic visuals allowed stakeholders to explore the data intuitively and draw meaningful conclusions.</a:t>
            </a:r>
          </a:p>
        </p:txBody>
      </p:sp>
    </p:spTree>
    <p:extLst>
      <p:ext uri="{BB962C8B-B14F-4D97-AF65-F5344CB8AC3E}">
        <p14:creationId xmlns:p14="http://schemas.microsoft.com/office/powerpoint/2010/main" val="330544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588E876-D816-493E-A04B-9FC7ECD572DE}"/>
              </a:ext>
            </a:extLst>
          </p:cNvPr>
          <p:cNvPicPr>
            <a:picLocks noChangeAspect="1"/>
          </p:cNvPicPr>
          <p:nvPr/>
        </p:nvPicPr>
        <p:blipFill rotWithShape="1">
          <a:blip r:embed="rId2">
            <a:extLst>
              <a:ext uri="{28A0092B-C50C-407E-A947-70E740481C1C}">
                <a14:useLocalDpi xmlns:a14="http://schemas.microsoft.com/office/drawing/2010/main" val="0"/>
              </a:ext>
            </a:extLst>
          </a:blip>
          <a:srcRect l="3940" t="16610" r="20932" b="8474"/>
          <a:stretch/>
        </p:blipFill>
        <p:spPr>
          <a:xfrm>
            <a:off x="100739" y="224725"/>
            <a:ext cx="12018936" cy="6571282"/>
          </a:xfrm>
          <a:prstGeom prst="rect">
            <a:avLst/>
          </a:prstGeom>
          <a:ln w="228600" cap="sq" cmpd="thickThin">
            <a:solidFill>
              <a:schemeClr val="accent6">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35038414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426</TotalTime>
  <Words>1312</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Stencil</vt:lpstr>
      <vt:lpstr>Times New Roman</vt:lpstr>
      <vt:lpstr>Wingdings</vt:lpstr>
      <vt:lpstr>Wingdings 3</vt:lpstr>
      <vt:lpstr>Wisp</vt:lpstr>
      <vt:lpstr>Exploring the Influence of Agriculture on Nigeria’s Economic Growth and Poverty Mitigation in the Rural Area</vt:lpstr>
      <vt:lpstr>OVERVIEW</vt:lpstr>
      <vt:lpstr>OBJECTIVES OF THE PROJECT </vt:lpstr>
      <vt:lpstr>Data Sources </vt:lpstr>
      <vt:lpstr>Methodology &amp; Tools</vt:lpstr>
      <vt:lpstr>PowerPoint Presentation</vt:lpstr>
      <vt:lpstr>PowerPoint Presentation</vt:lpstr>
      <vt:lpstr>Methodology &amp; Tools</vt:lpstr>
      <vt:lpstr>PowerPoint Presentation</vt:lpstr>
      <vt:lpstr>PowerPoint Presentation</vt:lpstr>
      <vt:lpstr>PowerPoint Presentation</vt:lpstr>
      <vt:lpstr>PowerPoint Presentation</vt:lpstr>
      <vt:lpstr>PowerPoint Presentation</vt:lpstr>
      <vt:lpstr>PowerPoint Presentation</vt:lpstr>
      <vt:lpstr>Recommendation Based On These Forecast</vt:lpstr>
      <vt:lpstr>Methodology &amp; Tools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Influence of Agriculture on Nigeria’s Economic Growth and Poverty Mitigation in the Rural Area</dc:title>
  <dc:creator>John Ojediran</dc:creator>
  <cp:lastModifiedBy>DELL</cp:lastModifiedBy>
  <cp:revision>28</cp:revision>
  <dcterms:created xsi:type="dcterms:W3CDTF">2025-06-13T14:29:25Z</dcterms:created>
  <dcterms:modified xsi:type="dcterms:W3CDTF">2025-06-16T10:33:01Z</dcterms:modified>
</cp:coreProperties>
</file>