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51065e8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51065e8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b552a6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b552a6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b552a6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b552a6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b552a6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b552a6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b552a6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b552a6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b552a6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b552a6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51065e82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51065e82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51065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51065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51065e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51065e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51065e82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51065e82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51065e8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51065e8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51065e8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51065e8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b552a6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b552a6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51065e82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51065e82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s://git-scm.com/book/en/v2/Getting-Started-About-Version-Control" TargetMode="External"/><Relationship Id="rId5" Type="http://schemas.openxmlformats.org/officeDocument/2006/relationships/hyperlink" Target="https://jameschambers.co/writing/git-team-workflow-cheatsheet/" TargetMode="External"/><Relationship Id="rId6" Type="http://schemas.openxmlformats.org/officeDocument/2006/relationships/hyperlink" Target="https://leanpub.com/git-flow/read" TargetMode="External"/><Relationship Id="rId7" Type="http://schemas.openxmlformats.org/officeDocument/2006/relationships/hyperlink" Target="https://semver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VCS, Git, </a:t>
            </a:r>
            <a:r>
              <a:rPr lang="en"/>
              <a:t>Semantic Versioning</a:t>
            </a:r>
            <a:r>
              <a:rPr lang="en"/>
              <a:t>, Git Flow, GitHub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Version Control Management and Team Collaboration Tools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25" y="152400"/>
            <a:ext cx="35941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38525" y="1939950"/>
            <a:ext cx="3594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850">
                <a:solidFill>
                  <a:schemeClr val="dk1"/>
                </a:solidFill>
                <a:highlight>
                  <a:schemeClr val="lt1"/>
                </a:highlight>
              </a:rPr>
              <a:t>Git Flow Workflow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4294967295" type="title"/>
          </p:nvPr>
        </p:nvSpPr>
        <p:spPr>
          <a:xfrm>
            <a:off x="2955000" y="533400"/>
            <a:ext cx="323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 Git Flow Works</a:t>
            </a:r>
            <a:endParaRPr sz="24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150" y="1924325"/>
            <a:ext cx="3340399" cy="18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640350" y="1924300"/>
            <a:ext cx="43173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Historical Branches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Branches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Release Branches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Maintenance Branches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title"/>
          </p:nvPr>
        </p:nvSpPr>
        <p:spPr>
          <a:xfrm>
            <a:off x="556450" y="753475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Historical Branches</a:t>
            </a:r>
            <a:endParaRPr sz="2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197400"/>
            <a:ext cx="58483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4294967295" type="title"/>
          </p:nvPr>
        </p:nvSpPr>
        <p:spPr>
          <a:xfrm>
            <a:off x="735450" y="379125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Feature Branches</a:t>
            </a:r>
            <a:endParaRPr sz="24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25" y="1420475"/>
            <a:ext cx="5275250" cy="23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5856150" y="1665000"/>
            <a:ext cx="31605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Practices: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May branch off: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Must merge back into: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 naming convention: anything except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release-*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hotfix-*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473800" y="247375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Release</a:t>
            </a:r>
            <a:r>
              <a:rPr lang="en" sz="2400">
                <a:solidFill>
                  <a:schemeClr val="dk1"/>
                </a:solidFill>
              </a:rPr>
              <a:t> Branches</a:t>
            </a:r>
            <a:endParaRPr sz="240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25" y="1257888"/>
            <a:ext cx="5041950" cy="26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59077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Practices: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May branch off: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Must merge back into: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Tag: increment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minor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number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 naming convention: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release-*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release/*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4294967295" type="title"/>
          </p:nvPr>
        </p:nvSpPr>
        <p:spPr>
          <a:xfrm>
            <a:off x="535775" y="712150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Maintenance</a:t>
            </a:r>
            <a:r>
              <a:rPr lang="en" sz="2400">
                <a:solidFill>
                  <a:schemeClr val="dk1"/>
                </a:solidFill>
              </a:rPr>
              <a:t> Branches</a:t>
            </a:r>
            <a:endParaRPr sz="240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480150"/>
            <a:ext cx="5426710" cy="3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6042050" y="1838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Practices: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May branch off: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Must merge back into: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Tag: increment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number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imes New Roman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 naming convention: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hotfix-*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2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hotfix/*</a:t>
            </a:r>
            <a:endParaRPr sz="12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4294967295" type="title"/>
          </p:nvPr>
        </p:nvSpPr>
        <p:spPr>
          <a:xfrm>
            <a:off x="3052500" y="441625"/>
            <a:ext cx="303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References</a:t>
            </a:r>
            <a:endParaRPr sz="2400"/>
          </a:p>
        </p:txBody>
      </p:sp>
      <p:sp>
        <p:nvSpPr>
          <p:cNvPr id="190" name="Google Shape;190;p28"/>
          <p:cNvSpPr txBox="1"/>
          <p:nvPr/>
        </p:nvSpPr>
        <p:spPr>
          <a:xfrm>
            <a:off x="1916950" y="1641750"/>
            <a:ext cx="5511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https://www.atlassian.com/git/tutorials/comparing-workflows/gitflow-workflow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https://git-scm.com/book/en/v2/Getting-Started-About-Version-Control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https://jameschambers.co/writing/git-team-workflow-cheatsheet/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https://leanpub.com/git-flow/read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https://semver.org/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376100" y="1654850"/>
            <a:ext cx="63918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b="0" lang="en">
                <a:latin typeface="Lato"/>
                <a:ea typeface="Lato"/>
                <a:cs typeface="Lato"/>
                <a:sym typeface="Lato"/>
              </a:rPr>
              <a:t>What is Version Control Systems?</a:t>
            </a:r>
            <a:endParaRPr b="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b="0" lang="en">
                <a:latin typeface="Lato"/>
                <a:ea typeface="Lato"/>
                <a:cs typeface="Lato"/>
                <a:sym typeface="Lato"/>
              </a:rPr>
              <a:t>What is Git?</a:t>
            </a:r>
            <a:endParaRPr b="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b="0" lang="en">
                <a:latin typeface="Lato"/>
                <a:ea typeface="Lato"/>
                <a:cs typeface="Lato"/>
                <a:sym typeface="Lato"/>
              </a:rPr>
              <a:t>Semantic Versioning</a:t>
            </a:r>
            <a:endParaRPr b="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b="0" lang="en">
                <a:latin typeface="Lato"/>
                <a:ea typeface="Lato"/>
                <a:cs typeface="Lato"/>
                <a:sym typeface="Lato"/>
              </a:rPr>
              <a:t>Git Flow</a:t>
            </a:r>
            <a:endParaRPr b="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b="0" lang="en">
                <a:latin typeface="Lato"/>
                <a:ea typeface="Lato"/>
                <a:cs typeface="Lato"/>
                <a:sym typeface="Lato"/>
              </a:rPr>
              <a:t>GitHub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is Version Control Systems?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74568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Version control is a system that records changes to a file or set of files over time so that you can recall specific versions later.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VCS Types</a:t>
            </a:r>
            <a:endParaRPr sz="240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92" name="Google Shape;92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94" name="Google Shape;94;p1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5" name="Google Shape;95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6" name="Google Shape;96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16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Distributed Version Control System</a:t>
                </a:r>
                <a:b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</a:b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Tools: 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Git, Mercurial, Bazaar or Darcs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9" name="Google Shape;99;p16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100" name="Google Shape;100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6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02" name="Google Shape;102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3" name="Google Shape;103;p1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4" name="Google Shape;104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5" name="Google Shape;105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" name="Google Shape;106;p16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Local Version Control System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50">
                    <a:solidFill>
                      <a:srgbClr val="4E443C"/>
                    </a:solidFill>
                    <a:highlight>
                      <a:srgbClr val="FCFCFA"/>
                    </a:highlight>
                  </a:rPr>
                  <a:t>No team collaboration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7" name="Google Shape;107;p16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08" name="Google Shape;108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6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10" name="Google Shape;110;p16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1" name="Google Shape;111;p1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2" name="Google Shape;112;p1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6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Centralised Version Control System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Single Point of failure</a:t>
                </a:r>
                <a:b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Tools: </a:t>
                </a:r>
                <a:r>
                  <a:rPr lang="en" sz="1050">
                    <a:solidFill>
                      <a:srgbClr val="4E443C"/>
                    </a:solidFill>
                    <a:highlight>
                      <a:srgbClr val="FCFCFA"/>
                    </a:highlight>
                  </a:rPr>
                  <a:t>CVS, Subversion, and Perforce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title"/>
          </p:nvPr>
        </p:nvSpPr>
        <p:spPr>
          <a:xfrm>
            <a:off x="535775" y="712150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Local VCS</a:t>
            </a:r>
            <a:endParaRPr sz="24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62" y="1480150"/>
            <a:ext cx="3933880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535775" y="712150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Centralized</a:t>
            </a:r>
            <a:r>
              <a:rPr lang="en" sz="2400">
                <a:solidFill>
                  <a:schemeClr val="dk1"/>
                </a:solidFill>
              </a:rPr>
              <a:t> VCS</a:t>
            </a:r>
            <a:endParaRPr sz="24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75" y="1480150"/>
            <a:ext cx="4832446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title"/>
          </p:nvPr>
        </p:nvSpPr>
        <p:spPr>
          <a:xfrm>
            <a:off x="356500" y="2187750"/>
            <a:ext cx="303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Distributed</a:t>
            </a:r>
            <a:r>
              <a:rPr lang="en" sz="2400">
                <a:solidFill>
                  <a:schemeClr val="dk1"/>
                </a:solidFill>
              </a:rPr>
              <a:t> VCS</a:t>
            </a:r>
            <a:endParaRPr sz="24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950" y="505250"/>
            <a:ext cx="3596525" cy="43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549150" y="1590550"/>
            <a:ext cx="80457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Given a version number MAJOR.MINOR.PATCH, increment the: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MAJOR version when you make incompatible API changes,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MINOR version when you add functionality in a backwards compatible manner, and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PATCH version when you make backwards compatible bug fixes.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Additional labels for pre-release and build metadata are available as extensions to the MAJOR.MINOR.PATCH format.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762775" y="588725"/>
            <a:ext cx="31605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Semantic Versioning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535775" y="712150"/>
            <a:ext cx="767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Git Flow</a:t>
            </a:r>
            <a:endParaRPr sz="2400"/>
          </a:p>
        </p:txBody>
      </p:sp>
      <p:sp>
        <p:nvSpPr>
          <p:cNvPr id="144" name="Google Shape;144;p21"/>
          <p:cNvSpPr txBox="1"/>
          <p:nvPr/>
        </p:nvSpPr>
        <p:spPr>
          <a:xfrm>
            <a:off x="1639175" y="1774600"/>
            <a:ext cx="54663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Gitflow Workflow defines a strict branching model designed around the project release. This provides a robust framework for managing larger projects.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