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SemiBold" panose="00000700000000000000" pitchFamily="2" charset="0"/>
      <p:regular r:id="rId23"/>
      <p:bold r:id="rId24"/>
      <p:italic r:id="rId25"/>
      <p:boldItalic r:id="rId26"/>
    </p:embeddedFont>
    <p:embeddedFont>
      <p:font typeface="Montserrat Thin" panose="000003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LQipQ7VaiZRuHZMe+uOh4TE0p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1e0b5080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e1e0b5080e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e1e0b5080e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fa653a1dd_0_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13" name="Google Shape;113;gcfa653a1d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38ed0834b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t>Mention about observers and participants</a:t>
            </a:r>
            <a:endParaRPr sz="1200"/>
          </a:p>
        </p:txBody>
      </p:sp>
      <p:sp>
        <p:nvSpPr>
          <p:cNvPr id="139" name="Google Shape;139;ge38ed083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38ed0834b_1_7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p>
        </p:txBody>
      </p:sp>
      <p:sp>
        <p:nvSpPr>
          <p:cNvPr id="160" name="Google Shape;160;ge38ed0834b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38ed0834b_1_8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p>
        </p:txBody>
      </p:sp>
      <p:sp>
        <p:nvSpPr>
          <p:cNvPr id="167" name="Google Shape;167;ge38ed0834b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38ed0834b_1_10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t>https://public.tableau.com/app/profile/feiviz/viz/Depression_15940430482600/Depression</a:t>
            </a:r>
            <a:endParaRPr sz="1200"/>
          </a:p>
        </p:txBody>
      </p:sp>
      <p:sp>
        <p:nvSpPr>
          <p:cNvPr id="174" name="Google Shape;174;ge38ed0834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laceholder-Image">
  <p:cSld name="TITLE_AND_BODY_1">
    <p:spTree>
      <p:nvGrpSpPr>
        <p:cNvPr id="1" name="Shape 1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2"/>
        <p:cNvGrpSpPr/>
        <p:nvPr/>
      </p:nvGrpSpPr>
      <p:grpSpPr>
        <a:xfrm>
          <a:off x="0" y="0"/>
          <a:ext cx="0" cy="0"/>
          <a:chOff x="0" y="0"/>
          <a:chExt cx="0" cy="0"/>
        </a:xfrm>
      </p:grpSpPr>
      <p:sp>
        <p:nvSpPr>
          <p:cNvPr id="73" name="Google Shape;73;p2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2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8" name="Google Shape;78;p2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1"/>
        <p:cNvGrpSpPr/>
        <p:nvPr/>
      </p:nvGrpSpPr>
      <p:grpSpPr>
        <a:xfrm>
          <a:off x="0" y="0"/>
          <a:ext cx="0" cy="0"/>
          <a:chOff x="0" y="0"/>
          <a:chExt cx="0" cy="0"/>
        </a:xfrm>
      </p:grpSpPr>
      <p:sp>
        <p:nvSpPr>
          <p:cNvPr id="82" name="Google Shape;82;p2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3"/>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3"/>
          <p:cNvSpPr>
            <a:spLocks noGrp="1"/>
          </p:cNvSpPr>
          <p:nvPr>
            <p:ph type="pic" idx="2"/>
          </p:nvPr>
        </p:nvSpPr>
        <p:spPr>
          <a:xfrm>
            <a:off x="15" y="0"/>
            <a:ext cx="12191985" cy="4915076"/>
          </a:xfrm>
          <a:prstGeom prst="rect">
            <a:avLst/>
          </a:prstGeom>
          <a:solidFill>
            <a:srgbClr val="BECAD4"/>
          </a:solidFill>
          <a:ln>
            <a:noFill/>
          </a:ln>
        </p:spPr>
      </p:sp>
      <p:sp>
        <p:nvSpPr>
          <p:cNvPr id="86" name="Google Shape;86;p23"/>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7" name="Google Shape;87;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 name="Google Shape;93;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1" name="Google Shape;101;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1">
  <p:cSld name="TITLE_1">
    <p:spTree>
      <p:nvGrpSpPr>
        <p:cNvPr id="1" name="Shape 19"/>
        <p:cNvGrpSpPr/>
        <p:nvPr/>
      </p:nvGrpSpPr>
      <p:grpSpPr>
        <a:xfrm>
          <a:off x="0" y="0"/>
          <a:ext cx="0" cy="0"/>
          <a:chOff x="0" y="0"/>
          <a:chExt cx="0" cy="0"/>
        </a:xfrm>
      </p:grpSpPr>
      <p:sp>
        <p:nvSpPr>
          <p:cNvPr id="20" name="Google Shape;20;p14"/>
          <p:cNvSpPr/>
          <p:nvPr/>
        </p:nvSpPr>
        <p:spPr>
          <a:xfrm>
            <a:off x="-4" y="114303"/>
            <a:ext cx="225000" cy="755700"/>
          </a:xfrm>
          <a:prstGeom prst="rect">
            <a:avLst/>
          </a:prstGeom>
          <a:solidFill>
            <a:srgbClr val="2C39B1"/>
          </a:solidFill>
          <a:ln>
            <a:noFill/>
          </a:ln>
        </p:spPr>
        <p:txBody>
          <a:bodyPr spcFirstLastPara="1" wrap="square" lIns="46025" tIns="46025" rIns="46025" bIns="460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24">
          <p15:clr>
            <a:srgbClr val="FA7B17"/>
          </p15:clr>
        </p15:guide>
        <p15:guide id="2" orient="horz" pos="68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1"/>
        <p:cNvGrpSpPr/>
        <p:nvPr/>
      </p:nvGrpSpPr>
      <p:grpSpPr>
        <a:xfrm>
          <a:off x="0" y="0"/>
          <a:ext cx="0" cy="0"/>
          <a:chOff x="0" y="0"/>
          <a:chExt cx="0" cy="0"/>
        </a:xfrm>
      </p:grpSpPr>
      <p:sp>
        <p:nvSpPr>
          <p:cNvPr id="22" name="Google Shape;22;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1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5"/>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2" name="Google Shape;32;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5" name="Google Shape;35;p1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2"/>
        <p:cNvGrpSpPr/>
        <p:nvPr/>
      </p:nvGrpSpPr>
      <p:grpSpPr>
        <a:xfrm>
          <a:off x="0" y="0"/>
          <a:ext cx="0" cy="0"/>
          <a:chOff x="0" y="0"/>
          <a:chExt cx="0" cy="0"/>
        </a:xfrm>
      </p:grpSpPr>
      <p:sp>
        <p:nvSpPr>
          <p:cNvPr id="43" name="Google Shape;43;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7"/>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7" name="Google Shape;47;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50" name="Google Shape;50;p1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18"/>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1" name="Google Shape;61;p19"/>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 name="Google Shape;62;p19"/>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3" name="Google Shape;63;p19"/>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
        <p:cNvGrpSpPr/>
        <p:nvPr/>
      </p:nvGrpSpPr>
      <p:grpSpPr>
        <a:xfrm>
          <a:off x="0" y="0"/>
          <a:ext cx="0" cy="0"/>
          <a:chOff x="0" y="0"/>
          <a:chExt cx="0" cy="0"/>
        </a:xfrm>
      </p:grpSpPr>
      <p:sp>
        <p:nvSpPr>
          <p:cNvPr id="108" name="Google Shape;108;p1"/>
          <p:cNvSpPr txBox="1"/>
          <p:nvPr/>
        </p:nvSpPr>
        <p:spPr>
          <a:xfrm>
            <a:off x="1670763" y="4721550"/>
            <a:ext cx="8269800" cy="1230600"/>
          </a:xfrm>
          <a:prstGeom prst="rect">
            <a:avLst/>
          </a:prstGeom>
          <a:noFill/>
          <a:ln>
            <a:noFill/>
          </a:ln>
        </p:spPr>
        <p:txBody>
          <a:bodyPr spcFirstLastPara="1" wrap="square" lIns="23000" tIns="23000" rIns="23000" bIns="23000" anchor="t" anchorCtr="0">
            <a:noAutofit/>
          </a:bodyPr>
          <a:lstStyle/>
          <a:p>
            <a:pPr marL="0" marR="0" lvl="0" indent="0" algn="l" rtl="0">
              <a:lnSpc>
                <a:spcPct val="90000"/>
              </a:lnSpc>
              <a:spcBef>
                <a:spcPts val="0"/>
              </a:spcBef>
              <a:spcAft>
                <a:spcPts val="0"/>
              </a:spcAft>
              <a:buClr>
                <a:srgbClr val="000000"/>
              </a:buClr>
              <a:buSzPts val="3000"/>
              <a:buFont typeface="Montserrat Thin"/>
              <a:buNone/>
            </a:pPr>
            <a:endParaRPr sz="2400" b="0" i="0" u="none" strike="noStrike" cap="none">
              <a:solidFill>
                <a:srgbClr val="000000"/>
              </a:solidFill>
              <a:highlight>
                <a:schemeClr val="lt1"/>
              </a:highlight>
              <a:latin typeface="Arial"/>
              <a:ea typeface="Arial"/>
              <a:cs typeface="Arial"/>
              <a:sym typeface="Arial"/>
            </a:endParaRPr>
          </a:p>
          <a:p>
            <a:pPr marL="0" marR="0" lvl="0" indent="0" algn="ctr" rtl="0">
              <a:lnSpc>
                <a:spcPct val="90000"/>
              </a:lnSpc>
              <a:spcBef>
                <a:spcPts val="0"/>
              </a:spcBef>
              <a:spcAft>
                <a:spcPts val="0"/>
              </a:spcAft>
              <a:buClr>
                <a:srgbClr val="000000"/>
              </a:buClr>
              <a:buSzPts val="3000"/>
              <a:buFont typeface="Montserrat Thin"/>
              <a:buNone/>
            </a:pPr>
            <a:r>
              <a:rPr lang="en-US" sz="2400" b="0" i="0" u="none" strike="noStrike" cap="none">
                <a:solidFill>
                  <a:srgbClr val="000000"/>
                </a:solidFill>
                <a:highlight>
                  <a:schemeClr val="lt1"/>
                </a:highlight>
                <a:latin typeface="Arial"/>
                <a:ea typeface="Arial"/>
                <a:cs typeface="Arial"/>
                <a:sym typeface="Arial"/>
              </a:rPr>
              <a:t>Date - 1st December 2021</a:t>
            </a:r>
            <a:endParaRPr sz="2400" b="0" i="0" u="none" strike="noStrike" cap="none">
              <a:solidFill>
                <a:srgbClr val="000000"/>
              </a:solidFill>
              <a:highlight>
                <a:schemeClr val="lt1"/>
              </a:highlight>
              <a:latin typeface="Arial"/>
              <a:ea typeface="Arial"/>
              <a:cs typeface="Arial"/>
              <a:sym typeface="Arial"/>
            </a:endParaRPr>
          </a:p>
        </p:txBody>
      </p:sp>
      <p:sp>
        <p:nvSpPr>
          <p:cNvPr id="109" name="Google Shape;109;p1"/>
          <p:cNvSpPr txBox="1"/>
          <p:nvPr/>
        </p:nvSpPr>
        <p:spPr>
          <a:xfrm>
            <a:off x="571717" y="2479300"/>
            <a:ext cx="11220000" cy="2179500"/>
          </a:xfrm>
          <a:prstGeom prst="rect">
            <a:avLst/>
          </a:prstGeom>
          <a:noFill/>
          <a:ln>
            <a:noFill/>
          </a:ln>
        </p:spPr>
        <p:txBody>
          <a:bodyPr spcFirstLastPara="1" wrap="square" lIns="23000" tIns="23000" rIns="23000" bIns="23000" anchor="t" anchorCtr="0">
            <a:noAutofit/>
          </a:bodyPr>
          <a:lstStyle/>
          <a:p>
            <a:pPr marL="0" marR="0" lvl="0" indent="0" algn="ctr" rtl="0">
              <a:lnSpc>
                <a:spcPct val="115000"/>
              </a:lnSpc>
              <a:spcBef>
                <a:spcPts val="0"/>
              </a:spcBef>
              <a:spcAft>
                <a:spcPts val="0"/>
              </a:spcAft>
              <a:buClr>
                <a:schemeClr val="dk1"/>
              </a:buClr>
              <a:buSzPts val="500"/>
              <a:buFont typeface="Arial"/>
              <a:buNone/>
            </a:pPr>
            <a:r>
              <a:rPr lang="en-US" sz="3100" b="0" i="0" u="none" strike="noStrike" cap="none">
                <a:solidFill>
                  <a:srgbClr val="000000"/>
                </a:solidFill>
                <a:latin typeface="Montserrat SemiBold"/>
                <a:ea typeface="Montserrat SemiBold"/>
                <a:cs typeface="Montserrat SemiBold"/>
                <a:sym typeface="Montserrat SemiBold"/>
              </a:rPr>
              <a:t>Water Quality Monitoring Dashboard for Kutch Region</a:t>
            </a:r>
            <a:endParaRPr sz="3100" b="0" i="0" u="none" strike="noStrike" cap="none">
              <a:solidFill>
                <a:srgbClr val="000000"/>
              </a:solidFill>
              <a:latin typeface="Montserrat SemiBold"/>
              <a:ea typeface="Montserrat SemiBold"/>
              <a:cs typeface="Montserrat SemiBold"/>
              <a:sym typeface="Montserrat SemiBold"/>
            </a:endParaRPr>
          </a:p>
          <a:p>
            <a:pPr marL="0" marR="0" lvl="0" indent="0" algn="ctr" rtl="0">
              <a:lnSpc>
                <a:spcPct val="115000"/>
              </a:lnSpc>
              <a:spcBef>
                <a:spcPts val="0"/>
              </a:spcBef>
              <a:spcAft>
                <a:spcPts val="0"/>
              </a:spcAft>
              <a:buClr>
                <a:schemeClr val="dk1"/>
              </a:buClr>
              <a:buSzPts val="500"/>
              <a:buFont typeface="Arial"/>
              <a:buNone/>
            </a:pPr>
            <a:endParaRPr sz="3100" b="0" i="0" u="none" strike="noStrike" cap="none">
              <a:solidFill>
                <a:srgbClr val="000000"/>
              </a:solidFill>
              <a:latin typeface="Montserrat SemiBold"/>
              <a:ea typeface="Montserrat SemiBold"/>
              <a:cs typeface="Montserrat SemiBold"/>
              <a:sym typeface="Montserrat SemiBold"/>
            </a:endParaRPr>
          </a:p>
          <a:p>
            <a:pPr marL="0" marR="0" lvl="0" indent="0" algn="ctr" rtl="0">
              <a:lnSpc>
                <a:spcPct val="90000"/>
              </a:lnSpc>
              <a:spcBef>
                <a:spcPts val="0"/>
              </a:spcBef>
              <a:spcAft>
                <a:spcPts val="0"/>
              </a:spcAft>
              <a:buClr>
                <a:schemeClr val="dk1"/>
              </a:buClr>
              <a:buSzPts val="3000"/>
              <a:buFont typeface="Montserrat Thin"/>
              <a:buNone/>
            </a:pPr>
            <a:r>
              <a:rPr lang="en-US" sz="2400" b="0" i="0" u="none" strike="noStrike" cap="none">
                <a:solidFill>
                  <a:schemeClr val="dk1"/>
                </a:solidFill>
                <a:highlight>
                  <a:schemeClr val="lt1"/>
                </a:highlight>
                <a:latin typeface="Arial"/>
                <a:ea typeface="Arial"/>
                <a:cs typeface="Arial"/>
                <a:sym typeface="Arial"/>
              </a:rPr>
              <a:t>By: Kutch, Gujarat India Chapter</a:t>
            </a:r>
            <a:endParaRPr sz="2500" b="0" i="0" u="none" strike="noStrike" cap="none">
              <a:solidFill>
                <a:srgbClr val="000000"/>
              </a:solidFill>
              <a:latin typeface="Montserrat"/>
              <a:ea typeface="Montserrat"/>
              <a:cs typeface="Montserrat"/>
              <a:sym typeface="Montserrat"/>
            </a:endParaRPr>
          </a:p>
          <a:p>
            <a:pPr marL="0" marR="0" lvl="0" indent="0" algn="ctr" rtl="0">
              <a:lnSpc>
                <a:spcPct val="115000"/>
              </a:lnSpc>
              <a:spcBef>
                <a:spcPts val="0"/>
              </a:spcBef>
              <a:spcAft>
                <a:spcPts val="0"/>
              </a:spcAft>
              <a:buClr>
                <a:schemeClr val="dk1"/>
              </a:buClr>
              <a:buSzPts val="500"/>
              <a:buFont typeface="Arial"/>
              <a:buNone/>
            </a:pPr>
            <a:r>
              <a:rPr lang="en-US" sz="2500" b="0" i="0" u="none" strike="noStrike" cap="none">
                <a:solidFill>
                  <a:srgbClr val="000000"/>
                </a:solidFill>
                <a:latin typeface="Montserrat"/>
                <a:ea typeface="Montserrat"/>
                <a:cs typeface="Montserrat"/>
                <a:sym typeface="Montserrat"/>
              </a:rPr>
              <a:t>https://omdena.com/omdena-chapter-page-india/</a:t>
            </a:r>
            <a:endParaRPr sz="3100" b="1" i="0" u="none" strike="noStrike" cap="none">
              <a:solidFill>
                <a:srgbClr val="000000"/>
              </a:solidFill>
              <a:latin typeface="Montserrat"/>
              <a:ea typeface="Montserrat"/>
              <a:cs typeface="Montserrat"/>
              <a:sym typeface="Montserrat"/>
            </a:endParaRPr>
          </a:p>
        </p:txBody>
      </p:sp>
      <p:pic>
        <p:nvPicPr>
          <p:cNvPr id="110" name="Google Shape;110;p1"/>
          <p:cNvPicPr preferRelativeResize="0"/>
          <p:nvPr/>
        </p:nvPicPr>
        <p:blipFill rotWithShape="1">
          <a:blip r:embed="rId3">
            <a:alphaModFix/>
          </a:blip>
          <a:srcRect/>
          <a:stretch/>
        </p:blipFill>
        <p:spPr>
          <a:xfrm>
            <a:off x="4258750" y="-546125"/>
            <a:ext cx="3093825" cy="3093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p:nvPr/>
        </p:nvSpPr>
        <p:spPr>
          <a:xfrm>
            <a:off x="762000" y="719650"/>
            <a:ext cx="8104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Montserrat"/>
                <a:ea typeface="Montserrat"/>
                <a:cs typeface="Montserrat"/>
                <a:sym typeface="Montserrat"/>
              </a:rPr>
              <a:t>Impact the Open Source Results Can Have </a:t>
            </a:r>
            <a:endParaRPr sz="2400" b="1" i="0" u="none" strike="noStrike" cap="none">
              <a:solidFill>
                <a:schemeClr val="dk1"/>
              </a:solidFill>
              <a:latin typeface="Montserrat"/>
              <a:ea typeface="Montserrat"/>
              <a:cs typeface="Montserrat"/>
              <a:sym typeface="Montserrat"/>
            </a:endParaRPr>
          </a:p>
        </p:txBody>
      </p:sp>
      <p:sp>
        <p:nvSpPr>
          <p:cNvPr id="188" name="Google Shape;188;p8"/>
          <p:cNvSpPr txBox="1"/>
          <p:nvPr/>
        </p:nvSpPr>
        <p:spPr>
          <a:xfrm>
            <a:off x="503850" y="1917425"/>
            <a:ext cx="11184300" cy="4269000"/>
          </a:xfrm>
          <a:prstGeom prst="rect">
            <a:avLst/>
          </a:prstGeom>
          <a:noFill/>
          <a:ln>
            <a:noFill/>
          </a:ln>
        </p:spPr>
        <p:txBody>
          <a:bodyPr spcFirstLastPara="1" wrap="square" lIns="38525" tIns="38525" rIns="38525" bIns="38525" anchor="t" anchorCtr="0">
            <a:noAutofit/>
          </a:bodyPr>
          <a:lstStyle/>
          <a:p>
            <a:pPr marL="457200" marR="0" lvl="0" indent="-381000" algn="just" rtl="0">
              <a:lnSpc>
                <a:spcPct val="150000"/>
              </a:lnSpc>
              <a:spcBef>
                <a:spcPts val="0"/>
              </a:spcBef>
              <a:spcAft>
                <a:spcPts val="0"/>
              </a:spcAft>
              <a:buClr>
                <a:schemeClr val="dk1"/>
              </a:buClr>
              <a:buSzPts val="2400"/>
              <a:buFont typeface="Arial"/>
              <a:buChar char="●"/>
            </a:pPr>
            <a:r>
              <a:rPr lang="en-US" sz="2400" b="1" i="0" u="none" strike="noStrike" cap="none" dirty="0">
                <a:solidFill>
                  <a:schemeClr val="dk1"/>
                </a:solidFill>
                <a:latin typeface="Arial"/>
                <a:ea typeface="Arial"/>
                <a:cs typeface="Arial"/>
                <a:sym typeface="Arial"/>
              </a:rPr>
              <a:t>By developing a dashboard for water quality monitoring, decision-makers can easily identify if any parameter is not within the standard limits then immediate action can be taken for water treatment.</a:t>
            </a:r>
            <a:endParaRPr sz="2400" b="1" i="0" u="none" strike="noStrike" cap="none" dirty="0">
              <a:solidFill>
                <a:schemeClr val="dk1"/>
              </a:solidFill>
              <a:latin typeface="Arial"/>
              <a:ea typeface="Arial"/>
              <a:cs typeface="Arial"/>
              <a:sym typeface="Arial"/>
            </a:endParaRPr>
          </a:p>
          <a:p>
            <a:pPr marL="457200" marR="0" lvl="0" indent="-381000" algn="just" rtl="0">
              <a:lnSpc>
                <a:spcPct val="150000"/>
              </a:lnSpc>
              <a:spcBef>
                <a:spcPts val="0"/>
              </a:spcBef>
              <a:spcAft>
                <a:spcPts val="0"/>
              </a:spcAft>
              <a:buClr>
                <a:schemeClr val="dk1"/>
              </a:buClr>
              <a:buSzPts val="2400"/>
              <a:buFont typeface="Arial"/>
              <a:buChar char="●"/>
            </a:pPr>
            <a:r>
              <a:rPr lang="en-US" sz="2400" b="1" i="0" u="none" strike="noStrike" cap="none" dirty="0">
                <a:solidFill>
                  <a:schemeClr val="dk1"/>
                </a:solidFill>
                <a:latin typeface="Arial"/>
                <a:ea typeface="Arial"/>
                <a:cs typeface="Arial"/>
                <a:sym typeface="Arial"/>
              </a:rPr>
              <a:t>This dashboard will reinforce the abilities of decision-makers to monitor water quality more effectively and efficiently. </a:t>
            </a:r>
            <a:endParaRPr sz="2400" b="1" i="0" u="none" strike="noStrike" cap="none" dirty="0">
              <a:solidFill>
                <a:schemeClr val="dk1"/>
              </a:solidFill>
              <a:latin typeface="Arial"/>
              <a:ea typeface="Arial"/>
              <a:cs typeface="Arial"/>
              <a:sym typeface="Arial"/>
            </a:endParaRPr>
          </a:p>
          <a:p>
            <a:pPr marL="457200" marR="0" lvl="0" indent="-381000" algn="just" rtl="0">
              <a:lnSpc>
                <a:spcPct val="150000"/>
              </a:lnSpc>
              <a:spcBef>
                <a:spcPts val="0"/>
              </a:spcBef>
              <a:spcAft>
                <a:spcPts val="0"/>
              </a:spcAft>
              <a:buClr>
                <a:schemeClr val="dk1"/>
              </a:buClr>
              <a:buSzPts val="2400"/>
              <a:buFont typeface="Arial"/>
              <a:buChar char="●"/>
            </a:pPr>
            <a:r>
              <a:rPr lang="en-US" sz="2400" b="1" i="0" u="none" strike="noStrike" cap="none" dirty="0">
                <a:solidFill>
                  <a:schemeClr val="dk1"/>
                </a:solidFill>
                <a:latin typeface="Arial"/>
                <a:ea typeface="Arial"/>
                <a:cs typeface="Arial"/>
                <a:sym typeface="Arial"/>
              </a:rPr>
              <a:t>As the traditional in situ method is costly as well as time-consuming so using advanced geospatial technology water quality can be monitored spatially and temporally in near real- time and self-operating.</a:t>
            </a:r>
            <a:endParaRPr sz="2400" b="1"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e1e0b5080e_1_0"/>
          <p:cNvSpPr txBox="1"/>
          <p:nvPr/>
        </p:nvSpPr>
        <p:spPr>
          <a:xfrm>
            <a:off x="762000" y="719650"/>
            <a:ext cx="9283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Montserrat"/>
                <a:ea typeface="Montserrat"/>
                <a:cs typeface="Montserrat"/>
                <a:sym typeface="Montserrat"/>
              </a:rPr>
              <a:t>Learning &amp; Development Workshops and/or Tutorials</a:t>
            </a:r>
            <a:endParaRPr sz="2400" b="1" i="0" u="none" strike="noStrike" cap="none">
              <a:solidFill>
                <a:schemeClr val="dk1"/>
              </a:solidFill>
              <a:latin typeface="Montserrat"/>
              <a:ea typeface="Montserrat"/>
              <a:cs typeface="Montserrat"/>
              <a:sym typeface="Montserrat"/>
            </a:endParaRPr>
          </a:p>
        </p:txBody>
      </p:sp>
      <p:sp>
        <p:nvSpPr>
          <p:cNvPr id="195" name="Google Shape;195;ge1e0b5080e_1_0"/>
          <p:cNvSpPr txBox="1"/>
          <p:nvPr/>
        </p:nvSpPr>
        <p:spPr>
          <a:xfrm>
            <a:off x="301800" y="2263375"/>
            <a:ext cx="10259100" cy="22164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Satellite Image Processing and GIS</a:t>
            </a:r>
            <a:br>
              <a:rPr lang="en-US" sz="2400" b="1" i="0" u="none" strike="noStrike" cap="none">
                <a:solidFill>
                  <a:schemeClr val="dk1"/>
                </a:solidFill>
                <a:latin typeface="Arial"/>
                <a:ea typeface="Arial"/>
                <a:cs typeface="Arial"/>
                <a:sym typeface="Arial"/>
              </a:rPr>
            </a:br>
            <a:r>
              <a:rPr lang="en-US" sz="2400" b="1" i="0" u="none" strike="noStrike" cap="none">
                <a:solidFill>
                  <a:schemeClr val="dk1"/>
                </a:solidFill>
                <a:latin typeface="Arial"/>
                <a:ea typeface="Arial"/>
                <a:cs typeface="Arial"/>
                <a:sym typeface="Arial"/>
              </a:rPr>
              <a:t>Google Earth Engine Applications</a:t>
            </a:r>
            <a:endParaRPr sz="2400" b="1"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Other as per request by members</a:t>
            </a:r>
            <a:endParaRPr sz="2400" b="1"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ctrTitle"/>
          </p:nvPr>
        </p:nvSpPr>
        <p:spPr>
          <a:xfrm>
            <a:off x="413325" y="758950"/>
            <a:ext cx="11312400" cy="35661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262626"/>
              </a:buClr>
              <a:buSzPts val="8000"/>
              <a:buFont typeface="Calibri"/>
              <a:buNone/>
            </a:pPr>
            <a:r>
              <a:rPr lang="en-US" sz="7300"/>
              <a:t>Thank you</a:t>
            </a:r>
            <a:endParaRPr sz="7300"/>
          </a:p>
          <a:p>
            <a:pPr marL="0" lvl="0" indent="0" algn="ctr" rtl="0">
              <a:lnSpc>
                <a:spcPct val="85000"/>
              </a:lnSpc>
              <a:spcBef>
                <a:spcPts val="0"/>
              </a:spcBef>
              <a:spcAft>
                <a:spcPts val="0"/>
              </a:spcAft>
              <a:buClr>
                <a:srgbClr val="262626"/>
              </a:buClr>
              <a:buSzPts val="8000"/>
              <a:buFont typeface="Calibri"/>
              <a:buNone/>
            </a:pPr>
            <a:r>
              <a:rPr lang="en-US" sz="6700"/>
              <a:t>keep in touch on slack</a:t>
            </a:r>
            <a:endParaRPr sz="6700"/>
          </a:p>
        </p:txBody>
      </p:sp>
      <p:sp>
        <p:nvSpPr>
          <p:cNvPr id="201" name="Google Shape;201;p11"/>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endParaRPr/>
          </a:p>
        </p:txBody>
      </p:sp>
      <p:sp>
        <p:nvSpPr>
          <p:cNvPr id="202" name="Google Shape;202;p1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203" name="Google Shape;203;p11"/>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
        <p:cNvGrpSpPr/>
        <p:nvPr/>
      </p:nvGrpSpPr>
      <p:grpSpPr>
        <a:xfrm>
          <a:off x="0" y="0"/>
          <a:ext cx="0" cy="0"/>
          <a:chOff x="0" y="0"/>
          <a:chExt cx="0" cy="0"/>
        </a:xfrm>
      </p:grpSpPr>
      <p:sp>
        <p:nvSpPr>
          <p:cNvPr id="115" name="Google Shape;115;gcfa653a1dd_0_4"/>
          <p:cNvSpPr txBox="1"/>
          <p:nvPr/>
        </p:nvSpPr>
        <p:spPr>
          <a:xfrm>
            <a:off x="592044" y="28575"/>
            <a:ext cx="11439000" cy="9699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400" b="1" i="0" u="none" strike="noStrike" cap="none">
                <a:solidFill>
                  <a:srgbClr val="000000"/>
                </a:solidFill>
                <a:latin typeface="Montserrat"/>
                <a:ea typeface="Montserrat"/>
                <a:cs typeface="Montserrat"/>
                <a:sym typeface="Montserrat"/>
              </a:rPr>
              <a:t>The Problem</a:t>
            </a:r>
            <a:endParaRPr sz="2400" b="1" i="0" u="none" strike="noStrike" cap="none">
              <a:solidFill>
                <a:srgbClr val="000000"/>
              </a:solidFill>
              <a:latin typeface="Montserrat"/>
              <a:ea typeface="Montserrat"/>
              <a:cs typeface="Montserrat"/>
              <a:sym typeface="Montserrat"/>
            </a:endParaRPr>
          </a:p>
        </p:txBody>
      </p:sp>
      <p:sp>
        <p:nvSpPr>
          <p:cNvPr id="116" name="Google Shape;116;gcfa653a1dd_0_4"/>
          <p:cNvSpPr txBox="1"/>
          <p:nvPr/>
        </p:nvSpPr>
        <p:spPr>
          <a:xfrm>
            <a:off x="412800" y="2031725"/>
            <a:ext cx="10831500" cy="3854700"/>
          </a:xfrm>
          <a:prstGeom prst="rect">
            <a:avLst/>
          </a:prstGeom>
          <a:noFill/>
          <a:ln>
            <a:noFill/>
          </a:ln>
        </p:spPr>
        <p:txBody>
          <a:bodyPr spcFirstLastPara="1" wrap="square" lIns="38525" tIns="38525" rIns="38525" bIns="38525" anchor="t" anchorCtr="0">
            <a:noAutofit/>
          </a:bodyPr>
          <a:lstStyle/>
          <a:p>
            <a:pPr marL="457200" marR="0" lvl="0" indent="-323850" algn="just" rtl="0">
              <a:lnSpc>
                <a:spcPct val="150000"/>
              </a:lnSpc>
              <a:spcBef>
                <a:spcPts val="0"/>
              </a:spcBef>
              <a:spcAft>
                <a:spcPts val="0"/>
              </a:spcAft>
              <a:buClr>
                <a:schemeClr val="dk1"/>
              </a:buClr>
              <a:buSzPts val="1500"/>
              <a:buFont typeface="Calibri"/>
              <a:buChar char="●"/>
            </a:pPr>
            <a:r>
              <a:rPr lang="en-US" sz="1500" b="1" i="0" u="none" strike="noStrike" cap="none" dirty="0">
                <a:solidFill>
                  <a:schemeClr val="dk1"/>
                </a:solidFill>
                <a:latin typeface="Calibri"/>
                <a:ea typeface="Calibri"/>
                <a:cs typeface="Calibri"/>
                <a:sym typeface="Calibri"/>
              </a:rPr>
              <a:t>According to UNICEF, One in nine people worldwide uses drinking water from unimproved and unsafe sources. </a:t>
            </a:r>
            <a:endParaRPr sz="1500" b="1" i="0" u="none" strike="noStrike" cap="none" dirty="0">
              <a:solidFill>
                <a:schemeClr val="dk1"/>
              </a:solidFill>
              <a:latin typeface="Calibri"/>
              <a:ea typeface="Calibri"/>
              <a:cs typeface="Calibri"/>
              <a:sym typeface="Calibri"/>
            </a:endParaRPr>
          </a:p>
          <a:p>
            <a:pPr marL="457200" marR="0" lvl="0" indent="-323850" algn="just" rtl="0">
              <a:lnSpc>
                <a:spcPct val="150000"/>
              </a:lnSpc>
              <a:spcBef>
                <a:spcPts val="0"/>
              </a:spcBef>
              <a:spcAft>
                <a:spcPts val="0"/>
              </a:spcAft>
              <a:buClr>
                <a:schemeClr val="dk1"/>
              </a:buClr>
              <a:buSzPts val="1500"/>
              <a:buFont typeface="Calibri"/>
              <a:buChar char="●"/>
            </a:pPr>
            <a:r>
              <a:rPr lang="en-US" sz="1500" b="1" i="0" u="none" strike="noStrike" cap="none" dirty="0">
                <a:solidFill>
                  <a:schemeClr val="dk1"/>
                </a:solidFill>
                <a:latin typeface="Calibri"/>
                <a:ea typeface="Calibri"/>
                <a:cs typeface="Calibri"/>
                <a:sym typeface="Calibri"/>
              </a:rPr>
              <a:t>Water quality is one of the main challenges that societies are facing in the 21st century, threatening human health, limiting food production, reducing ecosystem functions, and hindering economic growth. </a:t>
            </a:r>
            <a:endParaRPr sz="1500" b="1" i="0" u="none" strike="noStrike" cap="none" dirty="0">
              <a:solidFill>
                <a:schemeClr val="dk1"/>
              </a:solidFill>
              <a:latin typeface="Calibri"/>
              <a:ea typeface="Calibri"/>
              <a:cs typeface="Calibri"/>
              <a:sym typeface="Calibri"/>
            </a:endParaRPr>
          </a:p>
          <a:p>
            <a:pPr marL="457200" marR="0" lvl="0" indent="-323850" algn="just" rtl="0">
              <a:lnSpc>
                <a:spcPct val="150000"/>
              </a:lnSpc>
              <a:spcBef>
                <a:spcPts val="0"/>
              </a:spcBef>
              <a:spcAft>
                <a:spcPts val="0"/>
              </a:spcAft>
              <a:buClr>
                <a:schemeClr val="dk1"/>
              </a:buClr>
              <a:buSzPts val="1500"/>
              <a:buFont typeface="Calibri"/>
              <a:buChar char="●"/>
            </a:pPr>
            <a:r>
              <a:rPr lang="en-US" sz="1500" b="1" i="0" u="none" strike="noStrike" cap="none" dirty="0">
                <a:solidFill>
                  <a:schemeClr val="dk1"/>
                </a:solidFill>
                <a:latin typeface="Calibri"/>
                <a:ea typeface="Calibri"/>
                <a:cs typeface="Calibri"/>
                <a:sym typeface="Calibri"/>
              </a:rPr>
              <a:t>Water quality corrupts straightforwardly into ecological, financial, and social issues. The shortage of freshwater assets is expanding because of the disposal of large quantities of insufficiently treated, or untreated, wastewater into rivers, lakes, aquifers, and coastal waters. </a:t>
            </a:r>
            <a:endParaRPr sz="1500" b="1" i="0" u="none" strike="noStrike" cap="none" dirty="0">
              <a:solidFill>
                <a:schemeClr val="dk1"/>
              </a:solidFill>
              <a:latin typeface="Calibri"/>
              <a:ea typeface="Calibri"/>
              <a:cs typeface="Calibri"/>
              <a:sym typeface="Calibri"/>
            </a:endParaRPr>
          </a:p>
          <a:p>
            <a:pPr marL="457200" marR="0" lvl="0" indent="-323850" algn="just" rtl="0">
              <a:lnSpc>
                <a:spcPct val="150000"/>
              </a:lnSpc>
              <a:spcBef>
                <a:spcPts val="0"/>
              </a:spcBef>
              <a:spcAft>
                <a:spcPts val="0"/>
              </a:spcAft>
              <a:buClr>
                <a:schemeClr val="dk1"/>
              </a:buClr>
              <a:buSzPts val="1500"/>
              <a:buFont typeface="Calibri"/>
              <a:buChar char="●"/>
            </a:pPr>
            <a:r>
              <a:rPr lang="en-US" sz="1500" b="1" i="0" u="none" strike="noStrike" cap="none" dirty="0">
                <a:solidFill>
                  <a:schemeClr val="dk1"/>
                </a:solidFill>
                <a:latin typeface="Calibri"/>
                <a:ea typeface="Calibri"/>
                <a:cs typeface="Calibri"/>
                <a:sym typeface="Calibri"/>
              </a:rPr>
              <a:t>Besides, recently rising pollutants like personal care products, pesticides, pharmaceuticals, and household chemicals, and changing environment patterns address another water quality challenge, with still unknown long-term impacts on human wellbeing and biological systems. </a:t>
            </a:r>
            <a:endParaRPr sz="1500" b="1" i="0" u="none" strike="noStrike" cap="none" dirty="0">
              <a:solidFill>
                <a:schemeClr val="dk1"/>
              </a:solidFill>
              <a:latin typeface="Calibri"/>
              <a:ea typeface="Calibri"/>
              <a:cs typeface="Calibri"/>
              <a:sym typeface="Calibri"/>
            </a:endParaRPr>
          </a:p>
          <a:p>
            <a:pPr marL="457200" marR="0" lvl="0" indent="-323850" algn="just" rtl="0">
              <a:lnSpc>
                <a:spcPct val="150000"/>
              </a:lnSpc>
              <a:spcBef>
                <a:spcPts val="0"/>
              </a:spcBef>
              <a:spcAft>
                <a:spcPts val="0"/>
              </a:spcAft>
              <a:buClr>
                <a:schemeClr val="dk1"/>
              </a:buClr>
              <a:buSzPts val="1500"/>
              <a:buFont typeface="Calibri"/>
              <a:buChar char="●"/>
            </a:pPr>
            <a:r>
              <a:rPr lang="en-US" sz="1500" b="1" i="0" u="none" strike="noStrike" cap="none" dirty="0">
                <a:solidFill>
                  <a:schemeClr val="dk1"/>
                </a:solidFill>
                <a:latin typeface="Calibri"/>
                <a:ea typeface="Calibri"/>
                <a:cs typeface="Calibri"/>
                <a:sym typeface="Calibri"/>
              </a:rPr>
              <a:t>The 2030 Agenda and Sustainable Development Goals (SDGs) bring water quality issues to the bleeding edge of global activity by defining Goal 6 explicitly planning to “ensure availability and sustainable management of water and sanitation for all” to react to the squeezing difficulties presented by water quality issues.</a:t>
            </a:r>
            <a:endParaRPr sz="15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4"/>
          <p:cNvSpPr txBox="1"/>
          <p:nvPr/>
        </p:nvSpPr>
        <p:spPr>
          <a:xfrm>
            <a:off x="592044" y="28575"/>
            <a:ext cx="11439000" cy="9699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400" b="1" i="0" u="none" strike="noStrike" cap="none">
                <a:solidFill>
                  <a:srgbClr val="000000"/>
                </a:solidFill>
                <a:latin typeface="Montserrat"/>
                <a:ea typeface="Montserrat"/>
                <a:cs typeface="Montserrat"/>
                <a:sym typeface="Montserrat"/>
              </a:rPr>
              <a:t>The Problem</a:t>
            </a:r>
            <a:endParaRPr sz="2400" b="1" i="0" u="none" strike="noStrike" cap="none">
              <a:solidFill>
                <a:srgbClr val="000000"/>
              </a:solidFill>
              <a:latin typeface="Montserrat"/>
              <a:ea typeface="Montserrat"/>
              <a:cs typeface="Montserrat"/>
              <a:sym typeface="Montserrat"/>
            </a:endParaRPr>
          </a:p>
        </p:txBody>
      </p:sp>
      <p:sp>
        <p:nvSpPr>
          <p:cNvPr id="122" name="Google Shape;122;p4"/>
          <p:cNvSpPr txBox="1"/>
          <p:nvPr/>
        </p:nvSpPr>
        <p:spPr>
          <a:xfrm>
            <a:off x="412800" y="2031725"/>
            <a:ext cx="10831500" cy="3854700"/>
          </a:xfrm>
          <a:prstGeom prst="rect">
            <a:avLst/>
          </a:prstGeom>
          <a:noFill/>
          <a:ln>
            <a:noFill/>
          </a:ln>
        </p:spPr>
        <p:txBody>
          <a:bodyPr spcFirstLastPara="1" wrap="square" lIns="38525" tIns="38525" rIns="38525" bIns="38525" anchor="t" anchorCtr="0">
            <a:noAutofit/>
          </a:bodyPr>
          <a:lstStyle/>
          <a:p>
            <a:pPr marL="457200" marR="0" lvl="0" indent="-374650" algn="just" rtl="0">
              <a:lnSpc>
                <a:spcPct val="150000"/>
              </a:lnSpc>
              <a:spcBef>
                <a:spcPts val="0"/>
              </a:spcBef>
              <a:spcAft>
                <a:spcPts val="0"/>
              </a:spcAft>
              <a:buClr>
                <a:schemeClr val="dk1"/>
              </a:buClr>
              <a:buSzPts val="2300"/>
              <a:buFont typeface="Calibri"/>
              <a:buChar char="●"/>
            </a:pPr>
            <a:r>
              <a:rPr lang="en-US" sz="2300" b="1" i="0" u="none" strike="noStrike" cap="none" dirty="0">
                <a:solidFill>
                  <a:schemeClr val="dk1"/>
                </a:solidFill>
                <a:latin typeface="Calibri"/>
                <a:ea typeface="Calibri"/>
                <a:cs typeface="Calibri"/>
                <a:sym typeface="Calibri"/>
              </a:rPr>
              <a:t>To develop a centralized dashboard with different water quality parameters for </a:t>
            </a:r>
            <a:r>
              <a:rPr lang="en-US" sz="2300" b="1" i="0" u="none" strike="noStrike" cap="none" dirty="0" err="1">
                <a:solidFill>
                  <a:schemeClr val="dk1"/>
                </a:solidFill>
                <a:latin typeface="Calibri"/>
                <a:ea typeface="Calibri"/>
                <a:cs typeface="Calibri"/>
                <a:sym typeface="Calibri"/>
              </a:rPr>
              <a:t>analysing</a:t>
            </a:r>
            <a:r>
              <a:rPr lang="en-US" sz="2300" b="1" i="0" u="none" strike="noStrike" cap="none" dirty="0">
                <a:solidFill>
                  <a:schemeClr val="dk1"/>
                </a:solidFill>
                <a:latin typeface="Calibri"/>
                <a:ea typeface="Calibri"/>
                <a:cs typeface="Calibri"/>
                <a:sym typeface="Calibri"/>
              </a:rPr>
              <a:t>, interpretation, and visualization in near real-time using Remote Sensing and AI for better decision making. </a:t>
            </a:r>
            <a:endParaRPr sz="2300" b="1" i="0" u="none" strike="noStrike" cap="none" dirty="0">
              <a:solidFill>
                <a:schemeClr val="dk1"/>
              </a:solidFill>
              <a:latin typeface="Calibri"/>
              <a:ea typeface="Calibri"/>
              <a:cs typeface="Calibri"/>
              <a:sym typeface="Calibri"/>
            </a:endParaRPr>
          </a:p>
          <a:p>
            <a:pPr marL="457200" marR="0" lvl="0" indent="-374650" algn="just" rtl="0">
              <a:lnSpc>
                <a:spcPct val="150000"/>
              </a:lnSpc>
              <a:spcBef>
                <a:spcPts val="0"/>
              </a:spcBef>
              <a:spcAft>
                <a:spcPts val="0"/>
              </a:spcAft>
              <a:buClr>
                <a:schemeClr val="dk1"/>
              </a:buClr>
              <a:buSzPts val="2300"/>
              <a:buFont typeface="Calibri"/>
              <a:buChar char="●"/>
            </a:pPr>
            <a:r>
              <a:rPr lang="en-US" sz="2300" b="1" i="0" u="none" strike="noStrike" cap="none" dirty="0">
                <a:solidFill>
                  <a:schemeClr val="dk1"/>
                </a:solidFill>
                <a:latin typeface="Calibri"/>
                <a:ea typeface="Calibri"/>
                <a:cs typeface="Calibri"/>
                <a:sym typeface="Calibri"/>
              </a:rPr>
              <a:t>By developing a dashboard, decision-makers can easily identify if any parameter is not within the standard limits then immediate action can be taken for water treatment. </a:t>
            </a:r>
            <a:endParaRPr sz="2300" b="1" i="0" u="none" strike="noStrike" cap="none" dirty="0">
              <a:solidFill>
                <a:schemeClr val="dk1"/>
              </a:solidFill>
              <a:latin typeface="Calibri"/>
              <a:ea typeface="Calibri"/>
              <a:cs typeface="Calibri"/>
              <a:sym typeface="Calibri"/>
            </a:endParaRPr>
          </a:p>
          <a:p>
            <a:pPr marL="457200" marR="0" lvl="0" indent="-374650" algn="just" rtl="0">
              <a:lnSpc>
                <a:spcPct val="150000"/>
              </a:lnSpc>
              <a:spcBef>
                <a:spcPts val="0"/>
              </a:spcBef>
              <a:spcAft>
                <a:spcPts val="0"/>
              </a:spcAft>
              <a:buClr>
                <a:schemeClr val="dk1"/>
              </a:buClr>
              <a:buSzPts val="2300"/>
              <a:buFont typeface="Calibri"/>
              <a:buChar char="●"/>
            </a:pPr>
            <a:r>
              <a:rPr lang="en-US" sz="2300" b="1" i="0" u="none" strike="noStrike" cap="none" dirty="0">
                <a:solidFill>
                  <a:schemeClr val="dk1"/>
                </a:solidFill>
                <a:latin typeface="Calibri"/>
                <a:ea typeface="Calibri"/>
                <a:cs typeface="Calibri"/>
                <a:sym typeface="Calibri"/>
              </a:rPr>
              <a:t>This dashboard will reinforce the abilities to monitor water quality more effectively and efficiently.</a:t>
            </a:r>
            <a:endParaRPr sz="23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sp>
        <p:nvSpPr>
          <p:cNvPr id="127" name="Google Shape;127;p5"/>
          <p:cNvSpPr txBox="1"/>
          <p:nvPr/>
        </p:nvSpPr>
        <p:spPr>
          <a:xfrm>
            <a:off x="592044" y="28575"/>
            <a:ext cx="11439000" cy="9699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chemeClr val="dk1"/>
              </a:buClr>
              <a:buSzPts val="3300"/>
              <a:buFont typeface="Montserrat"/>
              <a:buNone/>
            </a:pPr>
            <a:endParaRPr sz="2400" b="1" i="0" u="none" strike="noStrike" cap="none">
              <a:solidFill>
                <a:srgbClr val="000000"/>
              </a:solidFill>
              <a:latin typeface="Montserrat"/>
              <a:ea typeface="Montserrat"/>
              <a:cs typeface="Montserrat"/>
              <a:sym typeface="Montserrat"/>
            </a:endParaRPr>
          </a:p>
        </p:txBody>
      </p:sp>
      <p:sp>
        <p:nvSpPr>
          <p:cNvPr id="128" name="Google Shape;128;p5"/>
          <p:cNvSpPr txBox="1"/>
          <p:nvPr/>
        </p:nvSpPr>
        <p:spPr>
          <a:xfrm>
            <a:off x="363400" y="2176025"/>
            <a:ext cx="10857300" cy="3441900"/>
          </a:xfrm>
          <a:prstGeom prst="rect">
            <a:avLst/>
          </a:prstGeom>
          <a:noFill/>
          <a:ln>
            <a:noFill/>
          </a:ln>
        </p:spPr>
        <p:txBody>
          <a:bodyPr spcFirstLastPara="1" wrap="square" lIns="38525" tIns="38525" rIns="38525" bIns="38525" anchor="t" anchorCtr="0">
            <a:noAutofit/>
          </a:bodyPr>
          <a:lstStyle/>
          <a:p>
            <a:pPr marL="457200" marR="0" lvl="0" indent="-349250" algn="just" rtl="0">
              <a:lnSpc>
                <a:spcPct val="170000"/>
              </a:lnSpc>
              <a:spcBef>
                <a:spcPts val="0"/>
              </a:spcBef>
              <a:spcAft>
                <a:spcPts val="0"/>
              </a:spcAft>
              <a:buClr>
                <a:schemeClr val="dk1"/>
              </a:buClr>
              <a:buSzPts val="1900"/>
              <a:buFont typeface="Arial"/>
              <a:buChar char="●"/>
            </a:pPr>
            <a:r>
              <a:rPr lang="en-US" sz="1900" b="0" i="0" u="none" strike="noStrike" cap="none">
                <a:solidFill>
                  <a:schemeClr val="dk1"/>
                </a:solidFill>
                <a:latin typeface="Arial"/>
                <a:ea typeface="Arial"/>
                <a:cs typeface="Arial"/>
                <a:sym typeface="Arial"/>
              </a:rPr>
              <a:t>Water Quality Indicator Dashboard for analysis, interpretation and visualization near Real time.</a:t>
            </a:r>
            <a:endParaRPr sz="1900" b="0" i="0" u="none" strike="noStrike" cap="none">
              <a:solidFill>
                <a:schemeClr val="dk1"/>
              </a:solidFill>
              <a:latin typeface="Arial"/>
              <a:ea typeface="Arial"/>
              <a:cs typeface="Arial"/>
              <a:sym typeface="Arial"/>
            </a:endParaRPr>
          </a:p>
          <a:p>
            <a:pPr marL="457200" marR="0" lvl="0" indent="-349250" algn="just" rtl="0">
              <a:lnSpc>
                <a:spcPct val="170000"/>
              </a:lnSpc>
              <a:spcBef>
                <a:spcPts val="0"/>
              </a:spcBef>
              <a:spcAft>
                <a:spcPts val="0"/>
              </a:spcAft>
              <a:buClr>
                <a:schemeClr val="dk1"/>
              </a:buClr>
              <a:buSzPts val="1900"/>
              <a:buFont typeface="Arial"/>
              <a:buChar char="●"/>
            </a:pPr>
            <a:r>
              <a:rPr lang="en-US" sz="1900" b="0" i="0" u="none" strike="noStrike" cap="none">
                <a:solidFill>
                  <a:schemeClr val="dk1"/>
                </a:solidFill>
                <a:latin typeface="Arial"/>
                <a:ea typeface="Arial"/>
                <a:cs typeface="Arial"/>
                <a:sym typeface="Arial"/>
              </a:rPr>
              <a:t>Compare real Water quality parameters with Standard Water quality limits</a:t>
            </a:r>
            <a:endParaRPr sz="1900" b="0" i="0" u="none" strike="noStrike" cap="none">
              <a:solidFill>
                <a:schemeClr val="dk1"/>
              </a:solidFill>
              <a:latin typeface="Arial"/>
              <a:ea typeface="Arial"/>
              <a:cs typeface="Arial"/>
              <a:sym typeface="Arial"/>
            </a:endParaRPr>
          </a:p>
        </p:txBody>
      </p:sp>
      <p:sp>
        <p:nvSpPr>
          <p:cNvPr id="129" name="Google Shape;129;p5"/>
          <p:cNvSpPr txBox="1"/>
          <p:nvPr/>
        </p:nvSpPr>
        <p:spPr>
          <a:xfrm>
            <a:off x="363411" y="945170"/>
            <a:ext cx="3696000" cy="624300"/>
          </a:xfrm>
          <a:prstGeom prst="rect">
            <a:avLst/>
          </a:prstGeom>
          <a:noFill/>
          <a:ln>
            <a:noFill/>
          </a:ln>
        </p:spPr>
        <p:txBody>
          <a:bodyPr spcFirstLastPara="1" wrap="square" lIns="38525" tIns="38525" rIns="38525" bIns="38525" anchor="t" anchorCtr="0">
            <a:noAutofit/>
          </a:bodyPr>
          <a:lstStyle/>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The Project Goals</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p6"/>
          <p:cNvSpPr txBox="1"/>
          <p:nvPr/>
        </p:nvSpPr>
        <p:spPr>
          <a:xfrm>
            <a:off x="592044" y="28575"/>
            <a:ext cx="11439000" cy="9699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chemeClr val="dk1"/>
              </a:buClr>
              <a:buSzPts val="3300"/>
              <a:buFont typeface="Montserrat"/>
              <a:buNone/>
            </a:pPr>
            <a:endParaRPr sz="2400" b="1" i="0" u="none" strike="noStrike" cap="none">
              <a:solidFill>
                <a:srgbClr val="000000"/>
              </a:solidFill>
              <a:latin typeface="Montserrat"/>
              <a:ea typeface="Montserrat"/>
              <a:cs typeface="Montserrat"/>
              <a:sym typeface="Montserrat"/>
            </a:endParaRPr>
          </a:p>
        </p:txBody>
      </p:sp>
      <p:sp>
        <p:nvSpPr>
          <p:cNvPr id="135" name="Google Shape;135;p6"/>
          <p:cNvSpPr txBox="1"/>
          <p:nvPr/>
        </p:nvSpPr>
        <p:spPr>
          <a:xfrm>
            <a:off x="363400" y="2176025"/>
            <a:ext cx="11055300" cy="3441900"/>
          </a:xfrm>
          <a:prstGeom prst="rect">
            <a:avLst/>
          </a:prstGeom>
          <a:noFill/>
          <a:ln>
            <a:noFill/>
          </a:ln>
        </p:spPr>
        <p:txBody>
          <a:bodyPr spcFirstLastPara="1" wrap="square" lIns="38525" tIns="38525" rIns="38525" bIns="38525" anchor="t" anchorCtr="0">
            <a:noAutofit/>
          </a:bodyPr>
          <a:lstStyle/>
          <a:p>
            <a:pPr marL="457200" marR="0" lvl="0" indent="-323850" algn="just" rtl="0">
              <a:lnSpc>
                <a:spcPct val="170000"/>
              </a:lnSpc>
              <a:spcBef>
                <a:spcPts val="0"/>
              </a:spcBef>
              <a:spcAft>
                <a:spcPts val="0"/>
              </a:spcAft>
              <a:buClr>
                <a:schemeClr val="dk1"/>
              </a:buClr>
              <a:buSzPts val="1500"/>
              <a:buFont typeface="Arial"/>
              <a:buChar char="●"/>
            </a:pPr>
            <a:r>
              <a:rPr lang="en-US" sz="1900" b="0" i="0" u="none" strike="noStrike" cap="none">
                <a:solidFill>
                  <a:schemeClr val="dk1"/>
                </a:solidFill>
                <a:latin typeface="Arial"/>
                <a:ea typeface="Arial"/>
                <a:cs typeface="Arial"/>
                <a:sym typeface="Arial"/>
              </a:rPr>
              <a:t>Satellite Images</a:t>
            </a:r>
            <a:endParaRPr sz="1900" b="0" i="0" u="none" strike="noStrike" cap="none">
              <a:solidFill>
                <a:schemeClr val="dk1"/>
              </a:solidFill>
              <a:latin typeface="Arial"/>
              <a:ea typeface="Arial"/>
              <a:cs typeface="Arial"/>
              <a:sym typeface="Arial"/>
            </a:endParaRPr>
          </a:p>
          <a:p>
            <a:pPr marL="457200" marR="0" lvl="0" indent="-323850" algn="just" rtl="0">
              <a:lnSpc>
                <a:spcPct val="170000"/>
              </a:lnSpc>
              <a:spcBef>
                <a:spcPts val="0"/>
              </a:spcBef>
              <a:spcAft>
                <a:spcPts val="0"/>
              </a:spcAft>
              <a:buClr>
                <a:schemeClr val="dk1"/>
              </a:buClr>
              <a:buSzPts val="1500"/>
              <a:buFont typeface="Arial"/>
              <a:buChar char="●"/>
            </a:pPr>
            <a:r>
              <a:rPr lang="en-US" sz="1900" b="0" i="0" u="none" strike="noStrike" cap="none">
                <a:solidFill>
                  <a:schemeClr val="dk1"/>
                </a:solidFill>
                <a:latin typeface="Arial"/>
                <a:ea typeface="Arial"/>
                <a:cs typeface="Arial"/>
                <a:sym typeface="Arial"/>
              </a:rPr>
              <a:t>Machine Learning</a:t>
            </a:r>
            <a:endParaRPr sz="1900" b="0" i="0" u="none" strike="noStrike" cap="none">
              <a:solidFill>
                <a:schemeClr val="dk1"/>
              </a:solidFill>
              <a:latin typeface="Arial"/>
              <a:ea typeface="Arial"/>
              <a:cs typeface="Arial"/>
              <a:sym typeface="Arial"/>
            </a:endParaRPr>
          </a:p>
          <a:p>
            <a:pPr marL="457200" marR="0" lvl="0" indent="-323850" algn="just" rtl="0">
              <a:lnSpc>
                <a:spcPct val="170000"/>
              </a:lnSpc>
              <a:spcBef>
                <a:spcPts val="0"/>
              </a:spcBef>
              <a:spcAft>
                <a:spcPts val="0"/>
              </a:spcAft>
              <a:buClr>
                <a:schemeClr val="dk1"/>
              </a:buClr>
              <a:buSzPts val="1500"/>
              <a:buFont typeface="Arial"/>
              <a:buChar char="●"/>
            </a:pPr>
            <a:r>
              <a:rPr lang="en-US" sz="1900" b="0" i="0" u="none" strike="noStrike" cap="none">
                <a:solidFill>
                  <a:schemeClr val="dk1"/>
                </a:solidFill>
                <a:latin typeface="Arial"/>
                <a:ea typeface="Arial"/>
                <a:cs typeface="Arial"/>
                <a:sym typeface="Arial"/>
              </a:rPr>
              <a:t>Time Series Analysis</a:t>
            </a:r>
            <a:endParaRPr sz="1900" b="0" i="0" u="none" strike="noStrike" cap="none">
              <a:solidFill>
                <a:schemeClr val="dk1"/>
              </a:solidFill>
              <a:latin typeface="Arial"/>
              <a:ea typeface="Arial"/>
              <a:cs typeface="Arial"/>
              <a:sym typeface="Arial"/>
            </a:endParaRPr>
          </a:p>
          <a:p>
            <a:pPr marL="457200" marR="0" lvl="0" indent="-323850" algn="just" rtl="0">
              <a:lnSpc>
                <a:spcPct val="170000"/>
              </a:lnSpc>
              <a:spcBef>
                <a:spcPts val="0"/>
              </a:spcBef>
              <a:spcAft>
                <a:spcPts val="0"/>
              </a:spcAft>
              <a:buClr>
                <a:schemeClr val="dk1"/>
              </a:buClr>
              <a:buSzPts val="1500"/>
              <a:buFont typeface="Arial"/>
              <a:buChar char="●"/>
            </a:pPr>
            <a:r>
              <a:rPr lang="en-US" sz="1900" b="0" i="0" u="none" strike="noStrike" cap="none">
                <a:solidFill>
                  <a:schemeClr val="dk1"/>
                </a:solidFill>
                <a:latin typeface="Arial"/>
                <a:ea typeface="Arial"/>
                <a:cs typeface="Arial"/>
                <a:sym typeface="Arial"/>
              </a:rPr>
              <a:t>Visualization</a:t>
            </a:r>
            <a:endParaRPr sz="1900" b="0" i="0" u="none" strike="noStrike" cap="none">
              <a:solidFill>
                <a:schemeClr val="dk1"/>
              </a:solidFill>
              <a:latin typeface="Arial"/>
              <a:ea typeface="Arial"/>
              <a:cs typeface="Arial"/>
              <a:sym typeface="Arial"/>
            </a:endParaRPr>
          </a:p>
          <a:p>
            <a:pPr marL="457200" marR="0" lvl="0" indent="-323850" algn="just" rtl="0">
              <a:lnSpc>
                <a:spcPct val="170000"/>
              </a:lnSpc>
              <a:spcBef>
                <a:spcPts val="0"/>
              </a:spcBef>
              <a:spcAft>
                <a:spcPts val="0"/>
              </a:spcAft>
              <a:buClr>
                <a:schemeClr val="dk1"/>
              </a:buClr>
              <a:buSzPts val="1500"/>
              <a:buFont typeface="Arial"/>
              <a:buChar char="●"/>
            </a:pPr>
            <a:r>
              <a:rPr lang="en-US" sz="1900" b="0" i="0" u="none" strike="noStrike" cap="none">
                <a:solidFill>
                  <a:schemeClr val="dk1"/>
                </a:solidFill>
                <a:latin typeface="Arial"/>
                <a:ea typeface="Arial"/>
                <a:cs typeface="Arial"/>
                <a:sym typeface="Arial"/>
              </a:rPr>
              <a:t>Preparing Dashboard</a:t>
            </a:r>
            <a:endParaRPr sz="1900" b="0" i="0" u="none" strike="noStrike" cap="none">
              <a:solidFill>
                <a:schemeClr val="dk1"/>
              </a:solidFill>
              <a:latin typeface="Arial"/>
              <a:ea typeface="Arial"/>
              <a:cs typeface="Arial"/>
              <a:sym typeface="Arial"/>
            </a:endParaRPr>
          </a:p>
        </p:txBody>
      </p:sp>
      <p:sp>
        <p:nvSpPr>
          <p:cNvPr id="136" name="Google Shape;136;p6"/>
          <p:cNvSpPr txBox="1"/>
          <p:nvPr/>
        </p:nvSpPr>
        <p:spPr>
          <a:xfrm>
            <a:off x="469236" y="860495"/>
            <a:ext cx="3696000" cy="624300"/>
          </a:xfrm>
          <a:prstGeom prst="rect">
            <a:avLst/>
          </a:prstGeom>
          <a:noFill/>
          <a:ln>
            <a:noFill/>
          </a:ln>
        </p:spPr>
        <p:txBody>
          <a:bodyPr spcFirstLastPara="1" wrap="square" lIns="38525" tIns="38525" rIns="38525" bIns="38525" anchor="t" anchorCtr="0">
            <a:noAutofit/>
          </a:bodyPr>
          <a:lstStyle/>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The Learning Outcomes</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
        <p:cNvGrpSpPr/>
        <p:nvPr/>
      </p:nvGrpSpPr>
      <p:grpSpPr>
        <a:xfrm>
          <a:off x="0" y="0"/>
          <a:ext cx="0" cy="0"/>
          <a:chOff x="0" y="0"/>
          <a:chExt cx="0" cy="0"/>
        </a:xfrm>
      </p:grpSpPr>
      <p:sp>
        <p:nvSpPr>
          <p:cNvPr id="141" name="Google Shape;141;ge38ed0834b_1_0"/>
          <p:cNvSpPr txBox="1"/>
          <p:nvPr/>
        </p:nvSpPr>
        <p:spPr>
          <a:xfrm>
            <a:off x="592050" y="0"/>
            <a:ext cx="11523900" cy="9696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800" b="0" i="0" u="none" strike="noStrike" cap="none">
                <a:solidFill>
                  <a:srgbClr val="000000"/>
                </a:solidFill>
                <a:latin typeface="Montserrat SemiBold"/>
                <a:ea typeface="Montserrat SemiBold"/>
                <a:cs typeface="Montserrat SemiBold"/>
                <a:sym typeface="Montserrat SemiBold"/>
              </a:rPr>
              <a:t>Timeline</a:t>
            </a:r>
            <a:endParaRPr sz="2800" b="0" i="0" u="none" strike="noStrike" cap="none">
              <a:solidFill>
                <a:srgbClr val="000000"/>
              </a:solidFill>
              <a:latin typeface="Montserrat SemiBold"/>
              <a:ea typeface="Montserrat SemiBold"/>
              <a:cs typeface="Montserrat SemiBold"/>
              <a:sym typeface="Montserrat SemiBold"/>
            </a:endParaRPr>
          </a:p>
        </p:txBody>
      </p:sp>
      <p:cxnSp>
        <p:nvCxnSpPr>
          <p:cNvPr id="142" name="Google Shape;142;ge38ed0834b_1_0"/>
          <p:cNvCxnSpPr/>
          <p:nvPr/>
        </p:nvCxnSpPr>
        <p:spPr>
          <a:xfrm>
            <a:off x="716533" y="3740967"/>
            <a:ext cx="11115900" cy="40800"/>
          </a:xfrm>
          <a:prstGeom prst="straightConnector1">
            <a:avLst/>
          </a:prstGeom>
          <a:noFill/>
          <a:ln w="38100" cap="flat" cmpd="sng">
            <a:solidFill>
              <a:schemeClr val="dk2"/>
            </a:solidFill>
            <a:prstDash val="solid"/>
            <a:round/>
            <a:headEnd type="none" w="sm" len="sm"/>
            <a:tailEnd type="none" w="sm" len="sm"/>
          </a:ln>
        </p:spPr>
      </p:cxnSp>
      <p:sp>
        <p:nvSpPr>
          <p:cNvPr id="143" name="Google Shape;143;ge38ed0834b_1_0"/>
          <p:cNvSpPr/>
          <p:nvPr/>
        </p:nvSpPr>
        <p:spPr>
          <a:xfrm>
            <a:off x="1658200" y="3638633"/>
            <a:ext cx="327600" cy="286800"/>
          </a:xfrm>
          <a:prstGeom prst="ellipse">
            <a:avLst/>
          </a:prstGeom>
          <a:solidFill>
            <a:srgbClr val="1D1C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4" name="Google Shape;144;ge38ed0834b_1_0"/>
          <p:cNvSpPr/>
          <p:nvPr/>
        </p:nvSpPr>
        <p:spPr>
          <a:xfrm>
            <a:off x="4338467" y="3638633"/>
            <a:ext cx="327600" cy="286800"/>
          </a:xfrm>
          <a:prstGeom prst="ellipse">
            <a:avLst/>
          </a:prstGeom>
          <a:solidFill>
            <a:srgbClr val="1D1C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5" name="Google Shape;145;ge38ed0834b_1_0"/>
          <p:cNvSpPr/>
          <p:nvPr/>
        </p:nvSpPr>
        <p:spPr>
          <a:xfrm>
            <a:off x="6999800" y="3638633"/>
            <a:ext cx="327600" cy="286800"/>
          </a:xfrm>
          <a:prstGeom prst="ellipse">
            <a:avLst/>
          </a:prstGeom>
          <a:solidFill>
            <a:srgbClr val="1D1C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6" name="Google Shape;146;ge38ed0834b_1_0"/>
          <p:cNvSpPr/>
          <p:nvPr/>
        </p:nvSpPr>
        <p:spPr>
          <a:xfrm>
            <a:off x="9843100" y="3638633"/>
            <a:ext cx="327600" cy="286800"/>
          </a:xfrm>
          <a:prstGeom prst="ellipse">
            <a:avLst/>
          </a:prstGeom>
          <a:solidFill>
            <a:srgbClr val="1D1C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7" name="Google Shape;147;ge38ed0834b_1_0"/>
          <p:cNvSpPr txBox="1"/>
          <p:nvPr/>
        </p:nvSpPr>
        <p:spPr>
          <a:xfrm>
            <a:off x="1202400" y="3925433"/>
            <a:ext cx="1239300" cy="6267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400" b="0" i="0" u="none" strike="noStrike" cap="none">
                <a:solidFill>
                  <a:srgbClr val="000000"/>
                </a:solidFill>
                <a:latin typeface="Montserrat SemiBold"/>
                <a:ea typeface="Montserrat SemiBold"/>
                <a:cs typeface="Montserrat SemiBold"/>
                <a:sym typeface="Montserrat SemiBold"/>
              </a:rPr>
              <a:t>Week 1</a:t>
            </a:r>
            <a:endParaRPr sz="2400" b="0" i="0" u="none" strike="noStrike" cap="none">
              <a:solidFill>
                <a:srgbClr val="000000"/>
              </a:solidFill>
              <a:latin typeface="Montserrat SemiBold"/>
              <a:ea typeface="Montserrat SemiBold"/>
              <a:cs typeface="Montserrat SemiBold"/>
              <a:sym typeface="Montserrat SemiBold"/>
            </a:endParaRPr>
          </a:p>
        </p:txBody>
      </p:sp>
      <p:sp>
        <p:nvSpPr>
          <p:cNvPr id="148" name="Google Shape;148;ge38ed0834b_1_0"/>
          <p:cNvSpPr txBox="1"/>
          <p:nvPr/>
        </p:nvSpPr>
        <p:spPr>
          <a:xfrm>
            <a:off x="3744633" y="3925433"/>
            <a:ext cx="1239300" cy="6267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400" b="0" i="0" u="none" strike="noStrike" cap="none">
                <a:solidFill>
                  <a:srgbClr val="000000"/>
                </a:solidFill>
                <a:latin typeface="Montserrat SemiBold"/>
                <a:ea typeface="Montserrat SemiBold"/>
                <a:cs typeface="Montserrat SemiBold"/>
                <a:sym typeface="Montserrat SemiBold"/>
              </a:rPr>
              <a:t>Week 2</a:t>
            </a:r>
            <a:endParaRPr sz="2400" b="0" i="0" u="none" strike="noStrike" cap="none">
              <a:solidFill>
                <a:srgbClr val="000000"/>
              </a:solidFill>
              <a:latin typeface="Montserrat SemiBold"/>
              <a:ea typeface="Montserrat SemiBold"/>
              <a:cs typeface="Montserrat SemiBold"/>
              <a:sym typeface="Montserrat SemiBold"/>
            </a:endParaRPr>
          </a:p>
        </p:txBody>
      </p:sp>
      <p:sp>
        <p:nvSpPr>
          <p:cNvPr id="149" name="Google Shape;149;ge38ed0834b_1_0"/>
          <p:cNvSpPr txBox="1"/>
          <p:nvPr/>
        </p:nvSpPr>
        <p:spPr>
          <a:xfrm>
            <a:off x="6544000" y="3945133"/>
            <a:ext cx="1239300" cy="6267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400" b="0" i="0" u="none" strike="noStrike" cap="none">
                <a:solidFill>
                  <a:srgbClr val="000000"/>
                </a:solidFill>
                <a:latin typeface="Montserrat SemiBold"/>
                <a:ea typeface="Montserrat SemiBold"/>
                <a:cs typeface="Montserrat SemiBold"/>
                <a:sym typeface="Montserrat SemiBold"/>
              </a:rPr>
              <a:t>Week 3</a:t>
            </a:r>
            <a:endParaRPr sz="2400" b="0" i="0" u="none" strike="noStrike" cap="none">
              <a:solidFill>
                <a:srgbClr val="000000"/>
              </a:solidFill>
              <a:latin typeface="Montserrat SemiBold"/>
              <a:ea typeface="Montserrat SemiBold"/>
              <a:cs typeface="Montserrat SemiBold"/>
              <a:sym typeface="Montserrat SemiBold"/>
            </a:endParaRPr>
          </a:p>
        </p:txBody>
      </p:sp>
      <p:sp>
        <p:nvSpPr>
          <p:cNvPr id="150" name="Google Shape;150;ge38ed0834b_1_0"/>
          <p:cNvSpPr txBox="1"/>
          <p:nvPr/>
        </p:nvSpPr>
        <p:spPr>
          <a:xfrm>
            <a:off x="9343367" y="3945133"/>
            <a:ext cx="1424700" cy="6267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400" b="0" i="0" u="none" strike="noStrike" cap="none">
                <a:solidFill>
                  <a:srgbClr val="000000"/>
                </a:solidFill>
                <a:latin typeface="Montserrat SemiBold"/>
                <a:ea typeface="Montserrat SemiBold"/>
                <a:cs typeface="Montserrat SemiBold"/>
                <a:sym typeface="Montserrat SemiBold"/>
              </a:rPr>
              <a:t>Week 4</a:t>
            </a:r>
            <a:endParaRPr sz="2400" b="0" i="0" u="none" strike="noStrike" cap="none">
              <a:solidFill>
                <a:srgbClr val="000000"/>
              </a:solidFill>
              <a:latin typeface="Montserrat SemiBold"/>
              <a:ea typeface="Montserrat SemiBold"/>
              <a:cs typeface="Montserrat SemiBold"/>
              <a:sym typeface="Montserrat SemiBold"/>
            </a:endParaRPr>
          </a:p>
        </p:txBody>
      </p:sp>
      <p:sp>
        <p:nvSpPr>
          <p:cNvPr id="151" name="Google Shape;151;ge38ed0834b_1_0"/>
          <p:cNvSpPr txBox="1"/>
          <p:nvPr/>
        </p:nvSpPr>
        <p:spPr>
          <a:xfrm>
            <a:off x="194004" y="2285885"/>
            <a:ext cx="5786400" cy="1083300"/>
          </a:xfrm>
          <a:prstGeom prst="rect">
            <a:avLst/>
          </a:prstGeom>
          <a:noFill/>
          <a:ln>
            <a:noFill/>
          </a:ln>
        </p:spPr>
        <p:txBody>
          <a:bodyPr spcFirstLastPara="1" wrap="square" lIns="121900" tIns="121900" rIns="121900" bIns="121900" anchor="t" anchorCtr="0">
            <a:spAutoFit/>
          </a:bodyPr>
          <a:lstStyle/>
          <a:p>
            <a:pPr marL="609600" marR="0" lvl="0" indent="-400050" algn="l"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highlight>
                  <a:srgbClr val="FFFFFF"/>
                </a:highlight>
                <a:latin typeface="Arial"/>
                <a:ea typeface="Arial"/>
                <a:cs typeface="Arial"/>
                <a:sym typeface="Arial"/>
              </a:rPr>
              <a:t>Parameters identification of Water quality</a:t>
            </a:r>
            <a:endParaRPr sz="1500" b="1" i="0" u="none" strike="noStrike" cap="none">
              <a:solidFill>
                <a:srgbClr val="002060"/>
              </a:solidFill>
              <a:highlight>
                <a:srgbClr val="FFFFFF"/>
              </a:highlight>
              <a:latin typeface="Arial"/>
              <a:ea typeface="Arial"/>
              <a:cs typeface="Arial"/>
              <a:sym typeface="Arial"/>
            </a:endParaRPr>
          </a:p>
          <a:p>
            <a:pPr marL="609600" marR="0" lvl="0" indent="-400050" algn="l"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highlight>
                  <a:srgbClr val="FFFFFF"/>
                </a:highlight>
                <a:latin typeface="Arial"/>
                <a:ea typeface="Arial"/>
                <a:cs typeface="Arial"/>
                <a:sym typeface="Arial"/>
              </a:rPr>
              <a:t>Standard Water quality Parameters Literature Review</a:t>
            </a:r>
            <a:endParaRPr sz="1500" b="1" i="0" u="none" strike="noStrike" cap="none">
              <a:solidFill>
                <a:srgbClr val="002060"/>
              </a:solidFill>
              <a:highlight>
                <a:srgbClr val="FFFFFF"/>
              </a:highlight>
              <a:latin typeface="Arial"/>
              <a:ea typeface="Arial"/>
              <a:cs typeface="Arial"/>
              <a:sym typeface="Arial"/>
            </a:endParaRPr>
          </a:p>
          <a:p>
            <a:pPr marL="609600" marR="0" lvl="0" indent="-400050" algn="l"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highlight>
                  <a:srgbClr val="FFFFFF"/>
                </a:highlight>
                <a:latin typeface="Arial"/>
                <a:ea typeface="Arial"/>
                <a:cs typeface="Arial"/>
                <a:sym typeface="Arial"/>
              </a:rPr>
              <a:t>Satellite Images Availability</a:t>
            </a:r>
            <a:endParaRPr sz="1500" b="1" i="0" u="none" strike="noStrike" cap="none">
              <a:solidFill>
                <a:srgbClr val="002060"/>
              </a:solidFill>
              <a:highlight>
                <a:srgbClr val="FFFFFF"/>
              </a:highlight>
              <a:latin typeface="Arial"/>
              <a:ea typeface="Arial"/>
              <a:cs typeface="Arial"/>
              <a:sym typeface="Arial"/>
            </a:endParaRPr>
          </a:p>
        </p:txBody>
      </p:sp>
      <p:sp>
        <p:nvSpPr>
          <p:cNvPr id="152" name="Google Shape;152;ge38ed0834b_1_0"/>
          <p:cNvSpPr txBox="1"/>
          <p:nvPr/>
        </p:nvSpPr>
        <p:spPr>
          <a:xfrm>
            <a:off x="3286950" y="4591525"/>
            <a:ext cx="5618100" cy="1083300"/>
          </a:xfrm>
          <a:prstGeom prst="rect">
            <a:avLst/>
          </a:prstGeom>
          <a:noFill/>
          <a:ln>
            <a:noFill/>
          </a:ln>
        </p:spPr>
        <p:txBody>
          <a:bodyPr spcFirstLastPara="1" wrap="square" lIns="121900" tIns="121900" rIns="121900" bIns="121900" anchor="t" anchorCtr="0">
            <a:spAutoFit/>
          </a:bodyPr>
          <a:lstStyle/>
          <a:p>
            <a:pPr marL="457200" marR="0" lvl="0" indent="-323850" algn="ctr"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latin typeface="Arial"/>
                <a:ea typeface="Arial"/>
                <a:cs typeface="Arial"/>
                <a:sym typeface="Arial"/>
              </a:rPr>
              <a:t>Satellite Image Analysis</a:t>
            </a:r>
            <a:endParaRPr sz="1500" b="1" i="0" u="none" strike="noStrike" cap="none">
              <a:solidFill>
                <a:srgbClr val="002060"/>
              </a:solidFill>
              <a:latin typeface="Arial"/>
              <a:ea typeface="Arial"/>
              <a:cs typeface="Arial"/>
              <a:sym typeface="Arial"/>
            </a:endParaRPr>
          </a:p>
          <a:p>
            <a:pPr marL="457200" marR="0" lvl="0" indent="-323850" algn="ctr"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latin typeface="Arial"/>
                <a:ea typeface="Arial"/>
                <a:cs typeface="Arial"/>
                <a:sym typeface="Arial"/>
              </a:rPr>
              <a:t>Water Quality Index and Parameters identification </a:t>
            </a:r>
            <a:endParaRPr sz="1500" b="1" i="0" u="none" strike="noStrike" cap="none">
              <a:solidFill>
                <a:srgbClr val="002060"/>
              </a:solidFill>
              <a:latin typeface="Arial"/>
              <a:ea typeface="Arial"/>
              <a:cs typeface="Arial"/>
              <a:sym typeface="Arial"/>
            </a:endParaRPr>
          </a:p>
          <a:p>
            <a:pPr marL="457200" marR="0" lvl="0" indent="-323850" algn="ctr"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latin typeface="Arial"/>
                <a:ea typeface="Arial"/>
                <a:cs typeface="Arial"/>
                <a:sym typeface="Arial"/>
              </a:rPr>
              <a:t>Machine Learning Model</a:t>
            </a:r>
            <a:endParaRPr sz="1500" b="1" i="0" u="none" strike="noStrike" cap="none">
              <a:solidFill>
                <a:srgbClr val="002060"/>
              </a:solidFill>
              <a:latin typeface="Arial"/>
              <a:ea typeface="Arial"/>
              <a:cs typeface="Arial"/>
              <a:sym typeface="Arial"/>
            </a:endParaRPr>
          </a:p>
        </p:txBody>
      </p:sp>
      <p:sp>
        <p:nvSpPr>
          <p:cNvPr id="153" name="Google Shape;153;ge38ed0834b_1_0"/>
          <p:cNvSpPr txBox="1"/>
          <p:nvPr/>
        </p:nvSpPr>
        <p:spPr>
          <a:xfrm>
            <a:off x="6204750" y="2151438"/>
            <a:ext cx="5911200" cy="1083300"/>
          </a:xfrm>
          <a:prstGeom prst="rect">
            <a:avLst/>
          </a:prstGeom>
          <a:noFill/>
          <a:ln>
            <a:noFill/>
          </a:ln>
        </p:spPr>
        <p:txBody>
          <a:bodyPr spcFirstLastPara="1" wrap="square" lIns="121900" tIns="121900" rIns="121900" bIns="121900" anchor="t" anchorCtr="0">
            <a:spAutoFit/>
          </a:bodyPr>
          <a:lstStyle/>
          <a:p>
            <a:pPr marL="609600" marR="0" lvl="0" indent="-400050" algn="l"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highlight>
                  <a:srgbClr val="FFFFFF"/>
                </a:highlight>
                <a:latin typeface="Arial"/>
                <a:ea typeface="Arial"/>
                <a:cs typeface="Arial"/>
                <a:sym typeface="Arial"/>
              </a:rPr>
              <a:t>Time Series Analysis of Water Quality Parameters </a:t>
            </a:r>
            <a:endParaRPr sz="1500" b="1" i="0" u="none" strike="noStrike" cap="none">
              <a:solidFill>
                <a:srgbClr val="002060"/>
              </a:solidFill>
              <a:highlight>
                <a:srgbClr val="FFFFFF"/>
              </a:highlight>
              <a:latin typeface="Arial"/>
              <a:ea typeface="Arial"/>
              <a:cs typeface="Arial"/>
              <a:sym typeface="Arial"/>
            </a:endParaRPr>
          </a:p>
          <a:p>
            <a:pPr marL="609600" marR="0" lvl="0" indent="-400050" algn="l"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highlight>
                  <a:srgbClr val="FFFFFF"/>
                </a:highlight>
                <a:latin typeface="Arial"/>
                <a:ea typeface="Arial"/>
                <a:cs typeface="Arial"/>
                <a:sym typeface="Arial"/>
              </a:rPr>
              <a:t>Dashboard GUI Preparation</a:t>
            </a:r>
            <a:endParaRPr sz="1500" b="1" i="0" u="none" strike="noStrike" cap="none">
              <a:solidFill>
                <a:srgbClr val="002060"/>
              </a:solidFill>
              <a:highlight>
                <a:srgbClr val="FFFFFF"/>
              </a:highlight>
              <a:latin typeface="Arial"/>
              <a:ea typeface="Arial"/>
              <a:cs typeface="Arial"/>
              <a:sym typeface="Arial"/>
            </a:endParaRPr>
          </a:p>
          <a:p>
            <a:pPr marL="609600" marR="0" lvl="0" indent="-400050" algn="l" rtl="0">
              <a:lnSpc>
                <a:spcPct val="120000"/>
              </a:lnSpc>
              <a:spcBef>
                <a:spcPts val="0"/>
              </a:spcBef>
              <a:spcAft>
                <a:spcPts val="0"/>
              </a:spcAft>
              <a:buClr>
                <a:srgbClr val="002060"/>
              </a:buClr>
              <a:buSzPts val="1500"/>
              <a:buFont typeface="Arial"/>
              <a:buChar char="●"/>
            </a:pPr>
            <a:r>
              <a:rPr lang="en-US" sz="1500" b="1" i="0" u="none" strike="noStrike" cap="none">
                <a:solidFill>
                  <a:srgbClr val="002060"/>
                </a:solidFill>
                <a:highlight>
                  <a:srgbClr val="FFFFFF"/>
                </a:highlight>
                <a:latin typeface="Arial"/>
                <a:ea typeface="Arial"/>
                <a:cs typeface="Arial"/>
                <a:sym typeface="Arial"/>
              </a:rPr>
              <a:t>Dashboard Integration and Hosting on web</a:t>
            </a:r>
            <a:endParaRPr sz="1500" b="1" i="0" u="none" strike="noStrike" cap="none">
              <a:solidFill>
                <a:srgbClr val="002060"/>
              </a:solidFill>
              <a:highlight>
                <a:srgbClr val="FFFFFF"/>
              </a:highlight>
              <a:latin typeface="Arial"/>
              <a:ea typeface="Arial"/>
              <a:cs typeface="Arial"/>
              <a:sym typeface="Arial"/>
            </a:endParaRPr>
          </a:p>
        </p:txBody>
      </p:sp>
      <p:sp>
        <p:nvSpPr>
          <p:cNvPr id="154" name="Google Shape;154;ge38ed0834b_1_0"/>
          <p:cNvSpPr txBox="1"/>
          <p:nvPr/>
        </p:nvSpPr>
        <p:spPr>
          <a:xfrm>
            <a:off x="8577604" y="296671"/>
            <a:ext cx="3443700" cy="10158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2C39B1"/>
                </a:solidFill>
                <a:latin typeface="Montserrat"/>
                <a:ea typeface="Montserrat"/>
                <a:cs typeface="Montserrat"/>
                <a:sym typeface="Montserrat"/>
              </a:rPr>
              <a:t>Duration</a:t>
            </a:r>
            <a:endParaRPr sz="2500" b="1" i="0" u="none" strike="noStrike" cap="none">
              <a:solidFill>
                <a:srgbClr val="2C39B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Montserrat"/>
                <a:ea typeface="Montserrat"/>
                <a:cs typeface="Montserrat"/>
                <a:sym typeface="Montserrat"/>
              </a:rPr>
              <a:t>4 weeks</a:t>
            </a:r>
            <a:endParaRPr sz="2500" b="0" i="0" u="none" strike="noStrike" cap="none">
              <a:solidFill>
                <a:schemeClr val="dk1"/>
              </a:solidFill>
              <a:latin typeface="Montserrat"/>
              <a:ea typeface="Montserrat"/>
              <a:cs typeface="Montserrat"/>
              <a:sym typeface="Montserrat"/>
            </a:endParaRPr>
          </a:p>
        </p:txBody>
      </p:sp>
      <p:pic>
        <p:nvPicPr>
          <p:cNvPr id="155" name="Google Shape;155;ge38ed0834b_1_0"/>
          <p:cNvPicPr preferRelativeResize="0"/>
          <p:nvPr/>
        </p:nvPicPr>
        <p:blipFill rotWithShape="1">
          <a:blip r:embed="rId3">
            <a:alphaModFix/>
          </a:blip>
          <a:srcRect/>
          <a:stretch/>
        </p:blipFill>
        <p:spPr>
          <a:xfrm>
            <a:off x="7689240" y="568325"/>
            <a:ext cx="602708" cy="615600"/>
          </a:xfrm>
          <a:prstGeom prst="rect">
            <a:avLst/>
          </a:prstGeom>
          <a:noFill/>
          <a:ln>
            <a:noFill/>
          </a:ln>
        </p:spPr>
      </p:pic>
      <p:sp>
        <p:nvSpPr>
          <p:cNvPr id="156" name="Google Shape;156;ge38ed0834b_1_0"/>
          <p:cNvSpPr/>
          <p:nvPr/>
        </p:nvSpPr>
        <p:spPr>
          <a:xfrm>
            <a:off x="11693700" y="3638633"/>
            <a:ext cx="327600" cy="286800"/>
          </a:xfrm>
          <a:prstGeom prst="ellipse">
            <a:avLst/>
          </a:prstGeom>
          <a:solidFill>
            <a:srgbClr val="1D1C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7" name="Google Shape;157;ge38ed0834b_1_0"/>
          <p:cNvSpPr txBox="1"/>
          <p:nvPr/>
        </p:nvSpPr>
        <p:spPr>
          <a:xfrm>
            <a:off x="11029167" y="4021833"/>
            <a:ext cx="1424700" cy="6267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400" b="0" i="0" u="none" strike="noStrike" cap="none">
                <a:solidFill>
                  <a:srgbClr val="000000"/>
                </a:solidFill>
                <a:latin typeface="Montserrat SemiBold"/>
                <a:ea typeface="Montserrat SemiBold"/>
                <a:cs typeface="Montserrat SemiBold"/>
                <a:sym typeface="Montserrat SemiBold"/>
              </a:rPr>
              <a:t>Future Work </a:t>
            </a:r>
            <a:endParaRPr sz="2400" b="0" i="0" u="none" strike="noStrike" cap="none">
              <a:solidFill>
                <a:srgbClr val="000000"/>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ge38ed0834b_1_73"/>
          <p:cNvSpPr txBox="1"/>
          <p:nvPr/>
        </p:nvSpPr>
        <p:spPr>
          <a:xfrm>
            <a:off x="885825" y="2195950"/>
            <a:ext cx="10615500" cy="1606800"/>
          </a:xfrm>
          <a:prstGeom prst="rect">
            <a:avLst/>
          </a:prstGeom>
          <a:noFill/>
          <a:ln>
            <a:noFill/>
          </a:ln>
        </p:spPr>
        <p:txBody>
          <a:bodyPr spcFirstLastPara="1" wrap="square" lIns="121900" tIns="121900" rIns="121900" bIns="121900" anchor="t" anchorCtr="0">
            <a:spAutoFit/>
          </a:bodyPr>
          <a:lstStyle/>
          <a:p>
            <a:pPr marL="457200" marR="0" lvl="0" indent="-393700" algn="just" rtl="0">
              <a:lnSpc>
                <a:spcPct val="120000"/>
              </a:lnSpc>
              <a:spcBef>
                <a:spcPts val="0"/>
              </a:spcBef>
              <a:spcAft>
                <a:spcPts val="0"/>
              </a:spcAft>
              <a:buClr>
                <a:srgbClr val="002060"/>
              </a:buClr>
              <a:buSzPts val="2600"/>
              <a:buFont typeface="Arial"/>
              <a:buAutoNum type="arabicPeriod"/>
            </a:pPr>
            <a:r>
              <a:rPr lang="en-US" sz="2600" b="1" i="0" u="none" strike="noStrike" cap="none">
                <a:solidFill>
                  <a:srgbClr val="002060"/>
                </a:solidFill>
                <a:highlight>
                  <a:schemeClr val="lt1"/>
                </a:highlight>
                <a:latin typeface="Arial"/>
                <a:ea typeface="Arial"/>
                <a:cs typeface="Arial"/>
                <a:sym typeface="Arial"/>
              </a:rPr>
              <a:t>Parameters identification of Water quality</a:t>
            </a:r>
            <a:endParaRPr sz="2600" b="1" i="0" u="none" strike="noStrike" cap="none">
              <a:solidFill>
                <a:srgbClr val="002060"/>
              </a:solidFill>
              <a:highlight>
                <a:schemeClr val="lt1"/>
              </a:highlight>
              <a:latin typeface="Arial"/>
              <a:ea typeface="Arial"/>
              <a:cs typeface="Arial"/>
              <a:sym typeface="Arial"/>
            </a:endParaRPr>
          </a:p>
          <a:p>
            <a:pPr marL="457200" marR="0" lvl="0" indent="-393700" algn="just" rtl="0">
              <a:lnSpc>
                <a:spcPct val="120000"/>
              </a:lnSpc>
              <a:spcBef>
                <a:spcPts val="0"/>
              </a:spcBef>
              <a:spcAft>
                <a:spcPts val="0"/>
              </a:spcAft>
              <a:buClr>
                <a:srgbClr val="002060"/>
              </a:buClr>
              <a:buSzPts val="2600"/>
              <a:buFont typeface="Arial"/>
              <a:buAutoNum type="arabicPeriod"/>
            </a:pPr>
            <a:r>
              <a:rPr lang="en-US" sz="2600" b="1" i="0" u="none" strike="noStrike" cap="none">
                <a:solidFill>
                  <a:srgbClr val="002060"/>
                </a:solidFill>
                <a:highlight>
                  <a:schemeClr val="lt1"/>
                </a:highlight>
                <a:latin typeface="Arial"/>
                <a:ea typeface="Arial"/>
                <a:cs typeface="Arial"/>
                <a:sym typeface="Arial"/>
              </a:rPr>
              <a:t>Standard Water quality Parameters Literature Review</a:t>
            </a:r>
            <a:endParaRPr sz="2600" b="1" i="0" u="none" strike="noStrike" cap="none">
              <a:solidFill>
                <a:srgbClr val="002060"/>
              </a:solidFill>
              <a:highlight>
                <a:schemeClr val="lt1"/>
              </a:highlight>
              <a:latin typeface="Arial"/>
              <a:ea typeface="Arial"/>
              <a:cs typeface="Arial"/>
              <a:sym typeface="Arial"/>
            </a:endParaRPr>
          </a:p>
          <a:p>
            <a:pPr marL="457200" marR="0" lvl="0" indent="-393700" algn="just" rtl="0">
              <a:lnSpc>
                <a:spcPct val="120000"/>
              </a:lnSpc>
              <a:spcBef>
                <a:spcPts val="0"/>
              </a:spcBef>
              <a:spcAft>
                <a:spcPts val="0"/>
              </a:spcAft>
              <a:buClr>
                <a:srgbClr val="002060"/>
              </a:buClr>
              <a:buSzPts val="2600"/>
              <a:buFont typeface="Arial"/>
              <a:buAutoNum type="arabicPeriod"/>
            </a:pPr>
            <a:r>
              <a:rPr lang="en-US" sz="2600" b="1" i="0" u="none" strike="noStrike" cap="none">
                <a:solidFill>
                  <a:srgbClr val="002060"/>
                </a:solidFill>
                <a:highlight>
                  <a:schemeClr val="lt1"/>
                </a:highlight>
                <a:latin typeface="Arial"/>
                <a:ea typeface="Arial"/>
                <a:cs typeface="Arial"/>
                <a:sym typeface="Arial"/>
              </a:rPr>
              <a:t>Satellite Images Availability</a:t>
            </a:r>
            <a:endParaRPr sz="3100" b="1" i="0" u="none" strike="noStrike" cap="none">
              <a:solidFill>
                <a:srgbClr val="2C39B1"/>
              </a:solidFill>
              <a:latin typeface="Montserrat"/>
              <a:ea typeface="Montserrat"/>
              <a:cs typeface="Montserrat"/>
              <a:sym typeface="Montserrat"/>
            </a:endParaRPr>
          </a:p>
        </p:txBody>
      </p:sp>
      <p:sp>
        <p:nvSpPr>
          <p:cNvPr id="163" name="Google Shape;163;ge38ed0834b_1_73"/>
          <p:cNvSpPr txBox="1"/>
          <p:nvPr/>
        </p:nvSpPr>
        <p:spPr>
          <a:xfrm>
            <a:off x="577744" y="179167"/>
            <a:ext cx="12192000" cy="9696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800" b="0" i="0" u="none" strike="noStrike" cap="none">
                <a:solidFill>
                  <a:srgbClr val="000000"/>
                </a:solidFill>
                <a:latin typeface="Montserrat SemiBold"/>
                <a:ea typeface="Montserrat SemiBold"/>
                <a:cs typeface="Montserrat SemiBold"/>
                <a:sym typeface="Montserrat SemiBold"/>
              </a:rPr>
              <a:t>Week 1 </a:t>
            </a:r>
            <a:endParaRPr sz="2800" b="0" i="0" u="none" strike="noStrike" cap="none">
              <a:solidFill>
                <a:srgbClr val="000000"/>
              </a:solidFill>
              <a:latin typeface="Montserrat SemiBold"/>
              <a:ea typeface="Montserrat SemiBold"/>
              <a:cs typeface="Montserrat SemiBold"/>
              <a:sym typeface="Montserrat SemiBold"/>
            </a:endParaRPr>
          </a:p>
        </p:txBody>
      </p:sp>
      <p:pic>
        <p:nvPicPr>
          <p:cNvPr id="164" name="Google Shape;164;ge38ed0834b_1_73"/>
          <p:cNvPicPr preferRelativeResize="0"/>
          <p:nvPr/>
        </p:nvPicPr>
        <p:blipFill rotWithShape="1">
          <a:blip r:embed="rId3">
            <a:alphaModFix/>
          </a:blip>
          <a:srcRect/>
          <a:stretch/>
        </p:blipFill>
        <p:spPr>
          <a:xfrm>
            <a:off x="6915175" y="3431275"/>
            <a:ext cx="4343400" cy="270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
        <p:cNvGrpSpPr/>
        <p:nvPr/>
      </p:nvGrpSpPr>
      <p:grpSpPr>
        <a:xfrm>
          <a:off x="0" y="0"/>
          <a:ext cx="0" cy="0"/>
          <a:chOff x="0" y="0"/>
          <a:chExt cx="0" cy="0"/>
        </a:xfrm>
      </p:grpSpPr>
      <p:sp>
        <p:nvSpPr>
          <p:cNvPr id="169" name="Google Shape;169;ge38ed0834b_1_87"/>
          <p:cNvSpPr txBox="1"/>
          <p:nvPr/>
        </p:nvSpPr>
        <p:spPr>
          <a:xfrm>
            <a:off x="487950" y="2305425"/>
            <a:ext cx="11216100" cy="1659300"/>
          </a:xfrm>
          <a:prstGeom prst="rect">
            <a:avLst/>
          </a:prstGeom>
          <a:noFill/>
          <a:ln>
            <a:noFill/>
          </a:ln>
        </p:spPr>
        <p:txBody>
          <a:bodyPr spcFirstLastPara="1" wrap="square" lIns="121900" tIns="121900" rIns="121900" bIns="121900" anchor="t" anchorCtr="0">
            <a:spAutoFit/>
          </a:bodyPr>
          <a:lstStyle/>
          <a:p>
            <a:pPr marL="457200" marR="0" lvl="0" indent="-400050" algn="l" rtl="0">
              <a:lnSpc>
                <a:spcPct val="120000"/>
              </a:lnSpc>
              <a:spcBef>
                <a:spcPts val="0"/>
              </a:spcBef>
              <a:spcAft>
                <a:spcPts val="0"/>
              </a:spcAft>
              <a:buClr>
                <a:srgbClr val="002060"/>
              </a:buClr>
              <a:buSzPts val="2700"/>
              <a:buFont typeface="Arial"/>
              <a:buChar char="●"/>
            </a:pPr>
            <a:r>
              <a:rPr lang="en-US" sz="2700" b="1" i="0" u="none" strike="noStrike" cap="none">
                <a:solidFill>
                  <a:srgbClr val="002060"/>
                </a:solidFill>
                <a:latin typeface="Arial"/>
                <a:ea typeface="Arial"/>
                <a:cs typeface="Arial"/>
                <a:sym typeface="Arial"/>
              </a:rPr>
              <a:t>Satellite Image Analysis</a:t>
            </a:r>
            <a:endParaRPr sz="2700" b="1" i="0" u="none" strike="noStrike" cap="none">
              <a:solidFill>
                <a:srgbClr val="002060"/>
              </a:solidFill>
              <a:latin typeface="Arial"/>
              <a:ea typeface="Arial"/>
              <a:cs typeface="Arial"/>
              <a:sym typeface="Arial"/>
            </a:endParaRPr>
          </a:p>
          <a:p>
            <a:pPr marL="457200" marR="0" lvl="0" indent="-400050" algn="l" rtl="0">
              <a:lnSpc>
                <a:spcPct val="120000"/>
              </a:lnSpc>
              <a:spcBef>
                <a:spcPts val="0"/>
              </a:spcBef>
              <a:spcAft>
                <a:spcPts val="0"/>
              </a:spcAft>
              <a:buClr>
                <a:srgbClr val="002060"/>
              </a:buClr>
              <a:buSzPts val="2700"/>
              <a:buFont typeface="Arial"/>
              <a:buChar char="●"/>
            </a:pPr>
            <a:r>
              <a:rPr lang="en-US" sz="2700" b="1" i="0" u="none" strike="noStrike" cap="none">
                <a:solidFill>
                  <a:srgbClr val="002060"/>
                </a:solidFill>
                <a:latin typeface="Arial"/>
                <a:ea typeface="Arial"/>
                <a:cs typeface="Arial"/>
                <a:sym typeface="Arial"/>
              </a:rPr>
              <a:t>Water Quality Index and Parameters identification </a:t>
            </a:r>
            <a:endParaRPr sz="2700" b="1" i="0" u="none" strike="noStrike" cap="none">
              <a:solidFill>
                <a:srgbClr val="002060"/>
              </a:solidFill>
              <a:latin typeface="Arial"/>
              <a:ea typeface="Arial"/>
              <a:cs typeface="Arial"/>
              <a:sym typeface="Arial"/>
            </a:endParaRPr>
          </a:p>
          <a:p>
            <a:pPr marL="457200" marR="0" lvl="0" indent="-400050" algn="l" rtl="0">
              <a:lnSpc>
                <a:spcPct val="120000"/>
              </a:lnSpc>
              <a:spcBef>
                <a:spcPts val="0"/>
              </a:spcBef>
              <a:spcAft>
                <a:spcPts val="0"/>
              </a:spcAft>
              <a:buClr>
                <a:srgbClr val="002060"/>
              </a:buClr>
              <a:buSzPts val="2700"/>
              <a:buFont typeface="Arial"/>
              <a:buChar char="●"/>
            </a:pPr>
            <a:r>
              <a:rPr lang="en-US" sz="2700" b="1" i="0" u="none" strike="noStrike" cap="none">
                <a:solidFill>
                  <a:srgbClr val="002060"/>
                </a:solidFill>
                <a:latin typeface="Arial"/>
                <a:ea typeface="Arial"/>
                <a:cs typeface="Arial"/>
                <a:sym typeface="Arial"/>
              </a:rPr>
              <a:t>Machine Learning Model</a:t>
            </a:r>
            <a:endParaRPr sz="3900" b="1" i="0" u="none" strike="noStrike" cap="none">
              <a:solidFill>
                <a:srgbClr val="2C39B1"/>
              </a:solidFill>
              <a:latin typeface="Montserrat"/>
              <a:ea typeface="Montserrat"/>
              <a:cs typeface="Montserrat"/>
              <a:sym typeface="Montserrat"/>
            </a:endParaRPr>
          </a:p>
        </p:txBody>
      </p:sp>
      <p:sp>
        <p:nvSpPr>
          <p:cNvPr id="170" name="Google Shape;170;ge38ed0834b_1_87"/>
          <p:cNvSpPr txBox="1"/>
          <p:nvPr/>
        </p:nvSpPr>
        <p:spPr>
          <a:xfrm>
            <a:off x="592044" y="0"/>
            <a:ext cx="12192000" cy="9696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800" b="0" i="0" u="none" strike="noStrike" cap="none">
                <a:solidFill>
                  <a:srgbClr val="000000"/>
                </a:solidFill>
                <a:latin typeface="Montserrat SemiBold"/>
                <a:ea typeface="Montserrat SemiBold"/>
                <a:cs typeface="Montserrat SemiBold"/>
                <a:sym typeface="Montserrat SemiBold"/>
              </a:rPr>
              <a:t>Week 2 - 3 </a:t>
            </a:r>
            <a:endParaRPr sz="2800" b="0" i="0" u="none" strike="noStrike" cap="none">
              <a:solidFill>
                <a:srgbClr val="000000"/>
              </a:solidFill>
              <a:latin typeface="Montserrat SemiBold"/>
              <a:ea typeface="Montserrat SemiBold"/>
              <a:cs typeface="Montserrat SemiBold"/>
              <a:sym typeface="Montserrat SemiBold"/>
            </a:endParaRPr>
          </a:p>
        </p:txBody>
      </p:sp>
      <p:pic>
        <p:nvPicPr>
          <p:cNvPr id="171" name="Google Shape;171;ge38ed0834b_1_87"/>
          <p:cNvPicPr preferRelativeResize="0"/>
          <p:nvPr/>
        </p:nvPicPr>
        <p:blipFill rotWithShape="1">
          <a:blip r:embed="rId3">
            <a:alphaModFix/>
          </a:blip>
          <a:srcRect/>
          <a:stretch/>
        </p:blipFill>
        <p:spPr>
          <a:xfrm>
            <a:off x="7724775" y="3559900"/>
            <a:ext cx="3773288" cy="258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
        <p:cNvGrpSpPr/>
        <p:nvPr/>
      </p:nvGrpSpPr>
      <p:grpSpPr>
        <a:xfrm>
          <a:off x="0" y="0"/>
          <a:ext cx="0" cy="0"/>
          <a:chOff x="0" y="0"/>
          <a:chExt cx="0" cy="0"/>
        </a:xfrm>
      </p:grpSpPr>
      <p:sp>
        <p:nvSpPr>
          <p:cNvPr id="176" name="Google Shape;176;ge38ed0834b_1_100"/>
          <p:cNvSpPr txBox="1"/>
          <p:nvPr/>
        </p:nvSpPr>
        <p:spPr>
          <a:xfrm>
            <a:off x="592033" y="2068500"/>
            <a:ext cx="5504100" cy="4770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Montserrat"/>
              <a:ea typeface="Montserrat"/>
              <a:cs typeface="Montserrat"/>
              <a:sym typeface="Montserrat"/>
            </a:endParaRPr>
          </a:p>
        </p:txBody>
      </p:sp>
      <p:sp>
        <p:nvSpPr>
          <p:cNvPr id="177" name="Google Shape;177;ge38ed0834b_1_100"/>
          <p:cNvSpPr txBox="1"/>
          <p:nvPr/>
        </p:nvSpPr>
        <p:spPr>
          <a:xfrm>
            <a:off x="592044" y="0"/>
            <a:ext cx="12192000" cy="969600"/>
          </a:xfrm>
          <a:prstGeom prst="rect">
            <a:avLst/>
          </a:prstGeom>
          <a:noFill/>
          <a:ln>
            <a:noFill/>
          </a:ln>
        </p:spPr>
        <p:txBody>
          <a:bodyPr spcFirstLastPara="1" wrap="square" lIns="23000" tIns="23000" rIns="23000" bIns="23000" anchor="ctr"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2800" b="0" i="0" u="none" strike="noStrike" cap="none">
                <a:solidFill>
                  <a:srgbClr val="000000"/>
                </a:solidFill>
                <a:latin typeface="Montserrat SemiBold"/>
                <a:ea typeface="Montserrat SemiBold"/>
                <a:cs typeface="Montserrat SemiBold"/>
                <a:sym typeface="Montserrat SemiBold"/>
              </a:rPr>
              <a:t>Week 3 - 4 </a:t>
            </a:r>
            <a:endParaRPr sz="2800" b="0" i="0" u="none" strike="noStrike" cap="none">
              <a:solidFill>
                <a:srgbClr val="000000"/>
              </a:solidFill>
              <a:latin typeface="Montserrat SemiBold"/>
              <a:ea typeface="Montserrat SemiBold"/>
              <a:cs typeface="Montserrat SemiBold"/>
              <a:sym typeface="Montserrat SemiBold"/>
            </a:endParaRPr>
          </a:p>
        </p:txBody>
      </p:sp>
      <p:sp>
        <p:nvSpPr>
          <p:cNvPr id="178" name="Google Shape;178;ge38ed0834b_1_100"/>
          <p:cNvSpPr txBox="1"/>
          <p:nvPr/>
        </p:nvSpPr>
        <p:spPr>
          <a:xfrm>
            <a:off x="744433" y="2220900"/>
            <a:ext cx="5504100" cy="4770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Montserrat"/>
              <a:ea typeface="Montserrat"/>
              <a:cs typeface="Montserrat"/>
              <a:sym typeface="Montserrat"/>
            </a:endParaRPr>
          </a:p>
        </p:txBody>
      </p:sp>
      <p:sp>
        <p:nvSpPr>
          <p:cNvPr id="179" name="Google Shape;179;ge38ed0834b_1_100"/>
          <p:cNvSpPr txBox="1"/>
          <p:nvPr/>
        </p:nvSpPr>
        <p:spPr>
          <a:xfrm>
            <a:off x="896833" y="2373300"/>
            <a:ext cx="5504100" cy="4770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Montserrat"/>
              <a:ea typeface="Montserrat"/>
              <a:cs typeface="Montserrat"/>
              <a:sym typeface="Montserrat"/>
            </a:endParaRPr>
          </a:p>
        </p:txBody>
      </p:sp>
      <p:sp>
        <p:nvSpPr>
          <p:cNvPr id="180" name="Google Shape;180;ge38ed0834b_1_100"/>
          <p:cNvSpPr txBox="1"/>
          <p:nvPr/>
        </p:nvSpPr>
        <p:spPr>
          <a:xfrm>
            <a:off x="744425" y="2068500"/>
            <a:ext cx="6770700" cy="2210400"/>
          </a:xfrm>
          <a:prstGeom prst="rect">
            <a:avLst/>
          </a:prstGeom>
          <a:noFill/>
          <a:ln>
            <a:noFill/>
          </a:ln>
        </p:spPr>
        <p:txBody>
          <a:bodyPr spcFirstLastPara="1" wrap="square" lIns="121900" tIns="121900" rIns="121900" bIns="121900" anchor="t" anchorCtr="0">
            <a:spAutoFit/>
          </a:bodyPr>
          <a:lstStyle/>
          <a:p>
            <a:pPr marL="609600" marR="0" lvl="0" indent="-444500" algn="l" rtl="0">
              <a:lnSpc>
                <a:spcPct val="120000"/>
              </a:lnSpc>
              <a:spcBef>
                <a:spcPts val="0"/>
              </a:spcBef>
              <a:spcAft>
                <a:spcPts val="0"/>
              </a:spcAft>
              <a:buClr>
                <a:srgbClr val="002060"/>
              </a:buClr>
              <a:buSzPts val="2200"/>
              <a:buFont typeface="Arial"/>
              <a:buChar char="●"/>
            </a:pPr>
            <a:r>
              <a:rPr lang="en-US" sz="2200" b="1" i="0" u="none" strike="noStrike" cap="none">
                <a:solidFill>
                  <a:srgbClr val="002060"/>
                </a:solidFill>
                <a:highlight>
                  <a:schemeClr val="lt1"/>
                </a:highlight>
                <a:latin typeface="Arial"/>
                <a:ea typeface="Arial"/>
                <a:cs typeface="Arial"/>
                <a:sym typeface="Arial"/>
              </a:rPr>
              <a:t>Time Series Analysis of Water Quality Parameters </a:t>
            </a:r>
            <a:endParaRPr sz="2200" b="1" i="0" u="none" strike="noStrike" cap="none">
              <a:solidFill>
                <a:srgbClr val="002060"/>
              </a:solidFill>
              <a:highlight>
                <a:schemeClr val="lt1"/>
              </a:highlight>
              <a:latin typeface="Arial"/>
              <a:ea typeface="Arial"/>
              <a:cs typeface="Arial"/>
              <a:sym typeface="Arial"/>
            </a:endParaRPr>
          </a:p>
          <a:p>
            <a:pPr marL="609600" marR="0" lvl="0" indent="-444500" algn="l" rtl="0">
              <a:lnSpc>
                <a:spcPct val="120000"/>
              </a:lnSpc>
              <a:spcBef>
                <a:spcPts val="0"/>
              </a:spcBef>
              <a:spcAft>
                <a:spcPts val="0"/>
              </a:spcAft>
              <a:buClr>
                <a:srgbClr val="002060"/>
              </a:buClr>
              <a:buSzPts val="2200"/>
              <a:buFont typeface="Arial"/>
              <a:buChar char="●"/>
            </a:pPr>
            <a:r>
              <a:rPr lang="en-US" sz="2200" b="1" i="0" u="none" strike="noStrike" cap="none">
                <a:solidFill>
                  <a:srgbClr val="002060"/>
                </a:solidFill>
                <a:highlight>
                  <a:schemeClr val="lt1"/>
                </a:highlight>
                <a:latin typeface="Arial"/>
                <a:ea typeface="Arial"/>
                <a:cs typeface="Arial"/>
                <a:sym typeface="Arial"/>
              </a:rPr>
              <a:t>Dashboard GUI Preparation</a:t>
            </a:r>
            <a:endParaRPr sz="2200" b="1" i="0" u="none" strike="noStrike" cap="none">
              <a:solidFill>
                <a:srgbClr val="002060"/>
              </a:solidFill>
              <a:highlight>
                <a:schemeClr val="lt1"/>
              </a:highlight>
              <a:latin typeface="Arial"/>
              <a:ea typeface="Arial"/>
              <a:cs typeface="Arial"/>
              <a:sym typeface="Arial"/>
            </a:endParaRPr>
          </a:p>
          <a:p>
            <a:pPr marL="609600" marR="0" lvl="0" indent="-444500" algn="l" rtl="0">
              <a:lnSpc>
                <a:spcPct val="120000"/>
              </a:lnSpc>
              <a:spcBef>
                <a:spcPts val="0"/>
              </a:spcBef>
              <a:spcAft>
                <a:spcPts val="0"/>
              </a:spcAft>
              <a:buClr>
                <a:srgbClr val="002060"/>
              </a:buClr>
              <a:buSzPts val="2200"/>
              <a:buFont typeface="Arial"/>
              <a:buChar char="●"/>
            </a:pPr>
            <a:r>
              <a:rPr lang="en-US" sz="2200" b="1" i="0" u="none" strike="noStrike" cap="none">
                <a:solidFill>
                  <a:srgbClr val="002060"/>
                </a:solidFill>
                <a:highlight>
                  <a:schemeClr val="lt1"/>
                </a:highlight>
                <a:latin typeface="Arial"/>
                <a:ea typeface="Arial"/>
                <a:cs typeface="Arial"/>
                <a:sym typeface="Arial"/>
              </a:rPr>
              <a:t>Dashboard Integration and Hosting on web</a:t>
            </a:r>
            <a:endParaRPr sz="2200" b="1" i="0" u="none" strike="noStrike" cap="none">
              <a:solidFill>
                <a:srgbClr val="002060"/>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2200" b="0" i="0" u="none" strike="noStrike" cap="none">
              <a:solidFill>
                <a:schemeClr val="dk1"/>
              </a:solidFill>
              <a:latin typeface="Montserrat"/>
              <a:ea typeface="Montserrat"/>
              <a:cs typeface="Montserrat"/>
              <a:sym typeface="Montserrat"/>
            </a:endParaRPr>
          </a:p>
        </p:txBody>
      </p:sp>
      <p:pic>
        <p:nvPicPr>
          <p:cNvPr id="181" name="Google Shape;181;ge38ed0834b_1_100"/>
          <p:cNvPicPr preferRelativeResize="0"/>
          <p:nvPr/>
        </p:nvPicPr>
        <p:blipFill rotWithShape="1">
          <a:blip r:embed="rId3">
            <a:alphaModFix/>
          </a:blip>
          <a:srcRect/>
          <a:stretch/>
        </p:blipFill>
        <p:spPr>
          <a:xfrm>
            <a:off x="7796298" y="2068500"/>
            <a:ext cx="3700377" cy="377438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595</Words>
  <Application>Microsoft Office PowerPoint</Application>
  <PresentationFormat>Widescreen</PresentationFormat>
  <Paragraphs>69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Montserrat SemiBold</vt:lpstr>
      <vt:lpstr>Arial</vt:lpstr>
      <vt:lpstr>Montserrat</vt:lpstr>
      <vt:lpstr>Montserrat Thin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keep in touch on slack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cp:lastModifiedBy>
  <cp:revision>1</cp:revision>
  <dcterms:modified xsi:type="dcterms:W3CDTF">2022-01-16T19:02:40Z</dcterms:modified>
</cp:coreProperties>
</file>