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qW1OcJuUoZONqR+WR5xN0Xggw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3" name="Google Shape;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64" name="Google Shape;64;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17" name="Google Shape;317;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38" name="Google Shape;338;p1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5" name="Google Shape;75;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7" name="Google Shape;87;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5"/>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5" name="Google Shape;15;p15"/>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24"/>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400"/>
              <a:buNone/>
              <a:defRPr/>
            </a:lvl1pPr>
          </a:lstStyle>
          <a:p/>
        </p:txBody>
      </p:sp>
      <p:sp>
        <p:nvSpPr>
          <p:cNvPr id="53" name="Google Shape;53;p2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25"/>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6" name="Google Shape;56;p25"/>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57" name="Google Shape;57;p2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 name="Google Shape;20;p16"/>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1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1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 name="Shape 23"/>
        <p:cNvGrpSpPr/>
        <p:nvPr/>
      </p:nvGrpSpPr>
      <p:grpSpPr>
        <a:xfrm>
          <a:off x="0" y="0"/>
          <a:ext cx="0" cy="0"/>
          <a:chOff x="0" y="0"/>
          <a:chExt cx="0" cy="0"/>
        </a:xfrm>
      </p:grpSpPr>
      <p:sp>
        <p:nvSpPr>
          <p:cNvPr id="24" name="Google Shape;24;p17"/>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26" name="Google Shape;26;p17"/>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 name="Google Shape;27;p17"/>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8" name="Google Shape;28;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p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1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4" name="Google Shape;34;p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5" name="Google Shape;35;p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8" name="Google Shape;38;p2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2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1" name="Google Shape;41;p21"/>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2" name="Google Shape;42;p21"/>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3" name="Google Shape;43;p2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2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6" name="Google Shape;46;p22"/>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7" name="Google Shape;47;p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23"/>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50" name="Google Shape;50;p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arthdata.nasa.gov/learn/pathfinders/water-quality-data-pathfinder" TargetMode="External"/><Relationship Id="rId4" Type="http://schemas.openxmlformats.org/officeDocument/2006/relationships/hyperlink" Target="https://www.ncbi.nlm.nih.gov/pmc/articles/PMC5017463/" TargetMode="External"/><Relationship Id="rId5" Type="http://schemas.openxmlformats.org/officeDocument/2006/relationships/hyperlink" Target="https://www.ncbi.nlm.nih.gov/pmc/articles/PMC6111878/" TargetMode="External"/><Relationship Id="rId6" Type="http://schemas.openxmlformats.org/officeDocument/2006/relationships/hyperlink" Target="https://satellites.pro/" TargetMode="External"/><Relationship Id="rId7" Type="http://schemas.openxmlformats.org/officeDocument/2006/relationships/hyperlink" Target="https://developers.google.com/earth-eng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https://lh3.googleusercontent.com/oUcDbqbinFRhtRUmqQRKzA_ZTF86feY09DOwOKsZwbfTP2nG4glX04Q0_7mhkXxujnTFhyXdf50WyhcTnCgdMUS24_q3_5FaYM5ZrSnMTypESfLYKi5md6boXXvO8rva-NkVO0Rt" id="66" name="Google Shape;66;p1"/>
          <p:cNvPicPr preferRelativeResize="0"/>
          <p:nvPr/>
        </p:nvPicPr>
        <p:blipFill rotWithShape="1">
          <a:blip r:embed="rId3">
            <a:alphaModFix/>
          </a:blip>
          <a:srcRect b="0" l="0" r="0" t="0"/>
          <a:stretch/>
        </p:blipFill>
        <p:spPr>
          <a:xfrm>
            <a:off x="372058" y="638513"/>
            <a:ext cx="2240514" cy="647699"/>
          </a:xfrm>
          <a:prstGeom prst="rect">
            <a:avLst/>
          </a:prstGeom>
          <a:noFill/>
          <a:ln>
            <a:noFill/>
          </a:ln>
        </p:spPr>
      </p:pic>
      <p:pic>
        <p:nvPicPr>
          <p:cNvPr descr="https://lh6.googleusercontent.com/SrbwIaHvPP8zVCzHsrwagN_qlU8y_hdLQjcefS6FI9j07mCyxAP-QSQv8mEPXgo670VV2NPoH_LqX6XclID_V2JzwLdIfOK1Q1sGITYaRlIZakprcDeZkRMutAajB3rTjW2VfFAm" id="67" name="Google Shape;67;p1"/>
          <p:cNvPicPr preferRelativeResize="0"/>
          <p:nvPr/>
        </p:nvPicPr>
        <p:blipFill rotWithShape="1">
          <a:blip r:embed="rId4">
            <a:alphaModFix/>
          </a:blip>
          <a:srcRect b="0" l="0" r="0" t="0"/>
          <a:stretch/>
        </p:blipFill>
        <p:spPr>
          <a:xfrm>
            <a:off x="10091057" y="125185"/>
            <a:ext cx="1674357" cy="1674357"/>
          </a:xfrm>
          <a:prstGeom prst="rect">
            <a:avLst/>
          </a:prstGeom>
          <a:noFill/>
          <a:ln>
            <a:noFill/>
          </a:ln>
        </p:spPr>
      </p:pic>
      <p:sp>
        <p:nvSpPr>
          <p:cNvPr id="68" name="Google Shape;68;p1"/>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6900"/>
              <a:buNone/>
            </a:pPr>
            <a:r>
              <a:rPr lang="en-US" sz="6000"/>
              <a:t>Water Quality Monitoring Dashboard for Kutch Region</a:t>
            </a:r>
            <a:endParaRPr sz="6000"/>
          </a:p>
        </p:txBody>
      </p:sp>
      <p:sp>
        <p:nvSpPr>
          <p:cNvPr id="69" name="Google Shape;69;p1"/>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p>
            <a:pPr indent="-381000" lvl="0" marL="457200" rtl="0" algn="ctr">
              <a:lnSpc>
                <a:spcPct val="100000"/>
              </a:lnSpc>
              <a:spcBef>
                <a:spcPts val="0"/>
              </a:spcBef>
              <a:spcAft>
                <a:spcPts val="0"/>
              </a:spcAft>
              <a:buSzPts val="3700"/>
              <a:buNone/>
            </a:pPr>
            <a:r>
              <a:rPr lang="en-US" sz="2400"/>
              <a:t>By: Kutch, Gujarat India Chapter</a:t>
            </a:r>
            <a:endParaRPr/>
          </a:p>
          <a:p>
            <a:pPr indent="-381000" lvl="0" marL="457200" rtl="0" algn="ctr">
              <a:lnSpc>
                <a:spcPct val="100000"/>
              </a:lnSpc>
              <a:spcBef>
                <a:spcPts val="0"/>
              </a:spcBef>
              <a:spcAft>
                <a:spcPts val="0"/>
              </a:spcAft>
              <a:buSzPts val="3700"/>
              <a:buNone/>
            </a:pPr>
            <a:r>
              <a:rPr lang="en-US" sz="2400"/>
              <a:t>https://omdena.com/omdena-chapter-page-india/</a:t>
            </a:r>
            <a:endParaRPr/>
          </a:p>
        </p:txBody>
      </p:sp>
      <p:sp>
        <p:nvSpPr>
          <p:cNvPr id="70" name="Google Shape;70;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0"/>
          <p:cNvSpPr txBox="1"/>
          <p:nvPr>
            <p:ph type="title"/>
          </p:nvPr>
        </p:nvSpPr>
        <p:spPr>
          <a:xfrm>
            <a:off x="1066800" y="231350"/>
            <a:ext cx="10058400" cy="4461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1800"/>
              <a:buNone/>
            </a:pPr>
            <a:r>
              <a:rPr b="1" lang="en-US" sz="4000">
                <a:latin typeface="Times New Roman"/>
                <a:ea typeface="Times New Roman"/>
                <a:cs typeface="Times New Roman"/>
                <a:sym typeface="Times New Roman"/>
              </a:rPr>
              <a:t>Dashboard</a:t>
            </a:r>
            <a:endParaRPr b="1" sz="4000">
              <a:latin typeface="Times New Roman"/>
              <a:ea typeface="Times New Roman"/>
              <a:cs typeface="Times New Roman"/>
              <a:sym typeface="Times New Roman"/>
            </a:endParaRPr>
          </a:p>
        </p:txBody>
      </p:sp>
      <p:sp>
        <p:nvSpPr>
          <p:cNvPr id="309" name="Google Shape;309;p10"/>
          <p:cNvSpPr txBox="1"/>
          <p:nvPr>
            <p:ph idx="1" type="body"/>
          </p:nvPr>
        </p:nvSpPr>
        <p:spPr>
          <a:xfrm>
            <a:off x="525375" y="677450"/>
            <a:ext cx="11144400" cy="6114300"/>
          </a:xfrm>
          <a:prstGeom prst="rect">
            <a:avLst/>
          </a:prstGeom>
          <a:noFill/>
          <a:ln>
            <a:noFill/>
          </a:ln>
        </p:spPr>
        <p:txBody>
          <a:bodyPr anchorCtr="0" anchor="t" bIns="45700" lIns="0" spcFirstLastPara="1" rIns="0" wrap="square" tIns="45700">
            <a:noAutofit/>
          </a:bodyPr>
          <a:lstStyle/>
          <a:p>
            <a:pPr indent="-361950" lvl="0" marL="457200" rtl="0" algn="l">
              <a:lnSpc>
                <a:spcPct val="150000"/>
              </a:lnSpc>
              <a:spcBef>
                <a:spcPts val="120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Problem Statement</a:t>
            </a:r>
            <a:r>
              <a:rPr lang="en-US" sz="2100">
                <a:solidFill>
                  <a:schemeClr val="dk1"/>
                </a:solidFill>
                <a:latin typeface="Times New Roman"/>
                <a:ea typeface="Times New Roman"/>
                <a:cs typeface="Times New Roman"/>
                <a:sym typeface="Times New Roman"/>
              </a:rPr>
              <a:t> - Water Quality Centralized Dashboard for Better Decision Making</a:t>
            </a:r>
            <a:endParaRPr sz="21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Project Goals</a:t>
            </a:r>
            <a:r>
              <a:rPr lang="en-US" sz="2100">
                <a:solidFill>
                  <a:schemeClr val="dk1"/>
                </a:solidFill>
                <a:latin typeface="Times New Roman"/>
                <a:ea typeface="Times New Roman"/>
                <a:cs typeface="Times New Roman"/>
                <a:sym typeface="Times New Roman"/>
              </a:rPr>
              <a:t> - </a:t>
            </a:r>
            <a:r>
              <a:rPr lang="en-US" sz="2100">
                <a:solidFill>
                  <a:schemeClr val="dk1"/>
                </a:solidFill>
                <a:highlight>
                  <a:srgbClr val="FFFFFF"/>
                </a:highlight>
                <a:latin typeface="Times New Roman"/>
                <a:ea typeface="Times New Roman"/>
                <a:cs typeface="Times New Roman"/>
                <a:sym typeface="Times New Roman"/>
              </a:rPr>
              <a:t>Analysis, Interpretation and Visualization with comparison of Water Quality Limits</a:t>
            </a:r>
            <a:endParaRPr sz="21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Location </a:t>
            </a:r>
            <a:r>
              <a:rPr b="1" lang="en-US" sz="2100">
                <a:solidFill>
                  <a:srgbClr val="2C39B1"/>
                </a:solidFill>
                <a:latin typeface="Times New Roman"/>
                <a:ea typeface="Times New Roman"/>
                <a:cs typeface="Times New Roman"/>
                <a:sym typeface="Times New Roman"/>
              </a:rPr>
              <a:t>Chosen</a:t>
            </a:r>
            <a:r>
              <a:rPr lang="en-US" sz="2100">
                <a:solidFill>
                  <a:schemeClr val="dk1"/>
                </a:solidFill>
                <a:latin typeface="Times New Roman"/>
                <a:ea typeface="Times New Roman"/>
                <a:cs typeface="Times New Roman"/>
                <a:sym typeface="Times New Roman"/>
              </a:rPr>
              <a:t> - Kutch Region (Harmisar, Shinai and Tappar Lake)</a:t>
            </a:r>
            <a:endParaRPr sz="21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Developments Made</a:t>
            </a:r>
            <a:r>
              <a:rPr lang="en-US" sz="2100">
                <a:solidFill>
                  <a:schemeClr val="dk1"/>
                </a:solidFill>
                <a:latin typeface="Times New Roman"/>
                <a:ea typeface="Times New Roman"/>
                <a:cs typeface="Times New Roman"/>
                <a:sym typeface="Times New Roman"/>
              </a:rPr>
              <a:t> - Identified Parameters, Selected Sources, Analyzing and Applying Formulas, Finalized Parameters along with Band, ML model with Good Accuracy, Interactive Dashboard</a:t>
            </a:r>
            <a:endParaRPr sz="21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Project Endorsements</a:t>
            </a:r>
            <a:r>
              <a:rPr lang="en-US" sz="2100">
                <a:solidFill>
                  <a:schemeClr val="dk1"/>
                </a:solidFill>
                <a:latin typeface="Times New Roman"/>
                <a:ea typeface="Times New Roman"/>
                <a:cs typeface="Times New Roman"/>
                <a:sym typeface="Times New Roman"/>
              </a:rPr>
              <a:t> - Projecting the water quality, Monitoring and Analyzing existing conditions, Identification of Parameters with Threshold Values</a:t>
            </a:r>
            <a:endParaRPr sz="21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Select AOI Data Parameters</a:t>
            </a:r>
            <a:r>
              <a:rPr lang="en-US" sz="2100">
                <a:solidFill>
                  <a:schemeClr val="dk1"/>
                </a:solidFill>
                <a:latin typeface="Times New Roman"/>
                <a:ea typeface="Times New Roman"/>
                <a:cs typeface="Times New Roman"/>
                <a:sym typeface="Times New Roman"/>
              </a:rPr>
              <a:t> - Water Body, Parameters, Latitude, Longitude, Dates</a:t>
            </a:r>
            <a:endParaRPr sz="21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Visualizations</a:t>
            </a:r>
            <a:r>
              <a:rPr lang="en-US" sz="2100">
                <a:solidFill>
                  <a:schemeClr val="dk1"/>
                </a:solidFill>
                <a:latin typeface="Times New Roman"/>
                <a:ea typeface="Times New Roman"/>
                <a:cs typeface="Times New Roman"/>
                <a:sym typeface="Times New Roman"/>
              </a:rPr>
              <a:t> - Lake Satellite Imaging using Sentinel</a:t>
            </a:r>
            <a:endParaRPr sz="21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Project Summary</a:t>
            </a:r>
            <a:r>
              <a:rPr lang="en-US" sz="2100">
                <a:solidFill>
                  <a:schemeClr val="dk1"/>
                </a:solidFill>
                <a:latin typeface="Times New Roman"/>
                <a:ea typeface="Times New Roman"/>
                <a:cs typeface="Times New Roman"/>
                <a:sym typeface="Times New Roman"/>
              </a:rPr>
              <a:t> - Water Quality Crisis, Ability of Decision Making, Real-Time Enforcement</a:t>
            </a:r>
            <a:endParaRPr sz="21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Times New Roman"/>
              <a:buAutoNum type="arabicPeriod"/>
            </a:pPr>
            <a:r>
              <a:rPr b="1" lang="en-US" sz="2100">
                <a:solidFill>
                  <a:srgbClr val="2C39B1"/>
                </a:solidFill>
                <a:latin typeface="Times New Roman"/>
                <a:ea typeface="Times New Roman"/>
                <a:cs typeface="Times New Roman"/>
                <a:sym typeface="Times New Roman"/>
              </a:rPr>
              <a:t>Conclusion</a:t>
            </a:r>
            <a:r>
              <a:rPr lang="en-US" sz="2100">
                <a:solidFill>
                  <a:schemeClr val="dk1"/>
                </a:solidFill>
                <a:latin typeface="Times New Roman"/>
                <a:ea typeface="Times New Roman"/>
                <a:cs typeface="Times New Roman"/>
                <a:sym typeface="Times New Roman"/>
              </a:rPr>
              <a:t> - </a:t>
            </a:r>
            <a:r>
              <a:rPr lang="en-US" sz="2100">
                <a:solidFill>
                  <a:schemeClr val="dk1"/>
                </a:solidFill>
                <a:highlight>
                  <a:srgbClr val="FFFFFF"/>
                </a:highlight>
                <a:latin typeface="Times New Roman"/>
                <a:ea typeface="Times New Roman"/>
                <a:cs typeface="Times New Roman"/>
                <a:sym typeface="Times New Roman"/>
              </a:rPr>
              <a:t>Centralized Dashboard to check on with the Water Conditions visually in Real-Time. </a:t>
            </a:r>
            <a:endParaRPr sz="2100">
              <a:solidFill>
                <a:schemeClr val="dk1"/>
              </a:solidFill>
              <a:latin typeface="Times New Roman"/>
              <a:ea typeface="Times New Roman"/>
              <a:cs typeface="Times New Roman"/>
              <a:sym typeface="Times New Roman"/>
            </a:endParaRPr>
          </a:p>
        </p:txBody>
      </p:sp>
      <p:sp>
        <p:nvSpPr>
          <p:cNvPr id="310" name="Google Shape;310;p1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311" name="Google Shape;311;p10"/>
          <p:cNvSpPr txBox="1"/>
          <p:nvPr>
            <p:ph idx="10" type="dt"/>
          </p:nvPr>
        </p:nvSpPr>
        <p:spPr>
          <a:xfrm>
            <a:off x="948550" y="6577075"/>
            <a:ext cx="2472300" cy="247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1/16/2022</a:t>
            </a:r>
            <a:endParaRPr/>
          </a:p>
        </p:txBody>
      </p:sp>
      <p:sp>
        <p:nvSpPr>
          <p:cNvPr id="312" name="Google Shape;312;p1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Water Quality Monitoring Dashboard for Kutch Region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11"/>
          <p:cNvPicPr preferRelativeResize="0"/>
          <p:nvPr/>
        </p:nvPicPr>
        <p:blipFill rotWithShape="1">
          <a:blip r:embed="rId3">
            <a:alphaModFix/>
          </a:blip>
          <a:srcRect b="0" l="0" r="0" t="0"/>
          <a:stretch/>
        </p:blipFill>
        <p:spPr>
          <a:xfrm>
            <a:off x="10254297" y="225551"/>
            <a:ext cx="1693950" cy="447450"/>
          </a:xfrm>
          <a:prstGeom prst="rect">
            <a:avLst/>
          </a:prstGeom>
          <a:noFill/>
          <a:ln>
            <a:noFill/>
          </a:ln>
        </p:spPr>
      </p:pic>
      <p:sp>
        <p:nvSpPr>
          <p:cNvPr id="320" name="Google Shape;320;p11"/>
          <p:cNvSpPr txBox="1"/>
          <p:nvPr>
            <p:ph type="title"/>
          </p:nvPr>
        </p:nvSpPr>
        <p:spPr>
          <a:xfrm>
            <a:off x="1068375" y="225551"/>
            <a:ext cx="10058400" cy="7944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1800"/>
              <a:buNone/>
            </a:pPr>
            <a:r>
              <a:rPr b="1" lang="en-US" sz="4000">
                <a:latin typeface="Times New Roman"/>
                <a:ea typeface="Times New Roman"/>
                <a:cs typeface="Times New Roman"/>
                <a:sym typeface="Times New Roman"/>
              </a:rPr>
              <a:t>Potential Next Steps</a:t>
            </a:r>
            <a:endParaRPr b="1" sz="4000">
              <a:latin typeface="Times New Roman"/>
              <a:ea typeface="Times New Roman"/>
              <a:cs typeface="Times New Roman"/>
              <a:sym typeface="Times New Roman"/>
            </a:endParaRPr>
          </a:p>
        </p:txBody>
      </p:sp>
      <p:sp>
        <p:nvSpPr>
          <p:cNvPr id="321" name="Google Shape;321;p11"/>
          <p:cNvSpPr txBox="1"/>
          <p:nvPr>
            <p:ph idx="1" type="body"/>
          </p:nvPr>
        </p:nvSpPr>
        <p:spPr>
          <a:xfrm>
            <a:off x="1066800" y="1174225"/>
            <a:ext cx="10058400" cy="4999800"/>
          </a:xfrm>
          <a:prstGeom prst="rect">
            <a:avLst/>
          </a:prstGeom>
          <a:noFill/>
          <a:ln>
            <a:noFill/>
          </a:ln>
        </p:spPr>
        <p:txBody>
          <a:bodyPr anchorCtr="0" anchor="t" bIns="45700" lIns="0" spcFirstLastPara="1" rIns="0" wrap="square" tIns="45700">
            <a:noAutofit/>
          </a:bodyPr>
          <a:lstStyle/>
          <a:p>
            <a:pPr indent="-368300" lvl="0" marL="457200" rtl="0" algn="just">
              <a:lnSpc>
                <a:spcPct val="115000"/>
              </a:lnSpc>
              <a:spcBef>
                <a:spcPts val="1200"/>
              </a:spcBef>
              <a:spcAft>
                <a:spcPts val="0"/>
              </a:spcAft>
              <a:buClr>
                <a:srgbClr val="202124"/>
              </a:buClr>
              <a:buSzPts val="2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Decide airborne sensor or spaceborne sensor based on the size of the study area.</a:t>
            </a:r>
            <a:endParaRPr sz="2200">
              <a:solidFill>
                <a:srgbClr val="202124"/>
              </a:solidFill>
              <a:highlight>
                <a:srgbClr val="FFFFFF"/>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202124"/>
              </a:buClr>
              <a:buSzPts val="2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Choose the remote sensor with the suitable spatial, temporal, and spectral scales according to the problem to be solved.</a:t>
            </a:r>
            <a:endParaRPr sz="2200">
              <a:solidFill>
                <a:srgbClr val="202124"/>
              </a:solidFill>
              <a:highlight>
                <a:srgbClr val="FFFFFF"/>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202124"/>
              </a:buClr>
              <a:buSzPts val="2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Choose close dates of both remote sensor images and the in-situ samples to reach acceptable results.</a:t>
            </a:r>
            <a:endParaRPr sz="2200">
              <a:solidFill>
                <a:srgbClr val="202124"/>
              </a:solidFill>
              <a:highlight>
                <a:srgbClr val="FFFFFF"/>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202124"/>
              </a:buClr>
              <a:buSzPts val="2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Apply the proposed model on different in-situ sampling datasets in different regions to ensure model applicability and robustness.</a:t>
            </a:r>
            <a:endParaRPr sz="2200">
              <a:solidFill>
                <a:srgbClr val="202124"/>
              </a:solidFill>
              <a:highlight>
                <a:srgbClr val="FFFFFF"/>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202124"/>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Solve the problem of temporal scale (revisit times) by data fusion between over one remote sensing data to ﬁll the gaps of missing dates.</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202124"/>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Use deep learning as a powerful machine to improve the prediction accuracy and try to solve the problem of extra bands of the hyperspectral sensors by using band selection and also generalize the model to predict the quality of water all-over the count</a:t>
            </a:r>
            <a:r>
              <a:rPr lang="en-US" sz="2200">
                <a:solidFill>
                  <a:schemeClr val="dk1"/>
                </a:solidFill>
                <a:highlight>
                  <a:srgbClr val="FFFFFF"/>
                </a:highlight>
                <a:latin typeface="Times New Roman"/>
                <a:ea typeface="Times New Roman"/>
                <a:cs typeface="Times New Roman"/>
                <a:sym typeface="Times New Roman"/>
              </a:rPr>
              <a:t>ry.</a:t>
            </a:r>
            <a:endParaRPr sz="2200">
              <a:solidFill>
                <a:schemeClr val="dk1"/>
              </a:solidFill>
              <a:highlight>
                <a:srgbClr val="FFFFFF"/>
              </a:highlight>
              <a:latin typeface="Times New Roman"/>
              <a:ea typeface="Times New Roman"/>
              <a:cs typeface="Times New Roman"/>
              <a:sym typeface="Times New Roman"/>
            </a:endParaRPr>
          </a:p>
          <a:p>
            <a:pPr indent="0" lvl="0" marL="457200" rtl="0" algn="just">
              <a:lnSpc>
                <a:spcPct val="90000"/>
              </a:lnSpc>
              <a:spcBef>
                <a:spcPts val="1200"/>
              </a:spcBef>
              <a:spcAft>
                <a:spcPts val="0"/>
              </a:spcAft>
              <a:buNone/>
            </a:pPr>
            <a:r>
              <a:t/>
            </a:r>
            <a:endParaRPr sz="1600">
              <a:solidFill>
                <a:srgbClr val="202124"/>
              </a:solidFill>
              <a:highlight>
                <a:srgbClr val="FFFFFF"/>
              </a:highlight>
              <a:latin typeface="Roboto"/>
              <a:ea typeface="Roboto"/>
              <a:cs typeface="Roboto"/>
              <a:sym typeface="Roboto"/>
            </a:endParaRPr>
          </a:p>
        </p:txBody>
      </p:sp>
      <p:sp>
        <p:nvSpPr>
          <p:cNvPr id="322" name="Google Shape;322;p1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323" name="Google Shape;323;p11"/>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1/16/2022</a:t>
            </a:r>
            <a:endParaRPr/>
          </a:p>
        </p:txBody>
      </p:sp>
      <p:sp>
        <p:nvSpPr>
          <p:cNvPr id="324" name="Google Shape;324;p1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Water Quality Monitoring Dashboard for Kutch Region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2"/>
          <p:cNvSpPr txBox="1"/>
          <p:nvPr>
            <p:ph type="title"/>
          </p:nvPr>
        </p:nvSpPr>
        <p:spPr>
          <a:xfrm>
            <a:off x="354000" y="901283"/>
            <a:ext cx="5393700" cy="19764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5600"/>
              <a:buNone/>
            </a:pPr>
            <a:r>
              <a:rPr b="1" lang="en-US">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330" name="Google Shape;330;p12"/>
          <p:cNvSpPr txBox="1"/>
          <p:nvPr>
            <p:ph idx="1" type="subTitle"/>
          </p:nvPr>
        </p:nvSpPr>
        <p:spPr>
          <a:xfrm>
            <a:off x="354000" y="3551683"/>
            <a:ext cx="5393700" cy="1646700"/>
          </a:xfrm>
          <a:prstGeom prst="rect">
            <a:avLst/>
          </a:prstGeom>
          <a:noFill/>
          <a:ln>
            <a:noFill/>
          </a:ln>
        </p:spPr>
        <p:txBody>
          <a:bodyPr anchorCtr="0" anchor="t" bIns="121900" lIns="121900" spcFirstLastPara="1" rIns="121900" wrap="square" tIns="121900">
            <a:noAutofit/>
          </a:bodyPr>
          <a:lstStyle/>
          <a:p>
            <a:pPr indent="-381000" lvl="0" marL="457200" rtl="0" algn="ctr">
              <a:lnSpc>
                <a:spcPct val="100000"/>
              </a:lnSpc>
              <a:spcBef>
                <a:spcPts val="0"/>
              </a:spcBef>
              <a:spcAft>
                <a:spcPts val="0"/>
              </a:spcAft>
              <a:buSzPts val="2800"/>
              <a:buNone/>
            </a:pPr>
            <a:r>
              <a:rPr b="1" lang="en-US">
                <a:solidFill>
                  <a:srgbClr val="2C39B1"/>
                </a:solidFill>
                <a:latin typeface="Times New Roman"/>
                <a:ea typeface="Times New Roman"/>
                <a:cs typeface="Times New Roman"/>
                <a:sym typeface="Times New Roman"/>
              </a:rPr>
              <a:t>PROJECT MANAGER: -</a:t>
            </a:r>
            <a:endParaRPr b="1">
              <a:solidFill>
                <a:srgbClr val="2C39B1"/>
              </a:solidFill>
              <a:latin typeface="Times New Roman"/>
              <a:ea typeface="Times New Roman"/>
              <a:cs typeface="Times New Roman"/>
              <a:sym typeface="Times New Roman"/>
            </a:endParaRPr>
          </a:p>
          <a:p>
            <a:pPr indent="-381000" lvl="0" marL="457200" rtl="0" algn="ctr">
              <a:lnSpc>
                <a:spcPct val="100000"/>
              </a:lnSpc>
              <a:spcBef>
                <a:spcPts val="0"/>
              </a:spcBef>
              <a:spcAft>
                <a:spcPts val="0"/>
              </a:spcAft>
              <a:buSzPts val="2800"/>
              <a:buNone/>
            </a:pPr>
            <a:r>
              <a:t/>
            </a:r>
            <a:endParaRPr b="1">
              <a:solidFill>
                <a:srgbClr val="2C39B1"/>
              </a:solidFill>
              <a:latin typeface="Times New Roman"/>
              <a:ea typeface="Times New Roman"/>
              <a:cs typeface="Times New Roman"/>
              <a:sym typeface="Times New Roman"/>
            </a:endParaRPr>
          </a:p>
          <a:p>
            <a:pPr indent="-381000" lvl="0" marL="457200" rtl="0" algn="ctr">
              <a:lnSpc>
                <a:spcPct val="100000"/>
              </a:lnSpc>
              <a:spcBef>
                <a:spcPts val="0"/>
              </a:spcBef>
              <a:spcAft>
                <a:spcPts val="0"/>
              </a:spcAft>
              <a:buSzPts val="2800"/>
              <a:buNone/>
            </a:pPr>
            <a:r>
              <a:rPr b="1" lang="en-US">
                <a:solidFill>
                  <a:srgbClr val="2C39B1"/>
                </a:solidFill>
                <a:latin typeface="Times New Roman"/>
                <a:ea typeface="Times New Roman"/>
                <a:cs typeface="Times New Roman"/>
                <a:sym typeface="Times New Roman"/>
              </a:rPr>
              <a:t>CHANCY SHAH</a:t>
            </a:r>
            <a:endParaRPr b="1">
              <a:solidFill>
                <a:srgbClr val="2C39B1"/>
              </a:solidFill>
              <a:latin typeface="Times New Roman"/>
              <a:ea typeface="Times New Roman"/>
              <a:cs typeface="Times New Roman"/>
              <a:sym typeface="Times New Roman"/>
            </a:endParaRPr>
          </a:p>
        </p:txBody>
      </p:sp>
      <p:sp>
        <p:nvSpPr>
          <p:cNvPr id="331" name="Google Shape;331;p12"/>
          <p:cNvSpPr txBox="1"/>
          <p:nvPr>
            <p:ph idx="2" type="body"/>
          </p:nvPr>
        </p:nvSpPr>
        <p:spPr>
          <a:xfrm>
            <a:off x="6571725" y="679674"/>
            <a:ext cx="5115900" cy="5321100"/>
          </a:xfrm>
          <a:prstGeom prst="rect">
            <a:avLst/>
          </a:prstGeom>
          <a:noFill/>
          <a:ln>
            <a:noFill/>
          </a:ln>
        </p:spPr>
        <p:txBody>
          <a:bodyPr anchorCtr="0" anchor="ctr" bIns="121900" lIns="121900" spcFirstLastPara="1" rIns="121900" wrap="square" tIns="121900">
            <a:noAutofit/>
          </a:bodyPr>
          <a:lstStyle/>
          <a:p>
            <a:pPr indent="-419100" lvl="0" marL="457200" rtl="0" algn="l">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Tanisha Banik</a:t>
            </a:r>
            <a:endParaRPr sz="3000">
              <a:solidFill>
                <a:schemeClr val="dk1"/>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Renju Zachariah</a:t>
            </a:r>
            <a:endParaRPr sz="3000">
              <a:solidFill>
                <a:schemeClr val="dk1"/>
              </a:solidFill>
              <a:latin typeface="Times New Roman"/>
              <a:ea typeface="Times New Roman"/>
              <a:cs typeface="Times New Roman"/>
              <a:sym typeface="Times New Roman"/>
            </a:endParaRPr>
          </a:p>
          <a:p>
            <a:pPr indent="-419100" lvl="0" marL="45720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Sairam Kannan</a:t>
            </a:r>
            <a:endParaRPr sz="3000">
              <a:solidFill>
                <a:schemeClr val="dk1"/>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Ishita Kheria</a:t>
            </a:r>
            <a:endParaRPr sz="3000">
              <a:solidFill>
                <a:schemeClr val="dk1"/>
              </a:solidFill>
              <a:latin typeface="Times New Roman"/>
              <a:ea typeface="Times New Roman"/>
              <a:cs typeface="Times New Roman"/>
              <a:sym typeface="Times New Roman"/>
            </a:endParaRPr>
          </a:p>
          <a:p>
            <a:pPr indent="-419100" lvl="0" marL="45720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Bharati Panigrahi</a:t>
            </a:r>
            <a:endParaRPr sz="3000">
              <a:solidFill>
                <a:schemeClr val="dk1"/>
              </a:solidFill>
              <a:latin typeface="Times New Roman"/>
              <a:ea typeface="Times New Roman"/>
              <a:cs typeface="Times New Roman"/>
              <a:sym typeface="Times New Roman"/>
            </a:endParaRPr>
          </a:p>
          <a:p>
            <a:pPr indent="-419100" lvl="0" marL="45720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Himanshu Mishra</a:t>
            </a:r>
            <a:endParaRPr sz="3000">
              <a:solidFill>
                <a:schemeClr val="dk1"/>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Prathima Kadari</a:t>
            </a:r>
            <a:endParaRPr sz="3000">
              <a:solidFill>
                <a:schemeClr val="dk1"/>
              </a:solidFill>
              <a:latin typeface="Times New Roman"/>
              <a:ea typeface="Times New Roman"/>
              <a:cs typeface="Times New Roman"/>
              <a:sym typeface="Times New Roman"/>
            </a:endParaRPr>
          </a:p>
          <a:p>
            <a:pPr indent="-419100" lvl="0" marL="45720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Deepali Bidwai</a:t>
            </a:r>
            <a:endParaRPr sz="3000">
              <a:solidFill>
                <a:schemeClr val="dk1"/>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Drij Chudasama</a:t>
            </a:r>
            <a:endParaRPr sz="3000">
              <a:solidFill>
                <a:schemeClr val="dk1"/>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Kiran Ryakala</a:t>
            </a:r>
            <a:endParaRPr sz="3000">
              <a:solidFill>
                <a:schemeClr val="dk1"/>
              </a:solidFill>
              <a:latin typeface="Times New Roman"/>
              <a:ea typeface="Times New Roman"/>
              <a:cs typeface="Times New Roman"/>
              <a:sym typeface="Times New Roman"/>
            </a:endParaRPr>
          </a:p>
        </p:txBody>
      </p:sp>
      <p:sp>
        <p:nvSpPr>
          <p:cNvPr id="332" name="Google Shape;332;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33" name="Google Shape;333;p12"/>
          <p:cNvSpPr txBox="1"/>
          <p:nvPr>
            <p:ph idx="10" type="dt"/>
          </p:nvPr>
        </p:nvSpPr>
        <p:spPr>
          <a:xfrm>
            <a:off x="0" y="6459538"/>
            <a:ext cx="247332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1/1</a:t>
            </a:r>
            <a:r>
              <a:rPr lang="en-US"/>
              <a:t>6</a:t>
            </a:r>
            <a:r>
              <a:rPr b="0" i="0" lang="en-US" sz="1400" u="none" cap="none" strike="noStrike">
                <a:solidFill>
                  <a:srgbClr val="000000"/>
                </a:solidFill>
                <a:latin typeface="Arial"/>
                <a:ea typeface="Arial"/>
                <a:cs typeface="Arial"/>
                <a:sym typeface="Arial"/>
              </a:rPr>
              <a:t>/2022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13"/>
          <p:cNvPicPr preferRelativeResize="0"/>
          <p:nvPr/>
        </p:nvPicPr>
        <p:blipFill rotWithShape="1">
          <a:blip r:embed="rId3">
            <a:alphaModFix/>
          </a:blip>
          <a:srcRect b="0" l="0" r="0" t="0"/>
          <a:stretch/>
        </p:blipFill>
        <p:spPr>
          <a:xfrm>
            <a:off x="10254297" y="225551"/>
            <a:ext cx="1693950" cy="447450"/>
          </a:xfrm>
          <a:prstGeom prst="rect">
            <a:avLst/>
          </a:prstGeom>
          <a:noFill/>
          <a:ln>
            <a:noFill/>
          </a:ln>
        </p:spPr>
      </p:pic>
      <p:sp>
        <p:nvSpPr>
          <p:cNvPr id="341" name="Google Shape;341;p13"/>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6900"/>
              <a:buNone/>
            </a:pPr>
            <a:r>
              <a:rPr b="1" lang="en-US" sz="7200">
                <a:solidFill>
                  <a:srgbClr val="2C39B1"/>
                </a:solidFill>
                <a:latin typeface="Montserrat"/>
                <a:ea typeface="Montserrat"/>
                <a:cs typeface="Montserrat"/>
                <a:sym typeface="Montserrat"/>
              </a:rPr>
              <a:t>THANK YOU!</a:t>
            </a:r>
            <a:endParaRPr/>
          </a:p>
        </p:txBody>
      </p:sp>
      <p:sp>
        <p:nvSpPr>
          <p:cNvPr id="342" name="Google Shape;342;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type="title"/>
          </p:nvPr>
        </p:nvSpPr>
        <p:spPr>
          <a:xfrm>
            <a:off x="782950" y="2704550"/>
            <a:ext cx="3917700" cy="9087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1800"/>
              <a:buNone/>
            </a:pPr>
            <a:r>
              <a:rPr b="1" lang="en-US" sz="5000">
                <a:solidFill>
                  <a:srgbClr val="2C39B1"/>
                </a:solidFill>
                <a:latin typeface="Times New Roman"/>
                <a:ea typeface="Times New Roman"/>
                <a:cs typeface="Times New Roman"/>
                <a:sym typeface="Times New Roman"/>
              </a:rPr>
              <a:t>CONTENTS</a:t>
            </a:r>
            <a:endParaRPr b="1" sz="5000">
              <a:solidFill>
                <a:srgbClr val="2C39B1"/>
              </a:solidFill>
              <a:latin typeface="Times New Roman"/>
              <a:ea typeface="Times New Roman"/>
              <a:cs typeface="Times New Roman"/>
              <a:sym typeface="Times New Roman"/>
            </a:endParaRPr>
          </a:p>
        </p:txBody>
      </p:sp>
      <p:sp>
        <p:nvSpPr>
          <p:cNvPr id="78" name="Google Shape;78;p2"/>
          <p:cNvSpPr txBox="1"/>
          <p:nvPr>
            <p:ph idx="1" type="body"/>
          </p:nvPr>
        </p:nvSpPr>
        <p:spPr>
          <a:xfrm>
            <a:off x="6300800" y="445550"/>
            <a:ext cx="5891100" cy="5426700"/>
          </a:xfrm>
          <a:prstGeom prst="rect">
            <a:avLst/>
          </a:prstGeom>
          <a:noFill/>
          <a:ln>
            <a:noFill/>
          </a:ln>
        </p:spPr>
        <p:txBody>
          <a:bodyPr anchorCtr="0" anchor="t" bIns="45700" lIns="0" spcFirstLastPara="1" rIns="0" wrap="square" tIns="45700">
            <a:noAutofit/>
          </a:bodyPr>
          <a:lstStyle/>
          <a:p>
            <a:pPr indent="-400050" lvl="0" marL="457200" rtl="0" algn="l">
              <a:lnSpc>
                <a:spcPct val="115000"/>
              </a:lnSpc>
              <a:spcBef>
                <a:spcPts val="1200"/>
              </a:spcBef>
              <a:spcAft>
                <a:spcPts val="0"/>
              </a:spcAft>
              <a:buClr>
                <a:schemeClr val="dk1"/>
              </a:buClr>
              <a:buSzPts val="2700"/>
              <a:buFont typeface="Times New Roman"/>
              <a:buAutoNum type="arabicPeriod"/>
            </a:pPr>
            <a:r>
              <a:rPr lang="en-US" sz="3300">
                <a:solidFill>
                  <a:schemeClr val="dk1"/>
                </a:solidFill>
                <a:latin typeface="Times New Roman"/>
                <a:ea typeface="Times New Roman"/>
                <a:cs typeface="Times New Roman"/>
                <a:sym typeface="Times New Roman"/>
              </a:rPr>
              <a:t>Water Quality Standards</a:t>
            </a:r>
            <a:endParaRPr sz="3300">
              <a:solidFill>
                <a:schemeClr val="dk1"/>
              </a:solidFill>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dk1"/>
              </a:buClr>
              <a:buSzPts val="2700"/>
              <a:buFont typeface="Times New Roman"/>
              <a:buAutoNum type="arabicPeriod"/>
            </a:pPr>
            <a:r>
              <a:rPr lang="en-US" sz="3300">
                <a:solidFill>
                  <a:schemeClr val="dk1"/>
                </a:solidFill>
                <a:latin typeface="Times New Roman"/>
                <a:ea typeface="Times New Roman"/>
                <a:cs typeface="Times New Roman"/>
                <a:sym typeface="Times New Roman"/>
              </a:rPr>
              <a:t>Literature Review</a:t>
            </a:r>
            <a:endParaRPr sz="3300">
              <a:solidFill>
                <a:schemeClr val="dk1"/>
              </a:solidFill>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dk1"/>
              </a:buClr>
              <a:buSzPts val="2700"/>
              <a:buFont typeface="Times New Roman"/>
              <a:buAutoNum type="arabicPeriod"/>
            </a:pPr>
            <a:r>
              <a:rPr lang="en-US" sz="3300">
                <a:solidFill>
                  <a:schemeClr val="dk1"/>
                </a:solidFill>
                <a:latin typeface="Times New Roman"/>
                <a:ea typeface="Times New Roman"/>
                <a:cs typeface="Times New Roman"/>
                <a:sym typeface="Times New Roman"/>
              </a:rPr>
              <a:t>Satellite Data</a:t>
            </a:r>
            <a:endParaRPr sz="3300">
              <a:solidFill>
                <a:schemeClr val="dk1"/>
              </a:solidFill>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dk1"/>
              </a:buClr>
              <a:buSzPts val="2700"/>
              <a:buFont typeface="Times New Roman"/>
              <a:buAutoNum type="arabicPeriod"/>
            </a:pPr>
            <a:r>
              <a:rPr lang="en-US" sz="3300">
                <a:solidFill>
                  <a:schemeClr val="dk1"/>
                </a:solidFill>
                <a:latin typeface="Times New Roman"/>
                <a:ea typeface="Times New Roman"/>
                <a:cs typeface="Times New Roman"/>
                <a:sym typeface="Times New Roman"/>
              </a:rPr>
              <a:t>Satellite Image Analysis</a:t>
            </a:r>
            <a:endParaRPr sz="3300">
              <a:solidFill>
                <a:schemeClr val="dk1"/>
              </a:solidFill>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dk1"/>
              </a:buClr>
              <a:buSzPts val="2700"/>
              <a:buFont typeface="Times New Roman"/>
              <a:buAutoNum type="arabicPeriod"/>
            </a:pPr>
            <a:r>
              <a:rPr lang="en-US" sz="3300">
                <a:solidFill>
                  <a:schemeClr val="dk1"/>
                </a:solidFill>
                <a:latin typeface="Times New Roman"/>
                <a:ea typeface="Times New Roman"/>
                <a:cs typeface="Times New Roman"/>
                <a:sym typeface="Times New Roman"/>
              </a:rPr>
              <a:t>Water Quality Parameters Identification</a:t>
            </a:r>
            <a:endParaRPr sz="3300">
              <a:solidFill>
                <a:schemeClr val="dk1"/>
              </a:solidFill>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dk1"/>
              </a:buClr>
              <a:buSzPts val="2700"/>
              <a:buFont typeface="Times New Roman"/>
              <a:buAutoNum type="arabicPeriod"/>
            </a:pPr>
            <a:r>
              <a:rPr lang="en-US" sz="3300">
                <a:solidFill>
                  <a:schemeClr val="dk1"/>
                </a:solidFill>
                <a:latin typeface="Times New Roman"/>
                <a:ea typeface="Times New Roman"/>
                <a:cs typeface="Times New Roman"/>
                <a:sym typeface="Times New Roman"/>
              </a:rPr>
              <a:t>Machine Learning</a:t>
            </a:r>
            <a:endParaRPr sz="3300">
              <a:solidFill>
                <a:schemeClr val="dk1"/>
              </a:solidFill>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dk1"/>
              </a:buClr>
              <a:buSzPts val="2700"/>
              <a:buFont typeface="Times New Roman"/>
              <a:buAutoNum type="arabicPeriod"/>
            </a:pPr>
            <a:r>
              <a:rPr lang="en-US" sz="3300">
                <a:solidFill>
                  <a:schemeClr val="dk1"/>
                </a:solidFill>
                <a:latin typeface="Times New Roman"/>
                <a:ea typeface="Times New Roman"/>
                <a:cs typeface="Times New Roman"/>
                <a:sym typeface="Times New Roman"/>
              </a:rPr>
              <a:t>Dashboard</a:t>
            </a:r>
            <a:endParaRPr sz="3300">
              <a:solidFill>
                <a:schemeClr val="dk1"/>
              </a:solidFill>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dk1"/>
              </a:buClr>
              <a:buSzPts val="2700"/>
              <a:buFont typeface="Times New Roman"/>
              <a:buAutoNum type="arabicPeriod"/>
            </a:pPr>
            <a:r>
              <a:rPr lang="en-US" sz="3300">
                <a:solidFill>
                  <a:schemeClr val="dk1"/>
                </a:solidFill>
                <a:latin typeface="Times New Roman"/>
                <a:ea typeface="Times New Roman"/>
                <a:cs typeface="Times New Roman"/>
                <a:sym typeface="Times New Roman"/>
              </a:rPr>
              <a:t>Potential Next Steps</a:t>
            </a:r>
            <a:endParaRPr sz="3300">
              <a:solidFill>
                <a:schemeClr val="dk1"/>
              </a:solidFill>
              <a:latin typeface="Times New Roman"/>
              <a:ea typeface="Times New Roman"/>
              <a:cs typeface="Times New Roman"/>
              <a:sym typeface="Times New Roman"/>
            </a:endParaRPr>
          </a:p>
        </p:txBody>
      </p:sp>
      <p:sp>
        <p:nvSpPr>
          <p:cNvPr id="79" name="Google Shape;79;p2"/>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1/16/2022</a:t>
            </a:r>
            <a:endParaRPr>
              <a:latin typeface="Times New Roman"/>
              <a:ea typeface="Times New Roman"/>
              <a:cs typeface="Times New Roman"/>
              <a:sym typeface="Times New Roman"/>
            </a:endParaRPr>
          </a:p>
        </p:txBody>
      </p:sp>
      <p:sp>
        <p:nvSpPr>
          <p:cNvPr id="80" name="Google Shape;80;p2"/>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1" name="Google Shape;81;p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Water Quality Monitoring Dashboard for Kutch Region</a:t>
            </a:r>
            <a:endParaRPr>
              <a:latin typeface="Times New Roman"/>
              <a:ea typeface="Times New Roman"/>
              <a:cs typeface="Times New Roman"/>
              <a:sym typeface="Times New Roman"/>
            </a:endParaRPr>
          </a:p>
        </p:txBody>
      </p:sp>
      <p:cxnSp>
        <p:nvCxnSpPr>
          <p:cNvPr id="82" name="Google Shape;82;p2"/>
          <p:cNvCxnSpPr/>
          <p:nvPr/>
        </p:nvCxnSpPr>
        <p:spPr>
          <a:xfrm>
            <a:off x="5243525" y="457200"/>
            <a:ext cx="42900" cy="5457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1066800" y="222701"/>
            <a:ext cx="10058400" cy="7707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1800"/>
              <a:buNone/>
            </a:pPr>
            <a:r>
              <a:rPr b="1" lang="en-US" sz="4000">
                <a:latin typeface="Times New Roman"/>
                <a:ea typeface="Times New Roman"/>
                <a:cs typeface="Times New Roman"/>
                <a:sym typeface="Times New Roman"/>
              </a:rPr>
              <a:t>Timeline</a:t>
            </a:r>
            <a:endParaRPr b="1" sz="4000">
              <a:latin typeface="Times New Roman"/>
              <a:ea typeface="Times New Roman"/>
              <a:cs typeface="Times New Roman"/>
              <a:sym typeface="Times New Roman"/>
            </a:endParaRPr>
          </a:p>
        </p:txBody>
      </p:sp>
      <p:sp>
        <p:nvSpPr>
          <p:cNvPr id="90" name="Google Shape;90;p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91" name="Google Shape;91;p3"/>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1/16/2022</a:t>
            </a:r>
            <a:endParaRPr>
              <a:latin typeface="Times New Roman"/>
              <a:ea typeface="Times New Roman"/>
              <a:cs typeface="Times New Roman"/>
              <a:sym typeface="Times New Roman"/>
            </a:endParaRPr>
          </a:p>
        </p:txBody>
      </p:sp>
      <p:sp>
        <p:nvSpPr>
          <p:cNvPr id="92" name="Google Shape;92;p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Water Quality Monitoring Dashboard for Kutch Region</a:t>
            </a:r>
            <a:endParaRPr>
              <a:latin typeface="Times New Roman"/>
              <a:ea typeface="Times New Roman"/>
              <a:cs typeface="Times New Roman"/>
              <a:sym typeface="Times New Roman"/>
            </a:endParaRPr>
          </a:p>
        </p:txBody>
      </p:sp>
      <p:grpSp>
        <p:nvGrpSpPr>
          <p:cNvPr id="93" name="Google Shape;93;p3"/>
          <p:cNvGrpSpPr/>
          <p:nvPr/>
        </p:nvGrpSpPr>
        <p:grpSpPr>
          <a:xfrm>
            <a:off x="1075491" y="1367712"/>
            <a:ext cx="10044171" cy="4717761"/>
            <a:chOff x="1453805" y="182707"/>
            <a:chExt cx="10044171" cy="4717761"/>
          </a:xfrm>
        </p:grpSpPr>
        <p:grpSp>
          <p:nvGrpSpPr>
            <p:cNvPr id="94" name="Google Shape;94;p3"/>
            <p:cNvGrpSpPr/>
            <p:nvPr/>
          </p:nvGrpSpPr>
          <p:grpSpPr>
            <a:xfrm>
              <a:off x="2319593" y="1667703"/>
              <a:ext cx="7973884" cy="2019660"/>
              <a:chOff x="2319593" y="1667703"/>
              <a:chExt cx="7973884" cy="2019660"/>
            </a:xfrm>
          </p:grpSpPr>
          <p:sp>
            <p:nvSpPr>
              <p:cNvPr id="95" name="Google Shape;95;p3"/>
              <p:cNvSpPr txBox="1"/>
              <p:nvPr/>
            </p:nvSpPr>
            <p:spPr>
              <a:xfrm>
                <a:off x="4590854" y="2149311"/>
                <a:ext cx="171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96" name="Google Shape;96;p3"/>
              <p:cNvGrpSpPr/>
              <p:nvPr/>
            </p:nvGrpSpPr>
            <p:grpSpPr>
              <a:xfrm>
                <a:off x="2319593" y="2425391"/>
                <a:ext cx="7973884" cy="518403"/>
                <a:chOff x="1091885" y="2705487"/>
                <a:chExt cx="7973884" cy="518403"/>
              </a:xfrm>
            </p:grpSpPr>
            <p:grpSp>
              <p:nvGrpSpPr>
                <p:cNvPr id="97" name="Google Shape;97;p3"/>
                <p:cNvGrpSpPr/>
                <p:nvPr/>
              </p:nvGrpSpPr>
              <p:grpSpPr>
                <a:xfrm>
                  <a:off x="1098028" y="2705487"/>
                  <a:ext cx="1338600" cy="518400"/>
                  <a:chOff x="1102942" y="2705491"/>
                  <a:chExt cx="1338600" cy="518400"/>
                </a:xfrm>
              </p:grpSpPr>
              <p:sp>
                <p:nvSpPr>
                  <p:cNvPr id="98" name="Google Shape;98;p3"/>
                  <p:cNvSpPr/>
                  <p:nvPr/>
                </p:nvSpPr>
                <p:spPr>
                  <a:xfrm flipH="1">
                    <a:off x="1102942" y="2705491"/>
                    <a:ext cx="1338600" cy="518400"/>
                  </a:xfrm>
                  <a:prstGeom prst="parallelogram">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9" name="Google Shape;99;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1</a:t>
                    </a:r>
                    <a:endParaRPr/>
                  </a:p>
                </p:txBody>
              </p:sp>
            </p:grpSp>
            <p:grpSp>
              <p:nvGrpSpPr>
                <p:cNvPr id="100" name="Google Shape;100;p3"/>
                <p:cNvGrpSpPr/>
                <p:nvPr/>
              </p:nvGrpSpPr>
              <p:grpSpPr>
                <a:xfrm>
                  <a:off x="2431719" y="2705490"/>
                  <a:ext cx="1338600" cy="518400"/>
                  <a:chOff x="1102942" y="2705491"/>
                  <a:chExt cx="1338600" cy="518400"/>
                </a:xfrm>
              </p:grpSpPr>
              <p:sp>
                <p:nvSpPr>
                  <p:cNvPr id="101" name="Google Shape;101;p3"/>
                  <p:cNvSpPr/>
                  <p:nvPr/>
                </p:nvSpPr>
                <p:spPr>
                  <a:xfrm flipH="1">
                    <a:off x="1102942" y="2705491"/>
                    <a:ext cx="1338600" cy="518400"/>
                  </a:xfrm>
                  <a:prstGeom prst="parallelogram">
                    <a:avLst>
                      <a:gd fmla="val 25000" name="adj"/>
                    </a:avLst>
                  </a:prstGeom>
                  <a:gradFill>
                    <a:gsLst>
                      <a:gs pos="0">
                        <a:srgbClr val="3B007E"/>
                      </a:gs>
                      <a:gs pos="50000">
                        <a:srgbClr val="5500B6"/>
                      </a:gs>
                      <a:gs pos="100000">
                        <a:srgbClr val="6600DB"/>
                      </a:gs>
                    </a:gsLst>
                    <a:lin ang="10800025"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2" name="Google Shape;102;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2</a:t>
                    </a:r>
                    <a:endParaRPr/>
                  </a:p>
                </p:txBody>
              </p:sp>
            </p:grpSp>
            <p:grpSp>
              <p:nvGrpSpPr>
                <p:cNvPr id="103" name="Google Shape;103;p3"/>
                <p:cNvGrpSpPr/>
                <p:nvPr/>
              </p:nvGrpSpPr>
              <p:grpSpPr>
                <a:xfrm>
                  <a:off x="3760496" y="2705489"/>
                  <a:ext cx="1338600" cy="518400"/>
                  <a:chOff x="1102942" y="2705491"/>
                  <a:chExt cx="1338600" cy="518400"/>
                </a:xfrm>
              </p:grpSpPr>
              <p:sp>
                <p:nvSpPr>
                  <p:cNvPr id="104" name="Google Shape;104;p3"/>
                  <p:cNvSpPr/>
                  <p:nvPr/>
                </p:nvSpPr>
                <p:spPr>
                  <a:xfrm flipH="1">
                    <a:off x="1102942" y="2705491"/>
                    <a:ext cx="1338600" cy="518400"/>
                  </a:xfrm>
                  <a:prstGeom prst="parallelogram">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5" name="Google Shape;105;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3</a:t>
                    </a:r>
                    <a:endParaRPr/>
                  </a:p>
                </p:txBody>
              </p:sp>
            </p:grpSp>
            <p:grpSp>
              <p:nvGrpSpPr>
                <p:cNvPr id="106" name="Google Shape;106;p3"/>
                <p:cNvGrpSpPr/>
                <p:nvPr/>
              </p:nvGrpSpPr>
              <p:grpSpPr>
                <a:xfrm>
                  <a:off x="5079444" y="2705488"/>
                  <a:ext cx="1338600" cy="518400"/>
                  <a:chOff x="1102942" y="2705491"/>
                  <a:chExt cx="1338600" cy="518400"/>
                </a:xfrm>
              </p:grpSpPr>
              <p:sp>
                <p:nvSpPr>
                  <p:cNvPr id="107" name="Google Shape;107;p3"/>
                  <p:cNvSpPr/>
                  <p:nvPr/>
                </p:nvSpPr>
                <p:spPr>
                  <a:xfrm flipH="1">
                    <a:off x="1102942" y="2705491"/>
                    <a:ext cx="1338600" cy="518400"/>
                  </a:xfrm>
                  <a:prstGeom prst="parallelogram">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8" name="Google Shape;108;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4</a:t>
                    </a:r>
                    <a:endParaRPr/>
                  </a:p>
                </p:txBody>
              </p:sp>
            </p:grpSp>
            <p:grpSp>
              <p:nvGrpSpPr>
                <p:cNvPr id="109" name="Google Shape;109;p3"/>
                <p:cNvGrpSpPr/>
                <p:nvPr/>
              </p:nvGrpSpPr>
              <p:grpSpPr>
                <a:xfrm>
                  <a:off x="6410678" y="2705487"/>
                  <a:ext cx="1338600" cy="518400"/>
                  <a:chOff x="1102942" y="2705491"/>
                  <a:chExt cx="1338600" cy="518400"/>
                </a:xfrm>
              </p:grpSpPr>
              <p:sp>
                <p:nvSpPr>
                  <p:cNvPr id="110" name="Google Shape;110;p3"/>
                  <p:cNvSpPr/>
                  <p:nvPr/>
                </p:nvSpPr>
                <p:spPr>
                  <a:xfrm flipH="1">
                    <a:off x="1102942" y="2705491"/>
                    <a:ext cx="1338600" cy="518400"/>
                  </a:xfrm>
                  <a:prstGeom prst="parallelogram">
                    <a:avLst>
                      <a:gd fmla="val 25000" name="adj"/>
                    </a:avLst>
                  </a:prstGeom>
                  <a:gradFill>
                    <a:gsLst>
                      <a:gs pos="0">
                        <a:srgbClr val="00187E"/>
                      </a:gs>
                      <a:gs pos="50000">
                        <a:srgbClr val="0023B6"/>
                      </a:gs>
                      <a:gs pos="100000">
                        <a:srgbClr val="002BDB"/>
                      </a:gs>
                    </a:gsLst>
                    <a:lin ang="10800025"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1" name="Google Shape;111;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5</a:t>
                    </a:r>
                    <a:endParaRPr/>
                  </a:p>
                </p:txBody>
              </p:sp>
            </p:grpSp>
            <p:grpSp>
              <p:nvGrpSpPr>
                <p:cNvPr id="112" name="Google Shape;112;p3"/>
                <p:cNvGrpSpPr/>
                <p:nvPr/>
              </p:nvGrpSpPr>
              <p:grpSpPr>
                <a:xfrm>
                  <a:off x="7727169" y="2705487"/>
                  <a:ext cx="1338600" cy="518400"/>
                  <a:chOff x="1102942" y="2705491"/>
                  <a:chExt cx="1338600" cy="518400"/>
                </a:xfrm>
              </p:grpSpPr>
              <p:sp>
                <p:nvSpPr>
                  <p:cNvPr id="113" name="Google Shape;113;p3"/>
                  <p:cNvSpPr/>
                  <p:nvPr/>
                </p:nvSpPr>
                <p:spPr>
                  <a:xfrm flipH="1">
                    <a:off x="1102942" y="2705491"/>
                    <a:ext cx="1338600" cy="518400"/>
                  </a:xfrm>
                  <a:prstGeom prst="parallelogram">
                    <a:avLst>
                      <a:gd fmla="val 25000" name="adj"/>
                    </a:avLst>
                  </a:prstGeom>
                  <a:gradFill>
                    <a:gsLst>
                      <a:gs pos="0">
                        <a:srgbClr val="3B007E"/>
                      </a:gs>
                      <a:gs pos="50000">
                        <a:srgbClr val="5500B6"/>
                      </a:gs>
                      <a:gs pos="100000">
                        <a:srgbClr val="6600DB"/>
                      </a:gs>
                    </a:gsLst>
                    <a:lin ang="10800025"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4" name="Google Shape;114;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6</a:t>
                    </a:r>
                    <a:endParaRPr/>
                  </a:p>
                </p:txBody>
              </p:sp>
            </p:grpSp>
            <p:grpSp>
              <p:nvGrpSpPr>
                <p:cNvPr id="115" name="Google Shape;115;p3"/>
                <p:cNvGrpSpPr/>
                <p:nvPr/>
              </p:nvGrpSpPr>
              <p:grpSpPr>
                <a:xfrm>
                  <a:off x="1091885" y="2705487"/>
                  <a:ext cx="1338600" cy="518400"/>
                  <a:chOff x="1102942" y="2705491"/>
                  <a:chExt cx="1338600" cy="518400"/>
                </a:xfrm>
              </p:grpSpPr>
              <p:sp>
                <p:nvSpPr>
                  <p:cNvPr id="116" name="Google Shape;116;p3"/>
                  <p:cNvSpPr/>
                  <p:nvPr/>
                </p:nvSpPr>
                <p:spPr>
                  <a:xfrm flipH="1">
                    <a:off x="1102942" y="2705491"/>
                    <a:ext cx="1338600" cy="518400"/>
                  </a:xfrm>
                  <a:prstGeom prst="parallelogram">
                    <a:avLst>
                      <a:gd fmla="val 25000" name="adj"/>
                    </a:avLst>
                  </a:prstGeom>
                  <a:gradFill>
                    <a:gsLst>
                      <a:gs pos="0">
                        <a:srgbClr val="00187E"/>
                      </a:gs>
                      <a:gs pos="50000">
                        <a:srgbClr val="0023B6"/>
                      </a:gs>
                      <a:gs pos="100000">
                        <a:srgbClr val="002BDB"/>
                      </a:gs>
                    </a:gsLst>
                    <a:lin ang="10800025"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7" name="Google Shape;117;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1</a:t>
                    </a:r>
                    <a:endParaRPr/>
                  </a:p>
                </p:txBody>
              </p:sp>
            </p:grpSp>
            <p:grpSp>
              <p:nvGrpSpPr>
                <p:cNvPr id="118" name="Google Shape;118;p3"/>
                <p:cNvGrpSpPr/>
                <p:nvPr/>
              </p:nvGrpSpPr>
              <p:grpSpPr>
                <a:xfrm>
                  <a:off x="3755582" y="2705489"/>
                  <a:ext cx="1338600" cy="518400"/>
                  <a:chOff x="1102942" y="2705491"/>
                  <a:chExt cx="1338600" cy="518400"/>
                </a:xfrm>
              </p:grpSpPr>
              <p:sp>
                <p:nvSpPr>
                  <p:cNvPr id="119" name="Google Shape;119;p3"/>
                  <p:cNvSpPr/>
                  <p:nvPr/>
                </p:nvSpPr>
                <p:spPr>
                  <a:xfrm flipH="1">
                    <a:off x="1102942" y="2705491"/>
                    <a:ext cx="1338600" cy="518400"/>
                  </a:xfrm>
                  <a:prstGeom prst="parallelogram">
                    <a:avLst>
                      <a:gd fmla="val 25000" name="adj"/>
                    </a:avLst>
                  </a:prstGeom>
                  <a:gradFill>
                    <a:gsLst>
                      <a:gs pos="0">
                        <a:srgbClr val="00187E"/>
                      </a:gs>
                      <a:gs pos="50000">
                        <a:srgbClr val="0023B6"/>
                      </a:gs>
                      <a:gs pos="100000">
                        <a:srgbClr val="002BDB"/>
                      </a:gs>
                    </a:gsLst>
                    <a:lin ang="10800025"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0" name="Google Shape;120;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3</a:t>
                    </a:r>
                    <a:endParaRPr/>
                  </a:p>
                </p:txBody>
              </p:sp>
            </p:grpSp>
            <p:grpSp>
              <p:nvGrpSpPr>
                <p:cNvPr id="121" name="Google Shape;121;p3"/>
                <p:cNvGrpSpPr/>
                <p:nvPr/>
              </p:nvGrpSpPr>
              <p:grpSpPr>
                <a:xfrm>
                  <a:off x="5072072" y="2705488"/>
                  <a:ext cx="1338600" cy="518400"/>
                  <a:chOff x="1102942" y="2705491"/>
                  <a:chExt cx="1338600" cy="518400"/>
                </a:xfrm>
              </p:grpSpPr>
              <p:sp>
                <p:nvSpPr>
                  <p:cNvPr id="122" name="Google Shape;122;p3"/>
                  <p:cNvSpPr/>
                  <p:nvPr/>
                </p:nvSpPr>
                <p:spPr>
                  <a:xfrm flipH="1">
                    <a:off x="1102942" y="2705491"/>
                    <a:ext cx="1338600" cy="518400"/>
                  </a:xfrm>
                  <a:prstGeom prst="parallelogram">
                    <a:avLst>
                      <a:gd fmla="val 25000" name="adj"/>
                    </a:avLst>
                  </a:prstGeom>
                  <a:gradFill>
                    <a:gsLst>
                      <a:gs pos="0">
                        <a:srgbClr val="3B007E"/>
                      </a:gs>
                      <a:gs pos="50000">
                        <a:srgbClr val="5500B6"/>
                      </a:gs>
                      <a:gs pos="100000">
                        <a:srgbClr val="6600DB"/>
                      </a:gs>
                    </a:gsLst>
                    <a:lin ang="10800025"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3" name="Google Shape;123;p3"/>
                  <p:cNvSpPr txBox="1"/>
                  <p:nvPr/>
                </p:nvSpPr>
                <p:spPr>
                  <a:xfrm>
                    <a:off x="1342316" y="2780062"/>
                    <a:ext cx="109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Week 4</a:t>
                    </a:r>
                    <a:endParaRPr/>
                  </a:p>
                </p:txBody>
              </p:sp>
            </p:grpSp>
          </p:grpSp>
          <p:cxnSp>
            <p:nvCxnSpPr>
              <p:cNvPr id="124" name="Google Shape;124;p3"/>
              <p:cNvCxnSpPr/>
              <p:nvPr/>
            </p:nvCxnSpPr>
            <p:spPr>
              <a:xfrm rot="10800000">
                <a:off x="2960090" y="2781036"/>
                <a:ext cx="28800" cy="12000"/>
              </a:xfrm>
              <a:prstGeom prst="straightConnector1">
                <a:avLst/>
              </a:prstGeom>
              <a:noFill/>
              <a:ln cap="flat" cmpd="sng" w="9525">
                <a:solidFill>
                  <a:schemeClr val="accent1"/>
                </a:solidFill>
                <a:prstDash val="solid"/>
                <a:miter lim="800000"/>
                <a:headEnd len="sm" w="sm" type="none"/>
                <a:tailEnd len="sm" w="sm" type="none"/>
              </a:ln>
            </p:spPr>
          </p:cxnSp>
          <p:cxnSp>
            <p:nvCxnSpPr>
              <p:cNvPr id="125" name="Google Shape;125;p3"/>
              <p:cNvCxnSpPr>
                <a:stCxn id="116" idx="0"/>
              </p:cNvCxnSpPr>
              <p:nvPr/>
            </p:nvCxnSpPr>
            <p:spPr>
              <a:xfrm rot="10800000">
                <a:off x="2974493" y="1744091"/>
                <a:ext cx="14400" cy="681300"/>
              </a:xfrm>
              <a:prstGeom prst="straightConnector1">
                <a:avLst/>
              </a:prstGeom>
              <a:noFill/>
              <a:ln cap="flat" cmpd="sng" w="19050">
                <a:solidFill>
                  <a:schemeClr val="dk1"/>
                </a:solidFill>
                <a:prstDash val="dot"/>
                <a:miter lim="800000"/>
                <a:headEnd len="sm" w="sm" type="none"/>
                <a:tailEnd len="sm" w="sm" type="none"/>
              </a:ln>
            </p:spPr>
          </p:cxnSp>
          <p:cxnSp>
            <p:nvCxnSpPr>
              <p:cNvPr id="126" name="Google Shape;126;p3"/>
              <p:cNvCxnSpPr/>
              <p:nvPr/>
            </p:nvCxnSpPr>
            <p:spPr>
              <a:xfrm rot="10800000">
                <a:off x="2974490" y="1743670"/>
                <a:ext cx="14400" cy="681300"/>
              </a:xfrm>
              <a:prstGeom prst="straightConnector1">
                <a:avLst/>
              </a:prstGeom>
              <a:noFill/>
              <a:ln cap="flat" cmpd="sng" w="19050">
                <a:solidFill>
                  <a:schemeClr val="dk1"/>
                </a:solidFill>
                <a:prstDash val="dot"/>
                <a:miter lim="800000"/>
                <a:headEnd len="sm" w="sm" type="none"/>
                <a:tailEnd len="sm" w="sm" type="none"/>
              </a:ln>
            </p:spPr>
          </p:cxnSp>
          <p:grpSp>
            <p:nvGrpSpPr>
              <p:cNvPr id="127" name="Google Shape;127;p3"/>
              <p:cNvGrpSpPr/>
              <p:nvPr/>
            </p:nvGrpSpPr>
            <p:grpSpPr>
              <a:xfrm>
                <a:off x="2944450" y="1668124"/>
                <a:ext cx="74400" cy="75721"/>
                <a:chOff x="2944450" y="1668124"/>
                <a:chExt cx="74400" cy="75721"/>
              </a:xfrm>
            </p:grpSpPr>
            <p:sp>
              <p:nvSpPr>
                <p:cNvPr id="128" name="Google Shape;128;p3"/>
                <p:cNvSpPr/>
                <p:nvPr/>
              </p:nvSpPr>
              <p:spPr>
                <a:xfrm>
                  <a:off x="2944450" y="1668545"/>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3"/>
                <p:cNvSpPr/>
                <p:nvPr/>
              </p:nvSpPr>
              <p:spPr>
                <a:xfrm>
                  <a:off x="2944450" y="1668124"/>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30" name="Google Shape;130;p3"/>
              <p:cNvGrpSpPr/>
              <p:nvPr/>
            </p:nvGrpSpPr>
            <p:grpSpPr>
              <a:xfrm>
                <a:off x="4234396" y="1670438"/>
                <a:ext cx="74400" cy="75721"/>
                <a:chOff x="2944450" y="1668124"/>
                <a:chExt cx="74400" cy="75721"/>
              </a:xfrm>
            </p:grpSpPr>
            <p:sp>
              <p:nvSpPr>
                <p:cNvPr id="131" name="Google Shape;131;p3"/>
                <p:cNvSpPr/>
                <p:nvPr/>
              </p:nvSpPr>
              <p:spPr>
                <a:xfrm>
                  <a:off x="2944450" y="1668545"/>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
                <p:cNvSpPr/>
                <p:nvPr/>
              </p:nvSpPr>
              <p:spPr>
                <a:xfrm>
                  <a:off x="2944450" y="1668124"/>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33" name="Google Shape;133;p3"/>
              <p:cNvCxnSpPr/>
              <p:nvPr/>
            </p:nvCxnSpPr>
            <p:spPr>
              <a:xfrm rot="10800000">
                <a:off x="8244726" y="1762583"/>
                <a:ext cx="14400" cy="681300"/>
              </a:xfrm>
              <a:prstGeom prst="straightConnector1">
                <a:avLst/>
              </a:prstGeom>
              <a:noFill/>
              <a:ln cap="flat" cmpd="sng" w="19050">
                <a:solidFill>
                  <a:schemeClr val="dk1"/>
                </a:solidFill>
                <a:prstDash val="dot"/>
                <a:miter lim="800000"/>
                <a:headEnd len="sm" w="sm" type="none"/>
                <a:tailEnd len="sm" w="sm" type="none"/>
              </a:ln>
            </p:spPr>
          </p:cxnSp>
          <p:cxnSp>
            <p:nvCxnSpPr>
              <p:cNvPr id="134" name="Google Shape;134;p3"/>
              <p:cNvCxnSpPr/>
              <p:nvPr/>
            </p:nvCxnSpPr>
            <p:spPr>
              <a:xfrm rot="10800000">
                <a:off x="7003234" y="2943998"/>
                <a:ext cx="14400" cy="681300"/>
              </a:xfrm>
              <a:prstGeom prst="straightConnector1">
                <a:avLst/>
              </a:prstGeom>
              <a:noFill/>
              <a:ln cap="flat" cmpd="sng" w="19050">
                <a:solidFill>
                  <a:schemeClr val="dk1"/>
                </a:solidFill>
                <a:prstDash val="dot"/>
                <a:miter lim="800000"/>
                <a:headEnd len="sm" w="sm" type="none"/>
                <a:tailEnd len="sm" w="sm" type="none"/>
              </a:ln>
            </p:spPr>
          </p:cxnSp>
          <p:cxnSp>
            <p:nvCxnSpPr>
              <p:cNvPr id="135" name="Google Shape;135;p3"/>
              <p:cNvCxnSpPr/>
              <p:nvPr/>
            </p:nvCxnSpPr>
            <p:spPr>
              <a:xfrm rot="10800000">
                <a:off x="5656758" y="2943998"/>
                <a:ext cx="14400" cy="681300"/>
              </a:xfrm>
              <a:prstGeom prst="straightConnector1">
                <a:avLst/>
              </a:prstGeom>
              <a:noFill/>
              <a:ln cap="flat" cmpd="sng" w="19050">
                <a:solidFill>
                  <a:schemeClr val="dk1"/>
                </a:solidFill>
                <a:prstDash val="dot"/>
                <a:miter lim="800000"/>
                <a:headEnd len="sm" w="sm" type="none"/>
                <a:tailEnd len="sm" w="sm" type="none"/>
              </a:ln>
            </p:spPr>
          </p:cxnSp>
          <p:cxnSp>
            <p:nvCxnSpPr>
              <p:cNvPr id="136" name="Google Shape;136;p3"/>
              <p:cNvCxnSpPr/>
              <p:nvPr/>
            </p:nvCxnSpPr>
            <p:spPr>
              <a:xfrm rot="10800000">
                <a:off x="4271654" y="1762583"/>
                <a:ext cx="14400" cy="681300"/>
              </a:xfrm>
              <a:prstGeom prst="straightConnector1">
                <a:avLst/>
              </a:prstGeom>
              <a:noFill/>
              <a:ln cap="flat" cmpd="sng" w="19050">
                <a:solidFill>
                  <a:schemeClr val="dk1"/>
                </a:solidFill>
                <a:prstDash val="dot"/>
                <a:miter lim="800000"/>
                <a:headEnd len="sm" w="sm" type="none"/>
                <a:tailEnd len="sm" w="sm" type="none"/>
              </a:ln>
            </p:spPr>
          </p:cxnSp>
          <p:cxnSp>
            <p:nvCxnSpPr>
              <p:cNvPr id="137" name="Google Shape;137;p3"/>
              <p:cNvCxnSpPr/>
              <p:nvPr/>
            </p:nvCxnSpPr>
            <p:spPr>
              <a:xfrm rot="10800000">
                <a:off x="9608532" y="1734243"/>
                <a:ext cx="14400" cy="681300"/>
              </a:xfrm>
              <a:prstGeom prst="straightConnector1">
                <a:avLst/>
              </a:prstGeom>
              <a:noFill/>
              <a:ln cap="flat" cmpd="sng" w="19050">
                <a:solidFill>
                  <a:schemeClr val="dk1"/>
                </a:solidFill>
                <a:prstDash val="dot"/>
                <a:miter lim="800000"/>
                <a:headEnd len="sm" w="sm" type="none"/>
                <a:tailEnd len="sm" w="sm" type="none"/>
              </a:ln>
            </p:spPr>
          </p:cxnSp>
          <p:grpSp>
            <p:nvGrpSpPr>
              <p:cNvPr id="138" name="Google Shape;138;p3"/>
              <p:cNvGrpSpPr/>
              <p:nvPr/>
            </p:nvGrpSpPr>
            <p:grpSpPr>
              <a:xfrm>
                <a:off x="8214105" y="1671308"/>
                <a:ext cx="74400" cy="75721"/>
                <a:chOff x="2944450" y="1668124"/>
                <a:chExt cx="74400" cy="75721"/>
              </a:xfrm>
            </p:grpSpPr>
            <p:sp>
              <p:nvSpPr>
                <p:cNvPr id="139" name="Google Shape;139;p3"/>
                <p:cNvSpPr/>
                <p:nvPr/>
              </p:nvSpPr>
              <p:spPr>
                <a:xfrm>
                  <a:off x="2944450" y="1668545"/>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3"/>
                <p:cNvSpPr/>
                <p:nvPr/>
              </p:nvSpPr>
              <p:spPr>
                <a:xfrm>
                  <a:off x="2944450" y="1668124"/>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41" name="Google Shape;141;p3"/>
              <p:cNvGrpSpPr/>
              <p:nvPr/>
            </p:nvGrpSpPr>
            <p:grpSpPr>
              <a:xfrm>
                <a:off x="9571274" y="1667703"/>
                <a:ext cx="74400" cy="75721"/>
                <a:chOff x="2944450" y="1668124"/>
                <a:chExt cx="74400" cy="75721"/>
              </a:xfrm>
            </p:grpSpPr>
            <p:sp>
              <p:nvSpPr>
                <p:cNvPr id="142" name="Google Shape;142;p3"/>
                <p:cNvSpPr/>
                <p:nvPr/>
              </p:nvSpPr>
              <p:spPr>
                <a:xfrm>
                  <a:off x="2944450" y="1668545"/>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3"/>
                <p:cNvSpPr/>
                <p:nvPr/>
              </p:nvSpPr>
              <p:spPr>
                <a:xfrm>
                  <a:off x="2944450" y="1668124"/>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44" name="Google Shape;144;p3"/>
              <p:cNvGrpSpPr/>
              <p:nvPr/>
            </p:nvGrpSpPr>
            <p:grpSpPr>
              <a:xfrm>
                <a:off x="6988435" y="3611642"/>
                <a:ext cx="74400" cy="75721"/>
                <a:chOff x="2944450" y="1668124"/>
                <a:chExt cx="74400" cy="75721"/>
              </a:xfrm>
            </p:grpSpPr>
            <p:sp>
              <p:nvSpPr>
                <p:cNvPr id="145" name="Google Shape;145;p3"/>
                <p:cNvSpPr/>
                <p:nvPr/>
              </p:nvSpPr>
              <p:spPr>
                <a:xfrm>
                  <a:off x="2944450" y="1668545"/>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3"/>
                <p:cNvSpPr/>
                <p:nvPr/>
              </p:nvSpPr>
              <p:spPr>
                <a:xfrm>
                  <a:off x="2944450" y="1668124"/>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47" name="Google Shape;147;p3"/>
              <p:cNvGrpSpPr/>
              <p:nvPr/>
            </p:nvGrpSpPr>
            <p:grpSpPr>
              <a:xfrm>
                <a:off x="5630929" y="3611221"/>
                <a:ext cx="74400" cy="75721"/>
                <a:chOff x="2944450" y="1668124"/>
                <a:chExt cx="74400" cy="75721"/>
              </a:xfrm>
            </p:grpSpPr>
            <p:sp>
              <p:nvSpPr>
                <p:cNvPr id="148" name="Google Shape;148;p3"/>
                <p:cNvSpPr/>
                <p:nvPr/>
              </p:nvSpPr>
              <p:spPr>
                <a:xfrm>
                  <a:off x="2944450" y="1668545"/>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3"/>
                <p:cNvSpPr/>
                <p:nvPr/>
              </p:nvSpPr>
              <p:spPr>
                <a:xfrm>
                  <a:off x="2944450" y="1668124"/>
                  <a:ext cx="74400" cy="753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150" name="Google Shape;150;p3"/>
            <p:cNvSpPr txBox="1"/>
            <p:nvPr/>
          </p:nvSpPr>
          <p:spPr>
            <a:xfrm>
              <a:off x="1453805" y="182707"/>
              <a:ext cx="4318500" cy="14775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Identification of Water Quality Standards</a:t>
              </a:r>
              <a:endParaRPr/>
            </a:p>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Water Quality Parameters Literature Review</a:t>
              </a:r>
              <a:endParaRPr/>
            </a:p>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Satellite Image Availability</a:t>
              </a:r>
              <a:endParaRPr/>
            </a:p>
          </p:txBody>
        </p:sp>
        <p:sp>
          <p:nvSpPr>
            <p:cNvPr id="151" name="Google Shape;151;p3"/>
            <p:cNvSpPr txBox="1"/>
            <p:nvPr/>
          </p:nvSpPr>
          <p:spPr>
            <a:xfrm>
              <a:off x="4239840" y="3699868"/>
              <a:ext cx="4074300" cy="12006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Satellite Image Analysis</a:t>
              </a:r>
              <a:endParaRPr/>
            </a:p>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Water Quality Index</a:t>
              </a:r>
              <a:endParaRPr/>
            </a:p>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Water Quality Parameters Identification</a:t>
              </a:r>
              <a:endParaRPr/>
            </a:p>
          </p:txBody>
        </p:sp>
        <p:sp>
          <p:nvSpPr>
            <p:cNvPr id="152" name="Google Shape;152;p3"/>
            <p:cNvSpPr txBox="1"/>
            <p:nvPr/>
          </p:nvSpPr>
          <p:spPr>
            <a:xfrm>
              <a:off x="7010876" y="182707"/>
              <a:ext cx="4487100" cy="14775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Data Pre-processing and Machine Learning Models</a:t>
              </a:r>
              <a:endParaRPr/>
            </a:p>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Dashboard GUI preparation</a:t>
              </a:r>
              <a:endParaRPr/>
            </a:p>
            <a:p>
              <a:pPr indent="-342900" lvl="0" marL="342900" marR="0" rtl="0" algn="ctr">
                <a:spcBef>
                  <a:spcPts val="0"/>
                </a:spcBef>
                <a:spcAft>
                  <a:spcPts val="0"/>
                </a:spcAft>
                <a:buClr>
                  <a:srgbClr val="0033CC"/>
                </a:buClr>
                <a:buSzPts val="1800"/>
                <a:buFont typeface="Calibri"/>
                <a:buAutoNum type="arabicPeriod"/>
              </a:pPr>
              <a:r>
                <a:rPr b="1" lang="en-US" sz="1800">
                  <a:solidFill>
                    <a:srgbClr val="0033CC"/>
                  </a:solidFill>
                  <a:latin typeface="Times New Roman"/>
                  <a:ea typeface="Times New Roman"/>
                  <a:cs typeface="Times New Roman"/>
                  <a:sym typeface="Times New Roman"/>
                </a:rPr>
                <a:t>Dashboard Hosting and Integration on Web</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1068375" y="171451"/>
            <a:ext cx="10058400" cy="9651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1800"/>
              <a:buNone/>
            </a:pPr>
            <a:r>
              <a:rPr b="1" lang="en-US" sz="4000">
                <a:latin typeface="Times New Roman"/>
                <a:ea typeface="Times New Roman"/>
                <a:cs typeface="Times New Roman"/>
                <a:sym typeface="Times New Roman"/>
              </a:rPr>
              <a:t>Water Quality Standards</a:t>
            </a:r>
            <a:endParaRPr b="1" sz="4000">
              <a:latin typeface="Times New Roman"/>
              <a:ea typeface="Times New Roman"/>
              <a:cs typeface="Times New Roman"/>
              <a:sym typeface="Times New Roman"/>
            </a:endParaRPr>
          </a:p>
        </p:txBody>
      </p:sp>
      <p:sp>
        <p:nvSpPr>
          <p:cNvPr id="158" name="Google Shape;158;p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59" name="Google Shape;159;p4"/>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1/16/2022</a:t>
            </a:r>
            <a:endParaRPr>
              <a:latin typeface="Times New Roman"/>
              <a:ea typeface="Times New Roman"/>
              <a:cs typeface="Times New Roman"/>
              <a:sym typeface="Times New Roman"/>
            </a:endParaRPr>
          </a:p>
        </p:txBody>
      </p:sp>
      <p:sp>
        <p:nvSpPr>
          <p:cNvPr id="160" name="Google Shape;160;p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Water Quality Monitoring Dashboard for Kutch Region</a:t>
            </a:r>
            <a:endParaRPr>
              <a:latin typeface="Times New Roman"/>
              <a:ea typeface="Times New Roman"/>
              <a:cs typeface="Times New Roman"/>
              <a:sym typeface="Times New Roman"/>
            </a:endParaRPr>
          </a:p>
        </p:txBody>
      </p:sp>
      <p:grpSp>
        <p:nvGrpSpPr>
          <p:cNvPr id="161" name="Google Shape;161;p4"/>
          <p:cNvGrpSpPr/>
          <p:nvPr/>
        </p:nvGrpSpPr>
        <p:grpSpPr>
          <a:xfrm>
            <a:off x="224150" y="1826467"/>
            <a:ext cx="11739332" cy="3917350"/>
            <a:chOff x="8" y="75614"/>
            <a:chExt cx="11739332" cy="4005880"/>
          </a:xfrm>
        </p:grpSpPr>
        <p:sp>
          <p:nvSpPr>
            <p:cNvPr id="162" name="Google Shape;162;p4"/>
            <p:cNvSpPr/>
            <p:nvPr/>
          </p:nvSpPr>
          <p:spPr>
            <a:xfrm>
              <a:off x="8" y="75614"/>
              <a:ext cx="2655000" cy="1062000"/>
            </a:xfrm>
            <a:prstGeom prst="rect">
              <a:avLst/>
            </a:prstGeom>
            <a:gradFill>
              <a:gsLst>
                <a:gs pos="0">
                  <a:srgbClr val="FFC647"/>
                </a:gs>
                <a:gs pos="50000">
                  <a:srgbClr val="FFC600"/>
                </a:gs>
                <a:gs pos="100000">
                  <a:srgbClr val="E3B400"/>
                </a:gs>
              </a:gsLst>
              <a:lin ang="5400012" scaled="0"/>
            </a:gra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3" name="Google Shape;163;p4"/>
            <p:cNvSpPr txBox="1"/>
            <p:nvPr/>
          </p:nvSpPr>
          <p:spPr>
            <a:xfrm>
              <a:off x="8" y="75614"/>
              <a:ext cx="2655000" cy="1062000"/>
            </a:xfrm>
            <a:prstGeom prst="rect">
              <a:avLst/>
            </a:prstGeom>
            <a:noFill/>
            <a:ln>
              <a:noFill/>
            </a:ln>
          </p:spPr>
          <p:txBody>
            <a:bodyPr anchorCtr="0" anchor="ctr" bIns="105650" lIns="184900" spcFirstLastPara="1" rIns="184900" wrap="square" tIns="105650">
              <a:noAutofit/>
            </a:bodyPr>
            <a:lstStyle/>
            <a:p>
              <a:pPr indent="0" lvl="0" marL="0" marR="0" rtl="0" algn="ctr">
                <a:lnSpc>
                  <a:spcPct val="90000"/>
                </a:lnSpc>
                <a:spcBef>
                  <a:spcPts val="0"/>
                </a:spcBef>
                <a:spcAft>
                  <a:spcPts val="0"/>
                </a:spcAft>
                <a:buClr>
                  <a:schemeClr val="dk1"/>
                </a:buClr>
                <a:buSzPts val="2600"/>
                <a:buFont typeface="Times New Roman"/>
                <a:buNone/>
              </a:pPr>
              <a:r>
                <a:rPr b="1" i="0" lang="en-US" sz="2600" u="none" cap="none" strike="noStrike">
                  <a:solidFill>
                    <a:schemeClr val="dk1"/>
                  </a:solidFill>
                  <a:latin typeface="Times New Roman"/>
                  <a:ea typeface="Times New Roman"/>
                  <a:cs typeface="Times New Roman"/>
                  <a:sym typeface="Times New Roman"/>
                </a:rPr>
                <a:t>PHYSICAL</a:t>
              </a:r>
              <a:endParaRPr>
                <a:latin typeface="Times New Roman"/>
                <a:ea typeface="Times New Roman"/>
                <a:cs typeface="Times New Roman"/>
                <a:sym typeface="Times New Roman"/>
              </a:endParaRPr>
            </a:p>
          </p:txBody>
        </p:sp>
        <p:sp>
          <p:nvSpPr>
            <p:cNvPr id="164" name="Google Shape;164;p4"/>
            <p:cNvSpPr/>
            <p:nvPr/>
          </p:nvSpPr>
          <p:spPr>
            <a:xfrm>
              <a:off x="4415" y="1137594"/>
              <a:ext cx="2655000" cy="2943900"/>
            </a:xfrm>
            <a:prstGeom prst="rect">
              <a:avLst/>
            </a:prstGeom>
            <a:solidFill>
              <a:srgbClr val="FFE8CA">
                <a:alpha val="89800"/>
              </a:srgbClr>
            </a:solidFill>
            <a:ln cap="flat" cmpd="sng" w="12700">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5" name="Google Shape;165;p4"/>
            <p:cNvSpPr txBox="1"/>
            <p:nvPr/>
          </p:nvSpPr>
          <p:spPr>
            <a:xfrm>
              <a:off x="4415" y="1137594"/>
              <a:ext cx="2655000" cy="2943900"/>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pH</a:t>
              </a:r>
              <a:endParaRPr i="0" sz="1800" u="none" cap="none" strike="noStrike">
                <a:solidFill>
                  <a:schemeClr val="dk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Temperature (deg Celsius)</a:t>
              </a:r>
              <a:endParaRPr i="0" sz="1800" u="none" cap="none" strike="noStrike">
                <a:solidFill>
                  <a:schemeClr val="dk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Turbidity (NTU)</a:t>
              </a:r>
              <a:endParaRPr i="0" sz="1800" u="none" cap="none" strike="noStrike">
                <a:solidFill>
                  <a:schemeClr val="dk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T.S.S.(Total Suspended Solids)</a:t>
              </a:r>
              <a:endParaRPr i="0" sz="1800" u="none" cap="none" strike="noStrike">
                <a:solidFill>
                  <a:schemeClr val="dk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T.D.S.(Total Dissolved Solids)</a:t>
              </a:r>
              <a:endParaRPr i="0" sz="1800" u="none" cap="none" strike="noStrike">
                <a:solidFill>
                  <a:schemeClr val="dk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Conductivity (mS/cm)</a:t>
              </a:r>
              <a:endParaRPr i="0" sz="1800" u="none" cap="none" strike="noStrike">
                <a:solidFill>
                  <a:schemeClr val="dk1"/>
                </a:solidFill>
                <a:latin typeface="Times New Roman"/>
                <a:ea typeface="Times New Roman"/>
                <a:cs typeface="Times New Roman"/>
                <a:sym typeface="Times New Roman"/>
              </a:endParaRPr>
            </a:p>
          </p:txBody>
        </p:sp>
        <p:sp>
          <p:nvSpPr>
            <p:cNvPr id="166" name="Google Shape;166;p4"/>
            <p:cNvSpPr/>
            <p:nvPr/>
          </p:nvSpPr>
          <p:spPr>
            <a:xfrm>
              <a:off x="3026649" y="75614"/>
              <a:ext cx="2655000" cy="1062000"/>
            </a:xfrm>
            <a:prstGeom prst="rect">
              <a:avLst/>
            </a:prstGeom>
            <a:gradFill>
              <a:gsLst>
                <a:gs pos="0">
                  <a:srgbClr val="76F24C"/>
                </a:gs>
                <a:gs pos="50000">
                  <a:srgbClr val="61F813"/>
                </a:gs>
                <a:gs pos="100000">
                  <a:srgbClr val="52E306"/>
                </a:gs>
              </a:gsLst>
              <a:lin ang="5400012" scaled="0"/>
            </a:gra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7" name="Google Shape;167;p4"/>
            <p:cNvSpPr txBox="1"/>
            <p:nvPr/>
          </p:nvSpPr>
          <p:spPr>
            <a:xfrm>
              <a:off x="3026649" y="75614"/>
              <a:ext cx="2655000" cy="1062000"/>
            </a:xfrm>
            <a:prstGeom prst="rect">
              <a:avLst/>
            </a:prstGeom>
            <a:noFill/>
            <a:ln>
              <a:noFill/>
            </a:ln>
          </p:spPr>
          <p:txBody>
            <a:bodyPr anchorCtr="0" anchor="ctr" bIns="105650" lIns="184900" spcFirstLastPara="1" rIns="184900" wrap="square" tIns="105650">
              <a:noAutofit/>
            </a:bodyPr>
            <a:lstStyle/>
            <a:p>
              <a:pPr indent="0" lvl="0" marL="0" marR="0" rtl="0" algn="ctr">
                <a:lnSpc>
                  <a:spcPct val="90000"/>
                </a:lnSpc>
                <a:spcBef>
                  <a:spcPts val="0"/>
                </a:spcBef>
                <a:spcAft>
                  <a:spcPts val="0"/>
                </a:spcAft>
                <a:buClr>
                  <a:schemeClr val="dk1"/>
                </a:buClr>
                <a:buSzPts val="2600"/>
                <a:buFont typeface="Times New Roman"/>
                <a:buNone/>
              </a:pPr>
              <a:r>
                <a:rPr b="1" i="0" lang="en-US" sz="2600" u="none" cap="none" strike="noStrike">
                  <a:solidFill>
                    <a:schemeClr val="dk1"/>
                  </a:solidFill>
                  <a:latin typeface="Times New Roman"/>
                  <a:ea typeface="Times New Roman"/>
                  <a:cs typeface="Times New Roman"/>
                  <a:sym typeface="Times New Roman"/>
                </a:rPr>
                <a:t>INORGANIC</a:t>
              </a:r>
              <a:endParaRPr>
                <a:latin typeface="Times New Roman"/>
                <a:ea typeface="Times New Roman"/>
                <a:cs typeface="Times New Roman"/>
                <a:sym typeface="Times New Roman"/>
              </a:endParaRPr>
            </a:p>
          </p:txBody>
        </p:sp>
        <p:sp>
          <p:nvSpPr>
            <p:cNvPr id="168" name="Google Shape;168;p4"/>
            <p:cNvSpPr/>
            <p:nvPr/>
          </p:nvSpPr>
          <p:spPr>
            <a:xfrm>
              <a:off x="3031057" y="1137594"/>
              <a:ext cx="2655000" cy="2943900"/>
            </a:xfrm>
            <a:prstGeom prst="rect">
              <a:avLst/>
            </a:prstGeom>
            <a:solidFill>
              <a:srgbClr val="DEF9CB">
                <a:alpha val="89800"/>
              </a:srgbClr>
            </a:solidFill>
            <a:ln cap="flat" cmpd="sng" w="12700">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9" name="Google Shape;169;p4"/>
            <p:cNvSpPr txBox="1"/>
            <p:nvPr/>
          </p:nvSpPr>
          <p:spPr>
            <a:xfrm>
              <a:off x="3031057" y="1137594"/>
              <a:ext cx="2655000" cy="2943900"/>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Magnesium</a:t>
              </a:r>
              <a:endParaRPr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90000"/>
                </a:lnSpc>
                <a:spcBef>
                  <a:spcPts val="30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Alkalinity</a:t>
              </a:r>
              <a:endParaRPr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90000"/>
                </a:lnSpc>
                <a:spcBef>
                  <a:spcPts val="30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Total hardness</a:t>
              </a:r>
              <a:endParaRPr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90000"/>
                </a:lnSpc>
                <a:spcBef>
                  <a:spcPts val="30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Calcium hardness</a:t>
              </a:r>
              <a:endParaRPr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90000"/>
                </a:lnSpc>
                <a:spcBef>
                  <a:spcPts val="30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Sodium Chloride(salinity)</a:t>
              </a:r>
              <a:endParaRPr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90000"/>
                </a:lnSpc>
                <a:spcBef>
                  <a:spcPts val="30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Sulphate</a:t>
              </a:r>
              <a:endParaRPr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90000"/>
                </a:lnSpc>
                <a:spcBef>
                  <a:spcPts val="30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Sodium</a:t>
              </a:r>
              <a:endParaRPr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90000"/>
                </a:lnSpc>
                <a:spcBef>
                  <a:spcPts val="30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Nitrate(NO3)</a:t>
              </a:r>
              <a:endParaRPr i="0" sz="2000" u="none" cap="none" strike="noStrike">
                <a:solidFill>
                  <a:schemeClr val="dk1"/>
                </a:solidFill>
                <a:latin typeface="Times New Roman"/>
                <a:ea typeface="Times New Roman"/>
                <a:cs typeface="Times New Roman"/>
                <a:sym typeface="Times New Roman"/>
              </a:endParaRPr>
            </a:p>
          </p:txBody>
        </p:sp>
        <p:sp>
          <p:nvSpPr>
            <p:cNvPr id="170" name="Google Shape;170;p4"/>
            <p:cNvSpPr/>
            <p:nvPr/>
          </p:nvSpPr>
          <p:spPr>
            <a:xfrm>
              <a:off x="6053291" y="75614"/>
              <a:ext cx="2655000" cy="1062000"/>
            </a:xfrm>
            <a:prstGeom prst="rect">
              <a:avLst/>
            </a:prstGeom>
            <a:gradFill>
              <a:gsLst>
                <a:gs pos="0">
                  <a:srgbClr val="5AE5A3"/>
                </a:gs>
                <a:gs pos="50000">
                  <a:srgbClr val="34E899"/>
                </a:gs>
                <a:gs pos="100000">
                  <a:srgbClr val="24D687"/>
                </a:gs>
              </a:gsLst>
              <a:lin ang="5400012" scaled="0"/>
            </a:gra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1" name="Google Shape;171;p4"/>
            <p:cNvSpPr txBox="1"/>
            <p:nvPr/>
          </p:nvSpPr>
          <p:spPr>
            <a:xfrm>
              <a:off x="6053291" y="75614"/>
              <a:ext cx="2655000" cy="1062000"/>
            </a:xfrm>
            <a:prstGeom prst="rect">
              <a:avLst/>
            </a:prstGeom>
            <a:noFill/>
            <a:ln>
              <a:noFill/>
            </a:ln>
          </p:spPr>
          <p:txBody>
            <a:bodyPr anchorCtr="0" anchor="ctr" bIns="105650" lIns="184900" spcFirstLastPara="1" rIns="184900" wrap="square" tIns="105650">
              <a:noAutofit/>
            </a:bodyPr>
            <a:lstStyle/>
            <a:p>
              <a:pPr indent="0" lvl="0" marL="0" marR="0" rtl="0" algn="ctr">
                <a:lnSpc>
                  <a:spcPct val="90000"/>
                </a:lnSpc>
                <a:spcBef>
                  <a:spcPts val="0"/>
                </a:spcBef>
                <a:spcAft>
                  <a:spcPts val="0"/>
                </a:spcAft>
                <a:buClr>
                  <a:schemeClr val="dk1"/>
                </a:buClr>
                <a:buSzPts val="2600"/>
                <a:buFont typeface="Times New Roman"/>
                <a:buNone/>
              </a:pPr>
              <a:r>
                <a:rPr b="1" i="0" lang="en-US" sz="2600" u="none" cap="none" strike="noStrike">
                  <a:solidFill>
                    <a:schemeClr val="dk1"/>
                  </a:solidFill>
                  <a:latin typeface="Times New Roman"/>
                  <a:ea typeface="Times New Roman"/>
                  <a:cs typeface="Times New Roman"/>
                  <a:sym typeface="Times New Roman"/>
                </a:rPr>
                <a:t>ORGANIC /</a:t>
              </a:r>
              <a:endParaRPr>
                <a:latin typeface="Times New Roman"/>
                <a:ea typeface="Times New Roman"/>
                <a:cs typeface="Times New Roman"/>
                <a:sym typeface="Times New Roman"/>
              </a:endParaRPr>
            </a:p>
            <a:p>
              <a:pPr indent="0" lvl="0" marL="0" marR="0" rtl="0" algn="ctr">
                <a:lnSpc>
                  <a:spcPct val="90000"/>
                </a:lnSpc>
                <a:spcBef>
                  <a:spcPts val="910"/>
                </a:spcBef>
                <a:spcAft>
                  <a:spcPts val="0"/>
                </a:spcAft>
                <a:buClr>
                  <a:schemeClr val="dk1"/>
                </a:buClr>
                <a:buSzPts val="2600"/>
                <a:buFont typeface="Times New Roman"/>
                <a:buNone/>
              </a:pPr>
              <a:r>
                <a:rPr b="1" i="0" lang="en-US" sz="2600" u="none" cap="none" strike="noStrike">
                  <a:solidFill>
                    <a:schemeClr val="dk1"/>
                  </a:solidFill>
                  <a:latin typeface="Times New Roman"/>
                  <a:ea typeface="Times New Roman"/>
                  <a:cs typeface="Times New Roman"/>
                  <a:sym typeface="Times New Roman"/>
                </a:rPr>
                <a:t>NUTRIENTS</a:t>
              </a:r>
              <a:endParaRPr>
                <a:latin typeface="Times New Roman"/>
                <a:ea typeface="Times New Roman"/>
                <a:cs typeface="Times New Roman"/>
                <a:sym typeface="Times New Roman"/>
              </a:endParaRPr>
            </a:p>
          </p:txBody>
        </p:sp>
        <p:sp>
          <p:nvSpPr>
            <p:cNvPr id="172" name="Google Shape;172;p4"/>
            <p:cNvSpPr/>
            <p:nvPr/>
          </p:nvSpPr>
          <p:spPr>
            <a:xfrm>
              <a:off x="6057698" y="1137594"/>
              <a:ext cx="2655000" cy="2943900"/>
            </a:xfrm>
            <a:prstGeom prst="rect">
              <a:avLst/>
            </a:prstGeom>
            <a:solidFill>
              <a:srgbClr val="CDF3E3">
                <a:alpha val="89800"/>
              </a:srgbClr>
            </a:solidFill>
            <a:ln cap="flat" cmpd="sng" w="12700">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3" name="Google Shape;173;p4"/>
            <p:cNvSpPr txBox="1"/>
            <p:nvPr/>
          </p:nvSpPr>
          <p:spPr>
            <a:xfrm>
              <a:off x="6057698" y="1137594"/>
              <a:ext cx="2655000" cy="2943900"/>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Phosphate(PO4)</a:t>
              </a:r>
              <a:endParaRPr i="0" sz="1800" u="none" cap="none" strike="noStrike">
                <a:solidFill>
                  <a:schemeClr val="dk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DO(Dissolved Oxygen)</a:t>
              </a:r>
              <a:endParaRPr i="0" sz="1800" u="none" cap="none" strike="noStrike">
                <a:solidFill>
                  <a:schemeClr val="dk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COD(Chemical Oxygen Demand)</a:t>
              </a:r>
              <a:endParaRPr i="0" sz="1800" u="none" cap="none" strike="noStrike">
                <a:solidFill>
                  <a:schemeClr val="dk1"/>
                </a:solidFill>
                <a:latin typeface="Times New Roman"/>
                <a:ea typeface="Times New Roman"/>
                <a:cs typeface="Times New Roman"/>
                <a:sym typeface="Times New Roman"/>
              </a:endParaRPr>
            </a:p>
            <a:p>
              <a:pPr indent="-171450" lvl="1" marL="171450" marR="0" rtl="0" algn="l">
                <a:lnSpc>
                  <a:spcPct val="90000"/>
                </a:lnSpc>
                <a:spcBef>
                  <a:spcPts val="27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BOD(BioChemical Oxygen Demand)</a:t>
              </a:r>
              <a:endParaRPr i="0" sz="1800" u="none" cap="none" strike="noStrike">
                <a:solidFill>
                  <a:schemeClr val="dk1"/>
                </a:solidFill>
                <a:latin typeface="Times New Roman"/>
                <a:ea typeface="Times New Roman"/>
                <a:cs typeface="Times New Roman"/>
                <a:sym typeface="Times New Roman"/>
              </a:endParaRPr>
            </a:p>
          </p:txBody>
        </p:sp>
        <p:sp>
          <p:nvSpPr>
            <p:cNvPr id="174" name="Google Shape;174;p4"/>
            <p:cNvSpPr/>
            <p:nvPr/>
          </p:nvSpPr>
          <p:spPr>
            <a:xfrm>
              <a:off x="9079933" y="75614"/>
              <a:ext cx="2655000" cy="1062000"/>
            </a:xfrm>
            <a:prstGeom prst="rect">
              <a:avLst/>
            </a:prstGeom>
            <a:gradFill>
              <a:gsLst>
                <a:gs pos="0">
                  <a:srgbClr val="6EA3DA"/>
                </a:gs>
                <a:gs pos="50000">
                  <a:srgbClr val="5299DA"/>
                </a:gs>
                <a:gs pos="100000">
                  <a:srgbClr val="4186C8"/>
                </a:gs>
              </a:gsLst>
              <a:lin ang="5400012" scaled="0"/>
            </a:gra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5" name="Google Shape;175;p4"/>
            <p:cNvSpPr txBox="1"/>
            <p:nvPr/>
          </p:nvSpPr>
          <p:spPr>
            <a:xfrm>
              <a:off x="9079933" y="75614"/>
              <a:ext cx="2655000" cy="1062000"/>
            </a:xfrm>
            <a:prstGeom prst="rect">
              <a:avLst/>
            </a:prstGeom>
            <a:noFill/>
            <a:ln>
              <a:noFill/>
            </a:ln>
          </p:spPr>
          <p:txBody>
            <a:bodyPr anchorCtr="0" anchor="ctr" bIns="105650" lIns="184900" spcFirstLastPara="1" rIns="184900" wrap="square" tIns="105650">
              <a:noAutofit/>
            </a:bodyPr>
            <a:lstStyle/>
            <a:p>
              <a:pPr indent="0" lvl="0" marL="0" marR="0" rtl="0" algn="ctr">
                <a:lnSpc>
                  <a:spcPct val="90000"/>
                </a:lnSpc>
                <a:spcBef>
                  <a:spcPts val="0"/>
                </a:spcBef>
                <a:spcAft>
                  <a:spcPts val="0"/>
                </a:spcAft>
                <a:buClr>
                  <a:schemeClr val="dk1"/>
                </a:buClr>
                <a:buSzPts val="2600"/>
                <a:buFont typeface="Times New Roman"/>
                <a:buNone/>
              </a:pPr>
              <a:r>
                <a:rPr b="1" i="0" lang="en-US" sz="2600" u="none" cap="none" strike="noStrike">
                  <a:solidFill>
                    <a:schemeClr val="dk1"/>
                  </a:solidFill>
                  <a:latin typeface="Times New Roman"/>
                  <a:ea typeface="Times New Roman"/>
                  <a:cs typeface="Times New Roman"/>
                  <a:sym typeface="Times New Roman"/>
                </a:rPr>
                <a:t>BIOLOGICAL</a:t>
              </a:r>
              <a:endParaRPr>
                <a:latin typeface="Times New Roman"/>
                <a:ea typeface="Times New Roman"/>
                <a:cs typeface="Times New Roman"/>
                <a:sym typeface="Times New Roman"/>
              </a:endParaRPr>
            </a:p>
          </p:txBody>
        </p:sp>
        <p:sp>
          <p:nvSpPr>
            <p:cNvPr id="176" name="Google Shape;176;p4"/>
            <p:cNvSpPr/>
            <p:nvPr/>
          </p:nvSpPr>
          <p:spPr>
            <a:xfrm>
              <a:off x="9084340" y="1137594"/>
              <a:ext cx="2655000" cy="2943900"/>
            </a:xfrm>
            <a:prstGeom prst="rect">
              <a:avLst/>
            </a:prstGeom>
            <a:solidFill>
              <a:srgbClr val="D0DCEE">
                <a:alpha val="89800"/>
              </a:srgbClr>
            </a:solidFill>
            <a:ln cap="flat" cmpd="sng" w="12700">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7" name="Google Shape;177;p4"/>
            <p:cNvSpPr txBox="1"/>
            <p:nvPr/>
          </p:nvSpPr>
          <p:spPr>
            <a:xfrm>
              <a:off x="9084340" y="1137594"/>
              <a:ext cx="2655000" cy="2943900"/>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Total Coliform(CFU)</a:t>
              </a:r>
              <a:endParaRPr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90000"/>
                </a:lnSpc>
                <a:spcBef>
                  <a:spcPts val="30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Chlorophyll</a:t>
              </a:r>
              <a:endParaRPr i="0" sz="20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idx="1" type="body"/>
          </p:nvPr>
        </p:nvSpPr>
        <p:spPr>
          <a:xfrm>
            <a:off x="828675" y="163725"/>
            <a:ext cx="10383600" cy="61389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1300">
              <a:solidFill>
                <a:srgbClr val="3C78D8"/>
              </a:solidFill>
              <a:latin typeface="Times New Roman"/>
              <a:ea typeface="Times New Roman"/>
              <a:cs typeface="Times New Roman"/>
              <a:sym typeface="Times New Roman"/>
            </a:endParaRPr>
          </a:p>
          <a:p>
            <a:pPr indent="0" lvl="0" marL="0" rtl="0" algn="ctr">
              <a:lnSpc>
                <a:spcPct val="85000"/>
              </a:lnSpc>
              <a:spcBef>
                <a:spcPts val="0"/>
              </a:spcBef>
              <a:spcAft>
                <a:spcPts val="0"/>
              </a:spcAft>
              <a:buNone/>
            </a:pPr>
            <a:r>
              <a:rPr b="1" lang="en-US" sz="4000">
                <a:solidFill>
                  <a:schemeClr val="dk1"/>
                </a:solidFill>
                <a:latin typeface="Times New Roman"/>
                <a:ea typeface="Times New Roman"/>
                <a:cs typeface="Times New Roman"/>
                <a:sym typeface="Times New Roman"/>
              </a:rPr>
              <a:t>Literature Review</a:t>
            </a:r>
            <a:endParaRPr b="1" sz="1300">
              <a:solidFill>
                <a:srgbClr val="3C78D8"/>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1800">
              <a:solidFill>
                <a:srgbClr val="202124"/>
              </a:solidFill>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1800">
                <a:solidFill>
                  <a:srgbClr val="202124"/>
                </a:solidFill>
                <a:highlight>
                  <a:srgbClr val="FFFFFF"/>
                </a:highlight>
                <a:latin typeface="Times New Roman"/>
                <a:ea typeface="Times New Roman"/>
                <a:cs typeface="Times New Roman"/>
                <a:sym typeface="Times New Roman"/>
              </a:rPr>
              <a:t>Numerous remote sensing data incorporated with machine learning were evaluated and key points were noted, and different satellite sources were effectively adjusted. </a:t>
            </a:r>
            <a:endParaRPr b="1" sz="1800">
              <a:solidFill>
                <a:srgbClr val="202124"/>
              </a:solidFill>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1800">
                <a:solidFill>
                  <a:srgbClr val="202124"/>
                </a:solidFill>
                <a:highlight>
                  <a:srgbClr val="FFFFFF"/>
                </a:highlight>
                <a:latin typeface="Times New Roman"/>
                <a:ea typeface="Times New Roman"/>
                <a:cs typeface="Times New Roman"/>
                <a:sym typeface="Times New Roman"/>
              </a:rPr>
              <a:t>A handful of the most notable sources are listed here: -</a:t>
            </a:r>
            <a:endParaRPr b="1" sz="1800">
              <a:solidFill>
                <a:srgbClr val="3C78D8"/>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C78D8"/>
              </a:buClr>
              <a:buSzPts val="1800"/>
              <a:buFont typeface="Times New Roman"/>
              <a:buAutoNum type="arabicPeriod"/>
            </a:pPr>
            <a:r>
              <a:rPr lang="en-US" sz="1800" u="sng">
                <a:solidFill>
                  <a:srgbClr val="3C78D8"/>
                </a:solidFill>
                <a:latin typeface="Times New Roman"/>
                <a:ea typeface="Times New Roman"/>
                <a:cs typeface="Times New Roman"/>
                <a:sym typeface="Times New Roman"/>
                <a:hlinkClick r:id="rId3">
                  <a:extLst>
                    <a:ext uri="{A12FA001-AC4F-418D-AE19-62706E023703}">
                      <ahyp:hlinkClr val="tx"/>
                    </a:ext>
                  </a:extLst>
                </a:hlinkClick>
              </a:rPr>
              <a:t>https://earthdata.nasa.gov/learn/pathfinders/water-quality-data-pathfinder</a:t>
            </a:r>
            <a:endParaRPr sz="1800">
              <a:solidFill>
                <a:srgbClr val="3C78D8"/>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C78D8"/>
              </a:buClr>
              <a:buSzPts val="1800"/>
              <a:buFont typeface="Times New Roman"/>
              <a:buAutoNum type="arabicPeriod"/>
            </a:pPr>
            <a:r>
              <a:rPr lang="en-US" sz="1800" u="sng">
                <a:solidFill>
                  <a:srgbClr val="3C78D8"/>
                </a:solidFill>
                <a:latin typeface="Times New Roman"/>
                <a:ea typeface="Times New Roman"/>
                <a:cs typeface="Times New Roman"/>
                <a:sym typeface="Times New Roman"/>
                <a:hlinkClick r:id="rId4">
                  <a:extLst>
                    <a:ext uri="{A12FA001-AC4F-418D-AE19-62706E023703}">
                      <ahyp:hlinkClr val="tx"/>
                    </a:ext>
                  </a:extLst>
                </a:hlinkClick>
              </a:rPr>
              <a:t>https://www.ncbi.nlm.nih.gov/pmc/articles/PMC5017463/</a:t>
            </a:r>
            <a:endParaRPr sz="1800">
              <a:solidFill>
                <a:srgbClr val="3C78D8"/>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C78D8"/>
              </a:buClr>
              <a:buSzPts val="1800"/>
              <a:buFont typeface="Times New Roman"/>
              <a:buAutoNum type="arabicPeriod"/>
            </a:pPr>
            <a:r>
              <a:rPr lang="en-US" sz="1800" u="sng">
                <a:solidFill>
                  <a:srgbClr val="3C78D8"/>
                </a:solidFill>
                <a:latin typeface="Times New Roman"/>
                <a:ea typeface="Times New Roman"/>
                <a:cs typeface="Times New Roman"/>
                <a:sym typeface="Times New Roman"/>
                <a:hlinkClick r:id="rId5">
                  <a:extLst>
                    <a:ext uri="{A12FA001-AC4F-418D-AE19-62706E023703}">
                      <ahyp:hlinkClr val="tx"/>
                    </a:ext>
                  </a:extLst>
                </a:hlinkClick>
              </a:rPr>
              <a:t>https://www.ncbi.nlm.nih.gov/pmc/articles/PMC6111878/</a:t>
            </a:r>
            <a:endParaRPr sz="1800">
              <a:solidFill>
                <a:srgbClr val="3C78D8"/>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b="1" lang="en-US" sz="2000" u="sng">
                <a:solidFill>
                  <a:schemeClr val="dk1"/>
                </a:solidFill>
                <a:latin typeface="Times New Roman"/>
                <a:ea typeface="Times New Roman"/>
                <a:cs typeface="Times New Roman"/>
                <a:sym typeface="Times New Roman"/>
              </a:rPr>
              <a:t>GITHUB -</a:t>
            </a:r>
            <a:endParaRPr b="1" sz="2000" u="sng">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1800">
                <a:solidFill>
                  <a:srgbClr val="3C78D8"/>
                </a:solidFill>
                <a:latin typeface="Times New Roman"/>
                <a:ea typeface="Times New Roman"/>
                <a:cs typeface="Times New Roman"/>
                <a:sym typeface="Times New Roman"/>
              </a:rPr>
              <a:t>robmarkcole/satellite-image-deep-learning: Resources for deep learning with satellite &amp; aerial imagery</a:t>
            </a:r>
            <a:endParaRPr sz="1100">
              <a:solidFill>
                <a:srgbClr val="3C78D8"/>
              </a:solidFill>
            </a:endParaRPr>
          </a:p>
          <a:p>
            <a:pPr indent="0" lvl="0" marL="0" rtl="0" algn="ctr">
              <a:lnSpc>
                <a:spcPct val="115000"/>
              </a:lnSpc>
              <a:spcBef>
                <a:spcPts val="0"/>
              </a:spcBef>
              <a:spcAft>
                <a:spcPts val="0"/>
              </a:spcAft>
              <a:buSzPts val="1100"/>
              <a:buNone/>
            </a:pPr>
            <a:r>
              <a:rPr b="1" lang="en-US" sz="4000">
                <a:solidFill>
                  <a:schemeClr val="dk1"/>
                </a:solidFill>
                <a:latin typeface="Times New Roman"/>
                <a:ea typeface="Times New Roman"/>
                <a:cs typeface="Times New Roman"/>
                <a:sym typeface="Times New Roman"/>
              </a:rPr>
              <a:t>Exploring the Data</a:t>
            </a:r>
            <a:endParaRPr sz="1800">
              <a:solidFill>
                <a:srgbClr val="3C78D8"/>
              </a:solidFill>
            </a:endParaRPr>
          </a:p>
          <a:p>
            <a:pPr indent="-342900" lvl="0" marL="457200" rtl="0" algn="l">
              <a:lnSpc>
                <a:spcPct val="100000"/>
              </a:lnSpc>
              <a:spcBef>
                <a:spcPts val="0"/>
              </a:spcBef>
              <a:spcAft>
                <a:spcPts val="0"/>
              </a:spcAft>
              <a:buClr>
                <a:srgbClr val="3C78D8"/>
              </a:buClr>
              <a:buSzPts val="1800"/>
              <a:buFont typeface="Times New Roman"/>
              <a:buAutoNum type="arabicPeriod"/>
            </a:pPr>
            <a:r>
              <a:rPr lang="en-US" sz="1800" u="sng">
                <a:solidFill>
                  <a:srgbClr val="3C78D8"/>
                </a:solidFill>
                <a:latin typeface="Times New Roman"/>
                <a:ea typeface="Times New Roman"/>
                <a:cs typeface="Times New Roman"/>
                <a:sym typeface="Times New Roman"/>
                <a:hlinkClick r:id="rId6">
                  <a:extLst>
                    <a:ext uri="{A12FA001-AC4F-418D-AE19-62706E023703}">
                      <ahyp:hlinkClr val="tx"/>
                    </a:ext>
                  </a:extLst>
                </a:hlinkClick>
              </a:rPr>
              <a:t>https://satellites.pro/</a:t>
            </a:r>
            <a:endParaRPr sz="1800">
              <a:solidFill>
                <a:srgbClr val="3C78D8"/>
              </a:solidFill>
            </a:endParaRPr>
          </a:p>
          <a:p>
            <a:pPr indent="-342900" lvl="0" marL="457200" rtl="0" algn="l">
              <a:lnSpc>
                <a:spcPct val="100000"/>
              </a:lnSpc>
              <a:spcBef>
                <a:spcPts val="0"/>
              </a:spcBef>
              <a:spcAft>
                <a:spcPts val="0"/>
              </a:spcAft>
              <a:buClr>
                <a:srgbClr val="3C78D8"/>
              </a:buClr>
              <a:buSzPts val="1800"/>
              <a:buFont typeface="Times New Roman"/>
              <a:buAutoNum type="arabicPeriod"/>
            </a:pPr>
            <a:r>
              <a:rPr lang="en-US" sz="1800" u="sng">
                <a:solidFill>
                  <a:srgbClr val="3C78D8"/>
                </a:solidFill>
                <a:latin typeface="Times New Roman"/>
                <a:ea typeface="Times New Roman"/>
                <a:cs typeface="Times New Roman"/>
                <a:sym typeface="Times New Roman"/>
                <a:hlinkClick r:id="rId7">
                  <a:extLst>
                    <a:ext uri="{A12FA001-AC4F-418D-AE19-62706E023703}">
                      <ahyp:hlinkClr val="tx"/>
                    </a:ext>
                  </a:extLst>
                </a:hlinkClick>
              </a:rPr>
              <a:t>https://developers.google.com/earth-engine</a:t>
            </a:r>
            <a:endParaRPr sz="1800">
              <a:solidFill>
                <a:srgbClr val="3C78D8"/>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C78D8"/>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C78D8"/>
              </a:solidFill>
            </a:endParaRPr>
          </a:p>
          <a:p>
            <a:pPr indent="-228600" lvl="0" marL="457200" rtl="0" algn="l">
              <a:lnSpc>
                <a:spcPct val="90000"/>
              </a:lnSpc>
              <a:spcBef>
                <a:spcPts val="1200"/>
              </a:spcBef>
              <a:spcAft>
                <a:spcPts val="0"/>
              </a:spcAft>
              <a:buSzPts val="1800"/>
              <a:buNone/>
            </a:pPr>
            <a:r>
              <a:t/>
            </a:r>
            <a:endParaRPr>
              <a:solidFill>
                <a:srgbClr val="3C78D8"/>
              </a:solidFill>
            </a:endParaRPr>
          </a:p>
        </p:txBody>
      </p:sp>
      <p:sp>
        <p:nvSpPr>
          <p:cNvPr id="183" name="Google Shape;183;p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184" name="Google Shape;184;p5"/>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1/16/2022</a:t>
            </a:r>
            <a:endParaRPr/>
          </a:p>
        </p:txBody>
      </p:sp>
      <p:sp>
        <p:nvSpPr>
          <p:cNvPr id="185" name="Google Shape;185;p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Water Quality Monitoring Dashboard for Kutch Region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ph type="title"/>
          </p:nvPr>
        </p:nvSpPr>
        <p:spPr>
          <a:xfrm>
            <a:off x="1066775" y="58076"/>
            <a:ext cx="10058400" cy="8088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1800"/>
              <a:buNone/>
            </a:pPr>
            <a:r>
              <a:rPr b="1" lang="en-US" sz="4000">
                <a:latin typeface="Times New Roman"/>
                <a:ea typeface="Times New Roman"/>
                <a:cs typeface="Times New Roman"/>
                <a:sym typeface="Times New Roman"/>
              </a:rPr>
              <a:t>Satellite Data</a:t>
            </a:r>
            <a:endParaRPr b="1" sz="4000">
              <a:latin typeface="Times New Roman"/>
              <a:ea typeface="Times New Roman"/>
              <a:cs typeface="Times New Roman"/>
              <a:sym typeface="Times New Roman"/>
            </a:endParaRPr>
          </a:p>
        </p:txBody>
      </p:sp>
      <p:sp>
        <p:nvSpPr>
          <p:cNvPr id="191" name="Google Shape;191;p6"/>
          <p:cNvSpPr txBox="1"/>
          <p:nvPr>
            <p:ph idx="1" type="body"/>
          </p:nvPr>
        </p:nvSpPr>
        <p:spPr>
          <a:xfrm>
            <a:off x="827537" y="866875"/>
            <a:ext cx="10536900" cy="4023300"/>
          </a:xfrm>
          <a:prstGeom prst="rect">
            <a:avLst/>
          </a:prstGeom>
          <a:noFill/>
          <a:ln>
            <a:noFill/>
          </a:ln>
        </p:spPr>
        <p:txBody>
          <a:bodyPr anchorCtr="0" anchor="t" bIns="45700" lIns="0" spcFirstLastPara="1" rIns="0" wrap="square" tIns="45700">
            <a:noAutofit/>
          </a:bodyPr>
          <a:lstStyle/>
          <a:p>
            <a:pPr indent="-330200" lvl="0" marL="457200" rtl="0" algn="l">
              <a:lnSpc>
                <a:spcPct val="150000"/>
              </a:lnSpc>
              <a:spcBef>
                <a:spcPts val="0"/>
              </a:spcBef>
              <a:spcAft>
                <a:spcPts val="0"/>
              </a:spcAft>
              <a:buClr>
                <a:srgbClr val="2C39B1"/>
              </a:buClr>
              <a:buSzPts val="1600"/>
              <a:buFont typeface="Times New Roman"/>
              <a:buAutoNum type="arabicPeriod"/>
            </a:pPr>
            <a:r>
              <a:rPr b="1" lang="en-US" sz="1600">
                <a:solidFill>
                  <a:srgbClr val="2C39B1"/>
                </a:solidFill>
                <a:highlight>
                  <a:srgbClr val="FFFFFF"/>
                </a:highlight>
                <a:latin typeface="Times New Roman"/>
                <a:ea typeface="Times New Roman"/>
                <a:cs typeface="Times New Roman"/>
                <a:sym typeface="Times New Roman"/>
              </a:rPr>
              <a:t>Sentinel-2 can be used to map changes in land cover and to monitor the world’s forests. It also provides information on pollution in lakes and coastal waters.</a:t>
            </a:r>
            <a:endParaRPr b="1" sz="1600">
              <a:solidFill>
                <a:srgbClr val="2C39B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C39B1"/>
              </a:buClr>
              <a:buSzPts val="1600"/>
              <a:buFont typeface="Times New Roman"/>
              <a:buAutoNum type="arabicPeriod"/>
            </a:pPr>
            <a:r>
              <a:rPr b="1" lang="en-US" sz="1600">
                <a:solidFill>
                  <a:srgbClr val="2C39B1"/>
                </a:solidFill>
                <a:highlight>
                  <a:srgbClr val="FFFFFF"/>
                </a:highlight>
                <a:latin typeface="Times New Roman"/>
                <a:ea typeface="Times New Roman"/>
                <a:cs typeface="Times New Roman"/>
                <a:sym typeface="Times New Roman"/>
              </a:rPr>
              <a:t>The main objective of the Sentinel-3 mission is to measure sea surface topography, sea and land surface temperature, and ocean and land surface colour with high accuracy and reliability to support ocean forecasting systems, environmental monitoring and climate monitoring.</a:t>
            </a:r>
            <a:endParaRPr b="1" sz="1600">
              <a:solidFill>
                <a:srgbClr val="2C39B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700">
              <a:solidFill>
                <a:srgbClr val="2C39B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2C39B1"/>
              </a:solidFill>
              <a:latin typeface="Times New Roman"/>
              <a:ea typeface="Times New Roman"/>
              <a:cs typeface="Times New Roman"/>
              <a:sym typeface="Times New Roman"/>
            </a:endParaRPr>
          </a:p>
        </p:txBody>
      </p:sp>
      <p:sp>
        <p:nvSpPr>
          <p:cNvPr id="192" name="Google Shape;192;p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193" name="Google Shape;193;p6"/>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1/16/2022</a:t>
            </a:r>
            <a:endParaRPr/>
          </a:p>
        </p:txBody>
      </p:sp>
      <p:sp>
        <p:nvSpPr>
          <p:cNvPr id="194" name="Google Shape;194;p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Water Quality Monitoring Dashboard for Kutch Region</a:t>
            </a:r>
            <a:endParaRPr/>
          </a:p>
        </p:txBody>
      </p:sp>
      <p:pic>
        <p:nvPicPr>
          <p:cNvPr id="195" name="Google Shape;195;p6"/>
          <p:cNvPicPr preferRelativeResize="0"/>
          <p:nvPr/>
        </p:nvPicPr>
        <p:blipFill rotWithShape="1">
          <a:blip r:embed="rId3">
            <a:alphaModFix/>
          </a:blip>
          <a:srcRect b="0" l="1124" r="1085" t="3446"/>
          <a:stretch/>
        </p:blipFill>
        <p:spPr>
          <a:xfrm>
            <a:off x="2303275" y="2857500"/>
            <a:ext cx="7588600" cy="3602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1066800" y="1"/>
            <a:ext cx="10058400" cy="7374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1800"/>
              <a:buNone/>
            </a:pPr>
            <a:r>
              <a:rPr b="1" lang="en-US" sz="4000">
                <a:latin typeface="Times New Roman"/>
                <a:ea typeface="Times New Roman"/>
                <a:cs typeface="Times New Roman"/>
                <a:sym typeface="Times New Roman"/>
              </a:rPr>
              <a:t>Satellite Image Analysis</a:t>
            </a:r>
            <a:endParaRPr b="1" sz="4000">
              <a:latin typeface="Times New Roman"/>
              <a:ea typeface="Times New Roman"/>
              <a:cs typeface="Times New Roman"/>
              <a:sym typeface="Times New Roman"/>
            </a:endParaRPr>
          </a:p>
        </p:txBody>
      </p:sp>
      <p:sp>
        <p:nvSpPr>
          <p:cNvPr id="201" name="Google Shape;201;p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202" name="Google Shape;202;p7"/>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1/16/2022</a:t>
            </a:r>
            <a:endParaRPr/>
          </a:p>
        </p:txBody>
      </p:sp>
      <p:sp>
        <p:nvSpPr>
          <p:cNvPr id="203" name="Google Shape;203;p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Water Quality Monitoring Dashboard for Kutch Region</a:t>
            </a:r>
            <a:endParaRPr/>
          </a:p>
        </p:txBody>
      </p:sp>
      <p:grpSp>
        <p:nvGrpSpPr>
          <p:cNvPr id="204" name="Google Shape;204;p7"/>
          <p:cNvGrpSpPr/>
          <p:nvPr/>
        </p:nvGrpSpPr>
        <p:grpSpPr>
          <a:xfrm>
            <a:off x="1534772" y="890809"/>
            <a:ext cx="8979684" cy="5415555"/>
            <a:chOff x="0" y="0"/>
            <a:chExt cx="8979684" cy="5415555"/>
          </a:xfrm>
        </p:grpSpPr>
        <p:cxnSp>
          <p:nvCxnSpPr>
            <p:cNvPr id="205" name="Google Shape;205;p7"/>
            <p:cNvCxnSpPr/>
            <p:nvPr/>
          </p:nvCxnSpPr>
          <p:spPr>
            <a:xfrm>
              <a:off x="0" y="5415419"/>
              <a:ext cx="8979600" cy="0"/>
            </a:xfrm>
            <a:prstGeom prst="straightConnector1">
              <a:avLst/>
            </a:prstGeom>
            <a:noFill/>
            <a:ln cap="flat" cmpd="sng" w="12700">
              <a:solidFill>
                <a:schemeClr val="accent2"/>
              </a:solidFill>
              <a:prstDash val="solid"/>
              <a:miter lim="800000"/>
              <a:headEnd len="sm" w="sm" type="none"/>
              <a:tailEnd len="sm" w="sm" type="none"/>
            </a:ln>
          </p:spPr>
        </p:cxnSp>
        <p:cxnSp>
          <p:nvCxnSpPr>
            <p:cNvPr id="206" name="Google Shape;206;p7"/>
            <p:cNvCxnSpPr/>
            <p:nvPr/>
          </p:nvCxnSpPr>
          <p:spPr>
            <a:xfrm>
              <a:off x="0" y="4734847"/>
              <a:ext cx="8979600" cy="0"/>
            </a:xfrm>
            <a:prstGeom prst="straightConnector1">
              <a:avLst/>
            </a:prstGeom>
            <a:noFill/>
            <a:ln cap="flat" cmpd="sng" w="12700">
              <a:solidFill>
                <a:schemeClr val="accent2"/>
              </a:solidFill>
              <a:prstDash val="solid"/>
              <a:miter lim="800000"/>
              <a:headEnd len="sm" w="sm" type="none"/>
              <a:tailEnd len="sm" w="sm" type="none"/>
            </a:ln>
          </p:spPr>
        </p:cxnSp>
        <p:cxnSp>
          <p:nvCxnSpPr>
            <p:cNvPr id="207" name="Google Shape;207;p7"/>
            <p:cNvCxnSpPr/>
            <p:nvPr/>
          </p:nvCxnSpPr>
          <p:spPr>
            <a:xfrm>
              <a:off x="0" y="4054274"/>
              <a:ext cx="8979600" cy="0"/>
            </a:xfrm>
            <a:prstGeom prst="straightConnector1">
              <a:avLst/>
            </a:prstGeom>
            <a:noFill/>
            <a:ln cap="flat" cmpd="sng" w="12700">
              <a:solidFill>
                <a:schemeClr val="accent2"/>
              </a:solidFill>
              <a:prstDash val="solid"/>
              <a:miter lim="800000"/>
              <a:headEnd len="sm" w="sm" type="none"/>
              <a:tailEnd len="sm" w="sm" type="none"/>
            </a:ln>
          </p:spPr>
        </p:cxnSp>
        <p:cxnSp>
          <p:nvCxnSpPr>
            <p:cNvPr id="208" name="Google Shape;208;p7"/>
            <p:cNvCxnSpPr/>
            <p:nvPr/>
          </p:nvCxnSpPr>
          <p:spPr>
            <a:xfrm>
              <a:off x="0" y="3373701"/>
              <a:ext cx="8979600" cy="0"/>
            </a:xfrm>
            <a:prstGeom prst="straightConnector1">
              <a:avLst/>
            </a:prstGeom>
            <a:noFill/>
            <a:ln cap="flat" cmpd="sng" w="12700">
              <a:solidFill>
                <a:schemeClr val="accent2"/>
              </a:solidFill>
              <a:prstDash val="solid"/>
              <a:miter lim="800000"/>
              <a:headEnd len="sm" w="sm" type="none"/>
              <a:tailEnd len="sm" w="sm" type="none"/>
            </a:ln>
          </p:spPr>
        </p:cxnSp>
        <p:cxnSp>
          <p:nvCxnSpPr>
            <p:cNvPr id="209" name="Google Shape;209;p7"/>
            <p:cNvCxnSpPr/>
            <p:nvPr/>
          </p:nvCxnSpPr>
          <p:spPr>
            <a:xfrm>
              <a:off x="0" y="2693129"/>
              <a:ext cx="8979600" cy="0"/>
            </a:xfrm>
            <a:prstGeom prst="straightConnector1">
              <a:avLst/>
            </a:prstGeom>
            <a:noFill/>
            <a:ln cap="flat" cmpd="sng" w="12700">
              <a:solidFill>
                <a:schemeClr val="accent2"/>
              </a:solidFill>
              <a:prstDash val="solid"/>
              <a:miter lim="800000"/>
              <a:headEnd len="sm" w="sm" type="none"/>
              <a:tailEnd len="sm" w="sm" type="none"/>
            </a:ln>
          </p:spPr>
        </p:cxnSp>
        <p:cxnSp>
          <p:nvCxnSpPr>
            <p:cNvPr id="210" name="Google Shape;210;p7"/>
            <p:cNvCxnSpPr/>
            <p:nvPr/>
          </p:nvCxnSpPr>
          <p:spPr>
            <a:xfrm>
              <a:off x="0" y="2012556"/>
              <a:ext cx="8979600" cy="0"/>
            </a:xfrm>
            <a:prstGeom prst="straightConnector1">
              <a:avLst/>
            </a:prstGeom>
            <a:noFill/>
            <a:ln cap="flat" cmpd="sng" w="12700">
              <a:solidFill>
                <a:schemeClr val="accent2"/>
              </a:solidFill>
              <a:prstDash val="solid"/>
              <a:miter lim="800000"/>
              <a:headEnd len="sm" w="sm" type="none"/>
              <a:tailEnd len="sm" w="sm" type="none"/>
            </a:ln>
          </p:spPr>
        </p:cxnSp>
        <p:cxnSp>
          <p:nvCxnSpPr>
            <p:cNvPr id="211" name="Google Shape;211;p7"/>
            <p:cNvCxnSpPr/>
            <p:nvPr/>
          </p:nvCxnSpPr>
          <p:spPr>
            <a:xfrm>
              <a:off x="0" y="1331984"/>
              <a:ext cx="8979600" cy="0"/>
            </a:xfrm>
            <a:prstGeom prst="straightConnector1">
              <a:avLst/>
            </a:prstGeom>
            <a:noFill/>
            <a:ln cap="flat" cmpd="sng" w="12700">
              <a:solidFill>
                <a:schemeClr val="accent2"/>
              </a:solidFill>
              <a:prstDash val="solid"/>
              <a:miter lim="800000"/>
              <a:headEnd len="sm" w="sm" type="none"/>
              <a:tailEnd len="sm" w="sm" type="none"/>
            </a:ln>
          </p:spPr>
        </p:cxnSp>
        <p:cxnSp>
          <p:nvCxnSpPr>
            <p:cNvPr id="212" name="Google Shape;212;p7"/>
            <p:cNvCxnSpPr/>
            <p:nvPr/>
          </p:nvCxnSpPr>
          <p:spPr>
            <a:xfrm>
              <a:off x="0" y="651411"/>
              <a:ext cx="8979600" cy="0"/>
            </a:xfrm>
            <a:prstGeom prst="straightConnector1">
              <a:avLst/>
            </a:prstGeom>
            <a:noFill/>
            <a:ln cap="flat" cmpd="sng" w="12700">
              <a:solidFill>
                <a:schemeClr val="accent2"/>
              </a:solidFill>
              <a:prstDash val="solid"/>
              <a:miter lim="800000"/>
              <a:headEnd len="sm" w="sm" type="none"/>
              <a:tailEnd len="sm" w="sm" type="none"/>
            </a:ln>
          </p:spPr>
        </p:cxnSp>
        <p:sp>
          <p:nvSpPr>
            <p:cNvPr id="213" name="Google Shape;213;p7"/>
            <p:cNvSpPr/>
            <p:nvPr/>
          </p:nvSpPr>
          <p:spPr>
            <a:xfrm>
              <a:off x="2334684" y="0"/>
              <a:ext cx="6645000" cy="64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txBox="1"/>
            <p:nvPr/>
          </p:nvSpPr>
          <p:spPr>
            <a:xfrm>
              <a:off x="2334684" y="0"/>
              <a:ext cx="6645000" cy="6483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pH = 8.339-0.827*(B1/B8)</a:t>
              </a:r>
              <a:endParaRPr b="0" i="0" sz="1800" u="none" cap="none" strike="noStrike">
                <a:solidFill>
                  <a:schemeClr val="dk1"/>
                </a:solidFill>
                <a:latin typeface="Times New Roman"/>
                <a:ea typeface="Times New Roman"/>
                <a:cs typeface="Times New Roman"/>
                <a:sym typeface="Times New Roman"/>
              </a:endParaRPr>
            </a:p>
          </p:txBody>
        </p:sp>
        <p:sp>
          <p:nvSpPr>
            <p:cNvPr id="215" name="Google Shape;215;p7"/>
            <p:cNvSpPr/>
            <p:nvPr/>
          </p:nvSpPr>
          <p:spPr>
            <a:xfrm>
              <a:off x="0" y="0"/>
              <a:ext cx="2334600" cy="648300"/>
            </a:xfrm>
            <a:prstGeom prst="round2SameRect">
              <a:avLst>
                <a:gd fmla="val 16670" name="adj1"/>
                <a:gd fmla="val 0" name="adj2"/>
              </a:avLst>
            </a:prstGeom>
            <a:gradFill>
              <a:gsLst>
                <a:gs pos="0">
                  <a:srgbClr val="F7BCA2"/>
                </a:gs>
                <a:gs pos="50000">
                  <a:srgbClr val="F4B093"/>
                </a:gs>
                <a:gs pos="100000">
                  <a:srgbClr val="F7A47F"/>
                </a:gs>
              </a:gsLst>
              <a:lin ang="5400012" scaled="0"/>
            </a:gra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txBox="1"/>
            <p:nvPr/>
          </p:nvSpPr>
          <p:spPr>
            <a:xfrm>
              <a:off x="31646" y="35046"/>
              <a:ext cx="2271300" cy="6165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pH</a:t>
              </a:r>
              <a:endParaRPr/>
            </a:p>
          </p:txBody>
        </p:sp>
        <p:sp>
          <p:nvSpPr>
            <p:cNvPr id="217" name="Google Shape;217;p7"/>
            <p:cNvSpPr/>
            <p:nvPr/>
          </p:nvSpPr>
          <p:spPr>
            <a:xfrm>
              <a:off x="2334684" y="683819"/>
              <a:ext cx="6645000" cy="64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txBox="1"/>
            <p:nvPr/>
          </p:nvSpPr>
          <p:spPr>
            <a:xfrm>
              <a:off x="2334684" y="683819"/>
              <a:ext cx="6645000" cy="6483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Salinity = (B11-B12)/(B11+B12)</a:t>
              </a:r>
              <a:endParaRPr b="0" i="0" sz="1800" u="none" cap="none" strike="noStrike">
                <a:solidFill>
                  <a:schemeClr val="dk1"/>
                </a:solidFill>
                <a:latin typeface="Times New Roman"/>
                <a:ea typeface="Times New Roman"/>
                <a:cs typeface="Times New Roman"/>
                <a:sym typeface="Times New Roman"/>
              </a:endParaRPr>
            </a:p>
          </p:txBody>
        </p:sp>
        <p:sp>
          <p:nvSpPr>
            <p:cNvPr id="219" name="Google Shape;219;p7"/>
            <p:cNvSpPr/>
            <p:nvPr/>
          </p:nvSpPr>
          <p:spPr>
            <a:xfrm>
              <a:off x="0" y="683819"/>
              <a:ext cx="2334600" cy="648300"/>
            </a:xfrm>
            <a:prstGeom prst="round2SameRect">
              <a:avLst>
                <a:gd fmla="val 16670" name="adj1"/>
                <a:gd fmla="val 0" name="adj2"/>
              </a:avLst>
            </a:prstGeom>
            <a:gradFill>
              <a:gsLst>
                <a:gs pos="0">
                  <a:srgbClr val="EFBAA7"/>
                </a:gs>
                <a:gs pos="50000">
                  <a:srgbClr val="EBAE98"/>
                </a:gs>
                <a:gs pos="100000">
                  <a:srgbClr val="ECA185"/>
                </a:gs>
              </a:gsLst>
              <a:lin ang="5400012" scaled="0"/>
            </a:gradFill>
            <a:ln cap="flat" cmpd="sng" w="9525">
              <a:solidFill>
                <a:srgbClr val="DF794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txBox="1"/>
            <p:nvPr/>
          </p:nvSpPr>
          <p:spPr>
            <a:xfrm>
              <a:off x="31646" y="715465"/>
              <a:ext cx="2271300" cy="6165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SALINITY</a:t>
              </a:r>
              <a:endParaRPr/>
            </a:p>
          </p:txBody>
        </p:sp>
        <p:sp>
          <p:nvSpPr>
            <p:cNvPr id="221" name="Google Shape;221;p7"/>
            <p:cNvSpPr/>
            <p:nvPr/>
          </p:nvSpPr>
          <p:spPr>
            <a:xfrm>
              <a:off x="2334684" y="1364392"/>
              <a:ext cx="6645000" cy="64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txBox="1"/>
            <p:nvPr/>
          </p:nvSpPr>
          <p:spPr>
            <a:xfrm>
              <a:off x="2334684" y="1364392"/>
              <a:ext cx="6645000" cy="6483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Turbidity= (B4-B3)/(B4+B3)</a:t>
              </a:r>
              <a:endParaRPr b="0" i="0" sz="1800" u="none" cap="none" strike="noStrike">
                <a:solidFill>
                  <a:schemeClr val="dk1"/>
                </a:solidFill>
                <a:latin typeface="Times New Roman"/>
                <a:ea typeface="Times New Roman"/>
                <a:cs typeface="Times New Roman"/>
                <a:sym typeface="Times New Roman"/>
              </a:endParaRPr>
            </a:p>
          </p:txBody>
        </p:sp>
        <p:sp>
          <p:nvSpPr>
            <p:cNvPr id="223" name="Google Shape;223;p7"/>
            <p:cNvSpPr/>
            <p:nvPr/>
          </p:nvSpPr>
          <p:spPr>
            <a:xfrm>
              <a:off x="0" y="1364392"/>
              <a:ext cx="2334600" cy="648300"/>
            </a:xfrm>
            <a:prstGeom prst="round2SameRect">
              <a:avLst>
                <a:gd fmla="val 16670" name="adj1"/>
                <a:gd fmla="val 0" name="adj2"/>
              </a:avLst>
            </a:prstGeom>
            <a:gradFill>
              <a:gsLst>
                <a:gs pos="0">
                  <a:srgbClr val="E8BAAD"/>
                </a:gs>
                <a:gs pos="50000">
                  <a:srgbClr val="E3AE9E"/>
                </a:gs>
                <a:gs pos="100000">
                  <a:srgbClr val="E2A18D"/>
                </a:gs>
              </a:gsLst>
              <a:lin ang="5400012" scaled="0"/>
            </a:gradFill>
            <a:ln cap="flat" cmpd="sng" w="9525">
              <a:solidFill>
                <a:srgbClr val="D4795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txBox="1"/>
            <p:nvPr/>
          </p:nvSpPr>
          <p:spPr>
            <a:xfrm>
              <a:off x="31646" y="1396038"/>
              <a:ext cx="2271300" cy="6165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TURBIDITY</a:t>
              </a:r>
              <a:endParaRPr/>
            </a:p>
          </p:txBody>
        </p:sp>
        <p:sp>
          <p:nvSpPr>
            <p:cNvPr id="225" name="Google Shape;225;p7"/>
            <p:cNvSpPr/>
            <p:nvPr/>
          </p:nvSpPr>
          <p:spPr>
            <a:xfrm>
              <a:off x="2334684" y="2044965"/>
              <a:ext cx="6645000" cy="64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txBox="1"/>
            <p:nvPr/>
          </p:nvSpPr>
          <p:spPr>
            <a:xfrm>
              <a:off x="2334684" y="2044965"/>
              <a:ext cx="6645000" cy="6483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Land Surface Temperature = ST_B10* 0.00341802+149.0 – 273.15</a:t>
              </a:r>
              <a:endParaRPr b="0" i="0" sz="1800" u="none" cap="none" strike="noStrike">
                <a:solidFill>
                  <a:schemeClr val="dk1"/>
                </a:solidFill>
                <a:latin typeface="Times New Roman"/>
                <a:ea typeface="Times New Roman"/>
                <a:cs typeface="Times New Roman"/>
                <a:sym typeface="Times New Roman"/>
              </a:endParaRPr>
            </a:p>
          </p:txBody>
        </p:sp>
        <p:sp>
          <p:nvSpPr>
            <p:cNvPr id="227" name="Google Shape;227;p7"/>
            <p:cNvSpPr/>
            <p:nvPr/>
          </p:nvSpPr>
          <p:spPr>
            <a:xfrm>
              <a:off x="0" y="2044965"/>
              <a:ext cx="2334600" cy="648300"/>
            </a:xfrm>
            <a:prstGeom prst="round2SameRect">
              <a:avLst>
                <a:gd fmla="val 16670" name="adj1"/>
                <a:gd fmla="val 0" name="adj2"/>
              </a:avLst>
            </a:prstGeom>
            <a:gradFill>
              <a:gsLst>
                <a:gs pos="0">
                  <a:srgbClr val="E1BCB3"/>
                </a:gs>
                <a:gs pos="50000">
                  <a:srgbClr val="DBB0A6"/>
                </a:gs>
                <a:gs pos="100000">
                  <a:srgbClr val="D9A396"/>
                </a:gs>
              </a:gsLst>
              <a:lin ang="5400012" scaled="0"/>
            </a:gradFill>
            <a:ln cap="flat" cmpd="sng" w="9525">
              <a:solidFill>
                <a:srgbClr val="C87C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txBox="1"/>
            <p:nvPr/>
          </p:nvSpPr>
          <p:spPr>
            <a:xfrm>
              <a:off x="31646" y="2076611"/>
              <a:ext cx="2271300" cy="6165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LAND SURFACE TEMPERATURE</a:t>
              </a:r>
              <a:endParaRPr/>
            </a:p>
          </p:txBody>
        </p:sp>
        <p:sp>
          <p:nvSpPr>
            <p:cNvPr id="229" name="Google Shape;229;p7"/>
            <p:cNvSpPr/>
            <p:nvPr/>
          </p:nvSpPr>
          <p:spPr>
            <a:xfrm>
              <a:off x="2334684" y="2725537"/>
              <a:ext cx="6645000" cy="64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txBox="1"/>
            <p:nvPr/>
          </p:nvSpPr>
          <p:spPr>
            <a:xfrm>
              <a:off x="2334684" y="2725537"/>
              <a:ext cx="6645000" cy="6483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Chlorophyll = (B5-B4)/(B5+B4)</a:t>
              </a:r>
              <a:endParaRPr b="0" i="0" sz="1800" u="none" cap="none" strike="noStrike">
                <a:solidFill>
                  <a:schemeClr val="dk1"/>
                </a:solidFill>
                <a:latin typeface="Times New Roman"/>
                <a:ea typeface="Times New Roman"/>
                <a:cs typeface="Times New Roman"/>
                <a:sym typeface="Times New Roman"/>
              </a:endParaRPr>
            </a:p>
          </p:txBody>
        </p:sp>
        <p:sp>
          <p:nvSpPr>
            <p:cNvPr id="231" name="Google Shape;231;p7"/>
            <p:cNvSpPr/>
            <p:nvPr/>
          </p:nvSpPr>
          <p:spPr>
            <a:xfrm>
              <a:off x="0" y="2725537"/>
              <a:ext cx="2334600" cy="648300"/>
            </a:xfrm>
            <a:prstGeom prst="round2SameRect">
              <a:avLst>
                <a:gd fmla="val 16670" name="adj1"/>
                <a:gd fmla="val 0" name="adj2"/>
              </a:avLst>
            </a:prstGeom>
            <a:gradFill>
              <a:gsLst>
                <a:gs pos="0">
                  <a:srgbClr val="DDC0BB"/>
                </a:gs>
                <a:gs pos="50000">
                  <a:srgbClr val="D5B4AE"/>
                </a:gs>
                <a:gs pos="100000">
                  <a:srgbClr val="D2A8A1"/>
                </a:gs>
              </a:gsLst>
              <a:lin ang="5400012" scaled="0"/>
            </a:gradFill>
            <a:ln cap="flat" cmpd="sng" w="9525">
              <a:solidFill>
                <a:srgbClr val="BF837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txBox="1"/>
            <p:nvPr/>
          </p:nvSpPr>
          <p:spPr>
            <a:xfrm>
              <a:off x="31646" y="2757183"/>
              <a:ext cx="2271300" cy="6165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CHLOROPHYLL</a:t>
              </a:r>
              <a:endParaRPr/>
            </a:p>
          </p:txBody>
        </p:sp>
        <p:sp>
          <p:nvSpPr>
            <p:cNvPr id="233" name="Google Shape;233;p7"/>
            <p:cNvSpPr/>
            <p:nvPr/>
          </p:nvSpPr>
          <p:spPr>
            <a:xfrm>
              <a:off x="2334684" y="3406110"/>
              <a:ext cx="6645000" cy="64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txBox="1"/>
            <p:nvPr/>
          </p:nvSpPr>
          <p:spPr>
            <a:xfrm>
              <a:off x="2334684" y="3406110"/>
              <a:ext cx="6645000" cy="6483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Suspended_matter = Oa08_radiance/Oa06_radiance</a:t>
              </a:r>
              <a:endParaRPr b="0" i="0" sz="1800" u="none" cap="none" strike="noStrike">
                <a:solidFill>
                  <a:schemeClr val="dk1"/>
                </a:solidFill>
                <a:latin typeface="Times New Roman"/>
                <a:ea typeface="Times New Roman"/>
                <a:cs typeface="Times New Roman"/>
                <a:sym typeface="Times New Roman"/>
              </a:endParaRPr>
            </a:p>
          </p:txBody>
        </p:sp>
        <p:sp>
          <p:nvSpPr>
            <p:cNvPr id="235" name="Google Shape;235;p7"/>
            <p:cNvSpPr/>
            <p:nvPr/>
          </p:nvSpPr>
          <p:spPr>
            <a:xfrm>
              <a:off x="0" y="3406110"/>
              <a:ext cx="2334600" cy="648300"/>
            </a:xfrm>
            <a:prstGeom prst="round2SameRect">
              <a:avLst>
                <a:gd fmla="val 16670" name="adj1"/>
                <a:gd fmla="val 0" name="adj2"/>
              </a:avLst>
            </a:prstGeom>
            <a:gradFill>
              <a:gsLst>
                <a:gs pos="0">
                  <a:srgbClr val="D8C4C2"/>
                </a:gs>
                <a:gs pos="50000">
                  <a:srgbClr val="D0B8B6"/>
                </a:gs>
                <a:gs pos="100000">
                  <a:srgbClr val="CBAEAB"/>
                </a:gs>
              </a:gsLst>
              <a:lin ang="5400012" scaled="0"/>
            </a:gradFill>
            <a:ln cap="flat" cmpd="sng" w="9525">
              <a:solidFill>
                <a:srgbClr val="B58C8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txBox="1"/>
            <p:nvPr/>
          </p:nvSpPr>
          <p:spPr>
            <a:xfrm>
              <a:off x="31646" y="3437756"/>
              <a:ext cx="2271300" cy="6165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SUSPENDED MATTER</a:t>
              </a:r>
              <a:endParaRPr b="1" i="0" sz="1600" u="none" cap="none" strike="noStrike">
                <a:solidFill>
                  <a:schemeClr val="dk1"/>
                </a:solidFill>
                <a:latin typeface="Times New Roman"/>
                <a:ea typeface="Times New Roman"/>
                <a:cs typeface="Times New Roman"/>
                <a:sym typeface="Times New Roman"/>
              </a:endParaRPr>
            </a:p>
          </p:txBody>
        </p:sp>
        <p:sp>
          <p:nvSpPr>
            <p:cNvPr id="237" name="Google Shape;237;p7"/>
            <p:cNvSpPr/>
            <p:nvPr/>
          </p:nvSpPr>
          <p:spPr>
            <a:xfrm>
              <a:off x="2334684" y="4086682"/>
              <a:ext cx="6645000" cy="64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txBox="1"/>
            <p:nvPr/>
          </p:nvSpPr>
          <p:spPr>
            <a:xfrm>
              <a:off x="2334684" y="4086682"/>
              <a:ext cx="6645000" cy="6483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Dissolved Organic Matter = Oa08_radiance/Oa04_radiance</a:t>
              </a:r>
              <a:endParaRPr b="0" i="0" sz="1800" u="none" cap="none" strike="noStrike">
                <a:solidFill>
                  <a:schemeClr val="dk1"/>
                </a:solidFill>
                <a:latin typeface="Times New Roman"/>
                <a:ea typeface="Times New Roman"/>
                <a:cs typeface="Times New Roman"/>
                <a:sym typeface="Times New Roman"/>
              </a:endParaRPr>
            </a:p>
          </p:txBody>
        </p:sp>
        <p:sp>
          <p:nvSpPr>
            <p:cNvPr id="239" name="Google Shape;239;p7"/>
            <p:cNvSpPr/>
            <p:nvPr/>
          </p:nvSpPr>
          <p:spPr>
            <a:xfrm>
              <a:off x="0" y="4086682"/>
              <a:ext cx="2334600" cy="648300"/>
            </a:xfrm>
            <a:prstGeom prst="round2SameRect">
              <a:avLst>
                <a:gd fmla="val 16670" name="adj1"/>
                <a:gd fmla="val 0" name="adj2"/>
              </a:avLst>
            </a:prstGeom>
            <a:gradFill>
              <a:gsLst>
                <a:gs pos="0">
                  <a:srgbClr val="D4C9C9"/>
                </a:gs>
                <a:gs pos="50000">
                  <a:srgbClr val="CBBEBE"/>
                </a:gs>
                <a:gs pos="100000">
                  <a:srgbClr val="C4B5B5"/>
                </a:gs>
              </a:gsLst>
              <a:lin ang="5400012" scaled="0"/>
            </a:gradFill>
            <a:ln cap="flat" cmpd="sng" w="9525">
              <a:solidFill>
                <a:srgbClr val="AC969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txBox="1"/>
            <p:nvPr/>
          </p:nvSpPr>
          <p:spPr>
            <a:xfrm>
              <a:off x="31646" y="4118328"/>
              <a:ext cx="2271300" cy="6165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DISSOLVED </a:t>
              </a:r>
              <a:r>
                <a:rPr b="1" lang="en-US" sz="1600">
                  <a:solidFill>
                    <a:schemeClr val="dk1"/>
                  </a:solidFill>
                  <a:latin typeface="Times New Roman"/>
                  <a:ea typeface="Times New Roman"/>
                  <a:cs typeface="Times New Roman"/>
                  <a:sym typeface="Times New Roman"/>
                </a:rPr>
                <a:t>ORGANIC</a:t>
              </a:r>
              <a:r>
                <a:rPr b="1" i="0" lang="en-US" sz="1600" u="none" cap="none" strike="noStrike">
                  <a:solidFill>
                    <a:schemeClr val="dk1"/>
                  </a:solidFill>
                  <a:latin typeface="Times New Roman"/>
                  <a:ea typeface="Times New Roman"/>
                  <a:cs typeface="Times New Roman"/>
                  <a:sym typeface="Times New Roman"/>
                </a:rPr>
                <a:t> MATTER</a:t>
              </a:r>
              <a:endParaRPr/>
            </a:p>
          </p:txBody>
        </p:sp>
        <p:sp>
          <p:nvSpPr>
            <p:cNvPr id="241" name="Google Shape;241;p7"/>
            <p:cNvSpPr/>
            <p:nvPr/>
          </p:nvSpPr>
          <p:spPr>
            <a:xfrm>
              <a:off x="2334684" y="4767255"/>
              <a:ext cx="6645000" cy="64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txBox="1"/>
            <p:nvPr/>
          </p:nvSpPr>
          <p:spPr>
            <a:xfrm>
              <a:off x="2334684" y="4767255"/>
              <a:ext cx="6645000" cy="648300"/>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Dissolved Oxygen = -0.0167*B8+0.0067*B9+0.0083*B11+9.577</a:t>
              </a:r>
              <a:endParaRPr b="0" i="0" sz="1800" u="none" cap="none" strike="noStrike">
                <a:solidFill>
                  <a:schemeClr val="dk1"/>
                </a:solidFill>
                <a:latin typeface="Times New Roman"/>
                <a:ea typeface="Times New Roman"/>
                <a:cs typeface="Times New Roman"/>
                <a:sym typeface="Times New Roman"/>
              </a:endParaRPr>
            </a:p>
          </p:txBody>
        </p:sp>
        <p:sp>
          <p:nvSpPr>
            <p:cNvPr id="243" name="Google Shape;243;p7"/>
            <p:cNvSpPr/>
            <p:nvPr/>
          </p:nvSpPr>
          <p:spPr>
            <a:xfrm>
              <a:off x="0" y="4767255"/>
              <a:ext cx="2334600" cy="648300"/>
            </a:xfrm>
            <a:prstGeom prst="round2SameRect">
              <a:avLst>
                <a:gd fmla="val 16670" name="adj1"/>
                <a:gd fmla="val 0" name="adj2"/>
              </a:avLst>
            </a:prstGeom>
            <a:gradFill>
              <a:gsLst>
                <a:gs pos="0">
                  <a:srgbClr val="D0D0D0"/>
                </a:gs>
                <a:gs pos="50000">
                  <a:srgbClr val="C7C7C7"/>
                </a:gs>
                <a:gs pos="100000">
                  <a:srgbClr val="BFBFBF"/>
                </a:gs>
              </a:gsLst>
              <a:lin ang="5400012" scaled="0"/>
            </a:gradFill>
            <a:ln cap="flat" cmpd="sng" w="9525">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txBox="1"/>
            <p:nvPr/>
          </p:nvSpPr>
          <p:spPr>
            <a:xfrm>
              <a:off x="31646" y="4798901"/>
              <a:ext cx="2271300" cy="6165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DISSOLVED OXYGEN</a:t>
              </a:r>
              <a:endParaRPr b="1" i="0" sz="16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txBox="1"/>
          <p:nvPr>
            <p:ph type="title"/>
          </p:nvPr>
        </p:nvSpPr>
        <p:spPr>
          <a:xfrm>
            <a:off x="328600" y="2014550"/>
            <a:ext cx="5058300" cy="20229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0"/>
              </a:spcBef>
              <a:spcAft>
                <a:spcPts val="0"/>
              </a:spcAft>
              <a:buClr>
                <a:srgbClr val="3F3F3F"/>
              </a:buClr>
              <a:buSzPts val="1800"/>
              <a:buNone/>
            </a:pPr>
            <a:r>
              <a:rPr b="1" lang="en-US" sz="4000">
                <a:latin typeface="Times New Roman"/>
                <a:ea typeface="Times New Roman"/>
                <a:cs typeface="Times New Roman"/>
                <a:sym typeface="Times New Roman"/>
              </a:rPr>
              <a:t>Water Quality </a:t>
            </a:r>
            <a:r>
              <a:rPr b="1" lang="en-US" sz="4000">
                <a:latin typeface="Times New Roman"/>
                <a:ea typeface="Times New Roman"/>
                <a:cs typeface="Times New Roman"/>
                <a:sym typeface="Times New Roman"/>
              </a:rPr>
              <a:t>Parameters Identification</a:t>
            </a:r>
            <a:endParaRPr b="1" sz="4000">
              <a:latin typeface="Times New Roman"/>
              <a:ea typeface="Times New Roman"/>
              <a:cs typeface="Times New Roman"/>
              <a:sym typeface="Times New Roman"/>
            </a:endParaRPr>
          </a:p>
        </p:txBody>
      </p:sp>
      <p:sp>
        <p:nvSpPr>
          <p:cNvPr id="250" name="Google Shape;250;p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51" name="Google Shape;251;p8"/>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1/16/2022</a:t>
            </a:r>
            <a:endParaRPr>
              <a:latin typeface="Times New Roman"/>
              <a:ea typeface="Times New Roman"/>
              <a:cs typeface="Times New Roman"/>
              <a:sym typeface="Times New Roman"/>
            </a:endParaRPr>
          </a:p>
        </p:txBody>
      </p:sp>
      <p:sp>
        <p:nvSpPr>
          <p:cNvPr id="252" name="Google Shape;252;p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Water Quality Monitoring Dashboard for Kutch Region</a:t>
            </a:r>
            <a:endParaRPr>
              <a:latin typeface="Times New Roman"/>
              <a:ea typeface="Times New Roman"/>
              <a:cs typeface="Times New Roman"/>
              <a:sym typeface="Times New Roman"/>
            </a:endParaRPr>
          </a:p>
        </p:txBody>
      </p:sp>
      <p:grpSp>
        <p:nvGrpSpPr>
          <p:cNvPr id="253" name="Google Shape;253;p8"/>
          <p:cNvGrpSpPr/>
          <p:nvPr/>
        </p:nvGrpSpPr>
        <p:grpSpPr>
          <a:xfrm>
            <a:off x="6143625" y="785840"/>
            <a:ext cx="5291337" cy="5143668"/>
            <a:chOff x="0" y="324693"/>
            <a:chExt cx="4906200" cy="4769280"/>
          </a:xfrm>
        </p:grpSpPr>
        <p:sp>
          <p:nvSpPr>
            <p:cNvPr id="254" name="Google Shape;254;p8"/>
            <p:cNvSpPr/>
            <p:nvPr/>
          </p:nvSpPr>
          <p:spPr>
            <a:xfrm>
              <a:off x="0" y="324693"/>
              <a:ext cx="4906200" cy="538200"/>
            </a:xfrm>
            <a:prstGeom prst="roundRect">
              <a:avLst>
                <a:gd fmla="val 16667" name="adj"/>
              </a:avLst>
            </a:prstGeom>
            <a:gradFill>
              <a:gsLst>
                <a:gs pos="0">
                  <a:srgbClr val="6EA5DA"/>
                </a:gs>
                <a:gs pos="50000">
                  <a:srgbClr val="529BDA"/>
                </a:gs>
                <a:gs pos="100000">
                  <a:srgbClr val="4188C8"/>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55" name="Google Shape;255;p8"/>
            <p:cNvSpPr txBox="1"/>
            <p:nvPr/>
          </p:nvSpPr>
          <p:spPr>
            <a:xfrm>
              <a:off x="26273" y="350966"/>
              <a:ext cx="4853700" cy="4857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Times New Roman"/>
                <a:buNone/>
              </a:pPr>
              <a:r>
                <a:rPr b="1" i="0" lang="en-US" sz="2300" u="none" cap="none" strike="noStrike">
                  <a:solidFill>
                    <a:schemeClr val="dk1"/>
                  </a:solidFill>
                  <a:latin typeface="Times New Roman"/>
                  <a:ea typeface="Times New Roman"/>
                  <a:cs typeface="Times New Roman"/>
                  <a:sym typeface="Times New Roman"/>
                </a:rPr>
                <a:t>1. pH</a:t>
              </a:r>
              <a:endParaRPr>
                <a:latin typeface="Times New Roman"/>
                <a:ea typeface="Times New Roman"/>
                <a:cs typeface="Times New Roman"/>
                <a:sym typeface="Times New Roman"/>
              </a:endParaRPr>
            </a:p>
          </p:txBody>
        </p:sp>
        <p:sp>
          <p:nvSpPr>
            <p:cNvPr id="256" name="Google Shape;256;p8"/>
            <p:cNvSpPr/>
            <p:nvPr/>
          </p:nvSpPr>
          <p:spPr>
            <a:xfrm>
              <a:off x="0" y="929133"/>
              <a:ext cx="4906200" cy="538200"/>
            </a:xfrm>
            <a:prstGeom prst="roundRect">
              <a:avLst>
                <a:gd fmla="val 16667" name="adj"/>
              </a:avLst>
            </a:prstGeom>
            <a:gradFill>
              <a:gsLst>
                <a:gs pos="0">
                  <a:srgbClr val="6BBDD5"/>
                </a:gs>
                <a:gs pos="50000">
                  <a:srgbClr val="4DB9D6"/>
                </a:gs>
                <a:gs pos="100000">
                  <a:srgbClr val="3DA7C3"/>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57" name="Google Shape;257;p8"/>
            <p:cNvSpPr txBox="1"/>
            <p:nvPr/>
          </p:nvSpPr>
          <p:spPr>
            <a:xfrm>
              <a:off x="26273" y="955406"/>
              <a:ext cx="4853700" cy="4857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Times New Roman"/>
                <a:buNone/>
              </a:pPr>
              <a:r>
                <a:rPr b="1" i="0" lang="en-US" sz="2300" u="none" cap="none" strike="noStrike">
                  <a:solidFill>
                    <a:schemeClr val="dk1"/>
                  </a:solidFill>
                  <a:latin typeface="Times New Roman"/>
                  <a:ea typeface="Times New Roman"/>
                  <a:cs typeface="Times New Roman"/>
                  <a:sym typeface="Times New Roman"/>
                </a:rPr>
                <a:t>2. Salinity</a:t>
              </a:r>
              <a:endParaRPr>
                <a:latin typeface="Times New Roman"/>
                <a:ea typeface="Times New Roman"/>
                <a:cs typeface="Times New Roman"/>
                <a:sym typeface="Times New Roman"/>
              </a:endParaRPr>
            </a:p>
          </p:txBody>
        </p:sp>
        <p:sp>
          <p:nvSpPr>
            <p:cNvPr id="258" name="Google Shape;258;p8"/>
            <p:cNvSpPr/>
            <p:nvPr/>
          </p:nvSpPr>
          <p:spPr>
            <a:xfrm>
              <a:off x="0" y="1533573"/>
              <a:ext cx="4906200" cy="538200"/>
            </a:xfrm>
            <a:prstGeom prst="roundRect">
              <a:avLst>
                <a:gd fmla="val 16667" name="adj"/>
              </a:avLst>
            </a:prstGeom>
            <a:gradFill>
              <a:gsLst>
                <a:gs pos="0">
                  <a:srgbClr val="68D0C9"/>
                </a:gs>
                <a:gs pos="50000">
                  <a:srgbClr val="49D1C7"/>
                </a:gs>
                <a:gs pos="100000">
                  <a:srgbClr val="3ABFB6"/>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59" name="Google Shape;259;p8"/>
            <p:cNvSpPr txBox="1"/>
            <p:nvPr/>
          </p:nvSpPr>
          <p:spPr>
            <a:xfrm>
              <a:off x="26273" y="1559846"/>
              <a:ext cx="4853700" cy="4857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Times New Roman"/>
                <a:buNone/>
              </a:pPr>
              <a:r>
                <a:rPr b="1" i="0" lang="en-US" sz="2300" u="none" cap="none" strike="noStrike">
                  <a:solidFill>
                    <a:schemeClr val="dk1"/>
                  </a:solidFill>
                  <a:latin typeface="Times New Roman"/>
                  <a:ea typeface="Times New Roman"/>
                  <a:cs typeface="Times New Roman"/>
                  <a:sym typeface="Times New Roman"/>
                </a:rPr>
                <a:t>3. Turbidity</a:t>
              </a:r>
              <a:endParaRPr>
                <a:latin typeface="Times New Roman"/>
                <a:ea typeface="Times New Roman"/>
                <a:cs typeface="Times New Roman"/>
                <a:sym typeface="Times New Roman"/>
              </a:endParaRPr>
            </a:p>
          </p:txBody>
        </p:sp>
        <p:sp>
          <p:nvSpPr>
            <p:cNvPr id="260" name="Google Shape;260;p8"/>
            <p:cNvSpPr/>
            <p:nvPr/>
          </p:nvSpPr>
          <p:spPr>
            <a:xfrm>
              <a:off x="0" y="2138013"/>
              <a:ext cx="4906200" cy="538200"/>
            </a:xfrm>
            <a:prstGeom prst="roundRect">
              <a:avLst>
                <a:gd fmla="val 16667" name="adj"/>
              </a:avLst>
            </a:prstGeom>
            <a:gradFill>
              <a:gsLst>
                <a:gs pos="0">
                  <a:srgbClr val="65CCA8"/>
                </a:gs>
                <a:gs pos="50000">
                  <a:srgbClr val="45CCA0"/>
                </a:gs>
                <a:gs pos="100000">
                  <a:srgbClr val="36BA8E"/>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1" name="Google Shape;261;p8"/>
            <p:cNvSpPr txBox="1"/>
            <p:nvPr/>
          </p:nvSpPr>
          <p:spPr>
            <a:xfrm>
              <a:off x="26273" y="2164286"/>
              <a:ext cx="4853700" cy="4857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Times New Roman"/>
                <a:buNone/>
              </a:pPr>
              <a:r>
                <a:rPr b="1" i="0" lang="en-US" sz="2300" u="none" cap="none" strike="noStrike">
                  <a:solidFill>
                    <a:schemeClr val="dk1"/>
                  </a:solidFill>
                  <a:latin typeface="Times New Roman"/>
                  <a:ea typeface="Times New Roman"/>
                  <a:cs typeface="Times New Roman"/>
                  <a:sym typeface="Times New Roman"/>
                </a:rPr>
                <a:t>4. Land Surface Temperature (LST)</a:t>
              </a:r>
              <a:endParaRPr>
                <a:latin typeface="Times New Roman"/>
                <a:ea typeface="Times New Roman"/>
                <a:cs typeface="Times New Roman"/>
                <a:sym typeface="Times New Roman"/>
              </a:endParaRPr>
            </a:p>
          </p:txBody>
        </p:sp>
        <p:sp>
          <p:nvSpPr>
            <p:cNvPr id="262" name="Google Shape;262;p8"/>
            <p:cNvSpPr/>
            <p:nvPr/>
          </p:nvSpPr>
          <p:spPr>
            <a:xfrm>
              <a:off x="0" y="2742453"/>
              <a:ext cx="4906200" cy="538200"/>
            </a:xfrm>
            <a:prstGeom prst="roundRect">
              <a:avLst>
                <a:gd fmla="val 16667" name="adj"/>
              </a:avLst>
            </a:prstGeom>
            <a:gradFill>
              <a:gsLst>
                <a:gs pos="0">
                  <a:srgbClr val="63C788"/>
                </a:gs>
                <a:gs pos="50000">
                  <a:srgbClr val="43C678"/>
                </a:gs>
                <a:gs pos="100000">
                  <a:srgbClr val="35B668"/>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3" name="Google Shape;263;p8"/>
            <p:cNvSpPr txBox="1"/>
            <p:nvPr/>
          </p:nvSpPr>
          <p:spPr>
            <a:xfrm>
              <a:off x="26273" y="2768726"/>
              <a:ext cx="4853700" cy="4857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Times New Roman"/>
                <a:buNone/>
              </a:pPr>
              <a:r>
                <a:rPr b="1" i="0" lang="en-US" sz="2300" u="none" cap="none" strike="noStrike">
                  <a:solidFill>
                    <a:schemeClr val="dk1"/>
                  </a:solidFill>
                  <a:latin typeface="Times New Roman"/>
                  <a:ea typeface="Times New Roman"/>
                  <a:cs typeface="Times New Roman"/>
                  <a:sym typeface="Times New Roman"/>
                </a:rPr>
                <a:t>5. Chlorophyll</a:t>
              </a:r>
              <a:endParaRPr>
                <a:latin typeface="Times New Roman"/>
                <a:ea typeface="Times New Roman"/>
                <a:cs typeface="Times New Roman"/>
                <a:sym typeface="Times New Roman"/>
              </a:endParaRPr>
            </a:p>
          </p:txBody>
        </p:sp>
        <p:sp>
          <p:nvSpPr>
            <p:cNvPr id="264" name="Google Shape;264;p8"/>
            <p:cNvSpPr/>
            <p:nvPr/>
          </p:nvSpPr>
          <p:spPr>
            <a:xfrm>
              <a:off x="0" y="3346893"/>
              <a:ext cx="4906200" cy="538200"/>
            </a:xfrm>
            <a:prstGeom prst="roundRect">
              <a:avLst>
                <a:gd fmla="val 16667" name="adj"/>
              </a:avLst>
            </a:prstGeom>
            <a:gradFill>
              <a:gsLst>
                <a:gs pos="0">
                  <a:srgbClr val="60C36C"/>
                </a:gs>
                <a:gs pos="50000">
                  <a:srgbClr val="3FC152"/>
                </a:gs>
                <a:gs pos="100000">
                  <a:srgbClr val="32B043"/>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5" name="Google Shape;265;p8"/>
            <p:cNvSpPr txBox="1"/>
            <p:nvPr/>
          </p:nvSpPr>
          <p:spPr>
            <a:xfrm>
              <a:off x="26273" y="3373166"/>
              <a:ext cx="4853700" cy="4857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Times New Roman"/>
                <a:buNone/>
              </a:pPr>
              <a:r>
                <a:rPr b="1" i="0" lang="en-US" sz="2300" u="none" cap="none" strike="noStrike">
                  <a:solidFill>
                    <a:schemeClr val="dk1"/>
                  </a:solidFill>
                  <a:latin typeface="Times New Roman"/>
                  <a:ea typeface="Times New Roman"/>
                  <a:cs typeface="Times New Roman"/>
                  <a:sym typeface="Times New Roman"/>
                </a:rPr>
                <a:t>6. Suspended matter</a:t>
              </a:r>
              <a:endParaRPr>
                <a:latin typeface="Times New Roman"/>
                <a:ea typeface="Times New Roman"/>
                <a:cs typeface="Times New Roman"/>
                <a:sym typeface="Times New Roman"/>
              </a:endParaRPr>
            </a:p>
          </p:txBody>
        </p:sp>
        <p:sp>
          <p:nvSpPr>
            <p:cNvPr id="266" name="Google Shape;266;p8"/>
            <p:cNvSpPr/>
            <p:nvPr/>
          </p:nvSpPr>
          <p:spPr>
            <a:xfrm>
              <a:off x="0" y="3951333"/>
              <a:ext cx="4906200" cy="538200"/>
            </a:xfrm>
            <a:prstGeom prst="roundRect">
              <a:avLst>
                <a:gd fmla="val 16667" name="adj"/>
              </a:avLst>
            </a:prstGeom>
            <a:gradFill>
              <a:gsLst>
                <a:gs pos="0">
                  <a:srgbClr val="69BD5E"/>
                </a:gs>
                <a:gs pos="50000">
                  <a:srgbClr val="51B93E"/>
                </a:gs>
                <a:gs pos="100000">
                  <a:srgbClr val="43A832"/>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7" name="Google Shape;267;p8"/>
            <p:cNvSpPr txBox="1"/>
            <p:nvPr/>
          </p:nvSpPr>
          <p:spPr>
            <a:xfrm>
              <a:off x="26273" y="3977606"/>
              <a:ext cx="4853700" cy="4857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Times New Roman"/>
                <a:buNone/>
              </a:pPr>
              <a:r>
                <a:rPr b="1" i="0" lang="en-US" sz="2300" u="none" cap="none" strike="noStrike">
                  <a:solidFill>
                    <a:schemeClr val="dk1"/>
                  </a:solidFill>
                  <a:latin typeface="Times New Roman"/>
                  <a:ea typeface="Times New Roman"/>
                  <a:cs typeface="Times New Roman"/>
                  <a:sym typeface="Times New Roman"/>
                </a:rPr>
                <a:t>7. Dissolved Organic Matter (DOM)</a:t>
              </a:r>
              <a:endParaRPr>
                <a:latin typeface="Times New Roman"/>
                <a:ea typeface="Times New Roman"/>
                <a:cs typeface="Times New Roman"/>
                <a:sym typeface="Times New Roman"/>
              </a:endParaRPr>
            </a:p>
          </p:txBody>
        </p:sp>
        <p:sp>
          <p:nvSpPr>
            <p:cNvPr id="268" name="Google Shape;268;p8"/>
            <p:cNvSpPr/>
            <p:nvPr/>
          </p:nvSpPr>
          <p:spPr>
            <a:xfrm>
              <a:off x="0" y="4555773"/>
              <a:ext cx="4906200" cy="538200"/>
            </a:xfrm>
            <a:prstGeom prst="roundRect">
              <a:avLst>
                <a:gd fmla="val 16667" name="adj"/>
              </a:avLst>
            </a:prstGeom>
            <a:gradFill>
              <a:gsLst>
                <a:gs pos="0">
                  <a:srgbClr val="7EB55F"/>
                </a:gs>
                <a:gs pos="50000">
                  <a:srgbClr val="6EB03F"/>
                </a:gs>
                <a:gs pos="100000">
                  <a:srgbClr val="5F9F34"/>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9" name="Google Shape;269;p8"/>
            <p:cNvSpPr txBox="1"/>
            <p:nvPr/>
          </p:nvSpPr>
          <p:spPr>
            <a:xfrm>
              <a:off x="26273" y="4582046"/>
              <a:ext cx="4853700" cy="4857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Times New Roman"/>
                <a:buNone/>
              </a:pPr>
              <a:r>
                <a:rPr b="1" i="0" lang="en-US" sz="2300" u="none" cap="none" strike="noStrike">
                  <a:solidFill>
                    <a:schemeClr val="dk1"/>
                  </a:solidFill>
                  <a:latin typeface="Times New Roman"/>
                  <a:ea typeface="Times New Roman"/>
                  <a:cs typeface="Times New Roman"/>
                  <a:sym typeface="Times New Roman"/>
                </a:rPr>
                <a:t>8. Dissolved Oxygen</a:t>
              </a:r>
              <a:endParaRPr>
                <a:latin typeface="Times New Roman"/>
                <a:ea typeface="Times New Roman"/>
                <a:cs typeface="Times New Roman"/>
                <a:sym typeface="Times New Roman"/>
              </a:endParaRPr>
            </a:p>
          </p:txBody>
        </p:sp>
      </p:grpSp>
      <p:cxnSp>
        <p:nvCxnSpPr>
          <p:cNvPr id="270" name="Google Shape;270;p8"/>
          <p:cNvCxnSpPr/>
          <p:nvPr/>
        </p:nvCxnSpPr>
        <p:spPr>
          <a:xfrm>
            <a:off x="5386900" y="671625"/>
            <a:ext cx="28500" cy="537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9"/>
          <p:cNvSpPr txBox="1"/>
          <p:nvPr>
            <p:ph type="title"/>
          </p:nvPr>
        </p:nvSpPr>
        <p:spPr>
          <a:xfrm>
            <a:off x="1066800" y="0"/>
            <a:ext cx="10058400" cy="64290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1800"/>
              <a:buNone/>
            </a:pPr>
            <a:r>
              <a:rPr b="1" lang="en-US" sz="4000">
                <a:latin typeface="Times New Roman"/>
                <a:ea typeface="Times New Roman"/>
                <a:cs typeface="Times New Roman"/>
                <a:sym typeface="Times New Roman"/>
              </a:rPr>
              <a:t>Machine Learning</a:t>
            </a:r>
            <a:endParaRPr sz="4000"/>
          </a:p>
        </p:txBody>
      </p:sp>
      <p:sp>
        <p:nvSpPr>
          <p:cNvPr id="276" name="Google Shape;276;p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277" name="Google Shape;277;p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1/16/2022</a:t>
            </a:r>
            <a:endParaRPr/>
          </a:p>
        </p:txBody>
      </p:sp>
      <p:sp>
        <p:nvSpPr>
          <p:cNvPr id="278" name="Google Shape;278;p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Water Quality Monitoring Dashboard for Kutch Region</a:t>
            </a:r>
            <a:endParaRPr/>
          </a:p>
        </p:txBody>
      </p:sp>
      <p:grpSp>
        <p:nvGrpSpPr>
          <p:cNvPr id="279" name="Google Shape;279;p9"/>
          <p:cNvGrpSpPr/>
          <p:nvPr/>
        </p:nvGrpSpPr>
        <p:grpSpPr>
          <a:xfrm>
            <a:off x="665111" y="782426"/>
            <a:ext cx="11117148" cy="5667000"/>
            <a:chOff x="0" y="0"/>
            <a:chExt cx="11117148" cy="5667000"/>
          </a:xfrm>
        </p:grpSpPr>
        <p:sp>
          <p:nvSpPr>
            <p:cNvPr id="280" name="Google Shape;280;p9"/>
            <p:cNvSpPr/>
            <p:nvPr/>
          </p:nvSpPr>
          <p:spPr>
            <a:xfrm>
              <a:off x="0" y="0"/>
              <a:ext cx="3528900" cy="5667000"/>
            </a:xfrm>
            <a:prstGeom prst="roundRect">
              <a:avLst>
                <a:gd fmla="val 10000" name="adj"/>
              </a:avLst>
            </a:prstGeom>
            <a:solidFill>
              <a:srgbClr val="CCD3EA"/>
            </a:solidFill>
            <a:ln cap="flat" cmpd="sng" w="9525">
              <a:solidFill>
                <a:srgbClr val="0033C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txBox="1"/>
            <p:nvPr/>
          </p:nvSpPr>
          <p:spPr>
            <a:xfrm>
              <a:off x="0" y="0"/>
              <a:ext cx="3528900" cy="17001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DATA PRE-PROCESSING  AND EXPLORATION</a:t>
              </a:r>
              <a:endParaRPr b="1" i="0" sz="2400" u="none" cap="none" strike="noStrike">
                <a:solidFill>
                  <a:schemeClr val="dk1"/>
                </a:solidFill>
                <a:latin typeface="Times New Roman"/>
                <a:ea typeface="Times New Roman"/>
                <a:cs typeface="Times New Roman"/>
                <a:sym typeface="Times New Roman"/>
              </a:endParaRPr>
            </a:p>
          </p:txBody>
        </p:sp>
        <p:sp>
          <p:nvSpPr>
            <p:cNvPr id="282" name="Google Shape;282;p9"/>
            <p:cNvSpPr/>
            <p:nvPr/>
          </p:nvSpPr>
          <p:spPr>
            <a:xfrm>
              <a:off x="357821" y="1616982"/>
              <a:ext cx="2823000" cy="5331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txBox="1"/>
            <p:nvPr/>
          </p:nvSpPr>
          <p:spPr>
            <a:xfrm>
              <a:off x="373436" y="1632597"/>
              <a:ext cx="2791800" cy="5019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First we concatenated the individual data files.</a:t>
              </a:r>
              <a:endParaRPr b="0" i="0" sz="1600" u="none" cap="none" strike="noStrike">
                <a:solidFill>
                  <a:schemeClr val="dk1"/>
                </a:solidFill>
                <a:latin typeface="Times New Roman"/>
                <a:ea typeface="Times New Roman"/>
                <a:cs typeface="Times New Roman"/>
                <a:sym typeface="Times New Roman"/>
              </a:endParaRPr>
            </a:p>
          </p:txBody>
        </p:sp>
        <p:sp>
          <p:nvSpPr>
            <p:cNvPr id="284" name="Google Shape;284;p9"/>
            <p:cNvSpPr/>
            <p:nvPr/>
          </p:nvSpPr>
          <p:spPr>
            <a:xfrm>
              <a:off x="363664" y="2247070"/>
              <a:ext cx="2823000" cy="7989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txBox="1"/>
            <p:nvPr/>
          </p:nvSpPr>
          <p:spPr>
            <a:xfrm>
              <a:off x="387066" y="2270472"/>
              <a:ext cx="2776200" cy="7521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Null Values :- nearly 60% of the data had null values so we decided to drop them.</a:t>
              </a:r>
              <a:endParaRPr/>
            </a:p>
          </p:txBody>
        </p:sp>
        <p:sp>
          <p:nvSpPr>
            <p:cNvPr id="286" name="Google Shape;286;p9"/>
            <p:cNvSpPr/>
            <p:nvPr/>
          </p:nvSpPr>
          <p:spPr>
            <a:xfrm>
              <a:off x="350650" y="3148581"/>
              <a:ext cx="2823000" cy="11325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txBox="1"/>
            <p:nvPr/>
          </p:nvSpPr>
          <p:spPr>
            <a:xfrm>
              <a:off x="383820" y="3181751"/>
              <a:ext cx="2756700" cy="10662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Outliers :- Only dissolved oxygen showed data points outside of the IQR however to it’s high number, they couldn’t be considered as clear outliers. </a:t>
              </a:r>
              <a:endParaRPr/>
            </a:p>
          </p:txBody>
        </p:sp>
        <p:sp>
          <p:nvSpPr>
            <p:cNvPr id="288" name="Google Shape;288;p9"/>
            <p:cNvSpPr/>
            <p:nvPr/>
          </p:nvSpPr>
          <p:spPr>
            <a:xfrm>
              <a:off x="363664" y="4380270"/>
              <a:ext cx="2823000" cy="10317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txBox="1"/>
            <p:nvPr/>
          </p:nvSpPr>
          <p:spPr>
            <a:xfrm>
              <a:off x="393879" y="4410485"/>
              <a:ext cx="2762700" cy="9711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No significant correlation between parameters were found except one relation between DOM and Suspended Matter. </a:t>
              </a:r>
              <a:endParaRPr/>
            </a:p>
          </p:txBody>
        </p:sp>
        <p:sp>
          <p:nvSpPr>
            <p:cNvPr id="290" name="Google Shape;290;p9"/>
            <p:cNvSpPr/>
            <p:nvPr/>
          </p:nvSpPr>
          <p:spPr>
            <a:xfrm>
              <a:off x="3794803" y="0"/>
              <a:ext cx="3528900" cy="5667000"/>
            </a:xfrm>
            <a:prstGeom prst="roundRect">
              <a:avLst>
                <a:gd fmla="val 10000" name="adj"/>
              </a:avLst>
            </a:prstGeom>
            <a:solidFill>
              <a:srgbClr val="CCD3EA"/>
            </a:solidFill>
            <a:ln cap="flat" cmpd="sng" w="9525">
              <a:solidFill>
                <a:srgbClr val="0033C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txBox="1"/>
            <p:nvPr/>
          </p:nvSpPr>
          <p:spPr>
            <a:xfrm>
              <a:off x="3794803" y="0"/>
              <a:ext cx="3528900" cy="17001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TRAINING AND TESTING DATA PREPARATION</a:t>
              </a:r>
              <a:endParaRPr b="1" i="0" sz="2400" u="none" cap="none" strike="noStrike">
                <a:solidFill>
                  <a:schemeClr val="dk1"/>
                </a:solidFill>
                <a:latin typeface="Times New Roman"/>
                <a:ea typeface="Times New Roman"/>
                <a:cs typeface="Times New Roman"/>
                <a:sym typeface="Times New Roman"/>
              </a:endParaRPr>
            </a:p>
          </p:txBody>
        </p:sp>
        <p:sp>
          <p:nvSpPr>
            <p:cNvPr id="292" name="Google Shape;292;p9"/>
            <p:cNvSpPr/>
            <p:nvPr/>
          </p:nvSpPr>
          <p:spPr>
            <a:xfrm>
              <a:off x="4157110" y="1639700"/>
              <a:ext cx="2823000" cy="17346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txBox="1"/>
            <p:nvPr/>
          </p:nvSpPr>
          <p:spPr>
            <a:xfrm>
              <a:off x="4207916" y="1690506"/>
              <a:ext cx="2721300" cy="16329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Due to the lack of in-situ data in India for training, we applied the research based thresholds for labelling the records into ‘good’, ‘poor’ and ‘Needs treatment’ classes and generate our own training and testing data.</a:t>
              </a:r>
              <a:endParaRPr b="0" i="0" sz="1600" u="none" cap="none" strike="noStrike">
                <a:solidFill>
                  <a:schemeClr val="dk1"/>
                </a:solidFill>
                <a:latin typeface="Times New Roman"/>
                <a:ea typeface="Times New Roman"/>
                <a:cs typeface="Times New Roman"/>
                <a:sym typeface="Times New Roman"/>
              </a:endParaRPr>
            </a:p>
          </p:txBody>
        </p:sp>
        <p:sp>
          <p:nvSpPr>
            <p:cNvPr id="294" name="Google Shape;294;p9"/>
            <p:cNvSpPr/>
            <p:nvPr/>
          </p:nvSpPr>
          <p:spPr>
            <a:xfrm>
              <a:off x="4157110" y="3492172"/>
              <a:ext cx="2823000" cy="6942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txBox="1"/>
            <p:nvPr/>
          </p:nvSpPr>
          <p:spPr>
            <a:xfrm>
              <a:off x="4177439" y="3512501"/>
              <a:ext cx="2782500" cy="6534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We normali</a:t>
              </a:r>
              <a:r>
                <a:rPr lang="en-US" sz="1600">
                  <a:solidFill>
                    <a:schemeClr val="dk1"/>
                  </a:solidFill>
                  <a:latin typeface="Times New Roman"/>
                  <a:ea typeface="Times New Roman"/>
                  <a:cs typeface="Times New Roman"/>
                  <a:sym typeface="Times New Roman"/>
                </a:rPr>
                <a:t>z</a:t>
              </a:r>
              <a:r>
                <a:rPr b="0" i="0" lang="en-US" sz="1600" u="none" cap="none" strike="noStrike">
                  <a:solidFill>
                    <a:schemeClr val="dk1"/>
                  </a:solidFill>
                  <a:latin typeface="Times New Roman"/>
                  <a:ea typeface="Times New Roman"/>
                  <a:cs typeface="Times New Roman"/>
                  <a:sym typeface="Times New Roman"/>
                </a:rPr>
                <a:t>ed the data using Min-Max scalar.</a:t>
              </a:r>
              <a:endParaRPr b="0" i="0" sz="1600" u="none" cap="none" strike="noStrike">
                <a:solidFill>
                  <a:schemeClr val="dk1"/>
                </a:solidFill>
                <a:latin typeface="Times New Roman"/>
                <a:ea typeface="Times New Roman"/>
                <a:cs typeface="Times New Roman"/>
                <a:sym typeface="Times New Roman"/>
              </a:endParaRPr>
            </a:p>
          </p:txBody>
        </p:sp>
        <p:sp>
          <p:nvSpPr>
            <p:cNvPr id="296" name="Google Shape;296;p9"/>
            <p:cNvSpPr/>
            <p:nvPr/>
          </p:nvSpPr>
          <p:spPr>
            <a:xfrm>
              <a:off x="4138252" y="4307363"/>
              <a:ext cx="2823000" cy="9312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txBox="1"/>
            <p:nvPr/>
          </p:nvSpPr>
          <p:spPr>
            <a:xfrm>
              <a:off x="4165529" y="4334640"/>
              <a:ext cx="2768400" cy="8766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Since the data was imbalanced, we used SMOTE to up-sample it, so there were balanced observations for each class.</a:t>
              </a:r>
              <a:endParaRPr/>
            </a:p>
          </p:txBody>
        </p:sp>
        <p:sp>
          <p:nvSpPr>
            <p:cNvPr id="298" name="Google Shape;298;p9"/>
            <p:cNvSpPr/>
            <p:nvPr/>
          </p:nvSpPr>
          <p:spPr>
            <a:xfrm>
              <a:off x="7588248" y="0"/>
              <a:ext cx="3528900" cy="5667000"/>
            </a:xfrm>
            <a:prstGeom prst="roundRect">
              <a:avLst>
                <a:gd fmla="val 10000" name="adj"/>
              </a:avLst>
            </a:prstGeom>
            <a:solidFill>
              <a:srgbClr val="CCD3EA"/>
            </a:solidFill>
            <a:ln cap="flat" cmpd="sng" w="9525">
              <a:solidFill>
                <a:srgbClr val="0033C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txBox="1"/>
            <p:nvPr/>
          </p:nvSpPr>
          <p:spPr>
            <a:xfrm>
              <a:off x="7588248" y="0"/>
              <a:ext cx="3528900" cy="17001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MACHINE LEARNING MODELS</a:t>
              </a:r>
              <a:endParaRPr/>
            </a:p>
          </p:txBody>
        </p:sp>
        <p:sp>
          <p:nvSpPr>
            <p:cNvPr id="300" name="Google Shape;300;p9"/>
            <p:cNvSpPr/>
            <p:nvPr/>
          </p:nvSpPr>
          <p:spPr>
            <a:xfrm>
              <a:off x="7959985" y="1616918"/>
              <a:ext cx="2823000" cy="17088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txBox="1"/>
            <p:nvPr/>
          </p:nvSpPr>
          <p:spPr>
            <a:xfrm>
              <a:off x="8010030" y="1666963"/>
              <a:ext cx="2722800" cy="16086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Various Machine learning models were applied on the final dataframe and the metrics were analysed and the best model was chosen with having a good validation accuracy.</a:t>
              </a:r>
              <a:endParaRPr b="0" i="0" sz="1600" u="none" cap="none" strike="noStrike">
                <a:solidFill>
                  <a:schemeClr val="dk1"/>
                </a:solidFill>
                <a:latin typeface="Times New Roman"/>
                <a:ea typeface="Times New Roman"/>
                <a:cs typeface="Times New Roman"/>
                <a:sym typeface="Times New Roman"/>
              </a:endParaRPr>
            </a:p>
          </p:txBody>
        </p:sp>
        <p:sp>
          <p:nvSpPr>
            <p:cNvPr id="302" name="Google Shape;302;p9"/>
            <p:cNvSpPr/>
            <p:nvPr/>
          </p:nvSpPr>
          <p:spPr>
            <a:xfrm>
              <a:off x="7950556" y="3418790"/>
              <a:ext cx="2823000" cy="1708800"/>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
            <p:cNvSpPr txBox="1"/>
            <p:nvPr/>
          </p:nvSpPr>
          <p:spPr>
            <a:xfrm>
              <a:off x="8000601" y="3468835"/>
              <a:ext cx="2722800" cy="1608600"/>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Among all the models we evaluated Random Forest Classifier performed best and was used for the final deployment.</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