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65" r:id="rId5"/>
    <p:sldId id="259" r:id="rId6"/>
    <p:sldId id="260" r:id="rId7"/>
    <p:sldId id="261" r:id="rId8"/>
    <p:sldId id="263" r:id="rId9"/>
    <p:sldId id="262" r:id="rId10"/>
    <p:sldId id="264" r:id="rId11"/>
    <p:sldId id="267" r:id="rId12"/>
    <p:sldId id="270"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6/21/2019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6/21/2019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1691256" cy="5630090"/>
          </a:xfrm>
          <a:prstGeom prst="rect">
            <a:avLst/>
          </a:prstGeom>
        </p:spPr>
      </p:pic>
      <p:sp>
        <p:nvSpPr>
          <p:cNvPr id="3" name="Title 1"/>
          <p:cNvSpPr txBox="1">
            <a:spLocks/>
          </p:cNvSpPr>
          <p:nvPr/>
        </p:nvSpPr>
        <p:spPr>
          <a:xfrm>
            <a:off x="2327276" y="5730316"/>
            <a:ext cx="7543798" cy="646611"/>
          </a:xfrm>
          <a:prstGeom prst="rect">
            <a:avLst/>
          </a:prstGeom>
        </p:spPr>
        <p:txBody>
          <a:bodyP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3200" dirty="0" smtClean="0">
                <a:solidFill>
                  <a:schemeClr val="bg1"/>
                </a:solidFill>
              </a:rPr>
              <a:t>What  makes you happy?</a:t>
            </a:r>
            <a:endParaRPr lang="en-US" sz="3200" dirty="0">
              <a:solidFill>
                <a:schemeClr val="bg1"/>
              </a:solidFill>
            </a:endParaRPr>
          </a:p>
        </p:txBody>
      </p:sp>
    </p:spTree>
    <p:extLst>
      <p:ext uri="{BB962C8B-B14F-4D97-AF65-F5344CB8AC3E}">
        <p14:creationId xmlns:p14="http://schemas.microsoft.com/office/powerpoint/2010/main" val="334079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762000" y="1054100"/>
            <a:ext cx="10394707" cy="4318000"/>
          </a:xfrm>
        </p:spPr>
        <p:txBody>
          <a:bodyPr>
            <a:normAutofit/>
          </a:bodyPr>
          <a:lstStyle/>
          <a:p>
            <a:pPr marL="0" indent="0" algn="ctr">
              <a:buNone/>
            </a:pPr>
            <a:r>
              <a:rPr lang="en-US" dirty="0" smtClean="0"/>
              <a:t>SCATTER PLOT/</a:t>
            </a:r>
            <a:r>
              <a:rPr lang="en-US" dirty="0" err="1" smtClean="0"/>
              <a:t>Seaborn</a:t>
            </a:r>
            <a:endParaRPr lang="en-US" dirty="0" smtClean="0"/>
          </a:p>
          <a:p>
            <a:pPr marL="0" indent="0">
              <a:buNone/>
            </a:pPr>
            <a:r>
              <a:rPr lang="en-US" cap="none" dirty="0" smtClean="0">
                <a:latin typeface="Bell MT" panose="02020503060305020303" pitchFamily="18" charset="0"/>
              </a:rPr>
              <a:t>Scatter plot was used to show the relationship between each of the feature.</a:t>
            </a:r>
          </a:p>
          <a:p>
            <a:pPr marL="0" indent="0">
              <a:buNone/>
            </a:pPr>
            <a:endParaRPr lang="en-US" cap="none" dirty="0" smtClean="0">
              <a:latin typeface="Bell MT" panose="02020503060305020303" pitchFamily="18" charset="0"/>
            </a:endParaRPr>
          </a:p>
          <a:p>
            <a:pPr marL="0" indent="0">
              <a:buNone/>
            </a:pPr>
            <a:r>
              <a:rPr lang="en-US" cap="none" dirty="0" smtClean="0">
                <a:latin typeface="Bell MT" panose="02020503060305020303" pitchFamily="18" charset="0"/>
              </a:rPr>
              <a:t>According to the analysis some of the features was compared with each other</a:t>
            </a:r>
          </a:p>
          <a:p>
            <a:pPr marL="514350" indent="-514350">
              <a:buAutoNum type="romanLcPeriod"/>
            </a:pPr>
            <a:r>
              <a:rPr lang="en-US" cap="none" dirty="0" smtClean="0">
                <a:latin typeface="Bell MT" panose="02020503060305020303" pitchFamily="18" charset="0"/>
              </a:rPr>
              <a:t>Log of GDP per capita was compared with Healthy life expectancy to further explain its correlation</a:t>
            </a:r>
          </a:p>
          <a:p>
            <a:pPr marL="514350" indent="-514350">
              <a:buAutoNum type="romanLcPeriod"/>
            </a:pPr>
            <a:r>
              <a:rPr lang="en-US" cap="none" dirty="0" smtClean="0">
                <a:latin typeface="Bell MT" panose="02020503060305020303" pitchFamily="18" charset="0"/>
              </a:rPr>
              <a:t>Position in Social support was compared with position in ladder</a:t>
            </a:r>
          </a:p>
          <a:p>
            <a:pPr marL="514350" indent="-514350">
              <a:buAutoNum type="romanLcPeriod"/>
            </a:pPr>
            <a:r>
              <a:rPr lang="en-US" cap="none" dirty="0" smtClean="0">
                <a:latin typeface="Bell MT" panose="02020503060305020303" pitchFamily="18" charset="0"/>
              </a:rPr>
              <a:t> the positive affect and negative affect respectively to see how the position of the countries in positive affect and negative affect is related to their position in each of those features</a:t>
            </a:r>
          </a:p>
          <a:p>
            <a:pPr marL="0" indent="0">
              <a:buNone/>
            </a:pPr>
            <a:endParaRPr lang="en-US" cap="none" dirty="0">
              <a:latin typeface="Bell MT" panose="02020503060305020303" pitchFamily="18" charset="0"/>
            </a:endParaRPr>
          </a:p>
        </p:txBody>
      </p:sp>
    </p:spTree>
    <p:extLst>
      <p:ext uri="{BB962C8B-B14F-4D97-AF65-F5344CB8AC3E}">
        <p14:creationId xmlns:p14="http://schemas.microsoft.com/office/powerpoint/2010/main" val="321567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59" y="-190500"/>
            <a:ext cx="10396882" cy="1151965"/>
          </a:xfrm>
        </p:spPr>
        <p:txBody>
          <a:bodyPr>
            <a:normAutofit/>
          </a:bodyPr>
          <a:lstStyle/>
          <a:p>
            <a:pPr algn="ctr"/>
            <a:r>
              <a:rPr lang="en-US" sz="3200" dirty="0" smtClean="0"/>
              <a:t>Graphical Plots of features</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838200"/>
            <a:ext cx="5753100" cy="47116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801" y="838201"/>
            <a:ext cx="5198440" cy="4711698"/>
          </a:xfrm>
          <a:prstGeom prst="rect">
            <a:avLst/>
          </a:prstGeom>
        </p:spPr>
      </p:pic>
    </p:spTree>
    <p:extLst>
      <p:ext uri="{BB962C8B-B14F-4D97-AF65-F5344CB8AC3E}">
        <p14:creationId xmlns:p14="http://schemas.microsoft.com/office/powerpoint/2010/main" val="278369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54" y="661432"/>
            <a:ext cx="5259746" cy="490803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661432"/>
            <a:ext cx="5264509" cy="4882634"/>
          </a:xfrm>
          <a:prstGeom prst="rect">
            <a:avLst/>
          </a:prstGeom>
        </p:spPr>
      </p:pic>
      <p:sp>
        <p:nvSpPr>
          <p:cNvPr id="4" name="Rectangle 3"/>
          <p:cNvSpPr/>
          <p:nvPr/>
        </p:nvSpPr>
        <p:spPr>
          <a:xfrm>
            <a:off x="3368854" y="0"/>
            <a:ext cx="5130800" cy="584775"/>
          </a:xfrm>
          <a:prstGeom prst="rect">
            <a:avLst/>
          </a:prstGeom>
        </p:spPr>
        <p:txBody>
          <a:bodyPr wrap="square">
            <a:spAutoFit/>
          </a:bodyPr>
          <a:lstStyle/>
          <a:p>
            <a:r>
              <a:rPr lang="en-US" sz="3200" dirty="0" smtClean="0">
                <a:solidFill>
                  <a:schemeClr val="accent1">
                    <a:lumMod val="60000"/>
                    <a:lumOff val="40000"/>
                  </a:schemeClr>
                </a:solidFill>
              </a:rPr>
              <a:t>GRAPHICAL PLOTS OF FEATURES</a:t>
            </a:r>
            <a:endParaRPr lang="en-US" sz="3200" dirty="0">
              <a:solidFill>
                <a:schemeClr val="accent1">
                  <a:lumMod val="60000"/>
                  <a:lumOff val="40000"/>
                </a:schemeClr>
              </a:solidFill>
            </a:endParaRPr>
          </a:p>
        </p:txBody>
      </p:sp>
    </p:spTree>
    <p:extLst>
      <p:ext uri="{BB962C8B-B14F-4D97-AF65-F5344CB8AC3E}">
        <p14:creationId xmlns:p14="http://schemas.microsoft.com/office/powerpoint/2010/main" val="351003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30200" y="812800"/>
            <a:ext cx="5372100" cy="4790385"/>
          </a:xfrm>
        </p:spPr>
      </p:pic>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5702300" y="812799"/>
            <a:ext cx="5715000" cy="4790385"/>
          </a:xfrm>
        </p:spPr>
      </p:pic>
      <p:sp>
        <p:nvSpPr>
          <p:cNvPr id="7" name="Rectangle 6"/>
          <p:cNvSpPr/>
          <p:nvPr/>
        </p:nvSpPr>
        <p:spPr>
          <a:xfrm>
            <a:off x="3732515" y="0"/>
            <a:ext cx="5105885" cy="584775"/>
          </a:xfrm>
          <a:prstGeom prst="rect">
            <a:avLst/>
          </a:prstGeom>
        </p:spPr>
        <p:txBody>
          <a:bodyPr wrap="none">
            <a:spAutoFit/>
          </a:bodyPr>
          <a:lstStyle/>
          <a:p>
            <a:r>
              <a:rPr lang="en-US" sz="3200" dirty="0" smtClean="0">
                <a:solidFill>
                  <a:schemeClr val="accent1"/>
                </a:solidFill>
              </a:rPr>
              <a:t>GRAPHICAL PLOTS OF FEATURES</a:t>
            </a:r>
            <a:endParaRPr lang="en-US" sz="3200" dirty="0">
              <a:solidFill>
                <a:schemeClr val="accent1"/>
              </a:solidFill>
            </a:endParaRPr>
          </a:p>
        </p:txBody>
      </p:sp>
    </p:spTree>
    <p:extLst>
      <p:ext uri="{BB962C8B-B14F-4D97-AF65-F5344CB8AC3E}">
        <p14:creationId xmlns:p14="http://schemas.microsoft.com/office/powerpoint/2010/main" val="143904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39700"/>
            <a:ext cx="10396882" cy="698500"/>
          </a:xfrm>
        </p:spPr>
        <p:txBody>
          <a:bodyPr>
            <a:normAutofit/>
          </a:bodyPr>
          <a:lstStyle/>
          <a:p>
            <a:pPr algn="ctr"/>
            <a:r>
              <a:rPr lang="en-US" sz="3200" dirty="0" smtClean="0"/>
              <a:t>CONCLUSION</a:t>
            </a:r>
            <a:endParaRPr lang="en-US" sz="3200" dirty="0"/>
          </a:p>
        </p:txBody>
      </p:sp>
      <p:sp>
        <p:nvSpPr>
          <p:cNvPr id="3" name="Content Placeholder 2"/>
          <p:cNvSpPr>
            <a:spLocks noGrp="1"/>
          </p:cNvSpPr>
          <p:nvPr>
            <p:ph sz="quarter" idx="13"/>
          </p:nvPr>
        </p:nvSpPr>
        <p:spPr>
          <a:xfrm>
            <a:off x="685800" y="1790701"/>
            <a:ext cx="10394707" cy="5422899"/>
          </a:xfrm>
        </p:spPr>
        <p:txBody>
          <a:bodyPr>
            <a:noAutofit/>
          </a:bodyPr>
          <a:lstStyle/>
          <a:p>
            <a:pPr marL="0" indent="0">
              <a:buNone/>
            </a:pPr>
            <a:r>
              <a:rPr lang="en-US" cap="none" dirty="0" smtClean="0">
                <a:latin typeface="Bell MT" panose="02020503060305020303" pitchFamily="18" charset="0"/>
              </a:rPr>
              <a:t>The analysis, deductions can be make for factors that contributed to the position of countries on the happiness ladder.</a:t>
            </a:r>
          </a:p>
          <a:p>
            <a:pPr marL="0" indent="0">
              <a:buNone/>
            </a:pPr>
            <a:endParaRPr lang="en-US" cap="none" dirty="0">
              <a:latin typeface="Bell MT" panose="02020503060305020303" pitchFamily="18" charset="0"/>
            </a:endParaRPr>
          </a:p>
          <a:p>
            <a:pPr marL="514350" indent="-514350">
              <a:buAutoNum type="romanLcPeriod"/>
            </a:pPr>
            <a:r>
              <a:rPr lang="en-US" cap="none" dirty="0" smtClean="0">
                <a:latin typeface="Bell MT" panose="02020503060305020303" pitchFamily="18" charset="0"/>
              </a:rPr>
              <a:t>Countries with high rank on the social support ladder also ranked high on the happiness ladder. It means that there is a strong correlation between Social support and how happy you are.</a:t>
            </a:r>
          </a:p>
          <a:p>
            <a:pPr marL="514350" indent="-514350">
              <a:buAutoNum type="romanLcPeriod"/>
            </a:pPr>
            <a:r>
              <a:rPr lang="en-US" cap="none" dirty="0" smtClean="0">
                <a:latin typeface="Bell MT" panose="02020503060305020303" pitchFamily="18" charset="0"/>
              </a:rPr>
              <a:t>Log of GDP per capital correlates with healthy life expectancy</a:t>
            </a:r>
          </a:p>
          <a:p>
            <a:pPr marL="514350" indent="-514350">
              <a:buAutoNum type="romanLcPeriod"/>
            </a:pPr>
            <a:r>
              <a:rPr lang="en-US" cap="none" dirty="0" smtClean="0">
                <a:latin typeface="Bell MT" panose="02020503060305020303" pitchFamily="18" charset="0"/>
              </a:rPr>
              <a:t>Log of GDP per capital correlates with the rank on </a:t>
            </a:r>
            <a:r>
              <a:rPr lang="en-US" cap="none" dirty="0" err="1" smtClean="0">
                <a:latin typeface="Bell MT" panose="02020503060305020303" pitchFamily="18" charset="0"/>
              </a:rPr>
              <a:t>centril</a:t>
            </a:r>
            <a:r>
              <a:rPr lang="en-US" cap="none" dirty="0" smtClean="0">
                <a:latin typeface="Bell MT" panose="02020503060305020303" pitchFamily="18" charset="0"/>
              </a:rPr>
              <a:t> ladder </a:t>
            </a:r>
          </a:p>
          <a:p>
            <a:pPr marL="514350" indent="-514350">
              <a:buAutoNum type="romanLcPeriod"/>
            </a:pPr>
            <a:r>
              <a:rPr lang="en-US" cap="none" dirty="0" smtClean="0">
                <a:latin typeface="Bell MT" panose="02020503060305020303" pitchFamily="18" charset="0"/>
              </a:rPr>
              <a:t>High healthy life expectancy also highly determines happiness score and rank on ladder</a:t>
            </a:r>
          </a:p>
          <a:p>
            <a:pPr marL="514350" indent="-514350">
              <a:buAutoNum type="romanLcPeriod"/>
            </a:pPr>
            <a:endParaRPr lang="en-US" cap="none" dirty="0" smtClean="0">
              <a:latin typeface="Bell MT" panose="02020503060305020303" pitchFamily="18" charset="0"/>
            </a:endParaRPr>
          </a:p>
          <a:p>
            <a:pPr marL="514350" indent="-514350">
              <a:buAutoNum type="romanLcPeriod"/>
            </a:pPr>
            <a:endParaRPr lang="en-US" cap="none" dirty="0" smtClean="0">
              <a:latin typeface="Bell MT" panose="02020503060305020303" pitchFamily="18" charset="0"/>
            </a:endParaRPr>
          </a:p>
          <a:p>
            <a:pPr marL="514350" indent="-514350">
              <a:buAutoNum type="romanLcPeriod"/>
            </a:pPr>
            <a:endParaRPr lang="en-US" cap="none" dirty="0" smtClean="0">
              <a:latin typeface="Bell MT" panose="02020503060305020303" pitchFamily="18" charset="0"/>
            </a:endParaRPr>
          </a:p>
          <a:p>
            <a:pPr marL="514350" indent="-514350">
              <a:buAutoNum type="romanLcPeriod"/>
            </a:pPr>
            <a:endParaRPr lang="en-US" cap="none" dirty="0" smtClean="0">
              <a:latin typeface="Bell MT" panose="02020503060305020303" pitchFamily="18" charset="0"/>
            </a:endParaRPr>
          </a:p>
          <a:p>
            <a:pPr marL="514350" indent="-514350">
              <a:buAutoNum type="romanLcPeriod"/>
            </a:pPr>
            <a:endParaRPr lang="en-US" cap="none" dirty="0" smtClean="0">
              <a:latin typeface="Bell MT" panose="02020503060305020303" pitchFamily="18" charset="0"/>
            </a:endParaRPr>
          </a:p>
          <a:p>
            <a:pPr marL="0" indent="0">
              <a:buNone/>
            </a:pPr>
            <a:endParaRPr lang="en-US" cap="none" dirty="0">
              <a:latin typeface="Bell MT" panose="02020503060305020303" pitchFamily="18" charset="0"/>
            </a:endParaRPr>
          </a:p>
        </p:txBody>
      </p:sp>
    </p:spTree>
    <p:extLst>
      <p:ext uri="{BB962C8B-B14F-4D97-AF65-F5344CB8AC3E}">
        <p14:creationId xmlns:p14="http://schemas.microsoft.com/office/powerpoint/2010/main" val="1018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940716" y="2026523"/>
            <a:ext cx="9755187" cy="1928420"/>
          </a:xfrm>
        </p:spPr>
        <p:txBody>
          <a:bodyPr>
            <a:noAutofit/>
          </a:bodyPr>
          <a:lstStyle/>
          <a:p>
            <a:pPr algn="just"/>
            <a:r>
              <a:rPr lang="en-US" sz="2800" cap="none" dirty="0" smtClean="0">
                <a:latin typeface="Bell MT" panose="02020503060305020303" pitchFamily="18" charset="0"/>
              </a:rPr>
              <a:t>The analysis presented the available global data on national happiness and reviewed related evidence from the emerging science of happiness, showing that the quality of people’s lives can be coherently, reliably, and validly assessed by a variety of subjective well-being measure</a:t>
            </a:r>
            <a:endParaRPr lang="en-US" sz="2800" cap="none" dirty="0">
              <a:latin typeface="Bell MT" panose="02020503060305020303" pitchFamily="18" charset="0"/>
            </a:endParaRPr>
          </a:p>
        </p:txBody>
      </p:sp>
      <p:sp>
        <p:nvSpPr>
          <p:cNvPr id="3" name="Subtitle 2"/>
          <p:cNvSpPr>
            <a:spLocks noGrp="1"/>
          </p:cNvSpPr>
          <p:nvPr>
            <p:ph type="subTitle" idx="1"/>
          </p:nvPr>
        </p:nvSpPr>
        <p:spPr>
          <a:xfrm rot="21420000">
            <a:off x="678261" y="838209"/>
            <a:ext cx="9755187" cy="550333"/>
          </a:xfrm>
        </p:spPr>
        <p:txBody>
          <a:bodyPr/>
          <a:lstStyle/>
          <a:p>
            <a:pPr algn="ctr"/>
            <a:r>
              <a:rPr lang="en-US" dirty="0" smtClean="0"/>
              <a:t>Objective of the analysis</a:t>
            </a:r>
            <a:endParaRPr lang="en-US" dirty="0"/>
          </a:p>
        </p:txBody>
      </p:sp>
    </p:spTree>
    <p:extLst>
      <p:ext uri="{BB962C8B-B14F-4D97-AF65-F5344CB8AC3E}">
        <p14:creationId xmlns:p14="http://schemas.microsoft.com/office/powerpoint/2010/main" val="272745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676" y="256616"/>
            <a:ext cx="7543798" cy="646611"/>
          </a:xfrm>
        </p:spPr>
        <p:txBody>
          <a:bodyPr>
            <a:normAutofit/>
          </a:bodyPr>
          <a:lstStyle/>
          <a:p>
            <a:r>
              <a:rPr lang="en-US" sz="3200" dirty="0" smtClean="0"/>
              <a:t>Sample view OF data frame of the report</a:t>
            </a:r>
            <a:endParaRPr lang="en-US" sz="32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85115" y="1346200"/>
            <a:ext cx="9993120" cy="4254500"/>
          </a:xfrm>
        </p:spPr>
      </p:pic>
      <p:sp>
        <p:nvSpPr>
          <p:cNvPr id="5" name="Content Placeholder 2"/>
          <p:cNvSpPr txBox="1">
            <a:spLocks/>
          </p:cNvSpPr>
          <p:nvPr/>
        </p:nvSpPr>
        <p:spPr>
          <a:xfrm>
            <a:off x="584321" y="579921"/>
            <a:ext cx="10394707" cy="103595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b="1" cap="none" dirty="0">
                <a:solidFill>
                  <a:srgbClr val="FF0000"/>
                </a:solidFill>
                <a:latin typeface="Bell MT" panose="02020503060305020303" pitchFamily="18" charset="0"/>
              </a:rPr>
              <a:t>F</a:t>
            </a:r>
            <a:r>
              <a:rPr lang="en-US" b="1" cap="none" dirty="0" smtClean="0">
                <a:solidFill>
                  <a:srgbClr val="FF0000"/>
                </a:solidFill>
                <a:latin typeface="Bell MT" panose="02020503060305020303" pitchFamily="18" charset="0"/>
              </a:rPr>
              <a:t>or first ten happiest countries </a:t>
            </a:r>
            <a:endParaRPr lang="en-US" b="1" cap="none" dirty="0">
              <a:solidFill>
                <a:srgbClr val="FF0000"/>
              </a:solidFill>
              <a:latin typeface="Bell MT" panose="02020503060305020303" pitchFamily="18" charset="0"/>
            </a:endParaRPr>
          </a:p>
        </p:txBody>
      </p:sp>
    </p:spTree>
    <p:extLst>
      <p:ext uri="{BB962C8B-B14F-4D97-AF65-F5344CB8AC3E}">
        <p14:creationId xmlns:p14="http://schemas.microsoft.com/office/powerpoint/2010/main" val="129436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0"/>
            <a:ext cx="10396882" cy="1151965"/>
          </a:xfrm>
        </p:spPr>
        <p:txBody>
          <a:bodyPr>
            <a:normAutofit/>
          </a:bodyPr>
          <a:lstStyle/>
          <a:p>
            <a:pPr algn="ctr"/>
            <a:r>
              <a:rPr lang="en-US" sz="3200" dirty="0" smtClean="0"/>
              <a:t>View for the last ten dataset in report</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939801"/>
            <a:ext cx="10498483" cy="4635500"/>
          </a:xfrm>
          <a:prstGeom prst="rect">
            <a:avLst/>
          </a:prstGeom>
        </p:spPr>
      </p:pic>
    </p:spTree>
    <p:extLst>
      <p:ext uri="{BB962C8B-B14F-4D97-AF65-F5344CB8AC3E}">
        <p14:creationId xmlns:p14="http://schemas.microsoft.com/office/powerpoint/2010/main" val="288548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9731" y="26126"/>
            <a:ext cx="5571309" cy="640080"/>
          </a:xfrm>
        </p:spPr>
        <p:txBody>
          <a:bodyPr>
            <a:normAutofit/>
          </a:bodyPr>
          <a:lstStyle/>
          <a:p>
            <a:r>
              <a:rPr lang="en-US" sz="3200" dirty="0" smtClean="0"/>
              <a:t>Meaning of features in column</a:t>
            </a:r>
            <a:endParaRPr lang="en-US" sz="3200" dirty="0"/>
          </a:p>
        </p:txBody>
      </p:sp>
      <p:sp>
        <p:nvSpPr>
          <p:cNvPr id="3" name="Content Placeholder 2"/>
          <p:cNvSpPr>
            <a:spLocks noGrp="1"/>
          </p:cNvSpPr>
          <p:nvPr>
            <p:ph sz="quarter" idx="13"/>
          </p:nvPr>
        </p:nvSpPr>
        <p:spPr>
          <a:xfrm>
            <a:off x="404950" y="666206"/>
            <a:ext cx="10675558" cy="4911634"/>
          </a:xfrm>
        </p:spPr>
        <p:txBody>
          <a:bodyPr>
            <a:normAutofit/>
          </a:bodyPr>
          <a:lstStyle/>
          <a:p>
            <a:pPr marL="0" indent="0">
              <a:buNone/>
            </a:pPr>
            <a:r>
              <a:rPr lang="en-US" sz="1800" cap="none" dirty="0" smtClean="0">
                <a:latin typeface="Bell MT" panose="02020503060305020303" pitchFamily="18" charset="0"/>
              </a:rPr>
              <a:t>Ladder: The </a:t>
            </a:r>
            <a:r>
              <a:rPr lang="en-US" sz="1800" cap="none" dirty="0">
                <a:latin typeface="Bell MT" panose="02020503060305020303" pitchFamily="18" charset="0"/>
              </a:rPr>
              <a:t>E</a:t>
            </a:r>
            <a:r>
              <a:rPr lang="en-US" sz="1800" cap="none" dirty="0" smtClean="0">
                <a:latin typeface="Bell MT" panose="02020503060305020303" pitchFamily="18" charset="0"/>
              </a:rPr>
              <a:t>nglish wording of the question is “please imagine a ladder, with steps numbered from 0 at the bottom to 10 at the top. the top of the ladder represents the best possible life for you and the bottom of the ladder represents the worst possible life for you. on which step of the ladder would you say you personally feel you stand at this time?” this measure is also referred to as </a:t>
            </a:r>
            <a:r>
              <a:rPr lang="en-US" sz="1800" cap="none" dirty="0" err="1" smtClean="0">
                <a:latin typeface="Bell MT" panose="02020503060305020303" pitchFamily="18" charset="0"/>
              </a:rPr>
              <a:t>cantril</a:t>
            </a:r>
            <a:r>
              <a:rPr lang="en-US" sz="1800" cap="none" dirty="0" smtClean="0">
                <a:latin typeface="Bell MT" panose="02020503060305020303" pitchFamily="18" charset="0"/>
              </a:rPr>
              <a:t> life ladder, or just life ladder in the data.</a:t>
            </a:r>
          </a:p>
          <a:p>
            <a:pPr marL="0" indent="0">
              <a:buNone/>
            </a:pPr>
            <a:r>
              <a:rPr lang="en-US" sz="1800" cap="none" dirty="0">
                <a:latin typeface="Bell MT" panose="02020503060305020303" pitchFamily="18" charset="0"/>
              </a:rPr>
              <a:t> Positive aﬀect is deﬁned as the average of three positive aﬀect </a:t>
            </a:r>
            <a:r>
              <a:rPr lang="en-US" sz="1800" cap="none" dirty="0" smtClean="0">
                <a:latin typeface="Bell MT" panose="02020503060305020303" pitchFamily="18" charset="0"/>
              </a:rPr>
              <a:t>measures: </a:t>
            </a:r>
            <a:r>
              <a:rPr lang="en-US" sz="1800" cap="none" dirty="0">
                <a:latin typeface="Bell MT" panose="02020503060305020303" pitchFamily="18" charset="0"/>
              </a:rPr>
              <a:t>happiness, laugh and </a:t>
            </a:r>
            <a:r>
              <a:rPr lang="en-US" sz="1800" cap="none" dirty="0" smtClean="0">
                <a:latin typeface="Bell MT" panose="02020503060305020303" pitchFamily="18" charset="0"/>
              </a:rPr>
              <a:t>enjoyment. These </a:t>
            </a:r>
            <a:r>
              <a:rPr lang="en-US" sz="1800" cap="none" dirty="0">
                <a:latin typeface="Bell MT" panose="02020503060305020303" pitchFamily="18" charset="0"/>
              </a:rPr>
              <a:t>measures are the responses to the following three questions, </a:t>
            </a:r>
            <a:r>
              <a:rPr lang="en-US" sz="1800" cap="none" dirty="0" smtClean="0">
                <a:latin typeface="Bell MT" panose="02020503060305020303" pitchFamily="18" charset="0"/>
              </a:rPr>
              <a:t>respectively</a:t>
            </a:r>
          </a:p>
          <a:p>
            <a:pPr marL="0" indent="0">
              <a:buNone/>
            </a:pPr>
            <a:r>
              <a:rPr lang="en-US" sz="1800" cap="none" dirty="0">
                <a:latin typeface="Bell MT" panose="02020503060305020303" pitchFamily="18" charset="0"/>
              </a:rPr>
              <a:t>Negative aﬀect is deﬁned as the average of three negative aﬀect </a:t>
            </a:r>
            <a:r>
              <a:rPr lang="en-US" sz="1800" cap="none" dirty="0" smtClean="0">
                <a:latin typeface="Bell MT" panose="02020503060305020303" pitchFamily="18" charset="0"/>
              </a:rPr>
              <a:t>measures. </a:t>
            </a:r>
            <a:r>
              <a:rPr lang="en-US" sz="1800" cap="none" dirty="0">
                <a:latin typeface="Bell MT" panose="02020503060305020303" pitchFamily="18" charset="0"/>
              </a:rPr>
              <a:t>They are worry, sadness and anger, respectively the responses to “Did you experience the following feelings during A LOT OF THE DAY </a:t>
            </a:r>
            <a:r>
              <a:rPr lang="en-US" sz="1800" cap="none" dirty="0" smtClean="0">
                <a:latin typeface="Bell MT" panose="02020503060305020303" pitchFamily="18" charset="0"/>
              </a:rPr>
              <a:t>yesterday?</a:t>
            </a:r>
          </a:p>
          <a:p>
            <a:pPr marL="0" indent="0">
              <a:buNone/>
            </a:pPr>
            <a:r>
              <a:rPr lang="en-US" sz="1800" cap="none" dirty="0">
                <a:latin typeface="Bell MT" panose="02020503060305020303" pitchFamily="18" charset="0"/>
              </a:rPr>
              <a:t>Social support (or having someone to count on in times of trouble) is the national average of the binary responses (either 0 or 1) to </a:t>
            </a:r>
            <a:r>
              <a:rPr lang="en-US" sz="1800" cap="none" dirty="0" smtClean="0">
                <a:latin typeface="Bell MT" panose="02020503060305020303" pitchFamily="18" charset="0"/>
              </a:rPr>
              <a:t>the question </a:t>
            </a:r>
            <a:r>
              <a:rPr lang="en-US" sz="1800" cap="none" dirty="0">
                <a:latin typeface="Bell MT" panose="02020503060305020303" pitchFamily="18" charset="0"/>
              </a:rPr>
              <a:t>“If you were in trouble, do you have relatives or friends you can count on to help you whenever you need them, or not?” </a:t>
            </a:r>
            <a:endParaRPr lang="en-US" sz="1800" cap="none" dirty="0" smtClean="0">
              <a:latin typeface="Bell MT" panose="02020503060305020303" pitchFamily="18" charset="0"/>
            </a:endParaRPr>
          </a:p>
        </p:txBody>
      </p:sp>
    </p:spTree>
    <p:extLst>
      <p:ext uri="{BB962C8B-B14F-4D97-AF65-F5344CB8AC3E}">
        <p14:creationId xmlns:p14="http://schemas.microsoft.com/office/powerpoint/2010/main" val="222434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227373"/>
            <a:ext cx="10394707" cy="3311189"/>
          </a:xfrm>
        </p:spPr>
        <p:txBody>
          <a:bodyPr>
            <a:normAutofit/>
          </a:bodyPr>
          <a:lstStyle/>
          <a:p>
            <a:pPr marL="0" indent="0">
              <a:buNone/>
            </a:pPr>
            <a:r>
              <a:rPr lang="en-US" cap="none" dirty="0">
                <a:latin typeface="Bell MT" panose="02020503060305020303" pitchFamily="18" charset="0"/>
              </a:rPr>
              <a:t>Freedom to make life choices is the national average of responses to the question “Are you </a:t>
            </a:r>
            <a:r>
              <a:rPr lang="en-US" cap="none" dirty="0" smtClean="0">
                <a:latin typeface="Bell MT" panose="02020503060305020303" pitchFamily="18" charset="0"/>
              </a:rPr>
              <a:t>satisﬁed or </a:t>
            </a:r>
            <a:r>
              <a:rPr lang="en-US" cap="none" dirty="0">
                <a:latin typeface="Bell MT" panose="02020503060305020303" pitchFamily="18" charset="0"/>
              </a:rPr>
              <a:t>dissatisﬁed with your freedom to choose what you do with your life</a:t>
            </a:r>
            <a:r>
              <a:rPr lang="en-US" cap="none" dirty="0" smtClean="0">
                <a:latin typeface="Bell MT" panose="02020503060305020303" pitchFamily="18" charset="0"/>
              </a:rPr>
              <a:t>?”</a:t>
            </a:r>
          </a:p>
          <a:p>
            <a:pPr marL="0" indent="0">
              <a:buNone/>
            </a:pPr>
            <a:r>
              <a:rPr lang="en-US" cap="none" dirty="0" smtClean="0">
                <a:latin typeface="Bell MT" panose="02020503060305020303" pitchFamily="18" charset="0"/>
              </a:rPr>
              <a:t>Corruption: The measure is the national average of the survey responses to two questions in the: “is corruption widespread throughout the government or not” and “is corruption widespread within businesses or not?” the overall perception is just the average of the two 0-or-1 responses.</a:t>
            </a:r>
          </a:p>
          <a:p>
            <a:pPr marL="0" indent="0">
              <a:buNone/>
            </a:pPr>
            <a:r>
              <a:rPr lang="en-US" cap="none" dirty="0">
                <a:latin typeface="Bell MT" panose="02020503060305020303" pitchFamily="18" charset="0"/>
              </a:rPr>
              <a:t> Generosity is the residual of regressing national average of response to the GWP question “Have you donated money to a charity in the past month?” on GDP per capita.  </a:t>
            </a:r>
          </a:p>
        </p:txBody>
      </p:sp>
    </p:spTree>
    <p:extLst>
      <p:ext uri="{BB962C8B-B14F-4D97-AF65-F5344CB8AC3E}">
        <p14:creationId xmlns:p14="http://schemas.microsoft.com/office/powerpoint/2010/main" val="27866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79" y="876300"/>
            <a:ext cx="8084819" cy="653143"/>
          </a:xfrm>
        </p:spPr>
        <p:txBody>
          <a:bodyPr>
            <a:normAutofit/>
          </a:bodyPr>
          <a:lstStyle/>
          <a:p>
            <a:r>
              <a:rPr lang="en-US" sz="3200" dirty="0" smtClean="0"/>
              <a:t>Statistics and correlation of features</a:t>
            </a:r>
            <a:endParaRPr lang="en-US" sz="3200" dirty="0"/>
          </a:p>
        </p:txBody>
      </p:sp>
      <p:sp>
        <p:nvSpPr>
          <p:cNvPr id="3" name="Content Placeholder 2"/>
          <p:cNvSpPr>
            <a:spLocks noGrp="1"/>
          </p:cNvSpPr>
          <p:nvPr>
            <p:ph sz="quarter" idx="13"/>
          </p:nvPr>
        </p:nvSpPr>
        <p:spPr>
          <a:xfrm>
            <a:off x="1034536" y="1745343"/>
            <a:ext cx="10394707" cy="3007268"/>
          </a:xfrm>
        </p:spPr>
        <p:txBody>
          <a:bodyPr/>
          <a:lstStyle/>
          <a:p>
            <a:pPr marL="0" indent="0" algn="ctr">
              <a:buNone/>
            </a:pPr>
            <a:r>
              <a:rPr lang="en-US" dirty="0" smtClean="0"/>
              <a:t>HEATMAP</a:t>
            </a:r>
          </a:p>
          <a:p>
            <a:pPr marL="0" indent="0">
              <a:buNone/>
            </a:pPr>
            <a:r>
              <a:rPr lang="en-US" cap="none" dirty="0" smtClean="0">
                <a:latin typeface="Bell MT" panose="02020503060305020303" pitchFamily="18" charset="0"/>
              </a:rPr>
              <a:t>Having a data set with many columns, a good way to quickly check correlations among columns is by visualizing the correlation matrix as a </a:t>
            </a:r>
            <a:r>
              <a:rPr lang="en-US" cap="none" dirty="0" err="1" smtClean="0">
                <a:latin typeface="Bell MT" panose="02020503060305020303" pitchFamily="18" charset="0"/>
              </a:rPr>
              <a:t>heatmap</a:t>
            </a:r>
            <a:r>
              <a:rPr lang="en-US" cap="none" dirty="0" smtClean="0">
                <a:latin typeface="Bell MT" panose="02020503060305020303" pitchFamily="18" charset="0"/>
              </a:rPr>
              <a:t>.</a:t>
            </a:r>
          </a:p>
          <a:p>
            <a:pPr marL="0" indent="0">
              <a:buNone/>
            </a:pPr>
            <a:endParaRPr lang="en-US" cap="none" dirty="0">
              <a:latin typeface="Bell MT" panose="02020503060305020303" pitchFamily="18" charset="0"/>
            </a:endParaRPr>
          </a:p>
        </p:txBody>
      </p:sp>
    </p:spTree>
    <p:extLst>
      <p:ext uri="{BB962C8B-B14F-4D97-AF65-F5344CB8AC3E}">
        <p14:creationId xmlns:p14="http://schemas.microsoft.com/office/powerpoint/2010/main" val="343050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1601"/>
            <a:ext cx="9296400" cy="5435599"/>
          </a:xfrm>
          <a:prstGeom prst="rect">
            <a:avLst/>
          </a:prstGeom>
        </p:spPr>
      </p:pic>
    </p:spTree>
    <p:extLst>
      <p:ext uri="{BB962C8B-B14F-4D97-AF65-F5344CB8AC3E}">
        <p14:creationId xmlns:p14="http://schemas.microsoft.com/office/powerpoint/2010/main" val="70089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1" y="152401"/>
            <a:ext cx="4813299" cy="622300"/>
          </a:xfrm>
        </p:spPr>
        <p:txBody>
          <a:bodyPr>
            <a:normAutofit/>
          </a:bodyPr>
          <a:lstStyle/>
          <a:p>
            <a:r>
              <a:rPr lang="en-US" sz="3200" dirty="0" smtClean="0"/>
              <a:t>Deductions from </a:t>
            </a:r>
            <a:r>
              <a:rPr lang="en-US" sz="3200" dirty="0" err="1" smtClean="0"/>
              <a:t>heatmap</a:t>
            </a:r>
            <a:endParaRPr lang="en-US" sz="3200" dirty="0"/>
          </a:p>
        </p:txBody>
      </p:sp>
      <p:sp>
        <p:nvSpPr>
          <p:cNvPr id="3" name="Content Placeholder 2"/>
          <p:cNvSpPr>
            <a:spLocks noGrp="1"/>
          </p:cNvSpPr>
          <p:nvPr>
            <p:ph sz="quarter" idx="13"/>
          </p:nvPr>
        </p:nvSpPr>
        <p:spPr/>
        <p:txBody>
          <a:bodyPr/>
          <a:lstStyle/>
          <a:p>
            <a:r>
              <a:rPr lang="en-US" cap="none" dirty="0" smtClean="0">
                <a:latin typeface="Bell MT" panose="02020503060305020303" pitchFamily="18" charset="0"/>
              </a:rPr>
              <a:t>Log of GDP per capita == Healthy life Expectancy = 0.84</a:t>
            </a:r>
          </a:p>
          <a:p>
            <a:r>
              <a:rPr lang="en-US" cap="none" dirty="0">
                <a:latin typeface="Bell MT" panose="02020503060305020303" pitchFamily="18" charset="0"/>
              </a:rPr>
              <a:t>Healthy life </a:t>
            </a:r>
            <a:r>
              <a:rPr lang="en-US" cap="none" dirty="0" smtClean="0">
                <a:latin typeface="Bell MT" panose="02020503060305020303" pitchFamily="18" charset="0"/>
              </a:rPr>
              <a:t>Expectancy ==Ladder = 0.82</a:t>
            </a:r>
          </a:p>
          <a:p>
            <a:r>
              <a:rPr lang="en-US" cap="none" dirty="0" smtClean="0">
                <a:latin typeface="Bell MT" panose="02020503060305020303" pitchFamily="18" charset="0"/>
              </a:rPr>
              <a:t>Social support == Ladder = 0.82</a:t>
            </a:r>
          </a:p>
          <a:p>
            <a:r>
              <a:rPr lang="en-US" cap="none" dirty="0">
                <a:latin typeface="Bell MT" panose="02020503060305020303" pitchFamily="18" charset="0"/>
              </a:rPr>
              <a:t>Log of GDP per </a:t>
            </a:r>
            <a:r>
              <a:rPr lang="en-US" cap="none" dirty="0" smtClean="0">
                <a:latin typeface="Bell MT" panose="02020503060305020303" pitchFamily="18" charset="0"/>
              </a:rPr>
              <a:t>capita == Ladder = 0.81</a:t>
            </a:r>
          </a:p>
          <a:p>
            <a:endParaRPr lang="en-US" cap="none" dirty="0" smtClean="0">
              <a:latin typeface="Bell MT" panose="02020503060305020303" pitchFamily="18" charset="0"/>
            </a:endParaRPr>
          </a:p>
          <a:p>
            <a:endParaRPr lang="en-US" cap="none" dirty="0" smtClean="0">
              <a:latin typeface="Bell MT" panose="02020503060305020303" pitchFamily="18" charset="0"/>
            </a:endParaRPr>
          </a:p>
          <a:p>
            <a:endParaRPr lang="en-US" cap="none" dirty="0" smtClean="0">
              <a:latin typeface="Bell MT" panose="02020503060305020303" pitchFamily="18" charset="0"/>
            </a:endParaRPr>
          </a:p>
          <a:p>
            <a:endParaRPr lang="en-US" cap="none" dirty="0" smtClean="0">
              <a:latin typeface="Bell MT" panose="02020503060305020303" pitchFamily="18" charset="0"/>
            </a:endParaRPr>
          </a:p>
          <a:p>
            <a:endParaRPr lang="en-US" cap="none" dirty="0">
              <a:latin typeface="Bell MT" panose="02020503060305020303" pitchFamily="18" charset="0"/>
            </a:endParaRPr>
          </a:p>
        </p:txBody>
      </p:sp>
    </p:spTree>
    <p:extLst>
      <p:ext uri="{BB962C8B-B14F-4D97-AF65-F5344CB8AC3E}">
        <p14:creationId xmlns:p14="http://schemas.microsoft.com/office/powerpoint/2010/main" val="39213071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679</TotalTime>
  <Words>677</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Bell MT</vt:lpstr>
      <vt:lpstr>Impact</vt:lpstr>
      <vt:lpstr>Main Event</vt:lpstr>
      <vt:lpstr>PowerPoint Presentation</vt:lpstr>
      <vt:lpstr>The analysis presented the available global data on national happiness and reviewed related evidence from the emerging science of happiness, showing that the quality of people’s lives can be coherently, reliably, and validly assessed by a variety of subjective well-being measure</vt:lpstr>
      <vt:lpstr>Sample view OF data frame of the report</vt:lpstr>
      <vt:lpstr>View for the last ten dataset in report</vt:lpstr>
      <vt:lpstr>Meaning of features in column</vt:lpstr>
      <vt:lpstr>PowerPoint Presentation</vt:lpstr>
      <vt:lpstr>Statistics and correlation of features</vt:lpstr>
      <vt:lpstr>PowerPoint Presentation</vt:lpstr>
      <vt:lpstr>Deductions from heatmap</vt:lpstr>
      <vt:lpstr>PowerPoint Presentation</vt:lpstr>
      <vt:lpstr>Graphical Plots of features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2019-06-21T00:29:40Z</dcterms:created>
  <dcterms:modified xsi:type="dcterms:W3CDTF">2019-06-21T11:49:07Z</dcterms:modified>
</cp:coreProperties>
</file>