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Hanken Grotesk"/>
      <p:regular r:id="rId18"/>
      <p:bold r:id="rId19"/>
      <p:italic r:id="rId20"/>
      <p:boldItalic r:id="rId21"/>
    </p:embeddedFont>
    <p:embeddedFont>
      <p:font typeface="Poppins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Lato Light"/>
      <p:regular r:id="rId30"/>
      <p:bold r:id="rId31"/>
      <p:italic r:id="rId32"/>
      <p:boldItalic r:id="rId33"/>
    </p:embeddedFont>
    <p:embeddedFont>
      <p:font typeface="Open Sans Medium"/>
      <p:regular r:id="rId34"/>
      <p:bold r:id="rId35"/>
      <p:italic r:id="rId36"/>
      <p:boldItalic r:id="rId37"/>
    </p:embeddedFont>
    <p:embeddedFont>
      <p:font typeface="Inter Medium"/>
      <p:regular r:id="rId38"/>
      <p:bold r:id="rId39"/>
    </p:embeddedFont>
    <p:embeddedFont>
      <p:font typeface="Space Grotesk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paceGrotesk-regular.fntdata"/><Relationship Id="rId20" Type="http://schemas.openxmlformats.org/officeDocument/2006/relationships/font" Target="fonts/HankenGrotesk-italic.fntdata"/><Relationship Id="rId41" Type="http://schemas.openxmlformats.org/officeDocument/2006/relationships/font" Target="fonts/SpaceGrotesk-bold.fntdata"/><Relationship Id="rId22" Type="http://schemas.openxmlformats.org/officeDocument/2006/relationships/font" Target="fonts/Poppins-regular.fntdata"/><Relationship Id="rId21" Type="http://schemas.openxmlformats.org/officeDocument/2006/relationships/font" Target="fonts/HankenGrotesk-boldItalic.fntdata"/><Relationship Id="rId24" Type="http://schemas.openxmlformats.org/officeDocument/2006/relationships/font" Target="fonts/Poppins-italic.fntdata"/><Relationship Id="rId23" Type="http://schemas.openxmlformats.org/officeDocument/2006/relationships/font" Target="fonts/Poppins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font" Target="fonts/Poppins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Light-bold.fntdata"/><Relationship Id="rId30" Type="http://schemas.openxmlformats.org/officeDocument/2006/relationships/font" Target="fonts/LatoLight-regular.fntdata"/><Relationship Id="rId11" Type="http://schemas.openxmlformats.org/officeDocument/2006/relationships/slide" Target="slides/slide5.xml"/><Relationship Id="rId33" Type="http://schemas.openxmlformats.org/officeDocument/2006/relationships/font" Target="fonts/LatoLight-boldItalic.fntdata"/><Relationship Id="rId10" Type="http://schemas.openxmlformats.org/officeDocument/2006/relationships/slide" Target="slides/slide4.xml"/><Relationship Id="rId32" Type="http://schemas.openxmlformats.org/officeDocument/2006/relationships/font" Target="fonts/LatoLight-italic.fntdata"/><Relationship Id="rId13" Type="http://schemas.openxmlformats.org/officeDocument/2006/relationships/slide" Target="slides/slide7.xml"/><Relationship Id="rId35" Type="http://schemas.openxmlformats.org/officeDocument/2006/relationships/font" Target="fonts/OpenSansMedium-bold.fntdata"/><Relationship Id="rId12" Type="http://schemas.openxmlformats.org/officeDocument/2006/relationships/slide" Target="slides/slide6.xml"/><Relationship Id="rId34" Type="http://schemas.openxmlformats.org/officeDocument/2006/relationships/font" Target="fonts/OpenSansMedium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Medium-boldItalic.fntdata"/><Relationship Id="rId14" Type="http://schemas.openxmlformats.org/officeDocument/2006/relationships/slide" Target="slides/slide8.xml"/><Relationship Id="rId36" Type="http://schemas.openxmlformats.org/officeDocument/2006/relationships/font" Target="fonts/OpenSansMedium-italic.fntdata"/><Relationship Id="rId17" Type="http://schemas.openxmlformats.org/officeDocument/2006/relationships/slide" Target="slides/slide11.xml"/><Relationship Id="rId39" Type="http://schemas.openxmlformats.org/officeDocument/2006/relationships/font" Target="fonts/InterMedium-bold.fntdata"/><Relationship Id="rId16" Type="http://schemas.openxmlformats.org/officeDocument/2006/relationships/slide" Target="slides/slide10.xml"/><Relationship Id="rId38" Type="http://schemas.openxmlformats.org/officeDocument/2006/relationships/font" Target="fonts/InterMedium-regular.fntdata"/><Relationship Id="rId19" Type="http://schemas.openxmlformats.org/officeDocument/2006/relationships/font" Target="fonts/HankenGrotesk-bold.fntdata"/><Relationship Id="rId18" Type="http://schemas.openxmlformats.org/officeDocument/2006/relationships/font" Target="fonts/HankenGrotesk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SLIDES_API137481513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SLIDES_API137481513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SLIDES_API137481513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SLIDES_API137481513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SLIDES_API137481513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SLIDES_API137481513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SLIDES_API137481513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SLIDES_API137481513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SLIDES_API137481513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SLIDES_API137481513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SLIDES_API137481513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SLIDES_API137481513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SLIDES_API137481513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SLIDES_API137481513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SLIDES_API137481513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SLIDES_API137481513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SLIDES_API137481513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SLIDES_API137481513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SLIDES_API137481513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SLIDES_API137481513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SLIDES_API137481513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SLIDES_API137481513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>
  <p:cSld name="TITLE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732150" y="1432763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732150" y="2229500"/>
            <a:ext cx="76797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0" name="Google Shape;60;p15"/>
          <p:cNvSpPr/>
          <p:nvPr>
            <p:ph idx="2" type="pic"/>
          </p:nvPr>
        </p:nvSpPr>
        <p:spPr>
          <a:xfrm>
            <a:off x="5711758" y="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42700" y="1562500"/>
            <a:ext cx="43374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984">
          <p15:clr>
            <a:srgbClr val="E46962"/>
          </p15:clr>
        </p15:guide>
        <p15:guide id="7" orient="horz" pos="1080">
          <p15:clr>
            <a:srgbClr val="E46962"/>
          </p15:clr>
        </p15:guide>
        <p15:guide id="8" orient="horz" pos="410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" name="Google Shape;65;p16"/>
          <p:cNvSpPr/>
          <p:nvPr>
            <p:ph idx="2" type="pic"/>
          </p:nvPr>
        </p:nvSpPr>
        <p:spPr>
          <a:xfrm>
            <a:off x="0" y="10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66" name="Google Shape;66;p16"/>
          <p:cNvSpPr txBox="1"/>
          <p:nvPr>
            <p:ph idx="1" type="subTitle"/>
          </p:nvPr>
        </p:nvSpPr>
        <p:spPr>
          <a:xfrm>
            <a:off x="4135200" y="1595175"/>
            <a:ext cx="41766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1">
  <p:cSld name="TITLE_1_1_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" name="Google Shape;70;p17"/>
          <p:cNvSpPr/>
          <p:nvPr>
            <p:ph idx="2" type="pic"/>
          </p:nvPr>
        </p:nvSpPr>
        <p:spPr>
          <a:xfrm>
            <a:off x="0" y="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71" name="Google Shape;71;p17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2" name="Google Shape;72;p17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" name="Google Shape;74;p17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75" name="Google Shape;75;p17"/>
          <p:cNvSpPr txBox="1"/>
          <p:nvPr>
            <p:ph idx="3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2">
  <p:cSld name="TITLE_1_1_2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" name="Google Shape;78;p18"/>
          <p:cNvSpPr/>
          <p:nvPr>
            <p:ph idx="2" type="pic"/>
          </p:nvPr>
        </p:nvSpPr>
        <p:spPr>
          <a:xfrm>
            <a:off x="5711663" y="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0" name="Google Shape;80;p18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1" name="Google Shape;81;p18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2" name="Google Shape;82;p18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3" name="Google Shape;83;p18"/>
          <p:cNvSpPr txBox="1"/>
          <p:nvPr>
            <p:ph idx="3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2">
  <p:cSld name="TITLE_1_1_2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6" name="Google Shape;86;p19"/>
          <p:cNvSpPr/>
          <p:nvPr>
            <p:ph idx="2" type="pic"/>
          </p:nvPr>
        </p:nvSpPr>
        <p:spPr>
          <a:xfrm>
            <a:off x="5711663" y="10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87" name="Google Shape;87;p19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8" name="Google Shape;88;p19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0" name="Google Shape;90;p19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1" name="Google Shape;91;p19"/>
          <p:cNvSpPr txBox="1"/>
          <p:nvPr>
            <p:ph idx="3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2" name="Google Shape;92;p19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3" name="Google Shape;93;p19"/>
          <p:cNvSpPr txBox="1"/>
          <p:nvPr>
            <p:ph idx="4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3">
  <p:cSld name="TITLE_1_1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6" name="Google Shape;96;p20"/>
          <p:cNvSpPr txBox="1"/>
          <p:nvPr>
            <p:ph idx="1" type="subTitle"/>
          </p:nvPr>
        </p:nvSpPr>
        <p:spPr>
          <a:xfrm>
            <a:off x="383075" y="17983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2" type="subTitle"/>
          </p:nvPr>
        </p:nvSpPr>
        <p:spPr>
          <a:xfrm>
            <a:off x="3284763" y="17983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3" type="subTitle"/>
          </p:nvPr>
        </p:nvSpPr>
        <p:spPr>
          <a:xfrm>
            <a:off x="6186450" y="17983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_no_image">
  <p:cSld name="TITLE_1_1_1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2" name="Google Shape;102;p21"/>
          <p:cNvSpPr txBox="1"/>
          <p:nvPr>
            <p:ph idx="1" type="subTitle"/>
          </p:nvPr>
        </p:nvSpPr>
        <p:spPr>
          <a:xfrm>
            <a:off x="383075" y="1631475"/>
            <a:ext cx="7753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22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1">
  <p:cSld name="Default Slide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1" name="Google Shape;111;p24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/>
          <p:nvPr/>
        </p:nvSpPr>
        <p:spPr>
          <a:xfrm>
            <a:off x="4097288" y="1312051"/>
            <a:ext cx="2066887" cy="2072038"/>
          </a:xfrm>
          <a:custGeom>
            <a:rect b="b" l="l" r="r" t="t"/>
            <a:pathLst>
              <a:path extrusionOk="0" h="1016" w="958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24"/>
          <p:cNvSpPr/>
          <p:nvPr/>
        </p:nvSpPr>
        <p:spPr>
          <a:xfrm>
            <a:off x="2979825" y="1320666"/>
            <a:ext cx="2197264" cy="1922987"/>
          </a:xfrm>
          <a:custGeom>
            <a:rect b="b" l="l" r="r" t="t"/>
            <a:pathLst>
              <a:path extrusionOk="0" h="943" w="1018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5" name="Google Shape;115;p24"/>
          <p:cNvSpPr/>
          <p:nvPr/>
        </p:nvSpPr>
        <p:spPr>
          <a:xfrm>
            <a:off x="3522899" y="2126219"/>
            <a:ext cx="2201823" cy="2066006"/>
          </a:xfrm>
          <a:custGeom>
            <a:rect b="b" l="l" r="r" t="t"/>
            <a:pathLst>
              <a:path extrusionOk="0" h="1013" w="102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6" name="Google Shape;116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1">
  <p:cSld name="CUSTOM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/>
          <p:nvPr/>
        </p:nvSpPr>
        <p:spPr>
          <a:xfrm>
            <a:off x="3036788" y="1364028"/>
            <a:ext cx="1519962" cy="1966570"/>
          </a:xfrm>
          <a:custGeom>
            <a:rect b="b" l="l" r="r" t="t"/>
            <a:pathLst>
              <a:path extrusionOk="0" h="6447770" w="4983482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5"/>
          <p:cNvSpPr/>
          <p:nvPr/>
        </p:nvSpPr>
        <p:spPr>
          <a:xfrm>
            <a:off x="4138040" y="1363675"/>
            <a:ext cx="1966570" cy="1519962"/>
          </a:xfrm>
          <a:custGeom>
            <a:rect b="b" l="l" r="r" t="t"/>
            <a:pathLst>
              <a:path extrusionOk="0" h="4983482" w="6447769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5"/>
          <p:cNvSpPr/>
          <p:nvPr/>
        </p:nvSpPr>
        <p:spPr>
          <a:xfrm>
            <a:off x="3037141" y="2911624"/>
            <a:ext cx="1966570" cy="1519962"/>
          </a:xfrm>
          <a:custGeom>
            <a:rect b="b" l="l" r="r" t="t"/>
            <a:pathLst>
              <a:path extrusionOk="0" h="4983481" w="644777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5"/>
          <p:cNvSpPr/>
          <p:nvPr/>
        </p:nvSpPr>
        <p:spPr>
          <a:xfrm>
            <a:off x="4585148" y="2464634"/>
            <a:ext cx="1519961" cy="1966570"/>
          </a:xfrm>
          <a:custGeom>
            <a:rect b="b" l="l" r="r" t="t"/>
            <a:pathLst>
              <a:path extrusionOk="0" h="6447772" w="498348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5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5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2">
  <p:cSld name="CUSTOM_2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/>
        </p:nvSpPr>
        <p:spPr>
          <a:xfrm>
            <a:off x="3734770" y="1278900"/>
            <a:ext cx="1658390" cy="1638576"/>
          </a:xfrm>
          <a:custGeom>
            <a:rect b="b" l="l" r="r" t="t"/>
            <a:pathLst>
              <a:path extrusionOk="0" h="20851" w="21429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5" name="Google Shape;135;p26"/>
          <p:cNvSpPr txBox="1"/>
          <p:nvPr>
            <p:ph idx="1" type="subTitle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/>
          <p:nvPr/>
        </p:nvSpPr>
        <p:spPr>
          <a:xfrm>
            <a:off x="2902137" y="2119803"/>
            <a:ext cx="1623326" cy="1665656"/>
          </a:xfrm>
          <a:custGeom>
            <a:rect b="b" l="l" r="r" t="t"/>
            <a:pathLst>
              <a:path extrusionOk="0" h="20867" w="21501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4601972" y="2120103"/>
            <a:ext cx="1639864" cy="1665623"/>
          </a:xfrm>
          <a:custGeom>
            <a:rect b="b" l="l" r="r" t="t"/>
            <a:pathLst>
              <a:path extrusionOk="0" h="21208" w="21467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8" name="Google Shape;138;p26"/>
          <p:cNvSpPr/>
          <p:nvPr/>
        </p:nvSpPr>
        <p:spPr>
          <a:xfrm>
            <a:off x="3733047" y="2990677"/>
            <a:ext cx="1662404" cy="1639761"/>
          </a:xfrm>
          <a:custGeom>
            <a:rect b="b" l="l" r="r" t="t"/>
            <a:pathLst>
              <a:path extrusionOk="0" h="21446" w="21501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3736306" y="1917865"/>
            <a:ext cx="423758" cy="316332"/>
          </a:xfrm>
          <a:custGeom>
            <a:rect b="b" l="l" r="r" t="t"/>
            <a:pathLst>
              <a:path extrusionOk="0" h="21600" w="21579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3532785" y="3357930"/>
            <a:ext cx="325512" cy="426509"/>
          </a:xfrm>
          <a:custGeom>
            <a:rect b="b" l="l" r="r" t="t"/>
            <a:pathLst>
              <a:path extrusionOk="0" h="21579" w="2160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4965248" y="3654331"/>
            <a:ext cx="427165" cy="337446"/>
          </a:xfrm>
          <a:custGeom>
            <a:rect b="b" l="l" r="r" t="t"/>
            <a:pathLst>
              <a:path extrusionOk="0" h="21600" w="21574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5263221" y="2119823"/>
            <a:ext cx="332640" cy="436981"/>
          </a:xfrm>
          <a:custGeom>
            <a:rect b="b" l="l" r="r" t="t"/>
            <a:pathLst>
              <a:path extrusionOk="0" h="21566" w="2160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6"/>
          <p:cNvSpPr txBox="1"/>
          <p:nvPr>
            <p:ph idx="2" type="subTitle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3" type="subTitle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5_1">
  <p:cSld name="CUSTOM_2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3" name="Google Shape;153;p27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4" name="Google Shape;154;p27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5" name="Google Shape;155;p27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6" name="Google Shape;156;p27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grpSp>
        <p:nvGrpSpPr>
          <p:cNvPr id="157" name="Google Shape;157;p27"/>
          <p:cNvGrpSpPr/>
          <p:nvPr/>
        </p:nvGrpSpPr>
        <p:grpSpPr>
          <a:xfrm>
            <a:off x="3095387" y="1241947"/>
            <a:ext cx="2953226" cy="2951755"/>
            <a:chOff x="3102287" y="1429998"/>
            <a:chExt cx="2953226" cy="2951755"/>
          </a:xfrm>
        </p:grpSpPr>
        <p:sp>
          <p:nvSpPr>
            <p:cNvPr id="158" name="Google Shape;158;p27"/>
            <p:cNvSpPr/>
            <p:nvPr/>
          </p:nvSpPr>
          <p:spPr>
            <a:xfrm>
              <a:off x="4016728" y="1429998"/>
              <a:ext cx="1634040" cy="1193736"/>
            </a:xfrm>
            <a:custGeom>
              <a:rect b="b" l="l" r="r" t="t"/>
              <a:pathLst>
                <a:path extrusionOk="0" h="21010" w="2160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3102287" y="1570339"/>
              <a:ext cx="1038072" cy="1787832"/>
            </a:xfrm>
            <a:custGeom>
              <a:rect b="b" l="l" r="r" t="t"/>
              <a:pathLst>
                <a:path extrusionOk="0" h="21600" w="21156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3115511" y="3097809"/>
              <a:ext cx="1752732" cy="1245780"/>
            </a:xfrm>
            <a:custGeom>
              <a:rect b="b" l="l" r="r" t="t"/>
              <a:pathLst>
                <a:path extrusionOk="0" h="21600" w="2160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4311781" y="2799840"/>
              <a:ext cx="1526364" cy="1581913"/>
            </a:xfrm>
            <a:custGeom>
              <a:rect b="b" l="l" r="r" t="t"/>
              <a:pathLst>
                <a:path extrusionOk="0" h="21243" w="2160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4676823" y="1946286"/>
              <a:ext cx="1378690" cy="1668222"/>
            </a:xfrm>
            <a:custGeom>
              <a:rect b="b" l="l" r="r" t="t"/>
              <a:pathLst>
                <a:path extrusionOk="0" h="21600" w="21337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3" name="Google Shape;163;p27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01</a:t>
              </a:r>
              <a:endParaRPr sz="1600"/>
            </a:p>
          </p:txBody>
        </p:sp>
        <p:sp>
          <p:nvSpPr>
            <p:cNvPr id="164" name="Google Shape;164;p27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02</a:t>
              </a:r>
              <a:endParaRPr sz="1600"/>
            </a:p>
          </p:txBody>
        </p:sp>
        <p:sp>
          <p:nvSpPr>
            <p:cNvPr id="165" name="Google Shape;165;p27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03</a:t>
              </a:r>
              <a:endParaRPr sz="1600"/>
            </a:p>
          </p:txBody>
        </p:sp>
        <p:sp>
          <p:nvSpPr>
            <p:cNvPr id="166" name="Google Shape;166;p27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04</a:t>
              </a:r>
              <a:endParaRPr sz="1600"/>
            </a:p>
          </p:txBody>
        </p:sp>
        <p:sp>
          <p:nvSpPr>
            <p:cNvPr id="167" name="Google Shape;167;p27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05</a:t>
              </a:r>
              <a:endParaRPr sz="1600"/>
            </a:p>
          </p:txBody>
        </p:sp>
      </p:grpSp>
      <p:sp>
        <p:nvSpPr>
          <p:cNvPr id="168" name="Google Shape;168;p27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3">
  <p:cSld name="CUSTOM_3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1" name="Google Shape;171;p28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2" name="Google Shape;172;p28"/>
          <p:cNvSpPr txBox="1"/>
          <p:nvPr>
            <p:ph idx="1" type="subTitle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3" name="Google Shape;173;p28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4" name="Google Shape;174;p28"/>
          <p:cNvSpPr txBox="1"/>
          <p:nvPr>
            <p:ph idx="2" type="subTitle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5" name="Google Shape;175;p28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6" name="Google Shape;176;p28"/>
          <p:cNvSpPr txBox="1"/>
          <p:nvPr>
            <p:ph idx="3" type="subTitle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28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8" name="Google Shape;178;p28"/>
          <p:cNvSpPr txBox="1"/>
          <p:nvPr>
            <p:ph idx="4" type="subTitle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pace Grotesk"/>
              <a:buNone/>
              <a:defRPr b="1" sz="2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66250" y="1377275"/>
            <a:ext cx="8011500" cy="3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 Medium"/>
              <a:buChar char="●"/>
              <a:defRPr sz="18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●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●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57">
          <p15:clr>
            <a:srgbClr val="E46962"/>
          </p15:clr>
        </p15:guide>
        <p15:guide id="2" pos="5403">
          <p15:clr>
            <a:srgbClr val="E46962"/>
          </p15:clr>
        </p15:guide>
        <p15:guide id="3" orient="horz" pos="280">
          <p15:clr>
            <a:srgbClr val="E46962"/>
          </p15:clr>
        </p15:guide>
        <p15:guide id="4" orient="horz" pos="2878">
          <p15:clr>
            <a:srgbClr val="E46962"/>
          </p15:clr>
        </p15:guide>
        <p15:guide id="5" orient="horz" pos="86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732150" y="1432763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Phishing Campaign Results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732150" y="2229500"/>
            <a:ext cx="76797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An overview of the results of a phishing campaign and the vulnerability of different teams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IT and Engineering teams show strong resistance, indicating effective training and awareness in these departments.</a:t>
            </a:r>
            <a:endParaRPr/>
          </a:p>
        </p:txBody>
      </p:sp>
      <p:sp>
        <p:nvSpPr>
          <p:cNvPr id="254" name="Google Shape;254;p38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Takeaways</a:t>
            </a:r>
            <a:endParaRPr/>
          </a:p>
        </p:txBody>
      </p:sp>
      <p:sp>
        <p:nvSpPr>
          <p:cNvPr id="255" name="Google Shape;255;p38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HR and Marketing teams are the most vulnerable and should be prioritized for additional training and awareness programs.</a:t>
            </a:r>
            <a:endParaRPr/>
          </a:p>
        </p:txBody>
      </p:sp>
      <p:sp>
        <p:nvSpPr>
          <p:cNvPr id="256" name="Google Shape;256;p38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Card Services has a high click-through rate but a low phishing success rate, suggesting partial awareness.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you. Please feel free to ask any questions. 😄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Email open rate: 100%</a:t>
            </a:r>
            <a:endParaRPr/>
          </a:p>
        </p:txBody>
      </p:sp>
      <p:sp>
        <p:nvSpPr>
          <p:cNvPr id="190" name="Google Shape;190;p30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Email click-through rate: 85%</a:t>
            </a:r>
            <a:endParaRPr/>
          </a:p>
        </p:txBody>
      </p:sp>
      <p:sp>
        <p:nvSpPr>
          <p:cNvPr id="191" name="Google Shape;191;p30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Phishing success rate: 75%</a:t>
            </a:r>
            <a:endParaRPr/>
          </a:p>
        </p:txBody>
      </p:sp>
      <p:sp>
        <p:nvSpPr>
          <p:cNvPr id="192" name="Google Shape;192;p30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Interpretation: The HR team is the most vulnerable, with the highest rates across all metrics. This indicates a significant risk and a need for targeted training.</a:t>
            </a:r>
            <a:endParaRPr/>
          </a:p>
        </p:txBody>
      </p:sp>
      <p:sp>
        <p:nvSpPr>
          <p:cNvPr id="193" name="Google Shape;193;p30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HR Team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6635" r="16635" t="0"/>
          <a:stretch/>
        </p:blipFill>
        <p:spPr>
          <a:xfrm>
            <a:off x="0" y="100"/>
            <a:ext cx="3432300" cy="5143500"/>
          </a:xfrm>
          <a:prstGeom prst="roundRect">
            <a:avLst>
              <a:gd fmla="val 16667" name="adj"/>
            </a:avLst>
          </a:prstGeom>
        </p:spPr>
      </p:pic>
      <p:sp>
        <p:nvSpPr>
          <p:cNvPr id="199" name="Google Shape;199;p31"/>
          <p:cNvSpPr txBox="1"/>
          <p:nvPr>
            <p:ph idx="1" type="subTitle"/>
          </p:nvPr>
        </p:nvSpPr>
        <p:spPr>
          <a:xfrm>
            <a:off x="4135200" y="1595175"/>
            <a:ext cx="41766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Email open rate: 65%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Email </a:t>
            </a:r>
            <a:r>
              <a:rPr lang="en-GB"/>
              <a:t>click through</a:t>
            </a:r>
            <a:r>
              <a:rPr lang="en-GB"/>
              <a:t> rate: 40%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Phishing success rate: 38%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Interpretation: The Marketing team also shows high vulnerability, particularly in the clickthrough and phishing success rates.</a:t>
            </a:r>
            <a:endParaRPr/>
          </a:p>
        </p:txBody>
      </p:sp>
      <p:sp>
        <p:nvSpPr>
          <p:cNvPr id="200" name="Google Shape;200;p31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Marketing Team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idx="1" type="subTitle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Email open rate: 60%</a:t>
            </a:r>
            <a:endParaRPr/>
          </a:p>
        </p:txBody>
      </p:sp>
      <p:sp>
        <p:nvSpPr>
          <p:cNvPr id="206" name="Google Shape;206;p32"/>
          <p:cNvSpPr txBox="1"/>
          <p:nvPr>
            <p:ph idx="2" type="subTitle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Email click-through rate: 50%</a:t>
            </a:r>
            <a:endParaRPr/>
          </a:p>
        </p:txBody>
      </p:sp>
      <p:sp>
        <p:nvSpPr>
          <p:cNvPr id="207" name="Google Shape;207;p32"/>
          <p:cNvSpPr txBox="1"/>
          <p:nvPr>
            <p:ph idx="3" type="subTitle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Phishing success rate: 10%</a:t>
            </a:r>
            <a:endParaRPr/>
          </a:p>
        </p:txBody>
      </p:sp>
      <p:sp>
        <p:nvSpPr>
          <p:cNvPr id="208" name="Google Shape;208;p32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Interpretation: While the click-through rate is high, the phishing success rate is relatively low, suggesting some awareness but still a risk.</a:t>
            </a:r>
            <a:endParaRPr/>
          </a:p>
        </p:txBody>
      </p:sp>
      <p:sp>
        <p:nvSpPr>
          <p:cNvPr id="209" name="Google Shape;209;p32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Card Services Team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6635" r="16635" t="0"/>
          <a:stretch/>
        </p:blipFill>
        <p:spPr>
          <a:xfrm>
            <a:off x="5711758" y="0"/>
            <a:ext cx="3432300" cy="5143500"/>
          </a:xfrm>
          <a:prstGeom prst="roundRect">
            <a:avLst>
              <a:gd fmla="val 16667" name="adj"/>
            </a:avLst>
          </a:prstGeom>
        </p:spPr>
      </p:pic>
      <p:sp>
        <p:nvSpPr>
          <p:cNvPr id="215" name="Google Shape;215;p33"/>
          <p:cNvSpPr txBox="1"/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Engineering Team</a:t>
            </a:r>
            <a:endParaRPr/>
          </a:p>
        </p:txBody>
      </p:sp>
      <p:sp>
        <p:nvSpPr>
          <p:cNvPr id="216" name="Google Shape;216;p33"/>
          <p:cNvSpPr txBox="1"/>
          <p:nvPr>
            <p:ph idx="1" type="subTitle"/>
          </p:nvPr>
        </p:nvSpPr>
        <p:spPr>
          <a:xfrm>
            <a:off x="642700" y="1562500"/>
            <a:ext cx="43374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Email open rate: 70%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Email </a:t>
            </a:r>
            <a:r>
              <a:rPr lang="en-GB"/>
              <a:t>click through</a:t>
            </a:r>
            <a:r>
              <a:rPr lang="en-GB"/>
              <a:t> rate: 4%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Phishing success rate: 1%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Interpretation: The Engineering team has a high open rate but very low </a:t>
            </a:r>
            <a:r>
              <a:rPr lang="en-GB"/>
              <a:t>click through</a:t>
            </a:r>
            <a:r>
              <a:rPr lang="en-GB"/>
              <a:t> and phishing success rates, indicating good awareness and caution.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Team</a:t>
            </a:r>
            <a:endParaRPr/>
          </a:p>
        </p:txBody>
      </p:sp>
      <p:sp>
        <p:nvSpPr>
          <p:cNvPr id="222" name="Google Shape;222;p34"/>
          <p:cNvSpPr txBox="1"/>
          <p:nvPr>
            <p:ph idx="1" type="subTitle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Phishing success rate: 0%</a:t>
            </a:r>
            <a:endParaRPr/>
          </a:p>
        </p:txBody>
      </p:sp>
      <p:sp>
        <p:nvSpPr>
          <p:cNvPr id="223" name="Google Shape;223;p34"/>
          <p:cNvSpPr txBox="1"/>
          <p:nvPr>
            <p:ph idx="2" type="subTitle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Email open rate: 80%</a:t>
            </a:r>
            <a:endParaRPr/>
          </a:p>
        </p:txBody>
      </p:sp>
      <p:sp>
        <p:nvSpPr>
          <p:cNvPr id="224" name="Google Shape;224;p34"/>
          <p:cNvSpPr txBox="1"/>
          <p:nvPr>
            <p:ph idx="3" type="subTitle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Email click-through rate: 2%</a:t>
            </a:r>
            <a:endParaRPr/>
          </a:p>
        </p:txBody>
      </p:sp>
      <p:sp>
        <p:nvSpPr>
          <p:cNvPr id="225" name="Google Shape;225;p34"/>
          <p:cNvSpPr txBox="1"/>
          <p:nvPr>
            <p:ph idx="4" type="subTitle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Interpretation: The IT team shows strong resistance to phishing, with no successful phishing attempts.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6635" r="16635" t="0"/>
          <a:stretch/>
        </p:blipFill>
        <p:spPr>
          <a:xfrm>
            <a:off x="5711758" y="0"/>
            <a:ext cx="3432300" cy="5143500"/>
          </a:xfrm>
          <a:prstGeom prst="roundRect">
            <a:avLst>
              <a:gd fmla="val 16667" name="adj"/>
            </a:avLst>
          </a:prstGeom>
        </p:spPr>
      </p:pic>
      <p:sp>
        <p:nvSpPr>
          <p:cNvPr id="231" name="Google Shape;231;p35"/>
          <p:cNvSpPr txBox="1"/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R&amp;D Team</a:t>
            </a:r>
            <a:endParaRPr/>
          </a:p>
        </p:txBody>
      </p:sp>
      <p:sp>
        <p:nvSpPr>
          <p:cNvPr id="232" name="Google Shape;232;p35"/>
          <p:cNvSpPr txBox="1"/>
          <p:nvPr>
            <p:ph idx="1" type="subTitle"/>
          </p:nvPr>
        </p:nvSpPr>
        <p:spPr>
          <a:xfrm>
            <a:off x="642700" y="1562500"/>
            <a:ext cx="43374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Email open rate: 50%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Email </a:t>
            </a:r>
            <a:r>
              <a:rPr lang="en-GB"/>
              <a:t>click through</a:t>
            </a:r>
            <a:r>
              <a:rPr lang="en-GB"/>
              <a:t> rate: 5%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Phishing success rate: 2%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Interpretation: The R&amp;D team has moderate open and </a:t>
            </a:r>
            <a:r>
              <a:rPr lang="en-GB"/>
              <a:t>click through</a:t>
            </a:r>
            <a:r>
              <a:rPr lang="en-GB"/>
              <a:t> rates but a low phishing success rate.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Email open rate: 40%</a:t>
            </a:r>
            <a:endParaRPr/>
          </a:p>
        </p:txBody>
      </p:sp>
      <p:sp>
        <p:nvSpPr>
          <p:cNvPr id="238" name="Google Shape;238;p36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Email click-through rate: 10%</a:t>
            </a:r>
            <a:endParaRPr/>
          </a:p>
        </p:txBody>
      </p:sp>
      <p:sp>
        <p:nvSpPr>
          <p:cNvPr id="239" name="Google Shape;239;p36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Phishing success rate: 0%</a:t>
            </a:r>
            <a:endParaRPr/>
          </a:p>
        </p:txBody>
      </p:sp>
      <p:sp>
        <p:nvSpPr>
          <p:cNvPr id="240" name="Google Shape;240;p36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Interpretation: The reception team has the lowest open rate and has had no successful phishing attempts.</a:t>
            </a:r>
            <a:endParaRPr/>
          </a:p>
        </p:txBody>
      </p:sp>
      <p:sp>
        <p:nvSpPr>
          <p:cNvPr id="241" name="Google Shape;241;p36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Reception Team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Overall Average</a:t>
            </a:r>
            <a:endParaRPr/>
          </a:p>
        </p:txBody>
      </p:sp>
      <p:sp>
        <p:nvSpPr>
          <p:cNvPr id="247" name="Google Shape;247;p37"/>
          <p:cNvSpPr txBox="1"/>
          <p:nvPr>
            <p:ph idx="1" type="subTitle"/>
          </p:nvPr>
        </p:nvSpPr>
        <p:spPr>
          <a:xfrm>
            <a:off x="642700" y="1562500"/>
            <a:ext cx="43374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Email open rate: 66%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Email </a:t>
            </a:r>
            <a:r>
              <a:rPr lang="en-GB"/>
              <a:t>click through</a:t>
            </a:r>
            <a:r>
              <a:rPr lang="en-GB"/>
              <a:t> rate: 28%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Phishing success rate: 18%</a:t>
            </a:r>
            <a:endParaRPr/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Interpretation: On average, about ⅔ of the emails were opened, with a significant drop in click-through and phishing success rates. This suggests that while many employees are curious enough to open the emails, fewer are falling for the phishing attempts.</a:t>
            </a:r>
            <a:endParaRPr/>
          </a:p>
        </p:txBody>
      </p:sp>
      <p:pic>
        <p:nvPicPr>
          <p:cNvPr id="248" name="Google Shape;2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100" y="893250"/>
            <a:ext cx="3859099" cy="2386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AI Regular - v1">
  <a:themeElements>
    <a:clrScheme name="Simple Light">
      <a:dk1>
        <a:srgbClr val="0F2B36"/>
      </a:dk1>
      <a:lt1>
        <a:srgbClr val="FFFFFF"/>
      </a:lt1>
      <a:dk2>
        <a:srgbClr val="134D57"/>
      </a:dk2>
      <a:lt2>
        <a:srgbClr val="EFEFEF"/>
      </a:lt2>
      <a:accent1>
        <a:srgbClr val="F9744D"/>
      </a:accent1>
      <a:accent2>
        <a:srgbClr val="E1F0C4"/>
      </a:accent2>
      <a:accent3>
        <a:srgbClr val="6BAB90"/>
      </a:accent3>
      <a:accent4>
        <a:srgbClr val="A4CCBB"/>
      </a:accent4>
      <a:accent5>
        <a:srgbClr val="3EABCA"/>
      </a:accent5>
      <a:accent6>
        <a:srgbClr val="C3455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