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46E8EA-6247-40B5-816B-2AC0490DA5AE}" type="datetimeFigureOut">
              <a:rPr lang="en-US" smtClean="0"/>
              <a:t>7/23/2023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21AF7DBC-BA9C-4BD5-ACF0-7D093E8EBAE8}" type="slidenum">
              <a:rPr lang="en-US" smtClean="0"/>
              <a:t>‹#›</a:t>
            </a:fld>
            <a:endParaRPr lang="en-US"/>
          </a:p>
        </p:txBody>
      </p:sp>
    </p:spTree>
    <p:extLst>
      <p:ext uri="{BB962C8B-B14F-4D97-AF65-F5344CB8AC3E}">
        <p14:creationId xmlns:p14="http://schemas.microsoft.com/office/powerpoint/2010/main" val="1739426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46E8EA-6247-40B5-816B-2AC0490DA5AE}" type="datetimeFigureOut">
              <a:rPr lang="en-US" smtClean="0"/>
              <a:t>7/23/2023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AF7DBC-BA9C-4BD5-ACF0-7D093E8EBAE8}" type="slidenum">
              <a:rPr lang="en-US" smtClean="0"/>
              <a:t>‹#›</a:t>
            </a:fld>
            <a:endParaRPr lang="en-US"/>
          </a:p>
        </p:txBody>
      </p:sp>
    </p:spTree>
    <p:extLst>
      <p:ext uri="{BB962C8B-B14F-4D97-AF65-F5344CB8AC3E}">
        <p14:creationId xmlns:p14="http://schemas.microsoft.com/office/powerpoint/2010/main" val="1067445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46E8EA-6247-40B5-816B-2AC0490DA5AE}" type="datetimeFigureOut">
              <a:rPr lang="en-US" smtClean="0"/>
              <a:t>7/23/2023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AF7DBC-BA9C-4BD5-ACF0-7D093E8EBAE8}" type="slidenum">
              <a:rPr lang="en-US" smtClean="0"/>
              <a:t>‹#›</a:t>
            </a:fld>
            <a:endParaRPr lang="en-US"/>
          </a:p>
        </p:txBody>
      </p:sp>
    </p:spTree>
    <p:extLst>
      <p:ext uri="{BB962C8B-B14F-4D97-AF65-F5344CB8AC3E}">
        <p14:creationId xmlns:p14="http://schemas.microsoft.com/office/powerpoint/2010/main" val="18078142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46E8EA-6247-40B5-816B-2AC0490DA5AE}" type="datetimeFigureOut">
              <a:rPr lang="en-US" smtClean="0"/>
              <a:t>7/23/2023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AF7DBC-BA9C-4BD5-ACF0-7D093E8EBAE8}" type="slidenum">
              <a:rPr lang="en-US" smtClean="0"/>
              <a:t>‹#›</a:t>
            </a:fld>
            <a:endParaRPr lang="en-US"/>
          </a:p>
        </p:txBody>
      </p:sp>
    </p:spTree>
    <p:extLst>
      <p:ext uri="{BB962C8B-B14F-4D97-AF65-F5344CB8AC3E}">
        <p14:creationId xmlns:p14="http://schemas.microsoft.com/office/powerpoint/2010/main" val="38775222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46E8EA-6247-40B5-816B-2AC0490DA5AE}" type="datetimeFigureOut">
              <a:rPr lang="en-US" smtClean="0"/>
              <a:t>7/23/2023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AF7DBC-BA9C-4BD5-ACF0-7D093E8EBAE8}" type="slidenum">
              <a:rPr lang="en-US" smtClean="0"/>
              <a:t>‹#›</a:t>
            </a:fld>
            <a:endParaRPr lang="en-US"/>
          </a:p>
        </p:txBody>
      </p:sp>
    </p:spTree>
    <p:extLst>
      <p:ext uri="{BB962C8B-B14F-4D97-AF65-F5344CB8AC3E}">
        <p14:creationId xmlns:p14="http://schemas.microsoft.com/office/powerpoint/2010/main" val="3851936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46E8EA-6247-40B5-816B-2AC0490DA5AE}" type="datetimeFigureOut">
              <a:rPr lang="en-US" smtClean="0"/>
              <a:t>7/23/2023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AF7DBC-BA9C-4BD5-ACF0-7D093E8EBAE8}" type="slidenum">
              <a:rPr lang="en-US" smtClean="0"/>
              <a:t>‹#›</a:t>
            </a:fld>
            <a:endParaRPr lang="en-US"/>
          </a:p>
        </p:txBody>
      </p:sp>
    </p:spTree>
    <p:extLst>
      <p:ext uri="{BB962C8B-B14F-4D97-AF65-F5344CB8AC3E}">
        <p14:creationId xmlns:p14="http://schemas.microsoft.com/office/powerpoint/2010/main" val="32759504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46E8EA-6247-40B5-816B-2AC0490DA5AE}" type="datetimeFigureOut">
              <a:rPr lang="en-US" smtClean="0"/>
              <a:t>7/23/2023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AF7DBC-BA9C-4BD5-ACF0-7D093E8EBAE8}" type="slidenum">
              <a:rPr lang="en-US" smtClean="0"/>
              <a:t>‹#›</a:t>
            </a:fld>
            <a:endParaRPr lang="en-US"/>
          </a:p>
        </p:txBody>
      </p:sp>
    </p:spTree>
    <p:extLst>
      <p:ext uri="{BB962C8B-B14F-4D97-AF65-F5344CB8AC3E}">
        <p14:creationId xmlns:p14="http://schemas.microsoft.com/office/powerpoint/2010/main" val="25918680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46E8EA-6247-40B5-816B-2AC0490DA5AE}" type="datetimeFigureOut">
              <a:rPr lang="en-US" smtClean="0"/>
              <a:t>7/23/2023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AF7DBC-BA9C-4BD5-ACF0-7D093E8EBAE8}" type="slidenum">
              <a:rPr lang="en-US" smtClean="0"/>
              <a:t>‹#›</a:t>
            </a:fld>
            <a:endParaRPr lang="en-US"/>
          </a:p>
        </p:txBody>
      </p:sp>
    </p:spTree>
    <p:extLst>
      <p:ext uri="{BB962C8B-B14F-4D97-AF65-F5344CB8AC3E}">
        <p14:creationId xmlns:p14="http://schemas.microsoft.com/office/powerpoint/2010/main" val="14608101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46E8EA-6247-40B5-816B-2AC0490DA5AE}" type="datetimeFigureOut">
              <a:rPr lang="en-US" smtClean="0"/>
              <a:t>7/23/2023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AF7DBC-BA9C-4BD5-ACF0-7D093E8EBAE8}" type="slidenum">
              <a:rPr lang="en-US" smtClean="0"/>
              <a:t>‹#›</a:t>
            </a:fld>
            <a:endParaRPr lang="en-US"/>
          </a:p>
        </p:txBody>
      </p:sp>
    </p:spTree>
    <p:extLst>
      <p:ext uri="{BB962C8B-B14F-4D97-AF65-F5344CB8AC3E}">
        <p14:creationId xmlns:p14="http://schemas.microsoft.com/office/powerpoint/2010/main" val="1785321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46E8EA-6247-40B5-816B-2AC0490DA5AE}" type="datetimeFigureOut">
              <a:rPr lang="en-US" smtClean="0"/>
              <a:t>7/23/2023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21AF7DBC-BA9C-4BD5-ACF0-7D093E8EBAE8}" type="slidenum">
              <a:rPr lang="en-US" smtClean="0"/>
              <a:t>‹#›</a:t>
            </a:fld>
            <a:endParaRPr lang="en-US"/>
          </a:p>
        </p:txBody>
      </p:sp>
    </p:spTree>
    <p:extLst>
      <p:ext uri="{BB962C8B-B14F-4D97-AF65-F5344CB8AC3E}">
        <p14:creationId xmlns:p14="http://schemas.microsoft.com/office/powerpoint/2010/main" val="1681457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46E8EA-6247-40B5-816B-2AC0490DA5AE}" type="datetimeFigureOut">
              <a:rPr lang="en-US" smtClean="0"/>
              <a:t>7/23/2023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AF7DBC-BA9C-4BD5-ACF0-7D093E8EBAE8}" type="slidenum">
              <a:rPr lang="en-US" smtClean="0"/>
              <a:t>‹#›</a:t>
            </a:fld>
            <a:endParaRPr lang="en-US"/>
          </a:p>
        </p:txBody>
      </p:sp>
    </p:spTree>
    <p:extLst>
      <p:ext uri="{BB962C8B-B14F-4D97-AF65-F5344CB8AC3E}">
        <p14:creationId xmlns:p14="http://schemas.microsoft.com/office/powerpoint/2010/main" val="4145391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46E8EA-6247-40B5-816B-2AC0490DA5AE}" type="datetimeFigureOut">
              <a:rPr lang="en-US" smtClean="0"/>
              <a:t>7/23/2023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AF7DBC-BA9C-4BD5-ACF0-7D093E8EBAE8}" type="slidenum">
              <a:rPr lang="en-US" smtClean="0"/>
              <a:t>‹#›</a:t>
            </a:fld>
            <a:endParaRPr lang="en-US"/>
          </a:p>
        </p:txBody>
      </p:sp>
    </p:spTree>
    <p:extLst>
      <p:ext uri="{BB962C8B-B14F-4D97-AF65-F5344CB8AC3E}">
        <p14:creationId xmlns:p14="http://schemas.microsoft.com/office/powerpoint/2010/main" val="967757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46E8EA-6247-40B5-816B-2AC0490DA5AE}" type="datetimeFigureOut">
              <a:rPr lang="en-US" smtClean="0"/>
              <a:t>7/23/2023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AF7DBC-BA9C-4BD5-ACF0-7D093E8EBAE8}" type="slidenum">
              <a:rPr lang="en-US" smtClean="0"/>
              <a:t>‹#›</a:t>
            </a:fld>
            <a:endParaRPr lang="en-US"/>
          </a:p>
        </p:txBody>
      </p:sp>
    </p:spTree>
    <p:extLst>
      <p:ext uri="{BB962C8B-B14F-4D97-AF65-F5344CB8AC3E}">
        <p14:creationId xmlns:p14="http://schemas.microsoft.com/office/powerpoint/2010/main" val="3934563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46E8EA-6247-40B5-816B-2AC0490DA5AE}" type="datetimeFigureOut">
              <a:rPr lang="en-US" smtClean="0"/>
              <a:t>7/23/2023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AF7DBC-BA9C-4BD5-ACF0-7D093E8EBAE8}" type="slidenum">
              <a:rPr lang="en-US" smtClean="0"/>
              <a:t>‹#›</a:t>
            </a:fld>
            <a:endParaRPr lang="en-US"/>
          </a:p>
        </p:txBody>
      </p:sp>
    </p:spTree>
    <p:extLst>
      <p:ext uri="{BB962C8B-B14F-4D97-AF65-F5344CB8AC3E}">
        <p14:creationId xmlns:p14="http://schemas.microsoft.com/office/powerpoint/2010/main" val="4084746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46E8EA-6247-40B5-816B-2AC0490DA5AE}" type="datetimeFigureOut">
              <a:rPr lang="en-US" smtClean="0"/>
              <a:t>7/23/2023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AF7DBC-BA9C-4BD5-ACF0-7D093E8EBAE8}" type="slidenum">
              <a:rPr lang="en-US" smtClean="0"/>
              <a:t>‹#›</a:t>
            </a:fld>
            <a:endParaRPr lang="en-US"/>
          </a:p>
        </p:txBody>
      </p:sp>
    </p:spTree>
    <p:extLst>
      <p:ext uri="{BB962C8B-B14F-4D97-AF65-F5344CB8AC3E}">
        <p14:creationId xmlns:p14="http://schemas.microsoft.com/office/powerpoint/2010/main" val="244275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46E8EA-6247-40B5-816B-2AC0490DA5AE}" type="datetimeFigureOut">
              <a:rPr lang="en-US" smtClean="0"/>
              <a:t>7/23/2023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AF7DBC-BA9C-4BD5-ACF0-7D093E8EBAE8}" type="slidenum">
              <a:rPr lang="en-US" smtClean="0"/>
              <a:t>‹#›</a:t>
            </a:fld>
            <a:endParaRPr lang="en-US"/>
          </a:p>
        </p:txBody>
      </p:sp>
    </p:spTree>
    <p:extLst>
      <p:ext uri="{BB962C8B-B14F-4D97-AF65-F5344CB8AC3E}">
        <p14:creationId xmlns:p14="http://schemas.microsoft.com/office/powerpoint/2010/main" val="913868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46E8EA-6247-40B5-816B-2AC0490DA5AE}" type="datetimeFigureOut">
              <a:rPr lang="en-US" smtClean="0"/>
              <a:t>7/23/2023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AF7DBC-BA9C-4BD5-ACF0-7D093E8EBAE8}" type="slidenum">
              <a:rPr lang="en-US" smtClean="0"/>
              <a:t>‹#›</a:t>
            </a:fld>
            <a:endParaRPr lang="en-US"/>
          </a:p>
        </p:txBody>
      </p:sp>
    </p:spTree>
    <p:extLst>
      <p:ext uri="{BB962C8B-B14F-4D97-AF65-F5344CB8AC3E}">
        <p14:creationId xmlns:p14="http://schemas.microsoft.com/office/powerpoint/2010/main" val="3905555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D46E8EA-6247-40B5-816B-2AC0490DA5AE}" type="datetimeFigureOut">
              <a:rPr lang="en-US" smtClean="0"/>
              <a:t>7/23/2023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1AF7DBC-BA9C-4BD5-ACF0-7D093E8EBAE8}" type="slidenum">
              <a:rPr lang="en-US" smtClean="0"/>
              <a:t>‹#›</a:t>
            </a:fld>
            <a:endParaRPr lang="en-US"/>
          </a:p>
        </p:txBody>
      </p:sp>
    </p:spTree>
    <p:extLst>
      <p:ext uri="{BB962C8B-B14F-4D97-AF65-F5344CB8AC3E}">
        <p14:creationId xmlns:p14="http://schemas.microsoft.com/office/powerpoint/2010/main" val="4220631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464BC-8CE7-3563-B549-D0608E963F6C}"/>
              </a:ext>
            </a:extLst>
          </p:cNvPr>
          <p:cNvSpPr>
            <a:spLocks noGrp="1"/>
          </p:cNvSpPr>
          <p:nvPr>
            <p:ph type="ctrTitle"/>
          </p:nvPr>
        </p:nvSpPr>
        <p:spPr>
          <a:xfrm>
            <a:off x="1519880" y="121465"/>
            <a:ext cx="9465277" cy="1521984"/>
          </a:xfrm>
        </p:spPr>
        <p:txBody>
          <a:bodyPr>
            <a:normAutofit fontScale="90000"/>
          </a:bodyPr>
          <a:lstStyle/>
          <a:p>
            <a:r>
              <a:rPr lang="en-US" b="1" dirty="0">
                <a:latin typeface="Bahnschrift Condensed" panose="020B0502040204020203" pitchFamily="34" charset="0"/>
              </a:rPr>
              <a:t>PYTHON FOR DATA ANALYTICS PROJECT 2023 -</a:t>
            </a:r>
            <a:r>
              <a:rPr lang="en-US" dirty="0"/>
              <a:t> MARCH DAF </a:t>
            </a:r>
            <a:endParaRPr lang="en-US" b="1" dirty="0">
              <a:latin typeface="Bahnschrift Condensed" panose="020B0502040204020203" pitchFamily="34" charset="0"/>
            </a:endParaRPr>
          </a:p>
        </p:txBody>
      </p:sp>
      <p:sp>
        <p:nvSpPr>
          <p:cNvPr id="3" name="Subtitle 2">
            <a:extLst>
              <a:ext uri="{FF2B5EF4-FFF2-40B4-BE49-F238E27FC236}">
                <a16:creationId xmlns:a16="http://schemas.microsoft.com/office/drawing/2014/main" id="{D3F0E6B5-D350-7AF5-B340-6E80E3FCF4D0}"/>
              </a:ext>
            </a:extLst>
          </p:cNvPr>
          <p:cNvSpPr>
            <a:spLocks noGrp="1"/>
          </p:cNvSpPr>
          <p:nvPr>
            <p:ph type="subTitle" idx="1"/>
          </p:nvPr>
        </p:nvSpPr>
        <p:spPr>
          <a:xfrm>
            <a:off x="967946" y="1918952"/>
            <a:ext cx="9580605" cy="4654842"/>
          </a:xfrm>
        </p:spPr>
        <p:txBody>
          <a:bodyPr/>
          <a:lstStyle/>
          <a:p>
            <a:r>
              <a:rPr lang="en-US" sz="1800" b="1" dirty="0"/>
              <a:t>QA- Unicorn Companies Private companies with a valuation over $1 billion as of March 2022, including each company's current valuation, funding, country of origin, industry, select investors, and the years they were founded and became unicorns. </a:t>
            </a:r>
          </a:p>
          <a:p>
            <a:endParaRPr lang="en-US" sz="2000" dirty="0"/>
          </a:p>
          <a:p>
            <a:endParaRPr lang="en-US" sz="2000" dirty="0"/>
          </a:p>
          <a:p>
            <a:pPr algn="just"/>
            <a:endParaRPr lang="en-US" sz="2000" dirty="0"/>
          </a:p>
          <a:p>
            <a:pPr algn="just"/>
            <a:endParaRPr lang="en-US" sz="2000" dirty="0"/>
          </a:p>
          <a:p>
            <a:pPr algn="just"/>
            <a:r>
              <a:rPr lang="en-US" sz="2000" dirty="0"/>
              <a:t>Recommended Analysis </a:t>
            </a:r>
          </a:p>
          <a:p>
            <a:pPr marL="285750" indent="-285750" algn="just">
              <a:lnSpc>
                <a:spcPct val="100000"/>
              </a:lnSpc>
              <a:buFont typeface="Arial" panose="020B0604020202020204" pitchFamily="34" charset="0"/>
              <a:buChar char="•"/>
            </a:pPr>
            <a:r>
              <a:rPr lang="en-US" sz="1400" dirty="0"/>
              <a:t>Which unicorn companies have had the biggest return on investment? </a:t>
            </a:r>
          </a:p>
          <a:p>
            <a:pPr marL="285750" indent="-285750" algn="just">
              <a:lnSpc>
                <a:spcPct val="100000"/>
              </a:lnSpc>
              <a:buFont typeface="Arial" panose="020B0604020202020204" pitchFamily="34" charset="0"/>
              <a:buChar char="•"/>
            </a:pPr>
            <a:r>
              <a:rPr lang="en-US" sz="1400" dirty="0"/>
              <a:t>How long does it usually take for a company to become a unicorn? Has it always been this way? </a:t>
            </a:r>
          </a:p>
          <a:p>
            <a:pPr marL="285750" indent="-285750" algn="just">
              <a:lnSpc>
                <a:spcPct val="100000"/>
              </a:lnSpc>
              <a:buFont typeface="Arial" panose="020B0604020202020204" pitchFamily="34" charset="0"/>
              <a:buChar char="•"/>
            </a:pPr>
            <a:r>
              <a:rPr lang="en-US" sz="1400" dirty="0"/>
              <a:t>Which countries have the most unicorns? Are there any cities that appear to be industry hubs?</a:t>
            </a:r>
          </a:p>
          <a:p>
            <a:pPr marL="285750" indent="-285750" algn="just">
              <a:lnSpc>
                <a:spcPct val="100000"/>
              </a:lnSpc>
              <a:buFont typeface="Arial" panose="020B0604020202020204" pitchFamily="34" charset="0"/>
              <a:buChar char="•"/>
            </a:pPr>
            <a:r>
              <a:rPr lang="en-US" sz="1400" dirty="0"/>
              <a:t>Which investors have funded the most unicorns</a:t>
            </a:r>
          </a:p>
        </p:txBody>
      </p:sp>
    </p:spTree>
    <p:extLst>
      <p:ext uri="{BB962C8B-B14F-4D97-AF65-F5344CB8AC3E}">
        <p14:creationId xmlns:p14="http://schemas.microsoft.com/office/powerpoint/2010/main" val="2773759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D2E03-722A-0816-100D-9AD1E06EE9A0}"/>
              </a:ext>
            </a:extLst>
          </p:cNvPr>
          <p:cNvSpPr>
            <a:spLocks noGrp="1"/>
          </p:cNvSpPr>
          <p:nvPr>
            <p:ph type="title"/>
          </p:nvPr>
        </p:nvSpPr>
        <p:spPr>
          <a:xfrm>
            <a:off x="1187749" y="191531"/>
            <a:ext cx="10018713" cy="1118286"/>
          </a:xfrm>
        </p:spPr>
        <p:txBody>
          <a:bodyPr>
            <a:normAutofit/>
          </a:bodyPr>
          <a:lstStyle/>
          <a:p>
            <a:r>
              <a:rPr lang="en-US" sz="2400" dirty="0"/>
              <a:t>Industry with no location/Distribution of unicorns by country?</a:t>
            </a:r>
          </a:p>
        </p:txBody>
      </p:sp>
      <p:pic>
        <p:nvPicPr>
          <p:cNvPr id="1028" name="Picture 4">
            <a:extLst>
              <a:ext uri="{FF2B5EF4-FFF2-40B4-BE49-F238E27FC236}">
                <a16:creationId xmlns:a16="http://schemas.microsoft.com/office/drawing/2014/main" id="{E3C0BE61-90ED-3E24-D77D-5F1FAC1D99E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7432" y="1309818"/>
            <a:ext cx="5554315" cy="547992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B8137244-2548-8CC8-FBF2-4D45B56AF1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6149" y="1309818"/>
            <a:ext cx="5908419" cy="5479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8463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BBBDE-6C6C-2607-AAD8-B237B76A0EB0}"/>
              </a:ext>
            </a:extLst>
          </p:cNvPr>
          <p:cNvSpPr>
            <a:spLocks noGrp="1"/>
          </p:cNvSpPr>
          <p:nvPr>
            <p:ph type="title"/>
          </p:nvPr>
        </p:nvSpPr>
        <p:spPr>
          <a:xfrm>
            <a:off x="1086643" y="278027"/>
            <a:ext cx="10018713" cy="1093573"/>
          </a:xfrm>
        </p:spPr>
        <p:txBody>
          <a:bodyPr>
            <a:normAutofit/>
          </a:bodyPr>
          <a:lstStyle/>
          <a:p>
            <a:r>
              <a:rPr lang="en-US" sz="3200" dirty="0">
                <a:latin typeface="Bahnschrift Condensed" panose="020B0502040204020203" pitchFamily="34" charset="0"/>
              </a:rPr>
              <a:t>Which investors have funded the most unicorns?</a:t>
            </a:r>
          </a:p>
        </p:txBody>
      </p:sp>
      <p:pic>
        <p:nvPicPr>
          <p:cNvPr id="2050" name="Picture 2">
            <a:extLst>
              <a:ext uri="{FF2B5EF4-FFF2-40B4-BE49-F238E27FC236}">
                <a16:creationId xmlns:a16="http://schemas.microsoft.com/office/drawing/2014/main" id="{112C5845-0842-2FC9-7C7E-3B4950CC784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76576" y="1622853"/>
            <a:ext cx="10786802" cy="4753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9923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28A7D-A008-3A62-5333-759A859FD735}"/>
              </a:ext>
            </a:extLst>
          </p:cNvPr>
          <p:cNvSpPr>
            <a:spLocks noGrp="1"/>
          </p:cNvSpPr>
          <p:nvPr>
            <p:ph type="title"/>
          </p:nvPr>
        </p:nvSpPr>
        <p:spPr>
          <a:xfrm>
            <a:off x="1484311" y="253567"/>
            <a:ext cx="10018713" cy="1389882"/>
          </a:xfrm>
        </p:spPr>
        <p:txBody>
          <a:bodyPr>
            <a:normAutofit/>
          </a:bodyPr>
          <a:lstStyle/>
          <a:p>
            <a:r>
              <a:rPr lang="en-US" sz="3200" dirty="0">
                <a:latin typeface="Bahnschrift Condensed" panose="020B0502040204020203" pitchFamily="34" charset="0"/>
              </a:rPr>
              <a:t>Which countries have the most unicorns? Are there any cities that appear to be industry hubs</a:t>
            </a:r>
            <a:r>
              <a:rPr lang="en-US" dirty="0"/>
              <a:t>?</a:t>
            </a:r>
          </a:p>
        </p:txBody>
      </p:sp>
      <p:pic>
        <p:nvPicPr>
          <p:cNvPr id="3074" name="Picture 2">
            <a:extLst>
              <a:ext uri="{FF2B5EF4-FFF2-40B4-BE49-F238E27FC236}">
                <a16:creationId xmlns:a16="http://schemas.microsoft.com/office/drawing/2014/main" id="{F9287EB7-4D5C-AB81-D3FA-475F3D9EF7E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447336" y="1643449"/>
            <a:ext cx="10055688" cy="4482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2531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E82F3-712C-3BFD-B627-483CCCA117E0}"/>
              </a:ext>
            </a:extLst>
          </p:cNvPr>
          <p:cNvSpPr>
            <a:spLocks noGrp="1"/>
          </p:cNvSpPr>
          <p:nvPr>
            <p:ph type="title"/>
          </p:nvPr>
        </p:nvSpPr>
        <p:spPr>
          <a:xfrm>
            <a:off x="1484311" y="160639"/>
            <a:ext cx="10018713" cy="852616"/>
          </a:xfrm>
        </p:spPr>
        <p:txBody>
          <a:bodyPr>
            <a:normAutofit/>
          </a:bodyPr>
          <a:lstStyle/>
          <a:p>
            <a:r>
              <a:rPr lang="en-US" sz="3200" dirty="0">
                <a:latin typeface="Bahnschrift Condensed" panose="020B0502040204020203" pitchFamily="34" charset="0"/>
              </a:rPr>
              <a:t>Count unicorns by city?</a:t>
            </a:r>
          </a:p>
        </p:txBody>
      </p:sp>
      <p:pic>
        <p:nvPicPr>
          <p:cNvPr id="4100" name="Picture 4">
            <a:extLst>
              <a:ext uri="{FF2B5EF4-FFF2-40B4-BE49-F238E27FC236}">
                <a16:creationId xmlns:a16="http://schemas.microsoft.com/office/drawing/2014/main" id="{5A8F456A-A238-4FE9-9CAF-506D84BDD76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84310" y="1155681"/>
            <a:ext cx="10018713" cy="5306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3707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E5BCC8A-17D9-8006-A603-9118670D912A}"/>
              </a:ext>
            </a:extLst>
          </p:cNvPr>
          <p:cNvSpPr>
            <a:spLocks noGrp="1"/>
          </p:cNvSpPr>
          <p:nvPr>
            <p:ph type="title"/>
          </p:nvPr>
        </p:nvSpPr>
        <p:spPr>
          <a:xfrm>
            <a:off x="1086643" y="413951"/>
            <a:ext cx="10018713" cy="1752599"/>
          </a:xfrm>
        </p:spPr>
        <p:txBody>
          <a:bodyPr>
            <a:normAutofit/>
          </a:bodyPr>
          <a:lstStyle/>
          <a:p>
            <a:r>
              <a:rPr lang="en-US" dirty="0">
                <a:latin typeface="Bahnschrift Condensed" panose="020B0502040204020203" pitchFamily="34" charset="0"/>
              </a:rPr>
              <a:t> </a:t>
            </a:r>
            <a:r>
              <a:rPr lang="en-US" sz="3200" dirty="0">
                <a:latin typeface="Bahnschrift Condensed" panose="020B0502040204020203" pitchFamily="34" charset="0"/>
              </a:rPr>
              <a:t>How long does it usually take for a company to become a unicorn? Has it always been this way</a:t>
            </a:r>
            <a:endParaRPr lang="en-US" dirty="0">
              <a:latin typeface="Bahnschrift Condensed" panose="020B0502040204020203" pitchFamily="34" charset="0"/>
            </a:endParaRPr>
          </a:p>
        </p:txBody>
      </p:sp>
      <p:pic>
        <p:nvPicPr>
          <p:cNvPr id="5122" name="Picture 2">
            <a:extLst>
              <a:ext uri="{FF2B5EF4-FFF2-40B4-BE49-F238E27FC236}">
                <a16:creationId xmlns:a16="http://schemas.microsoft.com/office/drawing/2014/main" id="{A8BEC961-667A-581F-45A8-732F786ACBF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095999" y="2318947"/>
            <a:ext cx="5257810" cy="435292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17AF9226-EE93-CF5B-5AC8-1DC18B2E0C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412" y="2318948"/>
            <a:ext cx="4905375" cy="4352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363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E46F4-8A26-199F-A1CE-059276880755}"/>
              </a:ext>
            </a:extLst>
          </p:cNvPr>
          <p:cNvSpPr>
            <a:spLocks noGrp="1"/>
          </p:cNvSpPr>
          <p:nvPr>
            <p:ph type="title"/>
          </p:nvPr>
        </p:nvSpPr>
        <p:spPr>
          <a:xfrm>
            <a:off x="1484311" y="0"/>
            <a:ext cx="10018713" cy="1403797"/>
          </a:xfrm>
        </p:spPr>
        <p:txBody>
          <a:bodyPr>
            <a:normAutofit/>
          </a:bodyPr>
          <a:lstStyle/>
          <a:p>
            <a:r>
              <a:rPr lang="en-US" b="1" i="0" dirty="0">
                <a:solidFill>
                  <a:srgbClr val="000000"/>
                </a:solidFill>
                <a:effectLst/>
                <a:latin typeface="Helvetica Neue"/>
              </a:rPr>
              <a:t>Recommendation</a:t>
            </a:r>
            <a:br>
              <a:rPr lang="en-US" b="1" i="0" dirty="0">
                <a:solidFill>
                  <a:srgbClr val="000000"/>
                </a:solidFill>
                <a:effectLst/>
                <a:latin typeface="Helvetica Neue"/>
              </a:rPr>
            </a:br>
            <a:endParaRPr lang="en-US" dirty="0"/>
          </a:p>
        </p:txBody>
      </p:sp>
      <p:sp>
        <p:nvSpPr>
          <p:cNvPr id="3" name="Content Placeholder 2">
            <a:extLst>
              <a:ext uri="{FF2B5EF4-FFF2-40B4-BE49-F238E27FC236}">
                <a16:creationId xmlns:a16="http://schemas.microsoft.com/office/drawing/2014/main" id="{6AA9BC33-1454-73E6-B9C9-DC041A1AF1E1}"/>
              </a:ext>
            </a:extLst>
          </p:cNvPr>
          <p:cNvSpPr>
            <a:spLocks noGrp="1"/>
          </p:cNvSpPr>
          <p:nvPr>
            <p:ph idx="1"/>
          </p:nvPr>
        </p:nvSpPr>
        <p:spPr>
          <a:xfrm>
            <a:off x="1484310" y="953036"/>
            <a:ext cx="10018713" cy="5769735"/>
          </a:xfrm>
        </p:spPr>
        <p:txBody>
          <a:bodyPr>
            <a:normAutofit/>
          </a:bodyPr>
          <a:lstStyle/>
          <a:p>
            <a:pPr algn="l">
              <a:buFont typeface="Arial" panose="020B0604020202020204" pitchFamily="34" charset="0"/>
              <a:buChar char="•"/>
            </a:pPr>
            <a:r>
              <a:rPr lang="en-US" sz="1400" b="1" i="1" dirty="0">
                <a:solidFill>
                  <a:srgbClr val="000000"/>
                </a:solidFill>
                <a:effectLst/>
                <a:latin typeface="Helvetica Neue"/>
              </a:rPr>
              <a:t>Some recommendations to help unicorn companies in creating good business models and making decisions that will focus on companies with high growth potential, diversify an investment portfolio, and prioritize companies with experienced leadership teams include</a:t>
            </a:r>
            <a:r>
              <a:rPr lang="en-US" sz="1400" b="1" i="0" dirty="0">
                <a:solidFill>
                  <a:srgbClr val="000000"/>
                </a:solidFill>
                <a:effectLst/>
                <a:latin typeface="Helvetica Neue"/>
              </a:rPr>
              <a:t>;</a:t>
            </a:r>
          </a:p>
          <a:p>
            <a:pPr algn="l">
              <a:buFont typeface="Arial" panose="020B0604020202020204" pitchFamily="34" charset="0"/>
              <a:buChar char="•"/>
            </a:pPr>
            <a:endParaRPr lang="en-US" sz="1400" b="1" dirty="0">
              <a:solidFill>
                <a:srgbClr val="000000"/>
              </a:solidFill>
              <a:latin typeface="Helvetica Neue"/>
            </a:endParaRPr>
          </a:p>
          <a:p>
            <a:pPr marL="0" indent="0" algn="l">
              <a:buNone/>
            </a:pPr>
            <a:endParaRPr lang="en-US" sz="1400" b="1" i="0" dirty="0">
              <a:solidFill>
                <a:srgbClr val="000000"/>
              </a:solidFill>
              <a:effectLst/>
              <a:latin typeface="Helvetica Neue"/>
            </a:endParaRPr>
          </a:p>
          <a:p>
            <a:pPr algn="l">
              <a:buFont typeface="+mj-lt"/>
              <a:buAutoNum type="arabicPeriod"/>
            </a:pPr>
            <a:r>
              <a:rPr lang="en-US" sz="1400" b="0" i="0" dirty="0">
                <a:solidFill>
                  <a:srgbClr val="000000"/>
                </a:solidFill>
                <a:effectLst/>
                <a:latin typeface="Helvetica Neue"/>
              </a:rPr>
              <a:t>Focus on countries with high average funding and a large number of unicorns, such as the United States and China. This will increase the chances of investing in startups with high growth potential and experienced leadership teams.</a:t>
            </a:r>
          </a:p>
          <a:p>
            <a:pPr algn="l">
              <a:buFont typeface="+mj-lt"/>
              <a:buAutoNum type="arabicPeriod"/>
            </a:pPr>
            <a:r>
              <a:rPr lang="en-US" sz="1400" b="0" i="0" dirty="0">
                <a:solidFill>
                  <a:srgbClr val="000000"/>
                </a:solidFill>
                <a:effectLst/>
                <a:latin typeface="Helvetica Neue"/>
              </a:rPr>
              <a:t>Consider investing in startups with a positive relationship between funding and valuation, as this indicates that the startup has a strong business model and is likely to have high growth potential.</a:t>
            </a:r>
          </a:p>
          <a:p>
            <a:pPr algn="l">
              <a:buFont typeface="+mj-lt"/>
              <a:buAutoNum type="arabicPeriod"/>
            </a:pPr>
            <a:r>
              <a:rPr lang="en-US" sz="1400" b="0" i="0" dirty="0">
                <a:solidFill>
                  <a:srgbClr val="000000"/>
                </a:solidFill>
                <a:effectLst/>
                <a:latin typeface="Helvetica Neue"/>
              </a:rPr>
              <a:t>Diversify the investment portfolio by investing in startups from different countries, industries, and stages of development. This will help spread risk and increase the chances of finding successful startups.</a:t>
            </a:r>
          </a:p>
          <a:p>
            <a:pPr algn="l">
              <a:buFont typeface="+mj-lt"/>
              <a:buAutoNum type="arabicPeriod"/>
            </a:pPr>
            <a:r>
              <a:rPr lang="en-US" sz="1400" b="0" i="0" dirty="0">
                <a:solidFill>
                  <a:srgbClr val="000000"/>
                </a:solidFill>
                <a:effectLst/>
                <a:latin typeface="Helvetica Neue"/>
              </a:rPr>
              <a:t>Prioritize startups with experienced leadership teams, as this is a key factor in the success of a startup. Look for founders and executives with a proven track record of success in their industry.</a:t>
            </a:r>
          </a:p>
          <a:p>
            <a:pPr algn="l">
              <a:buFont typeface="+mj-lt"/>
              <a:buAutoNum type="arabicPeriod"/>
            </a:pPr>
            <a:r>
              <a:rPr lang="en-US" sz="1400" b="0" i="0" dirty="0">
                <a:solidFill>
                  <a:srgbClr val="000000"/>
                </a:solidFill>
                <a:effectLst/>
                <a:latin typeface="Helvetica Neue"/>
              </a:rPr>
              <a:t>Use data analytics to identify trends and patterns in the startup ecosystem, such as emerging industries or technologies. This can help identify startups with high growth potential before they become widely known.</a:t>
            </a:r>
          </a:p>
          <a:p>
            <a:pPr algn="l">
              <a:buFont typeface="+mj-lt"/>
              <a:buAutoNum type="arabicPeriod"/>
            </a:pPr>
            <a:r>
              <a:rPr lang="en-US" sz="1400" b="0" i="0" dirty="0">
                <a:solidFill>
                  <a:srgbClr val="000000"/>
                </a:solidFill>
                <a:effectLst/>
                <a:latin typeface="Helvetica Neue"/>
              </a:rPr>
              <a:t>Build relationships with other investors and industry experts to share knowledge and insights about the startup ecosystem. This can help identify promising startups and provide valuable feedback to portfolio companies.</a:t>
            </a:r>
          </a:p>
          <a:p>
            <a:endParaRPr lang="en-US" dirty="0"/>
          </a:p>
        </p:txBody>
      </p:sp>
    </p:spTree>
    <p:extLst>
      <p:ext uri="{BB962C8B-B14F-4D97-AF65-F5344CB8AC3E}">
        <p14:creationId xmlns:p14="http://schemas.microsoft.com/office/powerpoint/2010/main" val="39108989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16</TotalTime>
  <Words>424</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Bahnschrift Condensed</vt:lpstr>
      <vt:lpstr>Corbel</vt:lpstr>
      <vt:lpstr>Helvetica Neue</vt:lpstr>
      <vt:lpstr>Parallax</vt:lpstr>
      <vt:lpstr>PYTHON FOR DATA ANALYTICS PROJECT 2023 - MARCH DAF </vt:lpstr>
      <vt:lpstr>Industry with no location/Distribution of unicorns by country?</vt:lpstr>
      <vt:lpstr>Which investors have funded the most unicorns?</vt:lpstr>
      <vt:lpstr>Which countries have the most unicorns? Are there any cities that appear to be industry hubs?</vt:lpstr>
      <vt:lpstr>Count unicorns by city?</vt:lpstr>
      <vt:lpstr> How long does it usually take for a company to become a unicorn? Has it always been this way</vt:lpstr>
      <vt:lpstr>Recommendation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FOR DATA ANALYTICS PROJECT 2023 - MARCH DAF </dc:title>
  <dc:creator>Temiyemi Michael</dc:creator>
  <cp:lastModifiedBy>Temiyemi Michael</cp:lastModifiedBy>
  <cp:revision>2</cp:revision>
  <dcterms:created xsi:type="dcterms:W3CDTF">2023-07-22T06:39:47Z</dcterms:created>
  <dcterms:modified xsi:type="dcterms:W3CDTF">2023-07-23T19:54:38Z</dcterms:modified>
</cp:coreProperties>
</file>