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Ex3.xml" ContentType="application/vnd.ms-office.chartex+xml"/>
  <Override PartName="/ppt/charts/style6.xml" ContentType="application/vnd.ms-office.chartstyle+xml"/>
  <Override PartName="/ppt/charts/colors6.xml" ContentType="application/vnd.ms-office.chartcolorstyle+xml"/>
  <Override PartName="/ppt/charts/chartEx4.xml" ContentType="application/vnd.ms-office.chartex+xml"/>
  <Override PartName="/ppt/charts/style7.xml" ContentType="application/vnd.ms-office.chartstyle+xml"/>
  <Override PartName="/ppt/charts/colors7.xml" ContentType="application/vnd.ms-office.chartcolorstyle+xml"/>
  <Override PartName="/ppt/charts/chartEx5.xml" ContentType="application/vnd.ms-office.chartex+xml"/>
  <Override PartName="/ppt/charts/style8.xml" ContentType="application/vnd.ms-office.chartstyle+xml"/>
  <Override PartName="/ppt/charts/colors8.xml" ContentType="application/vnd.ms-office.chartcolorstyle+xml"/>
  <Override PartName="/ppt/charts/chart4.xml" ContentType="application/vnd.openxmlformats-officedocument.drawingml.chart+xml"/>
  <Override PartName="/ppt/charts/style9.xml" ContentType="application/vnd.ms-office.chartstyle+xml"/>
  <Override PartName="/ppt/charts/colors9.xml" ContentType="application/vnd.ms-office.chartcolorstyle+xml"/>
  <Override PartName="/ppt/charts/chart5.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6.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xml" ContentType="application/vnd.openxmlformats-officedocument.themeOverride+xml"/>
  <Override PartName="/ppt/charts/chart7.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9" r:id="rId4"/>
    <p:sldId id="264" r:id="rId5"/>
    <p:sldId id="260" r:id="rId6"/>
    <p:sldId id="261" r:id="rId7"/>
    <p:sldId id="262" r:id="rId8"/>
    <p:sldId id="258" r:id="rId9"/>
    <p:sldId id="263"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jr1aN6Y3McQVE/sJI0svgm0pLy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99C97-C9F5-4AF3-8C8A-1560B5F906F0}" v="126" dt="2023-11-06T23:48:53.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2" d="100"/>
          <a:sy n="62" d="100"/>
        </p:scale>
        <p:origin x="1400" y="76"/>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pe onileimo-ajayi" userId="8a3d6ba2ef6239a4" providerId="LiveId" clId="{28C99C97-C9F5-4AF3-8C8A-1560B5F906F0}"/>
    <pc:docChg chg="undo custSel addSld delSld modSld">
      <pc:chgData name="tope onileimo-ajayi" userId="8a3d6ba2ef6239a4" providerId="LiveId" clId="{28C99C97-C9F5-4AF3-8C8A-1560B5F906F0}" dt="2023-11-07T00:08:35.192" v="2579" actId="20577"/>
      <pc:docMkLst>
        <pc:docMk/>
      </pc:docMkLst>
      <pc:sldChg chg="modSp mod">
        <pc:chgData name="tope onileimo-ajayi" userId="8a3d6ba2ef6239a4" providerId="LiveId" clId="{28C99C97-C9F5-4AF3-8C8A-1560B5F906F0}" dt="2023-11-07T00:08:35.192" v="2579" actId="20577"/>
        <pc:sldMkLst>
          <pc:docMk/>
          <pc:sldMk cId="0" sldId="256"/>
        </pc:sldMkLst>
        <pc:spChg chg="mod">
          <ac:chgData name="tope onileimo-ajayi" userId="8a3d6ba2ef6239a4" providerId="LiveId" clId="{28C99C97-C9F5-4AF3-8C8A-1560B5F906F0}" dt="2023-11-07T00:08:35.192" v="2579" actId="20577"/>
          <ac:spMkLst>
            <pc:docMk/>
            <pc:sldMk cId="0" sldId="256"/>
            <ac:spMk id="96" creationId="{00000000-0000-0000-0000-000000000000}"/>
          </ac:spMkLst>
        </pc:spChg>
      </pc:sldChg>
      <pc:sldChg chg="modSp mod">
        <pc:chgData name="tope onileimo-ajayi" userId="8a3d6ba2ef6239a4" providerId="LiveId" clId="{28C99C97-C9F5-4AF3-8C8A-1560B5F906F0}" dt="2023-11-06T22:22:12.816" v="93" actId="20577"/>
        <pc:sldMkLst>
          <pc:docMk/>
          <pc:sldMk cId="0" sldId="257"/>
        </pc:sldMkLst>
        <pc:spChg chg="mod">
          <ac:chgData name="tope onileimo-ajayi" userId="8a3d6ba2ef6239a4" providerId="LiveId" clId="{28C99C97-C9F5-4AF3-8C8A-1560B5F906F0}" dt="2023-11-06T22:22:02.125" v="72"/>
          <ac:spMkLst>
            <pc:docMk/>
            <pc:sldMk cId="0" sldId="257"/>
            <ac:spMk id="102" creationId="{00000000-0000-0000-0000-000000000000}"/>
          </ac:spMkLst>
        </pc:spChg>
        <pc:spChg chg="mod">
          <ac:chgData name="tope onileimo-ajayi" userId="8a3d6ba2ef6239a4" providerId="LiveId" clId="{28C99C97-C9F5-4AF3-8C8A-1560B5F906F0}" dt="2023-11-06T22:22:12.816" v="93" actId="20577"/>
          <ac:spMkLst>
            <pc:docMk/>
            <pc:sldMk cId="0" sldId="257"/>
            <ac:spMk id="103" creationId="{00000000-0000-0000-0000-000000000000}"/>
          </ac:spMkLst>
        </pc:spChg>
      </pc:sldChg>
      <pc:sldChg chg="addSp modSp mod">
        <pc:chgData name="tope onileimo-ajayi" userId="8a3d6ba2ef6239a4" providerId="LiveId" clId="{28C99C97-C9F5-4AF3-8C8A-1560B5F906F0}" dt="2023-11-06T23:55:28.352" v="2392" actId="20577"/>
        <pc:sldMkLst>
          <pc:docMk/>
          <pc:sldMk cId="0" sldId="258"/>
        </pc:sldMkLst>
        <pc:spChg chg="mod">
          <ac:chgData name="tope onileimo-ajayi" userId="8a3d6ba2ef6239a4" providerId="LiveId" clId="{28C99C97-C9F5-4AF3-8C8A-1560B5F906F0}" dt="2023-11-06T23:55:28.352" v="2392" actId="20577"/>
          <ac:spMkLst>
            <pc:docMk/>
            <pc:sldMk cId="0" sldId="258"/>
            <ac:spMk id="109" creationId="{00000000-0000-0000-0000-000000000000}"/>
          </ac:spMkLst>
        </pc:spChg>
        <pc:graphicFrameChg chg="add mod">
          <ac:chgData name="tope onileimo-ajayi" userId="8a3d6ba2ef6239a4" providerId="LiveId" clId="{28C99C97-C9F5-4AF3-8C8A-1560B5F906F0}" dt="2023-11-06T23:01:17.808" v="1021"/>
          <ac:graphicFrameMkLst>
            <pc:docMk/>
            <pc:sldMk cId="0" sldId="258"/>
            <ac:graphicFrameMk id="2" creationId="{585F32D2-56F7-9241-2D23-F3CE839006DE}"/>
          </ac:graphicFrameMkLst>
        </pc:graphicFrameChg>
      </pc:sldChg>
      <pc:sldChg chg="addSp modSp new mod">
        <pc:chgData name="tope onileimo-ajayi" userId="8a3d6ba2ef6239a4" providerId="LiveId" clId="{28C99C97-C9F5-4AF3-8C8A-1560B5F906F0}" dt="2023-11-06T23:00:35.451" v="1017" actId="1076"/>
        <pc:sldMkLst>
          <pc:docMk/>
          <pc:sldMk cId="3513755959" sldId="260"/>
        </pc:sldMkLst>
        <pc:spChg chg="mod">
          <ac:chgData name="tope onileimo-ajayi" userId="8a3d6ba2ef6239a4" providerId="LiveId" clId="{28C99C97-C9F5-4AF3-8C8A-1560B5F906F0}" dt="2023-11-06T22:20:51.521" v="28" actId="20577"/>
          <ac:spMkLst>
            <pc:docMk/>
            <pc:sldMk cId="3513755959" sldId="260"/>
            <ac:spMk id="2" creationId="{1BF2AB14-AD83-857D-506C-DCA607D30745}"/>
          </ac:spMkLst>
        </pc:spChg>
        <pc:spChg chg="mod">
          <ac:chgData name="tope onileimo-ajayi" userId="8a3d6ba2ef6239a4" providerId="LiveId" clId="{28C99C97-C9F5-4AF3-8C8A-1560B5F906F0}" dt="2023-11-06T22:28:40.187" v="173" actId="14100"/>
          <ac:spMkLst>
            <pc:docMk/>
            <pc:sldMk cId="3513755959" sldId="260"/>
            <ac:spMk id="3" creationId="{E3D09581-8E12-06DC-3754-5EFC1FA46E73}"/>
          </ac:spMkLst>
        </pc:spChg>
        <pc:graphicFrameChg chg="add mod modGraphic">
          <ac:chgData name="tope onileimo-ajayi" userId="8a3d6ba2ef6239a4" providerId="LiveId" clId="{28C99C97-C9F5-4AF3-8C8A-1560B5F906F0}" dt="2023-11-06T22:29:12.341" v="210" actId="14734"/>
          <ac:graphicFrameMkLst>
            <pc:docMk/>
            <pc:sldMk cId="3513755959" sldId="260"/>
            <ac:graphicFrameMk id="4" creationId="{EC5C0800-090A-6220-ABC7-A509B507AAD0}"/>
          </ac:graphicFrameMkLst>
        </pc:graphicFrameChg>
        <pc:graphicFrameChg chg="add mod">
          <ac:chgData name="tope onileimo-ajayi" userId="8a3d6ba2ef6239a4" providerId="LiveId" clId="{28C99C97-C9F5-4AF3-8C8A-1560B5F906F0}" dt="2023-11-06T22:46:37.070" v="667" actId="20577"/>
          <ac:graphicFrameMkLst>
            <pc:docMk/>
            <pc:sldMk cId="3513755959" sldId="260"/>
            <ac:graphicFrameMk id="5" creationId="{9E898FA0-1736-06C4-BF01-11706B28B9FC}"/>
          </ac:graphicFrameMkLst>
        </pc:graphicFrameChg>
        <pc:graphicFrameChg chg="add mod">
          <ac:chgData name="tope onileimo-ajayi" userId="8a3d6ba2ef6239a4" providerId="LiveId" clId="{28C99C97-C9F5-4AF3-8C8A-1560B5F906F0}" dt="2023-11-06T22:32:15.907" v="218"/>
          <ac:graphicFrameMkLst>
            <pc:docMk/>
            <pc:sldMk cId="3513755959" sldId="260"/>
            <ac:graphicFrameMk id="6" creationId="{9E898FA0-1736-06C4-BF01-11706B28B9FC}"/>
          </ac:graphicFrameMkLst>
        </pc:graphicFrameChg>
        <pc:graphicFrameChg chg="add mod">
          <ac:chgData name="tope onileimo-ajayi" userId="8a3d6ba2ef6239a4" providerId="LiveId" clId="{28C99C97-C9F5-4AF3-8C8A-1560B5F906F0}" dt="2023-11-06T22:56:42.939" v="998" actId="20577"/>
          <ac:graphicFrameMkLst>
            <pc:docMk/>
            <pc:sldMk cId="3513755959" sldId="260"/>
            <ac:graphicFrameMk id="7" creationId="{CF5E9B0A-1B78-643D-316D-55902B1DE1B6}"/>
          </ac:graphicFrameMkLst>
        </pc:graphicFrameChg>
        <pc:graphicFrameChg chg="add mod">
          <ac:chgData name="tope onileimo-ajayi" userId="8a3d6ba2ef6239a4" providerId="LiveId" clId="{28C99C97-C9F5-4AF3-8C8A-1560B5F906F0}" dt="2023-11-06T23:00:35.451" v="1017" actId="1076"/>
          <ac:graphicFrameMkLst>
            <pc:docMk/>
            <pc:sldMk cId="3513755959" sldId="260"/>
            <ac:graphicFrameMk id="8" creationId="{585F32D2-56F7-9241-2D23-F3CE839006DE}"/>
          </ac:graphicFrameMkLst>
        </pc:graphicFrameChg>
      </pc:sldChg>
      <pc:sldChg chg="addSp delSp modSp new mod">
        <pc:chgData name="tope onileimo-ajayi" userId="8a3d6ba2ef6239a4" providerId="LiveId" clId="{28C99C97-C9F5-4AF3-8C8A-1560B5F906F0}" dt="2023-11-06T23:44:44.138" v="2071"/>
        <pc:sldMkLst>
          <pc:docMk/>
          <pc:sldMk cId="3989646724" sldId="261"/>
        </pc:sldMkLst>
        <pc:spChg chg="mod">
          <ac:chgData name="tope onileimo-ajayi" userId="8a3d6ba2ef6239a4" providerId="LiveId" clId="{28C99C97-C9F5-4AF3-8C8A-1560B5F906F0}" dt="2023-11-06T23:07:15.060" v="1136" actId="20577"/>
          <ac:spMkLst>
            <pc:docMk/>
            <pc:sldMk cId="3989646724" sldId="261"/>
            <ac:spMk id="2" creationId="{99565340-0724-30E9-11E7-F16EBFBF4A89}"/>
          </ac:spMkLst>
        </pc:spChg>
        <pc:spChg chg="mod">
          <ac:chgData name="tope onileimo-ajayi" userId="8a3d6ba2ef6239a4" providerId="LiveId" clId="{28C99C97-C9F5-4AF3-8C8A-1560B5F906F0}" dt="2023-11-06T23:14:03.819" v="1324" actId="14100"/>
          <ac:spMkLst>
            <pc:docMk/>
            <pc:sldMk cId="3989646724" sldId="261"/>
            <ac:spMk id="3" creationId="{1E874F66-6A69-9963-AC69-CDEF316817D8}"/>
          </ac:spMkLst>
        </pc:spChg>
        <pc:graphicFrameChg chg="add mod">
          <ac:chgData name="tope onileimo-ajayi" userId="8a3d6ba2ef6239a4" providerId="LiveId" clId="{28C99C97-C9F5-4AF3-8C8A-1560B5F906F0}" dt="2023-11-06T23:25:30.424" v="1737"/>
          <ac:graphicFrameMkLst>
            <pc:docMk/>
            <pc:sldMk cId="3989646724" sldId="261"/>
            <ac:graphicFrameMk id="4" creationId="{6597B18A-6860-EF24-ECE5-2AFF2A576423}"/>
          </ac:graphicFrameMkLst>
        </pc:graphicFrameChg>
        <pc:graphicFrameChg chg="add mod">
          <ac:chgData name="tope onileimo-ajayi" userId="8a3d6ba2ef6239a4" providerId="LiveId" clId="{28C99C97-C9F5-4AF3-8C8A-1560B5F906F0}" dt="2023-11-06T23:44:44.138" v="2071"/>
          <ac:graphicFrameMkLst>
            <pc:docMk/>
            <pc:sldMk cId="3989646724" sldId="261"/>
            <ac:graphicFrameMk id="10" creationId="{D329BECC-1F7E-438C-4F5F-5D27C30D8B08}"/>
          </ac:graphicFrameMkLst>
        </pc:graphicFrameChg>
        <pc:picChg chg="add del">
          <ac:chgData name="tope onileimo-ajayi" userId="8a3d6ba2ef6239a4" providerId="LiveId" clId="{28C99C97-C9F5-4AF3-8C8A-1560B5F906F0}" dt="2023-11-06T23:11:23.966" v="1145"/>
          <ac:picMkLst>
            <pc:docMk/>
            <pc:sldMk cId="3989646724" sldId="261"/>
            <ac:picMk id="5" creationId="{BAF6EFF0-6E70-F923-1D9C-4F9F7AE7FC46}"/>
          </ac:picMkLst>
        </pc:picChg>
        <pc:picChg chg="add mod">
          <ac:chgData name="tope onileimo-ajayi" userId="8a3d6ba2ef6239a4" providerId="LiveId" clId="{28C99C97-C9F5-4AF3-8C8A-1560B5F906F0}" dt="2023-11-06T23:11:41.026" v="1221" actId="1036"/>
          <ac:picMkLst>
            <pc:docMk/>
            <pc:sldMk cId="3989646724" sldId="261"/>
            <ac:picMk id="6" creationId="{CDA229BD-AE7B-06E7-FFA3-85953488088E}"/>
          </ac:picMkLst>
        </pc:picChg>
        <pc:picChg chg="add del mod">
          <ac:chgData name="tope onileimo-ajayi" userId="8a3d6ba2ef6239a4" providerId="LiveId" clId="{28C99C97-C9F5-4AF3-8C8A-1560B5F906F0}" dt="2023-11-06T23:13:57.978" v="1323"/>
          <ac:picMkLst>
            <pc:docMk/>
            <pc:sldMk cId="3989646724" sldId="261"/>
            <ac:picMk id="7" creationId="{3B1B6070-A326-89DD-24D9-990445B2C9AD}"/>
          </ac:picMkLst>
        </pc:picChg>
        <pc:picChg chg="add mod">
          <ac:chgData name="tope onileimo-ajayi" userId="8a3d6ba2ef6239a4" providerId="LiveId" clId="{28C99C97-C9F5-4AF3-8C8A-1560B5F906F0}" dt="2023-11-06T23:14:26.096" v="1418" actId="1037"/>
          <ac:picMkLst>
            <pc:docMk/>
            <pc:sldMk cId="3989646724" sldId="261"/>
            <ac:picMk id="8" creationId="{17C708C1-7370-9B3C-3C1C-F2363BA764E4}"/>
          </ac:picMkLst>
        </pc:picChg>
        <pc:picChg chg="add del mod">
          <ac:chgData name="tope onileimo-ajayi" userId="8a3d6ba2ef6239a4" providerId="LiveId" clId="{28C99C97-C9F5-4AF3-8C8A-1560B5F906F0}" dt="2023-11-06T23:16:28.427" v="1539"/>
          <ac:picMkLst>
            <pc:docMk/>
            <pc:sldMk cId="3989646724" sldId="261"/>
            <ac:picMk id="9" creationId="{5A673266-1C25-6895-FBE6-385E6D9C30B5}"/>
          </ac:picMkLst>
        </pc:picChg>
      </pc:sldChg>
      <pc:sldChg chg="addSp delSp modSp new mod">
        <pc:chgData name="tope onileimo-ajayi" userId="8a3d6ba2ef6239a4" providerId="LiveId" clId="{28C99C97-C9F5-4AF3-8C8A-1560B5F906F0}" dt="2023-11-06T23:33:26.573" v="1889" actId="255"/>
        <pc:sldMkLst>
          <pc:docMk/>
          <pc:sldMk cId="1571121734" sldId="262"/>
        </pc:sldMkLst>
        <pc:spChg chg="mod">
          <ac:chgData name="tope onileimo-ajayi" userId="8a3d6ba2ef6239a4" providerId="LiveId" clId="{28C99C97-C9F5-4AF3-8C8A-1560B5F906F0}" dt="2023-11-06T23:22:23.456" v="1713" actId="20577"/>
          <ac:spMkLst>
            <pc:docMk/>
            <pc:sldMk cId="1571121734" sldId="262"/>
            <ac:spMk id="2" creationId="{555DB38D-62C2-EE19-3CC2-4476FA162BE5}"/>
          </ac:spMkLst>
        </pc:spChg>
        <pc:spChg chg="mod">
          <ac:chgData name="tope onileimo-ajayi" userId="8a3d6ba2ef6239a4" providerId="LiveId" clId="{28C99C97-C9F5-4AF3-8C8A-1560B5F906F0}" dt="2023-11-06T23:17:01.006" v="1544" actId="14100"/>
          <ac:spMkLst>
            <pc:docMk/>
            <pc:sldMk cId="1571121734" sldId="262"/>
            <ac:spMk id="3" creationId="{6D4AA717-AEB7-4190-97CA-36A4AAFA1727}"/>
          </ac:spMkLst>
        </pc:spChg>
        <pc:graphicFrameChg chg="add del mod modGraphic">
          <ac:chgData name="tope onileimo-ajayi" userId="8a3d6ba2ef6239a4" providerId="LiveId" clId="{28C99C97-C9F5-4AF3-8C8A-1560B5F906F0}" dt="2023-11-06T23:31:11.525" v="1770" actId="21"/>
          <ac:graphicFrameMkLst>
            <pc:docMk/>
            <pc:sldMk cId="1571121734" sldId="262"/>
            <ac:graphicFrameMk id="5" creationId="{EB8E3407-2CA0-26B2-289A-BC1B0D58A6DD}"/>
          </ac:graphicFrameMkLst>
        </pc:graphicFrameChg>
        <pc:graphicFrameChg chg="add mod modGraphic">
          <ac:chgData name="tope onileimo-ajayi" userId="8a3d6ba2ef6239a4" providerId="LiveId" clId="{28C99C97-C9F5-4AF3-8C8A-1560B5F906F0}" dt="2023-11-06T23:33:26.573" v="1889" actId="255"/>
          <ac:graphicFrameMkLst>
            <pc:docMk/>
            <pc:sldMk cId="1571121734" sldId="262"/>
            <ac:graphicFrameMk id="7" creationId="{7A93ABC0-D3D0-C62E-099C-1E01CDAB8F03}"/>
          </ac:graphicFrameMkLst>
        </pc:graphicFrameChg>
        <pc:picChg chg="add mod">
          <ac:chgData name="tope onileimo-ajayi" userId="8a3d6ba2ef6239a4" providerId="LiveId" clId="{28C99C97-C9F5-4AF3-8C8A-1560B5F906F0}" dt="2023-11-06T23:17:16.701" v="1610" actId="1038"/>
          <ac:picMkLst>
            <pc:docMk/>
            <pc:sldMk cId="1571121734" sldId="262"/>
            <ac:picMk id="4" creationId="{C52F40D2-70FF-C2A7-6FAF-50033373098B}"/>
          </ac:picMkLst>
        </pc:picChg>
        <pc:picChg chg="add del mod">
          <ac:chgData name="tope onileimo-ajayi" userId="8a3d6ba2ef6239a4" providerId="LiveId" clId="{28C99C97-C9F5-4AF3-8C8A-1560B5F906F0}" dt="2023-11-06T23:32:45.550" v="1849"/>
          <ac:picMkLst>
            <pc:docMk/>
            <pc:sldMk cId="1571121734" sldId="262"/>
            <ac:picMk id="6" creationId="{79C45B7A-8ABF-33F2-26C4-D23042F95CF1}"/>
          </ac:picMkLst>
        </pc:picChg>
      </pc:sldChg>
      <pc:sldChg chg="new del">
        <pc:chgData name="tope onileimo-ajayi" userId="8a3d6ba2ef6239a4" providerId="LiveId" clId="{28C99C97-C9F5-4AF3-8C8A-1560B5F906F0}" dt="2023-11-06T23:36:52.748" v="1964" actId="680"/>
        <pc:sldMkLst>
          <pc:docMk/>
          <pc:sldMk cId="437461513" sldId="263"/>
        </pc:sldMkLst>
      </pc:sldChg>
      <pc:sldChg chg="modSp new mod">
        <pc:chgData name="tope onileimo-ajayi" userId="8a3d6ba2ef6239a4" providerId="LiveId" clId="{28C99C97-C9F5-4AF3-8C8A-1560B5F906F0}" dt="2023-11-07T00:02:26.570" v="2498" actId="20577"/>
        <pc:sldMkLst>
          <pc:docMk/>
          <pc:sldMk cId="1640461131" sldId="263"/>
        </pc:sldMkLst>
        <pc:spChg chg="mod">
          <ac:chgData name="tope onileimo-ajayi" userId="8a3d6ba2ef6239a4" providerId="LiveId" clId="{28C99C97-C9F5-4AF3-8C8A-1560B5F906F0}" dt="2023-11-06T23:58:27.707" v="2443" actId="20577"/>
          <ac:spMkLst>
            <pc:docMk/>
            <pc:sldMk cId="1640461131" sldId="263"/>
            <ac:spMk id="2" creationId="{B4A2659E-1C35-27EF-CEB8-19799CC220FF}"/>
          </ac:spMkLst>
        </pc:spChg>
        <pc:spChg chg="mod">
          <ac:chgData name="tope onileimo-ajayi" userId="8a3d6ba2ef6239a4" providerId="LiveId" clId="{28C99C97-C9F5-4AF3-8C8A-1560B5F906F0}" dt="2023-11-07T00:02:26.570" v="2498" actId="20577"/>
          <ac:spMkLst>
            <pc:docMk/>
            <pc:sldMk cId="1640461131" sldId="263"/>
            <ac:spMk id="3" creationId="{EB821154-BEB1-843F-F9CC-43C13892CCF3}"/>
          </ac:spMkLst>
        </pc:spChg>
      </pc:sldChg>
      <pc:sldChg chg="modSp new del mod">
        <pc:chgData name="tope onileimo-ajayi" userId="8a3d6ba2ef6239a4" providerId="LiveId" clId="{28C99C97-C9F5-4AF3-8C8A-1560B5F906F0}" dt="2023-11-06T23:36:41.477" v="1962" actId="680"/>
        <pc:sldMkLst>
          <pc:docMk/>
          <pc:sldMk cId="2276670913" sldId="263"/>
        </pc:sldMkLst>
        <pc:spChg chg="mod">
          <ac:chgData name="tope onileimo-ajayi" userId="8a3d6ba2ef6239a4" providerId="LiveId" clId="{28C99C97-C9F5-4AF3-8C8A-1560B5F906F0}" dt="2023-11-06T23:36:41.477" v="1962" actId="680"/>
          <ac:spMkLst>
            <pc:docMk/>
            <pc:sldMk cId="2276670913" sldId="263"/>
            <ac:spMk id="2" creationId="{E66E273B-6E59-7A5A-6F10-910ADBB45189}"/>
          </ac:spMkLst>
        </pc:spChg>
      </pc:sldChg>
      <pc:sldChg chg="addSp modSp new mod">
        <pc:chgData name="tope onileimo-ajayi" userId="8a3d6ba2ef6239a4" providerId="LiveId" clId="{28C99C97-C9F5-4AF3-8C8A-1560B5F906F0}" dt="2023-11-06T23:51:47.870" v="2269" actId="20577"/>
        <pc:sldMkLst>
          <pc:docMk/>
          <pc:sldMk cId="4231854887" sldId="264"/>
        </pc:sldMkLst>
        <pc:spChg chg="mod">
          <ac:chgData name="tope onileimo-ajayi" userId="8a3d6ba2ef6239a4" providerId="LiveId" clId="{28C99C97-C9F5-4AF3-8C8A-1560B5F906F0}" dt="2023-11-06T23:51:47.870" v="2269" actId="20577"/>
          <ac:spMkLst>
            <pc:docMk/>
            <pc:sldMk cId="4231854887" sldId="264"/>
            <ac:spMk id="2" creationId="{4C20A949-4B76-8979-AA17-29B69049E1F6}"/>
          </ac:spMkLst>
        </pc:spChg>
        <pc:spChg chg="mod">
          <ac:chgData name="tope onileimo-ajayi" userId="8a3d6ba2ef6239a4" providerId="LiveId" clId="{28C99C97-C9F5-4AF3-8C8A-1560B5F906F0}" dt="2023-11-06T23:51:26.662" v="2238" actId="255"/>
          <ac:spMkLst>
            <pc:docMk/>
            <pc:sldMk cId="4231854887" sldId="264"/>
            <ac:spMk id="3" creationId="{7B61CF0E-4001-4050-395E-FBE024B1707D}"/>
          </ac:spMkLst>
        </pc:spChg>
        <pc:graphicFrameChg chg="add mod">
          <ac:chgData name="tope onileimo-ajayi" userId="8a3d6ba2ef6239a4" providerId="LiveId" clId="{28C99C97-C9F5-4AF3-8C8A-1560B5F906F0}" dt="2023-11-06T23:48:57.038" v="2075" actId="14100"/>
          <ac:graphicFrameMkLst>
            <pc:docMk/>
            <pc:sldMk cId="4231854887" sldId="264"/>
            <ac:graphicFrameMk id="4" creationId="{24303C63-2062-BF77-6FCA-CFE1BF224EE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9.xml"/><Relationship Id="rId1" Type="http://schemas.microsoft.com/office/2011/relationships/chartStyle" Target="style9.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10.xml"/><Relationship Id="rId1" Type="http://schemas.microsoft.com/office/2011/relationships/chartStyle" Target="style10.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embeddings/oleObject6.bin"/></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8a3d6ba2ef6239a4/Desktop/JP%20morgan%20analysis/Home%20Loan%20Data%20for%20Analysis.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d.docs.live.net/8a3d6ba2ef6239a4/Desktop/JP%20morgan%20analysis/Home%20Loan%20Data%20for%20Analysi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d.docs.live.net/8a3d6ba2ef6239a4/Desktop/JP%20morgan%20analysis/Home%20Loan%20Data%20for%20Analysi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8a3d6ba2ef6239a4/Desktop/JP%20morgan%20analysis/Home%20Loan%20Data%20for%20Analysis.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8a3d6ba2ef6239a4/Desktop/JP%20morgan%20analysis/Home%20Loan%20Data%20for%20Analysis.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d.docs.live.net/8a3d6ba2ef6239a4/Desktop/JP%20morgan%20analysis/Home%20Loan%20Data%20for%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Analysis.xlsx]Suggestion1!PivotTable1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baseline="0" dirty="0"/>
              <a:t>444 of the borrowers which is majority are not first time buyer</a:t>
            </a:r>
            <a:r>
              <a:rPr lang="en-US" sz="1600" baseline="0" dirty="0"/>
              <a: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D2D2D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ED7331"/>
          </a:solidFill>
          <a:ln w="19050">
            <a:solidFill>
              <a:schemeClr val="lt1"/>
            </a:solidFill>
          </a:ln>
          <a:effectLst/>
        </c:spPr>
      </c:pivotFmt>
      <c:pivotFmt>
        <c:idx val="2"/>
        <c:spPr>
          <a:solidFill>
            <a:srgbClr val="D2D2D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ED7331"/>
          </a:solidFill>
          <a:ln w="19050">
            <a:solidFill>
              <a:schemeClr val="lt1"/>
            </a:solidFill>
          </a:ln>
          <a:effectLst/>
        </c:spPr>
      </c:pivotFmt>
      <c:pivotFmt>
        <c:idx val="4"/>
        <c:spPr>
          <a:solidFill>
            <a:srgbClr val="D2D2D2"/>
          </a:solidFill>
          <a:ln w="19050">
            <a:solidFill>
              <a:schemeClr val="lt1"/>
            </a:solidFill>
          </a:ln>
          <a:effectLst/>
        </c:spPr>
      </c:pivotFmt>
      <c:pivotFmt>
        <c:idx val="5"/>
        <c:spPr>
          <a:solidFill>
            <a:srgbClr val="D2D2D2"/>
          </a:solidFill>
          <a:ln w="19050">
            <a:solidFill>
              <a:schemeClr val="lt1"/>
            </a:solidFill>
          </a:ln>
          <a:effectLst/>
        </c:spPr>
      </c:pivotFmt>
      <c:pivotFmt>
        <c:idx val="6"/>
        <c:spPr>
          <a:solidFill>
            <a:srgbClr val="D2D2D2"/>
          </a:solidFill>
          <a:ln w="19050">
            <a:solidFill>
              <a:schemeClr val="lt1"/>
            </a:solidFill>
          </a:ln>
          <a:effectLst/>
        </c:spPr>
      </c:pivotFmt>
      <c:pivotFmt>
        <c:idx val="7"/>
        <c:spPr>
          <a:solidFill>
            <a:srgbClr val="D2D2D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ED7331"/>
          </a:solidFill>
          <a:ln w="19050">
            <a:solidFill>
              <a:schemeClr val="lt1"/>
            </a:solidFill>
          </a:ln>
          <a:effectLst/>
        </c:spPr>
      </c:pivotFmt>
      <c:pivotFmt>
        <c:idx val="9"/>
        <c:spPr>
          <a:solidFill>
            <a:srgbClr val="D2D2D2"/>
          </a:solidFill>
          <a:ln w="19050">
            <a:solidFill>
              <a:schemeClr val="lt1"/>
            </a:solidFill>
          </a:ln>
          <a:effectLst/>
        </c:spPr>
      </c:pivotFmt>
      <c:pivotFmt>
        <c:idx val="10"/>
        <c:spPr>
          <a:solidFill>
            <a:srgbClr val="D2D2D2"/>
          </a:solidFill>
          <a:ln w="19050">
            <a:solidFill>
              <a:schemeClr val="lt1"/>
            </a:solidFill>
          </a:ln>
          <a:effectLst/>
        </c:spPr>
      </c:pivotFmt>
      <c:pivotFmt>
        <c:idx val="11"/>
        <c:spPr>
          <a:solidFill>
            <a:srgbClr val="D2D2D2"/>
          </a:solidFill>
          <a:ln w="19050">
            <a:solidFill>
              <a:schemeClr val="lt1"/>
            </a:solidFill>
          </a:ln>
          <a:effectLst/>
        </c:spPr>
      </c:pivotFmt>
    </c:pivotFmts>
    <c:plotArea>
      <c:layout/>
      <c:doughnutChart>
        <c:varyColors val="1"/>
        <c:ser>
          <c:idx val="0"/>
          <c:order val="0"/>
          <c:tx>
            <c:strRef>
              <c:f>Suggestion1!$B$2</c:f>
              <c:strCache>
                <c:ptCount val="1"/>
                <c:pt idx="0">
                  <c:v>Total</c:v>
                </c:pt>
              </c:strCache>
            </c:strRef>
          </c:tx>
          <c:spPr>
            <a:solidFill>
              <a:srgbClr val="D2D2D2"/>
            </a:solidFill>
          </c:spPr>
          <c:dPt>
            <c:idx val="0"/>
            <c:bubble3D val="0"/>
            <c:spPr>
              <a:solidFill>
                <a:srgbClr val="ED7331"/>
              </a:solidFill>
              <a:ln w="19050">
                <a:solidFill>
                  <a:schemeClr val="lt1"/>
                </a:solidFill>
              </a:ln>
              <a:effectLst/>
            </c:spPr>
            <c:extLst>
              <c:ext xmlns:c16="http://schemas.microsoft.com/office/drawing/2014/chart" uri="{C3380CC4-5D6E-409C-BE32-E72D297353CC}">
                <c16:uniqueId val="{00000001-C77C-4332-9FDE-DE937280B4D9}"/>
              </c:ext>
            </c:extLst>
          </c:dPt>
          <c:dPt>
            <c:idx val="1"/>
            <c:bubble3D val="0"/>
            <c:spPr>
              <a:solidFill>
                <a:srgbClr val="D2D2D2"/>
              </a:solidFill>
              <a:ln w="19050">
                <a:solidFill>
                  <a:schemeClr val="lt1"/>
                </a:solidFill>
              </a:ln>
              <a:effectLst/>
            </c:spPr>
            <c:extLst>
              <c:ext xmlns:c16="http://schemas.microsoft.com/office/drawing/2014/chart" uri="{C3380CC4-5D6E-409C-BE32-E72D297353CC}">
                <c16:uniqueId val="{00000003-C77C-4332-9FDE-DE937280B4D9}"/>
              </c:ext>
            </c:extLst>
          </c:dPt>
          <c:dPt>
            <c:idx val="2"/>
            <c:bubble3D val="0"/>
            <c:spPr>
              <a:solidFill>
                <a:srgbClr val="D2D2D2"/>
              </a:solidFill>
              <a:ln w="19050">
                <a:solidFill>
                  <a:schemeClr val="lt1"/>
                </a:solidFill>
              </a:ln>
              <a:effectLst/>
            </c:spPr>
            <c:extLst>
              <c:ext xmlns:c16="http://schemas.microsoft.com/office/drawing/2014/chart" uri="{C3380CC4-5D6E-409C-BE32-E72D297353CC}">
                <c16:uniqueId val="{00000005-C77C-4332-9FDE-DE937280B4D9}"/>
              </c:ext>
            </c:extLst>
          </c:dPt>
          <c:dPt>
            <c:idx val="3"/>
            <c:bubble3D val="0"/>
            <c:spPr>
              <a:solidFill>
                <a:srgbClr val="D2D2D2"/>
              </a:solidFill>
              <a:ln w="19050">
                <a:solidFill>
                  <a:schemeClr val="lt1"/>
                </a:solidFill>
              </a:ln>
              <a:effectLst/>
            </c:spPr>
            <c:extLst>
              <c:ext xmlns:c16="http://schemas.microsoft.com/office/drawing/2014/chart" uri="{C3380CC4-5D6E-409C-BE32-E72D297353CC}">
                <c16:uniqueId val="{00000007-C77C-4332-9FDE-DE937280B4D9}"/>
              </c:ext>
            </c:extLst>
          </c:dPt>
          <c:cat>
            <c:strRef>
              <c:f>Suggestion1!$A$3:$A$7</c:f>
              <c:strCache>
                <c:ptCount val="4"/>
                <c:pt idx="0">
                  <c:v>2</c:v>
                </c:pt>
                <c:pt idx="1">
                  <c:v>1</c:v>
                </c:pt>
                <c:pt idx="2">
                  <c:v>(blank)</c:v>
                </c:pt>
                <c:pt idx="3">
                  <c:v>First Time Buyer? (1=Yes, 2=No)</c:v>
                </c:pt>
              </c:strCache>
            </c:strRef>
          </c:cat>
          <c:val>
            <c:numRef>
              <c:f>Suggestion1!$B$3:$B$7</c:f>
              <c:numCache>
                <c:formatCode>General</c:formatCode>
                <c:ptCount val="4"/>
                <c:pt idx="0">
                  <c:v>444</c:v>
                </c:pt>
                <c:pt idx="1">
                  <c:v>56</c:v>
                </c:pt>
                <c:pt idx="2">
                  <c:v>1</c:v>
                </c:pt>
                <c:pt idx="3">
                  <c:v>1</c:v>
                </c:pt>
              </c:numCache>
            </c:numRef>
          </c:val>
          <c:extLst>
            <c:ext xmlns:c16="http://schemas.microsoft.com/office/drawing/2014/chart" uri="{C3380CC4-5D6E-409C-BE32-E72D297353CC}">
              <c16:uniqueId val="{00000008-C77C-4332-9FDE-DE937280B4D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600" b="1" i="0" u="none" strike="noStrike" baseline="0" dirty="0">
                <a:effectLst/>
              </a:rPr>
              <a:t>Borrower Annual Income appears highly determined by Median Family Income in Local Area</a:t>
            </a:r>
            <a:r>
              <a:rPr lang="en-GB" sz="1600" b="1" i="0" u="none" strike="noStrike" baseline="0" dirty="0"/>
              <a:t>  </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Field5</c:v>
          </c:tx>
          <c:spPr>
            <a:ln w="25400" cap="rnd">
              <a:noFill/>
              <a:round/>
            </a:ln>
            <a:effectLst/>
          </c:spPr>
          <c:marker>
            <c:symbol val="circle"/>
            <c:size val="7"/>
            <c:spPr>
              <a:solidFill>
                <a:srgbClr val="ED7331"/>
              </a:solidFill>
              <a:ln w="9525">
                <a:solidFill>
                  <a:srgbClr val="FFFFFF"/>
                </a:solidFill>
                <a:prstDash val="solid"/>
              </a:ln>
              <a:effectLst/>
            </c:spPr>
          </c:marker>
          <c:xVal>
            <c:strRef>
              <c:f>'[Home Loan Data for Analysis.xlsx]Sheet1'!$D$3:$D$507</c:f>
              <c:strCache>
                <c:ptCount val="337"/>
                <c:pt idx="4">
                  <c:v>Median Family Income in Local Area</c:v>
                </c:pt>
                <c:pt idx="5">
                  <c:v>91700</c:v>
                </c:pt>
                <c:pt idx="6">
                  <c:v>96500</c:v>
                </c:pt>
                <c:pt idx="7">
                  <c:v>124900</c:v>
                </c:pt>
                <c:pt idx="8">
                  <c:v>124900</c:v>
                </c:pt>
                <c:pt idx="9">
                  <c:v>74600</c:v>
                </c:pt>
                <c:pt idx="10">
                  <c:v>96500</c:v>
                </c:pt>
                <c:pt idx="11">
                  <c:v>80000</c:v>
                </c:pt>
                <c:pt idx="12">
                  <c:v>96500</c:v>
                </c:pt>
                <c:pt idx="13">
                  <c:v>127900</c:v>
                </c:pt>
                <c:pt idx="14">
                  <c:v>79700</c:v>
                </c:pt>
                <c:pt idx="15">
                  <c:v>104000</c:v>
                </c:pt>
                <c:pt idx="16">
                  <c:v>86700</c:v>
                </c:pt>
                <c:pt idx="17">
                  <c:v>52400</c:v>
                </c:pt>
                <c:pt idx="18">
                  <c:v>75000</c:v>
                </c:pt>
                <c:pt idx="19">
                  <c:v>84800</c:v>
                </c:pt>
                <c:pt idx="20">
                  <c:v>85300</c:v>
                </c:pt>
                <c:pt idx="21">
                  <c:v>72200</c:v>
                </c:pt>
                <c:pt idx="22">
                  <c:v>79000</c:v>
                </c:pt>
                <c:pt idx="23">
                  <c:v>71400</c:v>
                </c:pt>
                <c:pt idx="24">
                  <c:v>72200</c:v>
                </c:pt>
                <c:pt idx="25">
                  <c:v>82600</c:v>
                </c:pt>
                <c:pt idx="26">
                  <c:v>92700</c:v>
                </c:pt>
                <c:pt idx="27">
                  <c:v>77800</c:v>
                </c:pt>
                <c:pt idx="28">
                  <c:v>80000</c:v>
                </c:pt>
                <c:pt idx="29">
                  <c:v>89100</c:v>
                </c:pt>
                <c:pt idx="30">
                  <c:v>124900</c:v>
                </c:pt>
                <c:pt idx="31">
                  <c:v>102800</c:v>
                </c:pt>
                <c:pt idx="32">
                  <c:v>92100</c:v>
                </c:pt>
                <c:pt idx="33">
                  <c:v>86900</c:v>
                </c:pt>
                <c:pt idx="34">
                  <c:v>96500</c:v>
                </c:pt>
                <c:pt idx="35">
                  <c:v>76800</c:v>
                </c:pt>
                <c:pt idx="36">
                  <c:v>54700</c:v>
                </c:pt>
                <c:pt idx="37">
                  <c:v>95300</c:v>
                </c:pt>
                <c:pt idx="38">
                  <c:v>83300</c:v>
                </c:pt>
                <c:pt idx="39">
                  <c:v>92100</c:v>
                </c:pt>
                <c:pt idx="40">
                  <c:v>76000</c:v>
                </c:pt>
                <c:pt idx="41">
                  <c:v>55400</c:v>
                </c:pt>
                <c:pt idx="42">
                  <c:v>71400</c:v>
                </c:pt>
                <c:pt idx="43">
                  <c:v>83300</c:v>
                </c:pt>
                <c:pt idx="44">
                  <c:v>100000</c:v>
                </c:pt>
                <c:pt idx="45">
                  <c:v>81000</c:v>
                </c:pt>
                <c:pt idx="46">
                  <c:v>80000</c:v>
                </c:pt>
                <c:pt idx="47">
                  <c:v>85800</c:v>
                </c:pt>
                <c:pt idx="48">
                  <c:v>71400</c:v>
                </c:pt>
                <c:pt idx="49">
                  <c:v>83300</c:v>
                </c:pt>
                <c:pt idx="50">
                  <c:v>72200</c:v>
                </c:pt>
                <c:pt idx="51">
                  <c:v>106900</c:v>
                </c:pt>
                <c:pt idx="52">
                  <c:v>97800</c:v>
                </c:pt>
                <c:pt idx="53">
                  <c:v>76500</c:v>
                </c:pt>
                <c:pt idx="54">
                  <c:v>83300</c:v>
                </c:pt>
                <c:pt idx="55">
                  <c:v>82200</c:v>
                </c:pt>
                <c:pt idx="56">
                  <c:v>106900</c:v>
                </c:pt>
                <c:pt idx="57">
                  <c:v>75300</c:v>
                </c:pt>
                <c:pt idx="58">
                  <c:v>80700</c:v>
                </c:pt>
                <c:pt idx="59">
                  <c:v>68300</c:v>
                </c:pt>
                <c:pt idx="60">
                  <c:v>85300</c:v>
                </c:pt>
                <c:pt idx="61">
                  <c:v>83300</c:v>
                </c:pt>
                <c:pt idx="62">
                  <c:v>71000</c:v>
                </c:pt>
                <c:pt idx="63">
                  <c:v>70800</c:v>
                </c:pt>
                <c:pt idx="64">
                  <c:v>86700</c:v>
                </c:pt>
                <c:pt idx="65">
                  <c:v>83300</c:v>
                </c:pt>
                <c:pt idx="66">
                  <c:v>89400</c:v>
                </c:pt>
                <c:pt idx="67">
                  <c:v>64600</c:v>
                </c:pt>
                <c:pt idx="68">
                  <c:v>77800</c:v>
                </c:pt>
                <c:pt idx="69">
                  <c:v>97600</c:v>
                </c:pt>
                <c:pt idx="70">
                  <c:v>102800</c:v>
                </c:pt>
                <c:pt idx="71">
                  <c:v>82300</c:v>
                </c:pt>
                <c:pt idx="72">
                  <c:v>96500</c:v>
                </c:pt>
                <c:pt idx="73">
                  <c:v>92700</c:v>
                </c:pt>
                <c:pt idx="74">
                  <c:v>72600</c:v>
                </c:pt>
                <c:pt idx="75">
                  <c:v>92100</c:v>
                </c:pt>
                <c:pt idx="76">
                  <c:v>75300</c:v>
                </c:pt>
                <c:pt idx="77">
                  <c:v>75300</c:v>
                </c:pt>
                <c:pt idx="78">
                  <c:v>96500</c:v>
                </c:pt>
                <c:pt idx="79">
                  <c:v>89100</c:v>
                </c:pt>
                <c:pt idx="80">
                  <c:v>81700</c:v>
                </c:pt>
                <c:pt idx="81">
                  <c:v>82600</c:v>
                </c:pt>
                <c:pt idx="82">
                  <c:v>65000</c:v>
                </c:pt>
                <c:pt idx="83">
                  <c:v>68300</c:v>
                </c:pt>
                <c:pt idx="84">
                  <c:v>77800</c:v>
                </c:pt>
                <c:pt idx="85">
                  <c:v>92700</c:v>
                </c:pt>
                <c:pt idx="86">
                  <c:v>79700</c:v>
                </c:pt>
                <c:pt idx="87">
                  <c:v>86300</c:v>
                </c:pt>
                <c:pt idx="88">
                  <c:v>106900</c:v>
                </c:pt>
                <c:pt idx="89">
                  <c:v>83300</c:v>
                </c:pt>
                <c:pt idx="90">
                  <c:v>97800</c:v>
                </c:pt>
                <c:pt idx="91">
                  <c:v>74000</c:v>
                </c:pt>
                <c:pt idx="92">
                  <c:v>102800</c:v>
                </c:pt>
                <c:pt idx="93">
                  <c:v>124900</c:v>
                </c:pt>
                <c:pt idx="94">
                  <c:v>79600</c:v>
                </c:pt>
                <c:pt idx="95">
                  <c:v>83700</c:v>
                </c:pt>
                <c:pt idx="96">
                  <c:v>102800</c:v>
                </c:pt>
                <c:pt idx="97">
                  <c:v>96500</c:v>
                </c:pt>
                <c:pt idx="98">
                  <c:v>127900</c:v>
                </c:pt>
                <c:pt idx="99">
                  <c:v>114000</c:v>
                </c:pt>
                <c:pt idx="100">
                  <c:v>87500</c:v>
                </c:pt>
                <c:pt idx="101">
                  <c:v>81300</c:v>
                </c:pt>
                <c:pt idx="102">
                  <c:v>83300</c:v>
                </c:pt>
                <c:pt idx="103">
                  <c:v>68300</c:v>
                </c:pt>
                <c:pt idx="104">
                  <c:v>86700</c:v>
                </c:pt>
                <c:pt idx="105">
                  <c:v>100000</c:v>
                </c:pt>
                <c:pt idx="106">
                  <c:v>102800</c:v>
                </c:pt>
                <c:pt idx="107">
                  <c:v>89100</c:v>
                </c:pt>
                <c:pt idx="108">
                  <c:v>95900</c:v>
                </c:pt>
                <c:pt idx="109">
                  <c:v>70300</c:v>
                </c:pt>
                <c:pt idx="110">
                  <c:v>52300</c:v>
                </c:pt>
                <c:pt idx="111">
                  <c:v>102800</c:v>
                </c:pt>
                <c:pt idx="112">
                  <c:v>52900</c:v>
                </c:pt>
                <c:pt idx="113">
                  <c:v>99400</c:v>
                </c:pt>
                <c:pt idx="114">
                  <c:v>85200</c:v>
                </c:pt>
                <c:pt idx="115">
                  <c:v>89100</c:v>
                </c:pt>
                <c:pt idx="116">
                  <c:v>127900</c:v>
                </c:pt>
                <c:pt idx="117">
                  <c:v>83300</c:v>
                </c:pt>
                <c:pt idx="118">
                  <c:v>68100</c:v>
                </c:pt>
                <c:pt idx="119">
                  <c:v>70600</c:v>
                </c:pt>
                <c:pt idx="120">
                  <c:v>102800</c:v>
                </c:pt>
                <c:pt idx="121">
                  <c:v>80600</c:v>
                </c:pt>
                <c:pt idx="122">
                  <c:v>69300</c:v>
                </c:pt>
                <c:pt idx="123">
                  <c:v>84800</c:v>
                </c:pt>
                <c:pt idx="124">
                  <c:v>97600</c:v>
                </c:pt>
                <c:pt idx="125">
                  <c:v>84300</c:v>
                </c:pt>
                <c:pt idx="126">
                  <c:v>86200</c:v>
                </c:pt>
                <c:pt idx="127">
                  <c:v>91800</c:v>
                </c:pt>
                <c:pt idx="128">
                  <c:v>76200</c:v>
                </c:pt>
                <c:pt idx="129">
                  <c:v>77800</c:v>
                </c:pt>
                <c:pt idx="130">
                  <c:v>106900</c:v>
                </c:pt>
                <c:pt idx="131">
                  <c:v>77800</c:v>
                </c:pt>
                <c:pt idx="132">
                  <c:v>71600</c:v>
                </c:pt>
                <c:pt idx="133">
                  <c:v>89700</c:v>
                </c:pt>
                <c:pt idx="134">
                  <c:v>94100</c:v>
                </c:pt>
                <c:pt idx="135">
                  <c:v>69200</c:v>
                </c:pt>
                <c:pt idx="136">
                  <c:v>92100</c:v>
                </c:pt>
                <c:pt idx="137">
                  <c:v>84300</c:v>
                </c:pt>
                <c:pt idx="138">
                  <c:v>114000</c:v>
                </c:pt>
                <c:pt idx="139">
                  <c:v>69100</c:v>
                </c:pt>
                <c:pt idx="140">
                  <c:v>72200</c:v>
                </c:pt>
                <c:pt idx="141">
                  <c:v>72300</c:v>
                </c:pt>
                <c:pt idx="142">
                  <c:v>89200</c:v>
                </c:pt>
                <c:pt idx="143">
                  <c:v>106900</c:v>
                </c:pt>
                <c:pt idx="144">
                  <c:v>124900</c:v>
                </c:pt>
                <c:pt idx="145">
                  <c:v>77800</c:v>
                </c:pt>
                <c:pt idx="146">
                  <c:v>65000</c:v>
                </c:pt>
                <c:pt idx="147">
                  <c:v>86200</c:v>
                </c:pt>
                <c:pt idx="148">
                  <c:v>89000</c:v>
                </c:pt>
                <c:pt idx="149">
                  <c:v>104000</c:v>
                </c:pt>
                <c:pt idx="150">
                  <c:v>65300</c:v>
                </c:pt>
                <c:pt idx="151">
                  <c:v>68300</c:v>
                </c:pt>
                <c:pt idx="152">
                  <c:v>100000</c:v>
                </c:pt>
                <c:pt idx="153">
                  <c:v>84800</c:v>
                </c:pt>
                <c:pt idx="154">
                  <c:v>114000</c:v>
                </c:pt>
                <c:pt idx="155">
                  <c:v>115100</c:v>
                </c:pt>
                <c:pt idx="156">
                  <c:v>84800</c:v>
                </c:pt>
                <c:pt idx="157">
                  <c:v>54200</c:v>
                </c:pt>
                <c:pt idx="158">
                  <c:v>79700</c:v>
                </c:pt>
                <c:pt idx="159">
                  <c:v>80000</c:v>
                </c:pt>
                <c:pt idx="160">
                  <c:v>127900</c:v>
                </c:pt>
                <c:pt idx="161">
                  <c:v>83300</c:v>
                </c:pt>
                <c:pt idx="162">
                  <c:v>104000</c:v>
                </c:pt>
                <c:pt idx="163">
                  <c:v>79600</c:v>
                </c:pt>
                <c:pt idx="164">
                  <c:v>108700</c:v>
                </c:pt>
                <c:pt idx="165">
                  <c:v>119500</c:v>
                </c:pt>
                <c:pt idx="166">
                  <c:v>83300</c:v>
                </c:pt>
                <c:pt idx="167">
                  <c:v>96500</c:v>
                </c:pt>
                <c:pt idx="168">
                  <c:v>70800</c:v>
                </c:pt>
                <c:pt idx="169">
                  <c:v>127900</c:v>
                </c:pt>
                <c:pt idx="170">
                  <c:v>96500</c:v>
                </c:pt>
                <c:pt idx="171">
                  <c:v>127900</c:v>
                </c:pt>
                <c:pt idx="172">
                  <c:v>104300</c:v>
                </c:pt>
                <c:pt idx="173">
                  <c:v>76700</c:v>
                </c:pt>
                <c:pt idx="174">
                  <c:v>97600</c:v>
                </c:pt>
                <c:pt idx="175">
                  <c:v>80700</c:v>
                </c:pt>
                <c:pt idx="176">
                  <c:v>65500</c:v>
                </c:pt>
                <c:pt idx="177">
                  <c:v>92700</c:v>
                </c:pt>
                <c:pt idx="178">
                  <c:v>96500</c:v>
                </c:pt>
                <c:pt idx="179">
                  <c:v>71800</c:v>
                </c:pt>
                <c:pt idx="180">
                  <c:v>102800</c:v>
                </c:pt>
                <c:pt idx="181">
                  <c:v>84600</c:v>
                </c:pt>
                <c:pt idx="182">
                  <c:v>68300</c:v>
                </c:pt>
                <c:pt idx="183">
                  <c:v>82200</c:v>
                </c:pt>
                <c:pt idx="184">
                  <c:v>69800</c:v>
                </c:pt>
                <c:pt idx="185">
                  <c:v>82600</c:v>
                </c:pt>
                <c:pt idx="186">
                  <c:v>82200</c:v>
                </c:pt>
                <c:pt idx="187">
                  <c:v>81000</c:v>
                </c:pt>
                <c:pt idx="188">
                  <c:v>85200</c:v>
                </c:pt>
                <c:pt idx="189">
                  <c:v>84600</c:v>
                </c:pt>
                <c:pt idx="190">
                  <c:v>71700</c:v>
                </c:pt>
                <c:pt idx="191">
                  <c:v>114000</c:v>
                </c:pt>
                <c:pt idx="192">
                  <c:v>72200</c:v>
                </c:pt>
                <c:pt idx="193">
                  <c:v>89100</c:v>
                </c:pt>
                <c:pt idx="194">
                  <c:v>124900</c:v>
                </c:pt>
                <c:pt idx="195">
                  <c:v>96600</c:v>
                </c:pt>
                <c:pt idx="196">
                  <c:v>92100</c:v>
                </c:pt>
                <c:pt idx="197">
                  <c:v>84500</c:v>
                </c:pt>
                <c:pt idx="198">
                  <c:v>95400</c:v>
                </c:pt>
                <c:pt idx="199">
                  <c:v>102800</c:v>
                </c:pt>
                <c:pt idx="200">
                  <c:v>106900</c:v>
                </c:pt>
                <c:pt idx="201">
                  <c:v>106900</c:v>
                </c:pt>
                <c:pt idx="202">
                  <c:v>104000</c:v>
                </c:pt>
                <c:pt idx="203">
                  <c:v>85200</c:v>
                </c:pt>
                <c:pt idx="204">
                  <c:v>69100</c:v>
                </c:pt>
                <c:pt idx="205">
                  <c:v>87500</c:v>
                </c:pt>
                <c:pt idx="206">
                  <c:v>92100</c:v>
                </c:pt>
                <c:pt idx="207">
                  <c:v>75300</c:v>
                </c:pt>
                <c:pt idx="208">
                  <c:v>68400</c:v>
                </c:pt>
                <c:pt idx="209">
                  <c:v>89400</c:v>
                </c:pt>
                <c:pt idx="210">
                  <c:v>96500</c:v>
                </c:pt>
                <c:pt idx="211">
                  <c:v>96600</c:v>
                </c:pt>
                <c:pt idx="212">
                  <c:v>83300</c:v>
                </c:pt>
                <c:pt idx="213">
                  <c:v>69200</c:v>
                </c:pt>
                <c:pt idx="214">
                  <c:v>64200</c:v>
                </c:pt>
                <c:pt idx="215">
                  <c:v>82200</c:v>
                </c:pt>
                <c:pt idx="216">
                  <c:v>80000</c:v>
                </c:pt>
                <c:pt idx="217">
                  <c:v>83300</c:v>
                </c:pt>
                <c:pt idx="218">
                  <c:v>85900</c:v>
                </c:pt>
                <c:pt idx="219">
                  <c:v>82300</c:v>
                </c:pt>
                <c:pt idx="220">
                  <c:v>79000</c:v>
                </c:pt>
                <c:pt idx="221">
                  <c:v>83300</c:v>
                </c:pt>
                <c:pt idx="222">
                  <c:v>89100</c:v>
                </c:pt>
                <c:pt idx="223">
                  <c:v>91700</c:v>
                </c:pt>
                <c:pt idx="224">
                  <c:v>84800</c:v>
                </c:pt>
                <c:pt idx="225">
                  <c:v>89100</c:v>
                </c:pt>
                <c:pt idx="226">
                  <c:v>85200</c:v>
                </c:pt>
                <c:pt idx="227">
                  <c:v>62800</c:v>
                </c:pt>
                <c:pt idx="228">
                  <c:v>80400</c:v>
                </c:pt>
                <c:pt idx="229">
                  <c:v>79000</c:v>
                </c:pt>
                <c:pt idx="230">
                  <c:v>64700</c:v>
                </c:pt>
                <c:pt idx="231">
                  <c:v>96500</c:v>
                </c:pt>
                <c:pt idx="232">
                  <c:v>75000</c:v>
                </c:pt>
                <c:pt idx="233">
                  <c:v>96500</c:v>
                </c:pt>
                <c:pt idx="234">
                  <c:v>80100</c:v>
                </c:pt>
                <c:pt idx="235">
                  <c:v>124900</c:v>
                </c:pt>
                <c:pt idx="236">
                  <c:v>114000</c:v>
                </c:pt>
                <c:pt idx="237">
                  <c:v>83300</c:v>
                </c:pt>
                <c:pt idx="238">
                  <c:v>79100</c:v>
                </c:pt>
                <c:pt idx="239">
                  <c:v>69500</c:v>
                </c:pt>
                <c:pt idx="240">
                  <c:v>79700</c:v>
                </c:pt>
                <c:pt idx="241">
                  <c:v>97600</c:v>
                </c:pt>
                <c:pt idx="242">
                  <c:v>77500</c:v>
                </c:pt>
                <c:pt idx="243">
                  <c:v>61700</c:v>
                </c:pt>
                <c:pt idx="244">
                  <c:v>83300</c:v>
                </c:pt>
                <c:pt idx="245">
                  <c:v>77800</c:v>
                </c:pt>
                <c:pt idx="246">
                  <c:v>92700</c:v>
                </c:pt>
                <c:pt idx="247">
                  <c:v>86900</c:v>
                </c:pt>
                <c:pt idx="248">
                  <c:v>94100</c:v>
                </c:pt>
                <c:pt idx="249">
                  <c:v>139800</c:v>
                </c:pt>
                <c:pt idx="250">
                  <c:v>104000</c:v>
                </c:pt>
                <c:pt idx="251">
                  <c:v>96500</c:v>
                </c:pt>
                <c:pt idx="252">
                  <c:v>70400</c:v>
                </c:pt>
                <c:pt idx="253">
                  <c:v>76900</c:v>
                </c:pt>
                <c:pt idx="254">
                  <c:v>127900</c:v>
                </c:pt>
                <c:pt idx="255">
                  <c:v>89400</c:v>
                </c:pt>
                <c:pt idx="256">
                  <c:v>81000</c:v>
                </c:pt>
                <c:pt idx="257">
                  <c:v>70700</c:v>
                </c:pt>
                <c:pt idx="258">
                  <c:v>83300</c:v>
                </c:pt>
                <c:pt idx="259">
                  <c:v>70800</c:v>
                </c:pt>
                <c:pt idx="260">
                  <c:v>86300</c:v>
                </c:pt>
                <c:pt idx="261">
                  <c:v>83400</c:v>
                </c:pt>
                <c:pt idx="262">
                  <c:v>82200</c:v>
                </c:pt>
                <c:pt idx="263">
                  <c:v>100000</c:v>
                </c:pt>
                <c:pt idx="264">
                  <c:v>85900</c:v>
                </c:pt>
                <c:pt idx="265">
                  <c:v>72800</c:v>
                </c:pt>
                <c:pt idx="266">
                  <c:v>80400</c:v>
                </c:pt>
                <c:pt idx="267">
                  <c:v>80000</c:v>
                </c:pt>
                <c:pt idx="268">
                  <c:v>79700</c:v>
                </c:pt>
                <c:pt idx="269">
                  <c:v>93100</c:v>
                </c:pt>
                <c:pt idx="270">
                  <c:v>106900</c:v>
                </c:pt>
                <c:pt idx="271">
                  <c:v>82300</c:v>
                </c:pt>
                <c:pt idx="272">
                  <c:v>74800</c:v>
                </c:pt>
                <c:pt idx="273">
                  <c:v>77800</c:v>
                </c:pt>
                <c:pt idx="274">
                  <c:v>87800</c:v>
                </c:pt>
                <c:pt idx="275">
                  <c:v>70800</c:v>
                </c:pt>
                <c:pt idx="276">
                  <c:v>71400</c:v>
                </c:pt>
                <c:pt idx="277">
                  <c:v>84600</c:v>
                </c:pt>
                <c:pt idx="278">
                  <c:v>85900</c:v>
                </c:pt>
                <c:pt idx="279">
                  <c:v>96600</c:v>
                </c:pt>
                <c:pt idx="280">
                  <c:v>77800</c:v>
                </c:pt>
                <c:pt idx="281">
                  <c:v>86700</c:v>
                </c:pt>
                <c:pt idx="282">
                  <c:v>127900</c:v>
                </c:pt>
                <c:pt idx="283">
                  <c:v>83300</c:v>
                </c:pt>
                <c:pt idx="284">
                  <c:v>68100</c:v>
                </c:pt>
                <c:pt idx="285">
                  <c:v>89100</c:v>
                </c:pt>
                <c:pt idx="286">
                  <c:v>89100</c:v>
                </c:pt>
                <c:pt idx="287">
                  <c:v>82200</c:v>
                </c:pt>
                <c:pt idx="288">
                  <c:v>114000</c:v>
                </c:pt>
                <c:pt idx="289">
                  <c:v>86700</c:v>
                </c:pt>
                <c:pt idx="290">
                  <c:v>61700</c:v>
                </c:pt>
                <c:pt idx="291">
                  <c:v>102800</c:v>
                </c:pt>
                <c:pt idx="292">
                  <c:v>75300</c:v>
                </c:pt>
                <c:pt idx="293">
                  <c:v>89600</c:v>
                </c:pt>
                <c:pt idx="294">
                  <c:v>77600</c:v>
                </c:pt>
                <c:pt idx="295">
                  <c:v>60400</c:v>
                </c:pt>
                <c:pt idx="296">
                  <c:v>83800</c:v>
                </c:pt>
                <c:pt idx="297">
                  <c:v>95600</c:v>
                </c:pt>
                <c:pt idx="298">
                  <c:v>74400</c:v>
                </c:pt>
                <c:pt idx="299">
                  <c:v>82600</c:v>
                </c:pt>
                <c:pt idx="300">
                  <c:v>65100</c:v>
                </c:pt>
                <c:pt idx="301">
                  <c:v>73100</c:v>
                </c:pt>
                <c:pt idx="302">
                  <c:v>65000</c:v>
                </c:pt>
                <c:pt idx="303">
                  <c:v>89100</c:v>
                </c:pt>
                <c:pt idx="304">
                  <c:v>81600</c:v>
                </c:pt>
                <c:pt idx="305">
                  <c:v>83300</c:v>
                </c:pt>
                <c:pt idx="306">
                  <c:v>74900</c:v>
                </c:pt>
                <c:pt idx="307">
                  <c:v>83300</c:v>
                </c:pt>
                <c:pt idx="308">
                  <c:v>79600</c:v>
                </c:pt>
                <c:pt idx="309">
                  <c:v>89100</c:v>
                </c:pt>
                <c:pt idx="310">
                  <c:v>70800</c:v>
                </c:pt>
                <c:pt idx="311">
                  <c:v>69200</c:v>
                </c:pt>
                <c:pt idx="312">
                  <c:v>65700</c:v>
                </c:pt>
                <c:pt idx="313">
                  <c:v>79700</c:v>
                </c:pt>
                <c:pt idx="314">
                  <c:v>83300</c:v>
                </c:pt>
                <c:pt idx="315">
                  <c:v>77800</c:v>
                </c:pt>
                <c:pt idx="316">
                  <c:v>114000</c:v>
                </c:pt>
                <c:pt idx="317">
                  <c:v>88800</c:v>
                </c:pt>
                <c:pt idx="318">
                  <c:v>96500</c:v>
                </c:pt>
                <c:pt idx="319">
                  <c:v>97300</c:v>
                </c:pt>
                <c:pt idx="320">
                  <c:v>102700</c:v>
                </c:pt>
                <c:pt idx="321">
                  <c:v>83300</c:v>
                </c:pt>
                <c:pt idx="322">
                  <c:v>100000</c:v>
                </c:pt>
                <c:pt idx="323">
                  <c:v>79700</c:v>
                </c:pt>
                <c:pt idx="324">
                  <c:v>102800</c:v>
                </c:pt>
                <c:pt idx="325">
                  <c:v>82300</c:v>
                </c:pt>
                <c:pt idx="326">
                  <c:v>83300</c:v>
                </c:pt>
                <c:pt idx="327">
                  <c:v>54400</c:v>
                </c:pt>
                <c:pt idx="328">
                  <c:v>89400</c:v>
                </c:pt>
                <c:pt idx="329">
                  <c:v>106900</c:v>
                </c:pt>
                <c:pt idx="330">
                  <c:v>92700</c:v>
                </c:pt>
                <c:pt idx="331">
                  <c:v>102700</c:v>
                </c:pt>
                <c:pt idx="332">
                  <c:v>77800</c:v>
                </c:pt>
                <c:pt idx="333">
                  <c:v>100000</c:v>
                </c:pt>
                <c:pt idx="334">
                  <c:v>100000</c:v>
                </c:pt>
                <c:pt idx="335">
                  <c:v>69300</c:v>
                </c:pt>
                <c:pt idx="336">
                  <c:v>79700</c:v>
                </c:pt>
              </c:strCache>
            </c:strRef>
          </c:xVal>
          <c:yVal>
            <c:numRef>
              <c:f>'[Home Loan Data for Analysis.xlsx]Sheet1'!$E$3:$E$507</c:f>
              <c:numCache>
                <c:formatCode>General</c:formatCode>
                <c:ptCount val="337"/>
                <c:pt idx="3">
                  <c:v>0</c:v>
                </c:pt>
                <c:pt idx="4">
                  <c:v>0</c:v>
                </c:pt>
                <c:pt idx="5">
                  <c:v>123000</c:v>
                </c:pt>
                <c:pt idx="6">
                  <c:v>64000</c:v>
                </c:pt>
                <c:pt idx="7">
                  <c:v>141000</c:v>
                </c:pt>
                <c:pt idx="8">
                  <c:v>255000</c:v>
                </c:pt>
                <c:pt idx="9">
                  <c:v>392000</c:v>
                </c:pt>
                <c:pt idx="10">
                  <c:v>58000</c:v>
                </c:pt>
                <c:pt idx="11">
                  <c:v>170000</c:v>
                </c:pt>
                <c:pt idx="12">
                  <c:v>182000</c:v>
                </c:pt>
                <c:pt idx="13">
                  <c:v>88000</c:v>
                </c:pt>
                <c:pt idx="14">
                  <c:v>593000</c:v>
                </c:pt>
                <c:pt idx="15">
                  <c:v>204000</c:v>
                </c:pt>
                <c:pt idx="16">
                  <c:v>214000</c:v>
                </c:pt>
                <c:pt idx="17">
                  <c:v>76000</c:v>
                </c:pt>
                <c:pt idx="18">
                  <c:v>352000</c:v>
                </c:pt>
                <c:pt idx="19">
                  <c:v>229000</c:v>
                </c:pt>
                <c:pt idx="20">
                  <c:v>93000</c:v>
                </c:pt>
                <c:pt idx="21">
                  <c:v>187000</c:v>
                </c:pt>
                <c:pt idx="22">
                  <c:v>26000</c:v>
                </c:pt>
                <c:pt idx="23">
                  <c:v>103000</c:v>
                </c:pt>
                <c:pt idx="24">
                  <c:v>171000</c:v>
                </c:pt>
                <c:pt idx="25">
                  <c:v>196000</c:v>
                </c:pt>
                <c:pt idx="26">
                  <c:v>91000</c:v>
                </c:pt>
                <c:pt idx="27">
                  <c:v>72000</c:v>
                </c:pt>
                <c:pt idx="28">
                  <c:v>232000</c:v>
                </c:pt>
                <c:pt idx="29">
                  <c:v>197000</c:v>
                </c:pt>
                <c:pt idx="30">
                  <c:v>143000</c:v>
                </c:pt>
                <c:pt idx="31">
                  <c:v>158000</c:v>
                </c:pt>
                <c:pt idx="32">
                  <c:v>36000</c:v>
                </c:pt>
                <c:pt idx="33">
                  <c:v>138000</c:v>
                </c:pt>
                <c:pt idx="34">
                  <c:v>229000</c:v>
                </c:pt>
                <c:pt idx="35">
                  <c:v>146000</c:v>
                </c:pt>
                <c:pt idx="36">
                  <c:v>79000</c:v>
                </c:pt>
                <c:pt idx="37">
                  <c:v>112000</c:v>
                </c:pt>
                <c:pt idx="38">
                  <c:v>102000</c:v>
                </c:pt>
                <c:pt idx="39">
                  <c:v>75000</c:v>
                </c:pt>
                <c:pt idx="40">
                  <c:v>65000</c:v>
                </c:pt>
                <c:pt idx="41">
                  <c:v>62000</c:v>
                </c:pt>
                <c:pt idx="42">
                  <c:v>130000</c:v>
                </c:pt>
                <c:pt idx="43">
                  <c:v>192000</c:v>
                </c:pt>
                <c:pt idx="44">
                  <c:v>121000</c:v>
                </c:pt>
                <c:pt idx="45">
                  <c:v>203000</c:v>
                </c:pt>
                <c:pt idx="46">
                  <c:v>76000</c:v>
                </c:pt>
                <c:pt idx="47">
                  <c:v>376000</c:v>
                </c:pt>
                <c:pt idx="48">
                  <c:v>155000</c:v>
                </c:pt>
                <c:pt idx="49">
                  <c:v>306000</c:v>
                </c:pt>
                <c:pt idx="50">
                  <c:v>197000</c:v>
                </c:pt>
                <c:pt idx="51">
                  <c:v>124000</c:v>
                </c:pt>
                <c:pt idx="52">
                  <c:v>138000</c:v>
                </c:pt>
                <c:pt idx="53">
                  <c:v>106000</c:v>
                </c:pt>
                <c:pt idx="54">
                  <c:v>212000</c:v>
                </c:pt>
                <c:pt idx="55">
                  <c:v>46000</c:v>
                </c:pt>
                <c:pt idx="56">
                  <c:v>115000</c:v>
                </c:pt>
                <c:pt idx="57">
                  <c:v>120000</c:v>
                </c:pt>
                <c:pt idx="58">
                  <c:v>77000</c:v>
                </c:pt>
                <c:pt idx="59">
                  <c:v>74000</c:v>
                </c:pt>
                <c:pt idx="60">
                  <c:v>74000</c:v>
                </c:pt>
                <c:pt idx="61">
                  <c:v>184000</c:v>
                </c:pt>
                <c:pt idx="62">
                  <c:v>61000</c:v>
                </c:pt>
                <c:pt idx="63">
                  <c:v>130000</c:v>
                </c:pt>
                <c:pt idx="64">
                  <c:v>82000</c:v>
                </c:pt>
                <c:pt idx="65">
                  <c:v>148000</c:v>
                </c:pt>
                <c:pt idx="66">
                  <c:v>218000</c:v>
                </c:pt>
                <c:pt idx="67">
                  <c:v>164000</c:v>
                </c:pt>
                <c:pt idx="68">
                  <c:v>51000</c:v>
                </c:pt>
                <c:pt idx="69">
                  <c:v>475000</c:v>
                </c:pt>
                <c:pt idx="70">
                  <c:v>63000</c:v>
                </c:pt>
                <c:pt idx="71">
                  <c:v>88000</c:v>
                </c:pt>
                <c:pt idx="72">
                  <c:v>69000</c:v>
                </c:pt>
                <c:pt idx="73">
                  <c:v>82000</c:v>
                </c:pt>
                <c:pt idx="74">
                  <c:v>88000</c:v>
                </c:pt>
                <c:pt idx="75">
                  <c:v>162000</c:v>
                </c:pt>
                <c:pt idx="76">
                  <c:v>37000</c:v>
                </c:pt>
                <c:pt idx="77">
                  <c:v>37000</c:v>
                </c:pt>
                <c:pt idx="78">
                  <c:v>160000</c:v>
                </c:pt>
                <c:pt idx="79">
                  <c:v>231000</c:v>
                </c:pt>
                <c:pt idx="80">
                  <c:v>218000</c:v>
                </c:pt>
                <c:pt idx="81">
                  <c:v>85000</c:v>
                </c:pt>
                <c:pt idx="82">
                  <c:v>67000</c:v>
                </c:pt>
                <c:pt idx="83">
                  <c:v>112000</c:v>
                </c:pt>
                <c:pt idx="84">
                  <c:v>175000</c:v>
                </c:pt>
                <c:pt idx="85">
                  <c:v>91000</c:v>
                </c:pt>
                <c:pt idx="86">
                  <c:v>56000</c:v>
                </c:pt>
                <c:pt idx="87">
                  <c:v>67000</c:v>
                </c:pt>
                <c:pt idx="88">
                  <c:v>69000</c:v>
                </c:pt>
                <c:pt idx="89">
                  <c:v>302000</c:v>
                </c:pt>
                <c:pt idx="90">
                  <c:v>222000</c:v>
                </c:pt>
                <c:pt idx="91">
                  <c:v>162000</c:v>
                </c:pt>
                <c:pt idx="92">
                  <c:v>27000</c:v>
                </c:pt>
                <c:pt idx="93">
                  <c:v>94000</c:v>
                </c:pt>
                <c:pt idx="94">
                  <c:v>55000</c:v>
                </c:pt>
                <c:pt idx="95">
                  <c:v>83000</c:v>
                </c:pt>
                <c:pt idx="96">
                  <c:v>115000</c:v>
                </c:pt>
                <c:pt idx="97">
                  <c:v>111000</c:v>
                </c:pt>
                <c:pt idx="98">
                  <c:v>199000</c:v>
                </c:pt>
                <c:pt idx="99">
                  <c:v>123000</c:v>
                </c:pt>
                <c:pt idx="100">
                  <c:v>87000</c:v>
                </c:pt>
                <c:pt idx="101">
                  <c:v>95000</c:v>
                </c:pt>
                <c:pt idx="102">
                  <c:v>127000</c:v>
                </c:pt>
                <c:pt idx="103">
                  <c:v>101000</c:v>
                </c:pt>
                <c:pt idx="104">
                  <c:v>179000</c:v>
                </c:pt>
                <c:pt idx="105">
                  <c:v>180000</c:v>
                </c:pt>
                <c:pt idx="106">
                  <c:v>50000</c:v>
                </c:pt>
                <c:pt idx="107">
                  <c:v>174000</c:v>
                </c:pt>
                <c:pt idx="108">
                  <c:v>310000</c:v>
                </c:pt>
                <c:pt idx="109">
                  <c:v>56000</c:v>
                </c:pt>
                <c:pt idx="110">
                  <c:v>139000</c:v>
                </c:pt>
                <c:pt idx="111">
                  <c:v>132000</c:v>
                </c:pt>
                <c:pt idx="112">
                  <c:v>48000</c:v>
                </c:pt>
                <c:pt idx="113">
                  <c:v>190000</c:v>
                </c:pt>
                <c:pt idx="114">
                  <c:v>78000</c:v>
                </c:pt>
                <c:pt idx="115">
                  <c:v>96000</c:v>
                </c:pt>
                <c:pt idx="116">
                  <c:v>82000</c:v>
                </c:pt>
                <c:pt idx="117">
                  <c:v>112000</c:v>
                </c:pt>
                <c:pt idx="118">
                  <c:v>177000</c:v>
                </c:pt>
                <c:pt idx="119">
                  <c:v>96000</c:v>
                </c:pt>
                <c:pt idx="120">
                  <c:v>240000</c:v>
                </c:pt>
                <c:pt idx="121">
                  <c:v>77000</c:v>
                </c:pt>
                <c:pt idx="122">
                  <c:v>71000</c:v>
                </c:pt>
                <c:pt idx="123">
                  <c:v>120000</c:v>
                </c:pt>
                <c:pt idx="124">
                  <c:v>200000</c:v>
                </c:pt>
                <c:pt idx="125">
                  <c:v>115000</c:v>
                </c:pt>
                <c:pt idx="126">
                  <c:v>132000</c:v>
                </c:pt>
                <c:pt idx="127">
                  <c:v>320000</c:v>
                </c:pt>
                <c:pt idx="128">
                  <c:v>143000</c:v>
                </c:pt>
                <c:pt idx="129">
                  <c:v>73000</c:v>
                </c:pt>
                <c:pt idx="130">
                  <c:v>125000</c:v>
                </c:pt>
                <c:pt idx="131">
                  <c:v>47000</c:v>
                </c:pt>
                <c:pt idx="132">
                  <c:v>83000</c:v>
                </c:pt>
                <c:pt idx="133">
                  <c:v>106000</c:v>
                </c:pt>
                <c:pt idx="134">
                  <c:v>138000</c:v>
                </c:pt>
                <c:pt idx="135">
                  <c:v>82000</c:v>
                </c:pt>
                <c:pt idx="136">
                  <c:v>115000</c:v>
                </c:pt>
                <c:pt idx="137">
                  <c:v>60000</c:v>
                </c:pt>
                <c:pt idx="138">
                  <c:v>126000</c:v>
                </c:pt>
                <c:pt idx="139">
                  <c:v>170000</c:v>
                </c:pt>
                <c:pt idx="140">
                  <c:v>137000</c:v>
                </c:pt>
                <c:pt idx="141">
                  <c:v>41000</c:v>
                </c:pt>
                <c:pt idx="142">
                  <c:v>183000</c:v>
                </c:pt>
                <c:pt idx="143">
                  <c:v>110000</c:v>
                </c:pt>
                <c:pt idx="144">
                  <c:v>93000</c:v>
                </c:pt>
                <c:pt idx="145">
                  <c:v>55000</c:v>
                </c:pt>
                <c:pt idx="146">
                  <c:v>75000</c:v>
                </c:pt>
                <c:pt idx="147">
                  <c:v>106000</c:v>
                </c:pt>
                <c:pt idx="148">
                  <c:v>107000</c:v>
                </c:pt>
                <c:pt idx="149">
                  <c:v>41000</c:v>
                </c:pt>
                <c:pt idx="150">
                  <c:v>105000</c:v>
                </c:pt>
                <c:pt idx="151">
                  <c:v>152000</c:v>
                </c:pt>
                <c:pt idx="152">
                  <c:v>165000</c:v>
                </c:pt>
                <c:pt idx="153">
                  <c:v>122000</c:v>
                </c:pt>
                <c:pt idx="154">
                  <c:v>72000</c:v>
                </c:pt>
                <c:pt idx="155">
                  <c:v>70000</c:v>
                </c:pt>
                <c:pt idx="156">
                  <c:v>241000</c:v>
                </c:pt>
                <c:pt idx="157">
                  <c:v>69000</c:v>
                </c:pt>
                <c:pt idx="158">
                  <c:v>192000</c:v>
                </c:pt>
                <c:pt idx="159">
                  <c:v>187000</c:v>
                </c:pt>
                <c:pt idx="160">
                  <c:v>251000</c:v>
                </c:pt>
                <c:pt idx="161">
                  <c:v>76000</c:v>
                </c:pt>
                <c:pt idx="162">
                  <c:v>201000</c:v>
                </c:pt>
                <c:pt idx="163">
                  <c:v>231000</c:v>
                </c:pt>
                <c:pt idx="164">
                  <c:v>51000</c:v>
                </c:pt>
                <c:pt idx="165">
                  <c:v>138000</c:v>
                </c:pt>
                <c:pt idx="166">
                  <c:v>113000</c:v>
                </c:pt>
                <c:pt idx="167">
                  <c:v>278000</c:v>
                </c:pt>
                <c:pt idx="168">
                  <c:v>144000</c:v>
                </c:pt>
                <c:pt idx="169">
                  <c:v>92000</c:v>
                </c:pt>
                <c:pt idx="170">
                  <c:v>306000</c:v>
                </c:pt>
                <c:pt idx="171">
                  <c:v>328000</c:v>
                </c:pt>
                <c:pt idx="172">
                  <c:v>143000</c:v>
                </c:pt>
                <c:pt idx="173">
                  <c:v>94000</c:v>
                </c:pt>
                <c:pt idx="174">
                  <c:v>86000</c:v>
                </c:pt>
                <c:pt idx="175">
                  <c:v>251000</c:v>
                </c:pt>
                <c:pt idx="176">
                  <c:v>156000</c:v>
                </c:pt>
                <c:pt idx="177">
                  <c:v>170000</c:v>
                </c:pt>
                <c:pt idx="178">
                  <c:v>278000</c:v>
                </c:pt>
                <c:pt idx="179">
                  <c:v>60000</c:v>
                </c:pt>
                <c:pt idx="180">
                  <c:v>69000</c:v>
                </c:pt>
                <c:pt idx="181">
                  <c:v>75000</c:v>
                </c:pt>
                <c:pt idx="182">
                  <c:v>256000</c:v>
                </c:pt>
                <c:pt idx="183">
                  <c:v>115000</c:v>
                </c:pt>
                <c:pt idx="184">
                  <c:v>68000</c:v>
                </c:pt>
                <c:pt idx="185">
                  <c:v>201000</c:v>
                </c:pt>
                <c:pt idx="186">
                  <c:v>87000</c:v>
                </c:pt>
                <c:pt idx="187">
                  <c:v>88000</c:v>
                </c:pt>
                <c:pt idx="188">
                  <c:v>18000</c:v>
                </c:pt>
                <c:pt idx="189">
                  <c:v>375000</c:v>
                </c:pt>
                <c:pt idx="190">
                  <c:v>62000</c:v>
                </c:pt>
                <c:pt idx="191">
                  <c:v>83000</c:v>
                </c:pt>
                <c:pt idx="192">
                  <c:v>88000</c:v>
                </c:pt>
                <c:pt idx="193">
                  <c:v>123000</c:v>
                </c:pt>
                <c:pt idx="194">
                  <c:v>39000</c:v>
                </c:pt>
                <c:pt idx="195">
                  <c:v>148000</c:v>
                </c:pt>
                <c:pt idx="196">
                  <c:v>120000</c:v>
                </c:pt>
                <c:pt idx="197">
                  <c:v>61000</c:v>
                </c:pt>
                <c:pt idx="198">
                  <c:v>133000</c:v>
                </c:pt>
                <c:pt idx="199">
                  <c:v>213000</c:v>
                </c:pt>
                <c:pt idx="200">
                  <c:v>110000</c:v>
                </c:pt>
                <c:pt idx="201">
                  <c:v>358000</c:v>
                </c:pt>
                <c:pt idx="202">
                  <c:v>117000</c:v>
                </c:pt>
                <c:pt idx="203">
                  <c:v>96000</c:v>
                </c:pt>
                <c:pt idx="204">
                  <c:v>43000</c:v>
                </c:pt>
                <c:pt idx="205">
                  <c:v>76000</c:v>
                </c:pt>
                <c:pt idx="206">
                  <c:v>78000</c:v>
                </c:pt>
                <c:pt idx="207">
                  <c:v>120000</c:v>
                </c:pt>
                <c:pt idx="208">
                  <c:v>155000</c:v>
                </c:pt>
                <c:pt idx="209">
                  <c:v>52000</c:v>
                </c:pt>
                <c:pt idx="210">
                  <c:v>72000</c:v>
                </c:pt>
                <c:pt idx="211">
                  <c:v>80000</c:v>
                </c:pt>
                <c:pt idx="212">
                  <c:v>82000</c:v>
                </c:pt>
                <c:pt idx="213">
                  <c:v>94000</c:v>
                </c:pt>
                <c:pt idx="214">
                  <c:v>226000</c:v>
                </c:pt>
                <c:pt idx="215">
                  <c:v>152000</c:v>
                </c:pt>
                <c:pt idx="216">
                  <c:v>68000</c:v>
                </c:pt>
                <c:pt idx="217">
                  <c:v>35000</c:v>
                </c:pt>
                <c:pt idx="218">
                  <c:v>108000</c:v>
                </c:pt>
                <c:pt idx="219">
                  <c:v>27000</c:v>
                </c:pt>
                <c:pt idx="220">
                  <c:v>82000</c:v>
                </c:pt>
                <c:pt idx="221">
                  <c:v>129000</c:v>
                </c:pt>
                <c:pt idx="222">
                  <c:v>64000</c:v>
                </c:pt>
                <c:pt idx="223">
                  <c:v>59000</c:v>
                </c:pt>
                <c:pt idx="224">
                  <c:v>151000</c:v>
                </c:pt>
                <c:pt idx="225">
                  <c:v>88000</c:v>
                </c:pt>
                <c:pt idx="226">
                  <c:v>107000</c:v>
                </c:pt>
                <c:pt idx="227">
                  <c:v>125000</c:v>
                </c:pt>
                <c:pt idx="228">
                  <c:v>46000</c:v>
                </c:pt>
                <c:pt idx="229">
                  <c:v>59000</c:v>
                </c:pt>
                <c:pt idx="230">
                  <c:v>105000</c:v>
                </c:pt>
                <c:pt idx="231">
                  <c:v>93000</c:v>
                </c:pt>
                <c:pt idx="232">
                  <c:v>85000</c:v>
                </c:pt>
                <c:pt idx="233">
                  <c:v>91000</c:v>
                </c:pt>
                <c:pt idx="234">
                  <c:v>124000</c:v>
                </c:pt>
                <c:pt idx="235">
                  <c:v>154000</c:v>
                </c:pt>
                <c:pt idx="236">
                  <c:v>67000</c:v>
                </c:pt>
                <c:pt idx="237">
                  <c:v>181000</c:v>
                </c:pt>
                <c:pt idx="238">
                  <c:v>269000</c:v>
                </c:pt>
                <c:pt idx="239">
                  <c:v>46000</c:v>
                </c:pt>
                <c:pt idx="240">
                  <c:v>166000</c:v>
                </c:pt>
                <c:pt idx="241">
                  <c:v>142000</c:v>
                </c:pt>
                <c:pt idx="242">
                  <c:v>68000</c:v>
                </c:pt>
                <c:pt idx="243">
                  <c:v>150000</c:v>
                </c:pt>
                <c:pt idx="244">
                  <c:v>96000</c:v>
                </c:pt>
                <c:pt idx="245">
                  <c:v>114000</c:v>
                </c:pt>
                <c:pt idx="246">
                  <c:v>371000</c:v>
                </c:pt>
                <c:pt idx="247">
                  <c:v>57000</c:v>
                </c:pt>
                <c:pt idx="248">
                  <c:v>69000</c:v>
                </c:pt>
                <c:pt idx="249">
                  <c:v>119000</c:v>
                </c:pt>
                <c:pt idx="250">
                  <c:v>219000</c:v>
                </c:pt>
                <c:pt idx="251">
                  <c:v>133000</c:v>
                </c:pt>
                <c:pt idx="252">
                  <c:v>52000</c:v>
                </c:pt>
                <c:pt idx="253">
                  <c:v>108000</c:v>
                </c:pt>
                <c:pt idx="254">
                  <c:v>117000</c:v>
                </c:pt>
                <c:pt idx="255">
                  <c:v>54000</c:v>
                </c:pt>
                <c:pt idx="256">
                  <c:v>200000</c:v>
                </c:pt>
                <c:pt idx="257">
                  <c:v>1560000</c:v>
                </c:pt>
                <c:pt idx="258">
                  <c:v>210000</c:v>
                </c:pt>
                <c:pt idx="259">
                  <c:v>59000</c:v>
                </c:pt>
                <c:pt idx="260">
                  <c:v>211000</c:v>
                </c:pt>
                <c:pt idx="261">
                  <c:v>44000</c:v>
                </c:pt>
                <c:pt idx="262">
                  <c:v>208000</c:v>
                </c:pt>
                <c:pt idx="263">
                  <c:v>160000</c:v>
                </c:pt>
                <c:pt idx="264">
                  <c:v>232000</c:v>
                </c:pt>
                <c:pt idx="265">
                  <c:v>100000</c:v>
                </c:pt>
                <c:pt idx="266">
                  <c:v>110000</c:v>
                </c:pt>
                <c:pt idx="267">
                  <c:v>45000</c:v>
                </c:pt>
                <c:pt idx="268">
                  <c:v>138000</c:v>
                </c:pt>
                <c:pt idx="269">
                  <c:v>66000</c:v>
                </c:pt>
                <c:pt idx="270">
                  <c:v>173000</c:v>
                </c:pt>
                <c:pt idx="271">
                  <c:v>159000</c:v>
                </c:pt>
                <c:pt idx="272">
                  <c:v>100000</c:v>
                </c:pt>
                <c:pt idx="273">
                  <c:v>156000</c:v>
                </c:pt>
                <c:pt idx="274">
                  <c:v>170000</c:v>
                </c:pt>
                <c:pt idx="275">
                  <c:v>78000</c:v>
                </c:pt>
                <c:pt idx="276">
                  <c:v>75000</c:v>
                </c:pt>
                <c:pt idx="277">
                  <c:v>172000</c:v>
                </c:pt>
                <c:pt idx="278">
                  <c:v>86000</c:v>
                </c:pt>
                <c:pt idx="279">
                  <c:v>123000</c:v>
                </c:pt>
                <c:pt idx="280">
                  <c:v>107000</c:v>
                </c:pt>
                <c:pt idx="281">
                  <c:v>62000</c:v>
                </c:pt>
                <c:pt idx="282">
                  <c:v>149000</c:v>
                </c:pt>
                <c:pt idx="283">
                  <c:v>126000</c:v>
                </c:pt>
                <c:pt idx="284">
                  <c:v>96000</c:v>
                </c:pt>
                <c:pt idx="285">
                  <c:v>134000</c:v>
                </c:pt>
                <c:pt idx="286">
                  <c:v>64000</c:v>
                </c:pt>
                <c:pt idx="287">
                  <c:v>137000</c:v>
                </c:pt>
                <c:pt idx="288">
                  <c:v>57000</c:v>
                </c:pt>
                <c:pt idx="289">
                  <c:v>64000</c:v>
                </c:pt>
                <c:pt idx="290">
                  <c:v>91000</c:v>
                </c:pt>
                <c:pt idx="291">
                  <c:v>69000</c:v>
                </c:pt>
                <c:pt idx="292">
                  <c:v>84000</c:v>
                </c:pt>
                <c:pt idx="293">
                  <c:v>74000</c:v>
                </c:pt>
                <c:pt idx="294">
                  <c:v>105000</c:v>
                </c:pt>
                <c:pt idx="295">
                  <c:v>95000</c:v>
                </c:pt>
                <c:pt idx="296">
                  <c:v>145000</c:v>
                </c:pt>
                <c:pt idx="297">
                  <c:v>612000</c:v>
                </c:pt>
                <c:pt idx="298">
                  <c:v>33000</c:v>
                </c:pt>
                <c:pt idx="299">
                  <c:v>186000</c:v>
                </c:pt>
                <c:pt idx="300">
                  <c:v>61000</c:v>
                </c:pt>
                <c:pt idx="301">
                  <c:v>70000</c:v>
                </c:pt>
                <c:pt idx="302">
                  <c:v>49000</c:v>
                </c:pt>
                <c:pt idx="303">
                  <c:v>43000</c:v>
                </c:pt>
                <c:pt idx="304">
                  <c:v>65000</c:v>
                </c:pt>
                <c:pt idx="305">
                  <c:v>144000</c:v>
                </c:pt>
                <c:pt idx="306">
                  <c:v>171000</c:v>
                </c:pt>
                <c:pt idx="307">
                  <c:v>174000</c:v>
                </c:pt>
                <c:pt idx="308">
                  <c:v>41000</c:v>
                </c:pt>
                <c:pt idx="309">
                  <c:v>60000</c:v>
                </c:pt>
                <c:pt idx="310">
                  <c:v>49000</c:v>
                </c:pt>
                <c:pt idx="311">
                  <c:v>20000</c:v>
                </c:pt>
                <c:pt idx="312">
                  <c:v>317000</c:v>
                </c:pt>
                <c:pt idx="313">
                  <c:v>103000</c:v>
                </c:pt>
                <c:pt idx="314">
                  <c:v>95000</c:v>
                </c:pt>
                <c:pt idx="315">
                  <c:v>100000</c:v>
                </c:pt>
                <c:pt idx="316">
                  <c:v>118000</c:v>
                </c:pt>
                <c:pt idx="317">
                  <c:v>83000</c:v>
                </c:pt>
                <c:pt idx="318">
                  <c:v>78000</c:v>
                </c:pt>
                <c:pt idx="319">
                  <c:v>196000</c:v>
                </c:pt>
                <c:pt idx="320">
                  <c:v>105000</c:v>
                </c:pt>
                <c:pt idx="321">
                  <c:v>120000</c:v>
                </c:pt>
                <c:pt idx="322">
                  <c:v>84000</c:v>
                </c:pt>
                <c:pt idx="323">
                  <c:v>108000</c:v>
                </c:pt>
                <c:pt idx="324">
                  <c:v>82000</c:v>
                </c:pt>
                <c:pt idx="325">
                  <c:v>160000</c:v>
                </c:pt>
                <c:pt idx="326">
                  <c:v>47000</c:v>
                </c:pt>
                <c:pt idx="327">
                  <c:v>62000</c:v>
                </c:pt>
                <c:pt idx="328">
                  <c:v>90000</c:v>
                </c:pt>
                <c:pt idx="329">
                  <c:v>142000</c:v>
                </c:pt>
                <c:pt idx="330">
                  <c:v>97000</c:v>
                </c:pt>
                <c:pt idx="331">
                  <c:v>70000</c:v>
                </c:pt>
                <c:pt idx="332">
                  <c:v>104000</c:v>
                </c:pt>
                <c:pt idx="333">
                  <c:v>172000</c:v>
                </c:pt>
                <c:pt idx="334">
                  <c:v>79000</c:v>
                </c:pt>
                <c:pt idx="335">
                  <c:v>187000</c:v>
                </c:pt>
                <c:pt idx="336">
                  <c:v>109000</c:v>
                </c:pt>
              </c:numCache>
            </c:numRef>
          </c:yVal>
          <c:smooth val="0"/>
          <c:extLst>
            <c:ext xmlns:c16="http://schemas.microsoft.com/office/drawing/2014/chart" uri="{C3380CC4-5D6E-409C-BE32-E72D297353CC}">
              <c16:uniqueId val="{00000000-C6E0-4676-A7FE-DB1407264E77}"/>
            </c:ext>
          </c:extLst>
        </c:ser>
        <c:dLbls>
          <c:showLegendKey val="0"/>
          <c:showVal val="0"/>
          <c:showCatName val="0"/>
          <c:showSerName val="0"/>
          <c:showPercent val="0"/>
          <c:showBubbleSize val="0"/>
        </c:dLbls>
        <c:axId val="45125375"/>
        <c:axId val="76823199"/>
      </c:scatterChart>
      <c:valAx>
        <c:axId val="451253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Field4</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23199"/>
        <c:crosses val="autoZero"/>
        <c:crossBetween val="midCat"/>
        <c:dispUnits>
          <c:builtInUnit val="thousand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76823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Field5</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25375"/>
        <c:crosses val="autoZero"/>
        <c:crossBetween val="midCat"/>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Analysis.xlsx]Suggestion4!PivotTable8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Most borrowers are opting for</a:t>
            </a:r>
            <a:r>
              <a:rPr lang="en-US" sz="1600" b="1" baseline="0" dirty="0"/>
              <a:t> 360months contract lengths</a:t>
            </a:r>
            <a:r>
              <a:rPr lang="en-US" sz="1600" b="1"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s>
    <c:plotArea>
      <c:layout/>
      <c:doughnutChart>
        <c:varyColors val="1"/>
        <c:ser>
          <c:idx val="0"/>
          <c:order val="0"/>
          <c:tx>
            <c:strRef>
              <c:f>Suggestion4!$B$2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3EA-491F-80CA-E17790204DE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3EA-491F-80CA-E17790204DE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3EA-491F-80CA-E17790204DE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3EA-491F-80CA-E17790204DE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3EA-491F-80CA-E17790204DE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3EA-491F-80CA-E17790204DED}"/>
              </c:ext>
            </c:extLst>
          </c:dPt>
          <c:cat>
            <c:strRef>
              <c:f>Suggestion4!$A$3:$A$9</c:f>
              <c:strCache>
                <c:ptCount val="6"/>
                <c:pt idx="0">
                  <c:v>360</c:v>
                </c:pt>
                <c:pt idx="1">
                  <c:v>180</c:v>
                </c:pt>
                <c:pt idx="2">
                  <c:v>240</c:v>
                </c:pt>
                <c:pt idx="3">
                  <c:v>120</c:v>
                </c:pt>
                <c:pt idx="4">
                  <c:v>Length of Mortgage in Months</c:v>
                </c:pt>
                <c:pt idx="5">
                  <c:v>(blank)</c:v>
                </c:pt>
              </c:strCache>
            </c:strRef>
          </c:cat>
          <c:val>
            <c:numRef>
              <c:f>Suggestion4!$B$3:$B$9</c:f>
              <c:numCache>
                <c:formatCode>General</c:formatCode>
                <c:ptCount val="6"/>
                <c:pt idx="0">
                  <c:v>387</c:v>
                </c:pt>
                <c:pt idx="1">
                  <c:v>75</c:v>
                </c:pt>
                <c:pt idx="2">
                  <c:v>34</c:v>
                </c:pt>
                <c:pt idx="3">
                  <c:v>4</c:v>
                </c:pt>
                <c:pt idx="4">
                  <c:v>1</c:v>
                </c:pt>
              </c:numCache>
            </c:numRef>
          </c:val>
          <c:extLst>
            <c:ext xmlns:c16="http://schemas.microsoft.com/office/drawing/2014/chart" uri="{C3380CC4-5D6E-409C-BE32-E72D297353CC}">
              <c16:uniqueId val="{0000000C-D083-41BC-B270-ECF6456FF9A3}"/>
            </c:ext>
          </c:extLst>
        </c:ser>
        <c:dLbls>
          <c:showLegendKey val="0"/>
          <c:showVal val="0"/>
          <c:showCatName val="0"/>
          <c:showSerName val="0"/>
          <c:showPercent val="0"/>
          <c:showBubbleSize val="0"/>
          <c:showLeaderLines val="0"/>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Analysis.xlsx]Sheet2!PivotTable3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Count</a:t>
            </a:r>
            <a:r>
              <a:rPr lang="en-US" b="1" baseline="0" dirty="0"/>
              <a:t> of LTV &lt;80 by age of borrower</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D81-4BF6-BFFB-7AF19D5549A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D81-4BF6-BFFB-7AF19D5549A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D81-4BF6-BFFB-7AF19D5549A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D81-4BF6-BFFB-7AF19D5549A8}"/>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FD81-4BF6-BFFB-7AF19D5549A8}"/>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FD81-4BF6-BFFB-7AF19D5549A8}"/>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FD81-4BF6-BFFB-7AF19D5549A8}"/>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Sheet2!$A$4:$A$11</c:f>
              <c:strCache>
                <c:ptCount val="7"/>
                <c:pt idx="0">
                  <c:v>&lt; 25</c:v>
                </c:pt>
                <c:pt idx="1">
                  <c:v>&gt; 74</c:v>
                </c:pt>
                <c:pt idx="2">
                  <c:v>25 to 34</c:v>
                </c:pt>
                <c:pt idx="3">
                  <c:v>35 to 44</c:v>
                </c:pt>
                <c:pt idx="4">
                  <c:v>45 to 54</c:v>
                </c:pt>
                <c:pt idx="5">
                  <c:v>55 to 64</c:v>
                </c:pt>
                <c:pt idx="6">
                  <c:v>65 to 74</c:v>
                </c:pt>
              </c:strCache>
            </c:strRef>
          </c:cat>
          <c:val>
            <c:numRef>
              <c:f>Sheet2!$B$4:$B$11</c:f>
              <c:numCache>
                <c:formatCode>General</c:formatCode>
                <c:ptCount val="7"/>
                <c:pt idx="0">
                  <c:v>30</c:v>
                </c:pt>
                <c:pt idx="1">
                  <c:v>14</c:v>
                </c:pt>
                <c:pt idx="2">
                  <c:v>35</c:v>
                </c:pt>
                <c:pt idx="3">
                  <c:v>106</c:v>
                </c:pt>
                <c:pt idx="4">
                  <c:v>57</c:v>
                </c:pt>
                <c:pt idx="5">
                  <c:v>57</c:v>
                </c:pt>
                <c:pt idx="6">
                  <c:v>33</c:v>
                </c:pt>
              </c:numCache>
            </c:numRef>
          </c:val>
          <c:extLst>
            <c:ext xmlns:c16="http://schemas.microsoft.com/office/drawing/2014/chart" uri="{C3380CC4-5D6E-409C-BE32-E72D297353CC}">
              <c16:uniqueId val="{0000000E-F099-4E6F-9364-AC64F49B9E8A}"/>
            </c:ext>
          </c:extLst>
        </c:ser>
        <c:dLbls>
          <c:showLegendKey val="0"/>
          <c:showVal val="0"/>
          <c:showCatName val="0"/>
          <c:showSerName val="0"/>
          <c:showPercent val="0"/>
          <c:showBubbleSize val="0"/>
          <c:showLeaderLines val="0"/>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Analysis.xlsx]Sheet2!PivotTable4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counts</a:t>
            </a:r>
            <a:r>
              <a:rPr lang="en-US" baseline="0" dirty="0"/>
              <a:t> of LTV &lt;80, after higher age group filtered off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Sheet2!$F$4</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D69-4857-8FA4-0A218C35060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D69-4857-8FA4-0A218C35060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D69-4857-8FA4-0A218C35060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D69-4857-8FA4-0A218C35060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Sheet2!$E$5:$E$9</c:f>
              <c:strCache>
                <c:ptCount val="4"/>
                <c:pt idx="0">
                  <c:v>&lt; 25</c:v>
                </c:pt>
                <c:pt idx="1">
                  <c:v>25 to 34</c:v>
                </c:pt>
                <c:pt idx="2">
                  <c:v>35 to 44</c:v>
                </c:pt>
                <c:pt idx="3">
                  <c:v>45 to 54</c:v>
                </c:pt>
              </c:strCache>
            </c:strRef>
          </c:cat>
          <c:val>
            <c:numRef>
              <c:f>Sheet2!$F$5:$F$9</c:f>
              <c:numCache>
                <c:formatCode>General</c:formatCode>
                <c:ptCount val="4"/>
                <c:pt idx="0">
                  <c:v>30</c:v>
                </c:pt>
                <c:pt idx="1">
                  <c:v>35</c:v>
                </c:pt>
                <c:pt idx="2">
                  <c:v>106</c:v>
                </c:pt>
                <c:pt idx="3">
                  <c:v>57</c:v>
                </c:pt>
              </c:numCache>
            </c:numRef>
          </c:val>
          <c:extLst>
            <c:ext xmlns:c16="http://schemas.microsoft.com/office/drawing/2014/chart" uri="{C3380CC4-5D6E-409C-BE32-E72D297353CC}">
              <c16:uniqueId val="{00000008-0D69-4857-8FA4-0A218C35060F}"/>
            </c:ext>
          </c:extLst>
        </c:ser>
        <c:dLbls>
          <c:showLegendKey val="0"/>
          <c:showVal val="0"/>
          <c:showCatName val="0"/>
          <c:showSerName val="0"/>
          <c:showPercent val="0"/>
          <c:showBubbleSize val="0"/>
          <c:showLeaderLines val="0"/>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[Home Loan Data for Analysis.xlsx]Sheet2!PivotTable6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baseline="0">
                <a:effectLst/>
              </a:rPr>
              <a:t>Count of % Minority in Local Area &gt;25%</a:t>
            </a:r>
            <a:r>
              <a:rPr lang="en-GB"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doughnutChart>
        <c:varyColors val="1"/>
        <c:ser>
          <c:idx val="0"/>
          <c:order val="0"/>
          <c:tx>
            <c:strRef>
              <c:f>Sheet2!$B$28</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7B3-41EF-8858-518CC92B61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7B3-41EF-8858-518CC92B614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7B3-41EF-8858-518CC92B614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7B3-41EF-8858-518CC92B614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7B3-41EF-8858-518CC92B614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Sheet2!$A$29:$A$34</c:f>
              <c:strCache>
                <c:ptCount val="5"/>
                <c:pt idx="0">
                  <c:v>&lt; 25</c:v>
                </c:pt>
                <c:pt idx="1">
                  <c:v>25 to 34</c:v>
                </c:pt>
                <c:pt idx="2">
                  <c:v>35 to 44</c:v>
                </c:pt>
                <c:pt idx="3">
                  <c:v>45 to 54</c:v>
                </c:pt>
                <c:pt idx="4">
                  <c:v>55 to 64</c:v>
                </c:pt>
              </c:strCache>
            </c:strRef>
          </c:cat>
          <c:val>
            <c:numRef>
              <c:f>Sheet2!$B$29:$B$34</c:f>
              <c:numCache>
                <c:formatCode>General</c:formatCode>
                <c:ptCount val="5"/>
                <c:pt idx="0">
                  <c:v>29</c:v>
                </c:pt>
                <c:pt idx="1">
                  <c:v>20</c:v>
                </c:pt>
                <c:pt idx="2">
                  <c:v>52</c:v>
                </c:pt>
                <c:pt idx="3">
                  <c:v>40</c:v>
                </c:pt>
                <c:pt idx="4">
                  <c:v>41</c:v>
                </c:pt>
              </c:numCache>
            </c:numRef>
          </c:val>
          <c:extLst>
            <c:ext xmlns:c16="http://schemas.microsoft.com/office/drawing/2014/chart" uri="{C3380CC4-5D6E-409C-BE32-E72D297353CC}">
              <c16:uniqueId val="{0000000A-3B1E-41B7-9060-8E31B8CA7D27}"/>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Analysis.xlsx]Sheet2!PivotTable7</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Sheet2!$E$28</c:f>
              <c:strCache>
                <c:ptCount val="1"/>
                <c:pt idx="0">
                  <c:v>Count of Borrower Debt to Income Ratio &lt;35</c:v>
                </c:pt>
              </c:strCache>
            </c:strRef>
          </c:tx>
          <c:spPr>
            <a:solidFill>
              <a:schemeClr val="accent1"/>
            </a:solidFill>
            <a:ln>
              <a:noFill/>
            </a:ln>
            <a:effectLst/>
            <a:sp3d/>
          </c:spPr>
          <c:invertIfNegative val="0"/>
          <c:cat>
            <c:strRef>
              <c:f>Sheet2!$D$29:$D$33</c:f>
              <c:strCache>
                <c:ptCount val="4"/>
                <c:pt idx="0">
                  <c:v>&lt; 25</c:v>
                </c:pt>
                <c:pt idx="1">
                  <c:v>25 to 34</c:v>
                </c:pt>
                <c:pt idx="2">
                  <c:v>35 to 44</c:v>
                </c:pt>
                <c:pt idx="3">
                  <c:v>45 to 54</c:v>
                </c:pt>
              </c:strCache>
            </c:strRef>
          </c:cat>
          <c:val>
            <c:numRef>
              <c:f>Sheet2!$E$29:$E$33</c:f>
              <c:numCache>
                <c:formatCode>General</c:formatCode>
                <c:ptCount val="4"/>
                <c:pt idx="0">
                  <c:v>12</c:v>
                </c:pt>
                <c:pt idx="1">
                  <c:v>8</c:v>
                </c:pt>
                <c:pt idx="2">
                  <c:v>21</c:v>
                </c:pt>
                <c:pt idx="3">
                  <c:v>13</c:v>
                </c:pt>
              </c:numCache>
            </c:numRef>
          </c:val>
          <c:extLst>
            <c:ext xmlns:c16="http://schemas.microsoft.com/office/drawing/2014/chart" uri="{C3380CC4-5D6E-409C-BE32-E72D297353CC}">
              <c16:uniqueId val="{00000000-C409-4F6C-9ECF-F350E0160ED7}"/>
            </c:ext>
          </c:extLst>
        </c:ser>
        <c:ser>
          <c:idx val="1"/>
          <c:order val="1"/>
          <c:tx>
            <c:strRef>
              <c:f>Sheet2!$F$28</c:f>
              <c:strCache>
                <c:ptCount val="1"/>
                <c:pt idx="0">
                  <c:v>Count of LTV ratio</c:v>
                </c:pt>
              </c:strCache>
            </c:strRef>
          </c:tx>
          <c:spPr>
            <a:solidFill>
              <a:schemeClr val="accent2"/>
            </a:solidFill>
            <a:ln>
              <a:noFill/>
            </a:ln>
            <a:effectLst/>
            <a:sp3d/>
          </c:spPr>
          <c:invertIfNegative val="0"/>
          <c:cat>
            <c:strRef>
              <c:f>Sheet2!$D$29:$D$33</c:f>
              <c:strCache>
                <c:ptCount val="4"/>
                <c:pt idx="0">
                  <c:v>&lt; 25</c:v>
                </c:pt>
                <c:pt idx="1">
                  <c:v>25 to 34</c:v>
                </c:pt>
                <c:pt idx="2">
                  <c:v>35 to 44</c:v>
                </c:pt>
                <c:pt idx="3">
                  <c:v>45 to 54</c:v>
                </c:pt>
              </c:strCache>
            </c:strRef>
          </c:cat>
          <c:val>
            <c:numRef>
              <c:f>Sheet2!$F$29:$F$33</c:f>
              <c:numCache>
                <c:formatCode>General</c:formatCode>
                <c:ptCount val="4"/>
                <c:pt idx="0">
                  <c:v>12</c:v>
                </c:pt>
                <c:pt idx="1">
                  <c:v>8</c:v>
                </c:pt>
                <c:pt idx="2">
                  <c:v>21</c:v>
                </c:pt>
                <c:pt idx="3">
                  <c:v>13</c:v>
                </c:pt>
              </c:numCache>
            </c:numRef>
          </c:val>
          <c:extLst>
            <c:ext xmlns:c16="http://schemas.microsoft.com/office/drawing/2014/chart" uri="{C3380CC4-5D6E-409C-BE32-E72D297353CC}">
              <c16:uniqueId val="{00000001-C409-4F6C-9ECF-F350E0160ED7}"/>
            </c:ext>
          </c:extLst>
        </c:ser>
        <c:ser>
          <c:idx val="2"/>
          <c:order val="2"/>
          <c:tx>
            <c:strRef>
              <c:f>Sheet2!$G$28</c:f>
              <c:strCache>
                <c:ptCount val="1"/>
                <c:pt idx="0">
                  <c:v>Count of % Minority in Local Area &gt;25%</c:v>
                </c:pt>
              </c:strCache>
            </c:strRef>
          </c:tx>
          <c:spPr>
            <a:solidFill>
              <a:schemeClr val="accent3"/>
            </a:solidFill>
            <a:ln>
              <a:noFill/>
            </a:ln>
            <a:effectLst/>
            <a:sp3d/>
          </c:spPr>
          <c:invertIfNegative val="0"/>
          <c:cat>
            <c:strRef>
              <c:f>Sheet2!$D$29:$D$33</c:f>
              <c:strCache>
                <c:ptCount val="4"/>
                <c:pt idx="0">
                  <c:v>&lt; 25</c:v>
                </c:pt>
                <c:pt idx="1">
                  <c:v>25 to 34</c:v>
                </c:pt>
                <c:pt idx="2">
                  <c:v>35 to 44</c:v>
                </c:pt>
                <c:pt idx="3">
                  <c:v>45 to 54</c:v>
                </c:pt>
              </c:strCache>
            </c:strRef>
          </c:cat>
          <c:val>
            <c:numRef>
              <c:f>Sheet2!$G$29:$G$33</c:f>
              <c:numCache>
                <c:formatCode>General</c:formatCode>
                <c:ptCount val="4"/>
                <c:pt idx="0">
                  <c:v>12</c:v>
                </c:pt>
                <c:pt idx="1">
                  <c:v>8</c:v>
                </c:pt>
                <c:pt idx="2">
                  <c:v>21</c:v>
                </c:pt>
                <c:pt idx="3">
                  <c:v>13</c:v>
                </c:pt>
              </c:numCache>
            </c:numRef>
          </c:val>
          <c:extLst>
            <c:ext xmlns:c16="http://schemas.microsoft.com/office/drawing/2014/chart" uri="{C3380CC4-5D6E-409C-BE32-E72D297353CC}">
              <c16:uniqueId val="{00000002-C409-4F6C-9ECF-F350E0160ED7}"/>
            </c:ext>
          </c:extLst>
        </c:ser>
        <c:dLbls>
          <c:showLegendKey val="0"/>
          <c:showVal val="0"/>
          <c:showCatName val="0"/>
          <c:showSerName val="0"/>
          <c:showPercent val="0"/>
          <c:showBubbleSize val="0"/>
        </c:dLbls>
        <c:gapWidth val="150"/>
        <c:shape val="box"/>
        <c:axId val="86858223"/>
        <c:axId val="258007887"/>
        <c:axId val="0"/>
      </c:bar3DChart>
      <c:catAx>
        <c:axId val="868582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8007887"/>
        <c:crosses val="autoZero"/>
        <c:auto val="1"/>
        <c:lblAlgn val="ctr"/>
        <c:lblOffset val="100"/>
        <c:noMultiLvlLbl val="0"/>
      </c:catAx>
      <c:valAx>
        <c:axId val="258007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58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'[Home Loan Data for Analysis.xlsx]Sheet1'!$C$7:$C$507</cx:f>
        <cx:lvl ptCount="333" formatCode="General">
          <cx:pt idx="0">0</cx:pt>
          <cx:pt idx="1">29.57</cx:pt>
          <cx:pt idx="2">64.189999999999998</cx:pt>
          <cx:pt idx="3">34.579999999999998</cx:pt>
          <cx:pt idx="4">29.18</cx:pt>
          <cx:pt idx="5">39.060000000000002</cx:pt>
          <cx:pt idx="6">98.090000000000003</cx:pt>
          <cx:pt idx="7">41.469999999999999</cx:pt>
          <cx:pt idx="8">40.18</cx:pt>
          <cx:pt idx="9">84.75</cx:pt>
          <cx:pt idx="10">33.009999999999998</cx:pt>
          <cx:pt idx="11">67.430000000000007</cx:pt>
          <cx:pt idx="12">33.310000000000002</cx:pt>
          <cx:pt idx="13">53.460000000000001</cx:pt>
          <cx:pt idx="14">65.519999999999996</cx:pt>
          <cx:pt idx="15">30.739999999999998</cx:pt>
          <cx:pt idx="16">20.030000000000001</cx:pt>
          <cx:pt idx="17">21.690000000000001</cx:pt>
          <cx:pt idx="18">13.279999999999999</cx:pt>
          <cx:pt idx="19">23.23</cx:pt>
          <cx:pt idx="20">13.880000000000001</cx:pt>
          <cx:pt idx="21">4.96</cx:pt>
          <cx:pt idx="22">76.769999999999996</cx:pt>
          <cx:pt idx="23">20.039999999999999</cx:pt>
          <cx:pt idx="24">26.93</cx:pt>
          <cx:pt idx="25">14.529999999999999</cx:pt>
          <cx:pt idx="26">23.510000000000002</cx:pt>
          <cx:pt idx="27">5.0199999999999996</cx:pt>
          <cx:pt idx="28">31.34</cx:pt>
          <cx:pt idx="29">6.8499999999999996</cx:pt>
          <cx:pt idx="30">9.3300000000000001</cx:pt>
          <cx:pt idx="31">4.3499999999999996</cx:pt>
          <cx:pt idx="32">8.7100000000000009</cx:pt>
          <cx:pt idx="33">12.34</cx:pt>
          <cx:pt idx="34">90.450000000000003</cx:pt>
          <cx:pt idx="35">31.34</cx:pt>
          <cx:pt idx="36">9.7899999999999991</cx:pt>
          <cx:pt idx="37">16.149999999999999</cx:pt>
          <cx:pt idx="38">55.469999999999999</cx:pt>
          <cx:pt idx="39">29.960000000000001</cx:pt>
          <cx:pt idx="40">26.510000000000002</cx:pt>
          <cx:pt idx="41">37.469999999999999</cx:pt>
          <cx:pt idx="42">8.3000000000000007</cx:pt>
          <cx:pt idx="43">3.3100000000000001</cx:pt>
          <cx:pt idx="44">10.08</cx:pt>
          <cx:pt idx="45">35.670000000000002</cx:pt>
          <cx:pt idx="46">9.8100000000000005</cx:pt>
          <cx:pt idx="47">24.460000000000001</cx:pt>
          <cx:pt idx="48">41.159999999999997</cx:pt>
          <cx:pt idx="49">6.5599999999999996</cx:pt>
          <cx:pt idx="50">59.789999999999999</cx:pt>
          <cx:pt idx="51">41.5</cx:pt>
          <cx:pt idx="52">21.32</cx:pt>
          <cx:pt idx="53">83.299999999999997</cx:pt>
          <cx:pt idx="54">19.309999999999999</cx:pt>
          <cx:pt idx="55">50.560000000000002</cx:pt>
          <cx:pt idx="56">15.300000000000001</cx:pt>
          <cx:pt idx="57">37.359999999999999</cx:pt>
          <cx:pt idx="58">12.960000000000001</cx:pt>
          <cx:pt idx="59">15.02</cx:pt>
          <cx:pt idx="60">57.689999999999998</cx:pt>
          <cx:pt idx="61">39.57</cx:pt>
          <cx:pt idx="62">11.609999999999999</cx:pt>
          <cx:pt idx="63">28.670000000000002</cx:pt>
          <cx:pt idx="64">22.68</cx:pt>
          <cx:pt idx="65">15.970000000000001</cx:pt>
          <cx:pt idx="66">2.5499999999999998</cx:pt>
          <cx:pt idx="67">3.1400000000000001</cx:pt>
          <cx:pt idx="68">48.530000000000001</cx:pt>
          <cx:pt idx="69">51.32</cx:pt>
          <cx:pt idx="70">6.9100000000000001</cx:pt>
          <cx:pt idx="71">14.27</cx:pt>
          <cx:pt idx="72">59.520000000000003</cx:pt>
          <cx:pt idx="73">57.939999999999998</cx:pt>
          <cx:pt idx="74">40.149999999999999</cx:pt>
          <cx:pt idx="75">12.949999999999999</cx:pt>
          <cx:pt idx="76">16.329999999999998</cx:pt>
          <cx:pt idx="77">12.84</cx:pt>
          <cx:pt idx="78">15.210000000000001</cx:pt>
          <cx:pt idx="79">83.409999999999997</cx:pt>
          <cx:pt idx="80">24.870000000000001</cx:pt>
          <cx:pt idx="81">80.939999999999998</cx:pt>
          <cx:pt idx="82">6.5300000000000002</cx:pt>
          <cx:pt idx="83">11.83</cx:pt>
          <cx:pt idx="84">37.630000000000003</cx:pt>
          <cx:pt idx="85">78.829999999999998</cx:pt>
          <cx:pt idx="86">24.949999999999999</cx:pt>
          <cx:pt idx="87">15.380000000000001</cx:pt>
          <cx:pt idx="88">17.350000000000001</cx:pt>
          <cx:pt idx="89">9.9700000000000006</cx:pt>
          <cx:pt idx="90">8.75</cx:pt>
          <cx:pt idx="91">8.7699999999999996</cx:pt>
          <cx:pt idx="92">76.5</cx:pt>
          <cx:pt idx="93">97.180000000000007</cx:pt>
          <cx:pt idx="94">31.129999999999999</cx:pt>
          <cx:pt idx="95">16.149999999999999</cx:pt>
          <cx:pt idx="96">14.24</cx:pt>
          <cx:pt idx="97">11.74</cx:pt>
          <cx:pt idx="98">70.379999999999995</cx:pt>
          <cx:pt idx="99">40.75</cx:pt>
          <cx:pt idx="100">36.350000000000001</cx:pt>
          <cx:pt idx="101">10.17</cx:pt>
          <cx:pt idx="102">8.2599999999999998</cx:pt>
          <cx:pt idx="103">7.4500000000000002</cx:pt>
          <cx:pt idx="104">8.8100000000000005</cx:pt>
          <cx:pt idx="105">5.2599999999999998</cx:pt>
          <cx:pt idx="106">46.310000000000002</cx:pt>
          <cx:pt idx="107">6.8600000000000003</cx:pt>
          <cx:pt idx="108">28.140000000000001</cx:pt>
          <cx:pt idx="109">12.960000000000001</cx:pt>
          <cx:pt idx="110">7.71</cx:pt>
          <cx:pt idx="111">42.020000000000003</cx:pt>
          <cx:pt idx="112">75.540000000000006</cx:pt>
          <cx:pt idx="113">29.600000000000001</cx:pt>
          <cx:pt idx="114">65.920000000000002</cx:pt>
          <cx:pt idx="115">16.649999999999999</cx:pt>
          <cx:pt idx="116">12.109999999999999</cx:pt>
          <cx:pt idx="117">5.6799999999999997</cx:pt>
          <cx:pt idx="118">60.700000000000003</cx:pt>
          <cx:pt idx="119">77.159999999999997</cx:pt>
          <cx:pt idx="120">15.970000000000001</cx:pt>
          <cx:pt idx="121">9.7400000000000002</cx:pt>
          <cx:pt idx="122">3.5600000000000001</cx:pt>
          <cx:pt idx="123">7.2400000000000002</cx:pt>
          <cx:pt idx="124">7.5999999999999996</cx:pt>
          <cx:pt idx="125">9.2200000000000006</cx:pt>
          <cx:pt idx="126">33.07</cx:pt>
          <cx:pt idx="127">14.27</cx:pt>
          <cx:pt idx="128">13.02</cx:pt>
          <cx:pt idx="129">3.3799999999999999</cx:pt>
          <cx:pt idx="130">6.3200000000000003</cx:pt>
          <cx:pt idx="131">8.4800000000000004</cx:pt>
          <cx:pt idx="132">13.56</cx:pt>
          <cx:pt idx="133">7.7199999999999998</cx:pt>
          <cx:pt idx="134">6.9299999999999997</cx:pt>
          <cx:pt idx="135">35.969999999999999</cx:pt>
          <cx:pt idx="136">16.34</cx:pt>
          <cx:pt idx="137">10.890000000000001</cx:pt>
          <cx:pt idx="138">7.9199999999999999</cx:pt>
          <cx:pt idx="139">29.379999999999999</cx:pt>
          <cx:pt idx="140">59.590000000000003</cx:pt>
          <cx:pt idx="141">18.16</cx:pt>
          <cx:pt idx="142">29.579999999999998</cx:pt>
          <cx:pt idx="143">11.130000000000001</cx:pt>
          <cx:pt idx="144">3.4100000000000001</cx:pt>
          <cx:pt idx="145">40.789999999999999</cx:pt>
          <cx:pt idx="146">4.7300000000000004</cx:pt>
          <cx:pt idx="147">11.84</cx:pt>
          <cx:pt idx="148">13.289999999999999</cx:pt>
          <cx:pt idx="149">25.300000000000001</cx:pt>
          <cx:pt idx="150">11.529999999999999</cx:pt>
          <cx:pt idx="151">25.289999999999999</cx:pt>
          <cx:pt idx="152">39.859999999999999</cx:pt>
          <cx:pt idx="153">18.329999999999998</cx:pt>
          <cx:pt idx="154">4.8600000000000003</cx:pt>
          <cx:pt idx="155">32.5</cx:pt>
          <cx:pt idx="156">76.870000000000005</cx:pt>
          <cx:pt idx="157">96.180000000000007</cx:pt>
          <cx:pt idx="158">38.840000000000003</cx:pt>
          <cx:pt idx="159">51.939999999999998</cx:pt>
          <cx:pt idx="160">54.93</cx:pt>
          <cx:pt idx="161">11.880000000000001</cx:pt>
          <cx:pt idx="162">44.100000000000001</cx:pt>
          <cx:pt idx="163">11.039999999999999</cx:pt>
          <cx:pt idx="164">52.390000000000001</cx:pt>
          <cx:pt idx="165">86.840000000000003</cx:pt>
          <cx:pt idx="166">59.460000000000001</cx:pt>
          <cx:pt idx="167">32.619999999999997</cx:pt>
          <cx:pt idx="168">4.1100000000000003</cx:pt>
          <cx:pt idx="169">3.52</cx:pt>
          <cx:pt idx="170">33.740000000000002</cx:pt>
          <cx:pt idx="171">7.21</cx:pt>
          <cx:pt idx="172">2.9700000000000002</cx:pt>
          <cx:pt idx="173">66.109999999999999</cx:pt>
          <cx:pt idx="174">16.77</cx:pt>
          <cx:pt idx="175">6.1799999999999997</cx:pt>
          <cx:pt idx="176">6.4199999999999999</cx:pt>
          <cx:pt idx="177">7.8399999999999999</cx:pt>
          <cx:pt idx="178">25.710000000000001</cx:pt>
          <cx:pt idx="179">40.43</cx:pt>
          <cx:pt idx="180">1.49</cx:pt>
          <cx:pt idx="181">19.68</cx:pt>
          <cx:pt idx="182">59.829999999999998</cx:pt>
          <cx:pt idx="183">10.390000000000001</cx:pt>
          <cx:pt idx="184">2.5499999999999998</cx:pt>
          <cx:pt idx="185">17.140000000000001</cx:pt>
          <cx:pt idx="186">20.780000000000001</cx:pt>
          <cx:pt idx="187">3.6699999999999999</cx:pt>
          <cx:pt idx="188">42.960000000000001</cx:pt>
          <cx:pt idx="189">33.090000000000003</cx:pt>
          <cx:pt idx="190">93.790000000000006</cx:pt>
          <cx:pt idx="191">35.759999999999998</cx:pt>
          <cx:pt idx="192">19.440000000000001</cx:pt>
          <cx:pt idx="193">38.780000000000001</cx:pt>
          <cx:pt idx="194">48.590000000000003</cx:pt>
          <cx:pt idx="195">10.300000000000001</cx:pt>
          <cx:pt idx="196">27.73</cx:pt>
          <cx:pt idx="197">49.270000000000003</cx:pt>
          <cx:pt idx="198">17.370000000000001</cx:pt>
          <cx:pt idx="199">13.98</cx:pt>
          <cx:pt idx="200">81.030000000000001</cx:pt>
          <cx:pt idx="201">12.720000000000001</cx:pt>
          <cx:pt idx="202">18.829999999999998</cx:pt>
          <cx:pt idx="203">75.340000000000003</cx:pt>
          <cx:pt idx="204">31.07</cx:pt>
          <cx:pt idx="205">73.400000000000006</cx:pt>
          <cx:pt idx="206">41.07</cx:pt>
          <cx:pt idx="207">35.009999999999998</cx:pt>
          <cx:pt idx="208">87.599999999999994</cx:pt>
          <cx:pt idx="209">13.789999999999999</cx:pt>
          <cx:pt idx="210">25.870000000000001</cx:pt>
          <cx:pt idx="211">33.170000000000002</cx:pt>
          <cx:pt idx="212">33.939999999999998</cx:pt>
          <cx:pt idx="213">93.25</cx:pt>
          <cx:pt idx="214">20.739999999999998</cx:pt>
          <cx:pt idx="215">2.6699999999999999</cx:pt>
          <cx:pt idx="216">5.0899999999999999</cx:pt>
          <cx:pt idx="217">98.950000000000003</cx:pt>
          <cx:pt idx="218">8.4399999999999995</cx:pt>
          <cx:pt idx="219">14.289999999999999</cx:pt>
          <cx:pt idx="220">12.199999999999999</cx:pt>
          <cx:pt idx="221">12.859999999999999</cx:pt>
          <cx:pt idx="222">7.2699999999999996</cx:pt>
          <cx:pt idx="223">14.199999999999999</cx:pt>
          <cx:pt idx="224">13.789999999999999</cx:pt>
          <cx:pt idx="225">5.7400000000000002</cx:pt>
          <cx:pt idx="226">22.84</cx:pt>
          <cx:pt idx="227">29.379999999999999</cx:pt>
          <cx:pt idx="228">33.039999999999999</cx:pt>
          <cx:pt idx="229">49.710000000000001</cx:pt>
          <cx:pt idx="230">8.0399999999999991</cx:pt>
          <cx:pt idx="231">36.609999999999999</cx:pt>
          <cx:pt idx="232">22.5</cx:pt>
          <cx:pt idx="233">87.709999999999994</cx:pt>
          <cx:pt idx="234">47.520000000000003</cx:pt>
          <cx:pt idx="235">2.1699999999999999</cx:pt>
          <cx:pt idx="236">10.69</cx:pt>
          <cx:pt idx="237">59.649999999999999</cx:pt>
          <cx:pt idx="238">19.93</cx:pt>
          <cx:pt idx="239">59.979999999999997</cx:pt>
          <cx:pt idx="240">25.16</cx:pt>
          <cx:pt idx="241">26.52</cx:pt>
          <cx:pt idx="242">18.789999999999999</cx:pt>
          <cx:pt idx="243">3.5600000000000001</cx:pt>
          <cx:pt idx="244">33.049999999999997</cx:pt>
          <cx:pt idx="245">58.890000000000001</cx:pt>
          <cx:pt idx="246">14.17</cx:pt>
          <cx:pt idx="247">10.359999999999999</cx:pt>
          <cx:pt idx="248">8.3699999999999992</cx:pt>
          <cx:pt idx="249">18.949999999999999</cx:pt>
          <cx:pt idx="250">25.170000000000002</cx:pt>
          <cx:pt idx="251">81.579999999999998</cx:pt>
          <cx:pt idx="252">28.43</cx:pt>
          <cx:pt idx="253">16.559999999999999</cx:pt>
          <cx:pt idx="254">19.629999999999999</cx:pt>
          <cx:pt idx="255">61.259999999999998</cx:pt>
          <cx:pt idx="256">18.98</cx:pt>
          <cx:pt idx="257">15.44</cx:pt>
          <cx:pt idx="258">40.079999999999998</cx:pt>
          <cx:pt idx="259">22.75</cx:pt>
          <cx:pt idx="260">11.960000000000001</cx:pt>
          <cx:pt idx="261">3.6600000000000001</cx:pt>
          <cx:pt idx="262">5.5300000000000002</cx:pt>
          <cx:pt idx="263">91.459999999999994</cx:pt>
          <cx:pt idx="264">5.3700000000000001</cx:pt>
          <cx:pt idx="265">16.91</cx:pt>
          <cx:pt idx="266">14.44</cx:pt>
          <cx:pt idx="267">31.329999999999998</cx:pt>
          <cx:pt idx="268">45.18</cx:pt>
          <cx:pt idx="269">5.8899999999999997</cx:pt>
          <cx:pt idx="270">94.359999999999999</cx:pt>
          <cx:pt idx="271">11.359999999999999</cx:pt>
          <cx:pt idx="272">21.73</cx:pt>
          <cx:pt idx="273">4.3600000000000003</cx:pt>
          <cx:pt idx="274">18.649999999999999</cx:pt>
          <cx:pt idx="275">13.02</cx:pt>
          <cx:pt idx="276">10.300000000000001</cx:pt>
          <cx:pt idx="277">78.140000000000001</cx:pt>
          <cx:pt idx="278">78.349999999999994</cx:pt>
          <cx:pt idx="279">63.850000000000001</cx:pt>
          <cx:pt idx="280">40.439999999999998</cx:pt>
          <cx:pt idx="281">52.909999999999997</cx:pt>
          <cx:pt idx="282">7.0899999999999999</cx:pt>
          <cx:pt idx="283">7.0199999999999996</cx:pt>
          <cx:pt idx="284">42.229999999999997</cx:pt>
          <cx:pt idx="285">74.230000000000004</cx:pt>
          <cx:pt idx="286">43.850000000000001</cx:pt>
          <cx:pt idx="287">20.960000000000001</cx:pt>
          <cx:pt idx="288">25.969999999999999</cx:pt>
          <cx:pt idx="289">35.32</cx:pt>
          <cx:pt idx="290">8.8499999999999996</cx:pt>
          <cx:pt idx="291">2.6800000000000002</cx:pt>
          <cx:pt idx="292">12.65</cx:pt>
          <cx:pt idx="293">10.220000000000001</cx:pt>
          <cx:pt idx="294">10.5</cx:pt>
          <cx:pt idx="295">13.470000000000001</cx:pt>
          <cx:pt idx="296">13.57</cx:pt>
          <cx:pt idx="297">4.79</cx:pt>
          <cx:pt idx="298">39.600000000000001</cx:pt>
          <cx:pt idx="299">20.690000000000001</cx:pt>
          <cx:pt idx="300">17.780000000000001</cx:pt>
          <cx:pt idx="301">29.859999999999999</cx:pt>
          <cx:pt idx="302">8.8300000000000001</cx:pt>
          <cx:pt idx="303">28.309999999999999</cx:pt>
          <cx:pt idx="304">5.8600000000000003</cx:pt>
          <cx:pt idx="305">27.530000000000001</cx:pt>
          <cx:pt idx="306">24.920000000000002</cx:pt>
          <cx:pt idx="307">16.02</cx:pt>
          <cx:pt idx="308">6.6600000000000001</cx:pt>
          <cx:pt idx="309">16.530000000000001</cx:pt>
          <cx:pt idx="310">58.329999999999998</cx:pt>
          <cx:pt idx="311">35.979999999999997</cx:pt>
          <cx:pt idx="312">30.739999999999998</cx:pt>
          <cx:pt idx="313">7.1699999999999999</cx:pt>
          <cx:pt idx="314">11.029999999999999</cx:pt>
          <cx:pt idx="315">15.81</cx:pt>
          <cx:pt idx="316">10.529999999999999</cx:pt>
          <cx:pt idx="317">94.849999999999994</cx:pt>
          <cx:pt idx="318">23.510000000000002</cx:pt>
          <cx:pt idx="319">16.59</cx:pt>
          <cx:pt idx="320">16.829999999999998</cx:pt>
          <cx:pt idx="321">6.8200000000000003</cx:pt>
          <cx:pt idx="322">83.459999999999994</cx:pt>
          <cx:pt idx="323">31.960000000000001</cx:pt>
          <cx:pt idx="324">27.59</cx:pt>
          <cx:pt idx="325">8.5700000000000003</cx:pt>
          <cx:pt idx="326">17.59</cx:pt>
          <cx:pt idx="327">44.799999999999997</cx:pt>
          <cx:pt idx="328">17.66</cx:pt>
          <cx:pt idx="329">21.489999999999998</cx:pt>
          <cx:pt idx="330">14.48</cx:pt>
          <cx:pt idx="331">10.960000000000001</cx:pt>
          <cx:pt idx="332">33.82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1" i="0" u="none" strike="noStrike" baseline="0" dirty="0">
                <a:solidFill>
                  <a:srgbClr val="000000">
                    <a:lumMod val="65000"/>
                    <a:lumOff val="35000"/>
                  </a:srgbClr>
                </a:solidFill>
                <a:latin typeface="Arial"/>
              </a:rPr>
              <a:t>There is right skewness in </a:t>
            </a:r>
            <a:r>
              <a:rPr lang="en-GB" sz="1400" b="1" i="0" u="none" strike="noStrike" dirty="0">
                <a:solidFill>
                  <a:srgbClr val="000000"/>
                </a:solidFill>
                <a:effectLst/>
                <a:latin typeface="+mn-lt"/>
              </a:rPr>
              <a:t>% Minority in Local Area</a:t>
            </a:r>
            <a:r>
              <a:rPr lang="en-GB" sz="1400" b="1" dirty="0">
                <a:latin typeface="+mj-lt"/>
              </a:rPr>
              <a:t> </a:t>
            </a:r>
            <a:r>
              <a:rPr lang="en-GB" b="1" dirty="0"/>
              <a:t>which means the mean &gt; median and the data is not normally distributed </a:t>
            </a:r>
            <a:r>
              <a:rPr lang="en-US" sz="1400" b="1" i="0" u="none" strike="noStrike" baseline="0" dirty="0">
                <a:solidFill>
                  <a:srgbClr val="000000">
                    <a:lumMod val="65000"/>
                    <a:lumOff val="35000"/>
                  </a:srgbClr>
                </a:solidFill>
                <a:latin typeface="Arial"/>
              </a:rPr>
              <a:t> </a:t>
            </a:r>
          </a:p>
        </cx:rich>
      </cx:tx>
    </cx:title>
    <cx:plotArea>
      <cx:plotAreaRegion>
        <cx:series layoutId="clusteredColumn" uniqueId="{64D75C00-D7F7-4439-9D8B-46486E2E7337}">
          <cx:tx>
            <cx:txData>
              <cx:f>'[Home Loan Data for Analysis.xlsx]Sheet1'!$C$3:$C$6</cx:f>
              <cx:v/>
            </cx:txData>
          </cx:tx>
          <cx:spPr>
            <a:solidFill>
              <a:srgbClr val="595959"/>
            </a:solidFill>
          </cx:spPr>
          <cx:dataId val="0"/>
          <cx:layoutPr>
            <cx:binning intervalClosed="r">
              <cx:binSize val="10"/>
            </cx:binning>
          </cx:layoutPr>
        </cx:series>
      </cx:plotAreaRegion>
      <cx:axis id="0">
        <cx:catScaling gapWidth="0.330000013"/>
        <cx:title>
          <cx:tx>
            <cx:txData>
              <cx:v>Field3</cx:v>
            </cx:txData>
          </cx:tx>
        </cx:title>
        <cx:tickLabels/>
      </cx:axis>
      <cx:axis id="1">
        <cx:valScaling/>
        <cx:title>
          <cx:tx>
            <cx:txData>
              <cx:v>Frequency</cx:v>
            </cx:txData>
          </cx:tx>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'[Home Loan Data for Analysis.xlsx]Sheet1'!$K$7:$K$507</cx:f>
        <cx:lvl ptCount="333" formatCode="General">
          <cx:pt idx="0">0</cx:pt>
          <cx:pt idx="1">195000</cx:pt>
          <cx:pt idx="2">105000</cx:pt>
          <cx:pt idx="3">345000</cx:pt>
          <cx:pt idx="4">645000</cx:pt>
          <cx:pt idx="5">155000</cx:pt>
          <cx:pt idx="6">185000</cx:pt>
          <cx:pt idx="7">355000</cx:pt>
          <cx:pt idx="8">305000</cx:pt>
          <cx:pt idx="9">385000</cx:pt>
          <cx:pt idx="10">415000</cx:pt>
          <cx:pt idx="11">175000</cx:pt>
          <cx:pt idx="12">415000</cx:pt>
          <cx:pt idx="13">145000</cx:pt>
          <cx:pt idx="14">505000</cx:pt>
          <cx:pt idx="15">155000</cx:pt>
          <cx:pt idx="16">235000</cx:pt>
          <cx:pt idx="17">495000</cx:pt>
          <cx:pt idx="18">35000</cx:pt>
          <cx:pt idx="19">215000</cx:pt>
          <cx:pt idx="20">515000</cx:pt>
          <cx:pt idx="21">245000</cx:pt>
          <cx:pt idx="22">455000</cx:pt>
          <cx:pt idx="23">155000</cx:pt>
          <cx:pt idx="24">345000</cx:pt>
          <cx:pt idx="25">245000</cx:pt>
          <cx:pt idx="26">475000</cx:pt>
          <cx:pt idx="27">195000</cx:pt>
          <cx:pt idx="28">195000</cx:pt>
          <cx:pt idx="29">225000</cx:pt>
          <cx:pt idx="30">315000</cx:pt>
          <cx:pt idx="31">175000</cx:pt>
          <cx:pt idx="32">105000</cx:pt>
          <cx:pt idx="33">285000</cx:pt>
          <cx:pt idx="34">285000</cx:pt>
          <cx:pt idx="35">185000</cx:pt>
          <cx:pt idx="36">125000</cx:pt>
          <cx:pt idx="37">175000</cx:pt>
          <cx:pt idx="38">245000</cx:pt>
          <cx:pt idx="39">585000</cx:pt>
          <cx:pt idx="40">385000</cx:pt>
          <cx:pt idx="41">295000</cx:pt>
          <cx:pt idx="42">245000</cx:pt>
          <cx:pt idx="43">475000</cx:pt>
          <cx:pt idx="44">245000</cx:pt>
          <cx:pt idx="45">535000</cx:pt>
          <cx:pt idx="46">195000</cx:pt>
          <cx:pt idx="47">495000</cx:pt>
          <cx:pt idx="48">415000</cx:pt>
          <cx:pt idx="49">285000</cx:pt>
          <cx:pt idx="50">545000</cx:pt>
          <cx:pt idx="51">265000</cx:pt>
          <cx:pt idx="52">485000</cx:pt>
          <cx:pt idx="53">185000</cx:pt>
          <cx:pt idx="54">195000</cx:pt>
          <cx:pt idx="55">215000</cx:pt>
          <cx:pt idx="56">245000</cx:pt>
          <cx:pt idx="57">505000</cx:pt>
          <cx:pt idx="58">245000</cx:pt>
          <cx:pt idx="59">185000</cx:pt>
          <cx:pt idx="60">325000</cx:pt>
          <cx:pt idx="61">405000</cx:pt>
          <cx:pt idx="62">305000</cx:pt>
          <cx:pt idx="63">285000</cx:pt>
          <cx:pt idx="64">95000</cx:pt>
          <cx:pt idx="65">375000</cx:pt>
          <cx:pt idx="66">185000</cx:pt>
          <cx:pt idx="67">95000</cx:pt>
          <cx:pt idx="68">105000</cx:pt>
          <cx:pt idx="69">445000</cx:pt>
          <cx:pt idx="70">365000</cx:pt>
          <cx:pt idx="71">365000</cx:pt>
          <cx:pt idx="72">295000</cx:pt>
          <cx:pt idx="73">195000</cx:pt>
          <cx:pt idx="74">495000</cx:pt>
          <cx:pt idx="75">505000</cx:pt>
          <cx:pt idx="76">465000</cx:pt>
          <cx:pt idx="77">145000</cx:pt>
          <cx:pt idx="78">215000</cx:pt>
          <cx:pt idx="79">445000</cx:pt>
          <cx:pt idx="80">285000</cx:pt>
          <cx:pt idx="81">225000</cx:pt>
          <cx:pt idx="82">235000</cx:pt>
          <cx:pt idx="83">335000</cx:pt>
          <cx:pt idx="84">325000</cx:pt>
          <cx:pt idx="85">355000</cx:pt>
          <cx:pt idx="86">715000</cx:pt>
          <cx:pt idx="87">395000</cx:pt>
          <cx:pt idx="88">125000</cx:pt>
          <cx:pt idx="89">385000</cx:pt>
          <cx:pt idx="90">125000</cx:pt>
          <cx:pt idx="91">85000</cx:pt>
          <cx:pt idx="92">275000</cx:pt>
          <cx:pt idx="93">485000</cx:pt>
          <cx:pt idx="94">555000</cx:pt>
          <cx:pt idx="95">335000</cx:pt>
          <cx:pt idx="96">285000</cx:pt>
          <cx:pt idx="97">75000</cx:pt>
          <cx:pt idx="98">155000</cx:pt>
          <cx:pt idx="99">375000</cx:pt>
          <cx:pt idx="100">385000</cx:pt>
          <cx:pt idx="101">495000</cx:pt>
          <cx:pt idx="102">155000</cx:pt>
          <cx:pt idx="103">145000</cx:pt>
          <cx:pt idx="104">525000</cx:pt>
          <cx:pt idx="105">125000</cx:pt>
          <cx:pt idx="106">165000</cx:pt>
          <cx:pt idx="107">385000</cx:pt>
          <cx:pt idx="108">305000</cx:pt>
          <cx:pt idx="109">435000</cx:pt>
          <cx:pt idx="110">165000</cx:pt>
          <cx:pt idx="111">205000</cx:pt>
          <cx:pt idx="112">305000</cx:pt>
          <cx:pt idx="113">575000</cx:pt>
          <cx:pt idx="114">225000</cx:pt>
          <cx:pt idx="115">275000</cx:pt>
          <cx:pt idx="116">375000</cx:pt>
          <cx:pt idx="117">135000</cx:pt>
          <cx:pt idx="118">145000</cx:pt>
          <cx:pt idx="119">165000</cx:pt>
          <cx:pt idx="120">445000</cx:pt>
          <cx:pt idx="121">335000</cx:pt>
          <cx:pt idx="122">515000</cx:pt>
          <cx:pt idx="123">355000</cx:pt>
          <cx:pt idx="124">265000</cx:pt>
          <cx:pt idx="125">345000</cx:pt>
          <cx:pt idx="126">265000</cx:pt>
          <cx:pt idx="127">155000</cx:pt>
          <cx:pt idx="128">185000</cx:pt>
          <cx:pt idx="129">245000</cx:pt>
          <cx:pt idx="130">285000</cx:pt>
          <cx:pt idx="131">145000</cx:pt>
          <cx:pt idx="132">295000</cx:pt>
          <cx:pt idx="133">125000</cx:pt>
          <cx:pt idx="134">435000</cx:pt>
          <cx:pt idx="135">255000</cx:pt>
          <cx:pt idx="136">285000</cx:pt>
          <cx:pt idx="137">115000</cx:pt>
          <cx:pt idx="138">275000</cx:pt>
          <cx:pt idx="139">345000</cx:pt>
          <cx:pt idx="140">365000</cx:pt>
          <cx:pt idx="141">345000</cx:pt>
          <cx:pt idx="142">145000</cx:pt>
          <cx:pt idx="143">145000</cx:pt>
          <cx:pt idx="144">185000</cx:pt>
          <cx:pt idx="145">135000</cx:pt>
          <cx:pt idx="146">75000</cx:pt>
          <cx:pt idx="147">335000</cx:pt>
          <cx:pt idx="148">365000</cx:pt>
          <cx:pt idx="149">195000</cx:pt>
          <cx:pt idx="150">315000</cx:pt>
          <cx:pt idx="151">255000</cx:pt>
          <cx:pt idx="152">285000</cx:pt>
          <cx:pt idx="153">325000</cx:pt>
          <cx:pt idx="154">375000</cx:pt>
          <cx:pt idx="155">215000</cx:pt>
          <cx:pt idx="156">625000</cx:pt>
          <cx:pt idx="157">375000</cx:pt>
          <cx:pt idx="158">445000</cx:pt>
          <cx:pt idx="159">435000</cx:pt>
          <cx:pt idx="160">205000</cx:pt>
          <cx:pt idx="161">445000</cx:pt>
          <cx:pt idx="162">395000</cx:pt>
          <cx:pt idx="163">555000</cx:pt>
          <cx:pt idx="164">505000</cx:pt>
          <cx:pt idx="165">515000</cx:pt>
          <cx:pt idx="166">395000</cx:pt>
          <cx:pt idx="167">715000</cx:pt>
          <cx:pt idx="168">195000</cx:pt>
          <cx:pt idx="169">215000</cx:pt>
          <cx:pt idx="170">275000</cx:pt>
          <cx:pt idx="171">405000</cx:pt>
          <cx:pt idx="172">315000</cx:pt>
          <cx:pt idx="173">315000</cx:pt>
          <cx:pt idx="174">605000</cx:pt>
          <cx:pt idx="175">215000</cx:pt>
          <cx:pt idx="176">245000</cx:pt>
          <cx:pt idx="177">175000</cx:pt>
          <cx:pt idx="178">195000</cx:pt>
          <cx:pt idx="179">165000</cx:pt>
          <cx:pt idx="180">255000</cx:pt>
          <cx:pt idx="181">425000</cx:pt>
          <cx:pt idx="182">225000</cx:pt>
          <cx:pt idx="183">485000</cx:pt>
          <cx:pt idx="184">45000</cx:pt>
          <cx:pt idx="185">515000</cx:pt>
          <cx:pt idx="186">205000</cx:pt>
          <cx:pt idx="187">335000</cx:pt>
          <cx:pt idx="188">75000</cx:pt>
          <cx:pt idx="189">255000</cx:pt>
          <cx:pt idx="190">245000</cx:pt>
          <cx:pt idx="191">245000</cx:pt>
          <cx:pt idx="192">375000</cx:pt>
          <cx:pt idx="193">415000</cx:pt>
          <cx:pt idx="194">425000</cx:pt>
          <cx:pt idx="195">495000</cx:pt>
          <cx:pt idx="196">235000</cx:pt>
          <cx:pt idx="197">235000</cx:pt>
          <cx:pt idx="198">155000</cx:pt>
          <cx:pt idx="199">185000</cx:pt>
          <cx:pt idx="200">205000</cx:pt>
          <cx:pt idx="201">145000</cx:pt>
          <cx:pt idx="202">295000</cx:pt>
          <cx:pt idx="203">385000</cx:pt>
          <cx:pt idx="204">245000</cx:pt>
          <cx:pt idx="205">135000</cx:pt>
          <cx:pt idx="206">475000</cx:pt>
          <cx:pt idx="207">435000</cx:pt>
          <cx:pt idx="208">325000</cx:pt>
          <cx:pt idx="209">275000</cx:pt>
          <cx:pt idx="210">275000</cx:pt>
          <cx:pt idx="211">155000</cx:pt>
          <cx:pt idx="212">265000</cx:pt>
          <cx:pt idx="213">255000</cx:pt>
          <cx:pt idx="214">205000</cx:pt>
          <cx:pt idx="215">35000</cx:pt>
          <cx:pt idx="216">135000</cx:pt>
          <cx:pt idx="217">765000</cx:pt>
          <cx:pt idx="218">105000</cx:pt>
          <cx:pt idx="219">165000</cx:pt>
          <cx:pt idx="220">205000</cx:pt>
          <cx:pt idx="221">115000</cx:pt>
          <cx:pt idx="222">105000</cx:pt>
          <cx:pt idx="223">285000</cx:pt>
          <cx:pt idx="224">85000</cx:pt>
          <cx:pt idx="225">165000</cx:pt>
          <cx:pt idx="226">275000</cx:pt>
          <cx:pt idx="227">245000</cx:pt>
          <cx:pt idx="228">275000</cx:pt>
          <cx:pt idx="229">255000</cx:pt>
          <cx:pt idx="230">515000</cx:pt>
          <cx:pt idx="231">495000</cx:pt>
          <cx:pt idx="232">315000</cx:pt>
          <cx:pt idx="233">505000</cx:pt>
          <cx:pt idx="234">135000</cx:pt>
          <cx:pt idx="235">95000</cx:pt>
          <cx:pt idx="236">335000</cx:pt>
          <cx:pt idx="237">195000</cx:pt>
          <cx:pt idx="238">185000</cx:pt>
          <cx:pt idx="239">305000</cx:pt>
          <cx:pt idx="240">445000</cx:pt>
          <cx:pt idx="241">195000</cx:pt>
          <cx:pt idx="242">475000</cx:pt>
          <cx:pt idx="243">155000</cx:pt>
          <cx:pt idx="244">175000</cx:pt>
          <cx:pt idx="245">515000</cx:pt>
          <cx:pt idx="246">485000</cx:pt>
          <cx:pt idx="247">375000</cx:pt>
          <cx:pt idx="248">135000</cx:pt>
          <cx:pt idx="249">175000</cx:pt>
          <cx:pt idx="250">395000</cx:pt>
          <cx:pt idx="251">125000</cx:pt>
          <cx:pt idx="252">515000</cx:pt>
          <cx:pt idx="253">325000</cx:pt>
          <cx:pt idx="254">505000</cx:pt>
          <cx:pt idx="255">165000</cx:pt>
          <cx:pt idx="256">415000</cx:pt>
          <cx:pt idx="257">115000</cx:pt>
          <cx:pt idx="258">455000</cx:pt>
          <cx:pt idx="259">265000</cx:pt>
          <cx:pt idx="260">515000</cx:pt>
          <cx:pt idx="261">165000</cx:pt>
          <cx:pt idx="262">255000</cx:pt>
          <cx:pt idx="263">125000</cx:pt>
          <cx:pt idx="264">245000</cx:pt>
          <cx:pt idx="265">245000</cx:pt>
          <cx:pt idx="266">565000</cx:pt>
          <cx:pt idx="267">115000</cx:pt>
          <cx:pt idx="268">185000</cx:pt>
          <cx:pt idx="269">285000</cx:pt>
          <cx:pt idx="270">225000</cx:pt>
          <cx:pt idx="271">165000</cx:pt>
          <cx:pt idx="272">265000</cx:pt>
          <cx:pt idx="273">405000</cx:pt>
          <cx:pt idx="274">185000</cx:pt>
          <cx:pt idx="275">265000</cx:pt>
          <cx:pt idx="276">255000</cx:pt>
          <cx:pt idx="277">155000</cx:pt>
          <cx:pt idx="278">435000</cx:pt>
          <cx:pt idx="279">655000</cx:pt>
          <cx:pt idx="280">275000</cx:pt>
          <cx:pt idx="281">195000</cx:pt>
          <cx:pt idx="282">105000</cx:pt>
          <cx:pt idx="283">405000</cx:pt>
          <cx:pt idx="284">335000</cx:pt>
          <cx:pt idx="285">305000</cx:pt>
          <cx:pt idx="286">265000</cx:pt>
          <cx:pt idx="287">65000</cx:pt>
          <cx:pt idx="288">255000</cx:pt>
          <cx:pt idx="289">245000</cx:pt>
          <cx:pt idx="290">245000</cx:pt>
          <cx:pt idx="291">225000</cx:pt>
          <cx:pt idx="292">505000</cx:pt>
          <cx:pt idx="293">75000</cx:pt>
          <cx:pt idx="294">105000</cx:pt>
          <cx:pt idx="295">305000</cx:pt>
          <cx:pt idx="296">235000</cx:pt>
          <cx:pt idx="297">85000</cx:pt>
          <cx:pt idx="298">115000</cx:pt>
          <cx:pt idx="299">145000</cx:pt>
          <cx:pt idx="300">215000</cx:pt>
          <cx:pt idx="301">475000</cx:pt>
          <cx:pt idx="302">515000</cx:pt>
          <cx:pt idx="303">725000</cx:pt>
          <cx:pt idx="304">95000</cx:pt>
          <cx:pt idx="305">155000</cx:pt>
          <cx:pt idx="306">165000</cx:pt>
          <cx:pt idx="307">65000</cx:pt>
          <cx:pt idx="308">495000</cx:pt>
          <cx:pt idx="309">165000</cx:pt>
          <cx:pt idx="310">275000</cx:pt>
          <cx:pt idx="311">185000</cx:pt>
          <cx:pt idx="312">155000</cx:pt>
          <cx:pt idx="313">175000</cx:pt>
          <cx:pt idx="314">365000</cx:pt>
          <cx:pt idx="315">315000</cx:pt>
          <cx:pt idx="316">555000</cx:pt>
          <cx:pt idx="317">665000</cx:pt>
          <cx:pt idx="318">425000</cx:pt>
          <cx:pt idx="319">125000</cx:pt>
          <cx:pt idx="320">215000</cx:pt>
          <cx:pt idx="321">325000</cx:pt>
          <cx:pt idx="322">265000</cx:pt>
          <cx:pt idx="323">285000</cx:pt>
          <cx:pt idx="324">165000</cx:pt>
          <cx:pt idx="325">365000</cx:pt>
          <cx:pt idx="326">605000</cx:pt>
          <cx:pt idx="327">145000</cx:pt>
          <cx:pt idx="328">205000</cx:pt>
          <cx:pt idx="329">375000</cx:pt>
          <cx:pt idx="330">315000</cx:pt>
          <cx:pt idx="331">145000</cx:pt>
          <cx:pt idx="332">385000</cx:pt>
        </cx:lvl>
      </cx:numDim>
    </cx:data>
  </cx:chartData>
  <cx:chart>
    <cx:title pos="t" align="ctr" overlay="0">
      <cx:tx>
        <cx:txData>
          <cx:v>The amount borrowed is normally distributed and as such mean is within 3std'</cx:v>
        </cx:txData>
      </cx:tx>
      <cx:txPr>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rPr>
            <a:t>The amount borrowed is normally distributed and as such mean is within 3std'</a:t>
          </a:r>
        </a:p>
      </cx:txPr>
    </cx:title>
    <cx:plotArea>
      <cx:plotAreaRegion>
        <cx:series layoutId="clusteredColumn" uniqueId="{CBED125D-9E4A-4F88-9276-932A6C31A9C9}">
          <cx:tx>
            <cx:txData>
              <cx:f>'[Home Loan Data for Analysis.xlsx]Sheet1'!$K$3:$K$6</cx:f>
              <cx:v/>
            </cx:txData>
          </cx:tx>
          <cx:spPr>
            <a:solidFill>
              <a:srgbClr val="595959"/>
            </a:solidFill>
          </cx:spPr>
          <cx:dataId val="0"/>
          <cx:layoutPr>
            <cx:binning intervalClosed="r">
              <cx:binSize val="60000"/>
            </cx:binning>
          </cx:layoutPr>
        </cx:series>
      </cx:plotAreaRegion>
      <cx:axis id="0">
        <cx:catScaling gapWidth="0.330000013"/>
        <cx:title>
          <cx:tx>
            <cx:txData>
              <cx:v>Field11</cx:v>
            </cx:txData>
          </cx:tx>
        </cx:title>
        <cx:tickLabels/>
      </cx:axis>
      <cx:axis id="1">
        <cx:valScaling/>
        <cx:title>
          <cx:tx>
            <cx:txData>
              <cx:v>Frequency</cx:v>
            </cx:txData>
          </cx:tx>
        </cx:title>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'[Home Loan Data for Analysis.xlsx]Sheet1'!$L$7:$L$507</cx:f>
        <cx:lvl ptCount="333" formatCode="General">
          <cx:pt idx="0">0</cx:pt>
          <cx:pt idx="1">50.649999999999999</cx:pt>
          <cx:pt idx="2">28.550000000000001</cx:pt>
          <cx:pt idx="3">51.509999999999998</cx:pt>
          <cx:pt idx="4">71.439999999999998</cx:pt>
          <cx:pt idx="5">60</cx:pt>
          <cx:pt idx="6">40.640000000000001</cx:pt>
          <cx:pt idx="7">65.599999999999994</cx:pt>
          <cx:pt idx="8">79.439999999999998</cx:pt>
          <cx:pt idx="9">50.329999999999998</cx:pt>
          <cx:pt idx="10">75</cx:pt>
          <cx:pt idx="11">65.109999999999999</cx:pt>
          <cx:pt idx="12">66.870000000000005</cx:pt>
          <cx:pt idx="13">58.390000000000001</cx:pt>
          <cx:pt idx="14">68</cx:pt>
          <cx:pt idx="15">74.950000000000003</cx:pt>
          <cx:pt idx="16">78.829999999999998</cx:pt>
          <cx:pt idx="17">74.790000000000006</cx:pt>
          <cx:pt idx="18">19.350000000000001</cx:pt>
          <cx:pt idx="19">70</cx:pt>
          <cx:pt idx="20">71.780000000000001</cx:pt>
          <cx:pt idx="21">60</cx:pt>
          <cx:pt idx="22">78.780000000000001</cx:pt>
          <cx:pt idx="23">78.230000000000004</cx:pt>
          <cx:pt idx="24">77.629999999999995</cx:pt>
          <cx:pt idx="25">60.600000000000001</cx:pt>
          <cx:pt idx="26">69.700000000000003</cx:pt>
          <cx:pt idx="27">58.700000000000003</cx:pt>
          <cx:pt idx="28">51.729999999999997</cx:pt>
          <cx:pt idx="29">74.829999999999998</cx:pt>
          <cx:pt idx="30">66.269999999999996</cx:pt>
          <cx:pt idx="31">57.829999999999998</cx:pt>
          <cx:pt idx="32">71.719999999999999</cx:pt>
          <cx:pt idx="33">56.549999999999997</cx:pt>
          <cx:pt idx="34">54.659999999999997</cx:pt>
          <cx:pt idx="35">49.329999999999998</cx:pt>
          <cx:pt idx="36">70</cx:pt>
          <cx:pt idx="37">74.560000000000002</cx:pt>
          <cx:pt idx="38">73.579999999999998</cx:pt>
          <cx:pt idx="39">60.200000000000003</cx:pt>
          <cx:pt idx="40">65.329999999999998</cx:pt>
          <cx:pt idx="41">74.989999999999995</cx:pt>
          <cx:pt idx="42">71.640000000000001</cx:pt>
          <cx:pt idx="43">74.920000000000002</cx:pt>
          <cx:pt idx="44">62.329999999999998</cx:pt>
          <cx:pt idx="45">64.810000000000002</cx:pt>
          <cx:pt idx="46">75</cx:pt>
          <cx:pt idx="47">57.659999999999997</cx:pt>
          <cx:pt idx="48">59.57</cx:pt>
          <cx:pt idx="49">72.299999999999997</cx:pt>
          <cx:pt idx="50">65.620000000000005</cx:pt>
          <cx:pt idx="51">70</cx:pt>
          <cx:pt idx="52">56.100000000000001</cx:pt>
          <cx:pt idx="53">51.82</cx:pt>
          <cx:pt idx="54">41.659999999999997</cx:pt>
          <cx:pt idx="55">78.650000000000006</cx:pt>
          <cx:pt idx="56">77.560000000000002</cx:pt>
          <cx:pt idx="57">51.039999999999999</cx:pt>
          <cx:pt idx="58">73.420000000000002</cx:pt>
          <cx:pt idx="59">64.650000000000006</cx:pt>
          <cx:pt idx="60">69.459999999999994</cx:pt>
          <cx:pt idx="61">53.600000000000001</cx:pt>
          <cx:pt idx="62">71.859999999999999</cx:pt>
          <cx:pt idx="63">67.379999999999995</cx:pt>
          <cx:pt idx="64">27.420000000000002</cx:pt>
          <cx:pt idx="65">74.319999999999993</cx:pt>
          <cx:pt idx="66">63.130000000000003</cx:pt>
          <cx:pt idx="67">60</cx:pt>
          <cx:pt idx="68">35</cx:pt>
          <cx:pt idx="69">44.719999999999999</cx:pt>
          <cx:pt idx="70">73.400000000000006</cx:pt>
          <cx:pt idx="71">73.599999999999994</cx:pt>
          <cx:pt idx="72">70.939999999999998</cx:pt>
          <cx:pt idx="73">63.329999999999998</cx:pt>
          <cx:pt idx="74">79.040000000000006</cx:pt>
          <cx:pt idx="75">34.950000000000003</cx:pt>
          <cx:pt idx="76">71.900000000000006</cx:pt>
          <cx:pt idx="77">66.659999999999997</cx:pt>
          <cx:pt idx="78">78.939999999999998</cx:pt>
          <cx:pt idx="79">77.640000000000001</cx:pt>
          <cx:pt idx="80">68.530000000000001</cx:pt>
          <cx:pt idx="81">31.350000000000001</cx:pt>
          <cx:pt idx="82">73.530000000000001</cx:pt>
          <cx:pt idx="83">79</cx:pt>
          <cx:pt idx="84">73.530000000000001</cx:pt>
          <cx:pt idx="85">55.789999999999999</cx:pt>
          <cx:pt idx="86">64.810000000000002</cx:pt>
          <cx:pt idx="87">79.989999999999995</cx:pt>
          <cx:pt idx="88">38.810000000000002</cx:pt>
          <cx:pt idx="89">70.450000000000003</cx:pt>
          <cx:pt idx="90">44.640000000000001</cx:pt>
          <cx:pt idx="91">48.07</cx:pt>
          <cx:pt idx="92">55</cx:pt>
          <cx:pt idx="93">68.870000000000005</cx:pt>
          <cx:pt idx="94">79.420000000000002</cx:pt>
          <cx:pt idx="95">71.269999999999996</cx:pt>
          <cx:pt idx="96">58.359999999999999</cx:pt>
          <cx:pt idx="97">50</cx:pt>
          <cx:pt idx="98">19.75</cx:pt>
          <cx:pt idx="99">73.780000000000001</cx:pt>
          <cx:pt idx="100">49.409999999999997</cx:pt>
          <cx:pt idx="101">70</cx:pt>
          <cx:pt idx="102">73.840000000000003</cx:pt>
          <cx:pt idx="103">51.630000000000003</cx:pt>
          <cx:pt idx="104">77.709999999999994</cx:pt>
          <cx:pt idx="105">75.879999999999995</cx:pt>
          <cx:pt idx="106">62.18</cx:pt>
          <cx:pt idx="107">59.840000000000003</cx:pt>
          <cx:pt idx="108">46.659999999999997</cx:pt>
          <cx:pt idx="109">69.989999999999995</cx:pt>
          <cx:pt idx="110">71.480000000000004</cx:pt>
          <cx:pt idx="111">63.490000000000002</cx:pt>
          <cx:pt idx="112">31.079999999999998</cx:pt>
          <cx:pt idx="113">57.520000000000003</cx:pt>
          <cx:pt idx="114">57.890000000000001</cx:pt>
          <cx:pt idx="115">78.549999999999997</cx:pt>
          <cx:pt idx="116">41.549999999999997</cx:pt>
          <cx:pt idx="117">55.479999999999997</cx:pt>
          <cx:pt idx="118">58.840000000000003</cx:pt>
          <cx:pt idx="119">71.420000000000002</cx:pt>
          <cx:pt idx="120">79.370000000000005</cx:pt>
          <cx:pt idx="121">68.829999999999998</cx:pt>
          <cx:pt idx="122">66.280000000000001</cx:pt>
          <cx:pt idx="123">56.399999999999999</cx:pt>
          <cx:pt idx="124">69.129999999999995</cx:pt>
          <cx:pt idx="125">49.710000000000001</cx:pt>
          <cx:pt idx="126">35</cx:pt>
          <cx:pt idx="127">54.280000000000001</cx:pt>
          <cx:pt idx="128">70.439999999999998</cx:pt>
          <cx:pt idx="129">74.540000000000006</cx:pt>
          <cx:pt idx="130">47.100000000000001</cx:pt>
          <cx:pt idx="131">54.75</cx:pt>
          <cx:pt idx="132">54.359999999999999</cx:pt>
          <cx:pt idx="133">44.350000000000001</cx:pt>
          <cx:pt idx="134">74</cx:pt>
          <cx:pt idx="135">76.920000000000002</cx:pt>
          <cx:pt idx="136">60.32</cx:pt>
          <cx:pt idx="137">75</cx:pt>
          <cx:pt idx="138">55.100000000000001</cx:pt>
          <cx:pt idx="139">76.510000000000005</cx:pt>
          <cx:pt idx="140">43.409999999999997</cx:pt>
          <cx:pt idx="141">55.600000000000001</cx:pt>
          <cx:pt idx="142">79.090000000000003</cx:pt>
          <cx:pt idx="143">73.069999999999993</cx:pt>
          <cx:pt idx="144">44.68</cx:pt>
          <cx:pt idx="145">69.879999999999995</cx:pt>
          <cx:pt idx="146">52.810000000000002</cx:pt>
          <cx:pt idx="147">76.810000000000002</cx:pt>
          <cx:pt idx="148">42.850000000000001</cx:pt>
          <cx:pt idx="149">73.5</cx:pt>
          <cx:pt idx="150">67.239999999999995</cx:pt>
          <cx:pt idx="151">67.769999999999996</cx:pt>
          <cx:pt idx="152">64.670000000000002</cx:pt>
          <cx:pt idx="153">73.480000000000004</cx:pt>
          <cx:pt idx="154">74.950000000000003</cx:pt>
          <cx:pt idx="155">72.409999999999997</cx:pt>
          <cx:pt idx="156">62.880000000000003</cx:pt>
          <cx:pt idx="157">68.629999999999995</cx:pt>
          <cx:pt idx="158">69.439999999999998</cx:pt>
          <cx:pt idx="159">79.890000000000001</cx:pt>
          <cx:pt idx="160">79.680000000000007</cx:pt>
          <cx:pt idx="161">66.359999999999999</cx:pt>
          <cx:pt idx="162">52.579999999999998</cx:pt>
          <cx:pt idx="163">74.450000000000003</cx:pt>
          <cx:pt idx="164">70.799999999999997</cx:pt>
          <cx:pt idx="165">51</cx:pt>
          <cx:pt idx="166">66.329999999999998</cx:pt>
          <cx:pt idx="167">37.380000000000003</cx:pt>
          <cx:pt idx="168">58.479999999999997</cx:pt>
          <cx:pt idx="169">63</cx:pt>
          <cx:pt idx="170">51.689999999999998</cx:pt>
          <cx:pt idx="171">28.34</cx:pt>
          <cx:pt idx="172">68.579999999999998</cx:pt>
          <cx:pt idx="173">39.75</cx:pt>
          <cx:pt idx="174">67.560000000000002</cx:pt>
          <cx:pt idx="175">70.120000000000005</cx:pt>
          <cx:pt idx="176">73.329999999999998</cx:pt>
          <cx:pt idx="177">67.099999999999994</cx:pt>
          <cx:pt idx="178">25.289999999999999</cx:pt>
          <cx:pt idx="179">56.07</cx:pt>
          <cx:pt idx="180">69.980000000000004</cx:pt>
          <cx:pt idx="181">79.700000000000003</cx:pt>
          <cx:pt idx="182">64.079999999999998</cx:pt>
          <cx:pt idx="183">71.189999999999998</cx:pt>
          <cx:pt idx="184">12.5</cx:pt>
          <cx:pt idx="185">34.020000000000003</cx:pt>
          <cx:pt idx="186">74.629999999999995</cx:pt>
          <cx:pt idx="187">46.200000000000003</cx:pt>
          <cx:pt idx="188">33.810000000000002</cx:pt>
          <cx:pt idx="189">69.579999999999998</cx:pt>
          <cx:pt idx="190">76.920000000000002</cx:pt>
          <cx:pt idx="191">73.079999999999998</cx:pt>
          <cx:pt idx="192">78.939999999999998</cx:pt>
          <cx:pt idx="193">74.780000000000001</cx:pt>
          <cx:pt idx="194">68.980000000000004</cx:pt>
          <cx:pt idx="195">75</cx:pt>
          <cx:pt idx="196">53.310000000000002</cx:pt>
          <cx:pt idx="197">75</cx:pt>
          <cx:pt idx="198">65.560000000000002</cx:pt>
          <cx:pt idx="199">59.859999999999999</cx:pt>
          <cx:pt idx="200">74.310000000000002</cx:pt>
          <cx:pt idx="201">60</cx:pt>
          <cx:pt idx="202">71.079999999999998</cx:pt>
          <cx:pt idx="203">48.25</cx:pt>
          <cx:pt idx="204">69.209999999999994</cx:pt>
          <cx:pt idx="205">78.340000000000003</cx:pt>
          <cx:pt idx="206">74.209999999999994</cx:pt>
          <cx:pt idx="207">79.959999999999994</cx:pt>
          <cx:pt idx="208">79.269999999999996</cx:pt>
          <cx:pt idx="209">79.879999999999995</cx:pt>
          <cx:pt idx="210">48.210000000000001</cx:pt>
          <cx:pt idx="211">50</cx:pt>
          <cx:pt idx="212">79.989999999999995</cx:pt>
          <cx:pt idx="213">48.539999999999999</cx:pt>
          <cx:pt idx="214">74.900000000000006</cx:pt>
          <cx:pt idx="215">12.06</cx:pt>
          <cx:pt idx="216">65</cx:pt>
          <cx:pt idx="217">73.260000000000005</cx:pt>
          <cx:pt idx="218">36.920000000000002</cx:pt>
          <cx:pt idx="219">51.840000000000003</cx:pt>
          <cx:pt idx="220">79.359999999999999</cx:pt>
          <cx:pt idx="221">46.93</cx:pt>
          <cx:pt idx="222">58.880000000000003</cx:pt>
          <cx:pt idx="223">79</cx:pt>
          <cx:pt idx="224">32.93</cx:pt>
          <cx:pt idx="225">71.120000000000005</cx:pt>
          <cx:pt idx="226">60.659999999999997</cx:pt>
          <cx:pt idx="227">38.090000000000003</cx:pt>
          <cx:pt idx="228">59.460000000000001</cx:pt>
          <cx:pt idx="229">78.180000000000007</cx:pt>
          <cx:pt idx="230">31.899999999999999</cx:pt>
          <cx:pt idx="231">79.200000000000003</cx:pt>
          <cx:pt idx="232">56.770000000000003</cx:pt>
          <cx:pt idx="233">56.710000000000001</cx:pt>
          <cx:pt idx="234">47.359999999999999</cx:pt>
          <cx:pt idx="235">79.739999999999995</cx:pt>
          <cx:pt idx="236">74.599999999999994</cx:pt>
          <cx:pt idx="237">74.280000000000001</cx:pt>
          <cx:pt idx="238">63.719999999999999</cx:pt>
          <cx:pt idx="239">68.180000000000007</cx:pt>
          <cx:pt idx="240">65.439999999999998</cx:pt>
          <cx:pt idx="241">54.850000000000001</cx:pt>
          <cx:pt idx="242">75</cx:pt>
          <cx:pt idx="243">46.869999999999997</cx:pt>
          <cx:pt idx="244">79.819999999999993</cx:pt>
          <cx:pt idx="245">55.469999999999999</cx:pt>
          <cx:pt idx="246">59.93</cx:pt>
          <cx:pt idx="247">48.759999999999998</cx:pt>
          <cx:pt idx="248">54</cx:pt>
          <cx:pt idx="249">68.819999999999993</cx:pt>
          <cx:pt idx="250">32.229999999999997</cx:pt>
          <cx:pt idx="251">73.519999999999996</cx:pt>
          <cx:pt idx="252">63.799999999999997</cx:pt>
          <cx:pt idx="253">69.560000000000002</cx:pt>
          <cx:pt idx="254">60</cx:pt>
          <cx:pt idx="255">74.650000000000006</cx:pt>
          <cx:pt idx="256">59.710000000000001</cx:pt>
          <cx:pt idx="257">44.609999999999999</cx:pt>
          <cx:pt idx="258">74.120000000000005</cx:pt>
          <cx:pt idx="259">63.289999999999999</cx:pt>
          <cx:pt idx="260">44.380000000000003</cx:pt>
          <cx:pt idx="261">64.120000000000005</cx:pt>
          <cx:pt idx="262">77.540000000000006</cx:pt>
          <cx:pt idx="263">69.140000000000001</cx:pt>
          <cx:pt idx="264">75.379999999999995</cx:pt>
          <cx:pt idx="265">76.189999999999998</cx:pt>
          <cx:pt idx="266">72.370000000000005</cx:pt>
          <cx:pt idx="267">70</cx:pt>
          <cx:pt idx="268">62.93</cx:pt>
          <cx:pt idx="269">65.290000000000006</cx:pt>
          <cx:pt idx="270">62.43</cx:pt>
          <cx:pt idx="271">64</cx:pt>
          <cx:pt idx="272">77.219999999999999</cx:pt>
          <cx:pt idx="273">42.549999999999997</cx:pt>
          <cx:pt idx="274">49.979999999999997</cx:pt>
          <cx:pt idx="275">73.939999999999998</cx:pt>
          <cx:pt idx="276">60.630000000000003</cx:pt>
          <cx:pt idx="277">59.759999999999998</cx:pt>
          <cx:pt idx="278">63.640000000000001</cx:pt>
          <cx:pt idx="279">57.109999999999999</cx:pt>
          <cx:pt idx="280">72.209999999999994</cx:pt>
          <cx:pt idx="281">68.019999999999996</cx:pt>
          <cx:pt idx="282">75.859999999999999</cx:pt>
          <cx:pt idx="283">75</cx:pt>
          <cx:pt idx="284">76.739999999999995</cx:pt>
          <cx:pt idx="285">47.07</cx:pt>
          <cx:pt idx="286">78.040000000000006</cx:pt>
          <cx:pt idx="287">32.759999999999998</cx:pt>
          <cx:pt idx="288">44.030000000000001</cx:pt>
          <cx:pt idx="289">79.739999999999995</cx:pt>
          <cx:pt idx="290">75</cx:pt>
          <cx:pt idx="291">49.829999999999998</cx:pt>
          <cx:pt idx="292">77.980000000000004</cx:pt>
          <cx:pt idx="293">45.310000000000002</cx:pt>
          <cx:pt idx="294">44.259999999999998</cx:pt>
          <cx:pt idx="295">71.659999999999997</cx:pt>
          <cx:pt idx="296">78</cx:pt>
          <cx:pt idx="297">66.120000000000005</cx:pt>
          <cx:pt idx="298">51.520000000000003</cx:pt>
          <cx:pt idx="299">52</cx:pt>
          <cx:pt idx="300">77.769999999999996</cx:pt>
          <cx:pt idx="301">75</cx:pt>
          <cx:pt idx="302">79.680000000000007</cx:pt>
          <cx:pt idx="303">50.450000000000003</cx:pt>
          <cx:pt idx="304">78.120000000000005</cx:pt>
          <cx:pt idx="305">77.650000000000006</cx:pt>
          <cx:pt idx="306">75</cx:pt>
          <cx:pt idx="307">50.780000000000001</cx:pt>
          <cx:pt idx="308">75</cx:pt>
          <cx:pt idx="309">50.149999999999999</cx:pt>
          <cx:pt idx="310">73.969999999999999</cx:pt>
          <cx:pt idx="311">79</cx:pt>
          <cx:pt idx="312">15</cx:pt>
          <cx:pt idx="313">75.319999999999993</cx:pt>
          <cx:pt idx="314">57</cx:pt>
          <cx:pt idx="315">42.049999999999997</cx:pt>
          <cx:pt idx="316">69.370000000000005</cx:pt>
          <cx:pt idx="317">68.530000000000001</cx:pt>
          <cx:pt idx="318">70</cx:pt>
          <cx:pt idx="319">68.099999999999994</cx:pt>
          <cx:pt idx="320">45.32</cx:pt>
          <cx:pt idx="321">67.569999999999993</cx:pt>
          <cx:pt idx="322">36.850000000000001</cx:pt>
          <cx:pt idx="323">79.629999999999995</cx:pt>
          <cx:pt idx="324">73.680000000000007</cx:pt>
          <cx:pt idx="325">61.159999999999997</cx:pt>
          <cx:pt idx="326">79</cx:pt>
          <cx:pt idx="327">22.41</cx:pt>
          <cx:pt idx="328">43.280000000000001</cx:pt>
          <cx:pt idx="329">70</cx:pt>
          <cx:pt idx="330">73.849999999999994</cx:pt>
          <cx:pt idx="331">43.75</cx:pt>
          <cx:pt idx="332">73.459999999999994</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1" i="0" u="none" strike="noStrike" baseline="0" dirty="0">
                <a:solidFill>
                  <a:srgbClr val="000000">
                    <a:lumMod val="65000"/>
                    <a:lumOff val="35000"/>
                  </a:srgbClr>
                </a:solidFill>
                <a:latin typeface="Arial"/>
              </a:rPr>
              <a:t>LTV is left skewed</a:t>
            </a:r>
            <a:r>
              <a:rPr lang="en-US" sz="1400" b="0" i="0" u="none" strike="noStrike" baseline="0" dirty="0">
                <a:solidFill>
                  <a:srgbClr val="000000">
                    <a:lumMod val="65000"/>
                    <a:lumOff val="35000"/>
                  </a:srgbClr>
                </a:solidFill>
                <a:latin typeface="Arial"/>
              </a:rPr>
              <a:t>'</a:t>
            </a:r>
          </a:p>
        </cx:rich>
      </cx:tx>
    </cx:title>
    <cx:plotArea>
      <cx:plotAreaRegion>
        <cx:series layoutId="clusteredColumn" uniqueId="{F8D05946-6B41-4973-A86D-590A62794CE5}">
          <cx:tx>
            <cx:txData>
              <cx:f>'[Home Loan Data for Analysis.xlsx]Sheet1'!$L$3:$L$6</cx:f>
              <cx:v/>
            </cx:txData>
          </cx:tx>
          <cx:spPr>
            <a:solidFill>
              <a:srgbClr val="595959"/>
            </a:solidFill>
          </cx:spPr>
          <cx:dataId val="0"/>
          <cx:layoutPr>
            <cx:binning intervalClosed="r">
              <cx:binSize val="6"/>
            </cx:binning>
          </cx:layoutPr>
        </cx:series>
      </cx:plotAreaRegion>
      <cx:axis id="0">
        <cx:catScaling gapWidth="0.330000013"/>
        <cx:title>
          <cx:tx>
            <cx:txData>
              <cx:v>Field12</cx:v>
            </cx:txData>
          </cx:tx>
        </cx:title>
        <cx:tickLabels/>
      </cx:axis>
      <cx:axis id="1">
        <cx:valScaling/>
        <cx:title>
          <cx:tx>
            <cx:txData>
              <cx:v>Frequency</cx:v>
            </cx:txData>
          </cx:tx>
        </cx:title>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'[Home Loan Data for Analysis.xlsx]Sheet1'!$E$6:$E$507</cx:f>
        <cx:lvl ptCount="334" formatCode="General">
          <cx:pt idx="0">0</cx:pt>
          <cx:pt idx="1">0</cx:pt>
          <cx:pt idx="2">123000</cx:pt>
          <cx:pt idx="3">64000</cx:pt>
          <cx:pt idx="4">141000</cx:pt>
          <cx:pt idx="5">255000</cx:pt>
          <cx:pt idx="6">392000</cx:pt>
          <cx:pt idx="7">58000</cx:pt>
          <cx:pt idx="8">170000</cx:pt>
          <cx:pt idx="9">182000</cx:pt>
          <cx:pt idx="10">88000</cx:pt>
          <cx:pt idx="11">593000</cx:pt>
          <cx:pt idx="12">204000</cx:pt>
          <cx:pt idx="13">214000</cx:pt>
          <cx:pt idx="14">76000</cx:pt>
          <cx:pt idx="15">352000</cx:pt>
          <cx:pt idx="16">229000</cx:pt>
          <cx:pt idx="17">93000</cx:pt>
          <cx:pt idx="18">187000</cx:pt>
          <cx:pt idx="19">26000</cx:pt>
          <cx:pt idx="20">103000</cx:pt>
          <cx:pt idx="21">171000</cx:pt>
          <cx:pt idx="22">196000</cx:pt>
          <cx:pt idx="23">91000</cx:pt>
          <cx:pt idx="24">72000</cx:pt>
          <cx:pt idx="25">232000</cx:pt>
          <cx:pt idx="26">197000</cx:pt>
          <cx:pt idx="27">143000</cx:pt>
          <cx:pt idx="28">158000</cx:pt>
          <cx:pt idx="29">36000</cx:pt>
          <cx:pt idx="30">138000</cx:pt>
          <cx:pt idx="31">229000</cx:pt>
          <cx:pt idx="32">146000</cx:pt>
          <cx:pt idx="33">79000</cx:pt>
          <cx:pt idx="34">112000</cx:pt>
          <cx:pt idx="35">102000</cx:pt>
          <cx:pt idx="36">75000</cx:pt>
          <cx:pt idx="37">65000</cx:pt>
          <cx:pt idx="38">62000</cx:pt>
          <cx:pt idx="39">130000</cx:pt>
          <cx:pt idx="40">192000</cx:pt>
          <cx:pt idx="41">121000</cx:pt>
          <cx:pt idx="42">203000</cx:pt>
          <cx:pt idx="43">76000</cx:pt>
          <cx:pt idx="44">376000</cx:pt>
          <cx:pt idx="45">155000</cx:pt>
          <cx:pt idx="46">306000</cx:pt>
          <cx:pt idx="47">197000</cx:pt>
          <cx:pt idx="48">124000</cx:pt>
          <cx:pt idx="49">138000</cx:pt>
          <cx:pt idx="50">106000</cx:pt>
          <cx:pt idx="51">212000</cx:pt>
          <cx:pt idx="52">46000</cx:pt>
          <cx:pt idx="53">115000</cx:pt>
          <cx:pt idx="54">120000</cx:pt>
          <cx:pt idx="55">77000</cx:pt>
          <cx:pt idx="56">74000</cx:pt>
          <cx:pt idx="57">74000</cx:pt>
          <cx:pt idx="58">184000</cx:pt>
          <cx:pt idx="59">61000</cx:pt>
          <cx:pt idx="60">130000</cx:pt>
          <cx:pt idx="61">82000</cx:pt>
          <cx:pt idx="62">148000</cx:pt>
          <cx:pt idx="63">218000</cx:pt>
          <cx:pt idx="64">164000</cx:pt>
          <cx:pt idx="65">51000</cx:pt>
          <cx:pt idx="66">475000</cx:pt>
          <cx:pt idx="67">63000</cx:pt>
          <cx:pt idx="68">88000</cx:pt>
          <cx:pt idx="69">69000</cx:pt>
          <cx:pt idx="70">82000</cx:pt>
          <cx:pt idx="71">88000</cx:pt>
          <cx:pt idx="72">162000</cx:pt>
          <cx:pt idx="73">37000</cx:pt>
          <cx:pt idx="74">37000</cx:pt>
          <cx:pt idx="75">160000</cx:pt>
          <cx:pt idx="76">231000</cx:pt>
          <cx:pt idx="77">218000</cx:pt>
          <cx:pt idx="78">85000</cx:pt>
          <cx:pt idx="79">67000</cx:pt>
          <cx:pt idx="80">112000</cx:pt>
          <cx:pt idx="81">175000</cx:pt>
          <cx:pt idx="82">91000</cx:pt>
          <cx:pt idx="83">56000</cx:pt>
          <cx:pt idx="84">67000</cx:pt>
          <cx:pt idx="85">69000</cx:pt>
          <cx:pt idx="86">302000</cx:pt>
          <cx:pt idx="87">222000</cx:pt>
          <cx:pt idx="88">162000</cx:pt>
          <cx:pt idx="89">27000</cx:pt>
          <cx:pt idx="90">94000</cx:pt>
          <cx:pt idx="91">55000</cx:pt>
          <cx:pt idx="92">83000</cx:pt>
          <cx:pt idx="93">115000</cx:pt>
          <cx:pt idx="94">111000</cx:pt>
          <cx:pt idx="95">199000</cx:pt>
          <cx:pt idx="96">123000</cx:pt>
          <cx:pt idx="97">87000</cx:pt>
          <cx:pt idx="98">95000</cx:pt>
          <cx:pt idx="99">127000</cx:pt>
          <cx:pt idx="100">101000</cx:pt>
          <cx:pt idx="101">179000</cx:pt>
          <cx:pt idx="102">180000</cx:pt>
          <cx:pt idx="103">50000</cx:pt>
          <cx:pt idx="104">174000</cx:pt>
          <cx:pt idx="105">310000</cx:pt>
          <cx:pt idx="106">56000</cx:pt>
          <cx:pt idx="107">139000</cx:pt>
          <cx:pt idx="108">132000</cx:pt>
          <cx:pt idx="109">48000</cx:pt>
          <cx:pt idx="110">190000</cx:pt>
          <cx:pt idx="111">78000</cx:pt>
          <cx:pt idx="112">96000</cx:pt>
          <cx:pt idx="113">82000</cx:pt>
          <cx:pt idx="114">112000</cx:pt>
          <cx:pt idx="115">177000</cx:pt>
          <cx:pt idx="116">96000</cx:pt>
          <cx:pt idx="117">240000</cx:pt>
          <cx:pt idx="118">77000</cx:pt>
          <cx:pt idx="119">71000</cx:pt>
          <cx:pt idx="120">120000</cx:pt>
          <cx:pt idx="121">200000</cx:pt>
          <cx:pt idx="122">115000</cx:pt>
          <cx:pt idx="123">132000</cx:pt>
          <cx:pt idx="124">320000</cx:pt>
          <cx:pt idx="125">143000</cx:pt>
          <cx:pt idx="126">73000</cx:pt>
          <cx:pt idx="127">125000</cx:pt>
          <cx:pt idx="128">47000</cx:pt>
          <cx:pt idx="129">83000</cx:pt>
          <cx:pt idx="130">106000</cx:pt>
          <cx:pt idx="131">138000</cx:pt>
          <cx:pt idx="132">82000</cx:pt>
          <cx:pt idx="133">115000</cx:pt>
          <cx:pt idx="134">60000</cx:pt>
          <cx:pt idx="135">126000</cx:pt>
          <cx:pt idx="136">170000</cx:pt>
          <cx:pt idx="137">137000</cx:pt>
          <cx:pt idx="138">41000</cx:pt>
          <cx:pt idx="139">183000</cx:pt>
          <cx:pt idx="140">110000</cx:pt>
          <cx:pt idx="141">93000</cx:pt>
          <cx:pt idx="142">55000</cx:pt>
          <cx:pt idx="143">75000</cx:pt>
          <cx:pt idx="144">106000</cx:pt>
          <cx:pt idx="145">107000</cx:pt>
          <cx:pt idx="146">41000</cx:pt>
          <cx:pt idx="147">105000</cx:pt>
          <cx:pt idx="148">152000</cx:pt>
          <cx:pt idx="149">165000</cx:pt>
          <cx:pt idx="150">122000</cx:pt>
          <cx:pt idx="151">72000</cx:pt>
          <cx:pt idx="152">70000</cx:pt>
          <cx:pt idx="153">241000</cx:pt>
          <cx:pt idx="154">69000</cx:pt>
          <cx:pt idx="155">192000</cx:pt>
          <cx:pt idx="156">187000</cx:pt>
          <cx:pt idx="157">251000</cx:pt>
          <cx:pt idx="158">76000</cx:pt>
          <cx:pt idx="159">201000</cx:pt>
          <cx:pt idx="160">231000</cx:pt>
          <cx:pt idx="161">51000</cx:pt>
          <cx:pt idx="162">138000</cx:pt>
          <cx:pt idx="163">113000</cx:pt>
          <cx:pt idx="164">278000</cx:pt>
          <cx:pt idx="165">144000</cx:pt>
          <cx:pt idx="166">92000</cx:pt>
          <cx:pt idx="167">306000</cx:pt>
          <cx:pt idx="168">328000</cx:pt>
          <cx:pt idx="169">143000</cx:pt>
          <cx:pt idx="170">94000</cx:pt>
          <cx:pt idx="171">86000</cx:pt>
          <cx:pt idx="172">251000</cx:pt>
          <cx:pt idx="173">156000</cx:pt>
          <cx:pt idx="174">170000</cx:pt>
          <cx:pt idx="175">278000</cx:pt>
          <cx:pt idx="176">60000</cx:pt>
          <cx:pt idx="177">69000</cx:pt>
          <cx:pt idx="178">75000</cx:pt>
          <cx:pt idx="179">256000</cx:pt>
          <cx:pt idx="180">115000</cx:pt>
          <cx:pt idx="181">68000</cx:pt>
          <cx:pt idx="182">201000</cx:pt>
          <cx:pt idx="183">87000</cx:pt>
          <cx:pt idx="184">88000</cx:pt>
          <cx:pt idx="185">18000</cx:pt>
          <cx:pt idx="186">375000</cx:pt>
          <cx:pt idx="187">62000</cx:pt>
          <cx:pt idx="188">83000</cx:pt>
          <cx:pt idx="189">88000</cx:pt>
          <cx:pt idx="190">123000</cx:pt>
          <cx:pt idx="191">39000</cx:pt>
          <cx:pt idx="192">148000</cx:pt>
          <cx:pt idx="193">120000</cx:pt>
          <cx:pt idx="194">61000</cx:pt>
          <cx:pt idx="195">133000</cx:pt>
          <cx:pt idx="196">213000</cx:pt>
          <cx:pt idx="197">110000</cx:pt>
          <cx:pt idx="198">358000</cx:pt>
          <cx:pt idx="199">117000</cx:pt>
          <cx:pt idx="200">96000</cx:pt>
          <cx:pt idx="201">43000</cx:pt>
          <cx:pt idx="202">76000</cx:pt>
          <cx:pt idx="203">78000</cx:pt>
          <cx:pt idx="204">120000</cx:pt>
          <cx:pt idx="205">155000</cx:pt>
          <cx:pt idx="206">52000</cx:pt>
          <cx:pt idx="207">72000</cx:pt>
          <cx:pt idx="208">80000</cx:pt>
          <cx:pt idx="209">82000</cx:pt>
          <cx:pt idx="210">94000</cx:pt>
          <cx:pt idx="211">226000</cx:pt>
          <cx:pt idx="212">152000</cx:pt>
          <cx:pt idx="213">68000</cx:pt>
          <cx:pt idx="214">35000</cx:pt>
          <cx:pt idx="215">108000</cx:pt>
          <cx:pt idx="216">27000</cx:pt>
          <cx:pt idx="217">82000</cx:pt>
          <cx:pt idx="218">129000</cx:pt>
          <cx:pt idx="219">64000</cx:pt>
          <cx:pt idx="220">59000</cx:pt>
          <cx:pt idx="221">151000</cx:pt>
          <cx:pt idx="222">88000</cx:pt>
          <cx:pt idx="223">107000</cx:pt>
          <cx:pt idx="224">125000</cx:pt>
          <cx:pt idx="225">46000</cx:pt>
          <cx:pt idx="226">59000</cx:pt>
          <cx:pt idx="227">105000</cx:pt>
          <cx:pt idx="228">93000</cx:pt>
          <cx:pt idx="229">85000</cx:pt>
          <cx:pt idx="230">91000</cx:pt>
          <cx:pt idx="231">124000</cx:pt>
          <cx:pt idx="232">154000</cx:pt>
          <cx:pt idx="233">67000</cx:pt>
          <cx:pt idx="234">181000</cx:pt>
          <cx:pt idx="235">269000</cx:pt>
          <cx:pt idx="236">46000</cx:pt>
          <cx:pt idx="237">166000</cx:pt>
          <cx:pt idx="238">142000</cx:pt>
          <cx:pt idx="239">68000</cx:pt>
          <cx:pt idx="240">150000</cx:pt>
          <cx:pt idx="241">96000</cx:pt>
          <cx:pt idx="242">114000</cx:pt>
          <cx:pt idx="243">371000</cx:pt>
          <cx:pt idx="244">57000</cx:pt>
          <cx:pt idx="245">69000</cx:pt>
          <cx:pt idx="246">119000</cx:pt>
          <cx:pt idx="247">219000</cx:pt>
          <cx:pt idx="248">133000</cx:pt>
          <cx:pt idx="249">52000</cx:pt>
          <cx:pt idx="250">108000</cx:pt>
          <cx:pt idx="251">117000</cx:pt>
          <cx:pt idx="252">54000</cx:pt>
          <cx:pt idx="253">200000</cx:pt>
          <cx:pt idx="254">1560000</cx:pt>
          <cx:pt idx="255">210000</cx:pt>
          <cx:pt idx="256">59000</cx:pt>
          <cx:pt idx="257">211000</cx:pt>
          <cx:pt idx="258">44000</cx:pt>
          <cx:pt idx="259">208000</cx:pt>
          <cx:pt idx="260">160000</cx:pt>
          <cx:pt idx="261">232000</cx:pt>
          <cx:pt idx="262">100000</cx:pt>
          <cx:pt idx="263">110000</cx:pt>
          <cx:pt idx="264">45000</cx:pt>
          <cx:pt idx="265">138000</cx:pt>
          <cx:pt idx="266">66000</cx:pt>
          <cx:pt idx="267">173000</cx:pt>
          <cx:pt idx="268">159000</cx:pt>
          <cx:pt idx="269">100000</cx:pt>
          <cx:pt idx="270">156000</cx:pt>
          <cx:pt idx="271">170000</cx:pt>
          <cx:pt idx="272">78000</cx:pt>
          <cx:pt idx="273">75000</cx:pt>
          <cx:pt idx="274">172000</cx:pt>
          <cx:pt idx="275">86000</cx:pt>
          <cx:pt idx="276">123000</cx:pt>
          <cx:pt idx="277">107000</cx:pt>
          <cx:pt idx="278">62000</cx:pt>
          <cx:pt idx="279">149000</cx:pt>
          <cx:pt idx="280">126000</cx:pt>
          <cx:pt idx="281">96000</cx:pt>
          <cx:pt idx="282">134000</cx:pt>
          <cx:pt idx="283">64000</cx:pt>
          <cx:pt idx="284">137000</cx:pt>
          <cx:pt idx="285">57000</cx:pt>
          <cx:pt idx="286">64000</cx:pt>
          <cx:pt idx="287">91000</cx:pt>
          <cx:pt idx="288">69000</cx:pt>
          <cx:pt idx="289">84000</cx:pt>
          <cx:pt idx="290">74000</cx:pt>
          <cx:pt idx="291">105000</cx:pt>
          <cx:pt idx="292">95000</cx:pt>
          <cx:pt idx="293">145000</cx:pt>
          <cx:pt idx="294">612000</cx:pt>
          <cx:pt idx="295">33000</cx:pt>
          <cx:pt idx="296">186000</cx:pt>
          <cx:pt idx="297">61000</cx:pt>
          <cx:pt idx="298">70000</cx:pt>
          <cx:pt idx="299">49000</cx:pt>
          <cx:pt idx="300">43000</cx:pt>
          <cx:pt idx="301">65000</cx:pt>
          <cx:pt idx="302">144000</cx:pt>
          <cx:pt idx="303">171000</cx:pt>
          <cx:pt idx="304">174000</cx:pt>
          <cx:pt idx="305">41000</cx:pt>
          <cx:pt idx="306">60000</cx:pt>
          <cx:pt idx="307">49000</cx:pt>
          <cx:pt idx="308">20000</cx:pt>
          <cx:pt idx="309">317000</cx:pt>
          <cx:pt idx="310">103000</cx:pt>
          <cx:pt idx="311">95000</cx:pt>
          <cx:pt idx="312">100000</cx:pt>
          <cx:pt idx="313">118000</cx:pt>
          <cx:pt idx="314">83000</cx:pt>
          <cx:pt idx="315">78000</cx:pt>
          <cx:pt idx="316">196000</cx:pt>
          <cx:pt idx="317">105000</cx:pt>
          <cx:pt idx="318">120000</cx:pt>
          <cx:pt idx="319">84000</cx:pt>
          <cx:pt idx="320">108000</cx:pt>
          <cx:pt idx="321">82000</cx:pt>
          <cx:pt idx="322">160000</cx:pt>
          <cx:pt idx="323">47000</cx:pt>
          <cx:pt idx="324">62000</cx:pt>
          <cx:pt idx="325">90000</cx:pt>
          <cx:pt idx="326">142000</cx:pt>
          <cx:pt idx="327">97000</cx:pt>
          <cx:pt idx="328">70000</cx:pt>
          <cx:pt idx="329">104000</cx:pt>
          <cx:pt idx="330">172000</cx:pt>
          <cx:pt idx="331">79000</cx:pt>
          <cx:pt idx="332">187000</cx:pt>
          <cx:pt idx="333">109000</cx:pt>
        </cx:lvl>
      </cx:numDim>
    </cx:data>
  </cx:chartData>
  <cx:chart>
    <cx:title pos="t" align="ctr" overlay="0">
      <cx:tx>
        <cx:txData>
          <cx:v>Borrowers income is right skewed which signify presence of outliers</cx:v>
        </cx:txData>
      </cx:tx>
      <cx:txPr>
        <a:bodyPr spcFirstLastPara="1" vertOverflow="ellipsis" horzOverflow="overflow" wrap="square" lIns="0" tIns="0" rIns="0" bIns="0" anchor="ctr" anchorCtr="1"/>
        <a:lstStyle/>
        <a:p>
          <a:pPr algn="ctr" rtl="0">
            <a:defRPr/>
          </a:pPr>
          <a:r>
            <a:rPr lang="en-US" sz="1400" b="1" i="0" u="none" strike="noStrike" baseline="0" dirty="0">
              <a:solidFill>
                <a:srgbClr val="000000">
                  <a:lumMod val="65000"/>
                  <a:lumOff val="35000"/>
                </a:srgbClr>
              </a:solidFill>
              <a:latin typeface="Arial"/>
            </a:rPr>
            <a:t>Borrowers income is right skewed which signify presence of outliers</a:t>
          </a:r>
        </a:p>
      </cx:txPr>
    </cx:title>
    <cx:plotArea>
      <cx:plotAreaRegion>
        <cx:series layoutId="clusteredColumn" uniqueId="{822740AF-0110-4551-AB0D-9418A620A2FE}">
          <cx:tx>
            <cx:txData>
              <cx:f>'[Home Loan Data for Analysis.xlsx]Sheet1'!$E$3:$E$5</cx:f>
              <cx:v/>
            </cx:txData>
          </cx:tx>
          <cx:spPr>
            <a:solidFill>
              <a:srgbClr val="595959"/>
            </a:solidFill>
          </cx:spPr>
          <cx:dataId val="0"/>
          <cx:layoutPr>
            <cx:binning intervalClosed="r" overflow="700000.00009999995">
              <cx:binSize val="45000"/>
            </cx:binning>
          </cx:layoutPr>
        </cx:series>
      </cx:plotAreaRegion>
      <cx:axis id="0">
        <cx:catScaling gapWidth="0.330000013"/>
        <cx:title>
          <cx:tx>
            <cx:txData>
              <cx:v>Field5</cx:v>
            </cx:txData>
          </cx:tx>
        </cx:title>
        <cx:tickLabels/>
      </cx:axis>
      <cx:axis id="1">
        <cx:valScaling/>
        <cx:title>
          <cx:tx>
            <cx:txData>
              <cx:v>Frequency</cx:v>
            </cx:txData>
          </cx:tx>
        </cx:title>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'[Home Loan Data for Analysis.xlsx]Transformed Data'!$L$6:$L$511</cx:f>
        <cx:lvl ptCount="506" formatCode="General">
          <cx:pt idx="0">0</cx:pt>
          <cx:pt idx="4">0</cx:pt>
          <cx:pt idx="5">0</cx:pt>
          <cx:pt idx="6">385000</cx:pt>
          <cx:pt idx="7">535000</cx:pt>
          <cx:pt idx="8">375000</cx:pt>
          <cx:pt idx="9">665000</cx:pt>
          <cx:pt idx="10">405000</cx:pt>
          <cx:pt idx="11">905000</cx:pt>
          <cx:pt idx="12">475000</cx:pt>
          <cx:pt idx="13">265000</cx:pt>
          <cx:pt idx="14">455000</cx:pt>
          <cx:pt idx="15">535000</cx:pt>
          <cx:pt idx="16">395000</cx:pt>
          <cx:pt idx="17">465000</cx:pt>
          <cx:pt idx="18">755000</cx:pt>
          <cx:pt idx="19">545000</cx:pt>
          <cx:pt idx="20">955000</cx:pt>
          <cx:pt idx="21">385000</cx:pt>
          <cx:pt idx="22">625000</cx:pt>
          <cx:pt idx="23">255000</cx:pt>
          <cx:pt idx="24">595000</cx:pt>
          <cx:pt idx="25">755000</cx:pt>
          <cx:pt idx="26">215000</cx:pt>
          <cx:pt idx="27">305000</cx:pt>
          <cx:pt idx="28">565000</cx:pt>
          <cx:pt idx="29">665000</cx:pt>
          <cx:pt idx="30">555000</cx:pt>
          <cx:pt idx="31">295000</cx:pt>
          <cx:pt idx="32">165000</cx:pt>
          <cx:pt idx="33">405000</cx:pt>
          <cx:pt idx="34">305000</cx:pt>
          <cx:pt idx="35">715000</cx:pt>
          <cx:pt idx="36">315000</cx:pt>
          <cx:pt idx="37">375000</cx:pt>
          <cx:pt idx="38">305000</cx:pt>
          <cx:pt idx="39">405000</cx:pt>
          <cx:pt idx="40">575000</cx:pt>
          <cx:pt idx="41">195000</cx:pt>
          <cx:pt idx="42">445000</cx:pt>
          <cx:pt idx="43">285000</cx:pt>
          <cx:pt idx="44">405000</cx:pt>
          <cx:pt idx="45">675000</cx:pt>
          <cx:pt idx="46">345000</cx:pt>
          <cx:pt idx="47">575000</cx:pt>
          <cx:pt idx="48">595000</cx:pt>
          <cx:pt idx="49">375000</cx:pt>
          <cx:pt idx="50">195000</cx:pt>
          <cx:pt idx="51">305000</cx:pt>
          <cx:pt idx="52">475000</cx:pt>
          <cx:pt idx="53">255000</cx:pt>
          <cx:pt idx="54">305000</cx:pt>
          <cx:pt idx="55">335000</cx:pt>
          <cx:pt idx="56">345000</cx:pt>
          <cx:pt idx="57">365000</cx:pt>
          <cx:pt idx="58">355000</cx:pt>
          <cx:pt idx="59">145000</cx:pt>
          <cx:pt idx="60">515000</cx:pt>
          <cx:pt idx="61">455000</cx:pt>
          <cx:pt idx="62">305000</cx:pt>
          <cx:pt idx="63">535000</cx:pt>
          <cx:pt idx="64">375000</cx:pt>
          <cx:pt idx="65">175000</cx:pt>
          <cx:pt idx="66">235000</cx:pt>
          <cx:pt idx="67">335000</cx:pt>
          <cx:pt idx="68">965000</cx:pt>
          <cx:pt idx="69">595000</cx:pt>
          <cx:pt idx="70">225000</cx:pt>
          <cx:pt idx="71">395000</cx:pt>
          <cx:pt idx="72">345000</cx:pt>
          <cx:pt idx="73">635000</cx:pt>
          <cx:pt idx="74">365000</cx:pt>
          <cx:pt idx="75">385000</cx:pt>
          <cx:pt idx="76">835000</cx:pt>
          <cx:pt idx="77">275000</cx:pt>
          <cx:pt idx="78">865000</cx:pt>
          <cx:pt idx="79">705000</cx:pt>
          <cx:pt idx="80">505000</cx:pt>
          <cx:pt idx="81">395000</cx:pt>
          <cx:pt idx="82">835000</cx:pt>
          <cx:pt idx="83">385000</cx:pt>
          <cx:pt idx="84">955000</cx:pt>
          <cx:pt idx="85">355000</cx:pt>
          <cx:pt idx="86">485000</cx:pt>
          <cx:pt idx="87">275000</cx:pt>
          <cx:pt idx="88">275000</cx:pt>
          <cx:pt idx="89">315000</cx:pt>
          <cx:pt idx="90">995000</cx:pt>
          <cx:pt idx="91">335000</cx:pt>
          <cx:pt idx="92">295000</cx:pt>
          <cx:pt idx="93">375000</cx:pt>
          <cx:pt idx="94">475000</cx:pt>
          <cx:pt idx="95">755000</cx:pt>
          <cx:pt idx="96">445000</cx:pt>
          <cx:pt idx="97">435000</cx:pt>
          <cx:pt idx="98">425000</cx:pt>
          <cx:pt idx="99">445000</cx:pt>
          <cx:pt idx="100">355000</cx:pt>
          <cx:pt idx="101">505000</cx:pt>
          <cx:pt idx="102">135000</cx:pt>
          <cx:pt idx="103">295000</cx:pt>
          <cx:pt idx="104">255000</cx:pt>
          <cx:pt idx="105">155000</cx:pt>
          <cx:pt idx="106">305000</cx:pt>
          <cx:pt idx="107">285000</cx:pt>
          <cx:pt idx="108">995000</cx:pt>
          <cx:pt idx="109">505000</cx:pt>
          <cx:pt idx="110">95000</cx:pt>
          <cx:pt idx="111">235000</cx:pt>
          <cx:pt idx="112">295000</cx:pt>
          <cx:pt idx="113">505000</cx:pt>
          <cx:pt idx="114">405000</cx:pt>
          <cx:pt idx="115">415000</cx:pt>
          <cx:pt idx="116">285000</cx:pt>
          <cx:pt idx="117">335000</cx:pt>
          <cx:pt idx="118">305000</cx:pt>
          <cx:pt idx="119">635000</cx:pt>
          <cx:pt idx="120">1465000</cx:pt>
          <cx:pt idx="121">395000</cx:pt>
          <cx:pt idx="122">525000</cx:pt>
          <cx:pt idx="123">655000</cx:pt>
          <cx:pt idx="124">225000</cx:pt>
          <cx:pt idx="125">265000</cx:pt>
          <cx:pt idx="126">575000</cx:pt>
          <cx:pt idx="127">415000</cx:pt>
          <cx:pt idx="128">715000</cx:pt>
          <cx:pt idx="129">255000</cx:pt>
          <cx:pt idx="130">205000</cx:pt>
          <cx:pt idx="131">305000</cx:pt>
          <cx:pt idx="132">325000</cx:pt>
          <cx:pt idx="133">425000</cx:pt>
          <cx:pt idx="134">445000</cx:pt>
          <cx:pt idx="135">115000</cx:pt>
          <cx:pt idx="136">635000</cx:pt>
          <cx:pt idx="137">1105000</cx:pt>
          <cx:pt idx="138">495000</cx:pt>
          <cx:pt idx="139">325000</cx:pt>
          <cx:pt idx="140">145000</cx:pt>
          <cx:pt idx="141">545000</cx:pt>
          <cx:pt idx="142">275000</cx:pt>
          <cx:pt idx="143">405000</cx:pt>
          <cx:pt idx="144">185000</cx:pt>
          <cx:pt idx="145">505000</cx:pt>
          <cx:pt idx="146">715000</cx:pt>
          <cx:pt idx="147">705000</cx:pt>
          <cx:pt idx="148">605000</cx:pt>
          <cx:pt idx="149">485000</cx:pt>
          <cx:pt idx="150">145000</cx:pt>
          <cx:pt idx="151">805000</cx:pt>
          <cx:pt idx="152">515000</cx:pt>
          <cx:pt idx="153">775000</cx:pt>
          <cx:pt idx="154">705000</cx:pt>
          <cx:pt idx="155">215000</cx:pt>
          <cx:pt idx="156">275000</cx:pt>
          <cx:pt idx="157">675000</cx:pt>
          <cx:pt idx="158">175000</cx:pt>
          <cx:pt idx="159">285000</cx:pt>
          <cx:pt idx="160">195000</cx:pt>
          <cx:pt idx="161">285000</cx:pt>
          <cx:pt idx="162">265000</cx:pt>
          <cx:pt idx="163">635000</cx:pt>
          <cx:pt idx="164">655000</cx:pt>
          <cx:pt idx="165">615000</cx:pt>
          <cx:pt idx="166">235000</cx:pt>
          <cx:pt idx="167">315000</cx:pt>
          <cx:pt idx="168">965000</cx:pt>
          <cx:pt idx="169">1005000</cx:pt>
          <cx:pt idx="170">385000</cx:pt>
          <cx:pt idx="171">345000</cx:pt>
          <cx:pt idx="172">145000</cx:pt>
          <cx:pt idx="173">905000</cx:pt>
          <cx:pt idx="174">235000</cx:pt>
          <cx:pt idx="175">255000</cx:pt>
          <cx:pt idx="176">415000</cx:pt>
          <cx:pt idx="177">335000</cx:pt>
          <cx:pt idx="178">375000</cx:pt>
          <cx:pt idx="179">225000</cx:pt>
          <cx:pt idx="180">565000</cx:pt>
          <cx:pt idx="181">485000</cx:pt>
          <cx:pt idx="182">315000</cx:pt>
          <cx:pt idx="183">775000</cx:pt>
          <cx:pt idx="184">625000</cx:pt>
          <cx:pt idx="185">395000</cx:pt>
          <cx:pt idx="186">705000</cx:pt>
          <cx:pt idx="187">765000</cx:pt>
          <cx:pt idx="188">285000</cx:pt>
          <cx:pt idx="189">265000</cx:pt>
          <cx:pt idx="190">325000</cx:pt>
          <cx:pt idx="191">605000</cx:pt>
          <cx:pt idx="192">265000</cx:pt>
          <cx:pt idx="193">305000</cx:pt>
          <cx:pt idx="194">555000</cx:pt>
          <cx:pt idx="195">265000</cx:pt>
          <cx:pt idx="196">335000</cx:pt>
          <cx:pt idx="197">275000</cx:pt>
          <cx:pt idx="198">585000</cx:pt>
          <cx:pt idx="199">325000</cx:pt>
          <cx:pt idx="200">465000</cx:pt>
          <cx:pt idx="201">155000</cx:pt>
          <cx:pt idx="202">505000</cx:pt>
          <cx:pt idx="203">445000</cx:pt>
          <cx:pt idx="204">855000</cx:pt>
          <cx:pt idx="205">185000</cx:pt>
          <cx:pt idx="206">615000</cx:pt>
          <cx:pt idx="207">195000</cx:pt>
          <cx:pt idx="208">195000</cx:pt>
          <cx:pt idx="209">455000</cx:pt>
          <cx:pt idx="210">195000</cx:pt>
          <cx:pt idx="211">145000</cx:pt>
          <cx:pt idx="212">435000</cx:pt>
          <cx:pt idx="213">845000</cx:pt>
          <cx:pt idx="214">265000</cx:pt>
          <cx:pt idx="215">475000</cx:pt>
          <cx:pt idx="216">375000</cx:pt>
          <cx:pt idx="217">505000</cx:pt>
          <cx:pt idx="218">435000</cx:pt>
          <cx:pt idx="219">445000</cx:pt>
          <cx:pt idx="220">505000</cx:pt>
          <cx:pt idx="221">295000</cx:pt>
          <cx:pt idx="222">985000</cx:pt>
          <cx:pt idx="223">555000</cx:pt>
          <cx:pt idx="224">635000</cx:pt>
          <cx:pt idx="225">555000</cx:pt>
          <cx:pt idx="226">255000</cx:pt>
          <cx:pt idx="227">235000</cx:pt>
          <cx:pt idx="228">665000</cx:pt>
          <cx:pt idx="229">145000</cx:pt>
          <cx:pt idx="230">165000</cx:pt>
          <cx:pt idx="231">755000</cx:pt>
          <cx:pt idx="232">755000</cx:pt>
          <cx:pt idx="233">345000</cx:pt>
          <cx:pt idx="234">725000</cx:pt>
          <cx:pt idx="235">1005000</cx:pt>
          <cx:pt idx="236">605000</cx:pt>
          <cx:pt idx="237">1915000</cx:pt>
          <cx:pt idx="238">335000</cx:pt>
          <cx:pt idx="239">345000</cx:pt>
          <cx:pt idx="240">535000</cx:pt>
          <cx:pt idx="241">1425000</cx:pt>
          <cx:pt idx="242">455000</cx:pt>
          <cx:pt idx="243">805000</cx:pt>
          <cx:pt idx="244">655000</cx:pt>
          <cx:pt idx="245">585000</cx:pt>
          <cx:pt idx="246">205000</cx:pt>
          <cx:pt idx="247">625000</cx:pt>
          <cx:pt idx="248">885000</cx:pt>
          <cx:pt idx="249">305000</cx:pt>
          <cx:pt idx="250">335000</cx:pt>
          <cx:pt idx="251">445000</cx:pt>
          <cx:pt idx="252">265000</cx:pt>
          <cx:pt idx="253">435000</cx:pt>
          <cx:pt idx="254">265000</cx:pt>
          <cx:pt idx="255">785000</cx:pt>
          <cx:pt idx="256">305000</cx:pt>
          <cx:pt idx="257">365000</cx:pt>
          <cx:pt idx="258">535000</cx:pt>
          <cx:pt idx="259">435000</cx:pt>
          <cx:pt idx="260">405000</cx:pt>
          <cx:pt idx="261">355000</cx:pt>
          <cx:pt idx="262">675000</cx:pt>
          <cx:pt idx="263">155000</cx:pt>
          <cx:pt idx="264">405000</cx:pt>
          <cx:pt idx="265">255000</cx:pt>
          <cx:pt idx="266">285000</cx:pt>
          <cx:pt idx="267">1505000</cx:pt>
          <cx:pt idx="268">275000</cx:pt>
          <cx:pt idx="269">295000</cx:pt>
          <cx:pt idx="270">725000</cx:pt>
          <cx:pt idx="271">755000</cx:pt>
          <cx:pt idx="272">205000</cx:pt>
          <cx:pt idx="273">365000</cx:pt>
          <cx:pt idx="274">315000</cx:pt>
          <cx:pt idx="275">345000</cx:pt>
          <cx:pt idx="276">475000</cx:pt>
          <cx:pt idx="277">555000</cx:pt>
          <cx:pt idx="278">265000</cx:pt>
          <cx:pt idx="279">175000</cx:pt>
          <cx:pt idx="280">625000</cx:pt>
          <cx:pt idx="281">265000</cx:pt>
          <cx:pt idx="282">665000</cx:pt>
          <cx:pt idx="283">455000</cx:pt>
          <cx:pt idx="284">315000</cx:pt>
          <cx:pt idx="285">235000</cx:pt>
          <cx:pt idx="286">125000</cx:pt>
          <cx:pt idx="287">235000</cx:pt>
          <cx:pt idx="288">305000</cx:pt>
          <cx:pt idx="289">255000</cx:pt>
          <cx:pt idx="290">155000</cx:pt>
          <cx:pt idx="291">275000</cx:pt>
          <cx:pt idx="292">455000</cx:pt>
          <cx:pt idx="293">245000</cx:pt>
          <cx:pt idx="294">285000</cx:pt>
          <cx:pt idx="295">415000</cx:pt>
          <cx:pt idx="296">805000</cx:pt>
          <cx:pt idx="297">145000</cx:pt>
          <cx:pt idx="298">355000</cx:pt>
          <cx:pt idx="299">175000</cx:pt>
          <cx:pt idx="300">645000</cx:pt>
          <cx:pt idx="301">295000</cx:pt>
          <cx:pt idx="302">555000</cx:pt>
          <cx:pt idx="303">185000</cx:pt>
          <cx:pt idx="304">415000</cx:pt>
          <cx:pt idx="305">235000</cx:pt>
          <cx:pt idx="306">355000</cx:pt>
          <cx:pt idx="307">265000</cx:pt>
          <cx:pt idx="308">565000</cx:pt>
          <cx:pt idx="309">325000</cx:pt>
          <cx:pt idx="310">345000</cx:pt>
          <cx:pt idx="311">335000</cx:pt>
          <cx:pt idx="312">515000</cx:pt>
          <cx:pt idx="313">545000</cx:pt>
          <cx:pt idx="314">275000</cx:pt>
          <cx:pt idx="315">325000</cx:pt>
          <cx:pt idx="316">205000</cx:pt>
          <cx:pt idx="317">1045000</cx:pt>
          <cx:pt idx="318">395000</cx:pt>
          <cx:pt idx="319">275000</cx:pt>
          <cx:pt idx="320">315000</cx:pt>
          <cx:pt idx="321">325000</cx:pt>
          <cx:pt idx="322">255000</cx:pt>
          <cx:pt idx="323">335000</cx:pt>
          <cx:pt idx="324">185000</cx:pt>
          <cx:pt idx="325">275000</cx:pt>
          <cx:pt idx="326">245000</cx:pt>
          <cx:pt idx="327">185000</cx:pt>
          <cx:pt idx="328">365000</cx:pt>
          <cx:pt idx="329">245000</cx:pt>
          <cx:pt idx="330">335000</cx:pt>
          <cx:pt idx="331">235000</cx:pt>
          <cx:pt idx="332">355000</cx:pt>
          <cx:pt idx="333">455000</cx:pt>
          <cx:pt idx="334">715000</cx:pt>
          <cx:pt idx="335">255000</cx:pt>
          <cx:pt idx="336">655000</cx:pt>
          <cx:pt idx="337">475000</cx:pt>
          <cx:pt idx="338">155000</cx:pt>
          <cx:pt idx="339">335000</cx:pt>
          <cx:pt idx="340">1605000</cx:pt>
          <cx:pt idx="341">305000</cx:pt>
          <cx:pt idx="342">625000</cx:pt>
          <cx:pt idx="343">255000</cx:pt>
          <cx:pt idx="344">545000</cx:pt>
          <cx:pt idx="345">135000</cx:pt>
          <cx:pt idx="346">895000</cx:pt>
          <cx:pt idx="347">235000</cx:pt>
          <cx:pt idx="348">245000</cx:pt>
          <cx:pt idx="349">505000</cx:pt>
          <cx:pt idx="350">265000</cx:pt>
          <cx:pt idx="351">235000</cx:pt>
          <cx:pt idx="352">285000</cx:pt>
          <cx:pt idx="353">125000</cx:pt>
          <cx:pt idx="354">445000</cx:pt>
          <cx:pt idx="355">265000</cx:pt>
          <cx:pt idx="356">295000</cx:pt>
          <cx:pt idx="357">495000</cx:pt>
          <cx:pt idx="358">155000</cx:pt>
          <cx:pt idx="359">365000</cx:pt>
          <cx:pt idx="360">445000</cx:pt>
          <cx:pt idx="361">685000</cx:pt>
          <cx:pt idx="362">205000</cx:pt>
          <cx:pt idx="363">355000</cx:pt>
          <cx:pt idx="364">635000</cx:pt>
          <cx:pt idx="365">155000</cx:pt>
          <cx:pt idx="366">325000</cx:pt>
          <cx:pt idx="367">225000</cx:pt>
          <cx:pt idx="368">125000</cx:pt>
          <cx:pt idx="369">925000</cx:pt>
          <cx:pt idx="370">165000</cx:pt>
          <cx:pt idx="371">805000</cx:pt>
          <cx:pt idx="372">775000</cx:pt>
          <cx:pt idx="373">255000</cx:pt>
          <cx:pt idx="374">255000</cx:pt>
          <cx:pt idx="375">1215000</cx:pt>
          <cx:pt idx="376">175000</cx:pt>
          <cx:pt idx="377">805000</cx:pt>
          <cx:pt idx="378">465000</cx:pt>
          <cx:pt idx="379">855000</cx:pt>
          <cx:pt idx="380">215000</cx:pt>
          <cx:pt idx="381">705000</cx:pt>
          <cx:pt idx="382">265000</cx:pt>
          <cx:pt idx="383">255000</cx:pt>
          <cx:pt idx="384">625000</cx:pt>
          <cx:pt idx="385">325000</cx:pt>
          <cx:pt idx="386">425000</cx:pt>
          <cx:pt idx="387">1155000</cx:pt>
          <cx:pt idx="388">265000</cx:pt>
          <cx:pt idx="389">285000</cx:pt>
          <cx:pt idx="390">305000</cx:pt>
          <cx:pt idx="391">145000</cx:pt>
          <cx:pt idx="392">325000</cx:pt>
          <cx:pt idx="393">185000</cx:pt>
          <cx:pt idx="394">325000</cx:pt>
          <cx:pt idx="395">315000</cx:pt>
          <cx:pt idx="396">785000</cx:pt>
          <cx:pt idx="397">165000</cx:pt>
          <cx:pt idx="398">165000</cx:pt>
          <cx:pt idx="399">295000</cx:pt>
          <cx:pt idx="400">435000</cx:pt>
          <cx:pt idx="401">355000</cx:pt>
          <cx:pt idx="402">385000</cx:pt>
          <cx:pt idx="403">595000</cx:pt>
          <cx:pt idx="404">365000</cx:pt>
          <cx:pt idx="405">255000</cx:pt>
          <cx:pt idx="406">345000</cx:pt>
          <cx:pt idx="407">945000</cx:pt>
          <cx:pt idx="408">345000</cx:pt>
          <cx:pt idx="409">295000</cx:pt>
          <cx:pt idx="410">395000</cx:pt>
          <cx:pt idx="411">365000</cx:pt>
          <cx:pt idx="412">425000</cx:pt>
          <cx:pt idx="413">345000</cx:pt>
          <cx:pt idx="414">255000</cx:pt>
          <cx:pt idx="415">685000</cx:pt>
          <cx:pt idx="416">1265000</cx:pt>
          <cx:pt idx="417">255000</cx:pt>
          <cx:pt idx="418">385000</cx:pt>
          <cx:pt idx="419">285000</cx:pt>
          <cx:pt idx="420">165000</cx:pt>
          <cx:pt idx="421">745000</cx:pt>
          <cx:pt idx="422">545000</cx:pt>
          <cx:pt idx="423">115000</cx:pt>
          <cx:pt idx="424">445000</cx:pt>
          <cx:pt idx="425">145000</cx:pt>
          <cx:pt idx="426">635000</cx:pt>
          <cx:pt idx="427">255000</cx:pt>
          <cx:pt idx="428">335000</cx:pt>
          <cx:pt idx="429">145000</cx:pt>
          <cx:pt idx="430">205000</cx:pt>
          <cx:pt idx="431">555000</cx:pt>
          <cx:pt idx="432">575000</cx:pt>
          <cx:pt idx="433">315000</cx:pt>
          <cx:pt idx="434">205000</cx:pt>
          <cx:pt idx="435">325000</cx:pt>
          <cx:pt idx="436">465000</cx:pt>
          <cx:pt idx="437">645000</cx:pt>
          <cx:pt idx="438">325000</cx:pt>
          <cx:pt idx="439">275000</cx:pt>
          <cx:pt idx="440">135000</cx:pt>
          <cx:pt idx="441">175000</cx:pt>
          <cx:pt idx="442">335000</cx:pt>
          <cx:pt idx="443">155000</cx:pt>
          <cx:pt idx="444">215000</cx:pt>
          <cx:pt idx="445">295000</cx:pt>
          <cx:pt idx="446">245000</cx:pt>
          <cx:pt idx="447">425000</cx:pt>
          <cx:pt idx="448">305000</cx:pt>
          <cx:pt idx="449">265000</cx:pt>
          <cx:pt idx="450">125000</cx:pt>
          <cx:pt idx="451">235000</cx:pt>
          <cx:pt idx="452">275000</cx:pt>
          <cx:pt idx="453">95000</cx:pt>
          <cx:pt idx="454">385000</cx:pt>
          <cx:pt idx="455">345000</cx:pt>
          <cx:pt idx="456">85000</cx:pt>
          <cx:pt idx="457">275000</cx:pt>
          <cx:pt idx="458">635000</cx:pt>
          <cx:pt idx="459">495000</cx:pt>
          <cx:pt idx="460">35000</cx:pt>
          <cx:pt idx="461">645000</cx:pt>
          <cx:pt idx="462">185000</cx:pt>
          <cx:pt idx="463">1445000</cx:pt>
          <cx:pt idx="464">155000</cx:pt>
          <cx:pt idx="465">125000</cx:pt>
          <cx:pt idx="466">395000</cx:pt>
          <cx:pt idx="467">205000</cx:pt>
          <cx:pt idx="468">225000</cx:pt>
          <cx:pt idx="469">125000</cx:pt>
          <cx:pt idx="470">445000</cx:pt>
          <cx:pt idx="471">335000</cx:pt>
          <cx:pt idx="472">725000</cx:pt>
          <cx:pt idx="473">665000</cx:pt>
          <cx:pt idx="474">335000</cx:pt>
          <cx:pt idx="475">235000</cx:pt>
          <cx:pt idx="476">365000</cx:pt>
          <cx:pt idx="477">245000</cx:pt>
          <cx:pt idx="478">245000</cx:pt>
          <cx:pt idx="479">1105000</cx:pt>
          <cx:pt idx="480">235000</cx:pt>
          <cx:pt idx="481">655000</cx:pt>
          <cx:pt idx="482">745000</cx:pt>
          <cx:pt idx="483">805000</cx:pt>
          <cx:pt idx="484">1265000</cx:pt>
          <cx:pt idx="485">135000</cx:pt>
          <cx:pt idx="486">605000</cx:pt>
          <cx:pt idx="487">185000</cx:pt>
          <cx:pt idx="488">465000</cx:pt>
          <cx:pt idx="489">475000</cx:pt>
          <cx:pt idx="490">715000</cx:pt>
          <cx:pt idx="491">335000</cx:pt>
          <cx:pt idx="492">355000</cx:pt>
          <cx:pt idx="493">225000</cx:pt>
          <cx:pt idx="494">605000</cx:pt>
          <cx:pt idx="495">265000</cx:pt>
          <cx:pt idx="496">765000</cx:pt>
          <cx:pt idx="497">405000</cx:pt>
          <cx:pt idx="498">655000</cx:pt>
          <cx:pt idx="499">475000</cx:pt>
          <cx:pt idx="500">535000</cx:pt>
          <cx:pt idx="501">755000</cx:pt>
          <cx:pt idx="502">425000</cx:pt>
          <cx:pt idx="503">325000</cx:pt>
          <cx:pt idx="504">525000</cx:pt>
          <cx:pt idx="505">375000</cx:pt>
        </cx:lvl>
      </cx:numDim>
    </cx:data>
  </cx:chartData>
  <cx:chart>
    <cx:title pos="t" align="ctr" overlay="0">
      <cx:tx>
        <cx:txData>
          <cx:v>Appraised value of home </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Appraised value of home </a:t>
          </a:r>
        </a:p>
      </cx:txPr>
    </cx:title>
    <cx:plotArea>
      <cx:plotAreaRegion>
        <cx:series layoutId="clusteredColumn" uniqueId="{43433D56-5F7C-4869-8649-C6056FEECDA8}">
          <cx:tx>
            <cx:txData>
              <cx:f>'[Home Loan Data for Analysis.xlsx]Transformed Data'!$L$2:$L$5</cx:f>
              <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6"/>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a:spLocks noGrp="1"/>
          </p:cNvSpPr>
          <p:nvPr>
            <p:ph type="pic" idx="2"/>
          </p:nvPr>
        </p:nvSpPr>
        <p:spPr>
          <a:xfrm>
            <a:off x="3887391" y="987426"/>
            <a:ext cx="4629150" cy="4873625"/>
          </a:xfrm>
          <a:prstGeom prst="rect">
            <a:avLst/>
          </a:prstGeom>
          <a:noFill/>
          <a:ln>
            <a:noFill/>
          </a:ln>
        </p:spPr>
      </p:sp>
      <p:sp>
        <p:nvSpPr>
          <p:cNvPr id="69" name="Google Shape;69;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3.png"/><Relationship Id="rId7"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3.xml"/><Relationship Id="rId6" Type="http://schemas.microsoft.com/office/2014/relationships/chartEx" Target="../charts/chartEx3.xml"/><Relationship Id="rId5" Type="http://schemas.openxmlformats.org/officeDocument/2006/relationships/image" Target="../media/image4.png"/><Relationship Id="rId4" Type="http://schemas.microsoft.com/office/2014/relationships/chartEx" Target="../charts/chartEx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385715" y="292987"/>
            <a:ext cx="8228732" cy="566308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Data Analysis: </a:t>
            </a:r>
            <a:r>
              <a:rPr lang="en-US" sz="3200" b="0" i="0" u="none" strike="noStrike" cap="none" dirty="0">
                <a:solidFill>
                  <a:schemeClr val="dk1"/>
                </a:solidFill>
                <a:latin typeface="Arial"/>
                <a:ea typeface="Arial"/>
                <a:cs typeface="Arial"/>
                <a:sym typeface="Arial"/>
              </a:rPr>
              <a:t>Sales Prospects from Home Mortgage Data</a:t>
            </a:r>
          </a:p>
          <a:p>
            <a:pPr marL="0" marR="0" lvl="0" indent="0" algn="l" rtl="0">
              <a:lnSpc>
                <a:spcPct val="100000"/>
              </a:lnSpc>
              <a:spcBef>
                <a:spcPts val="0"/>
              </a:spcBef>
              <a:spcAft>
                <a:spcPts val="0"/>
              </a:spcAft>
              <a:buClr>
                <a:srgbClr val="0070C0"/>
              </a:buClr>
              <a:buSzPts val="3200"/>
              <a:buFont typeface="Arial"/>
              <a:buNone/>
            </a:pPr>
            <a:endParaRPr lang="en-US" sz="3200" dirty="0">
              <a:solidFill>
                <a:schemeClr val="dk1"/>
              </a:solidFill>
            </a:endParaRPr>
          </a:p>
          <a:p>
            <a:pPr marL="0" marR="0" lvl="0" indent="0" algn="l" rtl="0">
              <a:lnSpc>
                <a:spcPct val="100000"/>
              </a:lnSpc>
              <a:spcBef>
                <a:spcPts val="0"/>
              </a:spcBef>
              <a:spcAft>
                <a:spcPts val="0"/>
              </a:spcAft>
              <a:buClr>
                <a:srgbClr val="0070C0"/>
              </a:buClr>
              <a:buSzPts val="3200"/>
              <a:buFont typeface="Arial"/>
              <a:buNone/>
            </a:pPr>
            <a:endParaRPr lang="en-US" sz="3200" dirty="0">
              <a:solidFill>
                <a:schemeClr val="dk1"/>
              </a:solidFill>
            </a:endParaRPr>
          </a:p>
          <a:p>
            <a:pPr marL="0" marR="0" lvl="0" indent="0" algn="l" rtl="0">
              <a:lnSpc>
                <a:spcPct val="100000"/>
              </a:lnSpc>
              <a:spcBef>
                <a:spcPts val="0"/>
              </a:spcBef>
              <a:spcAft>
                <a:spcPts val="0"/>
              </a:spcAft>
              <a:buClr>
                <a:srgbClr val="0070C0"/>
              </a:buClr>
              <a:buSzPts val="3200"/>
              <a:buFont typeface="Arial"/>
              <a:buNone/>
            </a:pPr>
            <a:endParaRPr lang="en-US" sz="3200" dirty="0">
              <a:solidFill>
                <a:schemeClr val="dk1"/>
              </a:solidFill>
            </a:endParaRPr>
          </a:p>
          <a:p>
            <a:pPr marL="0" marR="0" lvl="0" indent="0" algn="l" rtl="0">
              <a:lnSpc>
                <a:spcPct val="100000"/>
              </a:lnSpc>
              <a:spcBef>
                <a:spcPts val="0"/>
              </a:spcBef>
              <a:spcAft>
                <a:spcPts val="0"/>
              </a:spcAft>
              <a:buClr>
                <a:srgbClr val="0070C0"/>
              </a:buClr>
              <a:buSzPts val="3200"/>
              <a:buFont typeface="Arial"/>
              <a:buNone/>
            </a:pPr>
            <a:endParaRPr lang="en-US" sz="3200" dirty="0">
              <a:solidFill>
                <a:schemeClr val="dk1"/>
              </a:solidFill>
            </a:endParaRPr>
          </a:p>
          <a:p>
            <a:pPr marL="0" marR="0" lvl="0" indent="0" algn="l" rtl="0">
              <a:lnSpc>
                <a:spcPct val="100000"/>
              </a:lnSpc>
              <a:spcBef>
                <a:spcPts val="0"/>
              </a:spcBef>
              <a:spcAft>
                <a:spcPts val="0"/>
              </a:spcAft>
              <a:buClr>
                <a:srgbClr val="0070C0"/>
              </a:buClr>
              <a:buSzPts val="3200"/>
              <a:buFont typeface="Arial"/>
              <a:buNone/>
            </a:pPr>
            <a:endParaRPr lang="en-US" sz="3200" dirty="0">
              <a:solidFill>
                <a:schemeClr val="dk1"/>
              </a:solidFill>
            </a:endParaRPr>
          </a:p>
          <a:p>
            <a:pPr marL="0" marR="0" lvl="0" indent="0" algn="l" rtl="0">
              <a:lnSpc>
                <a:spcPct val="100000"/>
              </a:lnSpc>
              <a:spcBef>
                <a:spcPts val="0"/>
              </a:spcBef>
              <a:spcAft>
                <a:spcPts val="0"/>
              </a:spcAft>
              <a:buClr>
                <a:srgbClr val="0070C0"/>
              </a:buClr>
              <a:buSzPts val="3200"/>
              <a:buFont typeface="Arial"/>
              <a:buNone/>
            </a:pPr>
            <a:r>
              <a:rPr lang="en-US" sz="3200" dirty="0">
                <a:solidFill>
                  <a:schemeClr val="dk1"/>
                </a:solidFill>
              </a:rPr>
              <a:t>              TOPE ONILEIMO-AJAYI</a:t>
            </a:r>
          </a:p>
          <a:p>
            <a:pPr marL="0" marR="0" lvl="0" indent="0" algn="l" rtl="0">
              <a:lnSpc>
                <a:spcPct val="100000"/>
              </a:lnSpc>
              <a:spcBef>
                <a:spcPts val="0"/>
              </a:spcBef>
              <a:spcAft>
                <a:spcPts val="0"/>
              </a:spcAft>
              <a:buClr>
                <a:srgbClr val="0070C0"/>
              </a:buClr>
              <a:buSzPts val="3200"/>
              <a:buFont typeface="Arial"/>
              <a:buNone/>
            </a:pPr>
            <a:r>
              <a:rPr lang="en-US" sz="3200" dirty="0">
                <a:solidFill>
                  <a:schemeClr val="dk1"/>
                </a:solidFill>
              </a:rPr>
              <a:t>             temitopeajayi31@gmail.com</a:t>
            </a:r>
          </a:p>
          <a:p>
            <a:pPr marL="0" marR="0" lvl="0" indent="0" algn="l" rtl="0">
              <a:lnSpc>
                <a:spcPct val="100000"/>
              </a:lnSpc>
              <a:spcBef>
                <a:spcPts val="0"/>
              </a:spcBef>
              <a:spcAft>
                <a:spcPts val="0"/>
              </a:spcAft>
              <a:buClr>
                <a:srgbClr val="0070C0"/>
              </a:buClr>
              <a:buSzPts val="3200"/>
              <a:buFont typeface="Arial"/>
              <a:buNone/>
            </a:pPr>
            <a:endParaRPr lang="en-US" sz="3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70C0"/>
              </a:buClr>
              <a:buSzPts val="3200"/>
              <a:buFont typeface="Arial"/>
              <a:buNone/>
            </a:pPr>
            <a:endParaRPr lang="en-US" sz="3200" dirty="0">
              <a:solidFill>
                <a:schemeClr val="dk1"/>
              </a:solidFill>
            </a:endParaRPr>
          </a:p>
          <a:p>
            <a:pPr marL="0" marR="0" lvl="0" indent="0" algn="l" rtl="0">
              <a:lnSpc>
                <a:spcPct val="100000"/>
              </a:lnSpc>
              <a:spcBef>
                <a:spcPts val="0"/>
              </a:spcBef>
              <a:spcAft>
                <a:spcPts val="0"/>
              </a:spcAft>
              <a:buClr>
                <a:srgbClr val="0070C0"/>
              </a:buClr>
              <a:buSzPts val="3200"/>
              <a:buFont typeface="Arial"/>
              <a:buNone/>
            </a:pPr>
            <a:endParaRPr sz="1600" b="1" dirty="0"/>
          </a:p>
        </p:txBody>
      </p:sp>
      <p:pic>
        <p:nvPicPr>
          <p:cNvPr id="97" name="Google Shape;97;p1"/>
          <p:cNvPicPr preferRelativeResize="0"/>
          <p:nvPr/>
        </p:nvPicPr>
        <p:blipFill>
          <a:blip r:embed="rId3">
            <a:alphaModFix/>
          </a:blip>
          <a:stretch>
            <a:fillRect/>
          </a:stretch>
        </p:blipFill>
        <p:spPr>
          <a:xfrm>
            <a:off x="4629150" y="6318753"/>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a:buClr>
                <a:srgbClr val="0070C0"/>
              </a:buClr>
              <a:buSzPct val="100000"/>
            </a:pPr>
            <a:r>
              <a:rPr lang="en-US" sz="1800" dirty="0">
                <a:solidFill>
                  <a:schemeClr val="dk1"/>
                </a:solidFill>
                <a:latin typeface="Calibri"/>
                <a:cs typeface="Calibri"/>
                <a:sym typeface="Calibri"/>
              </a:rPr>
              <a:t>Statistical Inference </a:t>
            </a:r>
            <a:br>
              <a:rPr lang="en-US" sz="1800" dirty="0">
                <a:solidFill>
                  <a:schemeClr val="dk1"/>
                </a:solidFill>
                <a:latin typeface="Calibri"/>
                <a:cs typeface="Calibri"/>
                <a:sym typeface="Calibri"/>
              </a:rPr>
            </a:br>
            <a:endParaRPr dirty="0"/>
          </a:p>
        </p:txBody>
      </p:sp>
      <p:sp>
        <p:nvSpPr>
          <p:cNvPr id="103" name="Google Shape;103;p2"/>
          <p:cNvSpPr txBox="1"/>
          <p:nvPr/>
        </p:nvSpPr>
        <p:spPr>
          <a:xfrm>
            <a:off x="457200" y="912048"/>
            <a:ext cx="656216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 </a:t>
            </a:r>
          </a:p>
          <a:p>
            <a:pPr marR="0" lvl="0" algn="l" rtl="0">
              <a:spcBef>
                <a:spcPts val="0"/>
              </a:spcBef>
              <a:spcAft>
                <a:spcPts val="0"/>
              </a:spcAft>
              <a:buClr>
                <a:schemeClr val="accent1">
                  <a:lumMod val="60000"/>
                  <a:lumOff val="40000"/>
                </a:schemeClr>
              </a:buClr>
            </a:pPr>
            <a:endParaRPr dirty="0"/>
          </a:p>
        </p:txBody>
      </p:sp>
      <p:graphicFrame>
        <p:nvGraphicFramePr>
          <p:cNvPr id="2" name="Chart 1" descr="Chart type: Doughnut. 'Field7': 2 accounts for the majority of 'Field5'.&#10;&#10;Description automatically generated">
            <a:extLst>
              <a:ext uri="{FF2B5EF4-FFF2-40B4-BE49-F238E27FC236}">
                <a16:creationId xmlns:a16="http://schemas.microsoft.com/office/drawing/2014/main" id="{AC04A569-B020-DD1B-7961-2E5220A3A8A4}"/>
              </a:ext>
            </a:extLst>
          </p:cNvPr>
          <p:cNvGraphicFramePr>
            <a:graphicFrameLocks/>
          </p:cNvGraphicFramePr>
          <p:nvPr>
            <p:extLst>
              <p:ext uri="{D42A27DB-BD31-4B8C-83A1-F6EECF244321}">
                <p14:modId xmlns:p14="http://schemas.microsoft.com/office/powerpoint/2010/main" val="3310758260"/>
              </p:ext>
            </p:extLst>
          </p:nvPr>
        </p:nvGraphicFramePr>
        <p:xfrm>
          <a:off x="221466" y="1438386"/>
          <a:ext cx="2666143" cy="21883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descr="Chart type: Scatter. Field: Field5 appears highly determined by Field: Field4.&#10;&#10;Description automatically generated">
            <a:extLst>
              <a:ext uri="{FF2B5EF4-FFF2-40B4-BE49-F238E27FC236}">
                <a16:creationId xmlns:a16="http://schemas.microsoft.com/office/drawing/2014/main" id="{A8B71411-3182-4F1C-B2EB-B7AB54959898}"/>
              </a:ext>
            </a:extLst>
          </p:cNvPr>
          <p:cNvGraphicFramePr>
            <a:graphicFrameLocks/>
          </p:cNvGraphicFramePr>
          <p:nvPr>
            <p:extLst>
              <p:ext uri="{D42A27DB-BD31-4B8C-83A1-F6EECF244321}">
                <p14:modId xmlns:p14="http://schemas.microsoft.com/office/powerpoint/2010/main" val="3916558257"/>
              </p:ext>
            </p:extLst>
          </p:nvPr>
        </p:nvGraphicFramePr>
        <p:xfrm>
          <a:off x="4397339" y="1010857"/>
          <a:ext cx="4525195" cy="26285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descr="Chart type: Doughnut. 'Field13': 360 accounts for the majority of 'Field14'.&#10;&#10;Description automatically generated">
            <a:extLst>
              <a:ext uri="{FF2B5EF4-FFF2-40B4-BE49-F238E27FC236}">
                <a16:creationId xmlns:a16="http://schemas.microsoft.com/office/drawing/2014/main" id="{B7F2A1A6-348E-97AB-E874-2D10F07EA6BE}"/>
              </a:ext>
            </a:extLst>
          </p:cNvPr>
          <p:cNvGraphicFramePr>
            <a:graphicFrameLocks/>
          </p:cNvGraphicFramePr>
          <p:nvPr>
            <p:extLst>
              <p:ext uri="{D42A27DB-BD31-4B8C-83A1-F6EECF244321}">
                <p14:modId xmlns:p14="http://schemas.microsoft.com/office/powerpoint/2010/main" val="1070601067"/>
              </p:ext>
            </p:extLst>
          </p:nvPr>
        </p:nvGraphicFramePr>
        <p:xfrm>
          <a:off x="4397339" y="3873359"/>
          <a:ext cx="46736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Table 4">
            <a:extLst>
              <a:ext uri="{FF2B5EF4-FFF2-40B4-BE49-F238E27FC236}">
                <a16:creationId xmlns:a16="http://schemas.microsoft.com/office/drawing/2014/main" id="{08D33B50-F2C5-6569-EAD2-CD80C190ED5D}"/>
              </a:ext>
            </a:extLst>
          </p:cNvPr>
          <p:cNvGraphicFramePr>
            <a:graphicFrameLocks noGrp="1"/>
          </p:cNvGraphicFramePr>
          <p:nvPr>
            <p:extLst>
              <p:ext uri="{D42A27DB-BD31-4B8C-83A1-F6EECF244321}">
                <p14:modId xmlns:p14="http://schemas.microsoft.com/office/powerpoint/2010/main" val="812677732"/>
              </p:ext>
            </p:extLst>
          </p:nvPr>
        </p:nvGraphicFramePr>
        <p:xfrm>
          <a:off x="221466" y="3639389"/>
          <a:ext cx="3641618" cy="2763540"/>
        </p:xfrm>
        <a:graphic>
          <a:graphicData uri="http://schemas.openxmlformats.org/drawingml/2006/table">
            <a:tbl>
              <a:tblPr>
                <a:tableStyleId>{5C22544A-7EE6-4342-B048-85BDC9FD1C3A}</a:tableStyleId>
              </a:tblPr>
              <a:tblGrid>
                <a:gridCol w="1189100">
                  <a:extLst>
                    <a:ext uri="{9D8B030D-6E8A-4147-A177-3AD203B41FA5}">
                      <a16:colId xmlns:a16="http://schemas.microsoft.com/office/drawing/2014/main" val="2017618704"/>
                    </a:ext>
                  </a:extLst>
                </a:gridCol>
                <a:gridCol w="1189100">
                  <a:extLst>
                    <a:ext uri="{9D8B030D-6E8A-4147-A177-3AD203B41FA5}">
                      <a16:colId xmlns:a16="http://schemas.microsoft.com/office/drawing/2014/main" val="3810346484"/>
                    </a:ext>
                  </a:extLst>
                </a:gridCol>
                <a:gridCol w="1263418">
                  <a:extLst>
                    <a:ext uri="{9D8B030D-6E8A-4147-A177-3AD203B41FA5}">
                      <a16:colId xmlns:a16="http://schemas.microsoft.com/office/drawing/2014/main" val="1223098302"/>
                    </a:ext>
                  </a:extLst>
                </a:gridCol>
              </a:tblGrid>
              <a:tr h="174299">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3193057"/>
                  </a:ext>
                </a:extLst>
              </a:tr>
              <a:tr h="697195">
                <a:tc>
                  <a:txBody>
                    <a:bodyPr/>
                    <a:lstStyle/>
                    <a:p>
                      <a:pPr algn="l" fontAlgn="b"/>
                      <a:r>
                        <a:rPr lang="en-GB" sz="1100" b="1" u="none" strike="noStrike" dirty="0">
                          <a:effectLst/>
                        </a:rPr>
                        <a:t>age of Borrower</a:t>
                      </a:r>
                      <a:endParaRPr lang="en-GB"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100" b="1" u="none" strike="noStrike" dirty="0">
                          <a:effectLst/>
                        </a:rPr>
                        <a:t>Count of LTV</a:t>
                      </a:r>
                      <a:endParaRPr lang="en-GB"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100" b="1" u="none" strike="noStrike" dirty="0">
                          <a:effectLst/>
                        </a:rPr>
                        <a:t>Average of borrower income ratio by age group</a:t>
                      </a:r>
                      <a:endParaRPr lang="en-GB"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2800489"/>
                  </a:ext>
                </a:extLst>
              </a:tr>
              <a:tr h="174299">
                <a:tc>
                  <a:txBody>
                    <a:bodyPr/>
                    <a:lstStyle/>
                    <a:p>
                      <a:pPr algn="l" fontAlgn="b"/>
                      <a:r>
                        <a:rPr lang="en-GB" sz="1100" u="none" strike="noStrike" dirty="0">
                          <a:effectLst/>
                        </a:rPr>
                        <a:t>35 to 44</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139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1.521244604</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260640"/>
                  </a:ext>
                </a:extLst>
              </a:tr>
              <a:tr h="174299">
                <a:tc>
                  <a:txBody>
                    <a:bodyPr/>
                    <a:lstStyle/>
                    <a:p>
                      <a:pPr algn="l" fontAlgn="b"/>
                      <a:r>
                        <a:rPr lang="en-GB" sz="1100" u="none" strike="noStrike" dirty="0">
                          <a:effectLst/>
                        </a:rPr>
                        <a:t>45 to 54</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97</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1.317835052</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64640959"/>
                  </a:ext>
                </a:extLst>
              </a:tr>
              <a:tr h="174299">
                <a:tc>
                  <a:txBody>
                    <a:bodyPr/>
                    <a:lstStyle/>
                    <a:p>
                      <a:pPr algn="l" fontAlgn="b"/>
                      <a:r>
                        <a:rPr lang="en-GB" sz="1100" u="none" strike="noStrike" dirty="0">
                          <a:effectLst/>
                        </a:rPr>
                        <a:t>55 to 64</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1.643495455</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99253003"/>
                  </a:ext>
                </a:extLst>
              </a:tr>
              <a:tr h="174299">
                <a:tc>
                  <a:txBody>
                    <a:bodyPr/>
                    <a:lstStyle/>
                    <a:p>
                      <a:pPr algn="l" fontAlgn="b"/>
                      <a:r>
                        <a:rPr lang="en-GB" sz="1100" u="none" strike="noStrike" dirty="0">
                          <a:effectLst/>
                        </a:rPr>
                        <a:t>65 to 74</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60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1.345438333</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02808755"/>
                  </a:ext>
                </a:extLst>
              </a:tr>
              <a:tr h="174299">
                <a:tc>
                  <a:txBody>
                    <a:bodyPr/>
                    <a:lstStyle/>
                    <a:p>
                      <a:pPr algn="l" fontAlgn="b"/>
                      <a:r>
                        <a:rPr lang="en-GB" sz="1100" u="none" strike="noStrike" dirty="0">
                          <a:effectLst/>
                        </a:rPr>
                        <a:t>25 to 34</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50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1.75473</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8617634"/>
                  </a:ext>
                </a:extLst>
              </a:tr>
              <a:tr h="174299">
                <a:tc>
                  <a:txBody>
                    <a:bodyPr/>
                    <a:lstStyle/>
                    <a:p>
                      <a:pPr algn="l" fontAlgn="b"/>
                      <a:r>
                        <a:rPr lang="en-GB" sz="1100" u="none" strike="noStrike" dirty="0">
                          <a:effectLst/>
                        </a:rPr>
                        <a:t>&lt; 25</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47</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1.850161702</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5123641"/>
                  </a:ext>
                </a:extLst>
              </a:tr>
              <a:tr h="174299">
                <a:tc>
                  <a:txBody>
                    <a:bodyPr/>
                    <a:lstStyle/>
                    <a:p>
                      <a:pPr algn="l" fontAlgn="b"/>
                      <a:r>
                        <a:rPr lang="en-GB" sz="1100" u="none" strike="noStrike" dirty="0">
                          <a:effectLst/>
                        </a:rPr>
                        <a:t>&gt; 74</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1.291978947</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08898103"/>
                  </a:ext>
                </a:extLst>
              </a:tr>
              <a:tr h="323355">
                <a:tc>
                  <a:txBody>
                    <a:bodyPr/>
                    <a:lstStyle/>
                    <a:p>
                      <a:pPr algn="l" fontAlgn="b"/>
                      <a:r>
                        <a:rPr lang="en-GB" sz="1100" u="none" strike="noStrike" dirty="0">
                          <a:effectLst/>
                        </a:rPr>
                        <a:t>Age of Borrower</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100" u="none" strike="noStrike">
                          <a:effectLst/>
                        </a:rPr>
                        <a:t>#DIV/0!</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35343503"/>
                  </a:ext>
                </a:extLst>
              </a:tr>
              <a:tr h="174299">
                <a:tc>
                  <a:txBody>
                    <a:bodyPr/>
                    <a:lstStyle/>
                    <a:p>
                      <a:pPr algn="l" fontAlgn="b"/>
                      <a:r>
                        <a:rPr lang="en-GB" sz="1100" u="none" strike="noStrike" dirty="0">
                          <a:effectLst/>
                        </a:rPr>
                        <a:t>(blank)</a:t>
                      </a:r>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17461046"/>
                  </a:ext>
                </a:extLst>
              </a:tr>
              <a:tr h="174299">
                <a:tc>
                  <a:txBody>
                    <a:bodyPr/>
                    <a:lstStyle/>
                    <a:p>
                      <a:pPr algn="l" fontAlgn="b"/>
                      <a:r>
                        <a:rPr lang="en-GB" sz="1100" u="none" strike="noStrike" dirty="0">
                          <a:effectLst/>
                        </a:rPr>
                        <a:t>Grand Total</a:t>
                      </a:r>
                      <a:endParaRPr lang="en-GB"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501</a:t>
                      </a:r>
                      <a:endParaRPr lang="en-GB"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1.5277572</a:t>
                      </a:r>
                      <a:endParaRPr lang="en-GB"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350918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CAD4-0846-C7E0-D027-FFDEFC6D9EBF}"/>
              </a:ext>
            </a:extLst>
          </p:cNvPr>
          <p:cNvSpPr>
            <a:spLocks noGrp="1"/>
          </p:cNvSpPr>
          <p:nvPr>
            <p:ph type="title"/>
          </p:nvPr>
        </p:nvSpPr>
        <p:spPr/>
        <p:txBody>
          <a:bodyPr>
            <a:noAutofit/>
          </a:bodyPr>
          <a:lstStyle/>
          <a:p>
            <a:r>
              <a:rPr lang="en-GB" b="1" dirty="0"/>
              <a:t>Statistical inference continue</a:t>
            </a:r>
          </a:p>
        </p:txBody>
      </p:sp>
      <p:sp>
        <p:nvSpPr>
          <p:cNvPr id="3" name="Text Placeholder 2">
            <a:extLst>
              <a:ext uri="{FF2B5EF4-FFF2-40B4-BE49-F238E27FC236}">
                <a16:creationId xmlns:a16="http://schemas.microsoft.com/office/drawing/2014/main" id="{17A218C7-744C-A7DD-A1F1-A885DDD745C6}"/>
              </a:ext>
            </a:extLst>
          </p:cNvPr>
          <p:cNvSpPr>
            <a:spLocks noGrp="1"/>
          </p:cNvSpPr>
          <p:nvPr>
            <p:ph type="body" idx="1"/>
          </p:nvPr>
        </p:nvSpPr>
        <p:spPr>
          <a:xfrm>
            <a:off x="285750" y="999162"/>
            <a:ext cx="8229600" cy="5177801"/>
          </a:xfrm>
        </p:spPr>
        <p:txBody>
          <a:bodyPr/>
          <a:lstStyle/>
          <a:p>
            <a:endParaRPr lang="en-GB" dirty="0"/>
          </a:p>
        </p:txBody>
      </p:sp>
      <mc:AlternateContent xmlns:mc="http://schemas.openxmlformats.org/markup-compatibility/2006">
        <mc:Choice xmlns:cx1="http://schemas.microsoft.com/office/drawing/2015/9/8/chartex" Requires="cx1">
          <p:graphicFrame>
            <p:nvGraphicFramePr>
              <p:cNvPr id="4" name="Chart 3" descr="Chart type: Histogram. Frequency of 'Field3'&#10;&#10;Description automatically generated">
                <a:extLst>
                  <a:ext uri="{FF2B5EF4-FFF2-40B4-BE49-F238E27FC236}">
                    <a16:creationId xmlns:a16="http://schemas.microsoft.com/office/drawing/2014/main" id="{E55CC667-CA85-469E-3592-47D31AA0DA5A}"/>
                  </a:ext>
                </a:extLst>
              </p:cNvPr>
              <p:cNvGraphicFramePr/>
              <p:nvPr>
                <p:extLst>
                  <p:ext uri="{D42A27DB-BD31-4B8C-83A1-F6EECF244321}">
                    <p14:modId xmlns:p14="http://schemas.microsoft.com/office/powerpoint/2010/main" val="3911435422"/>
                  </p:ext>
                </p:extLst>
              </p:nvPr>
            </p:nvGraphicFramePr>
            <p:xfrm>
              <a:off x="275235" y="1045209"/>
              <a:ext cx="3981236"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descr="Chart type: Histogram. Frequency of 'Field3'&#10;&#10;Description automatically generated">
                <a:extLst>
                  <a:ext uri="{FF2B5EF4-FFF2-40B4-BE49-F238E27FC236}">
                    <a16:creationId xmlns:a16="http://schemas.microsoft.com/office/drawing/2014/main" id="{E55CC667-CA85-469E-3592-47D31AA0DA5A}"/>
                  </a:ext>
                </a:extLst>
              </p:cNvPr>
              <p:cNvPicPr>
                <a:picLocks noGrp="1" noRot="1" noChangeAspect="1" noMove="1" noResize="1" noEditPoints="1" noAdjustHandles="1" noChangeArrowheads="1" noChangeShapeType="1"/>
              </p:cNvPicPr>
              <p:nvPr/>
            </p:nvPicPr>
            <p:blipFill>
              <a:blip r:embed="rId3"/>
              <a:stretch>
                <a:fillRect/>
              </a:stretch>
            </p:blipFill>
            <p:spPr>
              <a:xfrm>
                <a:off x="275235" y="1045209"/>
                <a:ext cx="3981236" cy="274320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Chart 4" descr="Chart type: Histogram. Frequency of 'Field11'&#10;&#10;Description automatically generated">
                <a:extLst>
                  <a:ext uri="{FF2B5EF4-FFF2-40B4-BE49-F238E27FC236}">
                    <a16:creationId xmlns:a16="http://schemas.microsoft.com/office/drawing/2014/main" id="{F898EA73-EB93-7B74-7326-FBB396E54764}"/>
                  </a:ext>
                </a:extLst>
              </p:cNvPr>
              <p:cNvGraphicFramePr/>
              <p:nvPr>
                <p:extLst>
                  <p:ext uri="{D42A27DB-BD31-4B8C-83A1-F6EECF244321}">
                    <p14:modId xmlns:p14="http://schemas.microsoft.com/office/powerpoint/2010/main" val="2408014904"/>
                  </p:ext>
                </p:extLst>
              </p:nvPr>
            </p:nvGraphicFramePr>
            <p:xfrm>
              <a:off x="4057329" y="1399854"/>
              <a:ext cx="4572000"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descr="Chart type: Histogram. Frequency of 'Field11'&#10;&#10;Description automatically generated">
                <a:extLst>
                  <a:ext uri="{FF2B5EF4-FFF2-40B4-BE49-F238E27FC236}">
                    <a16:creationId xmlns:a16="http://schemas.microsoft.com/office/drawing/2014/main" id="{F898EA73-EB93-7B74-7326-FBB396E54764}"/>
                  </a:ext>
                </a:extLst>
              </p:cNvPr>
              <p:cNvPicPr>
                <a:picLocks noGrp="1" noRot="1" noChangeAspect="1" noMove="1" noResize="1" noEditPoints="1" noAdjustHandles="1" noChangeArrowheads="1" noChangeShapeType="1"/>
              </p:cNvPicPr>
              <p:nvPr/>
            </p:nvPicPr>
            <p:blipFill>
              <a:blip r:embed="rId5"/>
              <a:stretch>
                <a:fillRect/>
              </a:stretch>
            </p:blipFill>
            <p:spPr>
              <a:xfrm>
                <a:off x="4057329" y="1399854"/>
                <a:ext cx="4572000" cy="274320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7" name="Chart 6" descr="Chart type: Histogram. Frequency of 'Field12'&#10;&#10;Description automatically generated">
                <a:extLst>
                  <a:ext uri="{FF2B5EF4-FFF2-40B4-BE49-F238E27FC236}">
                    <a16:creationId xmlns:a16="http://schemas.microsoft.com/office/drawing/2014/main" id="{40332186-2A40-280C-C1B3-896738943E0B}"/>
                  </a:ext>
                </a:extLst>
              </p:cNvPr>
              <p:cNvGraphicFramePr/>
              <p:nvPr>
                <p:extLst>
                  <p:ext uri="{D42A27DB-BD31-4B8C-83A1-F6EECF244321}">
                    <p14:modId xmlns:p14="http://schemas.microsoft.com/office/powerpoint/2010/main" val="4242104620"/>
                  </p:ext>
                </p:extLst>
              </p:nvPr>
            </p:nvGraphicFramePr>
            <p:xfrm>
              <a:off x="285750" y="3788409"/>
              <a:ext cx="3505414" cy="2388554"/>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7" name="Chart 6" descr="Chart type: Histogram. Frequency of 'Field12'&#10;&#10;Description automatically generated">
                <a:extLst>
                  <a:ext uri="{FF2B5EF4-FFF2-40B4-BE49-F238E27FC236}">
                    <a16:creationId xmlns:a16="http://schemas.microsoft.com/office/drawing/2014/main" id="{40332186-2A40-280C-C1B3-896738943E0B}"/>
                  </a:ext>
                </a:extLst>
              </p:cNvPr>
              <p:cNvPicPr>
                <a:picLocks noGrp="1" noRot="1" noChangeAspect="1" noMove="1" noResize="1" noEditPoints="1" noAdjustHandles="1" noChangeArrowheads="1" noChangeShapeType="1"/>
              </p:cNvPicPr>
              <p:nvPr/>
            </p:nvPicPr>
            <p:blipFill>
              <a:blip r:embed="rId7"/>
              <a:stretch>
                <a:fillRect/>
              </a:stretch>
            </p:blipFill>
            <p:spPr>
              <a:xfrm>
                <a:off x="285750" y="3788409"/>
                <a:ext cx="3505414" cy="2388554"/>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8" name="Chart 7" descr="Chart type: Histogram. Frequency of 'Field5'&#10;&#10;Description automatically generated">
                <a:extLst>
                  <a:ext uri="{FF2B5EF4-FFF2-40B4-BE49-F238E27FC236}">
                    <a16:creationId xmlns:a16="http://schemas.microsoft.com/office/drawing/2014/main" id="{8D582EA0-D8EB-153C-392B-5AB0829D12B1}"/>
                  </a:ext>
                </a:extLst>
              </p:cNvPr>
              <p:cNvGraphicFramePr/>
              <p:nvPr>
                <p:extLst>
                  <p:ext uri="{D42A27DB-BD31-4B8C-83A1-F6EECF244321}">
                    <p14:modId xmlns:p14="http://schemas.microsoft.com/office/powerpoint/2010/main" val="3035356280"/>
                  </p:ext>
                </p:extLst>
              </p:nvPr>
            </p:nvGraphicFramePr>
            <p:xfrm>
              <a:off x="4256471" y="4130744"/>
              <a:ext cx="4173715" cy="2191879"/>
            </p:xfrm>
            <a:graphic>
              <a:graphicData uri="http://schemas.microsoft.com/office/drawing/2014/chartex">
                <cx:chart xmlns:cx="http://schemas.microsoft.com/office/drawing/2014/chartex" xmlns:r="http://schemas.openxmlformats.org/officeDocument/2006/relationships" r:id="rId8"/>
              </a:graphicData>
            </a:graphic>
          </p:graphicFrame>
        </mc:Choice>
        <mc:Fallback>
          <p:pic>
            <p:nvPicPr>
              <p:cNvPr id="8" name="Chart 7" descr="Chart type: Histogram. Frequency of 'Field5'&#10;&#10;Description automatically generated">
                <a:extLst>
                  <a:ext uri="{FF2B5EF4-FFF2-40B4-BE49-F238E27FC236}">
                    <a16:creationId xmlns:a16="http://schemas.microsoft.com/office/drawing/2014/main" id="{8D582EA0-D8EB-153C-392B-5AB0829D12B1}"/>
                  </a:ext>
                </a:extLst>
              </p:cNvPr>
              <p:cNvPicPr>
                <a:picLocks noGrp="1" noRot="1" noChangeAspect="1" noMove="1" noResize="1" noEditPoints="1" noAdjustHandles="1" noChangeArrowheads="1" noChangeShapeType="1"/>
              </p:cNvPicPr>
              <p:nvPr/>
            </p:nvPicPr>
            <p:blipFill>
              <a:blip r:embed="rId9"/>
              <a:stretch>
                <a:fillRect/>
              </a:stretch>
            </p:blipFill>
            <p:spPr>
              <a:xfrm>
                <a:off x="4256471" y="4130744"/>
                <a:ext cx="4173715" cy="2191879"/>
              </a:xfrm>
              <a:prstGeom prst="rect">
                <a:avLst/>
              </a:prstGeom>
            </p:spPr>
          </p:pic>
        </mc:Fallback>
      </mc:AlternateContent>
    </p:spTree>
    <p:extLst>
      <p:ext uri="{BB962C8B-B14F-4D97-AF65-F5344CB8AC3E}">
        <p14:creationId xmlns:p14="http://schemas.microsoft.com/office/powerpoint/2010/main" val="151987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A949-4B76-8979-AA17-29B69049E1F6}"/>
              </a:ext>
            </a:extLst>
          </p:cNvPr>
          <p:cNvSpPr>
            <a:spLocks noGrp="1"/>
          </p:cNvSpPr>
          <p:nvPr>
            <p:ph type="title"/>
          </p:nvPr>
        </p:nvSpPr>
        <p:spPr/>
        <p:txBody>
          <a:bodyPr>
            <a:normAutofit fontScale="90000"/>
          </a:bodyPr>
          <a:lstStyle/>
          <a:p>
            <a:r>
              <a:rPr lang="en-GB" dirty="0"/>
              <a:t>Statistical inference continue.</a:t>
            </a:r>
          </a:p>
        </p:txBody>
      </p:sp>
      <p:sp>
        <p:nvSpPr>
          <p:cNvPr id="3" name="Text Placeholder 2">
            <a:extLst>
              <a:ext uri="{FF2B5EF4-FFF2-40B4-BE49-F238E27FC236}">
                <a16:creationId xmlns:a16="http://schemas.microsoft.com/office/drawing/2014/main" id="{7B61CF0E-4001-4050-395E-FBE024B1707D}"/>
              </a:ext>
            </a:extLst>
          </p:cNvPr>
          <p:cNvSpPr>
            <a:spLocks noGrp="1"/>
          </p:cNvSpPr>
          <p:nvPr>
            <p:ph type="body" idx="1"/>
          </p:nvPr>
        </p:nvSpPr>
        <p:spPr>
          <a:xfrm>
            <a:off x="628650" y="1119883"/>
            <a:ext cx="7886700" cy="5057080"/>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en-GB" sz="1800" dirty="0"/>
              <a:t>The appraised value of home is right skewed which means there is an outliers in the column and std is more than -3.</a:t>
            </a:r>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24303C63-2062-BF77-6FCA-CFE1BF224EED}"/>
                  </a:ext>
                </a:extLst>
              </p:cNvPr>
              <p:cNvGraphicFramePr/>
              <p:nvPr>
                <p:extLst>
                  <p:ext uri="{D42A27DB-BD31-4B8C-83A1-F6EECF244321}">
                    <p14:modId xmlns:p14="http://schemas.microsoft.com/office/powerpoint/2010/main" val="3015135777"/>
                  </p:ext>
                </p:extLst>
              </p:nvPr>
            </p:nvGraphicFramePr>
            <p:xfrm>
              <a:off x="1520575" y="1664413"/>
              <a:ext cx="5337425" cy="313618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24303C63-2062-BF77-6FCA-CFE1BF224EED}"/>
                  </a:ext>
                </a:extLst>
              </p:cNvPr>
              <p:cNvPicPr>
                <a:picLocks noGrp="1" noRot="1" noChangeAspect="1" noMove="1" noResize="1" noEditPoints="1" noAdjustHandles="1" noChangeArrowheads="1" noChangeShapeType="1"/>
              </p:cNvPicPr>
              <p:nvPr/>
            </p:nvPicPr>
            <p:blipFill>
              <a:blip r:embed="rId3"/>
              <a:stretch>
                <a:fillRect/>
              </a:stretch>
            </p:blipFill>
            <p:spPr>
              <a:xfrm>
                <a:off x="1520575" y="1664413"/>
                <a:ext cx="5337425" cy="3136187"/>
              </a:xfrm>
              <a:prstGeom prst="rect">
                <a:avLst/>
              </a:prstGeom>
            </p:spPr>
          </p:pic>
        </mc:Fallback>
      </mc:AlternateContent>
    </p:spTree>
    <p:extLst>
      <p:ext uri="{BB962C8B-B14F-4D97-AF65-F5344CB8AC3E}">
        <p14:creationId xmlns:p14="http://schemas.microsoft.com/office/powerpoint/2010/main" val="423185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AB14-AD83-857D-506C-DCA607D30745}"/>
              </a:ext>
            </a:extLst>
          </p:cNvPr>
          <p:cNvSpPr>
            <a:spLocks noGrp="1"/>
          </p:cNvSpPr>
          <p:nvPr>
            <p:ph type="title"/>
          </p:nvPr>
        </p:nvSpPr>
        <p:spPr/>
        <p:txBody>
          <a:bodyPr>
            <a:noAutofit/>
          </a:bodyPr>
          <a:lstStyle/>
          <a:p>
            <a:r>
              <a:rPr lang="en-GB" b="1" dirty="0"/>
              <a:t>DATA ANALYSIS</a:t>
            </a:r>
          </a:p>
        </p:txBody>
      </p:sp>
      <p:sp>
        <p:nvSpPr>
          <p:cNvPr id="3" name="Text Placeholder 2">
            <a:extLst>
              <a:ext uri="{FF2B5EF4-FFF2-40B4-BE49-F238E27FC236}">
                <a16:creationId xmlns:a16="http://schemas.microsoft.com/office/drawing/2014/main" id="{E3D09581-8E12-06DC-3754-5EFC1FA46E73}"/>
              </a:ext>
            </a:extLst>
          </p:cNvPr>
          <p:cNvSpPr>
            <a:spLocks noGrp="1"/>
          </p:cNvSpPr>
          <p:nvPr>
            <p:ph type="body" idx="1"/>
          </p:nvPr>
        </p:nvSpPr>
        <p:spPr>
          <a:xfrm>
            <a:off x="0" y="955497"/>
            <a:ext cx="8515350" cy="5221466"/>
          </a:xfrm>
        </p:spPr>
        <p:txBody>
          <a:bodyPr/>
          <a:lstStyle/>
          <a:p>
            <a:endParaRPr lang="en-GB" dirty="0"/>
          </a:p>
          <a:p>
            <a:endParaRPr lang="en-GB" dirty="0"/>
          </a:p>
          <a:p>
            <a:endParaRPr lang="en-GB" dirty="0"/>
          </a:p>
          <a:p>
            <a:endParaRPr lang="en-GB" dirty="0"/>
          </a:p>
          <a:p>
            <a:endParaRPr lang="en-GB" dirty="0"/>
          </a:p>
        </p:txBody>
      </p:sp>
      <p:graphicFrame>
        <p:nvGraphicFramePr>
          <p:cNvPr id="4" name="Table 3">
            <a:extLst>
              <a:ext uri="{FF2B5EF4-FFF2-40B4-BE49-F238E27FC236}">
                <a16:creationId xmlns:a16="http://schemas.microsoft.com/office/drawing/2014/main" id="{EC5C0800-090A-6220-ABC7-A509B507AAD0}"/>
              </a:ext>
            </a:extLst>
          </p:cNvPr>
          <p:cNvGraphicFramePr>
            <a:graphicFrameLocks noGrp="1"/>
          </p:cNvGraphicFramePr>
          <p:nvPr>
            <p:extLst>
              <p:ext uri="{D42A27DB-BD31-4B8C-83A1-F6EECF244321}">
                <p14:modId xmlns:p14="http://schemas.microsoft.com/office/powerpoint/2010/main" val="1006403267"/>
              </p:ext>
            </p:extLst>
          </p:nvPr>
        </p:nvGraphicFramePr>
        <p:xfrm>
          <a:off x="66790" y="984228"/>
          <a:ext cx="3529172" cy="2262407"/>
        </p:xfrm>
        <a:graphic>
          <a:graphicData uri="http://schemas.openxmlformats.org/drawingml/2006/table">
            <a:tbl>
              <a:tblPr/>
              <a:tblGrid>
                <a:gridCol w="1206299">
                  <a:extLst>
                    <a:ext uri="{9D8B030D-6E8A-4147-A177-3AD203B41FA5}">
                      <a16:colId xmlns:a16="http://schemas.microsoft.com/office/drawing/2014/main" val="448637956"/>
                    </a:ext>
                  </a:extLst>
                </a:gridCol>
                <a:gridCol w="1112566">
                  <a:extLst>
                    <a:ext uri="{9D8B030D-6E8A-4147-A177-3AD203B41FA5}">
                      <a16:colId xmlns:a16="http://schemas.microsoft.com/office/drawing/2014/main" val="1700632124"/>
                    </a:ext>
                  </a:extLst>
                </a:gridCol>
                <a:gridCol w="1210307">
                  <a:extLst>
                    <a:ext uri="{9D8B030D-6E8A-4147-A177-3AD203B41FA5}">
                      <a16:colId xmlns:a16="http://schemas.microsoft.com/office/drawing/2014/main" val="2228171138"/>
                    </a:ext>
                  </a:extLst>
                </a:gridCol>
              </a:tblGrid>
              <a:tr h="581183">
                <a:tc>
                  <a:txBody>
                    <a:bodyPr/>
                    <a:lstStyle/>
                    <a:p>
                      <a:pPr algn="l" fontAlgn="b"/>
                      <a:r>
                        <a:rPr lang="en-GB" sz="1100" b="1" i="0" u="none" strike="noStrike" dirty="0">
                          <a:solidFill>
                            <a:srgbClr val="000000"/>
                          </a:solidFill>
                          <a:effectLst/>
                          <a:latin typeface="Calibri" panose="020F0502020204030204" pitchFamily="34" charset="0"/>
                        </a:rPr>
                        <a:t>Age of borrowers</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1" i="0" u="none" strike="noStrike">
                          <a:solidFill>
                            <a:srgbClr val="000000"/>
                          </a:solidFill>
                          <a:effectLst/>
                          <a:latin typeface="Calibri" panose="020F0502020204030204" pitchFamily="34" charset="0"/>
                        </a:rPr>
                        <a:t>Count of Borrower Annual Income </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1" i="0" u="none" strike="noStrike">
                          <a:solidFill>
                            <a:srgbClr val="000000"/>
                          </a:solidFill>
                          <a:effectLst/>
                          <a:latin typeface="Calibri" panose="020F0502020204030204" pitchFamily="34" charset="0"/>
                        </a:rPr>
                        <a:t>Sum of Field1</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1904403"/>
                  </a:ext>
                </a:extLst>
              </a:tr>
              <a:tr h="210153">
                <a:tc>
                  <a:txBody>
                    <a:bodyPr/>
                    <a:lstStyle/>
                    <a:p>
                      <a:pPr algn="l" fontAlgn="b"/>
                      <a:r>
                        <a:rPr lang="en-GB" sz="1100" b="0" i="0" u="none" strike="noStrike">
                          <a:solidFill>
                            <a:srgbClr val="000000"/>
                          </a:solidFill>
                          <a:effectLst/>
                          <a:latin typeface="Calibri" panose="020F0502020204030204" pitchFamily="34" charset="0"/>
                        </a:rPr>
                        <a:t>&lt; 25</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1100" b="0" i="0" u="none" strike="noStrike">
                          <a:solidFill>
                            <a:srgbClr val="000000"/>
                          </a:solidFill>
                          <a:effectLst/>
                          <a:latin typeface="Calibri" panose="020F0502020204030204" pitchFamily="34" charset="0"/>
                        </a:rPr>
                        <a:t>47</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GB" sz="1100" b="0" i="0" u="none" strike="noStrike">
                          <a:solidFill>
                            <a:srgbClr val="000000"/>
                          </a:solidFill>
                          <a:effectLst/>
                          <a:latin typeface="Calibri" panose="020F0502020204030204" pitchFamily="34" charset="0"/>
                        </a:rPr>
                        <a:t>7863000</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800534257"/>
                  </a:ext>
                </a:extLst>
              </a:tr>
              <a:tr h="210153">
                <a:tc>
                  <a:txBody>
                    <a:bodyPr/>
                    <a:lstStyle/>
                    <a:p>
                      <a:pPr algn="l" fontAlgn="b"/>
                      <a:r>
                        <a:rPr lang="en-GB" sz="1100" b="0" i="0" u="none" strike="noStrike">
                          <a:solidFill>
                            <a:srgbClr val="000000"/>
                          </a:solidFill>
                          <a:effectLst/>
                          <a:latin typeface="Calibri" panose="020F0502020204030204" pitchFamily="34" charset="0"/>
                        </a:rPr>
                        <a:t>&gt; 74</a:t>
                      </a:r>
                    </a:p>
                  </a:txBody>
                  <a:tcPr marL="6350" marR="6350" marT="6350"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19</a:t>
                      </a:r>
                    </a:p>
                  </a:txBody>
                  <a:tcPr marL="6350" marR="6350" marT="6350"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2078000</a:t>
                      </a:r>
                    </a:p>
                  </a:txBody>
                  <a:tcPr marL="6350" marR="6350" marT="6350" marB="0" anchor="b">
                    <a:lnL>
                      <a:noFill/>
                    </a:lnL>
                    <a:lnR>
                      <a:noFill/>
                    </a:lnR>
                    <a:lnT>
                      <a:noFill/>
                    </a:lnT>
                    <a:lnB>
                      <a:noFill/>
                    </a:lnB>
                  </a:tcPr>
                </a:tc>
                <a:extLst>
                  <a:ext uri="{0D108BD9-81ED-4DB2-BD59-A6C34878D82A}">
                    <a16:rowId xmlns:a16="http://schemas.microsoft.com/office/drawing/2014/main" val="1274773546"/>
                  </a:ext>
                </a:extLst>
              </a:tr>
              <a:tr h="210153">
                <a:tc>
                  <a:txBody>
                    <a:bodyPr/>
                    <a:lstStyle/>
                    <a:p>
                      <a:pPr algn="l" fontAlgn="b"/>
                      <a:r>
                        <a:rPr lang="en-GB" sz="1100" b="0" i="0" u="none" strike="noStrike">
                          <a:solidFill>
                            <a:srgbClr val="000000"/>
                          </a:solidFill>
                          <a:effectLst/>
                          <a:latin typeface="Calibri" panose="020F0502020204030204" pitchFamily="34" charset="0"/>
                        </a:rPr>
                        <a:t>25 to 34</a:t>
                      </a:r>
                    </a:p>
                  </a:txBody>
                  <a:tcPr marL="6350" marR="6350" marT="6350"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50</a:t>
                      </a:r>
                    </a:p>
                  </a:txBody>
                  <a:tcPr marL="6350" marR="6350" marT="6350"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7004000</a:t>
                      </a:r>
                    </a:p>
                  </a:txBody>
                  <a:tcPr marL="6350" marR="6350" marT="6350" marB="0" anchor="b">
                    <a:lnL>
                      <a:noFill/>
                    </a:lnL>
                    <a:lnR>
                      <a:noFill/>
                    </a:lnR>
                    <a:lnT>
                      <a:noFill/>
                    </a:lnT>
                    <a:lnB>
                      <a:noFill/>
                    </a:lnB>
                  </a:tcPr>
                </a:tc>
                <a:extLst>
                  <a:ext uri="{0D108BD9-81ED-4DB2-BD59-A6C34878D82A}">
                    <a16:rowId xmlns:a16="http://schemas.microsoft.com/office/drawing/2014/main" val="4055413080"/>
                  </a:ext>
                </a:extLst>
              </a:tr>
              <a:tr h="210153">
                <a:tc>
                  <a:txBody>
                    <a:bodyPr/>
                    <a:lstStyle/>
                    <a:p>
                      <a:pPr algn="l" fontAlgn="b"/>
                      <a:r>
                        <a:rPr lang="en-GB" sz="1100" b="0" i="0" u="none" strike="noStrike">
                          <a:solidFill>
                            <a:srgbClr val="000000"/>
                          </a:solidFill>
                          <a:effectLst/>
                          <a:latin typeface="Calibri" panose="020F0502020204030204" pitchFamily="34" charset="0"/>
                        </a:rPr>
                        <a:t>35 to 44</a:t>
                      </a:r>
                    </a:p>
                  </a:txBody>
                  <a:tcPr marL="6350" marR="6350" marT="6350"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139</a:t>
                      </a:r>
                    </a:p>
                  </a:txBody>
                  <a:tcPr marL="6350" marR="6350" marT="6350"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18004000</a:t>
                      </a:r>
                    </a:p>
                  </a:txBody>
                  <a:tcPr marL="6350" marR="6350" marT="6350" marB="0" anchor="b">
                    <a:lnL>
                      <a:noFill/>
                    </a:lnL>
                    <a:lnR>
                      <a:noFill/>
                    </a:lnR>
                    <a:lnT>
                      <a:noFill/>
                    </a:lnT>
                    <a:lnB>
                      <a:noFill/>
                    </a:lnB>
                  </a:tcPr>
                </a:tc>
                <a:extLst>
                  <a:ext uri="{0D108BD9-81ED-4DB2-BD59-A6C34878D82A}">
                    <a16:rowId xmlns:a16="http://schemas.microsoft.com/office/drawing/2014/main" val="987224080"/>
                  </a:ext>
                </a:extLst>
              </a:tr>
              <a:tr h="210153">
                <a:tc>
                  <a:txBody>
                    <a:bodyPr/>
                    <a:lstStyle/>
                    <a:p>
                      <a:pPr algn="l" fontAlgn="b"/>
                      <a:r>
                        <a:rPr lang="en-GB" sz="1100" b="0" i="0" u="none" strike="noStrike">
                          <a:solidFill>
                            <a:srgbClr val="000000"/>
                          </a:solidFill>
                          <a:effectLst/>
                          <a:latin typeface="Calibri" panose="020F0502020204030204" pitchFamily="34" charset="0"/>
                        </a:rPr>
                        <a:t>45 to 54</a:t>
                      </a:r>
                    </a:p>
                  </a:txBody>
                  <a:tcPr marL="6350" marR="6350" marT="6350"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97</a:t>
                      </a:r>
                    </a:p>
                  </a:txBody>
                  <a:tcPr marL="6350" marR="6350" marT="6350"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10523000</a:t>
                      </a:r>
                    </a:p>
                  </a:txBody>
                  <a:tcPr marL="6350" marR="6350" marT="6350" marB="0" anchor="b">
                    <a:lnL>
                      <a:noFill/>
                    </a:lnL>
                    <a:lnR>
                      <a:noFill/>
                    </a:lnR>
                    <a:lnT>
                      <a:noFill/>
                    </a:lnT>
                    <a:lnB>
                      <a:noFill/>
                    </a:lnB>
                  </a:tcPr>
                </a:tc>
                <a:extLst>
                  <a:ext uri="{0D108BD9-81ED-4DB2-BD59-A6C34878D82A}">
                    <a16:rowId xmlns:a16="http://schemas.microsoft.com/office/drawing/2014/main" val="1093219015"/>
                  </a:ext>
                </a:extLst>
              </a:tr>
              <a:tr h="210153">
                <a:tc>
                  <a:txBody>
                    <a:bodyPr/>
                    <a:lstStyle/>
                    <a:p>
                      <a:pPr algn="l" fontAlgn="b"/>
                      <a:r>
                        <a:rPr lang="en-GB" sz="1100" b="0" i="0" u="none" strike="noStrike">
                          <a:solidFill>
                            <a:srgbClr val="000000"/>
                          </a:solidFill>
                          <a:effectLst/>
                          <a:latin typeface="Calibri" panose="020F0502020204030204" pitchFamily="34" charset="0"/>
                        </a:rPr>
                        <a:t>55 to 64</a:t>
                      </a:r>
                    </a:p>
                  </a:txBody>
                  <a:tcPr marL="6350" marR="6350" marT="6350"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panose="020F0502020204030204" pitchFamily="34" charset="0"/>
                        </a:rPr>
                        <a:t>88</a:t>
                      </a:r>
                    </a:p>
                  </a:txBody>
                  <a:tcPr marL="6350" marR="6350" marT="6350" marB="0" anchor="b">
                    <a:lnL>
                      <a:noFill/>
                    </a:lnL>
                    <a:lnR>
                      <a:noFill/>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11839000</a:t>
                      </a:r>
                    </a:p>
                  </a:txBody>
                  <a:tcPr marL="6350" marR="6350" marT="6350" marB="0" anchor="b">
                    <a:lnL>
                      <a:noFill/>
                    </a:lnL>
                    <a:lnR>
                      <a:noFill/>
                    </a:lnR>
                    <a:lnT>
                      <a:noFill/>
                    </a:lnT>
                    <a:lnB>
                      <a:noFill/>
                    </a:lnB>
                  </a:tcPr>
                </a:tc>
                <a:extLst>
                  <a:ext uri="{0D108BD9-81ED-4DB2-BD59-A6C34878D82A}">
                    <a16:rowId xmlns:a16="http://schemas.microsoft.com/office/drawing/2014/main" val="1709764461"/>
                  </a:ext>
                </a:extLst>
              </a:tr>
              <a:tr h="210153">
                <a:tc>
                  <a:txBody>
                    <a:bodyPr/>
                    <a:lstStyle/>
                    <a:p>
                      <a:pPr algn="l" fontAlgn="b"/>
                      <a:r>
                        <a:rPr lang="en-GB" sz="1100" b="0" i="0" u="none" strike="noStrike">
                          <a:solidFill>
                            <a:srgbClr val="000000"/>
                          </a:solidFill>
                          <a:effectLst/>
                          <a:latin typeface="Calibri" panose="020F0502020204030204" pitchFamily="34" charset="0"/>
                        </a:rPr>
                        <a:t>65 to 74</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GB" sz="1100" b="0" i="0" u="none" strike="noStrike">
                          <a:solidFill>
                            <a:srgbClr val="000000"/>
                          </a:solidFill>
                          <a:effectLst/>
                          <a:latin typeface="Calibri" panose="020F0502020204030204" pitchFamily="34" charset="0"/>
                        </a:rPr>
                        <a:t>60</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GB" sz="1100" b="0" i="0" u="none" strike="noStrike">
                          <a:solidFill>
                            <a:srgbClr val="000000"/>
                          </a:solidFill>
                          <a:effectLst/>
                          <a:latin typeface="Calibri" panose="020F0502020204030204" pitchFamily="34" charset="0"/>
                        </a:rPr>
                        <a:t>6502000</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89028760"/>
                  </a:ext>
                </a:extLst>
              </a:tr>
              <a:tr h="210153">
                <a:tc>
                  <a:txBody>
                    <a:bodyPr/>
                    <a:lstStyle/>
                    <a:p>
                      <a:pPr algn="l" fontAlgn="b"/>
                      <a:r>
                        <a:rPr lang="en-GB" sz="1100" b="1" i="0" u="none" strike="noStrike" dirty="0">
                          <a:solidFill>
                            <a:srgbClr val="000000"/>
                          </a:solidFill>
                          <a:effectLst/>
                          <a:latin typeface="Calibri" panose="020F0502020204030204" pitchFamily="34" charset="0"/>
                        </a:rPr>
                        <a:t>Grand Total</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GB" sz="1100" b="1" i="0" u="none" strike="noStrike" dirty="0">
                          <a:solidFill>
                            <a:srgbClr val="000000"/>
                          </a:solidFill>
                          <a:effectLst/>
                          <a:latin typeface="Calibri" panose="020F0502020204030204" pitchFamily="34" charset="0"/>
                        </a:rPr>
                        <a:t>500</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GB" sz="1100" b="1" i="0" u="none" strike="noStrike" dirty="0">
                          <a:solidFill>
                            <a:srgbClr val="000000"/>
                          </a:solidFill>
                          <a:effectLst/>
                          <a:latin typeface="Calibri" panose="020F0502020204030204" pitchFamily="34" charset="0"/>
                        </a:rPr>
                        <a:t>63813000</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281487385"/>
                  </a:ext>
                </a:extLst>
              </a:tr>
            </a:tbl>
          </a:graphicData>
        </a:graphic>
      </p:graphicFrame>
      <p:graphicFrame>
        <p:nvGraphicFramePr>
          <p:cNvPr id="5" name="Chart 4">
            <a:extLst>
              <a:ext uri="{FF2B5EF4-FFF2-40B4-BE49-F238E27FC236}">
                <a16:creationId xmlns:a16="http://schemas.microsoft.com/office/drawing/2014/main" id="{9E898FA0-1736-06C4-BF01-11706B28B9FC}"/>
              </a:ext>
            </a:extLst>
          </p:cNvPr>
          <p:cNvGraphicFramePr>
            <a:graphicFrameLocks/>
          </p:cNvGraphicFramePr>
          <p:nvPr>
            <p:extLst>
              <p:ext uri="{D42A27DB-BD31-4B8C-83A1-F6EECF244321}">
                <p14:modId xmlns:p14="http://schemas.microsoft.com/office/powerpoint/2010/main" val="1640357961"/>
              </p:ext>
            </p:extLst>
          </p:nvPr>
        </p:nvGraphicFramePr>
        <p:xfrm>
          <a:off x="4620488" y="1058239"/>
          <a:ext cx="3961652" cy="26610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CF5E9B0A-1B78-643D-316D-55902B1DE1B6}"/>
              </a:ext>
            </a:extLst>
          </p:cNvPr>
          <p:cNvGraphicFramePr>
            <a:graphicFrameLocks/>
          </p:cNvGraphicFramePr>
          <p:nvPr>
            <p:extLst>
              <p:ext uri="{D42A27DB-BD31-4B8C-83A1-F6EECF244321}">
                <p14:modId xmlns:p14="http://schemas.microsoft.com/office/powerpoint/2010/main" val="2707204297"/>
              </p:ext>
            </p:extLst>
          </p:nvPr>
        </p:nvGraphicFramePr>
        <p:xfrm>
          <a:off x="-549952" y="3861235"/>
          <a:ext cx="5435600" cy="1800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85F32D2-56F7-9241-2D23-F3CE839006DE}"/>
              </a:ext>
            </a:extLst>
          </p:cNvPr>
          <p:cNvGraphicFramePr>
            <a:graphicFrameLocks/>
          </p:cNvGraphicFramePr>
          <p:nvPr>
            <p:extLst>
              <p:ext uri="{D42A27DB-BD31-4B8C-83A1-F6EECF244321}">
                <p14:modId xmlns:p14="http://schemas.microsoft.com/office/powerpoint/2010/main" val="248741984"/>
              </p:ext>
            </p:extLst>
          </p:nvPr>
        </p:nvGraphicFramePr>
        <p:xfrm>
          <a:off x="5239316" y="3719245"/>
          <a:ext cx="349885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1375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5340-0724-30E9-11E7-F16EBFBF4A89}"/>
              </a:ext>
            </a:extLst>
          </p:cNvPr>
          <p:cNvSpPr>
            <a:spLocks noGrp="1"/>
          </p:cNvSpPr>
          <p:nvPr>
            <p:ph type="title"/>
          </p:nvPr>
        </p:nvSpPr>
        <p:spPr/>
        <p:txBody>
          <a:bodyPr>
            <a:normAutofit fontScale="90000"/>
          </a:bodyPr>
          <a:lstStyle/>
          <a:p>
            <a:r>
              <a:rPr lang="en-GB" dirty="0"/>
              <a:t>ANALYSIS CONTINUE</a:t>
            </a:r>
          </a:p>
        </p:txBody>
      </p:sp>
      <p:pic>
        <p:nvPicPr>
          <p:cNvPr id="6" name="Picture 5">
            <a:extLst>
              <a:ext uri="{FF2B5EF4-FFF2-40B4-BE49-F238E27FC236}">
                <a16:creationId xmlns:a16="http://schemas.microsoft.com/office/drawing/2014/main" id="{CDA229BD-AE7B-06E7-FFA3-85953488088E}"/>
              </a:ext>
            </a:extLst>
          </p:cNvPr>
          <p:cNvPicPr>
            <a:picLocks noChangeAspect="1"/>
          </p:cNvPicPr>
          <p:nvPr/>
        </p:nvPicPr>
        <p:blipFill>
          <a:blip r:embed="rId2"/>
          <a:stretch>
            <a:fillRect/>
          </a:stretch>
        </p:blipFill>
        <p:spPr>
          <a:xfrm>
            <a:off x="3885519" y="1034042"/>
            <a:ext cx="4578493" cy="2755631"/>
          </a:xfrm>
          <a:prstGeom prst="rect">
            <a:avLst/>
          </a:prstGeom>
        </p:spPr>
      </p:pic>
      <p:pic>
        <p:nvPicPr>
          <p:cNvPr id="8" name="Picture 7">
            <a:extLst>
              <a:ext uri="{FF2B5EF4-FFF2-40B4-BE49-F238E27FC236}">
                <a16:creationId xmlns:a16="http://schemas.microsoft.com/office/drawing/2014/main" id="{17C708C1-7370-9B3C-3C1C-F2363BA764E4}"/>
              </a:ext>
            </a:extLst>
          </p:cNvPr>
          <p:cNvPicPr>
            <a:picLocks noChangeAspect="1"/>
          </p:cNvPicPr>
          <p:nvPr/>
        </p:nvPicPr>
        <p:blipFill>
          <a:blip r:embed="rId3"/>
          <a:stretch>
            <a:fillRect/>
          </a:stretch>
        </p:blipFill>
        <p:spPr>
          <a:xfrm>
            <a:off x="43660" y="4064918"/>
            <a:ext cx="4145639" cy="2755631"/>
          </a:xfrm>
          <a:prstGeom prst="rect">
            <a:avLst/>
          </a:prstGeom>
        </p:spPr>
      </p:pic>
      <p:sp>
        <p:nvSpPr>
          <p:cNvPr id="3" name="Text Placeholder 2">
            <a:extLst>
              <a:ext uri="{FF2B5EF4-FFF2-40B4-BE49-F238E27FC236}">
                <a16:creationId xmlns:a16="http://schemas.microsoft.com/office/drawing/2014/main" id="{1E874F66-6A69-9963-AC69-CDEF316817D8}"/>
              </a:ext>
            </a:extLst>
          </p:cNvPr>
          <p:cNvSpPr>
            <a:spLocks noGrp="1"/>
          </p:cNvSpPr>
          <p:nvPr>
            <p:ph type="body" idx="1"/>
          </p:nvPr>
        </p:nvSpPr>
        <p:spPr>
          <a:xfrm>
            <a:off x="0" y="1017142"/>
            <a:ext cx="9144000" cy="5840858"/>
          </a:xfrm>
        </p:spPr>
        <p:txBody>
          <a:bodyPr/>
          <a:lstStyle/>
          <a:p>
            <a:pPr marL="50800" indent="0">
              <a:buNone/>
            </a:pPr>
            <a:endParaRPr lang="en-GB" dirty="0"/>
          </a:p>
        </p:txBody>
      </p:sp>
      <p:graphicFrame>
        <p:nvGraphicFramePr>
          <p:cNvPr id="4" name="Chart 3">
            <a:extLst>
              <a:ext uri="{FF2B5EF4-FFF2-40B4-BE49-F238E27FC236}">
                <a16:creationId xmlns:a16="http://schemas.microsoft.com/office/drawing/2014/main" id="{6597B18A-6860-EF24-ECE5-2AFF2A576423}"/>
              </a:ext>
            </a:extLst>
          </p:cNvPr>
          <p:cNvGraphicFramePr>
            <a:graphicFrameLocks/>
          </p:cNvGraphicFramePr>
          <p:nvPr>
            <p:extLst>
              <p:ext uri="{D42A27DB-BD31-4B8C-83A1-F6EECF244321}">
                <p14:modId xmlns:p14="http://schemas.microsoft.com/office/powerpoint/2010/main" val="118341135"/>
              </p:ext>
            </p:extLst>
          </p:nvPr>
        </p:nvGraphicFramePr>
        <p:xfrm>
          <a:off x="155147" y="1458931"/>
          <a:ext cx="2813050" cy="24288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8964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B38D-62C2-EE19-3CC2-4476FA162BE5}"/>
              </a:ext>
            </a:extLst>
          </p:cNvPr>
          <p:cNvSpPr>
            <a:spLocks noGrp="1"/>
          </p:cNvSpPr>
          <p:nvPr>
            <p:ph type="title"/>
          </p:nvPr>
        </p:nvSpPr>
        <p:spPr/>
        <p:txBody>
          <a:bodyPr>
            <a:normAutofit fontScale="90000"/>
          </a:bodyPr>
          <a:lstStyle/>
          <a:p>
            <a:r>
              <a:rPr lang="en-GB" dirty="0"/>
              <a:t>ANALYSIS CONTINUE</a:t>
            </a:r>
          </a:p>
        </p:txBody>
      </p:sp>
      <p:pic>
        <p:nvPicPr>
          <p:cNvPr id="4" name="Picture 3">
            <a:extLst>
              <a:ext uri="{FF2B5EF4-FFF2-40B4-BE49-F238E27FC236}">
                <a16:creationId xmlns:a16="http://schemas.microsoft.com/office/drawing/2014/main" id="{C52F40D2-70FF-C2A7-6FAF-50033373098B}"/>
              </a:ext>
            </a:extLst>
          </p:cNvPr>
          <p:cNvPicPr>
            <a:picLocks noChangeAspect="1"/>
          </p:cNvPicPr>
          <p:nvPr/>
        </p:nvPicPr>
        <p:blipFill>
          <a:blip r:embed="rId2"/>
          <a:stretch>
            <a:fillRect/>
          </a:stretch>
        </p:blipFill>
        <p:spPr>
          <a:xfrm>
            <a:off x="19740" y="1013496"/>
            <a:ext cx="5200339" cy="2755631"/>
          </a:xfrm>
          <a:prstGeom prst="rect">
            <a:avLst/>
          </a:prstGeom>
        </p:spPr>
      </p:pic>
      <p:sp>
        <p:nvSpPr>
          <p:cNvPr id="3" name="Text Placeholder 2">
            <a:extLst>
              <a:ext uri="{FF2B5EF4-FFF2-40B4-BE49-F238E27FC236}">
                <a16:creationId xmlns:a16="http://schemas.microsoft.com/office/drawing/2014/main" id="{6D4AA717-AEB7-4190-97CA-36A4AAFA1727}"/>
              </a:ext>
            </a:extLst>
          </p:cNvPr>
          <p:cNvSpPr>
            <a:spLocks noGrp="1"/>
          </p:cNvSpPr>
          <p:nvPr>
            <p:ph type="body" idx="1"/>
          </p:nvPr>
        </p:nvSpPr>
        <p:spPr>
          <a:xfrm>
            <a:off x="0" y="965770"/>
            <a:ext cx="9144000" cy="5892229"/>
          </a:xfrm>
        </p:spPr>
        <p:txBody>
          <a:bodyPr/>
          <a:lstStyle/>
          <a:p>
            <a:endParaRPr lang="en-GB" dirty="0"/>
          </a:p>
        </p:txBody>
      </p:sp>
      <p:graphicFrame>
        <p:nvGraphicFramePr>
          <p:cNvPr id="7" name="Table 6">
            <a:extLst>
              <a:ext uri="{FF2B5EF4-FFF2-40B4-BE49-F238E27FC236}">
                <a16:creationId xmlns:a16="http://schemas.microsoft.com/office/drawing/2014/main" id="{7A93ABC0-D3D0-C62E-099C-1E01CDAB8F03}"/>
              </a:ext>
            </a:extLst>
          </p:cNvPr>
          <p:cNvGraphicFramePr>
            <a:graphicFrameLocks noGrp="1"/>
          </p:cNvGraphicFramePr>
          <p:nvPr>
            <p:extLst>
              <p:ext uri="{D42A27DB-BD31-4B8C-83A1-F6EECF244321}">
                <p14:modId xmlns:p14="http://schemas.microsoft.com/office/powerpoint/2010/main" val="4211091424"/>
              </p:ext>
            </p:extLst>
          </p:nvPr>
        </p:nvGraphicFramePr>
        <p:xfrm>
          <a:off x="258782" y="3921390"/>
          <a:ext cx="7886699" cy="2412978"/>
        </p:xfrm>
        <a:graphic>
          <a:graphicData uri="http://schemas.openxmlformats.org/drawingml/2006/table">
            <a:tbl>
              <a:tblPr>
                <a:tableStyleId>{5C22544A-7EE6-4342-B048-85BDC9FD1C3A}</a:tableStyleId>
              </a:tblPr>
              <a:tblGrid>
                <a:gridCol w="1087066">
                  <a:extLst>
                    <a:ext uri="{9D8B030D-6E8A-4147-A177-3AD203B41FA5}">
                      <a16:colId xmlns:a16="http://schemas.microsoft.com/office/drawing/2014/main" val="1520535835"/>
                    </a:ext>
                  </a:extLst>
                </a:gridCol>
                <a:gridCol w="1167319">
                  <a:extLst>
                    <a:ext uri="{9D8B030D-6E8A-4147-A177-3AD203B41FA5}">
                      <a16:colId xmlns:a16="http://schemas.microsoft.com/office/drawing/2014/main" val="2559897787"/>
                    </a:ext>
                  </a:extLst>
                </a:gridCol>
                <a:gridCol w="919264">
                  <a:extLst>
                    <a:ext uri="{9D8B030D-6E8A-4147-A177-3AD203B41FA5}">
                      <a16:colId xmlns:a16="http://schemas.microsoft.com/office/drawing/2014/main" val="850006697"/>
                    </a:ext>
                  </a:extLst>
                </a:gridCol>
                <a:gridCol w="649321">
                  <a:extLst>
                    <a:ext uri="{9D8B030D-6E8A-4147-A177-3AD203B41FA5}">
                      <a16:colId xmlns:a16="http://schemas.microsoft.com/office/drawing/2014/main" val="3162794364"/>
                    </a:ext>
                  </a:extLst>
                </a:gridCol>
                <a:gridCol w="1415374">
                  <a:extLst>
                    <a:ext uri="{9D8B030D-6E8A-4147-A177-3AD203B41FA5}">
                      <a16:colId xmlns:a16="http://schemas.microsoft.com/office/drawing/2014/main" val="1968292804"/>
                    </a:ext>
                  </a:extLst>
                </a:gridCol>
                <a:gridCol w="1138136">
                  <a:extLst>
                    <a:ext uri="{9D8B030D-6E8A-4147-A177-3AD203B41FA5}">
                      <a16:colId xmlns:a16="http://schemas.microsoft.com/office/drawing/2014/main" val="2186656541"/>
                    </a:ext>
                  </a:extLst>
                </a:gridCol>
                <a:gridCol w="1510219">
                  <a:extLst>
                    <a:ext uri="{9D8B030D-6E8A-4147-A177-3AD203B41FA5}">
                      <a16:colId xmlns:a16="http://schemas.microsoft.com/office/drawing/2014/main" val="452487383"/>
                    </a:ext>
                  </a:extLst>
                </a:gridCol>
              </a:tblGrid>
              <a:tr h="372138">
                <a:tc>
                  <a:txBody>
                    <a:bodyPr/>
                    <a:lstStyle/>
                    <a:p>
                      <a:pPr algn="l" fontAlgn="b"/>
                      <a:r>
                        <a:rPr lang="en-GB" sz="1200" u="none" strike="noStrike">
                          <a:effectLst/>
                        </a:rPr>
                        <a:t>Age of borrowers</a:t>
                      </a:r>
                      <a:endParaRPr lang="en-GB" sz="1200" b="1" i="0" u="none" strike="noStrike">
                        <a:solidFill>
                          <a:srgbClr val="000000"/>
                        </a:solidFill>
                        <a:effectLst/>
                        <a:latin typeface="Calibri" panose="020F0502020204030204" pitchFamily="34" charset="0"/>
                      </a:endParaRPr>
                    </a:p>
                  </a:txBody>
                  <a:tcPr marL="3648" marR="3648" marT="3648" marB="0" anchor="b"/>
                </a:tc>
                <a:tc>
                  <a:txBody>
                    <a:bodyPr/>
                    <a:lstStyle/>
                    <a:p>
                      <a:pPr algn="l" fontAlgn="b"/>
                      <a:r>
                        <a:rPr lang="en-GB" sz="1200" u="none" strike="noStrike">
                          <a:effectLst/>
                        </a:rPr>
                        <a:t>Count of % Minority in Local Area</a:t>
                      </a:r>
                      <a:endParaRPr lang="en-GB" sz="1200" b="1" i="0" u="none" strike="noStrike">
                        <a:solidFill>
                          <a:srgbClr val="000000"/>
                        </a:solidFill>
                        <a:effectLst/>
                        <a:latin typeface="Calibri" panose="020F0502020204030204" pitchFamily="34" charset="0"/>
                      </a:endParaRPr>
                    </a:p>
                  </a:txBody>
                  <a:tcPr marL="3648" marR="3648" marT="3648" marB="0" anchor="b"/>
                </a:tc>
                <a:tc>
                  <a:txBody>
                    <a:bodyPr/>
                    <a:lstStyle/>
                    <a:p>
                      <a:pPr algn="l" fontAlgn="b"/>
                      <a:r>
                        <a:rPr lang="en-GB" sz="1200" u="none" strike="noStrike">
                          <a:effectLst/>
                        </a:rPr>
                        <a:t>Sum of Amount Borrowed</a:t>
                      </a:r>
                      <a:endParaRPr lang="en-GB" sz="1200" b="1" i="0" u="none" strike="noStrike">
                        <a:solidFill>
                          <a:srgbClr val="000000"/>
                        </a:solidFill>
                        <a:effectLst/>
                        <a:latin typeface="Calibri" panose="020F0502020204030204" pitchFamily="34" charset="0"/>
                      </a:endParaRPr>
                    </a:p>
                  </a:txBody>
                  <a:tcPr marL="3648" marR="3648" marT="3648" marB="0" anchor="b"/>
                </a:tc>
                <a:tc>
                  <a:txBody>
                    <a:bodyPr/>
                    <a:lstStyle/>
                    <a:p>
                      <a:pPr algn="l" fontAlgn="b"/>
                      <a:r>
                        <a:rPr lang="en-GB" sz="1200" u="none" strike="noStrike">
                          <a:effectLst/>
                        </a:rPr>
                        <a:t>Count of LTV ratio</a:t>
                      </a:r>
                      <a:endParaRPr lang="en-GB" sz="1200" b="1" i="0" u="none" strike="noStrike">
                        <a:solidFill>
                          <a:srgbClr val="000000"/>
                        </a:solidFill>
                        <a:effectLst/>
                        <a:latin typeface="Calibri" panose="020F0502020204030204" pitchFamily="34" charset="0"/>
                      </a:endParaRPr>
                    </a:p>
                  </a:txBody>
                  <a:tcPr marL="3648" marR="3648" marT="3648" marB="0" anchor="b"/>
                </a:tc>
                <a:tc>
                  <a:txBody>
                    <a:bodyPr/>
                    <a:lstStyle/>
                    <a:p>
                      <a:pPr algn="l" fontAlgn="b"/>
                      <a:r>
                        <a:rPr lang="en-GB" sz="1200" u="none" strike="noStrike">
                          <a:effectLst/>
                        </a:rPr>
                        <a:t>Count of Borrower Debt to Income Ratio</a:t>
                      </a:r>
                      <a:endParaRPr lang="en-GB" sz="1200" b="1" i="0" u="none" strike="noStrike">
                        <a:solidFill>
                          <a:srgbClr val="000000"/>
                        </a:solidFill>
                        <a:effectLst/>
                        <a:latin typeface="Calibri" panose="020F0502020204030204" pitchFamily="34" charset="0"/>
                      </a:endParaRPr>
                    </a:p>
                  </a:txBody>
                  <a:tcPr marL="3648" marR="3648" marT="3648" marB="0" anchor="b"/>
                </a:tc>
                <a:tc>
                  <a:txBody>
                    <a:bodyPr/>
                    <a:lstStyle/>
                    <a:p>
                      <a:pPr algn="l" fontAlgn="b"/>
                      <a:r>
                        <a:rPr lang="en-GB" sz="1200" u="none" strike="noStrike">
                          <a:effectLst/>
                        </a:rPr>
                        <a:t>Count of Borrower Income Ratio</a:t>
                      </a:r>
                      <a:endParaRPr lang="en-GB" sz="1200" b="1" i="0" u="none" strike="noStrike">
                        <a:solidFill>
                          <a:srgbClr val="000000"/>
                        </a:solidFill>
                        <a:effectLst/>
                        <a:latin typeface="Calibri" panose="020F0502020204030204" pitchFamily="34" charset="0"/>
                      </a:endParaRPr>
                    </a:p>
                  </a:txBody>
                  <a:tcPr marL="3648" marR="3648" marT="3648" marB="0" anchor="b"/>
                </a:tc>
                <a:tc>
                  <a:txBody>
                    <a:bodyPr/>
                    <a:lstStyle/>
                    <a:p>
                      <a:pPr algn="l" fontAlgn="b"/>
                      <a:r>
                        <a:rPr lang="en-GB" sz="1200" u="none" strike="noStrike">
                          <a:effectLst/>
                        </a:rPr>
                        <a:t>Count of Borrower Annual Income &gt;=70000</a:t>
                      </a:r>
                      <a:endParaRPr lang="en-GB" sz="1200" b="1" i="0" u="none" strike="noStrike">
                        <a:solidFill>
                          <a:srgbClr val="000000"/>
                        </a:solidFill>
                        <a:effectLst/>
                        <a:latin typeface="Calibri" panose="020F0502020204030204" pitchFamily="34" charset="0"/>
                      </a:endParaRPr>
                    </a:p>
                  </a:txBody>
                  <a:tcPr marL="3648" marR="3648" marT="3648" marB="0" anchor="b"/>
                </a:tc>
                <a:extLst>
                  <a:ext uri="{0D108BD9-81ED-4DB2-BD59-A6C34878D82A}">
                    <a16:rowId xmlns:a16="http://schemas.microsoft.com/office/drawing/2014/main" val="3629842214"/>
                  </a:ext>
                </a:extLst>
              </a:tr>
              <a:tr h="372138">
                <a:tc>
                  <a:txBody>
                    <a:bodyPr/>
                    <a:lstStyle/>
                    <a:p>
                      <a:pPr algn="l" fontAlgn="b"/>
                      <a:r>
                        <a:rPr lang="en-GB" sz="1200" u="none" strike="noStrike">
                          <a:effectLst/>
                        </a:rPr>
                        <a:t>&lt; 25</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21</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8075000</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21</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21</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21</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21</a:t>
                      </a:r>
                      <a:endParaRPr lang="en-GB" sz="1200" b="0" i="0" u="none" strike="noStrike">
                        <a:solidFill>
                          <a:srgbClr val="000000"/>
                        </a:solidFill>
                        <a:effectLst/>
                        <a:latin typeface="Calibri" panose="020F0502020204030204" pitchFamily="34" charset="0"/>
                      </a:endParaRPr>
                    </a:p>
                  </a:txBody>
                  <a:tcPr marL="3648" marR="3648" marT="3648" marB="0" anchor="b"/>
                </a:tc>
                <a:extLst>
                  <a:ext uri="{0D108BD9-81ED-4DB2-BD59-A6C34878D82A}">
                    <a16:rowId xmlns:a16="http://schemas.microsoft.com/office/drawing/2014/main" val="1183845955"/>
                  </a:ext>
                </a:extLst>
              </a:tr>
              <a:tr h="372138">
                <a:tc>
                  <a:txBody>
                    <a:bodyPr/>
                    <a:lstStyle/>
                    <a:p>
                      <a:pPr algn="l" fontAlgn="b"/>
                      <a:r>
                        <a:rPr lang="en-GB" sz="1200" u="none" strike="noStrike">
                          <a:effectLst/>
                        </a:rPr>
                        <a:t>25 to 34</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11</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4145000</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11</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11</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11</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11</a:t>
                      </a:r>
                      <a:endParaRPr lang="en-GB" sz="1200" b="0" i="0" u="none" strike="noStrike">
                        <a:solidFill>
                          <a:srgbClr val="000000"/>
                        </a:solidFill>
                        <a:effectLst/>
                        <a:latin typeface="Calibri" panose="020F0502020204030204" pitchFamily="34" charset="0"/>
                      </a:endParaRPr>
                    </a:p>
                  </a:txBody>
                  <a:tcPr marL="3648" marR="3648" marT="3648" marB="0" anchor="b"/>
                </a:tc>
                <a:extLst>
                  <a:ext uri="{0D108BD9-81ED-4DB2-BD59-A6C34878D82A}">
                    <a16:rowId xmlns:a16="http://schemas.microsoft.com/office/drawing/2014/main" val="3896536113"/>
                  </a:ext>
                </a:extLst>
              </a:tr>
              <a:tr h="372138">
                <a:tc>
                  <a:txBody>
                    <a:bodyPr/>
                    <a:lstStyle/>
                    <a:p>
                      <a:pPr algn="l" fontAlgn="b"/>
                      <a:r>
                        <a:rPr lang="en-GB" sz="1200" u="none" strike="noStrike">
                          <a:effectLst/>
                        </a:rPr>
                        <a:t>35 to 44</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28</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9820000</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28</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28</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28</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28</a:t>
                      </a:r>
                      <a:endParaRPr lang="en-GB" sz="1200" b="0" i="0" u="none" strike="noStrike">
                        <a:solidFill>
                          <a:srgbClr val="000000"/>
                        </a:solidFill>
                        <a:effectLst/>
                        <a:latin typeface="Calibri" panose="020F0502020204030204" pitchFamily="34" charset="0"/>
                      </a:endParaRPr>
                    </a:p>
                  </a:txBody>
                  <a:tcPr marL="3648" marR="3648" marT="3648" marB="0" anchor="b"/>
                </a:tc>
                <a:extLst>
                  <a:ext uri="{0D108BD9-81ED-4DB2-BD59-A6C34878D82A}">
                    <a16:rowId xmlns:a16="http://schemas.microsoft.com/office/drawing/2014/main" val="1994930243"/>
                  </a:ext>
                </a:extLst>
              </a:tr>
              <a:tr h="372138">
                <a:tc>
                  <a:txBody>
                    <a:bodyPr/>
                    <a:lstStyle/>
                    <a:p>
                      <a:pPr algn="l" fontAlgn="b"/>
                      <a:r>
                        <a:rPr lang="en-GB" sz="1200" u="none" strike="noStrike">
                          <a:effectLst/>
                        </a:rPr>
                        <a:t>45 to 54</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22</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6000000</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22</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22</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22</a:t>
                      </a:r>
                      <a:endParaRPr lang="en-GB" sz="1200" b="0"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22</a:t>
                      </a:r>
                      <a:endParaRPr lang="en-GB" sz="1200" b="0" i="0" u="none" strike="noStrike">
                        <a:solidFill>
                          <a:srgbClr val="000000"/>
                        </a:solidFill>
                        <a:effectLst/>
                        <a:latin typeface="Calibri" panose="020F0502020204030204" pitchFamily="34" charset="0"/>
                      </a:endParaRPr>
                    </a:p>
                  </a:txBody>
                  <a:tcPr marL="3648" marR="3648" marT="3648" marB="0" anchor="b"/>
                </a:tc>
                <a:extLst>
                  <a:ext uri="{0D108BD9-81ED-4DB2-BD59-A6C34878D82A}">
                    <a16:rowId xmlns:a16="http://schemas.microsoft.com/office/drawing/2014/main" val="1703644614"/>
                  </a:ext>
                </a:extLst>
              </a:tr>
              <a:tr h="372138">
                <a:tc>
                  <a:txBody>
                    <a:bodyPr/>
                    <a:lstStyle/>
                    <a:p>
                      <a:pPr algn="l" fontAlgn="b"/>
                      <a:r>
                        <a:rPr lang="en-GB" sz="1200" u="none" strike="noStrike">
                          <a:effectLst/>
                        </a:rPr>
                        <a:t>Grand Total</a:t>
                      </a:r>
                      <a:endParaRPr lang="en-GB" sz="1200" b="1"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82</a:t>
                      </a:r>
                      <a:endParaRPr lang="en-GB" sz="1200" b="1"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dirty="0">
                          <a:effectLst/>
                        </a:rPr>
                        <a:t>28040000</a:t>
                      </a:r>
                      <a:endParaRPr lang="en-GB" sz="1200" b="1" i="0" u="none" strike="noStrike" dirty="0">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dirty="0">
                          <a:effectLst/>
                        </a:rPr>
                        <a:t>82</a:t>
                      </a:r>
                      <a:endParaRPr lang="en-GB" sz="1200" b="1" i="0" u="none" strike="noStrike" dirty="0">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82</a:t>
                      </a:r>
                      <a:endParaRPr lang="en-GB" sz="1200" b="1"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a:effectLst/>
                        </a:rPr>
                        <a:t>82</a:t>
                      </a:r>
                      <a:endParaRPr lang="en-GB" sz="1200" b="1" i="0" u="none" strike="noStrike">
                        <a:solidFill>
                          <a:srgbClr val="000000"/>
                        </a:solidFill>
                        <a:effectLst/>
                        <a:latin typeface="Calibri" panose="020F0502020204030204" pitchFamily="34" charset="0"/>
                      </a:endParaRPr>
                    </a:p>
                  </a:txBody>
                  <a:tcPr marL="3648" marR="3648" marT="3648" marB="0" anchor="b"/>
                </a:tc>
                <a:tc>
                  <a:txBody>
                    <a:bodyPr/>
                    <a:lstStyle/>
                    <a:p>
                      <a:pPr algn="r" fontAlgn="b"/>
                      <a:r>
                        <a:rPr lang="en-GB" sz="1200" u="none" strike="noStrike" dirty="0">
                          <a:effectLst/>
                        </a:rPr>
                        <a:t>82</a:t>
                      </a:r>
                      <a:endParaRPr lang="en-GB" sz="1200" b="1" i="0" u="none" strike="noStrike" dirty="0">
                        <a:solidFill>
                          <a:srgbClr val="000000"/>
                        </a:solidFill>
                        <a:effectLst/>
                        <a:latin typeface="Calibri" panose="020F0502020204030204" pitchFamily="34" charset="0"/>
                      </a:endParaRPr>
                    </a:p>
                  </a:txBody>
                  <a:tcPr marL="3648" marR="3648" marT="3648" marB="0" anchor="b"/>
                </a:tc>
                <a:extLst>
                  <a:ext uri="{0D108BD9-81ED-4DB2-BD59-A6C34878D82A}">
                    <a16:rowId xmlns:a16="http://schemas.microsoft.com/office/drawing/2014/main" val="3213931665"/>
                  </a:ext>
                </a:extLst>
              </a:tr>
            </a:tbl>
          </a:graphicData>
        </a:graphic>
      </p:graphicFrame>
    </p:spTree>
    <p:extLst>
      <p:ext uri="{BB962C8B-B14F-4D97-AF65-F5344CB8AC3E}">
        <p14:creationId xmlns:p14="http://schemas.microsoft.com/office/powerpoint/2010/main" val="157112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Observations and Key Insights</a:t>
            </a:r>
            <a:endParaRPr dirty="0"/>
          </a:p>
        </p:txBody>
      </p:sp>
      <p:sp>
        <p:nvSpPr>
          <p:cNvPr id="109" name="Google Shape;109;p3"/>
          <p:cNvSpPr txBox="1"/>
          <p:nvPr/>
        </p:nvSpPr>
        <p:spPr>
          <a:xfrm>
            <a:off x="539552" y="1556792"/>
            <a:ext cx="7439036" cy="62478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Wingdings" panose="05000000000000000000" pitchFamily="2" charset="2"/>
              <a:buChar char="v"/>
            </a:pPr>
            <a:r>
              <a:rPr lang="en-GB" sz="1600" b="1" dirty="0">
                <a:solidFill>
                  <a:schemeClr val="dk1"/>
                </a:solidFill>
                <a:latin typeface="+mn-lt"/>
                <a:ea typeface="Calibri"/>
                <a:cs typeface="Calibri"/>
                <a:sym typeface="Calibri"/>
              </a:rPr>
              <a:t>The total number of intending borrower is 500</a:t>
            </a:r>
          </a:p>
          <a:p>
            <a:pPr marR="0" lvl="0" algn="l" rtl="0">
              <a:spcBef>
                <a:spcPts val="0"/>
              </a:spcBef>
              <a:spcAft>
                <a:spcPts val="0"/>
              </a:spcAft>
              <a:buClr>
                <a:schemeClr val="dk1"/>
              </a:buClr>
              <a:buSzPts val="1600"/>
            </a:pPr>
            <a:endParaRPr lang="en-GB" sz="1600" b="1" dirty="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600"/>
              <a:buFont typeface="Wingdings" panose="05000000000000000000" pitchFamily="2" charset="2"/>
              <a:buChar char="v"/>
            </a:pPr>
            <a:r>
              <a:rPr lang="en-GB" sz="1600" b="1" dirty="0">
                <a:solidFill>
                  <a:schemeClr val="dk1"/>
                </a:solidFill>
                <a:latin typeface="+mn-lt"/>
                <a:ea typeface="Calibri"/>
                <a:cs typeface="Calibri"/>
                <a:sym typeface="Calibri"/>
              </a:rPr>
              <a:t>With LTV set at &lt;80%, the count of borrowers dropped to 332, the age group of 35- 44 has the highest number of borrower, also this age group has the highest borrowing at 15080000</a:t>
            </a:r>
          </a:p>
          <a:p>
            <a:pPr marR="0" lvl="0" algn="l" rtl="0">
              <a:spcBef>
                <a:spcPts val="0"/>
              </a:spcBef>
              <a:spcAft>
                <a:spcPts val="0"/>
              </a:spcAft>
              <a:buClr>
                <a:schemeClr val="dk1"/>
              </a:buClr>
              <a:buSzPts val="1600"/>
            </a:pPr>
            <a:endParaRPr lang="en-GB" sz="16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Wingdings" panose="05000000000000000000" pitchFamily="2" charset="2"/>
              <a:buChar char="v"/>
            </a:pPr>
            <a:r>
              <a:rPr lang="en-GB" sz="1600" b="1" dirty="0">
                <a:solidFill>
                  <a:schemeClr val="dk1"/>
                </a:solidFill>
                <a:latin typeface="+mn-lt"/>
                <a:ea typeface="Calibri"/>
                <a:cs typeface="Calibri"/>
                <a:sym typeface="Calibri"/>
              </a:rPr>
              <a:t>The total number of  borrower at LTV &lt;80 drops to 228 when age group &gt;74, 65-74 and 55-65 were filter out this was done because the borrowers were opting for 360months which is equivalent to 30years, we assumed the source of income for this age group would have dropped.</a:t>
            </a:r>
          </a:p>
          <a:p>
            <a:pPr marL="285750" marR="0" lvl="0" indent="-285750" algn="l" rtl="0">
              <a:spcBef>
                <a:spcPts val="0"/>
              </a:spcBef>
              <a:spcAft>
                <a:spcPts val="0"/>
              </a:spcAft>
              <a:buClr>
                <a:schemeClr val="dk1"/>
              </a:buClr>
              <a:buSzPts val="1600"/>
              <a:buFont typeface="Wingdings" panose="05000000000000000000" pitchFamily="2" charset="2"/>
              <a:buChar char="v"/>
            </a:pPr>
            <a:endParaRPr lang="en-GB" sz="1600" dirty="0">
              <a:solidFill>
                <a:schemeClr val="dk1"/>
              </a:solidFill>
              <a:latin typeface="Calibri"/>
              <a:ea typeface="Calibri"/>
              <a:cs typeface="Calibri"/>
              <a:sym typeface="Calibri"/>
            </a:endParaRPr>
          </a:p>
          <a:p>
            <a:pPr marL="285750" indent="-285750">
              <a:buClr>
                <a:schemeClr val="dk1"/>
              </a:buClr>
              <a:buSzPts val="1600"/>
              <a:buFont typeface="Wingdings" panose="05000000000000000000" pitchFamily="2" charset="2"/>
              <a:buChar char="v"/>
            </a:pPr>
            <a:r>
              <a:rPr lang="en-GB" sz="1600" b="1" i="0" u="none" strike="noStrike" baseline="0" dirty="0">
                <a:effectLst/>
              </a:rPr>
              <a:t>182 borrowers, 29% of age group 35-44 which is majority falls within Counts of % Minority in Local Area &gt;25%</a:t>
            </a:r>
          </a:p>
          <a:p>
            <a:pPr marL="285750" indent="-285750">
              <a:buClr>
                <a:schemeClr val="dk1"/>
              </a:buClr>
              <a:buSzPts val="1600"/>
              <a:buFont typeface="Wingdings" panose="05000000000000000000" pitchFamily="2" charset="2"/>
              <a:buChar char="v"/>
            </a:pPr>
            <a:endParaRPr lang="en-GB" sz="1600" b="1" dirty="0"/>
          </a:p>
          <a:p>
            <a:pPr marL="285750" indent="-285750">
              <a:buClr>
                <a:schemeClr val="dk1"/>
              </a:buClr>
              <a:buSzPts val="1600"/>
              <a:buFont typeface="Wingdings" panose="05000000000000000000" pitchFamily="2" charset="2"/>
              <a:buChar char="v"/>
            </a:pPr>
            <a:r>
              <a:rPr lang="en-GB" sz="1600" b="1" i="0" u="none" strike="noStrike" dirty="0">
                <a:solidFill>
                  <a:srgbClr val="000000"/>
                </a:solidFill>
                <a:effectLst/>
                <a:latin typeface="+mn-lt"/>
              </a:rPr>
              <a:t>% Minority in Local Area &gt;25, Borrower Annual Income</a:t>
            </a:r>
            <a:r>
              <a:rPr lang="en-GB" sz="1600" b="1" dirty="0">
                <a:latin typeface="+mn-lt"/>
              </a:rPr>
              <a:t> &gt;70000, </a:t>
            </a:r>
            <a:r>
              <a:rPr lang="en-GB" sz="1600" b="1" i="0" u="none" strike="noStrike" dirty="0">
                <a:solidFill>
                  <a:srgbClr val="000000"/>
                </a:solidFill>
                <a:effectLst/>
                <a:latin typeface="+mn-lt"/>
              </a:rPr>
              <a:t>Borrower Income Ratio</a:t>
            </a:r>
            <a:r>
              <a:rPr lang="en-GB" sz="1600" b="1" dirty="0">
                <a:latin typeface="+mn-lt"/>
              </a:rPr>
              <a:t> &gt;1.45,</a:t>
            </a:r>
            <a:r>
              <a:rPr lang="en-GB" sz="1600" b="1" i="0" u="none" strike="noStrike" dirty="0">
                <a:solidFill>
                  <a:srgbClr val="000000"/>
                </a:solidFill>
                <a:effectLst/>
                <a:latin typeface="+mn-lt"/>
              </a:rPr>
              <a:t> Borrower Debt to Income Ratio&lt;35, LTV ratio</a:t>
            </a:r>
            <a:r>
              <a:rPr lang="en-GB" sz="1600" b="1" dirty="0">
                <a:latin typeface="+mn-lt"/>
              </a:rPr>
              <a:t> and </a:t>
            </a:r>
            <a:r>
              <a:rPr lang="en-GB" sz="1600" b="1" i="0" u="none" strike="noStrike" dirty="0">
                <a:solidFill>
                  <a:srgbClr val="000000"/>
                </a:solidFill>
                <a:effectLst/>
                <a:latin typeface="+mn-lt"/>
              </a:rPr>
              <a:t>Length of Mortgage in Months</a:t>
            </a:r>
            <a:r>
              <a:rPr lang="en-GB" sz="1600" b="1" dirty="0">
                <a:latin typeface="+mn-lt"/>
              </a:rPr>
              <a:t> are the conditions considered for borrowers  </a:t>
            </a:r>
            <a:endParaRPr lang="en-US" sz="1600" b="1" dirty="0">
              <a:latin typeface="+mn-lt"/>
            </a:endParaRPr>
          </a:p>
          <a:p>
            <a:pPr marL="285750" marR="0" lvl="0" indent="-285750" algn="l" rtl="0">
              <a:spcBef>
                <a:spcPts val="0"/>
              </a:spcBef>
              <a:spcAft>
                <a:spcPts val="0"/>
              </a:spcAft>
              <a:buClr>
                <a:schemeClr val="dk1"/>
              </a:buClr>
              <a:buSzPts val="1600"/>
              <a:buFont typeface="Wingdings" panose="05000000000000000000" pitchFamily="2" charset="2"/>
              <a:buChar char="v"/>
            </a:pPr>
            <a:endParaRPr lang="en-GB" sz="16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Wingdings" panose="05000000000000000000" pitchFamily="2" charset="2"/>
              <a:buChar char="v"/>
            </a:pPr>
            <a:endParaRPr lang="en-GB" sz="16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Wingdings" panose="05000000000000000000" pitchFamily="2" charset="2"/>
              <a:buChar char="v"/>
            </a:pPr>
            <a:endParaRPr lang="en-GB" sz="16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Wingdings" panose="05000000000000000000" pitchFamily="2" charset="2"/>
              <a:buChar char="v"/>
            </a:pPr>
            <a:endParaRPr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659E-1C35-27EF-CEB8-19799CC220FF}"/>
              </a:ext>
            </a:extLst>
          </p:cNvPr>
          <p:cNvSpPr>
            <a:spLocks noGrp="1"/>
          </p:cNvSpPr>
          <p:nvPr>
            <p:ph type="title"/>
          </p:nvPr>
        </p:nvSpPr>
        <p:spPr/>
        <p:txBody>
          <a:bodyPr>
            <a:normAutofit fontScale="90000"/>
          </a:bodyPr>
          <a:lstStyle/>
          <a:p>
            <a:r>
              <a:rPr lang="en-US" dirty="0">
                <a:solidFill>
                  <a:srgbClr val="0070C0"/>
                </a:solidFill>
              </a:rPr>
              <a:t>Observations and Key Insights Continues</a:t>
            </a:r>
            <a:endParaRPr lang="en-GB" dirty="0"/>
          </a:p>
        </p:txBody>
      </p:sp>
      <p:sp>
        <p:nvSpPr>
          <p:cNvPr id="3" name="Text Placeholder 2">
            <a:extLst>
              <a:ext uri="{FF2B5EF4-FFF2-40B4-BE49-F238E27FC236}">
                <a16:creationId xmlns:a16="http://schemas.microsoft.com/office/drawing/2014/main" id="{EB821154-BEB1-843F-F9CC-43C13892CCF3}"/>
              </a:ext>
            </a:extLst>
          </p:cNvPr>
          <p:cNvSpPr>
            <a:spLocks noGrp="1"/>
          </p:cNvSpPr>
          <p:nvPr>
            <p:ph type="body" idx="1"/>
          </p:nvPr>
        </p:nvSpPr>
        <p:spPr>
          <a:xfrm>
            <a:off x="628650" y="1089061"/>
            <a:ext cx="7886700" cy="5087902"/>
          </a:xfrm>
        </p:spPr>
        <p:txBody>
          <a:bodyPr/>
          <a:lstStyle/>
          <a:p>
            <a:pPr>
              <a:buFont typeface="Wingdings" panose="05000000000000000000" pitchFamily="2" charset="2"/>
              <a:buChar char="v"/>
            </a:pPr>
            <a:r>
              <a:rPr lang="en-GB" sz="1600" b="1" dirty="0"/>
              <a:t>82 borrowers fit into those categories majority not being a first-time buyer. This combination has the least risk and most leads.</a:t>
            </a:r>
          </a:p>
          <a:p>
            <a:pPr>
              <a:buFont typeface="Wingdings" panose="05000000000000000000" pitchFamily="2" charset="2"/>
              <a:buChar char="v"/>
            </a:pPr>
            <a:endParaRPr lang="en-GB" sz="1600" b="1" dirty="0"/>
          </a:p>
          <a:p>
            <a:pPr>
              <a:buFont typeface="Wingdings" panose="05000000000000000000" pitchFamily="2" charset="2"/>
              <a:buChar char="v"/>
            </a:pPr>
            <a:r>
              <a:rPr lang="en-GB" sz="1600" b="1" dirty="0"/>
              <a:t>Age group 35-44 has the highest number of borrowers(28) with group 25-34 the least with 11 borrowers</a:t>
            </a:r>
          </a:p>
          <a:p>
            <a:pPr>
              <a:buFont typeface="Wingdings" panose="05000000000000000000" pitchFamily="2" charset="2"/>
              <a:buChar char="v"/>
            </a:pPr>
            <a:endParaRPr lang="en-GB" sz="1600" b="1" dirty="0"/>
          </a:p>
          <a:p>
            <a:pPr>
              <a:buFont typeface="Wingdings" panose="05000000000000000000" pitchFamily="2" charset="2"/>
              <a:buChar char="v"/>
            </a:pPr>
            <a:r>
              <a:rPr lang="en-GB" sz="1600" b="1" dirty="0"/>
              <a:t>The grand total money to be borrowed is </a:t>
            </a:r>
            <a:r>
              <a:rPr lang="en-GB" sz="1600" u="none" strike="noStrike" dirty="0">
                <a:effectLst/>
              </a:rPr>
              <a:t>28040000</a:t>
            </a:r>
          </a:p>
          <a:p>
            <a:pPr>
              <a:buFont typeface="Wingdings" panose="05000000000000000000" pitchFamily="2" charset="2"/>
              <a:buChar char="v"/>
            </a:pPr>
            <a:endParaRPr lang="en-GB" sz="1600" b="1" i="0" dirty="0">
              <a:solidFill>
                <a:srgbClr val="000000"/>
              </a:solidFill>
              <a:latin typeface="Calibri" panose="020F0502020204030204" pitchFamily="34" charset="0"/>
            </a:endParaRPr>
          </a:p>
          <a:p>
            <a:pPr>
              <a:buFont typeface="Wingdings" panose="05000000000000000000" pitchFamily="2" charset="2"/>
              <a:buChar char="v"/>
            </a:pPr>
            <a:endParaRPr lang="en-GB" sz="1600" b="1" i="0" u="none" strike="noStrike" dirty="0">
              <a:solidFill>
                <a:srgbClr val="000000"/>
              </a:solidFill>
              <a:effectLst/>
              <a:latin typeface="Calibri" panose="020F0502020204030204" pitchFamily="34" charset="0"/>
            </a:endParaRPr>
          </a:p>
          <a:p>
            <a:pPr>
              <a:buFont typeface="Wingdings" panose="05000000000000000000" pitchFamily="2" charset="2"/>
              <a:buChar char="v"/>
            </a:pPr>
            <a:endParaRPr lang="en-GB" sz="1600" b="1" dirty="0"/>
          </a:p>
          <a:p>
            <a:pPr>
              <a:buFont typeface="Wingdings" panose="05000000000000000000" pitchFamily="2" charset="2"/>
              <a:buChar char="v"/>
            </a:pPr>
            <a:endParaRPr lang="en-GB" sz="1600" b="1" dirty="0"/>
          </a:p>
          <a:p>
            <a:pPr>
              <a:buFont typeface="Wingdings" panose="05000000000000000000" pitchFamily="2" charset="2"/>
              <a:buChar char="v"/>
            </a:pPr>
            <a:endParaRPr lang="en-GB" sz="1600" b="1"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640461131"/>
      </p:ext>
    </p:extLst>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618</TotalTime>
  <Words>612</Words>
  <Application>Microsoft Office PowerPoint</Application>
  <PresentationFormat>On-screen Show (4:3)</PresentationFormat>
  <Paragraphs>173</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PowerPoint Presentation</vt:lpstr>
      <vt:lpstr>Statistical Inference  </vt:lpstr>
      <vt:lpstr>Statistical inference continue</vt:lpstr>
      <vt:lpstr>Statistical inference continue.</vt:lpstr>
      <vt:lpstr>DATA ANALYSIS</vt:lpstr>
      <vt:lpstr>ANALYSIS CONTINUE</vt:lpstr>
      <vt:lpstr>ANALYSIS CONTINUE</vt:lpstr>
      <vt:lpstr>Observations and Key Insights</vt:lpstr>
      <vt:lpstr>Observations and Key Insights Continues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tope onileimo-ajayi</cp:lastModifiedBy>
  <cp:revision>2</cp:revision>
  <dcterms:created xsi:type="dcterms:W3CDTF">2020-03-26T22:50:15Z</dcterms:created>
  <dcterms:modified xsi:type="dcterms:W3CDTF">2023-11-07T00:08:40Z</dcterms:modified>
</cp:coreProperties>
</file>