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Olu-Alabi Temitope</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27" name="Google Shape;127;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297497"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17182"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310197"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Mostly long-term subscribers who are more active during the week</a:t>
            </a:r>
            <a:endParaRPr i="1" sz="1658">
              <a:latin typeface="Roboto Light"/>
              <a:ea typeface="Roboto Light"/>
              <a:cs typeface="Roboto Light"/>
              <a:sym typeface="Roboto Light"/>
            </a:endParaRPr>
          </a:p>
          <a:p>
            <a:pPr indent="-310197" lvl="1" marL="914400" rtl="0" algn="l">
              <a:lnSpc>
                <a:spcPct val="115000"/>
              </a:lnSpc>
              <a:spcBef>
                <a:spcPts val="0"/>
              </a:spcBef>
              <a:spcAft>
                <a:spcPts val="0"/>
              </a:spcAft>
              <a:buClr>
                <a:srgbClr val="000000"/>
              </a:buClr>
              <a:buSzPct val="100000"/>
              <a:buFont typeface="Roboto Light"/>
              <a:buChar char="○"/>
            </a:pPr>
            <a:r>
              <a:rPr i="1" lang="en" sz="1658">
                <a:solidFill>
                  <a:schemeClr val="dk1"/>
                </a:solidFill>
                <a:latin typeface="Roboto Light"/>
                <a:ea typeface="Roboto Light"/>
                <a:cs typeface="Roboto Light"/>
                <a:sym typeface="Roboto Light"/>
              </a:rPr>
              <a:t>One-time users who are more active on weekends</a:t>
            </a:r>
            <a:endParaRPr i="1" sz="1658">
              <a:solidFill>
                <a:schemeClr val="dk1"/>
              </a:solidFill>
              <a:latin typeface="Roboto Light"/>
              <a:ea typeface="Roboto Light"/>
              <a:cs typeface="Roboto Light"/>
              <a:sym typeface="Roboto Light"/>
            </a:endParaRPr>
          </a:p>
          <a:p>
            <a:pPr indent="-310197" lvl="1" marL="914400" rtl="0" algn="l">
              <a:lnSpc>
                <a:spcPct val="115000"/>
              </a:lnSpc>
              <a:spcBef>
                <a:spcPts val="0"/>
              </a:spcBef>
              <a:spcAft>
                <a:spcPts val="0"/>
              </a:spcAft>
              <a:buClr>
                <a:srgbClr val="000000"/>
              </a:buClr>
              <a:buSzPct val="100000"/>
              <a:buFont typeface="Roboto Light"/>
              <a:buChar char="○"/>
            </a:pPr>
            <a:r>
              <a:rPr i="1" lang="en" sz="1658">
                <a:solidFill>
                  <a:schemeClr val="dk1"/>
                </a:solidFill>
                <a:latin typeface="Roboto Light"/>
                <a:ea typeface="Roboto Light"/>
                <a:cs typeface="Roboto Light"/>
                <a:sym typeface="Roboto Light"/>
              </a:rPr>
              <a:t>Most bikes rented by 35-44 year olds</a:t>
            </a:r>
            <a:br>
              <a:rPr b="1" i="1" lang="en">
                <a:solidFill>
                  <a:srgbClr val="000000"/>
                </a:solidFill>
                <a:latin typeface="Roboto"/>
                <a:ea typeface="Roboto"/>
                <a:cs typeface="Roboto"/>
                <a:sym typeface="Roboto"/>
              </a:rPr>
            </a:b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23532"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10197"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75+ year olds take the longest average trips but rent the least bikes</a:t>
            </a:r>
            <a:endParaRPr i="1" sz="1658">
              <a:latin typeface="Roboto Light"/>
              <a:ea typeface="Roboto Light"/>
              <a:cs typeface="Roboto Light"/>
              <a:sym typeface="Roboto Light"/>
            </a:endParaRPr>
          </a:p>
          <a:p>
            <a:pPr indent="-310197"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65-74 and 45-54 year olds take the shortest trips on average</a:t>
            </a:r>
            <a:endParaRPr i="1" sz="1658">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8" name="Google Shape;138;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Ave,Van Vorst Park</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713900" y="1152475"/>
            <a:ext cx="7069650" cy="3324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6133000" y="1449975"/>
            <a:ext cx="2446500" cy="33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 take the longest trips (on average)</a:t>
            </a:r>
            <a:endParaRPr i="1"/>
          </a:p>
          <a:p>
            <a:pPr indent="0" lvl="0" marL="0" rtl="0" algn="l">
              <a:spcBef>
                <a:spcPts val="1200"/>
              </a:spcBef>
              <a:spcAft>
                <a:spcPts val="1200"/>
              </a:spcAft>
              <a:buNone/>
            </a:pPr>
            <a:r>
              <a:rPr i="1" lang="en"/>
              <a:t>65-74 and 45-54 year olds take the shortest trips (on average)</a:t>
            </a:r>
            <a:endParaRPr i="1"/>
          </a:p>
        </p:txBody>
      </p:sp>
      <p:pic>
        <p:nvPicPr>
          <p:cNvPr id="95" name="Google Shape;95;p18" title="Chart"/>
          <p:cNvPicPr preferRelativeResize="0"/>
          <p:nvPr/>
        </p:nvPicPr>
        <p:blipFill>
          <a:blip r:embed="rId3">
            <a:alphaModFix/>
          </a:blip>
          <a:stretch>
            <a:fillRect/>
          </a:stretch>
        </p:blipFill>
        <p:spPr>
          <a:xfrm>
            <a:off x="566575" y="1449975"/>
            <a:ext cx="5539775" cy="3357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1" name="Google Shape;101;p19"/>
          <p:cNvSpPr txBox="1"/>
          <p:nvPr>
            <p:ph idx="1" type="body"/>
          </p:nvPr>
        </p:nvSpPr>
        <p:spPr>
          <a:xfrm>
            <a:off x="5775525" y="1170575"/>
            <a:ext cx="3306600" cy="34083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i="1" lang="en"/>
              <a:t>35-44 year olds rent the most bikes</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102" name="Google Shape;102;p19" title="Chart"/>
          <p:cNvPicPr preferRelativeResize="0"/>
          <p:nvPr/>
        </p:nvPicPr>
        <p:blipFill>
          <a:blip r:embed="rId3">
            <a:alphaModFix/>
          </a:blip>
          <a:stretch>
            <a:fillRect/>
          </a:stretch>
        </p:blipFill>
        <p:spPr>
          <a:xfrm>
            <a:off x="547000" y="1170575"/>
            <a:ext cx="6012175" cy="3571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p:nvPr>
            <p:ph idx="1" type="body"/>
          </p:nvPr>
        </p:nvSpPr>
        <p:spPr>
          <a:xfrm>
            <a:off x="6044825" y="1449975"/>
            <a:ext cx="2990400" cy="30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Citi Bike customer base is mostly made up of long-term subscribers</a:t>
            </a:r>
            <a:endParaRPr i="1"/>
          </a:p>
          <a:p>
            <a:pPr indent="0" lvl="0" marL="0" rtl="0" algn="l">
              <a:spcBef>
                <a:spcPts val="1200"/>
              </a:spcBef>
              <a:spcAft>
                <a:spcPts val="0"/>
              </a:spcAft>
              <a:buNone/>
            </a:pPr>
            <a:r>
              <a:rPr i="1" lang="en"/>
              <a:t>Subscribers are more </a:t>
            </a:r>
            <a:r>
              <a:rPr i="1" lang="en"/>
              <a:t>active</a:t>
            </a:r>
            <a:r>
              <a:rPr i="1" lang="en"/>
              <a:t> during the week</a:t>
            </a:r>
            <a:endParaRPr i="1"/>
          </a:p>
          <a:p>
            <a:pPr indent="0" lvl="0" marL="0" rtl="0" algn="l">
              <a:spcBef>
                <a:spcPts val="1200"/>
              </a:spcBef>
              <a:spcAft>
                <a:spcPts val="1200"/>
              </a:spcAft>
              <a:buNone/>
            </a:pPr>
            <a:r>
              <a:rPr i="1" lang="en"/>
              <a:t>One-time users are more active on weekends</a:t>
            </a:r>
            <a:endParaRPr i="1"/>
          </a:p>
        </p:txBody>
      </p:sp>
      <p:pic>
        <p:nvPicPr>
          <p:cNvPr id="109" name="Google Shape;109;p20" title="Chart"/>
          <p:cNvPicPr preferRelativeResize="0"/>
          <p:nvPr/>
        </p:nvPicPr>
        <p:blipFill>
          <a:blip r:embed="rId3">
            <a:alphaModFix/>
          </a:blip>
          <a:stretch>
            <a:fillRect/>
          </a:stretch>
        </p:blipFill>
        <p:spPr>
          <a:xfrm>
            <a:off x="563325" y="1449975"/>
            <a:ext cx="5187599" cy="328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sp>
        <p:nvSpPr>
          <p:cNvPr id="115" name="Google Shape;115;p21"/>
          <p:cNvSpPr txBox="1"/>
          <p:nvPr>
            <p:ph idx="1" type="body"/>
          </p:nvPr>
        </p:nvSpPr>
        <p:spPr>
          <a:xfrm>
            <a:off x="5683600" y="1493825"/>
            <a:ext cx="32253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rPr i="1" lang="en"/>
              <a:t>No relationship between user age and trip duration</a:t>
            </a:r>
            <a:endParaRPr i="1"/>
          </a:p>
        </p:txBody>
      </p:sp>
      <p:pic>
        <p:nvPicPr>
          <p:cNvPr id="116" name="Google Shape;116;p21" title="Chart"/>
          <p:cNvPicPr preferRelativeResize="0"/>
          <p:nvPr/>
        </p:nvPicPr>
        <p:blipFill>
          <a:blip r:embed="rId3">
            <a:alphaModFix/>
          </a:blip>
          <a:stretch>
            <a:fillRect/>
          </a:stretch>
        </p:blipFill>
        <p:spPr>
          <a:xfrm>
            <a:off x="416375" y="1243600"/>
            <a:ext cx="6010551" cy="35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