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10287000" cx="18288000"/>
  <p:notesSz cx="6858000" cy="9144000"/>
  <p:embeddedFontLst>
    <p:embeddedFont>
      <p:font typeface="Arimo"/>
      <p:regular r:id="rId37"/>
      <p:bold r:id="rId38"/>
      <p:italic r:id="rId39"/>
      <p:boldItalic r:id="rId40"/>
    </p:embeddedFont>
    <p:embeddedFont>
      <p:font typeface="Quicksand"/>
      <p:regular r:id="rId41"/>
      <p:bold r:id="rId42"/>
    </p:embeddedFont>
    <p:embeddedFont>
      <p:font typeface="Open Sans ExtraBold"/>
      <p:bold r:id="rId43"/>
      <p:boldItalic r:id="rId44"/>
    </p:embeddedFont>
    <p:embeddedFont>
      <p:font typeface="Open Sans Light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  <p:embeddedFont>
      <p:font typeface="Quicksand Light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iqyXkFvxe/XKja9jBMPCjJaDBE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boldItalic.fntdata"/><Relationship Id="rId42" Type="http://schemas.openxmlformats.org/officeDocument/2006/relationships/font" Target="fonts/Quicksand-bold.fntdata"/><Relationship Id="rId41" Type="http://schemas.openxmlformats.org/officeDocument/2006/relationships/font" Target="fonts/Quicksand-regular.fntdata"/><Relationship Id="rId44" Type="http://schemas.openxmlformats.org/officeDocument/2006/relationships/font" Target="fonts/OpenSansExtraBold-boldItalic.fntdata"/><Relationship Id="rId43" Type="http://schemas.openxmlformats.org/officeDocument/2006/relationships/font" Target="fonts/OpenSansExtraBold-bold.fntdata"/><Relationship Id="rId46" Type="http://schemas.openxmlformats.org/officeDocument/2006/relationships/font" Target="fonts/OpenSansLight-bold.fntdata"/><Relationship Id="rId45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Light-boldItalic.fntdata"/><Relationship Id="rId47" Type="http://schemas.openxmlformats.org/officeDocument/2006/relationships/font" Target="fonts/OpenSansLight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Arimo-regular.fntdata"/><Relationship Id="rId36" Type="http://schemas.openxmlformats.org/officeDocument/2006/relationships/slide" Target="slides/slide31.xml"/><Relationship Id="rId39" Type="http://schemas.openxmlformats.org/officeDocument/2006/relationships/font" Target="fonts/Arimo-italic.fntdata"/><Relationship Id="rId38" Type="http://schemas.openxmlformats.org/officeDocument/2006/relationships/font" Target="fonts/Arim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3" Type="http://schemas.openxmlformats.org/officeDocument/2006/relationships/font" Target="fonts/QuicksandLight-regular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Quicksan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40b89ce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40b89c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0" Type="http://schemas.openxmlformats.org/officeDocument/2006/relationships/image" Target="../media/image14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845396" y="4000355"/>
            <a:ext cx="11264431" cy="3296641"/>
            <a:chOff x="0" y="342900"/>
            <a:chExt cx="15019241" cy="4395520"/>
          </a:xfrm>
        </p:grpSpPr>
        <p:sp>
          <p:nvSpPr>
            <p:cNvPr id="85" name="Google Shape;85;p1"/>
            <p:cNvSpPr txBox="1"/>
            <p:nvPr/>
          </p:nvSpPr>
          <p:spPr>
            <a:xfrm>
              <a:off x="0" y="342900"/>
              <a:ext cx="15019241" cy="1505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97" u="none" cap="none" strike="noStrike">
                  <a:solidFill>
                    <a:srgbClr val="008037"/>
                  </a:solidFill>
                  <a:latin typeface="Arial"/>
                  <a:ea typeface="Arial"/>
                  <a:cs typeface="Arial"/>
                  <a:sym typeface="Arial"/>
                </a:rPr>
                <a:t>SQLALCHEMY</a:t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2925581"/>
              <a:ext cx="15019241" cy="1812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79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1014" u="none" cap="none" strike="noStrike">
                  <a:solidFill>
                    <a:srgbClr val="008037"/>
                  </a:solidFill>
                  <a:latin typeface="Arial"/>
                  <a:ea typeface="Arial"/>
                  <a:cs typeface="Arial"/>
                  <a:sym typeface="Arial"/>
                </a:rPr>
                <a:t>LIFECYCLE</a:t>
              </a:r>
              <a:endParaRPr/>
            </a:p>
          </p:txBody>
        </p:sp>
      </p:grp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91" y="2664274"/>
            <a:ext cx="5578305" cy="53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0"/>
          <p:cNvGrpSpPr/>
          <p:nvPr/>
        </p:nvGrpSpPr>
        <p:grpSpPr>
          <a:xfrm>
            <a:off x="1327801" y="660125"/>
            <a:ext cx="15631289" cy="2418975"/>
            <a:chOff x="0" y="-161925"/>
            <a:chExt cx="16509600" cy="3225300"/>
          </a:xfrm>
        </p:grpSpPr>
        <p:sp>
          <p:nvSpPr>
            <p:cNvPr id="161" name="Google Shape;161;p10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62" name="Google Shape;162;p10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Defining Models</a:t>
              </a:r>
              <a:endParaRPr/>
            </a:p>
          </p:txBody>
        </p:sp>
      </p:grpSp>
      <p:sp>
        <p:nvSpPr>
          <p:cNvPr id="163" name="Google Shape;163;p10"/>
          <p:cNvSpPr txBox="1"/>
          <p:nvPr/>
        </p:nvSpPr>
        <p:spPr>
          <a:xfrm>
            <a:off x="1328049" y="3051824"/>
            <a:ext cx="15631901" cy="7064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naming</a:t>
            </a:r>
            <a:endParaRPr/>
          </a:p>
          <a:p>
            <a:pPr indent="-540634" lvl="1" marL="1081267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8"/>
              <a:buFont typeface="Arial"/>
              <a:buChar char="•"/>
            </a:pP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default, SQLAlchemy p</a:t>
            </a:r>
            <a:r>
              <a:rPr b="0" i="0" lang="en-US" sz="5008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icks the name of the table for you, setting it to the lower-case version of your class's name. Otherwise</a:t>
            </a: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you can set the name of the table using                               __tablename__ = 'my_custom_table_name'.</a:t>
            </a:r>
            <a:endParaRPr/>
          </a:p>
          <a:p>
            <a:pPr indent="0" lvl="0" marL="0" marR="0" rtl="0" algn="just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8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8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1"/>
          <p:cNvGrpSpPr/>
          <p:nvPr/>
        </p:nvGrpSpPr>
        <p:grpSpPr>
          <a:xfrm>
            <a:off x="1053200" y="660125"/>
            <a:ext cx="16057237" cy="2418975"/>
            <a:chOff x="0" y="-161925"/>
            <a:chExt cx="16509600" cy="3225300"/>
          </a:xfrm>
        </p:grpSpPr>
        <p:sp>
          <p:nvSpPr>
            <p:cNvPr id="169" name="Google Shape;169;p11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70" name="Google Shape;170;p11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Defining Models</a:t>
              </a:r>
              <a:endParaRPr/>
            </a:p>
          </p:txBody>
        </p:sp>
      </p:grpSp>
      <p:sp>
        <p:nvSpPr>
          <p:cNvPr id="171" name="Google Shape;171;p11"/>
          <p:cNvSpPr txBox="1"/>
          <p:nvPr/>
        </p:nvSpPr>
        <p:spPr>
          <a:xfrm>
            <a:off x="1178375" y="3524727"/>
            <a:ext cx="15931251" cy="61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version of our defined model: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</a:t>
            </a:r>
            <a:r>
              <a:rPr b="1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(db.Model):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__tablename__ = 'persons'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id = db.Column(db.Integer, primary_key=</a:t>
            </a:r>
            <a:r>
              <a:rPr b="1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name = db.Column(db.String(), nullable=</a:t>
            </a:r>
            <a:r>
              <a:rPr b="1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1178674" y="660125"/>
            <a:ext cx="15931764" cy="2418975"/>
            <a:chOff x="0" y="-161925"/>
            <a:chExt cx="16509600" cy="3225300"/>
          </a:xfrm>
        </p:grpSpPr>
        <p:sp>
          <p:nvSpPr>
            <p:cNvPr id="177" name="Google Shape;177;p12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78" name="Google Shape;178;p12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Types</a:t>
              </a:r>
              <a:endParaRPr/>
            </a:p>
          </p:txBody>
        </p:sp>
      </p:grpSp>
      <p:sp>
        <p:nvSpPr>
          <p:cNvPr id="179" name="Google Shape;179;p12"/>
          <p:cNvSpPr txBox="1"/>
          <p:nvPr/>
        </p:nvSpPr>
        <p:spPr>
          <a:xfrm>
            <a:off x="1178375" y="3061349"/>
            <a:ext cx="15931200" cy="9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32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0"/>
              <a:buFont typeface="Arial"/>
              <a:buChar char="•"/>
            </a:pPr>
            <a:r>
              <a:rPr b="0" i="0" lang="en-US" sz="35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db.Integer</a:t>
            </a:r>
            <a:endParaRPr sz="3490"/>
          </a:p>
          <a:p>
            <a:pPr indent="-4232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0"/>
              <a:buFont typeface="Arial"/>
              <a:buChar char="•"/>
            </a:pPr>
            <a:r>
              <a:rPr b="0" i="0" lang="en-US" sz="35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db.String, specifies a varchar data fields</a:t>
            </a:r>
            <a:endParaRPr sz="600"/>
          </a:p>
          <a:p>
            <a:pPr indent="-4232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0"/>
              <a:buFont typeface="Arial"/>
              <a:buChar char="•"/>
            </a:pPr>
            <a:r>
              <a:rPr b="0" i="0" lang="en-US" sz="35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db.Text, for longer text</a:t>
            </a:r>
            <a:endParaRPr sz="600"/>
          </a:p>
          <a:p>
            <a:pPr indent="-4232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0"/>
              <a:buFont typeface="Arial"/>
              <a:buChar char="•"/>
            </a:pPr>
            <a:r>
              <a:rPr b="0" i="0" lang="en-US" sz="35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db.DateTime, for date time objects</a:t>
            </a:r>
            <a:endParaRPr sz="600"/>
          </a:p>
          <a:p>
            <a:pPr indent="-4232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0"/>
              <a:buFont typeface="Arial"/>
              <a:buChar char="•"/>
            </a:pPr>
            <a:r>
              <a:rPr b="0" i="0" lang="en-US" sz="35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db.F</a:t>
            </a:r>
            <a:r>
              <a:rPr b="0" i="0" lang="en-US" sz="35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loat, for floating point values</a:t>
            </a:r>
            <a:endParaRPr sz="600"/>
          </a:p>
          <a:p>
            <a:pPr indent="-4232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0"/>
              <a:buFont typeface="Arial"/>
              <a:buChar char="•"/>
            </a:pPr>
            <a:r>
              <a:rPr b="0" i="0" lang="en-US" sz="35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db.</a:t>
            </a:r>
            <a:r>
              <a:rPr b="0" i="0" lang="en-US" sz="35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Boolean, for boolean values</a:t>
            </a:r>
            <a:endParaRPr sz="600"/>
          </a:p>
          <a:p>
            <a:pPr indent="-4232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0"/>
              <a:buFont typeface="Arial"/>
              <a:buChar char="•"/>
            </a:pPr>
            <a:r>
              <a:rPr b="0" i="0" lang="en-US" sz="35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db.</a:t>
            </a:r>
            <a:r>
              <a:rPr b="0" i="0" lang="en-US" sz="35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PickleType, for converting an object to a byte stream</a:t>
            </a:r>
            <a:endParaRPr sz="600"/>
          </a:p>
          <a:p>
            <a:pPr indent="-4232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0"/>
              <a:buFont typeface="Arial"/>
              <a:buChar char="•"/>
            </a:pPr>
            <a:r>
              <a:rPr b="0" i="0" lang="en-US" sz="35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db.L</a:t>
            </a:r>
            <a:r>
              <a:rPr b="0" i="0" lang="en-US" sz="35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argeBinary, for storing large binary data (pickled  objects).</a:t>
            </a:r>
            <a:endParaRPr sz="600"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9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3"/>
          <p:cNvGrpSpPr/>
          <p:nvPr/>
        </p:nvGrpSpPr>
        <p:grpSpPr>
          <a:xfrm>
            <a:off x="1178375" y="660125"/>
            <a:ext cx="14156982" cy="2418975"/>
            <a:chOff x="0" y="-161925"/>
            <a:chExt cx="16509600" cy="3225300"/>
          </a:xfrm>
        </p:grpSpPr>
        <p:sp>
          <p:nvSpPr>
            <p:cNvPr id="185" name="Google Shape;185;p13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86" name="Google Shape;186;p13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Model.query</a:t>
              </a:r>
              <a:endParaRPr/>
            </a:p>
          </p:txBody>
        </p:sp>
      </p:grpSp>
      <p:sp>
        <p:nvSpPr>
          <p:cNvPr id="187" name="Google Shape;187;p13"/>
          <p:cNvSpPr txBox="1"/>
          <p:nvPr/>
        </p:nvSpPr>
        <p:spPr>
          <a:xfrm>
            <a:off x="1178375" y="3359556"/>
            <a:ext cx="15931251" cy="6927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SQLAlchemy includes querying methods eg, count(), all(), first(), delete(), etc.</a:t>
            </a:r>
            <a:endParaRPr/>
          </a:p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You can chain an indefinite number of query objects.</a:t>
            </a:r>
            <a:endParaRPr/>
          </a:p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can run: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1. </a:t>
            </a:r>
            <a:r>
              <a:rPr b="0" i="0" lang="en-US" sz="43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MyModel.query.method() directly on the model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2. </a:t>
            </a:r>
            <a:r>
              <a:rPr b="0" i="0" lang="en-US" sz="439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db.session.query(MyModel) using db.session.query 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4"/>
          <p:cNvGrpSpPr/>
          <p:nvPr/>
        </p:nvGrpSpPr>
        <p:grpSpPr>
          <a:xfrm>
            <a:off x="1178375" y="660125"/>
            <a:ext cx="15931764" cy="2418975"/>
            <a:chOff x="0" y="-161925"/>
            <a:chExt cx="16509600" cy="3225300"/>
          </a:xfrm>
        </p:grpSpPr>
        <p:sp>
          <p:nvSpPr>
            <p:cNvPr id="193" name="Google Shape;193;p14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Model.query</a:t>
              </a:r>
              <a:endParaRPr/>
            </a:p>
          </p:txBody>
        </p:sp>
      </p:grpSp>
      <p:sp>
        <p:nvSpPr>
          <p:cNvPr id="195" name="Google Shape;195;p14"/>
          <p:cNvSpPr txBox="1"/>
          <p:nvPr/>
        </p:nvSpPr>
        <p:spPr>
          <a:xfrm>
            <a:off x="1178375" y="3359556"/>
            <a:ext cx="15931251" cy="38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Eg, Person.query.all() which is similar to SQL SELECT * on the Person model.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/>
        </p:nvSpPr>
        <p:spPr>
          <a:xfrm>
            <a:off x="359937" y="8667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SQLAlchemy Object Lifecycle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1178375" y="3102381"/>
            <a:ext cx="15931251" cy="61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Proposed data changes are not immediately committed to the database once we define them.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These changes have to go through certain are stages before being committed to allow for undos.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/>
        </p:nvSpPr>
        <p:spPr>
          <a:xfrm>
            <a:off x="359937" y="8667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SQLAlchemy Object Lifecycle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1028700" y="2669894"/>
            <a:ext cx="15931251" cy="8470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Flush - An event that takes pending changes and translates them to SQL commands ready to be committed to the db.</a:t>
            </a:r>
            <a:endParaRPr/>
          </a:p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It is not the same as a commit because nothing is yet pushed to the db when a flush happens, we'll still need to call a commit after a flush.</a:t>
            </a:r>
            <a:endParaRPr/>
          </a:p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Eg of when a flush occurs:</a:t>
            </a:r>
            <a:endParaRPr/>
          </a:p>
          <a:p>
            <a:pPr indent="-474004" lvl="1" marL="948009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90"/>
              <a:buFont typeface="Arial"/>
              <a:buChar char="•"/>
            </a:pPr>
            <a:r>
              <a:rPr b="0" i="0" lang="en-US" sz="439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When calling a query eg Person.query.all()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90" u="none" cap="none" strike="noStrike">
              <a:solidFill>
                <a:srgbClr val="00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/>
        </p:nvSpPr>
        <p:spPr>
          <a:xfrm>
            <a:off x="5523074" y="3883351"/>
            <a:ext cx="15931251" cy="8371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9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Stage 1: Transient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9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Stage 2: Pending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9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Stage 3:Flushed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9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Stage 4: Committed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79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79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79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359937" y="907256"/>
            <a:ext cx="17568125" cy="2284889"/>
            <a:chOff x="0" y="-161925"/>
            <a:chExt cx="23424167" cy="3046518"/>
          </a:xfrm>
        </p:grpSpPr>
        <p:sp>
          <p:nvSpPr>
            <p:cNvPr id="214" name="Google Shape;214;p17"/>
            <p:cNvSpPr txBox="1"/>
            <p:nvPr/>
          </p:nvSpPr>
          <p:spPr>
            <a:xfrm>
              <a:off x="0" y="-161925"/>
              <a:ext cx="23424167" cy="1990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914D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Object Lifecycle</a:t>
              </a:r>
              <a:endParaRPr/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6864454" y="1733550"/>
              <a:ext cx="9695259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199" u="none" cap="none" strike="noStrike">
                  <a:solidFill>
                    <a:srgbClr val="FFBD59"/>
                  </a:solidFill>
                  <a:latin typeface="Open Sans"/>
                  <a:ea typeface="Open Sans"/>
                  <a:cs typeface="Open Sans"/>
                  <a:sym typeface="Open Sans"/>
                </a:rPr>
                <a:t>Stages before a commit</a:t>
              </a:r>
              <a:endParaRPr/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456398" y="6442766"/>
            <a:ext cx="2682852" cy="4626493"/>
            <a:chOff x="0" y="0"/>
            <a:chExt cx="3577136" cy="6168657"/>
          </a:xfrm>
        </p:grpSpPr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1158273">
              <a:off x="721105" y="2922254"/>
              <a:ext cx="2441151" cy="2925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801242">
              <a:off x="567993" y="414459"/>
              <a:ext cx="2441151" cy="29251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17"/>
          <p:cNvGrpSpPr/>
          <p:nvPr/>
        </p:nvGrpSpPr>
        <p:grpSpPr>
          <a:xfrm>
            <a:off x="456398" y="2335531"/>
            <a:ext cx="2682852" cy="4626493"/>
            <a:chOff x="0" y="0"/>
            <a:chExt cx="3577136" cy="6168657"/>
          </a:xfrm>
        </p:grpSpPr>
        <p:pic>
          <p:nvPicPr>
            <p:cNvPr id="220" name="Google Shape;220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158273">
              <a:off x="721105" y="2922254"/>
              <a:ext cx="2441151" cy="2925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801242">
              <a:off x="567993" y="414459"/>
              <a:ext cx="2441151" cy="29251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17"/>
          <p:cNvGrpSpPr/>
          <p:nvPr/>
        </p:nvGrpSpPr>
        <p:grpSpPr>
          <a:xfrm rot="10800000">
            <a:off x="2840221" y="2335531"/>
            <a:ext cx="2682852" cy="4626493"/>
            <a:chOff x="0" y="0"/>
            <a:chExt cx="3577136" cy="6168657"/>
          </a:xfrm>
        </p:grpSpPr>
        <p:pic>
          <p:nvPicPr>
            <p:cNvPr id="223" name="Google Shape;223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1158273">
              <a:off x="721105" y="2922254"/>
              <a:ext cx="2441151" cy="2925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1801242">
              <a:off x="567993" y="414459"/>
              <a:ext cx="2441151" cy="29251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17"/>
          <p:cNvGrpSpPr/>
          <p:nvPr/>
        </p:nvGrpSpPr>
        <p:grpSpPr>
          <a:xfrm rot="10800000">
            <a:off x="2840221" y="6442766"/>
            <a:ext cx="2682852" cy="4626493"/>
            <a:chOff x="0" y="0"/>
            <a:chExt cx="3577136" cy="6168657"/>
          </a:xfrm>
        </p:grpSpPr>
        <p:pic>
          <p:nvPicPr>
            <p:cNvPr id="226" name="Google Shape;226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1158273">
              <a:off x="721105" y="2922254"/>
              <a:ext cx="2441151" cy="2925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1801242">
              <a:off x="567993" y="414459"/>
              <a:ext cx="2441151" cy="29251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193890">
            <a:off x="-338465" y="2582186"/>
            <a:ext cx="5113520" cy="4323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18"/>
          <p:cNvGrpSpPr/>
          <p:nvPr/>
        </p:nvGrpSpPr>
        <p:grpSpPr>
          <a:xfrm>
            <a:off x="359937" y="907256"/>
            <a:ext cx="17568125" cy="2284889"/>
            <a:chOff x="0" y="-161925"/>
            <a:chExt cx="23424167" cy="3046518"/>
          </a:xfrm>
        </p:grpSpPr>
        <p:sp>
          <p:nvSpPr>
            <p:cNvPr id="234" name="Google Shape;234;p18"/>
            <p:cNvSpPr txBox="1"/>
            <p:nvPr/>
          </p:nvSpPr>
          <p:spPr>
            <a:xfrm>
              <a:off x="0" y="-161925"/>
              <a:ext cx="23424167" cy="1990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914D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Object Lifecycle</a:t>
              </a:r>
              <a:endParaRPr/>
            </a:p>
          </p:txBody>
        </p:sp>
        <p:sp>
          <p:nvSpPr>
            <p:cNvPr id="235" name="Google Shape;235;p18"/>
            <p:cNvSpPr txBox="1"/>
            <p:nvPr/>
          </p:nvSpPr>
          <p:spPr>
            <a:xfrm>
              <a:off x="6864454" y="1733550"/>
              <a:ext cx="9695259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199" u="none" cap="none" strike="noStrike">
                  <a:solidFill>
                    <a:srgbClr val="FFBD59"/>
                  </a:solidFill>
                  <a:latin typeface="Open Sans"/>
                  <a:ea typeface="Open Sans"/>
                  <a:cs typeface="Open Sans"/>
                  <a:sym typeface="Open Sans"/>
                </a:rPr>
                <a:t>Stages before a commit</a:t>
              </a:r>
              <a:endParaRPr/>
            </a:p>
          </p:txBody>
        </p:sp>
      </p:grpSp>
      <p:sp>
        <p:nvSpPr>
          <p:cNvPr id="236" name="Google Shape;236;p18"/>
          <p:cNvSpPr txBox="1"/>
          <p:nvPr/>
        </p:nvSpPr>
        <p:spPr>
          <a:xfrm>
            <a:off x="6736267" y="3486150"/>
            <a:ext cx="8510819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Stage 1</a:t>
            </a:r>
            <a:endParaRPr/>
          </a:p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Transient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0" y="7361826"/>
            <a:ext cx="18288000" cy="239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6570" lvl="1" marL="993142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An object has been defined, but has not yet been attached to a session or database, eg </a:t>
            </a:r>
            <a:endParaRPr/>
          </a:p>
          <a:p>
            <a:pPr indent="-496570" lvl="1" marL="993142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user1 = User(name='Abu')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9"/>
          <p:cNvGrpSpPr/>
          <p:nvPr/>
        </p:nvGrpSpPr>
        <p:grpSpPr>
          <a:xfrm>
            <a:off x="359937" y="350696"/>
            <a:ext cx="17568125" cy="2284889"/>
            <a:chOff x="0" y="-161925"/>
            <a:chExt cx="23424167" cy="3046518"/>
          </a:xfrm>
        </p:grpSpPr>
        <p:sp>
          <p:nvSpPr>
            <p:cNvPr id="243" name="Google Shape;243;p19"/>
            <p:cNvSpPr txBox="1"/>
            <p:nvPr/>
          </p:nvSpPr>
          <p:spPr>
            <a:xfrm>
              <a:off x="0" y="-161925"/>
              <a:ext cx="23424167" cy="1990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914D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Object Lifecycle</a:t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6864454" y="1733550"/>
              <a:ext cx="9695259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199" u="none" cap="none" strike="noStrike">
                  <a:solidFill>
                    <a:srgbClr val="FFBD59"/>
                  </a:solidFill>
                  <a:latin typeface="Open Sans"/>
                  <a:ea typeface="Open Sans"/>
                  <a:cs typeface="Open Sans"/>
                  <a:sym typeface="Open Sans"/>
                </a:rPr>
                <a:t>Stages before a commit</a:t>
              </a:r>
              <a:endParaRPr/>
            </a:p>
          </p:txBody>
        </p:sp>
      </p:grpSp>
      <p:sp>
        <p:nvSpPr>
          <p:cNvPr id="245" name="Google Shape;245;p19"/>
          <p:cNvSpPr txBox="1"/>
          <p:nvPr/>
        </p:nvSpPr>
        <p:spPr>
          <a:xfrm>
            <a:off x="6394486" y="3486150"/>
            <a:ext cx="8510819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Stage 2</a:t>
            </a:r>
            <a:endParaRPr/>
          </a:p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Pending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0" y="7036649"/>
            <a:ext cx="18288000" cy="2941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3391" lvl="1" marL="906784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An object was attached to a session. </a:t>
            </a:r>
            <a:endParaRPr/>
          </a:p>
          <a:p>
            <a:pPr indent="-453391" lvl="1" marL="906784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"Undo" becomes available via db.session.rollback(), we can clear any work that has been done so far.</a:t>
            </a:r>
            <a:endParaRPr/>
          </a:p>
          <a:p>
            <a:pPr indent="-453391" lvl="1" marL="906784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An object stays in this state until a flush happens!</a:t>
            </a:r>
            <a:endParaRPr/>
          </a:p>
        </p:txBody>
      </p:sp>
      <p:grpSp>
        <p:nvGrpSpPr>
          <p:cNvPr id="247" name="Google Shape;247;p19"/>
          <p:cNvGrpSpPr/>
          <p:nvPr/>
        </p:nvGrpSpPr>
        <p:grpSpPr>
          <a:xfrm>
            <a:off x="-1956955" y="1553863"/>
            <a:ext cx="8351440" cy="6084148"/>
            <a:chOff x="1" y="1"/>
            <a:chExt cx="11135253" cy="8112197"/>
          </a:xfrm>
        </p:grpSpPr>
        <p:pic>
          <p:nvPicPr>
            <p:cNvPr id="248" name="Google Shape;24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3709421" y="966121"/>
              <a:ext cx="6665771" cy="5635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760062" y="1510471"/>
              <a:ext cx="6665771" cy="56356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1175651" y="660125"/>
            <a:ext cx="16085303" cy="2418975"/>
            <a:chOff x="0" y="-161925"/>
            <a:chExt cx="16509600" cy="3225300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Basics</a:t>
              </a:r>
              <a:endParaRPr/>
            </a:p>
          </p:txBody>
        </p:sp>
      </p:grpSp>
      <p:sp>
        <p:nvSpPr>
          <p:cNvPr id="95" name="Google Shape;95;p2"/>
          <p:cNvSpPr txBox="1"/>
          <p:nvPr/>
        </p:nvSpPr>
        <p:spPr>
          <a:xfrm>
            <a:off x="1028700" y="3056428"/>
            <a:ext cx="16230600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9750" lvl="1" marL="10795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SQLAlchemy is a library for working with relational databases from Python.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28700" y="4960549"/>
            <a:ext cx="16230600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9750" lvl="1" marL="10795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•"/>
            </a:pPr>
            <a:r>
              <a:rPr b="0" i="0" lang="en-US" sz="5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is a type of an Object-Relational Mapping library that enables you to use object-oriented programming to interact with databases.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0"/>
          <p:cNvGrpSpPr/>
          <p:nvPr/>
        </p:nvGrpSpPr>
        <p:grpSpPr>
          <a:xfrm>
            <a:off x="359937" y="907256"/>
            <a:ext cx="17568125" cy="2284889"/>
            <a:chOff x="0" y="-161925"/>
            <a:chExt cx="23424167" cy="3046518"/>
          </a:xfrm>
        </p:grpSpPr>
        <p:sp>
          <p:nvSpPr>
            <p:cNvPr id="255" name="Google Shape;255;p20"/>
            <p:cNvSpPr txBox="1"/>
            <p:nvPr/>
          </p:nvSpPr>
          <p:spPr>
            <a:xfrm>
              <a:off x="0" y="-161925"/>
              <a:ext cx="23424167" cy="1990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914D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Object Lifecycle</a:t>
              </a: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6864454" y="1733550"/>
              <a:ext cx="9695259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199" u="none" cap="none" strike="noStrike">
                  <a:solidFill>
                    <a:srgbClr val="FFBD59"/>
                  </a:solidFill>
                  <a:latin typeface="Open Sans"/>
                  <a:ea typeface="Open Sans"/>
                  <a:cs typeface="Open Sans"/>
                  <a:sym typeface="Open Sans"/>
                </a:rPr>
                <a:t>Stages before a commit</a:t>
              </a:r>
              <a:endParaRPr/>
            </a:p>
          </p:txBody>
        </p:sp>
      </p:grpSp>
      <p:sp>
        <p:nvSpPr>
          <p:cNvPr id="257" name="Google Shape;257;p20"/>
          <p:cNvSpPr txBox="1"/>
          <p:nvPr/>
        </p:nvSpPr>
        <p:spPr>
          <a:xfrm>
            <a:off x="6803888" y="3486150"/>
            <a:ext cx="8510819" cy="314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Stage 3</a:t>
            </a:r>
            <a:endParaRPr/>
          </a:p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Flushed</a:t>
            </a:r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0" y="7010400"/>
            <a:ext cx="18288000" cy="320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6570" lvl="1" marL="993142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Translating changes into SQL commands that are ready to be committed. </a:t>
            </a:r>
            <a:endParaRPr/>
          </a:p>
          <a:p>
            <a:pPr indent="-496570" lvl="1" marL="993142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Nothing happens in the actual database yet. </a:t>
            </a:r>
            <a:endParaRPr/>
          </a:p>
          <a:p>
            <a:pPr indent="-496570" lvl="1" marL="993142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The only thing that can do that is 'commit'</a:t>
            </a:r>
            <a:endParaRPr/>
          </a:p>
        </p:txBody>
      </p:sp>
      <p:grpSp>
        <p:nvGrpSpPr>
          <p:cNvPr id="259" name="Google Shape;259;p20"/>
          <p:cNvGrpSpPr/>
          <p:nvPr/>
        </p:nvGrpSpPr>
        <p:grpSpPr>
          <a:xfrm>
            <a:off x="-1225584" y="1698999"/>
            <a:ext cx="7393870" cy="5891686"/>
            <a:chOff x="0" y="1"/>
            <a:chExt cx="9858493" cy="7855582"/>
          </a:xfrm>
        </p:grpSpPr>
        <p:pic>
          <p:nvPicPr>
            <p:cNvPr id="260" name="Google Shape;26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3035552" y="887683"/>
              <a:ext cx="6124588" cy="5178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1919708" y="1465713"/>
              <a:ext cx="6124588" cy="5178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698353" y="1789839"/>
              <a:ext cx="6124588" cy="51780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1"/>
          <p:cNvGrpSpPr/>
          <p:nvPr/>
        </p:nvGrpSpPr>
        <p:grpSpPr>
          <a:xfrm>
            <a:off x="359937" y="907256"/>
            <a:ext cx="17568125" cy="2284889"/>
            <a:chOff x="0" y="-161925"/>
            <a:chExt cx="23424167" cy="3046518"/>
          </a:xfrm>
        </p:grpSpPr>
        <p:sp>
          <p:nvSpPr>
            <p:cNvPr id="268" name="Google Shape;268;p21"/>
            <p:cNvSpPr txBox="1"/>
            <p:nvPr/>
          </p:nvSpPr>
          <p:spPr>
            <a:xfrm>
              <a:off x="0" y="-161925"/>
              <a:ext cx="23424167" cy="1990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914D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Object Lifecycle</a:t>
              </a:r>
              <a:endParaRPr/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6864454" y="1733550"/>
              <a:ext cx="9695259" cy="1151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199" u="none" cap="none" strike="noStrike">
                  <a:solidFill>
                    <a:srgbClr val="FFBD59"/>
                  </a:solidFill>
                  <a:latin typeface="Open Sans"/>
                  <a:ea typeface="Open Sans"/>
                  <a:cs typeface="Open Sans"/>
                  <a:sym typeface="Open Sans"/>
                </a:rPr>
                <a:t>Stages before a commit</a:t>
              </a:r>
              <a:endParaRPr/>
            </a:p>
          </p:txBody>
        </p:sp>
      </p:grpSp>
      <p:sp>
        <p:nvSpPr>
          <p:cNvPr id="270" name="Google Shape;270;p21"/>
          <p:cNvSpPr txBox="1"/>
          <p:nvPr/>
        </p:nvSpPr>
        <p:spPr>
          <a:xfrm>
            <a:off x="6825986" y="3486150"/>
            <a:ext cx="8510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Stage 4</a:t>
            </a:r>
            <a:endParaRPr/>
          </a:p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latin typeface="Quicksand"/>
                <a:ea typeface="Quicksand"/>
                <a:cs typeface="Quicksand"/>
                <a:sym typeface="Quicksand"/>
              </a:rPr>
              <a:t>Committed</a:t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193023" y="8090106"/>
            <a:ext cx="17901954" cy="15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6570" lvl="1" marL="993142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Manually called for all pending changes to persist to the database permanently.</a:t>
            </a:r>
            <a:endParaRPr/>
          </a:p>
        </p:txBody>
      </p:sp>
      <p:grpSp>
        <p:nvGrpSpPr>
          <p:cNvPr id="272" name="Google Shape;272;p21"/>
          <p:cNvGrpSpPr/>
          <p:nvPr/>
        </p:nvGrpSpPr>
        <p:grpSpPr>
          <a:xfrm>
            <a:off x="-1859572" y="1493092"/>
            <a:ext cx="8685558" cy="6216015"/>
            <a:chOff x="0" y="1"/>
            <a:chExt cx="11580744" cy="8288019"/>
          </a:xfrm>
        </p:grpSpPr>
        <p:pic>
          <p:nvPicPr>
            <p:cNvPr id="273" name="Google Shape;27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4426904" y="930734"/>
              <a:ext cx="6421618" cy="542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3182769" y="982191"/>
              <a:ext cx="6421618" cy="542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2012810" y="1588255"/>
              <a:ext cx="6421618" cy="5429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193890">
              <a:off x="732222" y="1928100"/>
              <a:ext cx="6421618" cy="54291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 rotWithShape="1">
          <a:blip r:embed="rId3">
            <a:alphaModFix/>
          </a:blip>
          <a:srcRect b="1662" l="0" r="0" t="1663"/>
          <a:stretch/>
        </p:blipFill>
        <p:spPr>
          <a:xfrm>
            <a:off x="261950" y="2400300"/>
            <a:ext cx="17446375" cy="71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359937" y="8667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SQLAlchemy Object Lifecycle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/>
        </p:nvSpPr>
        <p:spPr>
          <a:xfrm>
            <a:off x="359937" y="8667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Migrations</a:t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1028700" y="2305050"/>
            <a:ext cx="16230600" cy="8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0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These deal with how we manage modifications to our database schema, over time.</a:t>
            </a:r>
            <a:endParaRPr/>
          </a:p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They are physical files typically stored in our local repository that captures sets of changes to our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database schema</a:t>
            </a:r>
            <a:endParaRPr/>
          </a:p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/>
        </p:nvSpPr>
        <p:spPr>
          <a:xfrm>
            <a:off x="359937" y="1809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Migrations</a:t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1028700" y="1186764"/>
            <a:ext cx="16230600" cy="9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0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is Flask migrate?</a:t>
            </a:r>
            <a:endParaRPr/>
          </a:p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lang="en-US" sz="5199">
                <a:latin typeface="Open Sans Light"/>
                <a:ea typeface="Open Sans Light"/>
                <a:cs typeface="Open Sans Light"/>
                <a:sym typeface="Open Sans Light"/>
              </a:rPr>
              <a:t>I</a:t>
            </a: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 an extension that handles SQLAlchemy database migrations for Flask applications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using Alembic.</a:t>
            </a:r>
            <a:endParaRPr/>
          </a:p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Schema Migrations are stored in files that keeps track of changes to our database schema.</a:t>
            </a:r>
            <a:endParaRPr/>
          </a:p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/>
        </p:nvSpPr>
        <p:spPr>
          <a:xfrm>
            <a:off x="359937" y="1809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Migrations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1028700" y="3225628"/>
            <a:ext cx="16230600" cy="6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schema refers to the structure of our database.</a:t>
            </a:r>
            <a:endParaRPr/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Alembic: A library that runs under the SQLAlchemy hood, by executing all the tasks submitted from the SQLAlchemy.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/>
        </p:nvSpPr>
        <p:spPr>
          <a:xfrm>
            <a:off x="359937" y="1809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Migrations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1028700" y="1619250"/>
            <a:ext cx="16199400" cy="10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32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Char char="•"/>
            </a:pPr>
            <a:r>
              <a:rPr b="0" i="0" lang="en-US" sz="45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run a migration, you first need to install Flask Migrate using</a:t>
            </a:r>
            <a:endParaRPr sz="800"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</a:t>
            </a:r>
            <a:r>
              <a:rPr b="0" i="0" lang="en-US" sz="45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pip or pip3 install Flask Migrate</a:t>
            </a:r>
            <a:endParaRPr sz="800"/>
          </a:p>
          <a:p>
            <a:pPr indent="-5232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Char char="•"/>
            </a:pPr>
            <a:r>
              <a:rPr b="0" i="0" lang="en-US" sz="45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 create migrations (in a command line), we use the following commands:</a:t>
            </a:r>
            <a:endParaRPr sz="800"/>
          </a:p>
          <a:p>
            <a:pPr indent="-5232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99"/>
              <a:buFont typeface="Arial"/>
              <a:buChar char="•"/>
            </a:pPr>
            <a:r>
              <a:rPr b="0" i="0" lang="en-US" sz="45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45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db migrate</a:t>
            </a:r>
            <a:endParaRPr sz="800"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 This creates migrations script template to fill out</a:t>
            </a:r>
            <a:endParaRPr sz="800"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2.  </a:t>
            </a:r>
            <a:r>
              <a:rPr b="0" i="0" lang="en-US" sz="45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db upgrade</a:t>
            </a:r>
            <a:endParaRPr sz="800"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</a:t>
            </a:r>
            <a:r>
              <a:rPr b="0" i="0" lang="en-US" sz="45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This command applies un applied migrations</a:t>
            </a:r>
            <a:endParaRPr sz="800"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/>
        </p:nvSpPr>
        <p:spPr>
          <a:xfrm>
            <a:off x="359937" y="1809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Migrations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1028700" y="1619250"/>
            <a:ext cx="16230600" cy="6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3. db downgrade: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     This command rol</a:t>
            </a:r>
            <a:r>
              <a:rPr lang="en-US" sz="5199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5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sback the changes migrations </a:t>
            </a:r>
            <a:r>
              <a:rPr lang="en-US" sz="5199">
                <a:latin typeface="Calibri"/>
                <a:ea typeface="Calibri"/>
                <a:cs typeface="Calibri"/>
                <a:sym typeface="Calibri"/>
              </a:rPr>
              <a:t>to it previous stage</a:t>
            </a:r>
            <a:r>
              <a:rPr b="0" i="0" lang="en-US" sz="51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/>
        </p:nvSpPr>
        <p:spPr>
          <a:xfrm>
            <a:off x="359937" y="1809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Migrations</a:t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1028700" y="1619250"/>
            <a:ext cx="16230600" cy="7354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Flask Script:</a:t>
            </a:r>
            <a:endParaRPr/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is a script that lets you run migration scripts that were defined from the template.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FFBD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Advantages of Migrations:</a:t>
            </a:r>
            <a:endParaRPr/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 Auto-detects</a:t>
            </a:r>
            <a:r>
              <a:rPr b="0" i="0" lang="en-US" sz="51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changes in the DB</a:t>
            </a:r>
            <a:endParaRPr/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 Gives control of changes on the DB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9"/>
          <p:cNvPicPr preferRelativeResize="0"/>
          <p:nvPr/>
        </p:nvPicPr>
        <p:blipFill rotWithShape="1">
          <a:blip r:embed="rId3">
            <a:alphaModFix/>
          </a:blip>
          <a:srcRect b="0" l="4736" r="4735" t="0"/>
          <a:stretch/>
        </p:blipFill>
        <p:spPr>
          <a:xfrm>
            <a:off x="627105" y="3288618"/>
            <a:ext cx="16230600" cy="702700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9"/>
          <p:cNvSpPr txBox="1"/>
          <p:nvPr/>
        </p:nvSpPr>
        <p:spPr>
          <a:xfrm>
            <a:off x="359937" y="1809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Migrations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1028700" y="1619250"/>
            <a:ext cx="16230600" cy="5182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 of an application that handles operations using flask migrate: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</a:t>
            </a:r>
            <a:endParaRPr/>
          </a:p>
          <a:p>
            <a:pPr indent="0" lvl="0" marL="0" marR="0" rtl="0" algn="just">
              <a:lnSpc>
                <a:spcPct val="214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lnSpc>
                <a:spcPct val="214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lnSpc>
                <a:spcPct val="214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028700" y="3729129"/>
            <a:ext cx="17259300" cy="4315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2597" lvl="1" marL="88519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0" i="0" lang="en-US" sz="4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Allows SQL clauses to be built via Python functions and expressions.</a:t>
            </a:r>
            <a:endParaRPr/>
          </a:p>
          <a:p>
            <a:pPr indent="-442597" lvl="1" marL="88519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0" i="0" lang="en-US" sz="4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Avoid writing raw SQL. </a:t>
            </a:r>
            <a:endParaRPr/>
          </a:p>
          <a:p>
            <a:pPr indent="-442597" lvl="1" marL="88519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0" i="0" lang="en-US" sz="4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b="0" i="0" lang="en-US" sz="4100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ou can avoid sending SQL to the database on every call. The SQLAlchemy ORM library features automatic caching, caching collections, and references between objects once initially loaded.</a:t>
            </a:r>
            <a:endParaRPr/>
          </a:p>
        </p:txBody>
      </p:sp>
      <p:grpSp>
        <p:nvGrpSpPr>
          <p:cNvPr id="102" name="Google Shape;102;p3"/>
          <p:cNvGrpSpPr/>
          <p:nvPr/>
        </p:nvGrpSpPr>
        <p:grpSpPr>
          <a:xfrm>
            <a:off x="1028700" y="660125"/>
            <a:ext cx="16704413" cy="2418975"/>
            <a:chOff x="0" y="-161925"/>
            <a:chExt cx="16509600" cy="3225300"/>
          </a:xfrm>
        </p:grpSpPr>
        <p:sp>
          <p:nvSpPr>
            <p:cNvPr id="103" name="Google Shape;103;p3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Advantages of SQLAlchemy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/>
        </p:nvSpPr>
        <p:spPr>
          <a:xfrm>
            <a:off x="359937" y="180975"/>
            <a:ext cx="1756812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914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Migrations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1028700" y="1835493"/>
            <a:ext cx="16230600" cy="11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99">
                <a:latin typeface="Open Sans Light"/>
                <a:ea typeface="Open Sans Light"/>
                <a:cs typeface="Open Sans Light"/>
                <a:sym typeface="Open Sans Light"/>
              </a:rPr>
              <a:t>Every flask application need to start with the </a:t>
            </a:r>
            <a:r>
              <a:rPr lang="en-US" sz="4799">
                <a:latin typeface="Open Sans Light"/>
                <a:ea typeface="Open Sans Light"/>
                <a:cs typeface="Open Sans Light"/>
                <a:sym typeface="Open Sans Light"/>
              </a:rPr>
              <a:t>following</a:t>
            </a:r>
            <a:r>
              <a:rPr lang="en-US" sz="4799">
                <a:latin typeface="Open Sans Light"/>
                <a:ea typeface="Open Sans Light"/>
                <a:cs typeface="Open Sans Light"/>
                <a:sym typeface="Open Sans Light"/>
              </a:rPr>
              <a:t> commands to enable migration</a:t>
            </a:r>
            <a:r>
              <a:rPr b="0" i="0" lang="en-US" sz="47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</a:t>
            </a:r>
            <a:endParaRPr sz="1000"/>
          </a:p>
          <a:p>
            <a:pPr indent="-5359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Char char="•"/>
            </a:pPr>
            <a:r>
              <a:rPr b="0" i="0" lang="en-US" sz="47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 flask db init to create a migrations folder if it doesn't exist.</a:t>
            </a:r>
            <a:endParaRPr sz="1000"/>
          </a:p>
          <a:p>
            <a:pPr indent="-5359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Char char="•"/>
            </a:pPr>
            <a:r>
              <a:rPr b="0" i="0" lang="en-US" sz="47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 flask db migrate to create the migrations.</a:t>
            </a:r>
            <a:endParaRPr sz="1000"/>
          </a:p>
          <a:p>
            <a:pPr indent="-5359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Char char="•"/>
            </a:pPr>
            <a:r>
              <a:rPr b="0" i="0" lang="en-US" sz="47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 flask db upgrade to commit the changes to the db.</a:t>
            </a:r>
            <a:endParaRPr sz="1000"/>
          </a:p>
          <a:p>
            <a:pPr indent="-5359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Char char="•"/>
            </a:pPr>
            <a:r>
              <a:rPr b="0" i="0" lang="en-US" sz="4799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 flask db downgrade if you would like to undo the changes committed.</a:t>
            </a:r>
            <a:endParaRPr sz="10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</a:t>
            </a:r>
            <a:endParaRPr/>
          </a:p>
          <a:p>
            <a:pPr indent="0" lvl="0" marL="0" marR="0" rtl="0" algn="just">
              <a:lnSpc>
                <a:spcPct val="214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lnSpc>
                <a:spcPct val="214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just">
              <a:lnSpc>
                <a:spcPct val="214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40b89cef2_0_0"/>
          <p:cNvSpPr txBox="1"/>
          <p:nvPr/>
        </p:nvSpPr>
        <p:spPr>
          <a:xfrm>
            <a:off x="3078975" y="4252225"/>
            <a:ext cx="14985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latin typeface="Calibri"/>
                <a:ea typeface="Calibri"/>
                <a:cs typeface="Calibri"/>
                <a:sym typeface="Calibri"/>
              </a:rPr>
              <a:t>THANK YOU FOR LISTENING</a:t>
            </a:r>
            <a:endParaRPr sz="8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4523" r="4522" t="2121"/>
          <a:stretch/>
        </p:blipFill>
        <p:spPr>
          <a:xfrm>
            <a:off x="1175675" y="4481637"/>
            <a:ext cx="16230599" cy="4654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4"/>
          <p:cNvGrpSpPr/>
          <p:nvPr/>
        </p:nvGrpSpPr>
        <p:grpSpPr>
          <a:xfrm>
            <a:off x="1028700" y="660121"/>
            <a:ext cx="16230600" cy="3668053"/>
            <a:chOff x="0" y="-161925"/>
            <a:chExt cx="21640800" cy="4890737"/>
          </a:xfrm>
        </p:grpSpPr>
        <p:sp>
          <p:nvSpPr>
            <p:cNvPr id="111" name="Google Shape;111;p4"/>
            <p:cNvSpPr txBox="1"/>
            <p:nvPr/>
          </p:nvSpPr>
          <p:spPr>
            <a:xfrm>
              <a:off x="1029524" y="-161925"/>
              <a:ext cx="19581751" cy="1990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0" y="1704975"/>
              <a:ext cx="21640800" cy="3023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Bigger picture of where SQLAlchemy and ORM are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1028700" y="656125"/>
            <a:ext cx="15969025" cy="2418975"/>
            <a:chOff x="0" y="-161925"/>
            <a:chExt cx="18527700" cy="3225300"/>
          </a:xfrm>
        </p:grpSpPr>
        <p:sp>
          <p:nvSpPr>
            <p:cNvPr id="118" name="Google Shape;118;p5"/>
            <p:cNvSpPr txBox="1"/>
            <p:nvPr/>
          </p:nvSpPr>
          <p:spPr>
            <a:xfrm>
              <a:off x="881425" y="-161925"/>
              <a:ext cx="167649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0" y="1704975"/>
              <a:ext cx="185277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Summary of Basics</a:t>
              </a:r>
              <a:endParaRPr/>
            </a:p>
          </p:txBody>
        </p:sp>
      </p:grpSp>
      <p:sp>
        <p:nvSpPr>
          <p:cNvPr id="120" name="Google Shape;120;p5"/>
          <p:cNvSpPr txBox="1"/>
          <p:nvPr/>
        </p:nvSpPr>
        <p:spPr>
          <a:xfrm>
            <a:off x="1028700" y="3019254"/>
            <a:ext cx="16230600" cy="5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1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purpose with SQLAlchemy is to make our code</a:t>
            </a:r>
            <a:r>
              <a:rPr b="0" i="0" lang="en-US" sz="6518" u="none" cap="none" strike="noStrike">
                <a:solidFill>
                  <a:srgbClr val="FF914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6518" u="none" cap="none" strike="noStrike">
                <a:solidFill>
                  <a:srgbClr val="008037"/>
                </a:solidFill>
                <a:latin typeface="Open Sans"/>
                <a:ea typeface="Open Sans"/>
                <a:cs typeface="Open Sans"/>
                <a:sym typeface="Open Sans"/>
              </a:rPr>
              <a:t>more Pythonic</a:t>
            </a:r>
            <a:r>
              <a:rPr b="0" i="0" lang="en-US" sz="651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by:</a:t>
            </a:r>
            <a:endParaRPr sz="800"/>
          </a:p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1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working in </a:t>
            </a:r>
            <a:r>
              <a:rPr b="0" i="0" lang="en-US" sz="6518" u="none" cap="none" strike="noStrike">
                <a:solidFill>
                  <a:srgbClr val="FF914D"/>
                </a:solidFill>
                <a:latin typeface="Open Sans"/>
                <a:ea typeface="Open Sans"/>
                <a:cs typeface="Open Sans"/>
                <a:sym typeface="Open Sans"/>
              </a:rPr>
              <a:t>classes</a:t>
            </a:r>
            <a:r>
              <a:rPr b="0" i="0" lang="en-US" sz="651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0" i="0" lang="en-US" sz="6518" u="none" cap="none" strike="noStrike">
                <a:solidFill>
                  <a:srgbClr val="FF914D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r>
              <a:rPr b="0" i="0" lang="en-US" sz="651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0" i="0" lang="en-US" sz="6518" u="none" cap="none" strike="noStrike">
                <a:solidFill>
                  <a:srgbClr val="FF914D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  <a:r>
              <a:rPr b="0" i="0" lang="en-US" sz="651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0" i="0" lang="en-US" sz="6518" u="none" cap="none" strike="noStrike">
                <a:solidFill>
                  <a:srgbClr val="FF914D"/>
                </a:solidFill>
                <a:latin typeface="Open Sans"/>
                <a:ea typeface="Open Sans"/>
                <a:cs typeface="Open Sans"/>
                <a:sym typeface="Open Sans"/>
              </a:rPr>
              <a:t>writing less and less raw SQL</a:t>
            </a:r>
            <a:r>
              <a:rPr b="0" i="0" lang="en-US" sz="651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1521850" y="656125"/>
            <a:ext cx="15153806" cy="2418975"/>
            <a:chOff x="0" y="-161925"/>
            <a:chExt cx="18527700" cy="3225300"/>
          </a:xfrm>
        </p:grpSpPr>
        <p:sp>
          <p:nvSpPr>
            <p:cNvPr id="126" name="Google Shape;126;p6"/>
            <p:cNvSpPr txBox="1"/>
            <p:nvPr/>
          </p:nvSpPr>
          <p:spPr>
            <a:xfrm>
              <a:off x="881425" y="-161925"/>
              <a:ext cx="167649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27" name="Google Shape;127;p6"/>
            <p:cNvSpPr txBox="1"/>
            <p:nvPr/>
          </p:nvSpPr>
          <p:spPr>
            <a:xfrm>
              <a:off x="0" y="1704975"/>
              <a:ext cx="185277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SQLAlchemy ORM</a:t>
              </a:r>
              <a:endParaRPr/>
            </a:p>
          </p:txBody>
        </p:sp>
      </p:grpSp>
      <p:sp>
        <p:nvSpPr>
          <p:cNvPr id="128" name="Google Shape;128;p6"/>
          <p:cNvSpPr txBox="1"/>
          <p:nvPr/>
        </p:nvSpPr>
        <p:spPr>
          <a:xfrm>
            <a:off x="1521851" y="3057354"/>
            <a:ext cx="15737449" cy="181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exactly do we map database schema's to application's Python objects?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1521851" y="5019675"/>
            <a:ext cx="15063198" cy="1083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48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Table maps onto a Class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1612401" y="6256742"/>
            <a:ext cx="15063198" cy="1083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48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Column maps onto a Class Attribute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1612401" y="7492211"/>
            <a:ext cx="15063198" cy="1083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48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Row maps onto an Instance of a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851" l="1078" r="0" t="184"/>
          <a:stretch/>
        </p:blipFill>
        <p:spPr>
          <a:xfrm>
            <a:off x="670715" y="3427659"/>
            <a:ext cx="16946570" cy="62940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7"/>
          <p:cNvGrpSpPr/>
          <p:nvPr/>
        </p:nvGrpSpPr>
        <p:grpSpPr>
          <a:xfrm>
            <a:off x="559865" y="656126"/>
            <a:ext cx="16699435" cy="2496478"/>
            <a:chOff x="0" y="-161925"/>
            <a:chExt cx="22265913" cy="3328637"/>
          </a:xfrm>
        </p:grpSpPr>
        <p:sp>
          <p:nvSpPr>
            <p:cNvPr id="138" name="Google Shape;138;p7"/>
            <p:cNvSpPr txBox="1"/>
            <p:nvPr/>
          </p:nvSpPr>
          <p:spPr>
            <a:xfrm>
              <a:off x="1059263" y="-161925"/>
              <a:ext cx="20147387" cy="1990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39" name="Google Shape;139;p7"/>
            <p:cNvSpPr txBox="1"/>
            <p:nvPr/>
          </p:nvSpPr>
          <p:spPr>
            <a:xfrm>
              <a:off x="0" y="1704975"/>
              <a:ext cx="22265913" cy="1461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Eg of SQL command to SQLAlchemy ORM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8"/>
          <p:cNvGrpSpPr/>
          <p:nvPr/>
        </p:nvGrpSpPr>
        <p:grpSpPr>
          <a:xfrm>
            <a:off x="1328926" y="660125"/>
            <a:ext cx="15931764" cy="2418975"/>
            <a:chOff x="0" y="-161925"/>
            <a:chExt cx="16509600" cy="3225300"/>
          </a:xfrm>
        </p:grpSpPr>
        <p:sp>
          <p:nvSpPr>
            <p:cNvPr id="145" name="Google Shape;145;p8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46" name="Google Shape;146;p8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Defining Models</a:t>
              </a:r>
              <a:endParaRPr/>
            </a:p>
          </p:txBody>
        </p:sp>
      </p:grpSp>
      <p:sp>
        <p:nvSpPr>
          <p:cNvPr id="147" name="Google Shape;147;p8"/>
          <p:cNvSpPr txBox="1"/>
          <p:nvPr/>
        </p:nvSpPr>
        <p:spPr>
          <a:xfrm>
            <a:off x="1328049" y="3051824"/>
            <a:ext cx="15931200" cy="7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40634" lvl="1" marL="1081267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8"/>
              <a:buFont typeface="Arial"/>
              <a:buChar char="•"/>
            </a:pP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db.Model lets us create and manipulate data models.</a:t>
            </a:r>
            <a:endParaRPr/>
          </a:p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Eg, class MyModel(db.Model) will inherit from                 db.Model</a:t>
            </a:r>
            <a:endParaRPr/>
          </a:p>
          <a:p>
            <a:pPr indent="-540634" lvl="1" marL="1081267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8"/>
              <a:buFont typeface="Arial"/>
              <a:buChar char="•"/>
            </a:pP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inheriting from db.Model, we map from our classes to tables via SQLAlchemy ORM</a:t>
            </a:r>
            <a:endParaRPr/>
          </a:p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8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9"/>
          <p:cNvGrpSpPr/>
          <p:nvPr/>
        </p:nvGrpSpPr>
        <p:grpSpPr>
          <a:xfrm>
            <a:off x="1327801" y="660125"/>
            <a:ext cx="15631289" cy="2418975"/>
            <a:chOff x="0" y="-161925"/>
            <a:chExt cx="16509600" cy="3225300"/>
          </a:xfrm>
        </p:grpSpPr>
        <p:sp>
          <p:nvSpPr>
            <p:cNvPr id="153" name="Google Shape;153;p9"/>
            <p:cNvSpPr txBox="1"/>
            <p:nvPr/>
          </p:nvSpPr>
          <p:spPr>
            <a:xfrm>
              <a:off x="785409" y="-161925"/>
              <a:ext cx="149385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08037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SQLAlchemy Recap</a:t>
              </a:r>
              <a:endParaRPr/>
            </a:p>
          </p:txBody>
        </p:sp>
        <p:sp>
          <p:nvSpPr>
            <p:cNvPr id="154" name="Google Shape;154;p9"/>
            <p:cNvSpPr txBox="1"/>
            <p:nvPr/>
          </p:nvSpPr>
          <p:spPr>
            <a:xfrm>
              <a:off x="0" y="1704975"/>
              <a:ext cx="165096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19" u="none" cap="none" strike="noStrike">
                  <a:solidFill>
                    <a:srgbClr val="19918E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Defining Models</a:t>
              </a:r>
              <a:endParaRPr/>
            </a:p>
          </p:txBody>
        </p:sp>
      </p:grpSp>
      <p:sp>
        <p:nvSpPr>
          <p:cNvPr id="155" name="Google Shape;155;p9"/>
          <p:cNvSpPr txBox="1"/>
          <p:nvPr/>
        </p:nvSpPr>
        <p:spPr>
          <a:xfrm>
            <a:off x="1328049" y="3051824"/>
            <a:ext cx="15631901" cy="6206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Defining columns</a:t>
            </a:r>
            <a:endParaRPr/>
          </a:p>
          <a:p>
            <a:pPr indent="-540634" lvl="1" marL="1081267" marR="0" rtl="0" algn="just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8"/>
              <a:buFont typeface="Arial"/>
              <a:buChar char="•"/>
            </a:pPr>
            <a:r>
              <a:rPr b="0" i="0" lang="en-US" sz="5008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Within our class, we declare attributes equal to db.Column(&lt;datatype&gt;,&lt;primary_key?&gt;,&lt;constraint?&gt;, &lt;default?&gt;)</a:t>
            </a:r>
            <a:endParaRPr/>
          </a:p>
          <a:p>
            <a:pPr indent="-540634" lvl="1" marL="1081267" marR="0" rtl="0" algn="just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8"/>
              <a:buFont typeface="Arial"/>
              <a:buChar char="•"/>
            </a:pP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Eg,</a:t>
            </a:r>
            <a:endParaRPr/>
          </a:p>
          <a:p>
            <a:pPr indent="0" lvl="0" marL="0" marR="0" rtl="0" algn="just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db.Column(db.Integer, primary_key=True)</a:t>
            </a:r>
            <a:endParaRPr/>
          </a:p>
          <a:p>
            <a:pPr indent="0" lvl="0" marL="0" marR="0" rtl="0" algn="just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8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