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8" r:id="rId10"/>
    <p:sldId id="263" r:id="rId11"/>
    <p:sldId id="265" r:id="rId12"/>
    <p:sldId id="266" r:id="rId13"/>
  </p:sldIdLst>
  <p:sldSz cx="18288000" cy="10287000"/>
  <p:notesSz cx="6858000" cy="9144000"/>
  <p:embeddedFontLs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2" d="100"/>
          <a:sy n="42" d="100"/>
        </p:scale>
        <p:origin x="75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IPO – Initial Public Offering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2351061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1268761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6.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a:ln w="12700">
                <a:solidFill>
                  <a:schemeClr val="accent3">
                    <a:lumMod val="75000"/>
                  </a:schemeClr>
                </a:solidFill>
              </a:ln>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5" name="TextBox 24">
            <a:extLst>
              <a:ext uri="{FF2B5EF4-FFF2-40B4-BE49-F238E27FC236}">
                <a16:creationId xmlns:a16="http://schemas.microsoft.com/office/drawing/2014/main" id="{FF144BF3-19F6-E7CB-A6BE-21958D8E1AD2}"/>
              </a:ext>
            </a:extLst>
          </p:cNvPr>
          <p:cNvSpPr txBox="1"/>
          <p:nvPr/>
        </p:nvSpPr>
        <p:spPr>
          <a:xfrm>
            <a:off x="2544632" y="3364876"/>
            <a:ext cx="5048168" cy="3477875"/>
          </a:xfrm>
          <a:prstGeom prst="rect">
            <a:avLst/>
          </a:prstGeom>
          <a:noFill/>
        </p:spPr>
        <p:txBody>
          <a:bodyPr wrap="square" rtlCol="0">
            <a:spAutoFit/>
          </a:bodyPr>
          <a:lstStyle/>
          <a:p>
            <a:pPr algn="ctr"/>
            <a:r>
              <a:rPr lang="en-US" sz="4400" b="1" dirty="0">
                <a:solidFill>
                  <a:schemeClr val="bg1"/>
                </a:solidFill>
                <a:latin typeface="Arial" panose="020B0604020202020204" pitchFamily="34" charset="0"/>
                <a:cs typeface="Arial" panose="020B0604020202020204" pitchFamily="34" charset="0"/>
              </a:rPr>
              <a:t>Accelerating SocialBuzz's Growth Through Data-Driven Content</a:t>
            </a:r>
            <a:endParaRPr lang="en-US"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4" y="8814373"/>
            <a:ext cx="3545509" cy="3370302"/>
            <a:chOff x="-1" y="0"/>
            <a:chExt cx="4727345"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txBody>
              <a:bodyPr/>
              <a:lstStyle/>
              <a:p>
                <a:endParaRPr lang="en-US" dirty="0"/>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1"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00B050"/>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txBody>
              <a:bodyPr/>
              <a:lstStyle/>
              <a:p>
                <a:endParaRPr lang="en-US" dirty="0"/>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7" name="TextBox 3">
            <a:extLst>
              <a:ext uri="{FF2B5EF4-FFF2-40B4-BE49-F238E27FC236}">
                <a16:creationId xmlns:a16="http://schemas.microsoft.com/office/drawing/2014/main" id="{EA4EF859-9222-1DD9-12FC-EE76B392FE27}"/>
              </a:ext>
            </a:extLst>
          </p:cNvPr>
          <p:cNvSpPr txBox="1"/>
          <p:nvPr/>
        </p:nvSpPr>
        <p:spPr>
          <a:xfrm>
            <a:off x="2920197" y="2037216"/>
            <a:ext cx="843360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Recommendations</a:t>
            </a:r>
          </a:p>
        </p:txBody>
      </p:sp>
      <p:sp>
        <p:nvSpPr>
          <p:cNvPr id="37" name="TextBox 36">
            <a:extLst>
              <a:ext uri="{FF2B5EF4-FFF2-40B4-BE49-F238E27FC236}">
                <a16:creationId xmlns:a16="http://schemas.microsoft.com/office/drawing/2014/main" id="{BB9BE743-507B-0486-F805-9E7C7413F11A}"/>
              </a:ext>
            </a:extLst>
          </p:cNvPr>
          <p:cNvSpPr txBox="1"/>
          <p:nvPr/>
        </p:nvSpPr>
        <p:spPr>
          <a:xfrm>
            <a:off x="3069359" y="3832375"/>
            <a:ext cx="11570846"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Arial" panose="020B0604020202020204" pitchFamily="34" charset="0"/>
                <a:cs typeface="Arial" panose="020B0604020202020204" pitchFamily="34" charset="0"/>
              </a:rPr>
              <a:t>Focus on promoting</a:t>
            </a:r>
            <a:r>
              <a:rPr lang="en-US" sz="2400" dirty="0">
                <a:latin typeface="Arial" panose="020B0604020202020204" pitchFamily="34" charset="0"/>
                <a:cs typeface="Arial" panose="020B0604020202020204" pitchFamily="34" charset="0"/>
              </a:rPr>
              <a:t> top categories like </a:t>
            </a:r>
            <a:r>
              <a:rPr lang="en-US" sz="2400" b="1" dirty="0">
                <a:latin typeface="Arial" panose="020B0604020202020204" pitchFamily="34" charset="0"/>
                <a:cs typeface="Arial" panose="020B0604020202020204" pitchFamily="34" charset="0"/>
              </a:rPr>
              <a:t>Animals</a:t>
            </a:r>
            <a:r>
              <a:rPr lang="en-US" sz="2400" dirty="0">
                <a:latin typeface="Arial" panose="020B0604020202020204" pitchFamily="34" charset="0"/>
                <a:cs typeface="Arial" panose="020B0604020202020204" pitchFamily="34" charset="0"/>
              </a:rPr>
              <a:t> and </a:t>
            </a:r>
            <a:r>
              <a:rPr lang="en-US" sz="2400" b="1" dirty="0">
                <a:latin typeface="Arial" panose="020B0604020202020204" pitchFamily="34" charset="0"/>
                <a:cs typeface="Arial" panose="020B0604020202020204" pitchFamily="34" charset="0"/>
              </a:rPr>
              <a:t>Technology</a:t>
            </a:r>
            <a:r>
              <a:rPr lang="en-US" sz="2400" dirty="0">
                <a:latin typeface="Arial" panose="020B0604020202020204" pitchFamily="34" charset="0"/>
                <a:cs typeface="Arial" panose="020B0604020202020204" pitchFamily="34" charset="0"/>
              </a:rPr>
              <a:t> to drive higher user engagement and visibility..</a:t>
            </a:r>
          </a:p>
          <a:p>
            <a:pPr marL="342900" indent="-342900">
              <a:buFont typeface="Wingdings" panose="05000000000000000000" pitchFamily="2" charset="2"/>
              <a:buChar char="Ø"/>
            </a:pPr>
            <a:r>
              <a:rPr lang="en-US" sz="2400" b="1" dirty="0">
                <a:latin typeface="Arial" panose="020B0604020202020204" pitchFamily="34" charset="0"/>
                <a:cs typeface="Arial" panose="020B0604020202020204" pitchFamily="34" charset="0"/>
              </a:rPr>
              <a:t>Utilize reaction insights</a:t>
            </a:r>
            <a:r>
              <a:rPr lang="en-US" sz="2400" dirty="0">
                <a:latin typeface="Arial" panose="020B0604020202020204" pitchFamily="34" charset="0"/>
                <a:cs typeface="Arial" panose="020B0604020202020204" pitchFamily="34" charset="0"/>
              </a:rPr>
              <a:t> to tailor content recommendations, ensuring that users see more of what they enjoy and engage with positively.</a:t>
            </a:r>
          </a:p>
          <a:p>
            <a:pPr marL="342900" indent="-342900">
              <a:buFont typeface="Wingdings" panose="05000000000000000000" pitchFamily="2" charset="2"/>
              <a:buChar char="Ø"/>
            </a:pPr>
            <a:r>
              <a:rPr lang="en-US" sz="2400" b="1" dirty="0">
                <a:latin typeface="Arial" panose="020B0604020202020204" pitchFamily="34" charset="0"/>
                <a:cs typeface="Arial" panose="020B0604020202020204" pitchFamily="34" charset="0"/>
              </a:rPr>
              <a:t>Introduce new interactive content</a:t>
            </a:r>
            <a:r>
              <a:rPr lang="en-US" sz="2400" dirty="0">
                <a:latin typeface="Arial" panose="020B0604020202020204" pitchFamily="34" charset="0"/>
                <a:cs typeface="Arial" panose="020B0604020202020204" pitchFamily="34" charset="0"/>
              </a:rPr>
              <a:t> such as polls, challenges, and live events to re-engage users and stimulate more frequent interactions.</a:t>
            </a:r>
          </a:p>
          <a:p>
            <a:pPr marL="342900" indent="-342900">
              <a:buFont typeface="Wingdings" panose="05000000000000000000" pitchFamily="2" charset="2"/>
              <a:buChar char="Ø"/>
            </a:pPr>
            <a:r>
              <a:rPr lang="en-US" sz="2400" b="1" dirty="0">
                <a:latin typeface="Arial" panose="020B0604020202020204" pitchFamily="34" charset="0"/>
                <a:cs typeface="Arial" panose="020B0604020202020204" pitchFamily="34" charset="0"/>
              </a:rPr>
              <a:t>Enhance data management systems</a:t>
            </a:r>
            <a:r>
              <a:rPr lang="en-US" sz="2400" dirty="0">
                <a:latin typeface="Arial" panose="020B0604020202020204" pitchFamily="34" charset="0"/>
                <a:cs typeface="Arial" panose="020B0604020202020204" pitchFamily="34" charset="0"/>
              </a:rPr>
              <a:t> to efficiently handle growth and ensure they meet the necessary standards for a successful IPO.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6DB3A6F2-80E7-36B6-3D81-5B5C54D6AAD9}"/>
              </a:ext>
            </a:extLst>
          </p:cNvPr>
          <p:cNvSpPr txBox="1"/>
          <p:nvPr/>
        </p:nvSpPr>
        <p:spPr>
          <a:xfrm>
            <a:off x="11566593" y="3151717"/>
            <a:ext cx="5677467" cy="4524315"/>
          </a:xfrm>
          <a:prstGeom prst="rect">
            <a:avLst/>
          </a:prstGeom>
          <a:noFill/>
        </p:spPr>
        <p:txBody>
          <a:bodyPr wrap="square" rtlCol="0">
            <a:spAutoFit/>
          </a:bodyPr>
          <a:lstStyle/>
          <a:p>
            <a:pPr algn="just"/>
            <a:r>
              <a:rPr lang="en-US" sz="2400" dirty="0"/>
              <a:t>The analysis revealed that </a:t>
            </a:r>
            <a:r>
              <a:rPr lang="en-US" sz="2400" b="1" dirty="0"/>
              <a:t>Animals</a:t>
            </a:r>
            <a:r>
              <a:rPr lang="en-US" sz="2400" dirty="0"/>
              <a:t> and </a:t>
            </a:r>
            <a:r>
              <a:rPr lang="en-US" sz="2400" b="1" dirty="0"/>
              <a:t>Technology</a:t>
            </a:r>
            <a:r>
              <a:rPr lang="en-US" sz="2400" dirty="0"/>
              <a:t> are the most engaging content categories, while overall content popularity has declined by </a:t>
            </a:r>
            <a:r>
              <a:rPr lang="en-US" sz="2400" b="1" dirty="0"/>
              <a:t>47.97%</a:t>
            </a:r>
            <a:r>
              <a:rPr lang="en-US" sz="2400" dirty="0"/>
              <a:t>. By leveraging reaction data to personalize content, introducing interactive formats, and upgrading data infrastructure, </a:t>
            </a:r>
            <a:r>
              <a:rPr lang="en-US" sz="2400" dirty="0" err="1"/>
              <a:t>SocialBuzz</a:t>
            </a:r>
            <a:r>
              <a:rPr lang="en-US" sz="2400" dirty="0"/>
              <a:t> can address these challenges effectively. Implementing these strategies will help boost user engagement, prepare for the IPO, and ensure continued growth and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2167"/>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4116268"/>
            <a:chOff x="0" y="0"/>
            <a:chExt cx="11564591" cy="5488356"/>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4" name="TextBox 4"/>
            <p:cNvSpPr txBox="1"/>
            <p:nvPr/>
          </p:nvSpPr>
          <p:spPr>
            <a:xfrm>
              <a:off x="270145" y="2298166"/>
              <a:ext cx="11294446" cy="3190190"/>
            </a:xfrm>
            <a:prstGeom prst="rect">
              <a:avLst/>
            </a:prstGeom>
          </p:spPr>
          <p:txBody>
            <a:bodyPr wrap="square" lIns="0" tIns="0" rIns="0" bIns="0" rtlCol="0" anchor="t">
              <a:spAutoFit/>
            </a:bodyPr>
            <a:lstStyle/>
            <a:p>
              <a:pPr marL="342900" indent="-342900">
                <a:lnSpc>
                  <a:spcPts val="2660"/>
                </a:lnSpc>
                <a:buFont typeface="Wingdings" panose="05000000000000000000" pitchFamily="2" charset="2"/>
                <a:buChar char="Ø"/>
              </a:pPr>
              <a:r>
                <a:rPr lang="en-US" sz="1900" spc="-19" dirty="0">
                  <a:solidFill>
                    <a:srgbClr val="000000"/>
                  </a:solidFill>
                  <a:latin typeface="Arial" panose="020B0604020202020204" pitchFamily="34" charset="0"/>
                  <a:cs typeface="Arial" panose="020B0604020202020204" pitchFamily="34" charset="0"/>
                </a:rPr>
                <a:t>Project recap</a:t>
              </a:r>
            </a:p>
            <a:p>
              <a:pPr marL="342900" indent="-342900">
                <a:lnSpc>
                  <a:spcPts val="2660"/>
                </a:lnSpc>
                <a:buFont typeface="Wingdings" panose="05000000000000000000" pitchFamily="2" charset="2"/>
                <a:buChar char="Ø"/>
              </a:pPr>
              <a:r>
                <a:rPr lang="en-US" sz="1900" spc="-19" dirty="0">
                  <a:solidFill>
                    <a:srgbClr val="000000"/>
                  </a:solidFill>
                  <a:latin typeface="Arial" panose="020B0604020202020204" pitchFamily="34" charset="0"/>
                  <a:cs typeface="Arial" panose="020B0604020202020204" pitchFamily="34" charset="0"/>
                </a:rPr>
                <a:t>Problem</a:t>
              </a:r>
            </a:p>
            <a:p>
              <a:pPr marL="342900" indent="-342900">
                <a:lnSpc>
                  <a:spcPts val="2660"/>
                </a:lnSpc>
                <a:buFont typeface="Wingdings" panose="05000000000000000000" pitchFamily="2" charset="2"/>
                <a:buChar char="Ø"/>
              </a:pPr>
              <a:r>
                <a:rPr lang="en-US" sz="1900" spc="-19" dirty="0">
                  <a:solidFill>
                    <a:srgbClr val="000000"/>
                  </a:solidFill>
                  <a:latin typeface="Arial" panose="020B0604020202020204" pitchFamily="34" charset="0"/>
                  <a:cs typeface="Arial" panose="020B0604020202020204" pitchFamily="34" charset="0"/>
                </a:rPr>
                <a:t>The Analytics team</a:t>
              </a:r>
            </a:p>
            <a:p>
              <a:pPr marL="342900" indent="-342900">
                <a:lnSpc>
                  <a:spcPts val="2660"/>
                </a:lnSpc>
                <a:buFont typeface="Wingdings" panose="05000000000000000000" pitchFamily="2" charset="2"/>
                <a:buChar char="Ø"/>
              </a:pPr>
              <a:r>
                <a:rPr lang="en-US" sz="1900" spc="-19" dirty="0">
                  <a:solidFill>
                    <a:srgbClr val="000000"/>
                  </a:solidFill>
                  <a:latin typeface="Arial" panose="020B0604020202020204" pitchFamily="34" charset="0"/>
                  <a:cs typeface="Arial" panose="020B0604020202020204" pitchFamily="34" charset="0"/>
                </a:rPr>
                <a:t>Process</a:t>
              </a:r>
            </a:p>
            <a:p>
              <a:pPr marL="342900" indent="-342900">
                <a:lnSpc>
                  <a:spcPts val="2660"/>
                </a:lnSpc>
                <a:buFont typeface="Wingdings" panose="05000000000000000000" pitchFamily="2" charset="2"/>
                <a:buChar char="Ø"/>
              </a:pPr>
              <a:r>
                <a:rPr lang="en-US" sz="1900" spc="-19" dirty="0">
                  <a:solidFill>
                    <a:srgbClr val="000000"/>
                  </a:solidFill>
                  <a:latin typeface="Arial" panose="020B0604020202020204" pitchFamily="34" charset="0"/>
                  <a:cs typeface="Arial" panose="020B0604020202020204" pitchFamily="34" charset="0"/>
                </a:rPr>
                <a:t>Insights</a:t>
              </a:r>
            </a:p>
            <a:p>
              <a:pPr marL="342900" indent="-342900">
                <a:lnSpc>
                  <a:spcPts val="2660"/>
                </a:lnSpc>
                <a:buFont typeface="Wingdings" panose="05000000000000000000" pitchFamily="2" charset="2"/>
                <a:buChar char="Ø"/>
              </a:pPr>
              <a:r>
                <a:rPr lang="en-US" sz="1900" spc="-19" dirty="0">
                  <a:solidFill>
                    <a:srgbClr val="000000"/>
                  </a:solidFill>
                  <a:latin typeface="Arial" panose="020B0604020202020204" pitchFamily="34" charset="0"/>
                  <a:cs typeface="Arial" panose="020B0604020202020204" pitchFamily="34" charset="0"/>
                </a:rPr>
                <a:t>Recommendations</a:t>
              </a:r>
            </a:p>
            <a:p>
              <a:pPr marL="342900" indent="-342900">
                <a:lnSpc>
                  <a:spcPts val="2660"/>
                </a:lnSpc>
                <a:buFont typeface="Wingdings" panose="05000000000000000000" pitchFamily="2" charset="2"/>
                <a:buChar char="Ø"/>
              </a:pPr>
              <a:r>
                <a:rPr lang="en-US" sz="1900" spc="-19" dirty="0">
                  <a:solidFill>
                    <a:srgbClr val="000000"/>
                  </a:solidFill>
                  <a:latin typeface="Arial" panose="020B0604020202020204" pitchFamily="34" charset="0"/>
                  <a:cs typeface="Arial" panose="020B0604020202020204"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txBody>
              <a:bodyPr/>
              <a:lstStyle/>
              <a:p>
                <a:endParaRPr lang="en-US" dirty="0"/>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txBody>
              <a:bodyPr/>
              <a:lstStyle/>
              <a:p>
                <a:endParaRPr lang="en-US" dirty="0"/>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txBody>
              <a:bodyPr/>
              <a:lstStyle/>
              <a:p>
                <a:endParaRPr lang="en-US" dirty="0"/>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53864600-06F5-AD14-9FF9-929B395A250F}"/>
              </a:ext>
            </a:extLst>
          </p:cNvPr>
          <p:cNvSpPr txBox="1"/>
          <p:nvPr/>
        </p:nvSpPr>
        <p:spPr>
          <a:xfrm>
            <a:off x="8623819" y="3238499"/>
            <a:ext cx="7165033" cy="3785652"/>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Social Buzz, launched in 2008 by two ex-engineers, tracks user reactions to content anonymously. They offer over 16 reaction types to emphasize trending content rather than individual users.</a:t>
            </a:r>
          </a:p>
          <a:p>
            <a:pPr marL="285750" indent="-28575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Assess Social Buzz's current data management practices to ensure they are scalable and efficient.</a:t>
            </a:r>
          </a:p>
          <a:p>
            <a:pPr marL="285750" indent="-28575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Extract and merge datasets (content and reactions) to analyze user interactions and content popularity.</a:t>
            </a:r>
          </a:p>
          <a:p>
            <a:pPr marL="285750" indent="-285750" algn="just">
              <a:buFont typeface="Wingdings" panose="05000000000000000000" pitchFamily="2" charset="2"/>
              <a:buChar char="Ø"/>
            </a:pPr>
            <a:r>
              <a:rPr lang="en-US" sz="2000" b="1" dirty="0">
                <a:latin typeface="Arial" panose="020B0604020202020204" pitchFamily="34" charset="0"/>
                <a:cs typeface="Arial" panose="020B0604020202020204" pitchFamily="34" charset="0"/>
              </a:rPr>
              <a:t>Identify the top 5 most popular content categories based on aggregated user reactions.</a:t>
            </a:r>
          </a:p>
          <a:p>
            <a:pPr marL="285750" indent="-28575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Provide data-driven insights and best practices to help Social Buzz scale effectively and prepare for their IPO.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00B050"/>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txBody>
              <a:bodyPr/>
              <a:lstStyle/>
              <a:p>
                <a:endParaRPr lang="en-US" dirty="0"/>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0C7D9EE9-04E0-1DB8-5D36-267C570591FF}"/>
              </a:ext>
            </a:extLst>
          </p:cNvPr>
          <p:cNvSpPr txBox="1"/>
          <p:nvPr/>
        </p:nvSpPr>
        <p:spPr>
          <a:xfrm>
            <a:off x="2362200" y="5325260"/>
            <a:ext cx="7162800" cy="4401205"/>
          </a:xfrm>
          <a:prstGeom prst="rect">
            <a:avLst/>
          </a:prstGeom>
          <a:noFill/>
        </p:spPr>
        <p:txBody>
          <a:bodyPr wrap="square" rtlCol="0">
            <a:spAutoFit/>
          </a:bodyPr>
          <a:lstStyle/>
          <a:p>
            <a:pPr algn="just"/>
            <a:r>
              <a:rPr lang="en-US" sz="2800" dirty="0">
                <a:solidFill>
                  <a:schemeClr val="bg1"/>
                </a:solidFill>
                <a:latin typeface="Arial" panose="020B0604020202020204" pitchFamily="34" charset="0"/>
                <a:cs typeface="Arial" panose="020B0604020202020204" pitchFamily="34" charset="0"/>
              </a:rPr>
              <a:t>Social Buzz, managing 500 million active users and 100,000 daily content posts, faces challenges with its 1TB+ of unstructured data. To support their upcoming IPO, they need advanced analytics to analyze content popularity, streamline data practices, and identify key trends from their extensive data. Without these insights, they risk inefficient scaling and a potentially unsuccessful IPO.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Arial" panose="020B0604020202020204" pitchFamily="34" charset="0"/>
                <a:cs typeface="Arial" panose="020B0604020202020204" pitchFamily="34" charset="0"/>
              </a:rPr>
              <a:t>The Analytics team</a:t>
            </a:r>
          </a:p>
        </p:txBody>
      </p:sp>
      <p:grpSp>
        <p:nvGrpSpPr>
          <p:cNvPr id="38" name="Group 37">
            <a:extLst>
              <a:ext uri="{FF2B5EF4-FFF2-40B4-BE49-F238E27FC236}">
                <a16:creationId xmlns:a16="http://schemas.microsoft.com/office/drawing/2014/main" id="{F5ACC449-641A-D885-8246-2A698D342BF2}"/>
              </a:ext>
            </a:extLst>
          </p:cNvPr>
          <p:cNvGrpSpPr/>
          <p:nvPr/>
        </p:nvGrpSpPr>
        <p:grpSpPr>
          <a:xfrm>
            <a:off x="11451727" y="3653608"/>
            <a:ext cx="6329550" cy="2327168"/>
            <a:chOff x="11419219" y="1028700"/>
            <a:chExt cx="6329550" cy="2327168"/>
          </a:xfrm>
        </p:grpSpPr>
        <p:grpSp>
          <p:nvGrpSpPr>
            <p:cNvPr id="37" name="Group 36">
              <a:extLst>
                <a:ext uri="{FF2B5EF4-FFF2-40B4-BE49-F238E27FC236}">
                  <a16:creationId xmlns:a16="http://schemas.microsoft.com/office/drawing/2014/main" id="{1122E0F3-A49F-9CE7-FF23-4719797347D6}"/>
                </a:ext>
              </a:extLst>
            </p:cNvPr>
            <p:cNvGrpSpPr/>
            <p:nvPr/>
          </p:nvGrpSpPr>
          <p:grpSpPr>
            <a:xfrm>
              <a:off x="11419219" y="1028700"/>
              <a:ext cx="2491715" cy="2327168"/>
              <a:chOff x="11419219" y="1028700"/>
              <a:chExt cx="2491715" cy="2327168"/>
            </a:xfrm>
          </p:grpSpPr>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txBody>
                <a:bodyPr/>
                <a:lstStyle/>
                <a:p>
                  <a:endParaRPr lang="en-US" dirty="0"/>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36837" t="-28774" r="-84967" b="-86469"/>
                  </a:stretch>
                </a:blipFill>
                <a:ln>
                  <a:solidFill>
                    <a:schemeClr val="bg1"/>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sp>
          <p:nvSpPr>
            <p:cNvPr id="32" name="TextBox 31">
              <a:extLst>
                <a:ext uri="{FF2B5EF4-FFF2-40B4-BE49-F238E27FC236}">
                  <a16:creationId xmlns:a16="http://schemas.microsoft.com/office/drawing/2014/main" id="{56722FEF-C2EB-BE2F-5178-55EDA44BFDEF}"/>
                </a:ext>
              </a:extLst>
            </p:cNvPr>
            <p:cNvSpPr txBox="1"/>
            <p:nvPr/>
          </p:nvSpPr>
          <p:spPr>
            <a:xfrm>
              <a:off x="14293092" y="1959356"/>
              <a:ext cx="3455677"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Julia Hendrie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Industry Associate</a:t>
              </a:r>
            </a:p>
          </p:txBody>
        </p:sp>
      </p:grpSp>
      <p:grpSp>
        <p:nvGrpSpPr>
          <p:cNvPr id="21" name="Group 21"/>
          <p:cNvGrpSpPr>
            <a:grpSpLocks noChangeAspect="1"/>
          </p:cNvGrpSpPr>
          <p:nvPr/>
        </p:nvGrpSpPr>
        <p:grpSpPr>
          <a:xfrm>
            <a:off x="11862760" y="795550"/>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txBody>
            <a:bodyPr/>
            <a:lstStyle/>
            <a:p>
              <a:endParaRPr lang="en-AU" dirty="0"/>
            </a:p>
          </p:txBody>
        </p:sp>
      </p:grpSp>
      <p:grpSp>
        <p:nvGrpSpPr>
          <p:cNvPr id="23" name="Group 23"/>
          <p:cNvGrpSpPr>
            <a:grpSpLocks noChangeAspect="1"/>
          </p:cNvGrpSpPr>
          <p:nvPr/>
        </p:nvGrpSpPr>
        <p:grpSpPr>
          <a:xfrm>
            <a:off x="11448478" y="575676"/>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extLst>
                  <a:ext uri="{28A0092B-C50C-407E-A947-70E740481C1C}">
                    <a14:useLocalDpi xmlns:a14="http://schemas.microsoft.com/office/drawing/2010/main" val="0"/>
                  </a:ext>
                </a:extLst>
              </a:blip>
              <a:stretch>
                <a:fillRect/>
              </a:stretch>
            </a:blipFill>
            <a:ln>
              <a:solidFill>
                <a:schemeClr val="bg2">
                  <a:lumMod val="75000"/>
                </a:schemeClr>
              </a:solidFill>
            </a:ln>
          </p:spPr>
          <p:txBody>
            <a:bodyPr/>
            <a:lstStyle/>
            <a:p>
              <a:endParaRPr lang="en-US" dirty="0"/>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3" name="TextBox 32">
            <a:extLst>
              <a:ext uri="{FF2B5EF4-FFF2-40B4-BE49-F238E27FC236}">
                <a16:creationId xmlns:a16="http://schemas.microsoft.com/office/drawing/2014/main" id="{F3C34374-7E20-371A-0E5C-A82F8E4319DF}"/>
              </a:ext>
            </a:extLst>
          </p:cNvPr>
          <p:cNvSpPr txBox="1"/>
          <p:nvPr/>
        </p:nvSpPr>
        <p:spPr>
          <a:xfrm>
            <a:off x="14330053" y="1484175"/>
            <a:ext cx="3455677"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Giwa Temitopeoluwa</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Data Analyst</a:t>
            </a:r>
          </a:p>
        </p:txBody>
      </p:sp>
      <p:sp>
        <p:nvSpPr>
          <p:cNvPr id="34" name="TextBox 33">
            <a:extLst>
              <a:ext uri="{FF2B5EF4-FFF2-40B4-BE49-F238E27FC236}">
                <a16:creationId xmlns:a16="http://schemas.microsoft.com/office/drawing/2014/main" id="{506A253D-32CA-F3EC-F5C3-E8486E11A75C}"/>
              </a:ext>
            </a:extLst>
          </p:cNvPr>
          <p:cNvSpPr txBox="1"/>
          <p:nvPr/>
        </p:nvSpPr>
        <p:spPr>
          <a:xfrm>
            <a:off x="14293091" y="7861788"/>
            <a:ext cx="3455677"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Andrew Fleming</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Chief Technical Architect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dirty="0"/>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dirty="0"/>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dirty="0"/>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dirty="0"/>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a:extLst>
              <a:ext uri="{FF2B5EF4-FFF2-40B4-BE49-F238E27FC236}">
                <a16:creationId xmlns:a16="http://schemas.microsoft.com/office/drawing/2014/main" id="{B95F19EF-17E1-2B4B-F79C-AD75B6BC6C59}"/>
              </a:ext>
            </a:extLst>
          </p:cNvPr>
          <p:cNvSpPr txBox="1"/>
          <p:nvPr/>
        </p:nvSpPr>
        <p:spPr>
          <a:xfrm>
            <a:off x="4170390" y="1567136"/>
            <a:ext cx="4440210" cy="523220"/>
          </a:xfrm>
          <a:prstGeom prst="rect">
            <a:avLst/>
          </a:prstGeom>
          <a:no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Requirements Gathering</a:t>
            </a:r>
          </a:p>
        </p:txBody>
      </p:sp>
      <p:sp>
        <p:nvSpPr>
          <p:cNvPr id="41" name="TextBox 40">
            <a:extLst>
              <a:ext uri="{FF2B5EF4-FFF2-40B4-BE49-F238E27FC236}">
                <a16:creationId xmlns:a16="http://schemas.microsoft.com/office/drawing/2014/main" id="{8CF582DF-1714-D432-0CCA-F7D2438E994B}"/>
              </a:ext>
            </a:extLst>
          </p:cNvPr>
          <p:cNvSpPr txBox="1"/>
          <p:nvPr/>
        </p:nvSpPr>
        <p:spPr>
          <a:xfrm>
            <a:off x="5860589" y="3121015"/>
            <a:ext cx="3300640" cy="523220"/>
          </a:xfrm>
          <a:prstGeom prst="rect">
            <a:avLst/>
          </a:prstGeom>
          <a:no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Data Cleaning</a:t>
            </a:r>
          </a:p>
        </p:txBody>
      </p:sp>
      <p:sp>
        <p:nvSpPr>
          <p:cNvPr id="42" name="TextBox 41">
            <a:extLst>
              <a:ext uri="{FF2B5EF4-FFF2-40B4-BE49-F238E27FC236}">
                <a16:creationId xmlns:a16="http://schemas.microsoft.com/office/drawing/2014/main" id="{54C3D696-776D-ACDC-CEFF-1D1CB4642018}"/>
              </a:ext>
            </a:extLst>
          </p:cNvPr>
          <p:cNvSpPr txBox="1"/>
          <p:nvPr/>
        </p:nvSpPr>
        <p:spPr>
          <a:xfrm>
            <a:off x="7843900" y="4854288"/>
            <a:ext cx="3300640" cy="523220"/>
          </a:xfrm>
          <a:prstGeom prst="rect">
            <a:avLst/>
          </a:prstGeom>
          <a:no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Data Modelling</a:t>
            </a:r>
          </a:p>
        </p:txBody>
      </p:sp>
      <p:sp>
        <p:nvSpPr>
          <p:cNvPr id="43" name="TextBox 42">
            <a:extLst>
              <a:ext uri="{FF2B5EF4-FFF2-40B4-BE49-F238E27FC236}">
                <a16:creationId xmlns:a16="http://schemas.microsoft.com/office/drawing/2014/main" id="{67931EE2-0D47-2D64-F6DE-5900FD2604FB}"/>
              </a:ext>
            </a:extLst>
          </p:cNvPr>
          <p:cNvSpPr txBox="1"/>
          <p:nvPr/>
        </p:nvSpPr>
        <p:spPr>
          <a:xfrm>
            <a:off x="9687390" y="6425245"/>
            <a:ext cx="3300640" cy="523220"/>
          </a:xfrm>
          <a:prstGeom prst="rect">
            <a:avLst/>
          </a:prstGeom>
          <a:no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Data Analysis</a:t>
            </a:r>
          </a:p>
        </p:txBody>
      </p:sp>
      <p:sp>
        <p:nvSpPr>
          <p:cNvPr id="44" name="TextBox 43">
            <a:extLst>
              <a:ext uri="{FF2B5EF4-FFF2-40B4-BE49-F238E27FC236}">
                <a16:creationId xmlns:a16="http://schemas.microsoft.com/office/drawing/2014/main" id="{CE2B7621-83F7-A5F2-CD8D-08067A32D592}"/>
              </a:ext>
            </a:extLst>
          </p:cNvPr>
          <p:cNvSpPr txBox="1"/>
          <p:nvPr/>
        </p:nvSpPr>
        <p:spPr>
          <a:xfrm>
            <a:off x="11578642" y="8037333"/>
            <a:ext cx="3300640" cy="523220"/>
          </a:xfrm>
          <a:prstGeom prst="rect">
            <a:avLst/>
          </a:prstGeom>
          <a:no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Data Reporting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DD219FF4-2C9D-CBC7-4A6D-98803C828BD4}"/>
              </a:ext>
            </a:extLst>
          </p:cNvPr>
          <p:cNvSpPr txBox="1"/>
          <p:nvPr/>
        </p:nvSpPr>
        <p:spPr>
          <a:xfrm>
            <a:off x="2127159" y="3760524"/>
            <a:ext cx="2856335" cy="769441"/>
          </a:xfrm>
          <a:prstGeom prst="rect">
            <a:avLst/>
          </a:prstGeom>
          <a:noFill/>
        </p:spPr>
        <p:txBody>
          <a:bodyPr wrap="square" rtlCol="0">
            <a:spAutoFit/>
          </a:bodyPr>
          <a:lstStyle/>
          <a:p>
            <a:pPr algn="ctr"/>
            <a:r>
              <a:rPr lang="en-US" sz="4400" dirty="0">
                <a:solidFill>
                  <a:srgbClr val="FF0000"/>
                </a:solidFill>
                <a:latin typeface="Arial" panose="020B0604020202020204" pitchFamily="34" charset="0"/>
                <a:cs typeface="Arial" panose="020B0604020202020204" pitchFamily="34" charset="0"/>
              </a:rPr>
              <a:t>-47.97%</a:t>
            </a:r>
          </a:p>
        </p:txBody>
      </p:sp>
      <p:sp>
        <p:nvSpPr>
          <p:cNvPr id="17" name="TextBox 16">
            <a:extLst>
              <a:ext uri="{FF2B5EF4-FFF2-40B4-BE49-F238E27FC236}">
                <a16:creationId xmlns:a16="http://schemas.microsoft.com/office/drawing/2014/main" id="{22A4DE0B-FCF4-48C8-5D5B-25B50D38B2D4}"/>
              </a:ext>
            </a:extLst>
          </p:cNvPr>
          <p:cNvSpPr txBox="1"/>
          <p:nvPr/>
        </p:nvSpPr>
        <p:spPr>
          <a:xfrm>
            <a:off x="2243043" y="4832541"/>
            <a:ext cx="2856335"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 month over month change in content popularity</a:t>
            </a:r>
          </a:p>
        </p:txBody>
      </p:sp>
      <p:grpSp>
        <p:nvGrpSpPr>
          <p:cNvPr id="20" name="Group 19">
            <a:extLst>
              <a:ext uri="{FF2B5EF4-FFF2-40B4-BE49-F238E27FC236}">
                <a16:creationId xmlns:a16="http://schemas.microsoft.com/office/drawing/2014/main" id="{7B7E2DEB-118D-362E-7D48-C3FB361B38A5}"/>
              </a:ext>
            </a:extLst>
          </p:cNvPr>
          <p:cNvGrpSpPr/>
          <p:nvPr/>
        </p:nvGrpSpPr>
        <p:grpSpPr>
          <a:xfrm>
            <a:off x="7086600" y="3760524"/>
            <a:ext cx="3157802" cy="1909173"/>
            <a:chOff x="7086600" y="3760524"/>
            <a:chExt cx="3157802" cy="1909173"/>
          </a:xfrm>
        </p:grpSpPr>
        <p:sp>
          <p:nvSpPr>
            <p:cNvPr id="18" name="TextBox 17">
              <a:extLst>
                <a:ext uri="{FF2B5EF4-FFF2-40B4-BE49-F238E27FC236}">
                  <a16:creationId xmlns:a16="http://schemas.microsoft.com/office/drawing/2014/main" id="{C15E531A-5592-BAE6-06BA-CA85A675869A}"/>
                </a:ext>
              </a:extLst>
            </p:cNvPr>
            <p:cNvSpPr txBox="1"/>
            <p:nvPr/>
          </p:nvSpPr>
          <p:spPr>
            <a:xfrm>
              <a:off x="7086600" y="3760524"/>
              <a:ext cx="2856335" cy="769441"/>
            </a:xfrm>
            <a:prstGeom prst="rect">
              <a:avLst/>
            </a:prstGeom>
            <a:noFill/>
          </p:spPr>
          <p:txBody>
            <a:bodyPr wrap="square" rtlCol="0">
              <a:spAutoFit/>
            </a:bodyPr>
            <a:lstStyle/>
            <a:p>
              <a:pPr algn="ctr"/>
              <a:r>
                <a:rPr lang="en-US" sz="4400" dirty="0">
                  <a:solidFill>
                    <a:srgbClr val="00B050"/>
                  </a:solidFill>
                  <a:latin typeface="Arial" panose="020B0604020202020204" pitchFamily="34" charset="0"/>
                  <a:cs typeface="Arial" panose="020B0604020202020204" pitchFamily="34" charset="0"/>
                </a:rPr>
                <a:t>16</a:t>
              </a:r>
            </a:p>
          </p:txBody>
        </p:sp>
        <p:sp>
          <p:nvSpPr>
            <p:cNvPr id="19" name="TextBox 18">
              <a:extLst>
                <a:ext uri="{FF2B5EF4-FFF2-40B4-BE49-F238E27FC236}">
                  <a16:creationId xmlns:a16="http://schemas.microsoft.com/office/drawing/2014/main" id="{DCB683A7-10B4-CE35-61A0-24622538E6C9}"/>
                </a:ext>
              </a:extLst>
            </p:cNvPr>
            <p:cNvSpPr txBox="1"/>
            <p:nvPr/>
          </p:nvSpPr>
          <p:spPr>
            <a:xfrm>
              <a:off x="7388067" y="4838700"/>
              <a:ext cx="2856335"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number of unique reaction types</a:t>
              </a:r>
            </a:p>
          </p:txBody>
        </p:sp>
      </p:grpSp>
      <p:grpSp>
        <p:nvGrpSpPr>
          <p:cNvPr id="21" name="Group 20">
            <a:extLst>
              <a:ext uri="{FF2B5EF4-FFF2-40B4-BE49-F238E27FC236}">
                <a16:creationId xmlns:a16="http://schemas.microsoft.com/office/drawing/2014/main" id="{9BB9E62B-4AE9-B9C8-4AB4-C7C2A58AD56B}"/>
              </a:ext>
            </a:extLst>
          </p:cNvPr>
          <p:cNvGrpSpPr/>
          <p:nvPr/>
        </p:nvGrpSpPr>
        <p:grpSpPr>
          <a:xfrm>
            <a:off x="12444182" y="3771900"/>
            <a:ext cx="3157802" cy="1909173"/>
            <a:chOff x="7086600" y="3760524"/>
            <a:chExt cx="3157802" cy="1909173"/>
          </a:xfrm>
        </p:grpSpPr>
        <p:sp>
          <p:nvSpPr>
            <p:cNvPr id="22" name="TextBox 21">
              <a:extLst>
                <a:ext uri="{FF2B5EF4-FFF2-40B4-BE49-F238E27FC236}">
                  <a16:creationId xmlns:a16="http://schemas.microsoft.com/office/drawing/2014/main" id="{BF2CE142-3B58-7652-A19B-6F609FC91AA4}"/>
                </a:ext>
              </a:extLst>
            </p:cNvPr>
            <p:cNvSpPr txBox="1"/>
            <p:nvPr/>
          </p:nvSpPr>
          <p:spPr>
            <a:xfrm>
              <a:off x="7086600" y="3760524"/>
              <a:ext cx="2856335" cy="769441"/>
            </a:xfrm>
            <a:prstGeom prst="rect">
              <a:avLst/>
            </a:prstGeom>
            <a:noFill/>
          </p:spPr>
          <p:txBody>
            <a:bodyPr wrap="square" rtlCol="0">
              <a:spAutoFit/>
            </a:bodyPr>
            <a:lstStyle/>
            <a:p>
              <a:pPr algn="ctr"/>
              <a:r>
                <a:rPr lang="en-US" sz="4400" dirty="0">
                  <a:solidFill>
                    <a:srgbClr val="00B050"/>
                  </a:solidFill>
                  <a:latin typeface="Arial" panose="020B0604020202020204" pitchFamily="34" charset="0"/>
                  <a:cs typeface="Arial" panose="020B0604020202020204" pitchFamily="34" charset="0"/>
                </a:rPr>
                <a:t>January</a:t>
              </a:r>
            </a:p>
          </p:txBody>
        </p:sp>
        <p:sp>
          <p:nvSpPr>
            <p:cNvPr id="23" name="TextBox 22">
              <a:extLst>
                <a:ext uri="{FF2B5EF4-FFF2-40B4-BE49-F238E27FC236}">
                  <a16:creationId xmlns:a16="http://schemas.microsoft.com/office/drawing/2014/main" id="{B10C4E73-2C1B-5862-EBCA-20F157D85092}"/>
                </a:ext>
              </a:extLst>
            </p:cNvPr>
            <p:cNvSpPr txBox="1"/>
            <p:nvPr/>
          </p:nvSpPr>
          <p:spPr>
            <a:xfrm>
              <a:off x="7388067" y="4838700"/>
              <a:ext cx="2856335"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month that had the most posts put up</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txBody>
              <a:bodyPr/>
              <a:lstStyle/>
              <a:p>
                <a:endParaRPr lang="en-US" dirty="0"/>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00B050"/>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BE64C792-73FD-C11A-441C-6824444C6274}"/>
              </a:ext>
            </a:extLst>
          </p:cNvPr>
          <p:cNvPicPr>
            <a:picLocks noChangeAspect="1"/>
          </p:cNvPicPr>
          <p:nvPr/>
        </p:nvPicPr>
        <p:blipFill>
          <a:blip r:embed="rId8"/>
          <a:stretch>
            <a:fillRect/>
          </a:stretch>
        </p:blipFill>
        <p:spPr>
          <a:xfrm>
            <a:off x="3424380" y="2516228"/>
            <a:ext cx="13338256" cy="4710363"/>
          </a:xfrm>
          <a:prstGeom prst="rect">
            <a:avLst/>
          </a:prstGeom>
        </p:spPr>
      </p:pic>
      <p:sp>
        <p:nvSpPr>
          <p:cNvPr id="30" name="TextBox 29">
            <a:extLst>
              <a:ext uri="{FF2B5EF4-FFF2-40B4-BE49-F238E27FC236}">
                <a16:creationId xmlns:a16="http://schemas.microsoft.com/office/drawing/2014/main" id="{236BF75A-0343-F150-AD8F-25CB37D47FBB}"/>
              </a:ext>
            </a:extLst>
          </p:cNvPr>
          <p:cNvSpPr txBox="1"/>
          <p:nvPr/>
        </p:nvSpPr>
        <p:spPr>
          <a:xfrm>
            <a:off x="7466430" y="7897322"/>
            <a:ext cx="6097170" cy="461665"/>
          </a:xfrm>
          <a:prstGeom prst="rect">
            <a:avLst/>
          </a:prstGeom>
          <a:noFill/>
        </p:spPr>
        <p:txBody>
          <a:bodyPr wrap="square" rtlCol="0">
            <a:spAutoFit/>
          </a:bodyPr>
          <a:lstStyle/>
          <a:p>
            <a:pPr algn="ctr"/>
            <a:r>
              <a:rPr lang="en-US" sz="2400" b="1" dirty="0"/>
              <a:t>Top 5 most popular content categories</a:t>
            </a:r>
          </a:p>
        </p:txBody>
      </p:sp>
    </p:spTree>
    <p:extLst>
      <p:ext uri="{BB962C8B-B14F-4D97-AF65-F5344CB8AC3E}">
        <p14:creationId xmlns:p14="http://schemas.microsoft.com/office/powerpoint/2010/main" val="118255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00B050"/>
          </a:solidFill>
        </p:spPr>
        <p:txBody>
          <a:bodyPr/>
          <a:lstStyle/>
          <a:p>
            <a:endParaRPr lang="en-US" dirty="0"/>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B050"/>
              </a:solidFill>
            </p:spPr>
            <p:txBody>
              <a:bodyPr/>
              <a:lstStyle/>
              <a:p>
                <a:endParaRPr lang="en-US" dirty="0"/>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6826AB93-6E66-083A-C02C-FA3A6A551EAD}"/>
              </a:ext>
            </a:extLst>
          </p:cNvPr>
          <p:cNvPicPr>
            <a:picLocks noChangeAspect="1"/>
          </p:cNvPicPr>
          <p:nvPr/>
        </p:nvPicPr>
        <p:blipFill>
          <a:blip r:embed="rId7"/>
          <a:stretch>
            <a:fillRect/>
          </a:stretch>
        </p:blipFill>
        <p:spPr>
          <a:xfrm>
            <a:off x="5947493" y="1981295"/>
            <a:ext cx="9275041" cy="5479563"/>
          </a:xfrm>
          <a:prstGeom prst="rect">
            <a:avLst/>
          </a:prstGeom>
        </p:spPr>
      </p:pic>
      <p:sp>
        <p:nvSpPr>
          <p:cNvPr id="31" name="TextBox 30">
            <a:extLst>
              <a:ext uri="{FF2B5EF4-FFF2-40B4-BE49-F238E27FC236}">
                <a16:creationId xmlns:a16="http://schemas.microsoft.com/office/drawing/2014/main" id="{62143A57-095D-980A-CECC-0F1033DAD525}"/>
              </a:ext>
            </a:extLst>
          </p:cNvPr>
          <p:cNvSpPr txBox="1"/>
          <p:nvPr/>
        </p:nvSpPr>
        <p:spPr>
          <a:xfrm>
            <a:off x="6344010" y="8135313"/>
            <a:ext cx="8535570" cy="461665"/>
          </a:xfrm>
          <a:prstGeom prst="rect">
            <a:avLst/>
          </a:prstGeom>
          <a:noFill/>
        </p:spPr>
        <p:txBody>
          <a:bodyPr wrap="square" rtlCol="0">
            <a:spAutoFit/>
          </a:bodyPr>
          <a:lstStyle/>
          <a:p>
            <a:pPr algn="ctr"/>
            <a:r>
              <a:rPr lang="en-US" sz="2400" b="1" dirty="0"/>
              <a:t>Rapid decrease in content popularity over the years</a:t>
            </a:r>
          </a:p>
        </p:txBody>
      </p:sp>
    </p:spTree>
    <p:extLst>
      <p:ext uri="{BB962C8B-B14F-4D97-AF65-F5344CB8AC3E}">
        <p14:creationId xmlns:p14="http://schemas.microsoft.com/office/powerpoint/2010/main" val="3459035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TotalTime>
  <Words>445</Words>
  <Application>Microsoft Office PowerPoint</Application>
  <PresentationFormat>Custom</PresentationFormat>
  <Paragraphs>75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Graphik Regular</vt:lpstr>
      <vt:lpstr>Wingdings</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Temitopeoluwa Giwa</cp:lastModifiedBy>
  <cp:revision>17</cp:revision>
  <dcterms:created xsi:type="dcterms:W3CDTF">2006-08-16T00:00:00Z</dcterms:created>
  <dcterms:modified xsi:type="dcterms:W3CDTF">2024-09-13T12:02:47Z</dcterms:modified>
  <dc:identifier>DAEhDyfaYKE</dc:identifier>
</cp:coreProperties>
</file>