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5" r:id="rId3"/>
    <p:sldId id="263" r:id="rId4"/>
    <p:sldId id="257" r:id="rId5"/>
    <p:sldId id="258" r:id="rId6"/>
    <p:sldId id="259" r:id="rId7"/>
    <p:sldId id="260" r:id="rId8"/>
    <p:sldId id="261" r:id="rId9"/>
    <p:sldId id="262"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67" d="100"/>
          <a:sy n="67" d="100"/>
        </p:scale>
        <p:origin x="6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362964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19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7385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947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EED1C14C-A143-42F5-B247-D0E800131009}"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629784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ED1C14C-A143-42F5-B247-D0E800131009}" type="datetimeFigureOut">
              <a:rPr lang="en-US" smtClean="0"/>
              <a:t>10/8/2023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6991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EED1C14C-A143-42F5-B247-D0E800131009}"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6632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578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5400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EED1C14C-A143-42F5-B247-D0E800131009}" type="datetimeFigureOut">
              <a:rPr lang="en-US" smtClean="0"/>
              <a:t>10/8/2023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12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ED1C14C-A143-42F5-B247-D0E800131009}" type="datetimeFigureOut">
              <a:rPr lang="en-US" smtClean="0"/>
              <a:t>10/8/2023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8458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ED1C14C-A143-42F5-B247-D0E800131009}" type="datetimeFigureOut">
              <a:rPr lang="en-US" smtClean="0"/>
              <a:t>10/8/2023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17557753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SocialMediaCampaignAnalytics/Stor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views/SocialMediaCampaignAnalytics/Story"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6B16EF66-93F0-4CAA-A875-8FF8995E952D}"/>
              </a:ext>
            </a:extLst>
          </p:cNvPr>
          <p:cNvSpPr>
            <a:spLocks noGrp="1"/>
          </p:cNvSpPr>
          <p:nvPr>
            <p:ph type="ctrTitle"/>
          </p:nvPr>
        </p:nvSpPr>
        <p:spPr>
          <a:xfrm>
            <a:off x="1743075" y="1215169"/>
            <a:ext cx="8991600" cy="1645920"/>
          </a:xfrm>
        </p:spPr>
        <p:txBody>
          <a:bodyPr>
            <a:noAutofit/>
          </a:bodyPr>
          <a:lstStyle/>
          <a:p>
            <a:r>
              <a:rPr lang="en-us" sz="4800" dirty="0">
                <a:solidFill>
                  <a:srgbClr val="00B0F0"/>
                </a:solidFill>
                <a:latin typeface="Calibri" panose="020F0502020204030204" pitchFamily="34" charset="0"/>
                <a:cs typeface="Calibri" panose="020F0502020204030204" pitchFamily="34" charset="0"/>
                <a:hlinkClick r:id="rId2"/>
              </a:rPr>
              <a:t>Social Media Campaign Analytics</a:t>
            </a:r>
          </a:p>
        </p:txBody>
      </p:sp>
      <p:sp>
        <p:nvSpPr>
          <p:cNvPr id="3" name="slide1">
            <a:extLst>
              <a:ext uri="{FF2B5EF4-FFF2-40B4-BE49-F238E27FC236}">
                <a16:creationId xmlns:a16="http://schemas.microsoft.com/office/drawing/2014/main" id="{053929D4-82C7-4C6A-9379-79C990DECF29}"/>
              </a:ext>
            </a:extLst>
          </p:cNvPr>
          <p:cNvSpPr>
            <a:spLocks noGrp="1"/>
          </p:cNvSpPr>
          <p:nvPr>
            <p:ph type="subTitle" idx="1"/>
          </p:nvPr>
        </p:nvSpPr>
        <p:spPr>
          <a:xfrm>
            <a:off x="2838069" y="3595306"/>
            <a:ext cx="6801612" cy="1239894"/>
          </a:xfrm>
        </p:spPr>
        <p:txBody>
          <a:bodyPr>
            <a:normAutofit/>
          </a:bodyPr>
          <a:lstStyle/>
          <a:p>
            <a:pPr>
              <a:lnSpc>
                <a:spcPct val="150000"/>
              </a:lnSpc>
            </a:pPr>
            <a:r>
              <a:rPr lang="en-US" sz="2400" b="1" dirty="0" smtClean="0">
                <a:latin typeface="Calibri" panose="020F0502020204030204" pitchFamily="34" charset="0"/>
                <a:cs typeface="Calibri" panose="020F0502020204030204" pitchFamily="34" charset="0"/>
              </a:rPr>
              <a:t>Author</a:t>
            </a:r>
            <a:r>
              <a:rPr lang="en-US" sz="2400" dirty="0" smtClean="0">
                <a:latin typeface="Calibri" panose="020F0502020204030204" pitchFamily="34" charset="0"/>
                <a:cs typeface="Calibri" panose="020F0502020204030204" pitchFamily="34" charset="0"/>
              </a:rPr>
              <a:t>: Temitopeoluwa Giwa</a:t>
            </a:r>
            <a:br>
              <a:rPr lang="en-US" sz="2400" dirty="0" smtClean="0">
                <a:latin typeface="Calibri" panose="020F0502020204030204" pitchFamily="34" charset="0"/>
                <a:cs typeface="Calibri" panose="020F0502020204030204" pitchFamily="34" charset="0"/>
              </a:rPr>
            </a:br>
            <a:r>
              <a:rPr lang="en-US" sz="2400" b="1" dirty="0" smtClean="0">
                <a:latin typeface="Calibri" panose="020F0502020204030204" pitchFamily="34" charset="0"/>
                <a:cs typeface="Calibri" panose="020F0502020204030204" pitchFamily="34" charset="0"/>
              </a:rPr>
              <a:t>Contributor</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Makun</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00B0F0"/>
                </a:solidFill>
                <a:latin typeface="Calibri" panose="020F0502020204030204" pitchFamily="34" charset="0"/>
                <a:cs typeface="Calibri" panose="020F0502020204030204" pitchFamily="34" charset="0"/>
              </a:rPr>
              <a:t>Recommendations</a:t>
            </a:r>
            <a:endParaRPr lang="en-US" sz="4800" dirty="0">
              <a:solidFill>
                <a:srgbClr val="00B0F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165699" y="2638044"/>
            <a:ext cx="7860601" cy="4219956"/>
          </a:xfrm>
        </p:spPr>
        <p:txBody>
          <a:bodyPr>
            <a:noAutofit/>
          </a:bodyPr>
          <a:lstStyle/>
          <a:p>
            <a:pPr algn="just">
              <a:buClr>
                <a:schemeClr val="tx1"/>
              </a:buClr>
            </a:pPr>
            <a:r>
              <a:rPr lang="en-US" sz="2000" b="1" dirty="0">
                <a:latin typeface="Calibri" panose="020F0502020204030204" pitchFamily="34" charset="0"/>
                <a:cs typeface="Calibri" panose="020F0502020204030204" pitchFamily="34" charset="0"/>
              </a:rPr>
              <a:t>Post more frequently</a:t>
            </a:r>
            <a:r>
              <a:rPr lang="en-US" sz="2000" dirty="0">
                <a:latin typeface="Calibri" panose="020F0502020204030204" pitchFamily="34" charset="0"/>
                <a:cs typeface="Calibri" panose="020F0502020204030204" pitchFamily="34" charset="0"/>
              </a:rPr>
              <a:t>, especially during peak activity times, and </a:t>
            </a:r>
            <a:r>
              <a:rPr lang="en-US" sz="2000" b="1" dirty="0">
                <a:latin typeface="Calibri" panose="020F0502020204030204" pitchFamily="34" charset="0"/>
                <a:cs typeface="Calibri" panose="020F0502020204030204" pitchFamily="34" charset="0"/>
              </a:rPr>
              <a:t>actively respond to comments</a:t>
            </a:r>
            <a:r>
              <a:rPr lang="en-US" sz="2000" dirty="0">
                <a:latin typeface="Calibri" panose="020F0502020204030204" pitchFamily="34" charset="0"/>
                <a:cs typeface="Calibri" panose="020F0502020204030204" pitchFamily="34" charset="0"/>
              </a:rPr>
              <a:t> and messages to reconnect with and engage our online audience</a:t>
            </a:r>
            <a:r>
              <a:rPr lang="en-US" sz="2000" dirty="0" smtClean="0">
                <a:latin typeface="Calibri" panose="020F0502020204030204" pitchFamily="34" charset="0"/>
                <a:cs typeface="Calibri" panose="020F0502020204030204" pitchFamily="34" charset="0"/>
              </a:rPr>
              <a:t>.</a:t>
            </a:r>
          </a:p>
          <a:p>
            <a:pPr algn="just">
              <a:buClrTx/>
            </a:pPr>
            <a:r>
              <a:rPr lang="en-US" sz="2000" dirty="0">
                <a:latin typeface="Calibri" panose="020F0502020204030204" pitchFamily="34" charset="0"/>
                <a:cs typeface="Calibri" panose="020F0502020204030204" pitchFamily="34" charset="0"/>
              </a:rPr>
              <a:t>Use </a:t>
            </a:r>
            <a:r>
              <a:rPr lang="en-US" sz="2000" b="1" dirty="0">
                <a:latin typeface="Calibri" panose="020F0502020204030204" pitchFamily="34" charset="0"/>
                <a:cs typeface="Calibri" panose="020F0502020204030204" pitchFamily="34" charset="0"/>
              </a:rPr>
              <a:t>#CHNWMassRetail</a:t>
            </a:r>
            <a:r>
              <a:rPr lang="en-US" sz="2000" dirty="0">
                <a:latin typeface="Calibri" panose="020F0502020204030204" pitchFamily="34" charset="0"/>
                <a:cs typeface="Calibri" panose="020F0502020204030204" pitchFamily="34" charset="0"/>
              </a:rPr>
              <a:t> more frequently in our posts and explore similar effective hashtags to boost content visibility and interaction</a:t>
            </a:r>
            <a:r>
              <a:rPr lang="en-US" sz="2000" dirty="0" smtClean="0">
                <a:latin typeface="Calibri" panose="020F0502020204030204" pitchFamily="34" charset="0"/>
                <a:cs typeface="Calibri" panose="020F0502020204030204" pitchFamily="34" charset="0"/>
              </a:rPr>
              <a:t>.</a:t>
            </a:r>
          </a:p>
          <a:p>
            <a:pPr algn="just">
              <a:buClr>
                <a:schemeClr val="tx1"/>
              </a:buClr>
            </a:pPr>
            <a:r>
              <a:rPr lang="en-US" sz="2000" dirty="0">
                <a:latin typeface="Calibri" panose="020F0502020204030204" pitchFamily="34" charset="0"/>
                <a:cs typeface="Calibri" panose="020F0502020204030204" pitchFamily="34" charset="0"/>
              </a:rPr>
              <a:t>Prioritize sharing </a:t>
            </a:r>
            <a:r>
              <a:rPr lang="en-US" sz="2000" b="1" dirty="0">
                <a:latin typeface="Calibri" panose="020F0502020204030204" pitchFamily="34" charset="0"/>
                <a:cs typeface="Calibri" panose="020F0502020204030204" pitchFamily="34" charset="0"/>
              </a:rPr>
              <a:t>engaging photos and videos </a:t>
            </a:r>
            <a:r>
              <a:rPr lang="en-US" sz="2000" dirty="0">
                <a:latin typeface="Calibri" panose="020F0502020204030204" pitchFamily="34" charset="0"/>
                <a:cs typeface="Calibri" panose="020F0502020204030204" pitchFamily="34" charset="0"/>
              </a:rPr>
              <a:t>while experimenting with different visual content formats like live videos and creative graphics to maintain audience interest</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5382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00B0F0"/>
                </a:solidFill>
                <a:latin typeface="Calibri" panose="020F0502020204030204" pitchFamily="34" charset="0"/>
                <a:cs typeface="Calibri" panose="020F0502020204030204" pitchFamily="34" charset="0"/>
              </a:rPr>
              <a:t>CONCLUSION</a:t>
            </a:r>
            <a:endParaRPr lang="en-US" sz="4800" dirty="0">
              <a:solidFill>
                <a:srgbClr val="00B0F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165699" y="2638044"/>
            <a:ext cx="7860601" cy="3419856"/>
          </a:xfrm>
        </p:spPr>
        <p:txBody>
          <a:bodyPr>
            <a:noAutofit/>
          </a:bodyPr>
          <a:lstStyle/>
          <a:p>
            <a:pPr marL="0" indent="0" algn="just">
              <a:buClr>
                <a:schemeClr val="tx1"/>
              </a:buClr>
              <a:buNone/>
            </a:pPr>
            <a:r>
              <a:rPr lang="en-US" sz="2800" dirty="0" smtClean="0">
                <a:latin typeface="Calibri" panose="020F0502020204030204" pitchFamily="34" charset="0"/>
                <a:cs typeface="Calibri" panose="020F0502020204030204" pitchFamily="34" charset="0"/>
              </a:rPr>
              <a:t>This </a:t>
            </a:r>
            <a:r>
              <a:rPr lang="en-US" sz="2800" dirty="0">
                <a:latin typeface="Calibri" panose="020F0502020204030204" pitchFamily="34" charset="0"/>
                <a:cs typeface="Calibri" panose="020F0502020204030204" pitchFamily="34" charset="0"/>
              </a:rPr>
              <a:t>social media analytics project has provided us with valuable insights into how our audience interacts with our content. This knowledge can be leveraged to improve our online marketing and customer engagement strategies, helping us achieve our specific business goals.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7542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6B16EF66-93F0-4CAA-A875-8FF8995E952D}"/>
              </a:ext>
            </a:extLst>
          </p:cNvPr>
          <p:cNvSpPr>
            <a:spLocks noGrp="1"/>
          </p:cNvSpPr>
          <p:nvPr>
            <p:ph type="ctrTitle"/>
          </p:nvPr>
        </p:nvSpPr>
        <p:spPr>
          <a:xfrm>
            <a:off x="1852231" y="400781"/>
            <a:ext cx="8991600" cy="1599469"/>
          </a:xfrm>
        </p:spPr>
        <p:txBody>
          <a:bodyPr>
            <a:noAutofit/>
          </a:bodyPr>
          <a:lstStyle/>
          <a:p>
            <a:r>
              <a:rPr lang="en-us" sz="4800" dirty="0">
                <a:solidFill>
                  <a:srgbClr val="00B0F0"/>
                </a:solidFill>
                <a:latin typeface="Calibri" panose="020F0502020204030204" pitchFamily="34" charset="0"/>
                <a:cs typeface="Calibri" panose="020F0502020204030204" pitchFamily="34" charset="0"/>
                <a:hlinkClick r:id="rId2"/>
              </a:rPr>
              <a:t>Social Media Campaign Analytics</a:t>
            </a:r>
          </a:p>
        </p:txBody>
      </p:sp>
      <p:sp>
        <p:nvSpPr>
          <p:cNvPr id="3" name="slide1">
            <a:extLst>
              <a:ext uri="{FF2B5EF4-FFF2-40B4-BE49-F238E27FC236}">
                <a16:creationId xmlns:a16="http://schemas.microsoft.com/office/drawing/2014/main" id="{053929D4-82C7-4C6A-9379-79C990DECF29}"/>
              </a:ext>
            </a:extLst>
          </p:cNvPr>
          <p:cNvSpPr>
            <a:spLocks noGrp="1"/>
          </p:cNvSpPr>
          <p:nvPr>
            <p:ph type="subTitle" idx="1"/>
          </p:nvPr>
        </p:nvSpPr>
        <p:spPr>
          <a:xfrm>
            <a:off x="1852231" y="2409444"/>
            <a:ext cx="6801612" cy="3362706"/>
          </a:xfrm>
        </p:spPr>
        <p:txBody>
          <a:bodyPr>
            <a:noAutofit/>
          </a:bodyPr>
          <a:lstStyle/>
          <a:p>
            <a:pPr marL="342900" indent="-342900" algn="l">
              <a:lnSpc>
                <a:spcPct val="150000"/>
              </a:lnSpc>
              <a:buClr>
                <a:schemeClr val="bg1"/>
              </a:buClr>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Objective</a:t>
            </a:r>
          </a:p>
          <a:p>
            <a:pPr marL="342900" indent="-342900" algn="l">
              <a:lnSpc>
                <a:spcPct val="150000"/>
              </a:lnSpc>
              <a:buClr>
                <a:schemeClr val="bg1"/>
              </a:buClr>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Social Media Interaction Story</a:t>
            </a:r>
          </a:p>
          <a:p>
            <a:pPr marL="342900" indent="-342900" algn="l">
              <a:lnSpc>
                <a:spcPct val="150000"/>
              </a:lnSpc>
              <a:buClr>
                <a:schemeClr val="bg1"/>
              </a:buClr>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Recommendations</a:t>
            </a:r>
          </a:p>
          <a:p>
            <a:pPr marL="342900" indent="-342900" algn="l">
              <a:lnSpc>
                <a:spcPct val="150000"/>
              </a:lnSpc>
              <a:buClr>
                <a:schemeClr val="bg1"/>
              </a:buClr>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Conclusion</a:t>
            </a:r>
            <a:endParaRP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6532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00B0F0"/>
                </a:solidFill>
                <a:latin typeface="Calibri" panose="020F0502020204030204" pitchFamily="34" charset="0"/>
                <a:cs typeface="Calibri" panose="020F0502020204030204" pitchFamily="34" charset="0"/>
              </a:rPr>
              <a:t>OBJECTIVE</a:t>
            </a:r>
            <a:endParaRPr lang="en-US" sz="4800" dirty="0">
              <a:solidFill>
                <a:srgbClr val="00B0F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Calibri" panose="020F0502020204030204" pitchFamily="34" charset="0"/>
                <a:cs typeface="Calibri" panose="020F0502020204030204" pitchFamily="34" charset="0"/>
              </a:rPr>
              <a:t>Discover </a:t>
            </a:r>
            <a:r>
              <a:rPr lang="en-US" sz="2400" b="1" dirty="0">
                <a:latin typeface="Calibri" panose="020F0502020204030204" pitchFamily="34" charset="0"/>
                <a:cs typeface="Calibri" panose="020F0502020204030204" pitchFamily="34" charset="0"/>
              </a:rPr>
              <a:t>trends and patterns</a:t>
            </a:r>
            <a:r>
              <a:rPr lang="en-US" sz="2400" dirty="0">
                <a:latin typeface="Calibri" panose="020F0502020204030204" pitchFamily="34" charset="0"/>
                <a:cs typeface="Calibri" panose="020F0502020204030204" pitchFamily="34" charset="0"/>
              </a:rPr>
              <a:t> in how people interact with our social media content, helping us make better decisions in our online marketing and </a:t>
            </a:r>
            <a:r>
              <a:rPr lang="en-US" sz="2400" b="1" dirty="0">
                <a:latin typeface="Calibri" panose="020F0502020204030204" pitchFamily="34" charset="0"/>
                <a:cs typeface="Calibri" panose="020F0502020204030204" pitchFamily="34" charset="0"/>
              </a:rPr>
              <a:t>customer engagement</a:t>
            </a:r>
            <a:r>
              <a:rPr lang="en-US" sz="2400" dirty="0">
                <a:latin typeface="Calibri" panose="020F0502020204030204" pitchFamily="34" charset="0"/>
                <a:cs typeface="Calibri" panose="020F0502020204030204" pitchFamily="34" charset="0"/>
              </a:rPr>
              <a:t> strategies.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941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1">
            <a:extLst>
              <a:ext uri="{FF2B5EF4-FFF2-40B4-BE49-F238E27FC236}">
                <a16:creationId xmlns:a16="http://schemas.microsoft.com/office/drawing/2014/main" id="{CE76CBB0-75E5-4D6E-B6FC-82269F756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62" y="671512"/>
            <a:ext cx="9667875" cy="5514975"/>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2">
            <a:extLst>
              <a:ext uri="{FF2B5EF4-FFF2-40B4-BE49-F238E27FC236}">
                <a16:creationId xmlns:a16="http://schemas.microsoft.com/office/drawing/2014/main" id="{80338667-2ABD-4C72-A62E-2DA8035E0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62" y="671512"/>
            <a:ext cx="9667875" cy="5514975"/>
          </a:xfrm>
          <a:prstGeom prst="rect">
            <a:avLst/>
          </a:prstGeom>
        </p:spPr>
      </p:pic>
      <p:sp>
        <p:nvSpPr>
          <p:cNvPr id="2" name="Up Arrow 1"/>
          <p:cNvSpPr/>
          <p:nvPr/>
        </p:nvSpPr>
        <p:spPr>
          <a:xfrm>
            <a:off x="7300912" y="3386136"/>
            <a:ext cx="171450" cy="214312"/>
          </a:xfrm>
          <a:prstGeom prst="up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329613" y="3000374"/>
            <a:ext cx="257175" cy="15715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3">
            <a:extLst>
              <a:ext uri="{FF2B5EF4-FFF2-40B4-BE49-F238E27FC236}">
                <a16:creationId xmlns:a16="http://schemas.microsoft.com/office/drawing/2014/main" id="{1892D514-B3DF-473D-B83C-FC603AFE7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62" y="671512"/>
            <a:ext cx="9667875" cy="5514975"/>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4">
            <a:extLst>
              <a:ext uri="{FF2B5EF4-FFF2-40B4-BE49-F238E27FC236}">
                <a16:creationId xmlns:a16="http://schemas.microsoft.com/office/drawing/2014/main" id="{24BACB18-A25A-4433-9E43-B938B570F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62" y="671512"/>
            <a:ext cx="9667875" cy="5514975"/>
          </a:xfrm>
          <a:prstGeom prst="rect">
            <a:avLst/>
          </a:prstGeom>
        </p:spPr>
      </p:pic>
      <p:sp>
        <p:nvSpPr>
          <p:cNvPr id="3" name="Up Arrow 2"/>
          <p:cNvSpPr/>
          <p:nvPr/>
        </p:nvSpPr>
        <p:spPr>
          <a:xfrm>
            <a:off x="5887399" y="3841297"/>
            <a:ext cx="217168" cy="287791"/>
          </a:xfrm>
          <a:prstGeom prst="upArrow">
            <a:avLst/>
          </a:prstGeom>
          <a:solidFill>
            <a:schemeClr val="bg2"/>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rot="10800000">
            <a:off x="5873111" y="2957513"/>
            <a:ext cx="217168" cy="328748"/>
          </a:xfrm>
          <a:prstGeom prst="upArrow">
            <a:avLst/>
          </a:prstGeom>
          <a:solidFill>
            <a:schemeClr val="bg2"/>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5">
            <a:extLst>
              <a:ext uri="{FF2B5EF4-FFF2-40B4-BE49-F238E27FC236}">
                <a16:creationId xmlns:a16="http://schemas.microsoft.com/office/drawing/2014/main" id="{FDB69FA3-DBBD-4DBD-9133-17F30B83A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62" y="671512"/>
            <a:ext cx="9667875" cy="5514975"/>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6">
            <a:extLst>
              <a:ext uri="{FF2B5EF4-FFF2-40B4-BE49-F238E27FC236}">
                <a16:creationId xmlns:a16="http://schemas.microsoft.com/office/drawing/2014/main" id="{0A30BFB3-98EC-4336-9DB1-8FB4E62F2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62" y="671512"/>
            <a:ext cx="9667875" cy="5514975"/>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474</TotalTime>
  <Words>163</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Social Media Campaign Analytics</vt:lpstr>
      <vt:lpstr>Social Media Campaign Analytics</vt:lpstr>
      <vt:lpstr>OBJECTIVE</vt:lpstr>
      <vt:lpstr>PowerPoint Presentation</vt:lpstr>
      <vt:lpstr>PowerPoint Presentation</vt:lpstr>
      <vt:lpstr>PowerPoint Presentation</vt:lpstr>
      <vt:lpstr>PowerPoint Presentation</vt:lpstr>
      <vt:lpstr>PowerPoint Presentation</vt:lpstr>
      <vt:lpstr>PowerPoint Presentation</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Campaign Analytics</dc:title>
  <dc:creator/>
  <cp:lastModifiedBy>Precious</cp:lastModifiedBy>
  <cp:revision>10</cp:revision>
  <dcterms:created xsi:type="dcterms:W3CDTF">2023-10-08T12:29:21Z</dcterms:created>
  <dcterms:modified xsi:type="dcterms:W3CDTF">2023-10-08T20:24:27Z</dcterms:modified>
</cp:coreProperties>
</file>