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IBM Plex Sans Bold" charset="1" panose="020B0803050203000203"/>
      <p:regular r:id="rId16"/>
    </p:embeddedFont>
    <p:embeddedFont>
      <p:font typeface="IBM Plex Sans" charset="1" panose="020B0503050203000203"/>
      <p:regular r:id="rId17"/>
    </p:embeddedFont>
    <p:embeddedFont>
      <p:font typeface="Amicale Light" charset="1" panose="00000400000000000000"/>
      <p:regular r:id="rId18"/>
    </p:embeddedFont>
    <p:embeddedFont>
      <p:font typeface="TT Norms Std Condensed" charset="1" panose="02000506030000020003"/>
      <p:regular r:id="rId19"/>
    </p:embeddedFont>
    <p:embeddedFont>
      <p:font typeface="Montserrat Ultra-Bold" charset="1" panose="000009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14604">
                <a:alpha val="100000"/>
              </a:srgbClr>
            </a:gs>
            <a:gs pos="100000">
              <a:srgbClr val="010811">
                <a:alpha val="100000"/>
              </a:srgbClr>
            </a:gs>
          </a:gsLst>
          <a:lin ang="0"/>
        </a:gradFill>
      </p:bgPr>
    </p:bg>
    <p:spTree>
      <p:nvGrpSpPr>
        <p:cNvPr id="1" name=""/>
        <p:cNvGrpSpPr/>
        <p:nvPr/>
      </p:nvGrpSpPr>
      <p:grpSpPr>
        <a:xfrm>
          <a:off x="0" y="0"/>
          <a:ext cx="0" cy="0"/>
          <a:chOff x="0" y="0"/>
          <a:chExt cx="0" cy="0"/>
        </a:xfrm>
      </p:grpSpPr>
      <p:sp>
        <p:nvSpPr>
          <p:cNvPr name="AutoShape 2" id="2"/>
          <p:cNvSpPr/>
          <p:nvPr/>
        </p:nvSpPr>
        <p:spPr>
          <a:xfrm flipV="true">
            <a:off x="17278350" y="0"/>
            <a:ext cx="0" cy="6492240"/>
          </a:xfrm>
          <a:prstGeom prst="line">
            <a:avLst/>
          </a:prstGeom>
          <a:ln cap="flat" w="19050">
            <a:solidFill>
              <a:srgbClr val="FFFFFF"/>
            </a:solidFill>
            <a:prstDash val="solid"/>
            <a:headEnd type="none" len="sm" w="sm"/>
            <a:tailEnd type="none" len="sm" w="sm"/>
          </a:ln>
        </p:spPr>
      </p:sp>
      <p:sp>
        <p:nvSpPr>
          <p:cNvPr name="AutoShape 3" id="3"/>
          <p:cNvSpPr/>
          <p:nvPr/>
        </p:nvSpPr>
        <p:spPr>
          <a:xfrm flipV="true">
            <a:off x="17278350" y="7262754"/>
            <a:ext cx="0" cy="960120"/>
          </a:xfrm>
          <a:prstGeom prst="line">
            <a:avLst/>
          </a:prstGeom>
          <a:ln cap="flat" w="19050">
            <a:solidFill>
              <a:srgbClr val="FFFFFF"/>
            </a:solidFill>
            <a:prstDash val="solid"/>
            <a:headEnd type="none" len="sm" w="sm"/>
            <a:tailEnd type="none" len="sm" w="sm"/>
          </a:ln>
        </p:spPr>
      </p:sp>
      <p:sp>
        <p:nvSpPr>
          <p:cNvPr name="Freeform 4" id="4"/>
          <p:cNvSpPr/>
          <p:nvPr/>
        </p:nvSpPr>
        <p:spPr>
          <a:xfrm flipH="false" flipV="false" rot="0">
            <a:off x="8969353" y="1543050"/>
            <a:ext cx="7200900" cy="7200900"/>
          </a:xfrm>
          <a:custGeom>
            <a:avLst/>
            <a:gdLst/>
            <a:ahLst/>
            <a:cxnLst/>
            <a:rect r="r" b="b" t="t" l="l"/>
            <a:pathLst>
              <a:path h="7200900" w="7200900">
                <a:moveTo>
                  <a:pt x="0" y="0"/>
                </a:moveTo>
                <a:lnTo>
                  <a:pt x="7200900" y="0"/>
                </a:lnTo>
                <a:lnTo>
                  <a:pt x="7200900" y="7200900"/>
                </a:lnTo>
                <a:lnTo>
                  <a:pt x="0" y="7200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528221" y="1317171"/>
            <a:ext cx="3477986" cy="3477986"/>
          </a:xfrm>
          <a:custGeom>
            <a:avLst/>
            <a:gdLst/>
            <a:ahLst/>
            <a:cxnLst/>
            <a:rect r="r" b="b" t="t" l="l"/>
            <a:pathLst>
              <a:path h="3477986" w="3477986">
                <a:moveTo>
                  <a:pt x="0" y="0"/>
                </a:moveTo>
                <a:lnTo>
                  <a:pt x="3477986" y="0"/>
                </a:lnTo>
                <a:lnTo>
                  <a:pt x="3477986" y="3477986"/>
                </a:lnTo>
                <a:lnTo>
                  <a:pt x="0" y="34779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650421" y="5778066"/>
            <a:ext cx="2737757" cy="2737757"/>
          </a:xfrm>
          <a:custGeom>
            <a:avLst/>
            <a:gdLst/>
            <a:ahLst/>
            <a:cxnLst/>
            <a:rect r="r" b="b" t="t" l="l"/>
            <a:pathLst>
              <a:path h="2737757" w="2737757">
                <a:moveTo>
                  <a:pt x="0" y="0"/>
                </a:moveTo>
                <a:lnTo>
                  <a:pt x="2737758" y="0"/>
                </a:lnTo>
                <a:lnTo>
                  <a:pt x="2737758" y="2737757"/>
                </a:lnTo>
                <a:lnTo>
                  <a:pt x="0" y="27377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788034" y="4362460"/>
            <a:ext cx="7565516" cy="3939540"/>
          </a:xfrm>
          <a:prstGeom prst="rect">
            <a:avLst/>
          </a:prstGeom>
        </p:spPr>
        <p:txBody>
          <a:bodyPr anchor="t" rtlCol="false" tIns="0" lIns="0" bIns="0" rIns="0">
            <a:spAutoFit/>
          </a:bodyPr>
          <a:lstStyle/>
          <a:p>
            <a:pPr algn="l">
              <a:lnSpc>
                <a:spcPts val="6255"/>
              </a:lnSpc>
            </a:pPr>
            <a:r>
              <a:rPr lang="en-US" b="true" sz="5000" spc="-15">
                <a:solidFill>
                  <a:srgbClr val="D7E5D8"/>
                </a:solidFill>
                <a:latin typeface="IBM Plex Sans Bold"/>
                <a:ea typeface="IBM Plex Sans Bold"/>
                <a:cs typeface="IBM Plex Sans Bold"/>
                <a:sym typeface="IBM Plex Sans Bold"/>
              </a:rPr>
              <a:t>CONVOLUTIONAL NETWORKS FOR BIOMEDICAL</a:t>
            </a:r>
          </a:p>
          <a:p>
            <a:pPr algn="l">
              <a:lnSpc>
                <a:spcPts val="6255"/>
              </a:lnSpc>
            </a:pPr>
            <a:r>
              <a:rPr lang="en-US" sz="5000" spc="-15" b="true">
                <a:solidFill>
                  <a:srgbClr val="D7E5D8"/>
                </a:solidFill>
                <a:latin typeface="IBM Plex Sans Bold"/>
                <a:ea typeface="IBM Plex Sans Bold"/>
                <a:cs typeface="IBM Plex Sans Bold"/>
                <a:sym typeface="IBM Plex Sans Bold"/>
              </a:rPr>
              <a:t>Image Segmentation</a:t>
            </a:r>
          </a:p>
          <a:p>
            <a:pPr algn="l">
              <a:lnSpc>
                <a:spcPts val="6255"/>
              </a:lnSpc>
            </a:pPr>
          </a:p>
        </p:txBody>
      </p:sp>
      <p:sp>
        <p:nvSpPr>
          <p:cNvPr name="TextBox 8" id="8"/>
          <p:cNvSpPr txBox="true"/>
          <p:nvPr/>
        </p:nvSpPr>
        <p:spPr>
          <a:xfrm rot="0">
            <a:off x="1788034" y="2720104"/>
            <a:ext cx="7565516" cy="1588510"/>
          </a:xfrm>
          <a:prstGeom prst="rect">
            <a:avLst/>
          </a:prstGeom>
        </p:spPr>
        <p:txBody>
          <a:bodyPr anchor="t" rtlCol="false" tIns="0" lIns="0" bIns="0" rIns="0">
            <a:spAutoFit/>
          </a:bodyPr>
          <a:lstStyle/>
          <a:p>
            <a:pPr algn="l">
              <a:lnSpc>
                <a:spcPts val="12654"/>
              </a:lnSpc>
            </a:pPr>
            <a:r>
              <a:rPr lang="en-US" b="true" sz="10115" spc="-30">
                <a:solidFill>
                  <a:srgbClr val="9CD52C"/>
                </a:solidFill>
                <a:latin typeface="IBM Plex Sans Bold"/>
                <a:ea typeface="IBM Plex Sans Bold"/>
                <a:cs typeface="IBM Plex Sans Bold"/>
                <a:sym typeface="IBM Plex Sans Bold"/>
              </a:rPr>
              <a:t>U-NET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14604">
                <a:alpha val="100000"/>
              </a:srgbClr>
            </a:gs>
            <a:gs pos="100000">
              <a:srgbClr val="010811">
                <a:alpha val="100000"/>
              </a:srgbClr>
            </a:gs>
          </a:gsLst>
          <a:lin ang="5400000"/>
        </a:gradFill>
      </p:bgPr>
    </p:bg>
    <p:spTree>
      <p:nvGrpSpPr>
        <p:cNvPr id="1" name=""/>
        <p:cNvGrpSpPr/>
        <p:nvPr/>
      </p:nvGrpSpPr>
      <p:grpSpPr>
        <a:xfrm>
          <a:off x="0" y="0"/>
          <a:ext cx="0" cy="0"/>
          <a:chOff x="0" y="0"/>
          <a:chExt cx="0" cy="0"/>
        </a:xfrm>
      </p:grpSpPr>
      <p:grpSp>
        <p:nvGrpSpPr>
          <p:cNvPr name="Group 2" id="2"/>
          <p:cNvGrpSpPr/>
          <p:nvPr/>
        </p:nvGrpSpPr>
        <p:grpSpPr>
          <a:xfrm rot="0">
            <a:off x="-1439165" y="2059946"/>
            <a:ext cx="6488044" cy="6167107"/>
            <a:chOff x="0" y="0"/>
            <a:chExt cx="5079771" cy="4828496"/>
          </a:xfrm>
        </p:grpSpPr>
        <p:sp>
          <p:nvSpPr>
            <p:cNvPr name="Freeform 3" id="3"/>
            <p:cNvSpPr/>
            <p:nvPr/>
          </p:nvSpPr>
          <p:spPr>
            <a:xfrm flipH="false" flipV="false" rot="0">
              <a:off x="0" y="0"/>
              <a:ext cx="5079771" cy="4828496"/>
            </a:xfrm>
            <a:custGeom>
              <a:avLst/>
              <a:gdLst/>
              <a:ahLst/>
              <a:cxnLst/>
              <a:rect r="r" b="b" t="t" l="l"/>
              <a:pathLst>
                <a:path h="4828496" w="5079771">
                  <a:moveTo>
                    <a:pt x="3809828" y="0"/>
                  </a:moveTo>
                  <a:lnTo>
                    <a:pt x="1269943" y="0"/>
                  </a:lnTo>
                  <a:lnTo>
                    <a:pt x="0" y="2414248"/>
                  </a:lnTo>
                  <a:lnTo>
                    <a:pt x="1269943" y="4828496"/>
                  </a:lnTo>
                  <a:lnTo>
                    <a:pt x="3809829" y="4828496"/>
                  </a:lnTo>
                  <a:lnTo>
                    <a:pt x="5079771" y="2414248"/>
                  </a:lnTo>
                  <a:close/>
                </a:path>
              </a:pathLst>
            </a:custGeom>
            <a:blipFill>
              <a:blip r:embed="rId2"/>
              <a:stretch>
                <a:fillRect l="-18259" t="0" r="-24142" b="0"/>
              </a:stretch>
            </a:blipFill>
            <a:ln w="38100" cap="sq">
              <a:solidFill>
                <a:srgbClr val="B7EE4A"/>
              </a:solidFill>
              <a:prstDash val="solid"/>
              <a:miter/>
            </a:ln>
          </p:spPr>
        </p:sp>
      </p:grpSp>
      <p:sp>
        <p:nvSpPr>
          <p:cNvPr name="Freeform 4" id="4"/>
          <p:cNvSpPr/>
          <p:nvPr/>
        </p:nvSpPr>
        <p:spPr>
          <a:xfrm flipH="false" flipV="false" rot="0">
            <a:off x="15828930" y="7566145"/>
            <a:ext cx="3710806" cy="3710806"/>
          </a:xfrm>
          <a:custGeom>
            <a:avLst/>
            <a:gdLst/>
            <a:ahLst/>
            <a:cxnLst/>
            <a:rect r="r" b="b" t="t" l="l"/>
            <a:pathLst>
              <a:path h="3710806" w="3710806">
                <a:moveTo>
                  <a:pt x="0" y="0"/>
                </a:moveTo>
                <a:lnTo>
                  <a:pt x="3710806" y="0"/>
                </a:lnTo>
                <a:lnTo>
                  <a:pt x="3710806" y="3710807"/>
                </a:lnTo>
                <a:lnTo>
                  <a:pt x="0" y="37108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flipH="true">
            <a:off x="0" y="9676538"/>
            <a:ext cx="16463090" cy="0"/>
          </a:xfrm>
          <a:prstGeom prst="line">
            <a:avLst/>
          </a:prstGeom>
          <a:ln cap="flat" w="19050">
            <a:solidFill>
              <a:srgbClr val="FFFFFF"/>
            </a:solidFill>
            <a:prstDash val="solid"/>
            <a:headEnd type="none" len="sm" w="sm"/>
            <a:tailEnd type="none" len="sm" w="sm"/>
          </a:ln>
        </p:spPr>
      </p:sp>
      <p:sp>
        <p:nvSpPr>
          <p:cNvPr name="AutoShape 6" id="6"/>
          <p:cNvSpPr/>
          <p:nvPr/>
        </p:nvSpPr>
        <p:spPr>
          <a:xfrm flipH="true">
            <a:off x="17050227" y="9667013"/>
            <a:ext cx="960120" cy="0"/>
          </a:xfrm>
          <a:prstGeom prst="line">
            <a:avLst/>
          </a:prstGeom>
          <a:ln cap="flat" w="19050">
            <a:solidFill>
              <a:srgbClr val="FFFFFF"/>
            </a:solidFill>
            <a:prstDash val="solid"/>
            <a:headEnd type="none" len="sm" w="sm"/>
            <a:tailEnd type="none" len="sm" w="sm"/>
          </a:ln>
        </p:spPr>
      </p:sp>
      <p:sp>
        <p:nvSpPr>
          <p:cNvPr name="Freeform 7" id="7"/>
          <p:cNvSpPr/>
          <p:nvPr/>
        </p:nvSpPr>
        <p:spPr>
          <a:xfrm flipH="false" flipV="false" rot="0">
            <a:off x="11902849" y="-646671"/>
            <a:ext cx="7315200" cy="2075688"/>
          </a:xfrm>
          <a:custGeom>
            <a:avLst/>
            <a:gdLst/>
            <a:ahLst/>
            <a:cxnLst/>
            <a:rect r="r" b="b" t="t" l="l"/>
            <a:pathLst>
              <a:path h="2075688" w="7315200">
                <a:moveTo>
                  <a:pt x="0" y="0"/>
                </a:moveTo>
                <a:lnTo>
                  <a:pt x="7315200" y="0"/>
                </a:lnTo>
                <a:lnTo>
                  <a:pt x="7315200" y="2075688"/>
                </a:lnTo>
                <a:lnTo>
                  <a:pt x="0" y="207568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8625789" y="1543317"/>
            <a:ext cx="4256242" cy="1365368"/>
          </a:xfrm>
          <a:prstGeom prst="rect">
            <a:avLst/>
          </a:prstGeom>
        </p:spPr>
        <p:txBody>
          <a:bodyPr anchor="t" rtlCol="false" tIns="0" lIns="0" bIns="0" rIns="0">
            <a:spAutoFit/>
          </a:bodyPr>
          <a:lstStyle/>
          <a:p>
            <a:pPr algn="ctr">
              <a:lnSpc>
                <a:spcPts val="10534"/>
              </a:lnSpc>
              <a:spcBef>
                <a:spcPct val="0"/>
              </a:spcBef>
            </a:pPr>
            <a:r>
              <a:rPr lang="en-US" sz="9753">
                <a:solidFill>
                  <a:srgbClr val="FFFFFF"/>
                </a:solidFill>
                <a:latin typeface="TT Norms Std Condensed"/>
                <a:ea typeface="TT Norms Std Condensed"/>
                <a:cs typeface="TT Norms Std Condensed"/>
                <a:sym typeface="TT Norms Std Condensed"/>
              </a:rPr>
              <a:t>Дүгнэлт</a:t>
            </a:r>
          </a:p>
        </p:txBody>
      </p:sp>
      <p:sp>
        <p:nvSpPr>
          <p:cNvPr name="TextBox 9" id="9"/>
          <p:cNvSpPr txBox="true"/>
          <p:nvPr/>
        </p:nvSpPr>
        <p:spPr>
          <a:xfrm rot="0">
            <a:off x="5240058" y="3310780"/>
            <a:ext cx="11810169" cy="5647760"/>
          </a:xfrm>
          <a:prstGeom prst="rect">
            <a:avLst/>
          </a:prstGeom>
        </p:spPr>
        <p:txBody>
          <a:bodyPr anchor="t" rtlCol="false" tIns="0" lIns="0" bIns="0" rIns="0">
            <a:spAutoFit/>
          </a:bodyPr>
          <a:lstStyle/>
          <a:p>
            <a:pPr algn="ctr">
              <a:lnSpc>
                <a:spcPts val="4457"/>
              </a:lnSpc>
              <a:spcBef>
                <a:spcPct val="0"/>
              </a:spcBef>
            </a:pPr>
            <a:r>
              <a:rPr lang="en-US" sz="4127">
                <a:solidFill>
                  <a:srgbClr val="FFFFFF"/>
                </a:solidFill>
                <a:latin typeface="TT Norms Std Condensed"/>
                <a:ea typeface="TT Norms Std Condensed"/>
                <a:cs typeface="TT Norms Std Condensed"/>
                <a:sym typeface="TT Norms Std Condensed"/>
              </a:rPr>
              <a:t>U-Net архитектур нь биоанагаахын дүрсийг сегментчилэх өндөр үр дүнтэй хэрэгсэл болох нь батлагдсан. Өвөрмөц U хэлбэрийн загвар нь contracting path нь зургийн контекстийг ойлгож expansive path зурагт localization  буюу  хязгаарлагдмал өгөгдөлтэй ч гэсэн нарийн сегментчилэл хийх боломжийг олгодог. Зургийн хэв маягийг өөрчлөх гэх мэт data augmentation аргуудыг нэгтгэснээр түүний бат бөх байдал, биоанагаахын янз бүрийн ажлуудыг нэгтгэх чадварыг сайжруулдаг.</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14604">
                <a:alpha val="100000"/>
              </a:srgbClr>
            </a:gs>
            <a:gs pos="100000">
              <a:srgbClr val="010811">
                <a:alpha val="100000"/>
              </a:srgbClr>
            </a:gs>
          </a:gsLst>
          <a:lin ang="5400000"/>
        </a:gradFill>
      </p:bgPr>
    </p:bg>
    <p:spTree>
      <p:nvGrpSpPr>
        <p:cNvPr id="1" name=""/>
        <p:cNvGrpSpPr/>
        <p:nvPr/>
      </p:nvGrpSpPr>
      <p:grpSpPr>
        <a:xfrm>
          <a:off x="0" y="0"/>
          <a:ext cx="0" cy="0"/>
          <a:chOff x="0" y="0"/>
          <a:chExt cx="0" cy="0"/>
        </a:xfrm>
      </p:grpSpPr>
      <p:sp>
        <p:nvSpPr>
          <p:cNvPr name="TextBox 2" id="2"/>
          <p:cNvSpPr txBox="true"/>
          <p:nvPr/>
        </p:nvSpPr>
        <p:spPr>
          <a:xfrm rot="0">
            <a:off x="6367845" y="1009650"/>
            <a:ext cx="5552309" cy="908655"/>
          </a:xfrm>
          <a:prstGeom prst="rect">
            <a:avLst/>
          </a:prstGeom>
        </p:spPr>
        <p:txBody>
          <a:bodyPr anchor="t" rtlCol="false" tIns="0" lIns="0" bIns="0" rIns="0">
            <a:spAutoFit/>
          </a:bodyPr>
          <a:lstStyle/>
          <a:p>
            <a:pPr algn="l">
              <a:lnSpc>
                <a:spcPts val="7351"/>
              </a:lnSpc>
            </a:pPr>
            <a:r>
              <a:rPr lang="en-US" b="true" sz="5876" spc="-17">
                <a:solidFill>
                  <a:srgbClr val="D7E5D8"/>
                </a:solidFill>
                <a:latin typeface="IBM Plex Sans Bold"/>
                <a:ea typeface="IBM Plex Sans Bold"/>
                <a:cs typeface="IBM Plex Sans Bold"/>
                <a:sym typeface="IBM Plex Sans Bold"/>
              </a:rPr>
              <a:t>ТАНИЛЦУУЛГА</a:t>
            </a:r>
          </a:p>
        </p:txBody>
      </p:sp>
      <p:sp>
        <p:nvSpPr>
          <p:cNvPr name="AutoShape 3" id="3"/>
          <p:cNvSpPr/>
          <p:nvPr/>
        </p:nvSpPr>
        <p:spPr>
          <a:xfrm flipV="true">
            <a:off x="500412" y="62275"/>
            <a:ext cx="0" cy="6492240"/>
          </a:xfrm>
          <a:prstGeom prst="line">
            <a:avLst/>
          </a:prstGeom>
          <a:ln cap="flat" w="19050">
            <a:solidFill>
              <a:srgbClr val="FFFFFF"/>
            </a:solidFill>
            <a:prstDash val="solid"/>
            <a:headEnd type="none" len="sm" w="sm"/>
            <a:tailEnd type="none" len="sm" w="sm"/>
          </a:ln>
        </p:spPr>
      </p:sp>
      <p:sp>
        <p:nvSpPr>
          <p:cNvPr name="AutoShape 4" id="4"/>
          <p:cNvSpPr/>
          <p:nvPr/>
        </p:nvSpPr>
        <p:spPr>
          <a:xfrm flipV="true">
            <a:off x="500412" y="7053950"/>
            <a:ext cx="0" cy="960120"/>
          </a:xfrm>
          <a:prstGeom prst="line">
            <a:avLst/>
          </a:prstGeom>
          <a:ln cap="flat" w="19050">
            <a:solidFill>
              <a:srgbClr val="FFFFFF"/>
            </a:solidFill>
            <a:prstDash val="solid"/>
            <a:headEnd type="none" len="sm" w="sm"/>
            <a:tailEnd type="none" len="sm" w="sm"/>
          </a:ln>
        </p:spPr>
      </p:sp>
      <p:sp>
        <p:nvSpPr>
          <p:cNvPr name="AutoShape 5" id="5"/>
          <p:cNvSpPr/>
          <p:nvPr/>
        </p:nvSpPr>
        <p:spPr>
          <a:xfrm flipV="true">
            <a:off x="500412" y="8446345"/>
            <a:ext cx="0" cy="442454"/>
          </a:xfrm>
          <a:prstGeom prst="line">
            <a:avLst/>
          </a:prstGeom>
          <a:ln cap="flat" w="19050">
            <a:solidFill>
              <a:srgbClr val="FFFFFF"/>
            </a:solidFill>
            <a:prstDash val="solid"/>
            <a:headEnd type="none" len="sm" w="sm"/>
            <a:tailEnd type="none" len="sm" w="sm"/>
          </a:ln>
        </p:spPr>
      </p:sp>
      <p:sp>
        <p:nvSpPr>
          <p:cNvPr name="Freeform 6" id="6"/>
          <p:cNvSpPr/>
          <p:nvPr/>
        </p:nvSpPr>
        <p:spPr>
          <a:xfrm flipH="false" flipV="false" rot="0">
            <a:off x="15957252" y="1682187"/>
            <a:ext cx="2330748" cy="2330748"/>
          </a:xfrm>
          <a:custGeom>
            <a:avLst/>
            <a:gdLst/>
            <a:ahLst/>
            <a:cxnLst/>
            <a:rect r="r" b="b" t="t" l="l"/>
            <a:pathLst>
              <a:path h="2330748" w="2330748">
                <a:moveTo>
                  <a:pt x="0" y="0"/>
                </a:moveTo>
                <a:lnTo>
                  <a:pt x="2330748" y="0"/>
                </a:lnTo>
                <a:lnTo>
                  <a:pt x="2330748" y="2330748"/>
                </a:lnTo>
                <a:lnTo>
                  <a:pt x="0" y="23307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931283" y="9538070"/>
            <a:ext cx="964746" cy="964746"/>
          </a:xfrm>
          <a:custGeom>
            <a:avLst/>
            <a:gdLst/>
            <a:ahLst/>
            <a:cxnLst/>
            <a:rect r="r" b="b" t="t" l="l"/>
            <a:pathLst>
              <a:path h="964746" w="964746">
                <a:moveTo>
                  <a:pt x="0" y="0"/>
                </a:moveTo>
                <a:lnTo>
                  <a:pt x="964746" y="0"/>
                </a:lnTo>
                <a:lnTo>
                  <a:pt x="964746" y="964747"/>
                </a:lnTo>
                <a:lnTo>
                  <a:pt x="0" y="9647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8899544" y="8542949"/>
            <a:ext cx="715351" cy="715351"/>
          </a:xfrm>
          <a:custGeom>
            <a:avLst/>
            <a:gdLst/>
            <a:ahLst/>
            <a:cxnLst/>
            <a:rect r="r" b="b" t="t" l="l"/>
            <a:pathLst>
              <a:path h="715351" w="715351">
                <a:moveTo>
                  <a:pt x="0" y="0"/>
                </a:moveTo>
                <a:lnTo>
                  <a:pt x="715351" y="0"/>
                </a:lnTo>
                <a:lnTo>
                  <a:pt x="715351" y="715351"/>
                </a:lnTo>
                <a:lnTo>
                  <a:pt x="0" y="7153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2608997" y="2176598"/>
            <a:ext cx="13070005" cy="4851442"/>
          </a:xfrm>
          <a:prstGeom prst="rect">
            <a:avLst/>
          </a:prstGeom>
        </p:spPr>
        <p:txBody>
          <a:bodyPr anchor="t" rtlCol="false" tIns="0" lIns="0" bIns="0" rIns="0">
            <a:spAutoFit/>
          </a:bodyPr>
          <a:lstStyle/>
          <a:p>
            <a:pPr algn="ctr">
              <a:lnSpc>
                <a:spcPts val="4310"/>
              </a:lnSpc>
            </a:pPr>
            <a:r>
              <a:rPr lang="en-US" sz="2675" spc="-8">
                <a:solidFill>
                  <a:srgbClr val="D7E5D8"/>
                </a:solidFill>
                <a:latin typeface="IBM Plex Sans"/>
                <a:ea typeface="IBM Plex Sans"/>
                <a:cs typeface="IBM Plex Sans"/>
                <a:sym typeface="IBM Plex Sans"/>
              </a:rPr>
              <a:t>U-Net нь биоанагаахын дүрсийг сегментчилэх ажилд тусгайлан зориулсан convolutional neural network архитектур юм. Олаф Роннебергер, Филипп Фишер, Томас Брокс нарын танилцуулсан U-Net дотроо 2 хуваагддаг contracting path нь зургийн контекстийг ойлгож, extractive path нь зургийг сэгмэнтлэнэ. Энэхүү U хэлбэрийн бүтэц нь сүлжээг хязгаарлагдмал сургалтын өгөгдлөөр сегментчилэх өндөр нарийвчлалд хүрэх боломжийг олгодог. Өгөгдлийн өргөн хүрээг нэмэгдүүлэхийн тулд U-Net нь биоанагаахын зургийн өөрчлөлтийг сайн нэгтгэдэг бөгөөд энэ нь мэдрэлийн бүтэц, эсийг сегментчлэхэд онцгой үр дүнтэй болгодог. Архитектур нь Биоанагаахын зургийн шинжилгээнд жишиг болгоно.</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14604">
                <a:alpha val="100000"/>
              </a:srgbClr>
            </a:gs>
            <a:gs pos="100000">
              <a:srgbClr val="010811">
                <a:alpha val="100000"/>
              </a:srgbClr>
            </a:gs>
          </a:gsLst>
          <a:lin ang="5400000"/>
        </a:gradFill>
      </p:bgPr>
    </p:bg>
    <p:spTree>
      <p:nvGrpSpPr>
        <p:cNvPr id="1" name=""/>
        <p:cNvGrpSpPr/>
        <p:nvPr/>
      </p:nvGrpSpPr>
      <p:grpSpPr>
        <a:xfrm>
          <a:off x="0" y="0"/>
          <a:ext cx="0" cy="0"/>
          <a:chOff x="0" y="0"/>
          <a:chExt cx="0" cy="0"/>
        </a:xfrm>
      </p:grpSpPr>
      <p:sp>
        <p:nvSpPr>
          <p:cNvPr name="AutoShape 2" id="2"/>
          <p:cNvSpPr/>
          <p:nvPr/>
        </p:nvSpPr>
        <p:spPr>
          <a:xfrm flipV="true">
            <a:off x="500412" y="62275"/>
            <a:ext cx="0" cy="6492240"/>
          </a:xfrm>
          <a:prstGeom prst="line">
            <a:avLst/>
          </a:prstGeom>
          <a:ln cap="flat" w="19050">
            <a:solidFill>
              <a:srgbClr val="FFFFFF"/>
            </a:solidFill>
            <a:prstDash val="solid"/>
            <a:headEnd type="none" len="sm" w="sm"/>
            <a:tailEnd type="none" len="sm" w="sm"/>
          </a:ln>
        </p:spPr>
      </p:sp>
      <p:sp>
        <p:nvSpPr>
          <p:cNvPr name="AutoShape 3" id="3"/>
          <p:cNvSpPr/>
          <p:nvPr/>
        </p:nvSpPr>
        <p:spPr>
          <a:xfrm flipV="true">
            <a:off x="500412" y="7053950"/>
            <a:ext cx="0" cy="960120"/>
          </a:xfrm>
          <a:prstGeom prst="line">
            <a:avLst/>
          </a:prstGeom>
          <a:ln cap="flat" w="19050">
            <a:solidFill>
              <a:srgbClr val="FFFFFF"/>
            </a:solidFill>
            <a:prstDash val="solid"/>
            <a:headEnd type="none" len="sm" w="sm"/>
            <a:tailEnd type="none" len="sm" w="sm"/>
          </a:ln>
        </p:spPr>
      </p:sp>
      <p:sp>
        <p:nvSpPr>
          <p:cNvPr name="AutoShape 4" id="4"/>
          <p:cNvSpPr/>
          <p:nvPr/>
        </p:nvSpPr>
        <p:spPr>
          <a:xfrm flipV="true">
            <a:off x="500412" y="8446345"/>
            <a:ext cx="0" cy="442454"/>
          </a:xfrm>
          <a:prstGeom prst="line">
            <a:avLst/>
          </a:prstGeom>
          <a:ln cap="flat" w="19050">
            <a:solidFill>
              <a:srgbClr val="FFFFFF"/>
            </a:solidFill>
            <a:prstDash val="solid"/>
            <a:headEnd type="none" len="sm" w="sm"/>
            <a:tailEnd type="none" len="sm" w="sm"/>
          </a:ln>
        </p:spPr>
      </p:sp>
      <p:sp>
        <p:nvSpPr>
          <p:cNvPr name="TextBox 5" id="5"/>
          <p:cNvSpPr txBox="true"/>
          <p:nvPr/>
        </p:nvSpPr>
        <p:spPr>
          <a:xfrm rot="0">
            <a:off x="2749478" y="2192114"/>
            <a:ext cx="5285693" cy="1928241"/>
          </a:xfrm>
          <a:prstGeom prst="rect">
            <a:avLst/>
          </a:prstGeom>
        </p:spPr>
        <p:txBody>
          <a:bodyPr anchor="t" rtlCol="false" tIns="0" lIns="0" bIns="0" rIns="0">
            <a:spAutoFit/>
          </a:bodyPr>
          <a:lstStyle/>
          <a:p>
            <a:pPr algn="l">
              <a:lnSpc>
                <a:spcPts val="3866"/>
              </a:lnSpc>
            </a:pPr>
            <a:r>
              <a:rPr lang="en-US" b="true" sz="3000" spc="30">
                <a:solidFill>
                  <a:srgbClr val="B7EE4A"/>
                </a:solidFill>
                <a:latin typeface="IBM Plex Sans Bold"/>
                <a:ea typeface="IBM Plex Sans Bold"/>
                <a:cs typeface="IBM Plex Sans Bold"/>
                <a:sym typeface="IBM Plex Sans Bold"/>
              </a:rPr>
              <a:t>U-Net бол сегментчлэлийн даалгаварт зориулагдсан convolutional neural network архитектур юм.</a:t>
            </a:r>
            <a:r>
              <a:rPr lang="en-US" b="true" sz="3000" spc="30">
                <a:solidFill>
                  <a:srgbClr val="B7EE4A"/>
                </a:solidFill>
                <a:latin typeface="IBM Plex Sans Bold"/>
                <a:ea typeface="IBM Plex Sans Bold"/>
                <a:cs typeface="IBM Plex Sans Bold"/>
                <a:sym typeface="IBM Plex Sans Bold"/>
              </a:rPr>
              <a:t> </a:t>
            </a:r>
          </a:p>
        </p:txBody>
      </p:sp>
      <p:sp>
        <p:nvSpPr>
          <p:cNvPr name="TextBox 6" id="6"/>
          <p:cNvSpPr txBox="true"/>
          <p:nvPr/>
        </p:nvSpPr>
        <p:spPr>
          <a:xfrm rot="0">
            <a:off x="9756986" y="2223855"/>
            <a:ext cx="6419093" cy="1442466"/>
          </a:xfrm>
          <a:prstGeom prst="rect">
            <a:avLst/>
          </a:prstGeom>
        </p:spPr>
        <p:txBody>
          <a:bodyPr anchor="t" rtlCol="false" tIns="0" lIns="0" bIns="0" rIns="0">
            <a:spAutoFit/>
          </a:bodyPr>
          <a:lstStyle/>
          <a:p>
            <a:pPr algn="l">
              <a:lnSpc>
                <a:spcPts val="3866"/>
              </a:lnSpc>
            </a:pPr>
            <a:r>
              <a:rPr lang="en-US" b="true" sz="3000" spc="30">
                <a:solidFill>
                  <a:srgbClr val="B7EE4A"/>
                </a:solidFill>
                <a:latin typeface="IBM Plex Sans Bold"/>
                <a:ea typeface="IBM Plex Sans Bold"/>
                <a:cs typeface="IBM Plex Sans Bold"/>
                <a:sym typeface="IBM Plex Sans Bold"/>
              </a:rPr>
              <a:t>Эмнэлгийн болон биоанагаахын дүрслэл (жишээ нь, эрхтэн, хавдар, эсийг сегментлэх)</a:t>
            </a:r>
          </a:p>
        </p:txBody>
      </p:sp>
      <p:sp>
        <p:nvSpPr>
          <p:cNvPr name="TextBox 7" id="7"/>
          <p:cNvSpPr txBox="true"/>
          <p:nvPr/>
        </p:nvSpPr>
        <p:spPr>
          <a:xfrm rot="0">
            <a:off x="2749478" y="5286983"/>
            <a:ext cx="5428568" cy="1442466"/>
          </a:xfrm>
          <a:prstGeom prst="rect">
            <a:avLst/>
          </a:prstGeom>
        </p:spPr>
        <p:txBody>
          <a:bodyPr anchor="t" rtlCol="false" tIns="0" lIns="0" bIns="0" rIns="0">
            <a:spAutoFit/>
          </a:bodyPr>
          <a:lstStyle/>
          <a:p>
            <a:pPr algn="l">
              <a:lnSpc>
                <a:spcPts val="3866"/>
              </a:lnSpc>
            </a:pPr>
            <a:r>
              <a:rPr lang="en-US" b="true" sz="3000" spc="30">
                <a:solidFill>
                  <a:srgbClr val="B7EE4A"/>
                </a:solidFill>
                <a:latin typeface="IBM Plex Sans Bold"/>
                <a:ea typeface="IBM Plex Sans Bold"/>
                <a:cs typeface="IBM Plex Sans Bold"/>
                <a:sym typeface="IBM Plex Sans Bold"/>
              </a:rPr>
              <a:t>Энэ нь орон зайн нарийн localization гаргаж, up-sampling сайжруулна.</a:t>
            </a:r>
          </a:p>
        </p:txBody>
      </p:sp>
      <p:sp>
        <p:nvSpPr>
          <p:cNvPr name="TextBox 8" id="8"/>
          <p:cNvSpPr txBox="true"/>
          <p:nvPr/>
        </p:nvSpPr>
        <p:spPr>
          <a:xfrm rot="0">
            <a:off x="9756986" y="5496667"/>
            <a:ext cx="5532581" cy="1442466"/>
          </a:xfrm>
          <a:prstGeom prst="rect">
            <a:avLst/>
          </a:prstGeom>
        </p:spPr>
        <p:txBody>
          <a:bodyPr anchor="t" rtlCol="false" tIns="0" lIns="0" bIns="0" rIns="0">
            <a:spAutoFit/>
          </a:bodyPr>
          <a:lstStyle/>
          <a:p>
            <a:pPr algn="l">
              <a:lnSpc>
                <a:spcPts val="3866"/>
              </a:lnSpc>
            </a:pPr>
            <a:r>
              <a:rPr lang="en-US" b="true" sz="3000" spc="30">
                <a:solidFill>
                  <a:srgbClr val="B7EE4A"/>
                </a:solidFill>
                <a:latin typeface="IBM Plex Sans Bold"/>
                <a:ea typeface="IBM Plex Sans Bold"/>
                <a:cs typeface="IBM Plex Sans Bold"/>
                <a:sym typeface="IBM Plex Sans Bold"/>
              </a:rPr>
              <a:t>MRI, CT, хэт авиан шинжилгээ Микроскопын зургийн сегментчилэл</a:t>
            </a:r>
            <a:r>
              <a:rPr lang="en-US" b="true" sz="3000" spc="30">
                <a:solidFill>
                  <a:srgbClr val="B7EE4A"/>
                </a:solidFill>
                <a:latin typeface="IBM Plex Sans Bold"/>
                <a:ea typeface="IBM Plex Sans Bold"/>
                <a:cs typeface="IBM Plex Sans Bold"/>
                <a:sym typeface="IBM Plex Sans Bold"/>
              </a:rPr>
              <a:t> </a:t>
            </a:r>
          </a:p>
        </p:txBody>
      </p:sp>
      <p:sp>
        <p:nvSpPr>
          <p:cNvPr name="Freeform 9" id="9"/>
          <p:cNvSpPr/>
          <p:nvPr/>
        </p:nvSpPr>
        <p:spPr>
          <a:xfrm flipH="false" flipV="false" rot="0">
            <a:off x="15957252" y="1682187"/>
            <a:ext cx="2330748" cy="2330748"/>
          </a:xfrm>
          <a:custGeom>
            <a:avLst/>
            <a:gdLst/>
            <a:ahLst/>
            <a:cxnLst/>
            <a:rect r="r" b="b" t="t" l="l"/>
            <a:pathLst>
              <a:path h="2330748" w="2330748">
                <a:moveTo>
                  <a:pt x="0" y="0"/>
                </a:moveTo>
                <a:lnTo>
                  <a:pt x="2330748" y="0"/>
                </a:lnTo>
                <a:lnTo>
                  <a:pt x="2330748" y="2330748"/>
                </a:lnTo>
                <a:lnTo>
                  <a:pt x="0" y="23307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0931283" y="9538070"/>
            <a:ext cx="964746" cy="964746"/>
          </a:xfrm>
          <a:custGeom>
            <a:avLst/>
            <a:gdLst/>
            <a:ahLst/>
            <a:cxnLst/>
            <a:rect r="r" b="b" t="t" l="l"/>
            <a:pathLst>
              <a:path h="964746" w="964746">
                <a:moveTo>
                  <a:pt x="0" y="0"/>
                </a:moveTo>
                <a:lnTo>
                  <a:pt x="964746" y="0"/>
                </a:lnTo>
                <a:lnTo>
                  <a:pt x="964746" y="964747"/>
                </a:lnTo>
                <a:lnTo>
                  <a:pt x="0" y="9647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8899544" y="8542949"/>
            <a:ext cx="715351" cy="715351"/>
          </a:xfrm>
          <a:custGeom>
            <a:avLst/>
            <a:gdLst/>
            <a:ahLst/>
            <a:cxnLst/>
            <a:rect r="r" b="b" t="t" l="l"/>
            <a:pathLst>
              <a:path h="715351" w="715351">
                <a:moveTo>
                  <a:pt x="0" y="0"/>
                </a:moveTo>
                <a:lnTo>
                  <a:pt x="715351" y="0"/>
                </a:lnTo>
                <a:lnTo>
                  <a:pt x="715351" y="715351"/>
                </a:lnTo>
                <a:lnTo>
                  <a:pt x="0" y="7153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9756986" y="7521395"/>
            <a:ext cx="5774108" cy="956691"/>
          </a:xfrm>
          <a:prstGeom prst="rect">
            <a:avLst/>
          </a:prstGeom>
        </p:spPr>
        <p:txBody>
          <a:bodyPr anchor="t" rtlCol="false" tIns="0" lIns="0" bIns="0" rIns="0">
            <a:spAutoFit/>
          </a:bodyPr>
          <a:lstStyle/>
          <a:p>
            <a:pPr algn="l">
              <a:lnSpc>
                <a:spcPts val="3866"/>
              </a:lnSpc>
            </a:pPr>
            <a:r>
              <a:rPr lang="en-US" b="true" sz="3000" spc="30">
                <a:solidFill>
                  <a:srgbClr val="B7EE4A"/>
                </a:solidFill>
                <a:latin typeface="IBM Plex Sans Bold"/>
                <a:ea typeface="IBM Plex Sans Bold"/>
                <a:cs typeface="IBM Plex Sans Bold"/>
                <a:sym typeface="IBM Plex Sans Bold"/>
              </a:rPr>
              <a:t>Хиймэл дагуулын зураг ба газрын ашиглалтын ангилал</a:t>
            </a:r>
            <a:r>
              <a:rPr lang="en-US" b="true" sz="3000" spc="30">
                <a:solidFill>
                  <a:srgbClr val="B7EE4A"/>
                </a:solidFill>
                <a:latin typeface="IBM Plex Sans Bold"/>
                <a:ea typeface="IBM Plex Sans Bold"/>
                <a:cs typeface="IBM Plex Sans Bold"/>
                <a:sym typeface="IBM Plex Sans Bold"/>
              </a:rPr>
              <a:t> </a:t>
            </a:r>
          </a:p>
        </p:txBody>
      </p:sp>
      <p:sp>
        <p:nvSpPr>
          <p:cNvPr name="TextBox 13" id="13"/>
          <p:cNvSpPr txBox="true"/>
          <p:nvPr/>
        </p:nvSpPr>
        <p:spPr>
          <a:xfrm rot="0">
            <a:off x="9756986" y="4025626"/>
            <a:ext cx="5059733" cy="956691"/>
          </a:xfrm>
          <a:prstGeom prst="rect">
            <a:avLst/>
          </a:prstGeom>
        </p:spPr>
        <p:txBody>
          <a:bodyPr anchor="t" rtlCol="false" tIns="0" lIns="0" bIns="0" rIns="0">
            <a:spAutoFit/>
          </a:bodyPr>
          <a:lstStyle/>
          <a:p>
            <a:pPr algn="l">
              <a:lnSpc>
                <a:spcPts val="3866"/>
              </a:lnSpc>
            </a:pPr>
            <a:r>
              <a:rPr lang="en-US" b="true" sz="3000" spc="30">
                <a:solidFill>
                  <a:srgbClr val="B7EE4A"/>
                </a:solidFill>
                <a:latin typeface="IBM Plex Sans Bold"/>
                <a:ea typeface="IBM Plex Sans Bold"/>
                <a:cs typeface="IBM Plex Sans Bold"/>
                <a:sym typeface="IBM Plex Sans Bold"/>
              </a:rPr>
              <a:t>Автономит жолоодлого, дүр зургийг гаргана.</a:t>
            </a:r>
          </a:p>
        </p:txBody>
      </p:sp>
      <p:sp>
        <p:nvSpPr>
          <p:cNvPr name="TextBox 14" id="14"/>
          <p:cNvSpPr txBox="true"/>
          <p:nvPr/>
        </p:nvSpPr>
        <p:spPr>
          <a:xfrm rot="0">
            <a:off x="10467109" y="1009650"/>
            <a:ext cx="3659216" cy="777240"/>
          </a:xfrm>
          <a:prstGeom prst="rect">
            <a:avLst/>
          </a:prstGeom>
        </p:spPr>
        <p:txBody>
          <a:bodyPr anchor="t" rtlCol="false" tIns="0" lIns="0" bIns="0" rIns="0">
            <a:spAutoFit/>
          </a:bodyPr>
          <a:lstStyle/>
          <a:p>
            <a:pPr algn="l">
              <a:lnSpc>
                <a:spcPts val="6255"/>
              </a:lnSpc>
            </a:pPr>
            <a:r>
              <a:rPr lang="en-US" b="true" sz="5000" spc="-15">
                <a:solidFill>
                  <a:srgbClr val="D7E5D8"/>
                </a:solidFill>
                <a:latin typeface="IBM Plex Sans Bold"/>
                <a:ea typeface="IBM Plex Sans Bold"/>
                <a:cs typeface="IBM Plex Sans Bold"/>
                <a:sym typeface="IBM Plex Sans Bold"/>
              </a:rPr>
              <a:t>ХЭРЭГЛЭЭ</a:t>
            </a:r>
          </a:p>
        </p:txBody>
      </p:sp>
      <p:sp>
        <p:nvSpPr>
          <p:cNvPr name="TextBox 15" id="15"/>
          <p:cNvSpPr txBox="true"/>
          <p:nvPr/>
        </p:nvSpPr>
        <p:spPr>
          <a:xfrm rot="0">
            <a:off x="3730809" y="1009650"/>
            <a:ext cx="1980434" cy="777240"/>
          </a:xfrm>
          <a:prstGeom prst="rect">
            <a:avLst/>
          </a:prstGeom>
        </p:spPr>
        <p:txBody>
          <a:bodyPr anchor="t" rtlCol="false" tIns="0" lIns="0" bIns="0" rIns="0">
            <a:spAutoFit/>
          </a:bodyPr>
          <a:lstStyle/>
          <a:p>
            <a:pPr algn="l">
              <a:lnSpc>
                <a:spcPts val="6255"/>
              </a:lnSpc>
            </a:pPr>
            <a:r>
              <a:rPr lang="en-US" b="true" sz="5000" spc="-15">
                <a:solidFill>
                  <a:srgbClr val="D7E5D8"/>
                </a:solidFill>
                <a:latin typeface="IBM Plex Sans Bold"/>
                <a:ea typeface="IBM Plex Sans Bold"/>
                <a:cs typeface="IBM Plex Sans Bold"/>
                <a:sym typeface="IBM Plex Sans Bold"/>
              </a:rPr>
              <a:t>U-NET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14604">
                <a:alpha val="100000"/>
              </a:srgbClr>
            </a:gs>
            <a:gs pos="100000">
              <a:srgbClr val="01081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3807129" y="2403815"/>
            <a:ext cx="10612789" cy="7236840"/>
          </a:xfrm>
          <a:custGeom>
            <a:avLst/>
            <a:gdLst/>
            <a:ahLst/>
            <a:cxnLst/>
            <a:rect r="r" b="b" t="t" l="l"/>
            <a:pathLst>
              <a:path h="7236840" w="10612789">
                <a:moveTo>
                  <a:pt x="0" y="0"/>
                </a:moveTo>
                <a:lnTo>
                  <a:pt x="10612788" y="0"/>
                </a:lnTo>
                <a:lnTo>
                  <a:pt x="10612788" y="7236840"/>
                </a:lnTo>
                <a:lnTo>
                  <a:pt x="0" y="7236840"/>
                </a:lnTo>
                <a:lnTo>
                  <a:pt x="0" y="0"/>
                </a:lnTo>
                <a:close/>
              </a:path>
            </a:pathLst>
          </a:custGeom>
          <a:blipFill>
            <a:blip r:embed="rId2"/>
            <a:stretch>
              <a:fillRect l="0" t="0" r="0" b="0"/>
            </a:stretch>
          </a:blipFill>
        </p:spPr>
      </p:sp>
      <p:sp>
        <p:nvSpPr>
          <p:cNvPr name="TextBox 3" id="3"/>
          <p:cNvSpPr txBox="true"/>
          <p:nvPr/>
        </p:nvSpPr>
        <p:spPr>
          <a:xfrm rot="0">
            <a:off x="5028392" y="1009650"/>
            <a:ext cx="8231216" cy="908655"/>
          </a:xfrm>
          <a:prstGeom prst="rect">
            <a:avLst/>
          </a:prstGeom>
        </p:spPr>
        <p:txBody>
          <a:bodyPr anchor="t" rtlCol="false" tIns="0" lIns="0" bIns="0" rIns="0">
            <a:spAutoFit/>
          </a:bodyPr>
          <a:lstStyle/>
          <a:p>
            <a:pPr algn="l">
              <a:lnSpc>
                <a:spcPts val="7351"/>
              </a:lnSpc>
            </a:pPr>
            <a:r>
              <a:rPr lang="en-US" b="true" sz="5876" spc="-17">
                <a:solidFill>
                  <a:srgbClr val="D7E5D8"/>
                </a:solidFill>
                <a:latin typeface="IBM Plex Sans Bold"/>
                <a:ea typeface="IBM Plex Sans Bold"/>
                <a:cs typeface="IBM Plex Sans Bold"/>
                <a:sym typeface="IBM Plex Sans Bold"/>
              </a:rPr>
              <a:t>U-NET ARCHITECTURE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14604">
                <a:alpha val="100000"/>
              </a:srgbClr>
            </a:gs>
            <a:gs pos="100000">
              <a:srgbClr val="01081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2226736" y="1918305"/>
            <a:ext cx="5024170" cy="7509570"/>
          </a:xfrm>
          <a:custGeom>
            <a:avLst/>
            <a:gdLst/>
            <a:ahLst/>
            <a:cxnLst/>
            <a:rect r="r" b="b" t="t" l="l"/>
            <a:pathLst>
              <a:path h="7509570" w="5024170">
                <a:moveTo>
                  <a:pt x="0" y="0"/>
                </a:moveTo>
                <a:lnTo>
                  <a:pt x="5024170" y="0"/>
                </a:lnTo>
                <a:lnTo>
                  <a:pt x="5024170" y="7509570"/>
                </a:lnTo>
                <a:lnTo>
                  <a:pt x="0" y="7509570"/>
                </a:lnTo>
                <a:lnTo>
                  <a:pt x="0" y="0"/>
                </a:lnTo>
                <a:close/>
              </a:path>
            </a:pathLst>
          </a:custGeom>
          <a:blipFill>
            <a:blip r:embed="rId2"/>
            <a:stretch>
              <a:fillRect l="0" t="0" r="-119195" b="0"/>
            </a:stretch>
          </a:blipFill>
        </p:spPr>
      </p:sp>
      <p:sp>
        <p:nvSpPr>
          <p:cNvPr name="TextBox 3" id="3"/>
          <p:cNvSpPr txBox="true"/>
          <p:nvPr/>
        </p:nvSpPr>
        <p:spPr>
          <a:xfrm rot="0">
            <a:off x="5849923" y="1009650"/>
            <a:ext cx="7409684" cy="908655"/>
          </a:xfrm>
          <a:prstGeom prst="rect">
            <a:avLst/>
          </a:prstGeom>
        </p:spPr>
        <p:txBody>
          <a:bodyPr anchor="t" rtlCol="false" tIns="0" lIns="0" bIns="0" rIns="0">
            <a:spAutoFit/>
          </a:bodyPr>
          <a:lstStyle/>
          <a:p>
            <a:pPr algn="l">
              <a:lnSpc>
                <a:spcPts val="7351"/>
              </a:lnSpc>
            </a:pPr>
            <a:r>
              <a:rPr lang="en-US" b="true" sz="5876" spc="-17">
                <a:solidFill>
                  <a:srgbClr val="D7E5D8"/>
                </a:solidFill>
                <a:latin typeface="IBM Plex Sans Bold"/>
                <a:ea typeface="IBM Plex Sans Bold"/>
                <a:cs typeface="IBM Plex Sans Bold"/>
                <a:sym typeface="IBM Plex Sans Bold"/>
              </a:rPr>
              <a:t>CONTRACTIVE PATH</a:t>
            </a:r>
          </a:p>
        </p:txBody>
      </p:sp>
      <p:sp>
        <p:nvSpPr>
          <p:cNvPr name="TextBox 4" id="4"/>
          <p:cNvSpPr txBox="true"/>
          <p:nvPr/>
        </p:nvSpPr>
        <p:spPr>
          <a:xfrm rot="0">
            <a:off x="8435393" y="2150392"/>
            <a:ext cx="5059733" cy="470916"/>
          </a:xfrm>
          <a:prstGeom prst="rect">
            <a:avLst/>
          </a:prstGeom>
        </p:spPr>
        <p:txBody>
          <a:bodyPr anchor="t" rtlCol="false" tIns="0" lIns="0" bIns="0" rIns="0">
            <a:spAutoFit/>
          </a:bodyPr>
          <a:lstStyle/>
          <a:p>
            <a:pPr algn="l">
              <a:lnSpc>
                <a:spcPts val="3866"/>
              </a:lnSpc>
            </a:pPr>
            <a:r>
              <a:rPr lang="en-US" b="true" sz="3000" spc="30">
                <a:solidFill>
                  <a:srgbClr val="B7EE4A"/>
                </a:solidFill>
                <a:latin typeface="IBM Plex Sans Bold"/>
                <a:ea typeface="IBM Plex Sans Bold"/>
                <a:cs typeface="IBM Plex Sans Bold"/>
                <a:sym typeface="IBM Plex Sans Bold"/>
              </a:rPr>
              <a:t>Блок 1: conv 3x3, ReLU</a:t>
            </a:r>
          </a:p>
        </p:txBody>
      </p:sp>
      <p:sp>
        <p:nvSpPr>
          <p:cNvPr name="TextBox 5" id="5"/>
          <p:cNvSpPr txBox="true"/>
          <p:nvPr/>
        </p:nvSpPr>
        <p:spPr>
          <a:xfrm rot="0">
            <a:off x="8834610" y="2754658"/>
            <a:ext cx="7303193" cy="419103"/>
          </a:xfrm>
          <a:prstGeom prst="rect">
            <a:avLst/>
          </a:prstGeom>
        </p:spPr>
        <p:txBody>
          <a:bodyPr anchor="t" rtlCol="false" tIns="0" lIns="0" bIns="0" rIns="0">
            <a:spAutoFit/>
          </a:bodyPr>
          <a:lstStyle/>
          <a:p>
            <a:pPr algn="l">
              <a:lnSpc>
                <a:spcPts val="3233"/>
              </a:lnSpc>
            </a:pPr>
            <a:r>
              <a:rPr lang="en-US" sz="2007" spc="28">
                <a:solidFill>
                  <a:srgbClr val="D7E5D8"/>
                </a:solidFill>
                <a:latin typeface="Amicale Light"/>
                <a:ea typeface="Amicale Light"/>
                <a:cs typeface="Amicale Light"/>
                <a:sym typeface="Amicale Light"/>
              </a:rPr>
              <a:t>Convolution 3x3</a:t>
            </a:r>
          </a:p>
        </p:txBody>
      </p:sp>
      <p:sp>
        <p:nvSpPr>
          <p:cNvPr name="TextBox 6" id="6"/>
          <p:cNvSpPr txBox="true"/>
          <p:nvPr/>
        </p:nvSpPr>
        <p:spPr>
          <a:xfrm rot="0">
            <a:off x="9384127" y="3282616"/>
            <a:ext cx="6204158" cy="626176"/>
          </a:xfrm>
          <a:prstGeom prst="rect">
            <a:avLst/>
          </a:prstGeom>
        </p:spPr>
        <p:txBody>
          <a:bodyPr anchor="t" rtlCol="false" tIns="0" lIns="0" bIns="0" rIns="0">
            <a:spAutoFit/>
          </a:bodyPr>
          <a:lstStyle/>
          <a:p>
            <a:pPr algn="l">
              <a:lnSpc>
                <a:spcPts val="2428"/>
              </a:lnSpc>
            </a:pPr>
            <a:r>
              <a:rPr lang="en-US" sz="1507" spc="21">
                <a:solidFill>
                  <a:srgbClr val="D7E5D8"/>
                </a:solidFill>
                <a:latin typeface="Amicale Light"/>
                <a:ea typeface="Amicale Light"/>
                <a:cs typeface="Amicale Light"/>
                <a:sym typeface="Amicale Light"/>
              </a:rPr>
              <a:t>Давхарга бүрээс доод хэмжээний features таниж channel 1 ээс 64 болно</a:t>
            </a:r>
          </a:p>
        </p:txBody>
      </p:sp>
      <p:sp>
        <p:nvSpPr>
          <p:cNvPr name="TextBox 7" id="7"/>
          <p:cNvSpPr txBox="true"/>
          <p:nvPr/>
        </p:nvSpPr>
        <p:spPr>
          <a:xfrm rot="0">
            <a:off x="9384127" y="4061192"/>
            <a:ext cx="6204158" cy="321376"/>
          </a:xfrm>
          <a:prstGeom prst="rect">
            <a:avLst/>
          </a:prstGeom>
        </p:spPr>
        <p:txBody>
          <a:bodyPr anchor="t" rtlCol="false" tIns="0" lIns="0" bIns="0" rIns="0">
            <a:spAutoFit/>
          </a:bodyPr>
          <a:lstStyle/>
          <a:p>
            <a:pPr algn="l">
              <a:lnSpc>
                <a:spcPts val="2428"/>
              </a:lnSpc>
            </a:pPr>
            <a:r>
              <a:rPr lang="en-US" sz="1507" spc="21">
                <a:solidFill>
                  <a:srgbClr val="D7E5D8"/>
                </a:solidFill>
                <a:latin typeface="Amicale Light"/>
                <a:ea typeface="Amicale Light"/>
                <a:cs typeface="Amicale Light"/>
                <a:sym typeface="Amicale Light"/>
              </a:rPr>
              <a:t>Feature зурагны хэмжээ 572 оос 570 болно</a:t>
            </a:r>
          </a:p>
        </p:txBody>
      </p:sp>
      <p:sp>
        <p:nvSpPr>
          <p:cNvPr name="TextBox 8" id="8"/>
          <p:cNvSpPr txBox="true"/>
          <p:nvPr/>
        </p:nvSpPr>
        <p:spPr>
          <a:xfrm rot="0">
            <a:off x="8435393" y="4611168"/>
            <a:ext cx="7486803" cy="470916"/>
          </a:xfrm>
          <a:prstGeom prst="rect">
            <a:avLst/>
          </a:prstGeom>
        </p:spPr>
        <p:txBody>
          <a:bodyPr anchor="t" rtlCol="false" tIns="0" lIns="0" bIns="0" rIns="0">
            <a:spAutoFit/>
          </a:bodyPr>
          <a:lstStyle/>
          <a:p>
            <a:pPr algn="l">
              <a:lnSpc>
                <a:spcPts val="3866"/>
              </a:lnSpc>
            </a:pPr>
            <a:r>
              <a:rPr lang="en-US" b="true" sz="3000" spc="30">
                <a:solidFill>
                  <a:srgbClr val="B7EE4A"/>
                </a:solidFill>
                <a:latin typeface="IBM Plex Sans Bold"/>
                <a:ea typeface="IBM Plex Sans Bold"/>
                <a:cs typeface="IBM Plex Sans Bold"/>
                <a:sym typeface="IBM Plex Sans Bold"/>
              </a:rPr>
              <a:t>Блок 2: Downsampling</a:t>
            </a:r>
          </a:p>
        </p:txBody>
      </p:sp>
      <p:sp>
        <p:nvSpPr>
          <p:cNvPr name="TextBox 9" id="9"/>
          <p:cNvSpPr txBox="true"/>
          <p:nvPr/>
        </p:nvSpPr>
        <p:spPr>
          <a:xfrm rot="0">
            <a:off x="8834610" y="5215434"/>
            <a:ext cx="7303193" cy="419103"/>
          </a:xfrm>
          <a:prstGeom prst="rect">
            <a:avLst/>
          </a:prstGeom>
        </p:spPr>
        <p:txBody>
          <a:bodyPr anchor="t" rtlCol="false" tIns="0" lIns="0" bIns="0" rIns="0">
            <a:spAutoFit/>
          </a:bodyPr>
          <a:lstStyle/>
          <a:p>
            <a:pPr algn="l">
              <a:lnSpc>
                <a:spcPts val="3233"/>
              </a:lnSpc>
            </a:pPr>
            <a:r>
              <a:rPr lang="en-US" sz="2007" spc="28">
                <a:solidFill>
                  <a:srgbClr val="D7E5D8"/>
                </a:solidFill>
                <a:latin typeface="Amicale Light"/>
                <a:ea typeface="Amicale Light"/>
                <a:cs typeface="Amicale Light"/>
                <a:sym typeface="Amicale Light"/>
              </a:rPr>
              <a:t>Maxpooling</a:t>
            </a:r>
          </a:p>
        </p:txBody>
      </p:sp>
      <p:sp>
        <p:nvSpPr>
          <p:cNvPr name="TextBox 10" id="10"/>
          <p:cNvSpPr txBox="true"/>
          <p:nvPr/>
        </p:nvSpPr>
        <p:spPr>
          <a:xfrm rot="0">
            <a:off x="9384127" y="5786937"/>
            <a:ext cx="6204158" cy="321376"/>
          </a:xfrm>
          <a:prstGeom prst="rect">
            <a:avLst/>
          </a:prstGeom>
        </p:spPr>
        <p:txBody>
          <a:bodyPr anchor="t" rtlCol="false" tIns="0" lIns="0" bIns="0" rIns="0">
            <a:spAutoFit/>
          </a:bodyPr>
          <a:lstStyle/>
          <a:p>
            <a:pPr algn="l">
              <a:lnSpc>
                <a:spcPts val="2428"/>
              </a:lnSpc>
            </a:pPr>
            <a:r>
              <a:rPr lang="en-US" sz="1507" spc="21">
                <a:solidFill>
                  <a:srgbClr val="D7E5D8"/>
                </a:solidFill>
                <a:latin typeface="Amicale Light"/>
                <a:ea typeface="Amicale Light"/>
                <a:cs typeface="Amicale Light"/>
                <a:sym typeface="Amicale Light"/>
              </a:rPr>
              <a:t>Зурагны хэмжээг Хагас дахин хувааж 568-аас 288 болно</a:t>
            </a:r>
          </a:p>
        </p:txBody>
      </p:sp>
      <p:sp>
        <p:nvSpPr>
          <p:cNvPr name="TextBox 11" id="11"/>
          <p:cNvSpPr txBox="true"/>
          <p:nvPr/>
        </p:nvSpPr>
        <p:spPr>
          <a:xfrm rot="0">
            <a:off x="9384127" y="6260713"/>
            <a:ext cx="6204158" cy="626176"/>
          </a:xfrm>
          <a:prstGeom prst="rect">
            <a:avLst/>
          </a:prstGeom>
        </p:spPr>
        <p:txBody>
          <a:bodyPr anchor="t" rtlCol="false" tIns="0" lIns="0" bIns="0" rIns="0">
            <a:spAutoFit/>
          </a:bodyPr>
          <a:lstStyle/>
          <a:p>
            <a:pPr algn="l">
              <a:lnSpc>
                <a:spcPts val="2428"/>
              </a:lnSpc>
            </a:pPr>
            <a:r>
              <a:rPr lang="en-US" sz="1507" spc="21">
                <a:solidFill>
                  <a:srgbClr val="D7E5D8"/>
                </a:solidFill>
                <a:latin typeface="Amicale Light"/>
                <a:ea typeface="Amicale Light"/>
                <a:cs typeface="Amicale Light"/>
                <a:sym typeface="Amicale Light"/>
              </a:rPr>
              <a:t>Feature 2 дахин нэмэгдэж 128 болсноор хийсвэр хэв маягийг ойлгоно</a:t>
            </a:r>
          </a:p>
        </p:txBody>
      </p:sp>
      <p:sp>
        <p:nvSpPr>
          <p:cNvPr name="TextBox 12" id="12"/>
          <p:cNvSpPr txBox="true"/>
          <p:nvPr/>
        </p:nvSpPr>
        <p:spPr>
          <a:xfrm rot="0">
            <a:off x="8435393" y="7328564"/>
            <a:ext cx="7486803" cy="470916"/>
          </a:xfrm>
          <a:prstGeom prst="rect">
            <a:avLst/>
          </a:prstGeom>
        </p:spPr>
        <p:txBody>
          <a:bodyPr anchor="t" rtlCol="false" tIns="0" lIns="0" bIns="0" rIns="0">
            <a:spAutoFit/>
          </a:bodyPr>
          <a:lstStyle/>
          <a:p>
            <a:pPr algn="l">
              <a:lnSpc>
                <a:spcPts val="3866"/>
              </a:lnSpc>
            </a:pPr>
            <a:r>
              <a:rPr lang="en-US" b="true" sz="3000" spc="30">
                <a:solidFill>
                  <a:srgbClr val="B7EE4A"/>
                </a:solidFill>
                <a:latin typeface="IBM Plex Sans Bold"/>
                <a:ea typeface="IBM Plex Sans Bold"/>
                <a:cs typeface="IBM Plex Sans Bold"/>
                <a:sym typeface="IBM Plex Sans Bold"/>
              </a:rPr>
              <a:t>Блок 3-4: Ижилхэн</a:t>
            </a:r>
          </a:p>
        </p:txBody>
      </p:sp>
      <p:sp>
        <p:nvSpPr>
          <p:cNvPr name="TextBox 13" id="13"/>
          <p:cNvSpPr txBox="true"/>
          <p:nvPr/>
        </p:nvSpPr>
        <p:spPr>
          <a:xfrm rot="0">
            <a:off x="8435393" y="8241156"/>
            <a:ext cx="7486803" cy="470916"/>
          </a:xfrm>
          <a:prstGeom prst="rect">
            <a:avLst/>
          </a:prstGeom>
        </p:spPr>
        <p:txBody>
          <a:bodyPr anchor="t" rtlCol="false" tIns="0" lIns="0" bIns="0" rIns="0">
            <a:spAutoFit/>
          </a:bodyPr>
          <a:lstStyle/>
          <a:p>
            <a:pPr algn="l">
              <a:lnSpc>
                <a:spcPts val="3866"/>
              </a:lnSpc>
            </a:pPr>
            <a:r>
              <a:rPr lang="en-US" b="true" sz="3000" spc="30">
                <a:solidFill>
                  <a:srgbClr val="B7EE4A"/>
                </a:solidFill>
                <a:latin typeface="IBM Plex Sans Bold"/>
                <a:ea typeface="IBM Plex Sans Bold"/>
                <a:cs typeface="IBM Plex Sans Bold"/>
                <a:sym typeface="IBM Plex Sans Bold"/>
              </a:rPr>
              <a:t>Блок 5: Downsampling</a:t>
            </a:r>
          </a:p>
        </p:txBody>
      </p:sp>
      <p:sp>
        <p:nvSpPr>
          <p:cNvPr name="TextBox 14" id="14"/>
          <p:cNvSpPr txBox="true"/>
          <p:nvPr/>
        </p:nvSpPr>
        <p:spPr>
          <a:xfrm rot="0">
            <a:off x="9384127" y="8864472"/>
            <a:ext cx="6204158" cy="626176"/>
          </a:xfrm>
          <a:prstGeom prst="rect">
            <a:avLst/>
          </a:prstGeom>
        </p:spPr>
        <p:txBody>
          <a:bodyPr anchor="t" rtlCol="false" tIns="0" lIns="0" bIns="0" rIns="0">
            <a:spAutoFit/>
          </a:bodyPr>
          <a:lstStyle/>
          <a:p>
            <a:pPr algn="l">
              <a:lnSpc>
                <a:spcPts val="2428"/>
              </a:lnSpc>
            </a:pPr>
            <a:r>
              <a:rPr lang="en-US" sz="1507" spc="21">
                <a:solidFill>
                  <a:srgbClr val="D7E5D8"/>
                </a:solidFill>
                <a:latin typeface="Amicale Light"/>
                <a:ea typeface="Amicale Light"/>
                <a:cs typeface="Amicale Light"/>
                <a:sym typeface="Amicale Light"/>
              </a:rPr>
              <a:t>Зурагны хэмжээг 64 өөс 32 болсноор хийсвэр ойлгосноор сэгмэнтлэнэ</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14604">
                <a:alpha val="100000"/>
              </a:srgbClr>
            </a:gs>
            <a:gs pos="100000">
              <a:srgbClr val="01081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10215562" y="1918305"/>
            <a:ext cx="6167170" cy="7509570"/>
          </a:xfrm>
          <a:custGeom>
            <a:avLst/>
            <a:gdLst/>
            <a:ahLst/>
            <a:cxnLst/>
            <a:rect r="r" b="b" t="t" l="l"/>
            <a:pathLst>
              <a:path h="7509570" w="6167170">
                <a:moveTo>
                  <a:pt x="0" y="0"/>
                </a:moveTo>
                <a:lnTo>
                  <a:pt x="6167171" y="0"/>
                </a:lnTo>
                <a:lnTo>
                  <a:pt x="6167171" y="7509570"/>
                </a:lnTo>
                <a:lnTo>
                  <a:pt x="0" y="7509570"/>
                </a:lnTo>
                <a:lnTo>
                  <a:pt x="0" y="0"/>
                </a:lnTo>
                <a:close/>
              </a:path>
            </a:pathLst>
          </a:custGeom>
          <a:blipFill>
            <a:blip r:embed="rId2"/>
            <a:stretch>
              <a:fillRect l="-78570" t="0" r="0" b="0"/>
            </a:stretch>
          </a:blipFill>
        </p:spPr>
      </p:sp>
      <p:sp>
        <p:nvSpPr>
          <p:cNvPr name="TextBox 3" id="3"/>
          <p:cNvSpPr txBox="true"/>
          <p:nvPr/>
        </p:nvSpPr>
        <p:spPr>
          <a:xfrm rot="0">
            <a:off x="5849923" y="1009650"/>
            <a:ext cx="6588153" cy="908655"/>
          </a:xfrm>
          <a:prstGeom prst="rect">
            <a:avLst/>
          </a:prstGeom>
        </p:spPr>
        <p:txBody>
          <a:bodyPr anchor="t" rtlCol="false" tIns="0" lIns="0" bIns="0" rIns="0">
            <a:spAutoFit/>
          </a:bodyPr>
          <a:lstStyle/>
          <a:p>
            <a:pPr algn="l">
              <a:lnSpc>
                <a:spcPts val="7351"/>
              </a:lnSpc>
            </a:pPr>
            <a:r>
              <a:rPr lang="en-US" b="true" sz="5876" spc="-17">
                <a:solidFill>
                  <a:srgbClr val="D7E5D8"/>
                </a:solidFill>
                <a:latin typeface="IBM Plex Sans Bold"/>
                <a:ea typeface="IBM Plex Sans Bold"/>
                <a:cs typeface="IBM Plex Sans Bold"/>
                <a:sym typeface="IBM Plex Sans Bold"/>
              </a:rPr>
              <a:t>EXPANDING PATH</a:t>
            </a:r>
          </a:p>
        </p:txBody>
      </p:sp>
      <p:sp>
        <p:nvSpPr>
          <p:cNvPr name="TextBox 4" id="4"/>
          <p:cNvSpPr txBox="true"/>
          <p:nvPr/>
        </p:nvSpPr>
        <p:spPr>
          <a:xfrm rot="0">
            <a:off x="2311707" y="1918044"/>
            <a:ext cx="5059733" cy="470916"/>
          </a:xfrm>
          <a:prstGeom prst="rect">
            <a:avLst/>
          </a:prstGeom>
        </p:spPr>
        <p:txBody>
          <a:bodyPr anchor="t" rtlCol="false" tIns="0" lIns="0" bIns="0" rIns="0">
            <a:spAutoFit/>
          </a:bodyPr>
          <a:lstStyle/>
          <a:p>
            <a:pPr algn="l">
              <a:lnSpc>
                <a:spcPts val="3866"/>
              </a:lnSpc>
            </a:pPr>
            <a:r>
              <a:rPr lang="en-US" b="true" sz="3000" spc="30">
                <a:solidFill>
                  <a:srgbClr val="B7EE4A"/>
                </a:solidFill>
                <a:latin typeface="IBM Plex Sans Bold"/>
                <a:ea typeface="IBM Plex Sans Bold"/>
                <a:cs typeface="IBM Plex Sans Bold"/>
                <a:sym typeface="IBM Plex Sans Bold"/>
              </a:rPr>
              <a:t>Блок 1: Up-Convolution</a:t>
            </a:r>
          </a:p>
        </p:txBody>
      </p:sp>
      <p:sp>
        <p:nvSpPr>
          <p:cNvPr name="TextBox 5" id="5"/>
          <p:cNvSpPr txBox="true"/>
          <p:nvPr/>
        </p:nvSpPr>
        <p:spPr>
          <a:xfrm rot="0">
            <a:off x="2710925" y="2522310"/>
            <a:ext cx="7303193" cy="419103"/>
          </a:xfrm>
          <a:prstGeom prst="rect">
            <a:avLst/>
          </a:prstGeom>
        </p:spPr>
        <p:txBody>
          <a:bodyPr anchor="t" rtlCol="false" tIns="0" lIns="0" bIns="0" rIns="0">
            <a:spAutoFit/>
          </a:bodyPr>
          <a:lstStyle/>
          <a:p>
            <a:pPr algn="l">
              <a:lnSpc>
                <a:spcPts val="3233"/>
              </a:lnSpc>
            </a:pPr>
            <a:r>
              <a:rPr lang="en-US" sz="2007" spc="28">
                <a:solidFill>
                  <a:srgbClr val="D7E5D8"/>
                </a:solidFill>
                <a:latin typeface="Amicale Light"/>
                <a:ea typeface="Amicale Light"/>
                <a:cs typeface="Amicale Light"/>
                <a:sym typeface="Amicale Light"/>
              </a:rPr>
              <a:t>Up-Convolution (2x2)</a:t>
            </a:r>
          </a:p>
        </p:txBody>
      </p:sp>
      <p:sp>
        <p:nvSpPr>
          <p:cNvPr name="TextBox 6" id="6"/>
          <p:cNvSpPr txBox="true"/>
          <p:nvPr/>
        </p:nvSpPr>
        <p:spPr>
          <a:xfrm rot="0">
            <a:off x="3260442" y="3050268"/>
            <a:ext cx="6204158" cy="626176"/>
          </a:xfrm>
          <a:prstGeom prst="rect">
            <a:avLst/>
          </a:prstGeom>
        </p:spPr>
        <p:txBody>
          <a:bodyPr anchor="t" rtlCol="false" tIns="0" lIns="0" bIns="0" rIns="0">
            <a:spAutoFit/>
          </a:bodyPr>
          <a:lstStyle/>
          <a:p>
            <a:pPr algn="l">
              <a:lnSpc>
                <a:spcPts val="2428"/>
              </a:lnSpc>
            </a:pPr>
            <a:r>
              <a:rPr lang="en-US" sz="1507" spc="21">
                <a:solidFill>
                  <a:srgbClr val="D7E5D8"/>
                </a:solidFill>
                <a:latin typeface="Amicale Light"/>
                <a:ea typeface="Amicale Light"/>
                <a:cs typeface="Amicale Light"/>
                <a:sym typeface="Amicale Light"/>
              </a:rPr>
              <a:t>Feature map буюу зургийн хэмжээг нэмж байгаа нь convolution downsampling шиг гэхдээ upsampling хийнэ</a:t>
            </a:r>
          </a:p>
        </p:txBody>
      </p:sp>
      <p:sp>
        <p:nvSpPr>
          <p:cNvPr name="TextBox 7" id="7"/>
          <p:cNvSpPr txBox="true"/>
          <p:nvPr/>
        </p:nvSpPr>
        <p:spPr>
          <a:xfrm rot="0">
            <a:off x="3260442" y="3676444"/>
            <a:ext cx="6204158" cy="626176"/>
          </a:xfrm>
          <a:prstGeom prst="rect">
            <a:avLst/>
          </a:prstGeom>
        </p:spPr>
        <p:txBody>
          <a:bodyPr anchor="t" rtlCol="false" tIns="0" lIns="0" bIns="0" rIns="0">
            <a:spAutoFit/>
          </a:bodyPr>
          <a:lstStyle/>
          <a:p>
            <a:pPr algn="l">
              <a:lnSpc>
                <a:spcPts val="2428"/>
              </a:lnSpc>
            </a:pPr>
            <a:r>
              <a:rPr lang="en-US" sz="1507" spc="21">
                <a:solidFill>
                  <a:srgbClr val="D7E5D8"/>
                </a:solidFill>
                <a:latin typeface="Amicale Light"/>
                <a:ea typeface="Amicale Light"/>
                <a:cs typeface="Amicale Light"/>
                <a:sym typeface="Amicale Light"/>
              </a:rPr>
              <a:t>Feature зурагны хэмжээ 28x28 аас 56x56 болж channel 1024 хагаслаж 512 болсноор хүчин чадал бага эзэлнэ.</a:t>
            </a:r>
          </a:p>
        </p:txBody>
      </p:sp>
      <p:sp>
        <p:nvSpPr>
          <p:cNvPr name="TextBox 8" id="8"/>
          <p:cNvSpPr txBox="true"/>
          <p:nvPr/>
        </p:nvSpPr>
        <p:spPr>
          <a:xfrm rot="0">
            <a:off x="2311707" y="4378820"/>
            <a:ext cx="10126369" cy="470916"/>
          </a:xfrm>
          <a:prstGeom prst="rect">
            <a:avLst/>
          </a:prstGeom>
        </p:spPr>
        <p:txBody>
          <a:bodyPr anchor="t" rtlCol="false" tIns="0" lIns="0" bIns="0" rIns="0">
            <a:spAutoFit/>
          </a:bodyPr>
          <a:lstStyle/>
          <a:p>
            <a:pPr algn="l">
              <a:lnSpc>
                <a:spcPts val="3866"/>
              </a:lnSpc>
            </a:pPr>
            <a:r>
              <a:rPr lang="en-US" b="true" sz="3000" spc="30">
                <a:solidFill>
                  <a:srgbClr val="B7EE4A"/>
                </a:solidFill>
                <a:latin typeface="IBM Plex Sans Bold"/>
                <a:ea typeface="IBM Plex Sans Bold"/>
                <a:cs typeface="IBM Plex Sans Bold"/>
                <a:sym typeface="IBM Plex Sans Bold"/>
              </a:rPr>
              <a:t>Блок 2: Copy and Crop (Feature map concatenation)</a:t>
            </a:r>
          </a:p>
        </p:txBody>
      </p:sp>
      <p:sp>
        <p:nvSpPr>
          <p:cNvPr name="TextBox 9" id="9"/>
          <p:cNvSpPr txBox="true"/>
          <p:nvPr/>
        </p:nvSpPr>
        <p:spPr>
          <a:xfrm rot="0">
            <a:off x="2710925" y="4983086"/>
            <a:ext cx="7303193" cy="419103"/>
          </a:xfrm>
          <a:prstGeom prst="rect">
            <a:avLst/>
          </a:prstGeom>
        </p:spPr>
        <p:txBody>
          <a:bodyPr anchor="t" rtlCol="false" tIns="0" lIns="0" bIns="0" rIns="0">
            <a:spAutoFit/>
          </a:bodyPr>
          <a:lstStyle/>
          <a:p>
            <a:pPr algn="l">
              <a:lnSpc>
                <a:spcPts val="3233"/>
              </a:lnSpc>
            </a:pPr>
            <a:r>
              <a:rPr lang="en-US" sz="2007" spc="28">
                <a:solidFill>
                  <a:srgbClr val="D7E5D8"/>
                </a:solidFill>
                <a:latin typeface="Amicale Light"/>
                <a:ea typeface="Amicale Light"/>
                <a:cs typeface="Amicale Light"/>
                <a:sym typeface="Amicale Light"/>
              </a:rPr>
              <a:t>Copy and Crop</a:t>
            </a:r>
          </a:p>
        </p:txBody>
      </p:sp>
      <p:sp>
        <p:nvSpPr>
          <p:cNvPr name="TextBox 10" id="10"/>
          <p:cNvSpPr txBox="true"/>
          <p:nvPr/>
        </p:nvSpPr>
        <p:spPr>
          <a:xfrm rot="0">
            <a:off x="3260442" y="5554589"/>
            <a:ext cx="6204158" cy="930976"/>
          </a:xfrm>
          <a:prstGeom prst="rect">
            <a:avLst/>
          </a:prstGeom>
        </p:spPr>
        <p:txBody>
          <a:bodyPr anchor="t" rtlCol="false" tIns="0" lIns="0" bIns="0" rIns="0">
            <a:spAutoFit/>
          </a:bodyPr>
          <a:lstStyle/>
          <a:p>
            <a:pPr algn="l">
              <a:lnSpc>
                <a:spcPts val="2428"/>
              </a:lnSpc>
            </a:pPr>
            <a:r>
              <a:rPr lang="en-US" sz="1507" spc="21">
                <a:solidFill>
                  <a:srgbClr val="D7E5D8"/>
                </a:solidFill>
                <a:latin typeface="Amicale Light"/>
                <a:ea typeface="Amicale Light"/>
                <a:cs typeface="Amicale Light"/>
                <a:sym typeface="Amicale Light"/>
              </a:rPr>
              <a:t>U-Net гол онцлог ба contracting path-ийн feature map нь хуулбарлаж богиносгоод upsampling ижилхэн хэмжээтэй байлгаж өндөр нарийвчлалтай хадгална</a:t>
            </a:r>
          </a:p>
        </p:txBody>
      </p:sp>
      <p:sp>
        <p:nvSpPr>
          <p:cNvPr name="TextBox 11" id="11"/>
          <p:cNvSpPr txBox="true"/>
          <p:nvPr/>
        </p:nvSpPr>
        <p:spPr>
          <a:xfrm rot="0">
            <a:off x="2311707" y="6714165"/>
            <a:ext cx="7486803" cy="470916"/>
          </a:xfrm>
          <a:prstGeom prst="rect">
            <a:avLst/>
          </a:prstGeom>
        </p:spPr>
        <p:txBody>
          <a:bodyPr anchor="t" rtlCol="false" tIns="0" lIns="0" bIns="0" rIns="0">
            <a:spAutoFit/>
          </a:bodyPr>
          <a:lstStyle/>
          <a:p>
            <a:pPr algn="l">
              <a:lnSpc>
                <a:spcPts val="3866"/>
              </a:lnSpc>
            </a:pPr>
            <a:r>
              <a:rPr lang="en-US" b="true" sz="3000" spc="30">
                <a:solidFill>
                  <a:srgbClr val="B7EE4A"/>
                </a:solidFill>
                <a:latin typeface="IBM Plex Sans Bold"/>
                <a:ea typeface="IBM Plex Sans Bold"/>
                <a:cs typeface="IBM Plex Sans Bold"/>
                <a:sym typeface="IBM Plex Sans Bold"/>
              </a:rPr>
              <a:t>Блок 3-4: Ижилхэн</a:t>
            </a:r>
          </a:p>
        </p:txBody>
      </p:sp>
      <p:sp>
        <p:nvSpPr>
          <p:cNvPr name="TextBox 12" id="12"/>
          <p:cNvSpPr txBox="true"/>
          <p:nvPr/>
        </p:nvSpPr>
        <p:spPr>
          <a:xfrm rot="0">
            <a:off x="2311707" y="7413681"/>
            <a:ext cx="7486803" cy="470916"/>
          </a:xfrm>
          <a:prstGeom prst="rect">
            <a:avLst/>
          </a:prstGeom>
        </p:spPr>
        <p:txBody>
          <a:bodyPr anchor="t" rtlCol="false" tIns="0" lIns="0" bIns="0" rIns="0">
            <a:spAutoFit/>
          </a:bodyPr>
          <a:lstStyle/>
          <a:p>
            <a:pPr algn="l">
              <a:lnSpc>
                <a:spcPts val="3866"/>
              </a:lnSpc>
            </a:pPr>
            <a:r>
              <a:rPr lang="en-US" b="true" sz="3000" spc="30">
                <a:solidFill>
                  <a:srgbClr val="B7EE4A"/>
                </a:solidFill>
                <a:latin typeface="IBM Plex Sans Bold"/>
                <a:ea typeface="IBM Plex Sans Bold"/>
                <a:cs typeface="IBM Plex Sans Bold"/>
                <a:sym typeface="IBM Plex Sans Bold"/>
              </a:rPr>
              <a:t>Блок 5: Final Convolution (conv 1x1):</a:t>
            </a:r>
          </a:p>
        </p:txBody>
      </p:sp>
      <p:sp>
        <p:nvSpPr>
          <p:cNvPr name="TextBox 13" id="13"/>
          <p:cNvSpPr txBox="true"/>
          <p:nvPr/>
        </p:nvSpPr>
        <p:spPr>
          <a:xfrm rot="0">
            <a:off x="3260442" y="8036997"/>
            <a:ext cx="6204158" cy="626176"/>
          </a:xfrm>
          <a:prstGeom prst="rect">
            <a:avLst/>
          </a:prstGeom>
        </p:spPr>
        <p:txBody>
          <a:bodyPr anchor="t" rtlCol="false" tIns="0" lIns="0" bIns="0" rIns="0">
            <a:spAutoFit/>
          </a:bodyPr>
          <a:lstStyle/>
          <a:p>
            <a:pPr algn="l">
              <a:lnSpc>
                <a:spcPts val="2428"/>
              </a:lnSpc>
            </a:pPr>
            <a:r>
              <a:rPr lang="en-US" sz="1507" spc="21">
                <a:solidFill>
                  <a:srgbClr val="D7E5D8"/>
                </a:solidFill>
                <a:latin typeface="Amicale Light"/>
                <a:ea typeface="Amicale Light"/>
                <a:cs typeface="Amicale Light"/>
                <a:sym typeface="Amicale Light"/>
              </a:rPr>
              <a:t>Сүүлийн upsample зургийг 1x1 ашиглаж point-wise convolution ашиглан үлдсэн бүх channel-ийг 2 болгосноор үр дүнг гаргана</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14604">
                <a:alpha val="100000"/>
              </a:srgbClr>
            </a:gs>
            <a:gs pos="100000">
              <a:srgbClr val="010811">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677381" y="1059031"/>
            <a:ext cx="15445245" cy="908655"/>
          </a:xfrm>
          <a:prstGeom prst="rect">
            <a:avLst/>
          </a:prstGeom>
        </p:spPr>
        <p:txBody>
          <a:bodyPr anchor="t" rtlCol="false" tIns="0" lIns="0" bIns="0" rIns="0">
            <a:spAutoFit/>
          </a:bodyPr>
          <a:lstStyle/>
          <a:p>
            <a:pPr algn="l">
              <a:lnSpc>
                <a:spcPts val="7351"/>
              </a:lnSpc>
            </a:pPr>
            <a:r>
              <a:rPr lang="en-US" b="true" sz="5876" spc="-17">
                <a:solidFill>
                  <a:srgbClr val="D7E5D8"/>
                </a:solidFill>
                <a:latin typeface="IBM Plex Sans Bold"/>
                <a:ea typeface="IBM Plex Sans Bold"/>
                <a:cs typeface="IBM Plex Sans Bold"/>
                <a:sym typeface="IBM Plex Sans Bold"/>
              </a:rPr>
              <a:t>OVERLAP TILING STRATEGY</a:t>
            </a:r>
          </a:p>
        </p:txBody>
      </p:sp>
      <p:sp>
        <p:nvSpPr>
          <p:cNvPr name="AutoShape 3" id="3"/>
          <p:cNvSpPr/>
          <p:nvPr/>
        </p:nvSpPr>
        <p:spPr>
          <a:xfrm flipV="true">
            <a:off x="500412" y="62275"/>
            <a:ext cx="0" cy="6492240"/>
          </a:xfrm>
          <a:prstGeom prst="line">
            <a:avLst/>
          </a:prstGeom>
          <a:ln cap="flat" w="19050">
            <a:solidFill>
              <a:srgbClr val="FFFFFF"/>
            </a:solidFill>
            <a:prstDash val="solid"/>
            <a:headEnd type="none" len="sm" w="sm"/>
            <a:tailEnd type="none" len="sm" w="sm"/>
          </a:ln>
        </p:spPr>
      </p:sp>
      <p:sp>
        <p:nvSpPr>
          <p:cNvPr name="AutoShape 4" id="4"/>
          <p:cNvSpPr/>
          <p:nvPr/>
        </p:nvSpPr>
        <p:spPr>
          <a:xfrm flipV="true">
            <a:off x="500412" y="7053950"/>
            <a:ext cx="0" cy="960120"/>
          </a:xfrm>
          <a:prstGeom prst="line">
            <a:avLst/>
          </a:prstGeom>
          <a:ln cap="flat" w="19050">
            <a:solidFill>
              <a:srgbClr val="FFFFFF"/>
            </a:solidFill>
            <a:prstDash val="solid"/>
            <a:headEnd type="none" len="sm" w="sm"/>
            <a:tailEnd type="none" len="sm" w="sm"/>
          </a:ln>
        </p:spPr>
      </p:sp>
      <p:sp>
        <p:nvSpPr>
          <p:cNvPr name="AutoShape 5" id="5"/>
          <p:cNvSpPr/>
          <p:nvPr/>
        </p:nvSpPr>
        <p:spPr>
          <a:xfrm flipV="true">
            <a:off x="500412" y="8446345"/>
            <a:ext cx="0" cy="442454"/>
          </a:xfrm>
          <a:prstGeom prst="line">
            <a:avLst/>
          </a:prstGeom>
          <a:ln cap="flat" w="19050">
            <a:solidFill>
              <a:srgbClr val="FFFFFF"/>
            </a:solidFill>
            <a:prstDash val="solid"/>
            <a:headEnd type="none" len="sm" w="sm"/>
            <a:tailEnd type="none" len="sm" w="sm"/>
          </a:ln>
        </p:spPr>
      </p:sp>
      <p:sp>
        <p:nvSpPr>
          <p:cNvPr name="Freeform 6" id="6"/>
          <p:cNvSpPr/>
          <p:nvPr/>
        </p:nvSpPr>
        <p:spPr>
          <a:xfrm flipH="false" flipV="false" rot="0">
            <a:off x="15957252" y="1600445"/>
            <a:ext cx="2330748" cy="2330748"/>
          </a:xfrm>
          <a:custGeom>
            <a:avLst/>
            <a:gdLst/>
            <a:ahLst/>
            <a:cxnLst/>
            <a:rect r="r" b="b" t="t" l="l"/>
            <a:pathLst>
              <a:path h="2330748" w="2330748">
                <a:moveTo>
                  <a:pt x="0" y="0"/>
                </a:moveTo>
                <a:lnTo>
                  <a:pt x="2330748" y="0"/>
                </a:lnTo>
                <a:lnTo>
                  <a:pt x="2330748" y="2330748"/>
                </a:lnTo>
                <a:lnTo>
                  <a:pt x="0" y="23307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463090" y="6195206"/>
            <a:ext cx="1174273" cy="1174273"/>
          </a:xfrm>
          <a:custGeom>
            <a:avLst/>
            <a:gdLst/>
            <a:ahLst/>
            <a:cxnLst/>
            <a:rect r="r" b="b" t="t" l="l"/>
            <a:pathLst>
              <a:path h="1174273" w="1174273">
                <a:moveTo>
                  <a:pt x="0" y="0"/>
                </a:moveTo>
                <a:lnTo>
                  <a:pt x="1174273" y="0"/>
                </a:lnTo>
                <a:lnTo>
                  <a:pt x="1174273" y="1174273"/>
                </a:lnTo>
                <a:lnTo>
                  <a:pt x="0" y="11742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3517684" y="7369479"/>
            <a:ext cx="3604942" cy="3604942"/>
          </a:xfrm>
          <a:custGeom>
            <a:avLst/>
            <a:gdLst/>
            <a:ahLst/>
            <a:cxnLst/>
            <a:rect r="r" b="b" t="t" l="l"/>
            <a:pathLst>
              <a:path h="3604942" w="3604942">
                <a:moveTo>
                  <a:pt x="0" y="0"/>
                </a:moveTo>
                <a:lnTo>
                  <a:pt x="3604942" y="0"/>
                </a:lnTo>
                <a:lnTo>
                  <a:pt x="3604942" y="3604942"/>
                </a:lnTo>
                <a:lnTo>
                  <a:pt x="0" y="36049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322655" y="3141142"/>
            <a:ext cx="8996146" cy="4004715"/>
          </a:xfrm>
          <a:custGeom>
            <a:avLst/>
            <a:gdLst/>
            <a:ahLst/>
            <a:cxnLst/>
            <a:rect r="r" b="b" t="t" l="l"/>
            <a:pathLst>
              <a:path h="4004715" w="8996146">
                <a:moveTo>
                  <a:pt x="0" y="0"/>
                </a:moveTo>
                <a:lnTo>
                  <a:pt x="8996146" y="0"/>
                </a:lnTo>
                <a:lnTo>
                  <a:pt x="8996146" y="4004716"/>
                </a:lnTo>
                <a:lnTo>
                  <a:pt x="0" y="4004716"/>
                </a:lnTo>
                <a:lnTo>
                  <a:pt x="0" y="0"/>
                </a:lnTo>
                <a:close/>
              </a:path>
            </a:pathLst>
          </a:custGeom>
          <a:blipFill>
            <a:blip r:embed="rId4"/>
            <a:stretch>
              <a:fillRect l="-7909" t="0" r="-12151" b="-35969"/>
            </a:stretch>
          </a:blipFill>
        </p:spPr>
      </p:sp>
      <p:sp>
        <p:nvSpPr>
          <p:cNvPr name="TextBox 10" id="10"/>
          <p:cNvSpPr txBox="true"/>
          <p:nvPr/>
        </p:nvSpPr>
        <p:spPr>
          <a:xfrm rot="0">
            <a:off x="11543953" y="2259114"/>
            <a:ext cx="6208182" cy="908647"/>
          </a:xfrm>
          <a:prstGeom prst="rect">
            <a:avLst/>
          </a:prstGeom>
        </p:spPr>
        <p:txBody>
          <a:bodyPr anchor="t" rtlCol="false" tIns="0" lIns="0" bIns="0" rIns="0">
            <a:spAutoFit/>
          </a:bodyPr>
          <a:lstStyle/>
          <a:p>
            <a:pPr algn="ctr">
              <a:lnSpc>
                <a:spcPts val="3705"/>
              </a:lnSpc>
              <a:spcBef>
                <a:spcPct val="0"/>
              </a:spcBef>
            </a:pPr>
            <a:r>
              <a:rPr lang="en-US" sz="2300">
                <a:solidFill>
                  <a:srgbClr val="FFFFFF"/>
                </a:solidFill>
                <a:latin typeface="TT Norms Std Condensed"/>
                <a:ea typeface="TT Norms Std Condensed"/>
                <a:cs typeface="TT Norms Std Condensed"/>
                <a:sym typeface="TT Norms Std Condensed"/>
              </a:rPr>
              <a:t>GPU санах ойн хязгаарлалтын улмаас том зургуудыг сегментчилэн боловсруулах боломжгүй  </a:t>
            </a:r>
          </a:p>
        </p:txBody>
      </p:sp>
      <p:sp>
        <p:nvSpPr>
          <p:cNvPr name="TextBox 11" id="11"/>
          <p:cNvSpPr txBox="true"/>
          <p:nvPr/>
        </p:nvSpPr>
        <p:spPr>
          <a:xfrm rot="0">
            <a:off x="11386247" y="5001126"/>
            <a:ext cx="6208182" cy="1842097"/>
          </a:xfrm>
          <a:prstGeom prst="rect">
            <a:avLst/>
          </a:prstGeom>
        </p:spPr>
        <p:txBody>
          <a:bodyPr anchor="t" rtlCol="false" tIns="0" lIns="0" bIns="0" rIns="0">
            <a:spAutoFit/>
          </a:bodyPr>
          <a:lstStyle/>
          <a:p>
            <a:pPr algn="ctr">
              <a:lnSpc>
                <a:spcPts val="3705"/>
              </a:lnSpc>
              <a:spcBef>
                <a:spcPct val="0"/>
              </a:spcBef>
            </a:pPr>
            <a:r>
              <a:rPr lang="en-US" sz="2300">
                <a:solidFill>
                  <a:srgbClr val="FFFFFF"/>
                </a:solidFill>
                <a:latin typeface="TT Norms Std Condensed"/>
                <a:ea typeface="TT Norms Std Condensed"/>
                <a:cs typeface="TT Norms Std Condensed"/>
                <a:sym typeface="TT Norms Std Condensed"/>
              </a:rPr>
              <a:t>Эдгээр хавтангууд нь хоорондоо давхцаж байгаа нь нэг хавтангийн ирмэг нь дараагийнхтай зарим пикселийг хуваалцдаг ба хавтангийн хил хязгаарыг нарийн сегментчилж болно.</a:t>
            </a:r>
          </a:p>
        </p:txBody>
      </p:sp>
      <p:sp>
        <p:nvSpPr>
          <p:cNvPr name="TextBox 12" id="12"/>
          <p:cNvSpPr txBox="true"/>
          <p:nvPr/>
        </p:nvSpPr>
        <p:spPr>
          <a:xfrm rot="0">
            <a:off x="11386247" y="6776547"/>
            <a:ext cx="6208182" cy="1842097"/>
          </a:xfrm>
          <a:prstGeom prst="rect">
            <a:avLst/>
          </a:prstGeom>
        </p:spPr>
        <p:txBody>
          <a:bodyPr anchor="t" rtlCol="false" tIns="0" lIns="0" bIns="0" rIns="0">
            <a:spAutoFit/>
          </a:bodyPr>
          <a:lstStyle/>
          <a:p>
            <a:pPr algn="ctr">
              <a:lnSpc>
                <a:spcPts val="3705"/>
              </a:lnSpc>
              <a:spcBef>
                <a:spcPct val="0"/>
              </a:spcBef>
            </a:pPr>
            <a:r>
              <a:rPr lang="en-US" sz="2300">
                <a:solidFill>
                  <a:srgbClr val="FFFFFF"/>
                </a:solidFill>
                <a:latin typeface="TT Norms Std Condensed"/>
                <a:ea typeface="TT Norms Std Condensed"/>
                <a:cs typeface="TT Norms Std Condensed"/>
                <a:sym typeface="TT Norms Std Condensed"/>
              </a:rPr>
              <a:t>хөрш хавтангийн контекст болон хүрээг сегментчилэхийн тулд оролтын дутуу контекстийг extrapolation хийж, хил дээрх пикселийг урьдчилан таамаглах болно.</a:t>
            </a:r>
          </a:p>
        </p:txBody>
      </p:sp>
      <p:sp>
        <p:nvSpPr>
          <p:cNvPr name="TextBox 13" id="13"/>
          <p:cNvSpPr txBox="true"/>
          <p:nvPr/>
        </p:nvSpPr>
        <p:spPr>
          <a:xfrm rot="0">
            <a:off x="11386247" y="8522989"/>
            <a:ext cx="6208182" cy="908647"/>
          </a:xfrm>
          <a:prstGeom prst="rect">
            <a:avLst/>
          </a:prstGeom>
        </p:spPr>
        <p:txBody>
          <a:bodyPr anchor="t" rtlCol="false" tIns="0" lIns="0" bIns="0" rIns="0">
            <a:spAutoFit/>
          </a:bodyPr>
          <a:lstStyle/>
          <a:p>
            <a:pPr algn="ctr">
              <a:lnSpc>
                <a:spcPts val="3705"/>
              </a:lnSpc>
              <a:spcBef>
                <a:spcPct val="0"/>
              </a:spcBef>
            </a:pPr>
            <a:r>
              <a:rPr lang="en-US" sz="2300">
                <a:solidFill>
                  <a:srgbClr val="FFFFFF"/>
                </a:solidFill>
                <a:latin typeface="TT Norms Std Condensed"/>
                <a:ea typeface="TT Norms Std Condensed"/>
                <a:cs typeface="TT Norms Std Condensed"/>
                <a:sym typeface="TT Norms Std Condensed"/>
              </a:rPr>
              <a:t>Хавтан бүрийг боловсруулсны дараа үр дүнг нэгтгэж, зургийн сегментчилнэ.</a:t>
            </a:r>
          </a:p>
        </p:txBody>
      </p:sp>
      <p:sp>
        <p:nvSpPr>
          <p:cNvPr name="TextBox 14" id="14"/>
          <p:cNvSpPr txBox="true"/>
          <p:nvPr/>
        </p:nvSpPr>
        <p:spPr>
          <a:xfrm rot="0">
            <a:off x="11386247" y="3254279"/>
            <a:ext cx="6208182" cy="1842097"/>
          </a:xfrm>
          <a:prstGeom prst="rect">
            <a:avLst/>
          </a:prstGeom>
        </p:spPr>
        <p:txBody>
          <a:bodyPr anchor="t" rtlCol="false" tIns="0" lIns="0" bIns="0" rIns="0">
            <a:spAutoFit/>
          </a:bodyPr>
          <a:lstStyle/>
          <a:p>
            <a:pPr algn="ctr">
              <a:lnSpc>
                <a:spcPts val="3705"/>
              </a:lnSpc>
              <a:spcBef>
                <a:spcPct val="0"/>
              </a:spcBef>
            </a:pPr>
            <a:r>
              <a:rPr lang="en-US" sz="2300">
                <a:solidFill>
                  <a:srgbClr val="FFFFFF"/>
                </a:solidFill>
                <a:latin typeface="TT Norms Std Condensed"/>
                <a:ea typeface="TT Norms Std Condensed"/>
                <a:cs typeface="TT Norms Std Condensed"/>
                <a:sym typeface="TT Norms Std Condensed"/>
              </a:rPr>
              <a:t>Том оролтын зургийг жижиглэн хавтан болгож, сургахад боломжтой болгоно. Хавтан бүр нь GPU дээрх санах ойн хүрээнд U-Net загвараар боловсруулана</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14604">
                <a:alpha val="100000"/>
              </a:srgbClr>
            </a:gs>
            <a:gs pos="100000">
              <a:srgbClr val="010811">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AutoShape 2" id="2"/>
          <p:cNvSpPr/>
          <p:nvPr/>
        </p:nvSpPr>
        <p:spPr>
          <a:xfrm flipH="true">
            <a:off x="0" y="9676538"/>
            <a:ext cx="16463090" cy="0"/>
          </a:xfrm>
          <a:prstGeom prst="line">
            <a:avLst/>
          </a:prstGeom>
          <a:ln cap="flat" w="19050">
            <a:solidFill>
              <a:srgbClr val="FFFFFF"/>
            </a:solidFill>
            <a:prstDash val="solid"/>
            <a:headEnd type="none" len="sm" w="sm"/>
            <a:tailEnd type="none" len="sm" w="sm"/>
          </a:ln>
        </p:spPr>
      </p:sp>
      <p:sp>
        <p:nvSpPr>
          <p:cNvPr name="AutoShape 3" id="3"/>
          <p:cNvSpPr/>
          <p:nvPr/>
        </p:nvSpPr>
        <p:spPr>
          <a:xfrm flipH="true">
            <a:off x="17050227" y="9667013"/>
            <a:ext cx="960120" cy="0"/>
          </a:xfrm>
          <a:prstGeom prst="line">
            <a:avLst/>
          </a:prstGeom>
          <a:ln cap="flat" w="19050">
            <a:solidFill>
              <a:srgbClr val="FFFFFF"/>
            </a:solidFill>
            <a:prstDash val="solid"/>
            <a:headEnd type="none" len="sm" w="sm"/>
            <a:tailEnd type="none" len="sm" w="sm"/>
          </a:ln>
        </p:spPr>
      </p:sp>
      <p:sp>
        <p:nvSpPr>
          <p:cNvPr name="Freeform 4" id="4"/>
          <p:cNvSpPr/>
          <p:nvPr/>
        </p:nvSpPr>
        <p:spPr>
          <a:xfrm flipH="false" flipV="false" rot="0">
            <a:off x="417564" y="2872667"/>
            <a:ext cx="8521068" cy="5877413"/>
          </a:xfrm>
          <a:custGeom>
            <a:avLst/>
            <a:gdLst/>
            <a:ahLst/>
            <a:cxnLst/>
            <a:rect r="r" b="b" t="t" l="l"/>
            <a:pathLst>
              <a:path h="5877413" w="8521068">
                <a:moveTo>
                  <a:pt x="0" y="0"/>
                </a:moveTo>
                <a:lnTo>
                  <a:pt x="8521069" y="0"/>
                </a:lnTo>
                <a:lnTo>
                  <a:pt x="8521069" y="5877412"/>
                </a:lnTo>
                <a:lnTo>
                  <a:pt x="0" y="5877412"/>
                </a:lnTo>
                <a:lnTo>
                  <a:pt x="0" y="0"/>
                </a:lnTo>
                <a:close/>
              </a:path>
            </a:pathLst>
          </a:custGeom>
          <a:blipFill>
            <a:blip r:embed="rId2"/>
            <a:stretch>
              <a:fillRect l="-6612" t="-25158" r="-5657" b="-5056"/>
            </a:stretch>
          </a:blipFill>
        </p:spPr>
      </p:sp>
      <p:sp>
        <p:nvSpPr>
          <p:cNvPr name="TextBox 5" id="5"/>
          <p:cNvSpPr txBox="true"/>
          <p:nvPr/>
        </p:nvSpPr>
        <p:spPr>
          <a:xfrm rot="0">
            <a:off x="2170408" y="1143000"/>
            <a:ext cx="9503714" cy="1365368"/>
          </a:xfrm>
          <a:prstGeom prst="rect">
            <a:avLst/>
          </a:prstGeom>
        </p:spPr>
        <p:txBody>
          <a:bodyPr anchor="t" rtlCol="false" tIns="0" lIns="0" bIns="0" rIns="0">
            <a:spAutoFit/>
          </a:bodyPr>
          <a:lstStyle/>
          <a:p>
            <a:pPr algn="ctr">
              <a:lnSpc>
                <a:spcPts val="10534"/>
              </a:lnSpc>
              <a:spcBef>
                <a:spcPct val="0"/>
              </a:spcBef>
            </a:pPr>
            <a:r>
              <a:rPr lang="en-US" sz="9753">
                <a:solidFill>
                  <a:srgbClr val="FFFFFF"/>
                </a:solidFill>
                <a:latin typeface="TT Norms Std Condensed"/>
                <a:ea typeface="TT Norms Std Condensed"/>
                <a:cs typeface="TT Norms Std Condensed"/>
                <a:sym typeface="TT Norms Std Condensed"/>
              </a:rPr>
              <a:t> Data Augmentation</a:t>
            </a:r>
          </a:p>
        </p:txBody>
      </p:sp>
      <p:sp>
        <p:nvSpPr>
          <p:cNvPr name="TextBox 6" id="6"/>
          <p:cNvSpPr txBox="true"/>
          <p:nvPr/>
        </p:nvSpPr>
        <p:spPr>
          <a:xfrm rot="0">
            <a:off x="9499001" y="3458403"/>
            <a:ext cx="8258179" cy="4884622"/>
          </a:xfrm>
          <a:prstGeom prst="rect">
            <a:avLst/>
          </a:prstGeom>
        </p:spPr>
        <p:txBody>
          <a:bodyPr anchor="t" rtlCol="false" tIns="0" lIns="0" bIns="0" rIns="0">
            <a:spAutoFit/>
          </a:bodyPr>
          <a:lstStyle/>
          <a:p>
            <a:pPr algn="ctr">
              <a:lnSpc>
                <a:spcPts val="3524"/>
              </a:lnSpc>
              <a:spcBef>
                <a:spcPct val="0"/>
              </a:spcBef>
            </a:pPr>
            <a:r>
              <a:rPr lang="en-US" sz="3263">
                <a:solidFill>
                  <a:srgbClr val="FFFFFF"/>
                </a:solidFill>
                <a:latin typeface="TT Norms Std Condensed"/>
                <a:ea typeface="TT Norms Std Condensed"/>
                <a:cs typeface="TT Norms Std Condensed"/>
                <a:sym typeface="TT Norms Std Condensed"/>
              </a:rPr>
              <a:t>Data Augmentation  нь цөөн сургалтын жишээтэй нөхцөлд сүлжээн дээр өгөгдлийн хэв маяг шинж чанарыг уялдуулж хэвийг өөрчилж сургана. Микроскопийн зурганы хэв маягийг эргүүлж нугалж байрлалыг нь баруун зүүн тийш болгон деформаци хийнэ. Ямар ч хамаагүй байрлалд сунгасан сургалт нь цөөн аннотлогдсон зургаар сегментацийн сүлжээ сургалт хийх нь үндсэн ойлголт болдог. Бид 3x3 convolution дээр санамсаргүй шилжилтийн векторууд ашиглан зөөлөн деформацуудыг үүсгэдэг.</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14604">
                <a:alpha val="100000"/>
              </a:srgbClr>
            </a:gs>
            <a:gs pos="100000">
              <a:srgbClr val="010811">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5828930" y="7566145"/>
            <a:ext cx="3710806" cy="3710806"/>
          </a:xfrm>
          <a:custGeom>
            <a:avLst/>
            <a:gdLst/>
            <a:ahLst/>
            <a:cxnLst/>
            <a:rect r="r" b="b" t="t" l="l"/>
            <a:pathLst>
              <a:path h="3710806" w="3710806">
                <a:moveTo>
                  <a:pt x="0" y="0"/>
                </a:moveTo>
                <a:lnTo>
                  <a:pt x="3710806" y="0"/>
                </a:lnTo>
                <a:lnTo>
                  <a:pt x="3710806" y="3710807"/>
                </a:lnTo>
                <a:lnTo>
                  <a:pt x="0" y="37108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H="true">
            <a:off x="0" y="9676538"/>
            <a:ext cx="16463090" cy="0"/>
          </a:xfrm>
          <a:prstGeom prst="line">
            <a:avLst/>
          </a:prstGeom>
          <a:ln cap="flat" w="19050">
            <a:solidFill>
              <a:srgbClr val="FFFFFF"/>
            </a:solidFill>
            <a:prstDash val="solid"/>
            <a:headEnd type="none" len="sm" w="sm"/>
            <a:tailEnd type="none" len="sm" w="sm"/>
          </a:ln>
        </p:spPr>
      </p:sp>
      <p:sp>
        <p:nvSpPr>
          <p:cNvPr name="AutoShape 4" id="4"/>
          <p:cNvSpPr/>
          <p:nvPr/>
        </p:nvSpPr>
        <p:spPr>
          <a:xfrm flipH="true">
            <a:off x="17050227" y="9667013"/>
            <a:ext cx="960120" cy="0"/>
          </a:xfrm>
          <a:prstGeom prst="line">
            <a:avLst/>
          </a:prstGeom>
          <a:ln cap="flat" w="19050">
            <a:solidFill>
              <a:srgbClr val="FFFFFF"/>
            </a:solidFill>
            <a:prstDash val="solid"/>
            <a:headEnd type="none" len="sm" w="sm"/>
            <a:tailEnd type="none" len="sm" w="sm"/>
          </a:ln>
        </p:spPr>
      </p:sp>
      <p:sp>
        <p:nvSpPr>
          <p:cNvPr name="Freeform 5" id="5"/>
          <p:cNvSpPr/>
          <p:nvPr/>
        </p:nvSpPr>
        <p:spPr>
          <a:xfrm flipH="false" flipV="false" rot="0">
            <a:off x="768987" y="5669251"/>
            <a:ext cx="634107" cy="634107"/>
          </a:xfrm>
          <a:custGeom>
            <a:avLst/>
            <a:gdLst/>
            <a:ahLst/>
            <a:cxnLst/>
            <a:rect r="r" b="b" t="t" l="l"/>
            <a:pathLst>
              <a:path h="634107" w="634107">
                <a:moveTo>
                  <a:pt x="0" y="0"/>
                </a:moveTo>
                <a:lnTo>
                  <a:pt x="634107" y="0"/>
                </a:lnTo>
                <a:lnTo>
                  <a:pt x="634107" y="634107"/>
                </a:lnTo>
                <a:lnTo>
                  <a:pt x="0" y="6341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328611">
            <a:off x="10303311" y="4346481"/>
            <a:ext cx="1407070" cy="1407070"/>
          </a:xfrm>
          <a:custGeom>
            <a:avLst/>
            <a:gdLst/>
            <a:ahLst/>
            <a:cxnLst/>
            <a:rect r="r" b="b" t="t" l="l"/>
            <a:pathLst>
              <a:path h="1407070" w="1407070">
                <a:moveTo>
                  <a:pt x="0" y="0"/>
                </a:moveTo>
                <a:lnTo>
                  <a:pt x="1407070" y="0"/>
                </a:lnTo>
                <a:lnTo>
                  <a:pt x="1407070" y="1407069"/>
                </a:lnTo>
                <a:lnTo>
                  <a:pt x="0" y="14070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403094" y="727128"/>
            <a:ext cx="7835329" cy="1026647"/>
          </a:xfrm>
          <a:prstGeom prst="rect">
            <a:avLst/>
          </a:prstGeom>
        </p:spPr>
        <p:txBody>
          <a:bodyPr anchor="t" rtlCol="false" tIns="0" lIns="0" bIns="0" rIns="0">
            <a:spAutoFit/>
          </a:bodyPr>
          <a:lstStyle/>
          <a:p>
            <a:pPr algn="l">
              <a:lnSpc>
                <a:spcPts val="8247"/>
              </a:lnSpc>
            </a:pPr>
            <a:r>
              <a:rPr lang="en-US" b="true" sz="6592" spc="-19">
                <a:solidFill>
                  <a:srgbClr val="D7E5D8"/>
                </a:solidFill>
                <a:latin typeface="IBM Plex Sans Bold"/>
                <a:ea typeface="IBM Plex Sans Bold"/>
                <a:cs typeface="IBM Plex Sans Bold"/>
                <a:sym typeface="IBM Plex Sans Bold"/>
              </a:rPr>
              <a:t>U-NET ДАВУУ ТАЛ</a:t>
            </a:r>
          </a:p>
        </p:txBody>
      </p:sp>
      <p:sp>
        <p:nvSpPr>
          <p:cNvPr name="TextBox 8" id="8"/>
          <p:cNvSpPr txBox="true"/>
          <p:nvPr/>
        </p:nvSpPr>
        <p:spPr>
          <a:xfrm rot="0">
            <a:off x="1086041" y="2442616"/>
            <a:ext cx="1078819" cy="987970"/>
          </a:xfrm>
          <a:prstGeom prst="rect">
            <a:avLst/>
          </a:prstGeom>
        </p:spPr>
        <p:txBody>
          <a:bodyPr anchor="t" rtlCol="false" tIns="0" lIns="0" bIns="0" rIns="0">
            <a:spAutoFit/>
          </a:bodyPr>
          <a:lstStyle/>
          <a:p>
            <a:pPr algn="l">
              <a:lnSpc>
                <a:spcPts val="8125"/>
              </a:lnSpc>
            </a:pPr>
            <a:r>
              <a:rPr lang="en-US" b="true" sz="5527">
                <a:solidFill>
                  <a:srgbClr val="9CD52C"/>
                </a:solidFill>
                <a:latin typeface="Montserrat Ultra-Bold"/>
                <a:ea typeface="Montserrat Ultra-Bold"/>
                <a:cs typeface="Montserrat Ultra-Bold"/>
                <a:sym typeface="Montserrat Ultra-Bold"/>
              </a:rPr>
              <a:t>01</a:t>
            </a:r>
          </a:p>
        </p:txBody>
      </p:sp>
      <p:sp>
        <p:nvSpPr>
          <p:cNvPr name="TextBox 9" id="9"/>
          <p:cNvSpPr txBox="true"/>
          <p:nvPr/>
        </p:nvSpPr>
        <p:spPr>
          <a:xfrm rot="0">
            <a:off x="1086041" y="4531386"/>
            <a:ext cx="1078819" cy="987970"/>
          </a:xfrm>
          <a:prstGeom prst="rect">
            <a:avLst/>
          </a:prstGeom>
        </p:spPr>
        <p:txBody>
          <a:bodyPr anchor="t" rtlCol="false" tIns="0" lIns="0" bIns="0" rIns="0">
            <a:spAutoFit/>
          </a:bodyPr>
          <a:lstStyle/>
          <a:p>
            <a:pPr algn="l">
              <a:lnSpc>
                <a:spcPts val="8125"/>
              </a:lnSpc>
            </a:pPr>
            <a:r>
              <a:rPr lang="en-US" b="true" sz="5527">
                <a:solidFill>
                  <a:srgbClr val="9CD52C"/>
                </a:solidFill>
                <a:latin typeface="Montserrat Ultra-Bold"/>
                <a:ea typeface="Montserrat Ultra-Bold"/>
                <a:cs typeface="Montserrat Ultra-Bold"/>
                <a:sym typeface="Montserrat Ultra-Bold"/>
              </a:rPr>
              <a:t>02</a:t>
            </a:r>
          </a:p>
        </p:txBody>
      </p:sp>
      <p:sp>
        <p:nvSpPr>
          <p:cNvPr name="TextBox 10" id="10"/>
          <p:cNvSpPr txBox="true"/>
          <p:nvPr/>
        </p:nvSpPr>
        <p:spPr>
          <a:xfrm rot="0">
            <a:off x="2533598" y="6745861"/>
            <a:ext cx="4951233" cy="1329210"/>
          </a:xfrm>
          <a:prstGeom prst="rect">
            <a:avLst/>
          </a:prstGeom>
        </p:spPr>
        <p:txBody>
          <a:bodyPr anchor="t" rtlCol="false" tIns="0" lIns="0" bIns="0" rIns="0">
            <a:spAutoFit/>
          </a:bodyPr>
          <a:lstStyle/>
          <a:p>
            <a:pPr algn="l">
              <a:lnSpc>
                <a:spcPts val="2661"/>
              </a:lnSpc>
            </a:pPr>
            <a:r>
              <a:rPr lang="en-US" b="true" sz="2064" spc="20">
                <a:solidFill>
                  <a:srgbClr val="B7EE4A"/>
                </a:solidFill>
                <a:latin typeface="IBM Plex Sans Bold"/>
                <a:ea typeface="IBM Plex Sans Bold"/>
                <a:cs typeface="IBM Plex Sans Bold"/>
                <a:sym typeface="IBM Plex Sans Bold"/>
              </a:rPr>
              <a:t>U-NET НЬ УЛАМЖЛАЛТ АРГУУДЫГ БАЙНГА ДАВЖ ГАРЧ, ISBI ЭСИЙН ХЯНАЛТЫН УРАЛДААНД ДАВУУГААР ЯЛДАГ.</a:t>
            </a:r>
          </a:p>
        </p:txBody>
      </p:sp>
      <p:sp>
        <p:nvSpPr>
          <p:cNvPr name="TextBox 11" id="11"/>
          <p:cNvSpPr txBox="true"/>
          <p:nvPr/>
        </p:nvSpPr>
        <p:spPr>
          <a:xfrm rot="0">
            <a:off x="1086041" y="6612511"/>
            <a:ext cx="1078819" cy="987970"/>
          </a:xfrm>
          <a:prstGeom prst="rect">
            <a:avLst/>
          </a:prstGeom>
        </p:spPr>
        <p:txBody>
          <a:bodyPr anchor="t" rtlCol="false" tIns="0" lIns="0" bIns="0" rIns="0">
            <a:spAutoFit/>
          </a:bodyPr>
          <a:lstStyle/>
          <a:p>
            <a:pPr algn="l">
              <a:lnSpc>
                <a:spcPts val="8125"/>
              </a:lnSpc>
            </a:pPr>
            <a:r>
              <a:rPr lang="en-US" b="true" sz="5527">
                <a:solidFill>
                  <a:srgbClr val="9CD52C"/>
                </a:solidFill>
                <a:latin typeface="Montserrat Ultra-Bold"/>
                <a:ea typeface="Montserrat Ultra-Bold"/>
                <a:cs typeface="Montserrat Ultra-Bold"/>
                <a:sym typeface="Montserrat Ultra-Bold"/>
              </a:rPr>
              <a:t>03</a:t>
            </a:r>
          </a:p>
        </p:txBody>
      </p:sp>
      <p:sp>
        <p:nvSpPr>
          <p:cNvPr name="TextBox 12" id="12"/>
          <p:cNvSpPr txBox="true"/>
          <p:nvPr/>
        </p:nvSpPr>
        <p:spPr>
          <a:xfrm rot="0">
            <a:off x="2533598" y="4609991"/>
            <a:ext cx="4951233" cy="1329210"/>
          </a:xfrm>
          <a:prstGeom prst="rect">
            <a:avLst/>
          </a:prstGeom>
        </p:spPr>
        <p:txBody>
          <a:bodyPr anchor="t" rtlCol="false" tIns="0" lIns="0" bIns="0" rIns="0">
            <a:spAutoFit/>
          </a:bodyPr>
          <a:lstStyle/>
          <a:p>
            <a:pPr algn="l">
              <a:lnSpc>
                <a:spcPts val="2661"/>
              </a:lnSpc>
            </a:pPr>
            <a:r>
              <a:rPr lang="en-US" b="true" sz="2064" spc="20">
                <a:solidFill>
                  <a:srgbClr val="B7EE4A"/>
                </a:solidFill>
                <a:latin typeface="IBM Plex Sans Bold"/>
                <a:ea typeface="IBM Plex Sans Bold"/>
                <a:cs typeface="IBM Plex Sans Bold"/>
                <a:sym typeface="IBM Plex Sans Bold"/>
              </a:rPr>
              <a:t>U-NET-ИЙГ МАШ ЦӨӨХӨН ӨГӨГДӨЛТЭЙ ЗУРГУУДИЙГ СУРГАХАД DATA AUGMENTATION АШИГЛАХ БОЛОМЖТОЙ.</a:t>
            </a:r>
          </a:p>
        </p:txBody>
      </p:sp>
      <p:sp>
        <p:nvSpPr>
          <p:cNvPr name="TextBox 13" id="13"/>
          <p:cNvSpPr txBox="true"/>
          <p:nvPr/>
        </p:nvSpPr>
        <p:spPr>
          <a:xfrm rot="0">
            <a:off x="2533598" y="2693306"/>
            <a:ext cx="4951233" cy="1662585"/>
          </a:xfrm>
          <a:prstGeom prst="rect">
            <a:avLst/>
          </a:prstGeom>
        </p:spPr>
        <p:txBody>
          <a:bodyPr anchor="t" rtlCol="false" tIns="0" lIns="0" bIns="0" rIns="0">
            <a:spAutoFit/>
          </a:bodyPr>
          <a:lstStyle/>
          <a:p>
            <a:pPr algn="l">
              <a:lnSpc>
                <a:spcPts val="2661"/>
              </a:lnSpc>
            </a:pPr>
            <a:r>
              <a:rPr lang="en-US" b="true" sz="2064" spc="20">
                <a:solidFill>
                  <a:srgbClr val="B7EE4A"/>
                </a:solidFill>
                <a:latin typeface="IBM Plex Sans Bold"/>
                <a:ea typeface="IBM Plex Sans Bold"/>
                <a:cs typeface="IBM Plex Sans Bold"/>
                <a:sym typeface="IBM Plex Sans Bold"/>
              </a:rPr>
              <a:t>U-NET НЬ ТООЦООЛЛЫН ХУВЬД ҮР АШИГТАЙ БӨГӨӨД ОРЧИН ҮЕИЙН GPU ДЭЭР 512X512 ДҮРСИЙГ СЕКУНДЭЭС БАГА ХУГАЦААНД СЕГМЕНТЧИЛДЭГ.</a:t>
            </a:r>
          </a:p>
        </p:txBody>
      </p:sp>
      <p:sp>
        <p:nvSpPr>
          <p:cNvPr name="Freeform 14" id="14"/>
          <p:cNvSpPr/>
          <p:nvPr/>
        </p:nvSpPr>
        <p:spPr>
          <a:xfrm flipH="false" flipV="false" rot="0">
            <a:off x="7856305" y="2292834"/>
            <a:ext cx="9525913" cy="3693470"/>
          </a:xfrm>
          <a:custGeom>
            <a:avLst/>
            <a:gdLst/>
            <a:ahLst/>
            <a:cxnLst/>
            <a:rect r="r" b="b" t="t" l="l"/>
            <a:pathLst>
              <a:path h="3693470" w="9525913">
                <a:moveTo>
                  <a:pt x="0" y="0"/>
                </a:moveTo>
                <a:lnTo>
                  <a:pt x="9525914" y="0"/>
                </a:lnTo>
                <a:lnTo>
                  <a:pt x="9525914" y="3693471"/>
                </a:lnTo>
                <a:lnTo>
                  <a:pt x="0" y="3693471"/>
                </a:lnTo>
                <a:lnTo>
                  <a:pt x="0" y="0"/>
                </a:lnTo>
                <a:close/>
              </a:path>
            </a:pathLst>
          </a:custGeom>
          <a:blipFill>
            <a:blip r:embed="rId4"/>
            <a:stretch>
              <a:fillRect l="0" t="0" r="-1735" b="0"/>
            </a:stretch>
          </a:blipFill>
        </p:spPr>
      </p:sp>
      <p:sp>
        <p:nvSpPr>
          <p:cNvPr name="Freeform 15" id="15"/>
          <p:cNvSpPr/>
          <p:nvPr/>
        </p:nvSpPr>
        <p:spPr>
          <a:xfrm flipH="false" flipV="false" rot="0">
            <a:off x="7856305" y="6303358"/>
            <a:ext cx="9525913" cy="3078071"/>
          </a:xfrm>
          <a:custGeom>
            <a:avLst/>
            <a:gdLst/>
            <a:ahLst/>
            <a:cxnLst/>
            <a:rect r="r" b="b" t="t" l="l"/>
            <a:pathLst>
              <a:path h="3078071" w="9525913">
                <a:moveTo>
                  <a:pt x="0" y="0"/>
                </a:moveTo>
                <a:lnTo>
                  <a:pt x="9525914" y="0"/>
                </a:lnTo>
                <a:lnTo>
                  <a:pt x="9525914" y="3078071"/>
                </a:lnTo>
                <a:lnTo>
                  <a:pt x="0" y="3078071"/>
                </a:lnTo>
                <a:lnTo>
                  <a:pt x="0" y="0"/>
                </a:lnTo>
                <a:close/>
              </a:path>
            </a:pathLst>
          </a:custGeom>
          <a:blipFill>
            <a:blip r:embed="rId5"/>
            <a:stretch>
              <a:fillRect l="-1394"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DAGYUC_g0C0</dc:identifier>
  <dcterms:modified xsi:type="dcterms:W3CDTF">2011-08-01T06:04:30Z</dcterms:modified>
  <cp:revision>1</cp:revision>
  <dc:title>U-Net</dc:title>
</cp:coreProperties>
</file>